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vml" ContentType="application/vnd.openxmlformats-officedocument.vmlDrawing"/>
  <Default Extension="jpg" ContentType="image/jp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2.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0" r:id="rId3"/>
  </p:sldMasterIdLst>
  <p:notesMasterIdLst>
    <p:notesMasterId r:id="rId57"/>
  </p:notesMasterIdLst>
  <p:sldIdLst>
    <p:sldId id="266" r:id="rId4"/>
    <p:sldId id="509" r:id="rId5"/>
    <p:sldId id="510" r:id="rId6"/>
    <p:sldId id="511" r:id="rId7"/>
    <p:sldId id="558" r:id="rId8"/>
    <p:sldId id="567" r:id="rId9"/>
    <p:sldId id="586" r:id="rId10"/>
    <p:sldId id="587" r:id="rId11"/>
    <p:sldId id="588" r:id="rId12"/>
    <p:sldId id="589" r:id="rId13"/>
    <p:sldId id="590" r:id="rId14"/>
    <p:sldId id="591" r:id="rId15"/>
    <p:sldId id="624" r:id="rId16"/>
    <p:sldId id="592" r:id="rId17"/>
    <p:sldId id="605" r:id="rId18"/>
    <p:sldId id="606" r:id="rId19"/>
    <p:sldId id="607" r:id="rId20"/>
    <p:sldId id="620" r:id="rId21"/>
    <p:sldId id="625" r:id="rId22"/>
    <p:sldId id="594" r:id="rId23"/>
    <p:sldId id="593" r:id="rId24"/>
    <p:sldId id="580" r:id="rId25"/>
    <p:sldId id="599" r:id="rId26"/>
    <p:sldId id="600" r:id="rId27"/>
    <p:sldId id="601" r:id="rId28"/>
    <p:sldId id="627" r:id="rId29"/>
    <p:sldId id="579" r:id="rId30"/>
    <p:sldId id="603" r:id="rId31"/>
    <p:sldId id="581" r:id="rId32"/>
    <p:sldId id="582" r:id="rId33"/>
    <p:sldId id="551" r:id="rId34"/>
    <p:sldId id="553" r:id="rId35"/>
    <p:sldId id="554" r:id="rId36"/>
    <p:sldId id="535" r:id="rId37"/>
    <p:sldId id="536" r:id="rId38"/>
    <p:sldId id="538" r:id="rId39"/>
    <p:sldId id="539" r:id="rId40"/>
    <p:sldId id="540" r:id="rId41"/>
    <p:sldId id="609" r:id="rId42"/>
    <p:sldId id="610" r:id="rId43"/>
    <p:sldId id="611" r:id="rId44"/>
    <p:sldId id="612" r:id="rId45"/>
    <p:sldId id="615" r:id="rId46"/>
    <p:sldId id="617" r:id="rId47"/>
    <p:sldId id="618" r:id="rId48"/>
    <p:sldId id="604" r:id="rId49"/>
    <p:sldId id="619" r:id="rId50"/>
    <p:sldId id="546" r:id="rId51"/>
    <p:sldId id="626" r:id="rId52"/>
    <p:sldId id="595" r:id="rId53"/>
    <p:sldId id="596" r:id="rId54"/>
    <p:sldId id="597" r:id="rId55"/>
    <p:sldId id="521"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zier" initials="JA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4660"/>
  </p:normalViewPr>
  <p:slideViewPr>
    <p:cSldViewPr>
      <p:cViewPr varScale="1">
        <p:scale>
          <a:sx n="113" d="100"/>
          <a:sy n="113" d="100"/>
        </p:scale>
        <p:origin x="153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06T15:01:37.204" idx="5">
    <p:pos x="10" y="10"/>
    <p:text>Move earlier after workflow</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7BB58-C310-4BA9-B9C0-EBBF08C140D2}" type="doc">
      <dgm:prSet loTypeId="urn:microsoft.com/office/officeart/2005/8/layout/process2" loCatId="process" qsTypeId="urn:microsoft.com/office/officeart/2005/8/quickstyle/3d2" qsCatId="3D" csTypeId="urn:microsoft.com/office/officeart/2005/8/colors/colorful1" csCatId="colorful" phldr="1"/>
      <dgm:spPr/>
    </dgm:pt>
    <dgm:pt modelId="{52DC0F2A-A3DC-4A76-B794-66B4192BE12A}">
      <dgm:prSet phldrT="[Text]" custT="1"/>
      <dgm:spPr/>
      <dgm:t>
        <a:bodyPr/>
        <a:lstStyle/>
        <a:p>
          <a:pPr>
            <a:spcAft>
              <a:spcPts val="0"/>
            </a:spcAft>
          </a:pPr>
          <a:r>
            <a:rPr lang="en-US" sz="1800" b="1" dirty="0" smtClean="0"/>
            <a:t>Tissue </a:t>
          </a:r>
        </a:p>
        <a:p>
          <a:pPr>
            <a:spcAft>
              <a:spcPts val="0"/>
            </a:spcAft>
          </a:pPr>
          <a:r>
            <a:rPr lang="en-US" sz="1300" b="0" dirty="0" smtClean="0"/>
            <a:t>(Lobule)</a:t>
          </a:r>
          <a:endParaRPr lang="en-US" sz="1300" b="0" dirty="0"/>
        </a:p>
      </dgm:t>
    </dgm:pt>
    <dgm:pt modelId="{7AD1045C-4914-45FF-A849-DB0A43D78995}" type="parTrans" cxnId="{51011268-ECCE-40D9-8B50-396CEA9F40F0}">
      <dgm:prSet/>
      <dgm:spPr/>
      <dgm:t>
        <a:bodyPr/>
        <a:lstStyle/>
        <a:p>
          <a:endParaRPr lang="en-US"/>
        </a:p>
      </dgm:t>
    </dgm:pt>
    <dgm:pt modelId="{16EB9DBF-4FD6-48B0-9108-B739485C655E}" type="sibTrans" cxnId="{51011268-ECCE-40D9-8B50-396CEA9F40F0}">
      <dgm:prSet/>
      <dgm:spPr/>
      <dgm:t>
        <a:bodyPr/>
        <a:lstStyle/>
        <a:p>
          <a:endParaRPr lang="en-US" dirty="0"/>
        </a:p>
      </dgm:t>
    </dgm:pt>
    <dgm:pt modelId="{FC3E1DA5-3E8D-40DE-8878-BAE88DED2756}">
      <dgm:prSet phldrT="[Text]" custT="1"/>
      <dgm:spPr/>
      <dgm:t>
        <a:bodyPr/>
        <a:lstStyle/>
        <a:p>
          <a:pPr>
            <a:spcAft>
              <a:spcPts val="0"/>
            </a:spcAft>
          </a:pPr>
          <a:r>
            <a:rPr lang="en-US" sz="1800" b="1" dirty="0" smtClean="0"/>
            <a:t>Multicellular</a:t>
          </a:r>
        </a:p>
        <a:p>
          <a:pPr>
            <a:spcAft>
              <a:spcPts val="0"/>
            </a:spcAft>
          </a:pPr>
          <a:r>
            <a:rPr lang="en-US" sz="1300" b="0" dirty="0" smtClean="0"/>
            <a:t>(Sinusoid)</a:t>
          </a:r>
          <a:endParaRPr lang="en-US" sz="1300" b="0" dirty="0"/>
        </a:p>
      </dgm:t>
    </dgm:pt>
    <dgm:pt modelId="{8F5FA139-C326-4B77-B788-E7C0B7CD35F4}" type="parTrans" cxnId="{B3CD250E-0647-43DA-9A94-CE97D27E0356}">
      <dgm:prSet/>
      <dgm:spPr/>
      <dgm:t>
        <a:bodyPr/>
        <a:lstStyle/>
        <a:p>
          <a:endParaRPr lang="en-US"/>
        </a:p>
      </dgm:t>
    </dgm:pt>
    <dgm:pt modelId="{66FAF10F-03EE-4035-81CF-B6E63E4FCA1F}" type="sibTrans" cxnId="{B3CD250E-0647-43DA-9A94-CE97D27E0356}">
      <dgm:prSet/>
      <dgm:spPr/>
      <dgm:t>
        <a:bodyPr/>
        <a:lstStyle/>
        <a:p>
          <a:endParaRPr lang="en-US" dirty="0"/>
        </a:p>
      </dgm:t>
    </dgm:pt>
    <dgm:pt modelId="{9DDAF6F3-F38E-4DC4-8424-166750017831}">
      <dgm:prSet phldrT="[Text]" custT="1"/>
      <dgm:spPr/>
      <dgm:t>
        <a:bodyPr/>
        <a:lstStyle/>
        <a:p>
          <a:pPr>
            <a:lnSpc>
              <a:spcPct val="100000"/>
            </a:lnSpc>
            <a:spcAft>
              <a:spcPts val="0"/>
            </a:spcAft>
          </a:pPr>
          <a:r>
            <a:rPr lang="en-US" sz="1800" b="1" dirty="0" smtClean="0"/>
            <a:t>Intercellular</a:t>
          </a:r>
        </a:p>
        <a:p>
          <a:pPr>
            <a:lnSpc>
              <a:spcPct val="100000"/>
            </a:lnSpc>
            <a:spcAft>
              <a:spcPts val="0"/>
            </a:spcAft>
          </a:pPr>
          <a:r>
            <a:rPr lang="en-US" sz="1300" b="0" dirty="0" smtClean="0"/>
            <a:t>(Cell Signaling)</a:t>
          </a:r>
          <a:endParaRPr lang="en-US" sz="1300" b="0" dirty="0"/>
        </a:p>
      </dgm:t>
    </dgm:pt>
    <dgm:pt modelId="{7933A3FA-3727-49ED-81DB-DE7DCC1419F5}" type="parTrans" cxnId="{141FDE85-62A5-4353-907B-11D6A4714018}">
      <dgm:prSet/>
      <dgm:spPr/>
      <dgm:t>
        <a:bodyPr/>
        <a:lstStyle/>
        <a:p>
          <a:endParaRPr lang="en-US"/>
        </a:p>
      </dgm:t>
    </dgm:pt>
    <dgm:pt modelId="{4FA5445C-D6D4-4D23-947B-4353A2B3533F}" type="sibTrans" cxnId="{141FDE85-62A5-4353-907B-11D6A4714018}">
      <dgm:prSet/>
      <dgm:spPr/>
      <dgm:t>
        <a:bodyPr/>
        <a:lstStyle/>
        <a:p>
          <a:endParaRPr lang="en-US" dirty="0"/>
        </a:p>
      </dgm:t>
    </dgm:pt>
    <dgm:pt modelId="{FE9FD5F4-CF0B-4D6B-9610-C331F8A82809}">
      <dgm:prSet phldrT="[Text]" custT="1"/>
      <dgm:spPr/>
      <dgm:t>
        <a:bodyPr/>
        <a:lstStyle/>
        <a:p>
          <a:pPr>
            <a:spcAft>
              <a:spcPts val="0"/>
            </a:spcAft>
          </a:pPr>
          <a:r>
            <a:rPr lang="en-US" sz="1800" b="1" dirty="0" smtClean="0"/>
            <a:t>Cell</a:t>
          </a:r>
        </a:p>
        <a:p>
          <a:pPr>
            <a:spcAft>
              <a:spcPts val="0"/>
            </a:spcAft>
          </a:pPr>
          <a:r>
            <a:rPr lang="en-US" sz="1300" b="0" dirty="0" smtClean="0"/>
            <a:t>( Cell behaviors)</a:t>
          </a:r>
          <a:endParaRPr lang="en-US" sz="1300" b="0" dirty="0"/>
        </a:p>
      </dgm:t>
    </dgm:pt>
    <dgm:pt modelId="{3D9B4F2B-6527-495A-9DFB-D9EA48173853}" type="parTrans" cxnId="{64624F2F-624E-4977-8595-7E820F664C5A}">
      <dgm:prSet/>
      <dgm:spPr/>
      <dgm:t>
        <a:bodyPr/>
        <a:lstStyle/>
        <a:p>
          <a:endParaRPr lang="en-US"/>
        </a:p>
      </dgm:t>
    </dgm:pt>
    <dgm:pt modelId="{F14E3175-57EF-4857-8E61-3F590AA4931E}" type="sibTrans" cxnId="{64624F2F-624E-4977-8595-7E820F664C5A}">
      <dgm:prSet/>
      <dgm:spPr/>
      <dgm:t>
        <a:bodyPr/>
        <a:lstStyle/>
        <a:p>
          <a:endParaRPr lang="en-US" dirty="0"/>
        </a:p>
      </dgm:t>
    </dgm:pt>
    <dgm:pt modelId="{E76DBADA-1AFC-472E-ABF2-DC9E39597CFB}">
      <dgm:prSet phldrT="[Text]" custT="1"/>
      <dgm:spPr/>
      <dgm:t>
        <a:bodyPr/>
        <a:lstStyle/>
        <a:p>
          <a:pPr>
            <a:spcAft>
              <a:spcPts val="0"/>
            </a:spcAft>
          </a:pPr>
          <a:r>
            <a:rPr lang="en-US" sz="1800" b="1" dirty="0" smtClean="0"/>
            <a:t>Subcellular</a:t>
          </a:r>
        </a:p>
        <a:p>
          <a:r>
            <a:rPr lang="en-US" sz="1300" b="0" dirty="0" smtClean="0"/>
            <a:t>(Metabolism)</a:t>
          </a:r>
          <a:endParaRPr lang="en-US" sz="1300" b="0" dirty="0"/>
        </a:p>
      </dgm:t>
    </dgm:pt>
    <dgm:pt modelId="{2848AFEC-EE31-47CF-B9CA-55E0F3472CFA}" type="parTrans" cxnId="{B235F5CD-A6C3-48AF-A490-DA33F7CD9ACA}">
      <dgm:prSet/>
      <dgm:spPr/>
      <dgm:t>
        <a:bodyPr/>
        <a:lstStyle/>
        <a:p>
          <a:endParaRPr lang="en-US"/>
        </a:p>
      </dgm:t>
    </dgm:pt>
    <dgm:pt modelId="{8399C0EF-ADF5-483E-808E-A587A01A0A0A}" type="sibTrans" cxnId="{B235F5CD-A6C3-48AF-A490-DA33F7CD9ACA}">
      <dgm:prSet/>
      <dgm:spPr/>
      <dgm:t>
        <a:bodyPr/>
        <a:lstStyle/>
        <a:p>
          <a:endParaRPr lang="en-US"/>
        </a:p>
      </dgm:t>
    </dgm:pt>
    <dgm:pt modelId="{CA043D1D-E8F0-41F8-9376-05303F0BB031}">
      <dgm:prSet phldrT="[Text]" custT="1"/>
      <dgm:spPr/>
      <dgm:t>
        <a:bodyPr/>
        <a:lstStyle/>
        <a:p>
          <a:r>
            <a:rPr lang="en-US" sz="1800" b="1" dirty="0" smtClean="0"/>
            <a:t>Whole Animal</a:t>
          </a:r>
        </a:p>
      </dgm:t>
    </dgm:pt>
    <dgm:pt modelId="{C216A376-5E41-4952-AAD3-C3DAB855B8A7}" type="parTrans" cxnId="{575687E3-1C13-4686-998E-7F5D71E8F01A}">
      <dgm:prSet/>
      <dgm:spPr/>
      <dgm:t>
        <a:bodyPr/>
        <a:lstStyle/>
        <a:p>
          <a:endParaRPr lang="en-US"/>
        </a:p>
      </dgm:t>
    </dgm:pt>
    <dgm:pt modelId="{37801858-367A-4CAC-85B9-97FC9AB1A6F5}" type="sibTrans" cxnId="{575687E3-1C13-4686-998E-7F5D71E8F01A}">
      <dgm:prSet/>
      <dgm:spPr/>
      <dgm:t>
        <a:bodyPr/>
        <a:lstStyle/>
        <a:p>
          <a:endParaRPr lang="en-US" dirty="0"/>
        </a:p>
      </dgm:t>
    </dgm:pt>
    <dgm:pt modelId="{E34EB27C-C33B-4D37-92A2-EFF440465685}">
      <dgm:prSet phldrT="[Text]" custT="1"/>
      <dgm:spPr/>
      <dgm:t>
        <a:bodyPr/>
        <a:lstStyle/>
        <a:p>
          <a:pPr>
            <a:spcAft>
              <a:spcPts val="0"/>
            </a:spcAft>
          </a:pPr>
          <a:r>
            <a:rPr lang="en-US" sz="1800" b="1" dirty="0" smtClean="0"/>
            <a:t>Organ</a:t>
          </a:r>
          <a:endParaRPr lang="en-US" sz="1000" b="1" dirty="0" smtClean="0"/>
        </a:p>
        <a:p>
          <a:pPr>
            <a:spcAft>
              <a:spcPts val="0"/>
            </a:spcAft>
          </a:pPr>
          <a:r>
            <a:rPr lang="en-US" sz="1300" b="0" dirty="0" smtClean="0"/>
            <a:t>(Liver)</a:t>
          </a:r>
          <a:endParaRPr lang="en-US" sz="1300" b="0" dirty="0"/>
        </a:p>
      </dgm:t>
    </dgm:pt>
    <dgm:pt modelId="{8314270D-0295-4A83-B055-88A64883C2E9}" type="parTrans" cxnId="{CA6C2CB8-9C28-44F1-9EE4-FB731AF1D7E7}">
      <dgm:prSet/>
      <dgm:spPr/>
      <dgm:t>
        <a:bodyPr/>
        <a:lstStyle/>
        <a:p>
          <a:endParaRPr lang="en-US"/>
        </a:p>
      </dgm:t>
    </dgm:pt>
    <dgm:pt modelId="{1E308958-636C-46FE-B054-EF7B681D62F4}" type="sibTrans" cxnId="{CA6C2CB8-9C28-44F1-9EE4-FB731AF1D7E7}">
      <dgm:prSet/>
      <dgm:spPr/>
      <dgm:t>
        <a:bodyPr/>
        <a:lstStyle/>
        <a:p>
          <a:endParaRPr lang="en-US" dirty="0"/>
        </a:p>
      </dgm:t>
    </dgm:pt>
    <dgm:pt modelId="{A7D0F58A-E3FF-490A-924B-8D53296B7026}" type="pres">
      <dgm:prSet presAssocID="{A8A7BB58-C310-4BA9-B9C0-EBBF08C140D2}" presName="linearFlow" presStyleCnt="0">
        <dgm:presLayoutVars>
          <dgm:resizeHandles val="exact"/>
        </dgm:presLayoutVars>
      </dgm:prSet>
      <dgm:spPr/>
    </dgm:pt>
    <dgm:pt modelId="{1A0AFA7C-9B1B-4A97-948C-9A1D341B60CE}" type="pres">
      <dgm:prSet presAssocID="{CA043D1D-E8F0-41F8-9376-05303F0BB031}" presName="node" presStyleLbl="node1" presStyleIdx="0" presStyleCnt="7" custLinFactNeighborY="-35162">
        <dgm:presLayoutVars>
          <dgm:bulletEnabled val="1"/>
        </dgm:presLayoutVars>
      </dgm:prSet>
      <dgm:spPr/>
      <dgm:t>
        <a:bodyPr/>
        <a:lstStyle/>
        <a:p>
          <a:endParaRPr lang="en-US"/>
        </a:p>
      </dgm:t>
    </dgm:pt>
    <dgm:pt modelId="{47D7D24B-B63C-44E2-B812-A05DE075F3C7}" type="pres">
      <dgm:prSet presAssocID="{37801858-367A-4CAC-85B9-97FC9AB1A6F5}" presName="sibTrans" presStyleLbl="sibTrans2D1" presStyleIdx="0" presStyleCnt="6"/>
      <dgm:spPr/>
      <dgm:t>
        <a:bodyPr/>
        <a:lstStyle/>
        <a:p>
          <a:endParaRPr lang="en-US"/>
        </a:p>
      </dgm:t>
    </dgm:pt>
    <dgm:pt modelId="{D5D18EA7-C025-49CB-B575-68B2BF5A0660}" type="pres">
      <dgm:prSet presAssocID="{37801858-367A-4CAC-85B9-97FC9AB1A6F5}" presName="connectorText" presStyleLbl="sibTrans2D1" presStyleIdx="0" presStyleCnt="6"/>
      <dgm:spPr/>
      <dgm:t>
        <a:bodyPr/>
        <a:lstStyle/>
        <a:p>
          <a:endParaRPr lang="en-US"/>
        </a:p>
      </dgm:t>
    </dgm:pt>
    <dgm:pt modelId="{575E69EE-3C64-4993-96BC-2BAAA2C76062}" type="pres">
      <dgm:prSet presAssocID="{E34EB27C-C33B-4D37-92A2-EFF440465685}" presName="node" presStyleLbl="node1" presStyleIdx="1" presStyleCnt="7">
        <dgm:presLayoutVars>
          <dgm:bulletEnabled val="1"/>
        </dgm:presLayoutVars>
      </dgm:prSet>
      <dgm:spPr/>
      <dgm:t>
        <a:bodyPr/>
        <a:lstStyle/>
        <a:p>
          <a:endParaRPr lang="en-US"/>
        </a:p>
      </dgm:t>
    </dgm:pt>
    <dgm:pt modelId="{8825772E-C001-44B4-B0F6-F73BF8AEB7F1}" type="pres">
      <dgm:prSet presAssocID="{1E308958-636C-46FE-B054-EF7B681D62F4}" presName="sibTrans" presStyleLbl="sibTrans2D1" presStyleIdx="1" presStyleCnt="6"/>
      <dgm:spPr/>
      <dgm:t>
        <a:bodyPr/>
        <a:lstStyle/>
        <a:p>
          <a:endParaRPr lang="en-US"/>
        </a:p>
      </dgm:t>
    </dgm:pt>
    <dgm:pt modelId="{9D1B3C6D-17BA-4A1D-8966-4CD65A5916B3}" type="pres">
      <dgm:prSet presAssocID="{1E308958-636C-46FE-B054-EF7B681D62F4}" presName="connectorText" presStyleLbl="sibTrans2D1" presStyleIdx="1" presStyleCnt="6"/>
      <dgm:spPr/>
      <dgm:t>
        <a:bodyPr/>
        <a:lstStyle/>
        <a:p>
          <a:endParaRPr lang="en-US"/>
        </a:p>
      </dgm:t>
    </dgm:pt>
    <dgm:pt modelId="{26B94E22-6DC3-4E52-AACA-5D87769D4400}" type="pres">
      <dgm:prSet presAssocID="{52DC0F2A-A3DC-4A76-B794-66B4192BE12A}" presName="node" presStyleLbl="node1" presStyleIdx="2" presStyleCnt="7">
        <dgm:presLayoutVars>
          <dgm:bulletEnabled val="1"/>
        </dgm:presLayoutVars>
      </dgm:prSet>
      <dgm:spPr/>
      <dgm:t>
        <a:bodyPr/>
        <a:lstStyle/>
        <a:p>
          <a:endParaRPr lang="en-US"/>
        </a:p>
      </dgm:t>
    </dgm:pt>
    <dgm:pt modelId="{7AA48FE0-F823-4585-AAC7-6F5D8D825830}" type="pres">
      <dgm:prSet presAssocID="{16EB9DBF-4FD6-48B0-9108-B739485C655E}" presName="sibTrans" presStyleLbl="sibTrans2D1" presStyleIdx="2" presStyleCnt="6"/>
      <dgm:spPr/>
      <dgm:t>
        <a:bodyPr/>
        <a:lstStyle/>
        <a:p>
          <a:endParaRPr lang="en-US"/>
        </a:p>
      </dgm:t>
    </dgm:pt>
    <dgm:pt modelId="{5F945244-B966-4EE9-AAB8-F1F61349DF7C}" type="pres">
      <dgm:prSet presAssocID="{16EB9DBF-4FD6-48B0-9108-B739485C655E}" presName="connectorText" presStyleLbl="sibTrans2D1" presStyleIdx="2" presStyleCnt="6"/>
      <dgm:spPr/>
      <dgm:t>
        <a:bodyPr/>
        <a:lstStyle/>
        <a:p>
          <a:endParaRPr lang="en-US"/>
        </a:p>
      </dgm:t>
    </dgm:pt>
    <dgm:pt modelId="{44C37FA4-4097-44F5-A299-BB43293CEBAB}" type="pres">
      <dgm:prSet presAssocID="{FC3E1DA5-3E8D-40DE-8878-BAE88DED2756}" presName="node" presStyleLbl="node1" presStyleIdx="3" presStyleCnt="7">
        <dgm:presLayoutVars>
          <dgm:bulletEnabled val="1"/>
        </dgm:presLayoutVars>
      </dgm:prSet>
      <dgm:spPr/>
      <dgm:t>
        <a:bodyPr/>
        <a:lstStyle/>
        <a:p>
          <a:endParaRPr lang="en-US"/>
        </a:p>
      </dgm:t>
    </dgm:pt>
    <dgm:pt modelId="{D890C15F-C262-45AA-967D-6CF7391568A4}" type="pres">
      <dgm:prSet presAssocID="{66FAF10F-03EE-4035-81CF-B6E63E4FCA1F}" presName="sibTrans" presStyleLbl="sibTrans2D1" presStyleIdx="3" presStyleCnt="6"/>
      <dgm:spPr/>
      <dgm:t>
        <a:bodyPr/>
        <a:lstStyle/>
        <a:p>
          <a:endParaRPr lang="en-US"/>
        </a:p>
      </dgm:t>
    </dgm:pt>
    <dgm:pt modelId="{D8198928-67F9-401B-9905-33E45245AAA1}" type="pres">
      <dgm:prSet presAssocID="{66FAF10F-03EE-4035-81CF-B6E63E4FCA1F}" presName="connectorText" presStyleLbl="sibTrans2D1" presStyleIdx="3" presStyleCnt="6"/>
      <dgm:spPr/>
      <dgm:t>
        <a:bodyPr/>
        <a:lstStyle/>
        <a:p>
          <a:endParaRPr lang="en-US"/>
        </a:p>
      </dgm:t>
    </dgm:pt>
    <dgm:pt modelId="{6FF40B92-3188-436F-8DAB-F30E4FA03004}" type="pres">
      <dgm:prSet presAssocID="{9DDAF6F3-F38E-4DC4-8424-166750017831}" presName="node" presStyleLbl="node1" presStyleIdx="4" presStyleCnt="7">
        <dgm:presLayoutVars>
          <dgm:bulletEnabled val="1"/>
        </dgm:presLayoutVars>
      </dgm:prSet>
      <dgm:spPr/>
      <dgm:t>
        <a:bodyPr/>
        <a:lstStyle/>
        <a:p>
          <a:endParaRPr lang="en-US"/>
        </a:p>
      </dgm:t>
    </dgm:pt>
    <dgm:pt modelId="{FDFB3716-076B-400D-85C2-377F7AD5E431}" type="pres">
      <dgm:prSet presAssocID="{4FA5445C-D6D4-4D23-947B-4353A2B3533F}" presName="sibTrans" presStyleLbl="sibTrans2D1" presStyleIdx="4" presStyleCnt="6"/>
      <dgm:spPr/>
      <dgm:t>
        <a:bodyPr/>
        <a:lstStyle/>
        <a:p>
          <a:endParaRPr lang="en-US"/>
        </a:p>
      </dgm:t>
    </dgm:pt>
    <dgm:pt modelId="{0FA8C36D-5E9F-469D-8E96-2FCF3D13934A}" type="pres">
      <dgm:prSet presAssocID="{4FA5445C-D6D4-4D23-947B-4353A2B3533F}" presName="connectorText" presStyleLbl="sibTrans2D1" presStyleIdx="4" presStyleCnt="6"/>
      <dgm:spPr/>
      <dgm:t>
        <a:bodyPr/>
        <a:lstStyle/>
        <a:p>
          <a:endParaRPr lang="en-US"/>
        </a:p>
      </dgm:t>
    </dgm:pt>
    <dgm:pt modelId="{E8D54422-942B-4065-8031-263B54541591}" type="pres">
      <dgm:prSet presAssocID="{FE9FD5F4-CF0B-4D6B-9610-C331F8A82809}" presName="node" presStyleLbl="node1" presStyleIdx="5" presStyleCnt="7">
        <dgm:presLayoutVars>
          <dgm:bulletEnabled val="1"/>
        </dgm:presLayoutVars>
      </dgm:prSet>
      <dgm:spPr/>
      <dgm:t>
        <a:bodyPr/>
        <a:lstStyle/>
        <a:p>
          <a:endParaRPr lang="en-US"/>
        </a:p>
      </dgm:t>
    </dgm:pt>
    <dgm:pt modelId="{2F82B491-D8AB-4639-90AD-8A47F178492D}" type="pres">
      <dgm:prSet presAssocID="{F14E3175-57EF-4857-8E61-3F590AA4931E}" presName="sibTrans" presStyleLbl="sibTrans2D1" presStyleIdx="5" presStyleCnt="6"/>
      <dgm:spPr/>
      <dgm:t>
        <a:bodyPr/>
        <a:lstStyle/>
        <a:p>
          <a:endParaRPr lang="en-US"/>
        </a:p>
      </dgm:t>
    </dgm:pt>
    <dgm:pt modelId="{145ADF2A-2963-47EA-9FAF-FF8D9355F81C}" type="pres">
      <dgm:prSet presAssocID="{F14E3175-57EF-4857-8E61-3F590AA4931E}" presName="connectorText" presStyleLbl="sibTrans2D1" presStyleIdx="5" presStyleCnt="6"/>
      <dgm:spPr/>
      <dgm:t>
        <a:bodyPr/>
        <a:lstStyle/>
        <a:p>
          <a:endParaRPr lang="en-US"/>
        </a:p>
      </dgm:t>
    </dgm:pt>
    <dgm:pt modelId="{20B28B29-2F2D-49E7-98A1-80987091A7E0}" type="pres">
      <dgm:prSet presAssocID="{E76DBADA-1AFC-472E-ABF2-DC9E39597CFB}" presName="node" presStyleLbl="node1" presStyleIdx="6" presStyleCnt="7">
        <dgm:presLayoutVars>
          <dgm:bulletEnabled val="1"/>
        </dgm:presLayoutVars>
      </dgm:prSet>
      <dgm:spPr/>
      <dgm:t>
        <a:bodyPr/>
        <a:lstStyle/>
        <a:p>
          <a:endParaRPr lang="en-US"/>
        </a:p>
      </dgm:t>
    </dgm:pt>
  </dgm:ptLst>
  <dgm:cxnLst>
    <dgm:cxn modelId="{3280F9A3-6E31-438C-A0DE-288DCBF44555}" type="presOf" srcId="{52DC0F2A-A3DC-4A76-B794-66B4192BE12A}" destId="{26B94E22-6DC3-4E52-AACA-5D87769D4400}" srcOrd="0" destOrd="0" presId="urn:microsoft.com/office/officeart/2005/8/layout/process2"/>
    <dgm:cxn modelId="{7AAD658E-A7D0-42D1-9A39-757F753F2C85}" type="presOf" srcId="{37801858-367A-4CAC-85B9-97FC9AB1A6F5}" destId="{D5D18EA7-C025-49CB-B575-68B2BF5A0660}" srcOrd="1" destOrd="0" presId="urn:microsoft.com/office/officeart/2005/8/layout/process2"/>
    <dgm:cxn modelId="{3F9156EC-AAD9-422C-A867-17067551FE7C}" type="presOf" srcId="{16EB9DBF-4FD6-48B0-9108-B739485C655E}" destId="{5F945244-B966-4EE9-AAB8-F1F61349DF7C}" srcOrd="1" destOrd="0" presId="urn:microsoft.com/office/officeart/2005/8/layout/process2"/>
    <dgm:cxn modelId="{B3CD250E-0647-43DA-9A94-CE97D27E0356}" srcId="{A8A7BB58-C310-4BA9-B9C0-EBBF08C140D2}" destId="{FC3E1DA5-3E8D-40DE-8878-BAE88DED2756}" srcOrd="3" destOrd="0" parTransId="{8F5FA139-C326-4B77-B788-E7C0B7CD35F4}" sibTransId="{66FAF10F-03EE-4035-81CF-B6E63E4FCA1F}"/>
    <dgm:cxn modelId="{2C979016-FF11-420C-A845-6A5CE1C35CB8}" type="presOf" srcId="{4FA5445C-D6D4-4D23-947B-4353A2B3533F}" destId="{0FA8C36D-5E9F-469D-8E96-2FCF3D13934A}" srcOrd="1" destOrd="0" presId="urn:microsoft.com/office/officeart/2005/8/layout/process2"/>
    <dgm:cxn modelId="{3914E277-546E-42E4-A252-747786A9D58E}" type="presOf" srcId="{4FA5445C-D6D4-4D23-947B-4353A2B3533F}" destId="{FDFB3716-076B-400D-85C2-377F7AD5E431}" srcOrd="0" destOrd="0" presId="urn:microsoft.com/office/officeart/2005/8/layout/process2"/>
    <dgm:cxn modelId="{B235F5CD-A6C3-48AF-A490-DA33F7CD9ACA}" srcId="{A8A7BB58-C310-4BA9-B9C0-EBBF08C140D2}" destId="{E76DBADA-1AFC-472E-ABF2-DC9E39597CFB}" srcOrd="6" destOrd="0" parTransId="{2848AFEC-EE31-47CF-B9CA-55E0F3472CFA}" sibTransId="{8399C0EF-ADF5-483E-808E-A587A01A0A0A}"/>
    <dgm:cxn modelId="{141FDE85-62A5-4353-907B-11D6A4714018}" srcId="{A8A7BB58-C310-4BA9-B9C0-EBBF08C140D2}" destId="{9DDAF6F3-F38E-4DC4-8424-166750017831}" srcOrd="4" destOrd="0" parTransId="{7933A3FA-3727-49ED-81DB-DE7DCC1419F5}" sibTransId="{4FA5445C-D6D4-4D23-947B-4353A2B3533F}"/>
    <dgm:cxn modelId="{7E967728-2D1C-4ABC-BDE8-975F57FEB73C}" type="presOf" srcId="{16EB9DBF-4FD6-48B0-9108-B739485C655E}" destId="{7AA48FE0-F823-4585-AAC7-6F5D8D825830}" srcOrd="0" destOrd="0" presId="urn:microsoft.com/office/officeart/2005/8/layout/process2"/>
    <dgm:cxn modelId="{52B5A0FE-B77F-4EBA-8D7E-A6D470A37C80}" type="presOf" srcId="{66FAF10F-03EE-4035-81CF-B6E63E4FCA1F}" destId="{D890C15F-C262-45AA-967D-6CF7391568A4}" srcOrd="0" destOrd="0" presId="urn:microsoft.com/office/officeart/2005/8/layout/process2"/>
    <dgm:cxn modelId="{B308A229-2ECE-45D8-A0B5-8BD868818857}" type="presOf" srcId="{FE9FD5F4-CF0B-4D6B-9610-C331F8A82809}" destId="{E8D54422-942B-4065-8031-263B54541591}" srcOrd="0" destOrd="0" presId="urn:microsoft.com/office/officeart/2005/8/layout/process2"/>
    <dgm:cxn modelId="{54DB2BF6-9589-4549-A383-CD57BCA59EF4}" type="presOf" srcId="{F14E3175-57EF-4857-8E61-3F590AA4931E}" destId="{2F82B491-D8AB-4639-90AD-8A47F178492D}" srcOrd="0" destOrd="0" presId="urn:microsoft.com/office/officeart/2005/8/layout/process2"/>
    <dgm:cxn modelId="{899C91E7-D23C-4949-B3B0-FEECC41D7937}" type="presOf" srcId="{A8A7BB58-C310-4BA9-B9C0-EBBF08C140D2}" destId="{A7D0F58A-E3FF-490A-924B-8D53296B7026}" srcOrd="0" destOrd="0" presId="urn:microsoft.com/office/officeart/2005/8/layout/process2"/>
    <dgm:cxn modelId="{C4AF1836-75E7-4C0F-850B-4C6E594C3B68}" type="presOf" srcId="{F14E3175-57EF-4857-8E61-3F590AA4931E}" destId="{145ADF2A-2963-47EA-9FAF-FF8D9355F81C}" srcOrd="1" destOrd="0" presId="urn:microsoft.com/office/officeart/2005/8/layout/process2"/>
    <dgm:cxn modelId="{D76A12E1-3042-4766-BF6F-91E15AFEA8C2}" type="presOf" srcId="{1E308958-636C-46FE-B054-EF7B681D62F4}" destId="{8825772E-C001-44B4-B0F6-F73BF8AEB7F1}" srcOrd="0" destOrd="0" presId="urn:microsoft.com/office/officeart/2005/8/layout/process2"/>
    <dgm:cxn modelId="{841CDD8C-F1B6-4C01-B7E2-2238E1DE1040}" type="presOf" srcId="{66FAF10F-03EE-4035-81CF-B6E63E4FCA1F}" destId="{D8198928-67F9-401B-9905-33E45245AAA1}" srcOrd="1" destOrd="0" presId="urn:microsoft.com/office/officeart/2005/8/layout/process2"/>
    <dgm:cxn modelId="{47E5428D-AAAE-4F4F-9CBC-530777A988E5}" type="presOf" srcId="{FC3E1DA5-3E8D-40DE-8878-BAE88DED2756}" destId="{44C37FA4-4097-44F5-A299-BB43293CEBAB}" srcOrd="0" destOrd="0" presId="urn:microsoft.com/office/officeart/2005/8/layout/process2"/>
    <dgm:cxn modelId="{CA6C2CB8-9C28-44F1-9EE4-FB731AF1D7E7}" srcId="{A8A7BB58-C310-4BA9-B9C0-EBBF08C140D2}" destId="{E34EB27C-C33B-4D37-92A2-EFF440465685}" srcOrd="1" destOrd="0" parTransId="{8314270D-0295-4A83-B055-88A64883C2E9}" sibTransId="{1E308958-636C-46FE-B054-EF7B681D62F4}"/>
    <dgm:cxn modelId="{64624F2F-624E-4977-8595-7E820F664C5A}" srcId="{A8A7BB58-C310-4BA9-B9C0-EBBF08C140D2}" destId="{FE9FD5F4-CF0B-4D6B-9610-C331F8A82809}" srcOrd="5" destOrd="0" parTransId="{3D9B4F2B-6527-495A-9DFB-D9EA48173853}" sibTransId="{F14E3175-57EF-4857-8E61-3F590AA4931E}"/>
    <dgm:cxn modelId="{94D2668F-3A67-4E7C-9798-7D9E05FA48A1}" type="presOf" srcId="{1E308958-636C-46FE-B054-EF7B681D62F4}" destId="{9D1B3C6D-17BA-4A1D-8966-4CD65A5916B3}" srcOrd="1" destOrd="0" presId="urn:microsoft.com/office/officeart/2005/8/layout/process2"/>
    <dgm:cxn modelId="{33FD9457-1F15-4DCD-BE82-DE623329077C}" type="presOf" srcId="{37801858-367A-4CAC-85B9-97FC9AB1A6F5}" destId="{47D7D24B-B63C-44E2-B812-A05DE075F3C7}" srcOrd="0" destOrd="0" presId="urn:microsoft.com/office/officeart/2005/8/layout/process2"/>
    <dgm:cxn modelId="{CB582B19-5AD5-4B52-85FB-8F636716A591}" type="presOf" srcId="{9DDAF6F3-F38E-4DC4-8424-166750017831}" destId="{6FF40B92-3188-436F-8DAB-F30E4FA03004}" srcOrd="0" destOrd="0" presId="urn:microsoft.com/office/officeart/2005/8/layout/process2"/>
    <dgm:cxn modelId="{DCB35E64-422D-4E1E-9C95-DB238638ECC2}" type="presOf" srcId="{CA043D1D-E8F0-41F8-9376-05303F0BB031}" destId="{1A0AFA7C-9B1B-4A97-948C-9A1D341B60CE}" srcOrd="0" destOrd="0" presId="urn:microsoft.com/office/officeart/2005/8/layout/process2"/>
    <dgm:cxn modelId="{51011268-ECCE-40D9-8B50-396CEA9F40F0}" srcId="{A8A7BB58-C310-4BA9-B9C0-EBBF08C140D2}" destId="{52DC0F2A-A3DC-4A76-B794-66B4192BE12A}" srcOrd="2" destOrd="0" parTransId="{7AD1045C-4914-45FF-A849-DB0A43D78995}" sibTransId="{16EB9DBF-4FD6-48B0-9108-B739485C655E}"/>
    <dgm:cxn modelId="{575687E3-1C13-4686-998E-7F5D71E8F01A}" srcId="{A8A7BB58-C310-4BA9-B9C0-EBBF08C140D2}" destId="{CA043D1D-E8F0-41F8-9376-05303F0BB031}" srcOrd="0" destOrd="0" parTransId="{C216A376-5E41-4952-AAD3-C3DAB855B8A7}" sibTransId="{37801858-367A-4CAC-85B9-97FC9AB1A6F5}"/>
    <dgm:cxn modelId="{5AD8CC3C-B024-4105-8427-2782620DBAC8}" type="presOf" srcId="{E76DBADA-1AFC-472E-ABF2-DC9E39597CFB}" destId="{20B28B29-2F2D-49E7-98A1-80987091A7E0}" srcOrd="0" destOrd="0" presId="urn:microsoft.com/office/officeart/2005/8/layout/process2"/>
    <dgm:cxn modelId="{4EF3CC66-AA5F-4346-BDAB-76A1CB4D9FB9}" type="presOf" srcId="{E34EB27C-C33B-4D37-92A2-EFF440465685}" destId="{575E69EE-3C64-4993-96BC-2BAAA2C76062}" srcOrd="0" destOrd="0" presId="urn:microsoft.com/office/officeart/2005/8/layout/process2"/>
    <dgm:cxn modelId="{77176683-778C-4B56-BD2D-F7970B887CCD}" type="presParOf" srcId="{A7D0F58A-E3FF-490A-924B-8D53296B7026}" destId="{1A0AFA7C-9B1B-4A97-948C-9A1D341B60CE}" srcOrd="0" destOrd="0" presId="urn:microsoft.com/office/officeart/2005/8/layout/process2"/>
    <dgm:cxn modelId="{7CB63F04-931F-4DE3-8D9C-8B771545F857}" type="presParOf" srcId="{A7D0F58A-E3FF-490A-924B-8D53296B7026}" destId="{47D7D24B-B63C-44E2-B812-A05DE075F3C7}" srcOrd="1" destOrd="0" presId="urn:microsoft.com/office/officeart/2005/8/layout/process2"/>
    <dgm:cxn modelId="{5EAF8011-DCE1-476A-89C1-1CB301A5B95E}" type="presParOf" srcId="{47D7D24B-B63C-44E2-B812-A05DE075F3C7}" destId="{D5D18EA7-C025-49CB-B575-68B2BF5A0660}" srcOrd="0" destOrd="0" presId="urn:microsoft.com/office/officeart/2005/8/layout/process2"/>
    <dgm:cxn modelId="{D6CD2339-70D7-4F92-82D4-68DC649090D2}" type="presParOf" srcId="{A7D0F58A-E3FF-490A-924B-8D53296B7026}" destId="{575E69EE-3C64-4993-96BC-2BAAA2C76062}" srcOrd="2" destOrd="0" presId="urn:microsoft.com/office/officeart/2005/8/layout/process2"/>
    <dgm:cxn modelId="{943CBEAF-2E4D-4793-AF65-03C67DBA760D}" type="presParOf" srcId="{A7D0F58A-E3FF-490A-924B-8D53296B7026}" destId="{8825772E-C001-44B4-B0F6-F73BF8AEB7F1}" srcOrd="3" destOrd="0" presId="urn:microsoft.com/office/officeart/2005/8/layout/process2"/>
    <dgm:cxn modelId="{792FE1AB-3381-42A1-B3E3-76B2E9CCDD4B}" type="presParOf" srcId="{8825772E-C001-44B4-B0F6-F73BF8AEB7F1}" destId="{9D1B3C6D-17BA-4A1D-8966-4CD65A5916B3}" srcOrd="0" destOrd="0" presId="urn:microsoft.com/office/officeart/2005/8/layout/process2"/>
    <dgm:cxn modelId="{9C867347-8F50-475D-A1A6-F2CBA0729A30}" type="presParOf" srcId="{A7D0F58A-E3FF-490A-924B-8D53296B7026}" destId="{26B94E22-6DC3-4E52-AACA-5D87769D4400}" srcOrd="4" destOrd="0" presId="urn:microsoft.com/office/officeart/2005/8/layout/process2"/>
    <dgm:cxn modelId="{AB55DB77-B194-4484-BE35-4476FAF4B069}" type="presParOf" srcId="{A7D0F58A-E3FF-490A-924B-8D53296B7026}" destId="{7AA48FE0-F823-4585-AAC7-6F5D8D825830}" srcOrd="5" destOrd="0" presId="urn:microsoft.com/office/officeart/2005/8/layout/process2"/>
    <dgm:cxn modelId="{20772860-FC39-4BCF-947D-3AD1A4F98ED1}" type="presParOf" srcId="{7AA48FE0-F823-4585-AAC7-6F5D8D825830}" destId="{5F945244-B966-4EE9-AAB8-F1F61349DF7C}" srcOrd="0" destOrd="0" presId="urn:microsoft.com/office/officeart/2005/8/layout/process2"/>
    <dgm:cxn modelId="{D0941B7C-3323-468E-818D-51F8218F02C9}" type="presParOf" srcId="{A7D0F58A-E3FF-490A-924B-8D53296B7026}" destId="{44C37FA4-4097-44F5-A299-BB43293CEBAB}" srcOrd="6" destOrd="0" presId="urn:microsoft.com/office/officeart/2005/8/layout/process2"/>
    <dgm:cxn modelId="{1FD6D766-EDF1-4401-B7C6-ED7D41519E48}" type="presParOf" srcId="{A7D0F58A-E3FF-490A-924B-8D53296B7026}" destId="{D890C15F-C262-45AA-967D-6CF7391568A4}" srcOrd="7" destOrd="0" presId="urn:microsoft.com/office/officeart/2005/8/layout/process2"/>
    <dgm:cxn modelId="{0234ED66-F706-45C5-99DC-0EC5DFDFCAFC}" type="presParOf" srcId="{D890C15F-C262-45AA-967D-6CF7391568A4}" destId="{D8198928-67F9-401B-9905-33E45245AAA1}" srcOrd="0" destOrd="0" presId="urn:microsoft.com/office/officeart/2005/8/layout/process2"/>
    <dgm:cxn modelId="{6707B334-5395-441B-8C5A-6DB5AE261D0E}" type="presParOf" srcId="{A7D0F58A-E3FF-490A-924B-8D53296B7026}" destId="{6FF40B92-3188-436F-8DAB-F30E4FA03004}" srcOrd="8" destOrd="0" presId="urn:microsoft.com/office/officeart/2005/8/layout/process2"/>
    <dgm:cxn modelId="{748CA235-F91F-494F-A59B-B53F03FC7414}" type="presParOf" srcId="{A7D0F58A-E3FF-490A-924B-8D53296B7026}" destId="{FDFB3716-076B-400D-85C2-377F7AD5E431}" srcOrd="9" destOrd="0" presId="urn:microsoft.com/office/officeart/2005/8/layout/process2"/>
    <dgm:cxn modelId="{36D33763-EF7F-4989-B390-8C7C5038867B}" type="presParOf" srcId="{FDFB3716-076B-400D-85C2-377F7AD5E431}" destId="{0FA8C36D-5E9F-469D-8E96-2FCF3D13934A}" srcOrd="0" destOrd="0" presId="urn:microsoft.com/office/officeart/2005/8/layout/process2"/>
    <dgm:cxn modelId="{9E1F0921-9943-4AC8-B7FD-C3060F2A9A03}" type="presParOf" srcId="{A7D0F58A-E3FF-490A-924B-8D53296B7026}" destId="{E8D54422-942B-4065-8031-263B54541591}" srcOrd="10" destOrd="0" presId="urn:microsoft.com/office/officeart/2005/8/layout/process2"/>
    <dgm:cxn modelId="{5C39154D-8350-4802-8EF1-0D2CA1DF383C}" type="presParOf" srcId="{A7D0F58A-E3FF-490A-924B-8D53296B7026}" destId="{2F82B491-D8AB-4639-90AD-8A47F178492D}" srcOrd="11" destOrd="0" presId="urn:microsoft.com/office/officeart/2005/8/layout/process2"/>
    <dgm:cxn modelId="{56A82837-3953-4C18-AB62-CC4F0D7BFBD3}" type="presParOf" srcId="{2F82B491-D8AB-4639-90AD-8A47F178492D}" destId="{145ADF2A-2963-47EA-9FAF-FF8D9355F81C}" srcOrd="0" destOrd="0" presId="urn:microsoft.com/office/officeart/2005/8/layout/process2"/>
    <dgm:cxn modelId="{731708EB-73BF-4F4D-914E-BE12E5CEFF7A}" type="presParOf" srcId="{A7D0F58A-E3FF-490A-924B-8D53296B7026}" destId="{20B28B29-2F2D-49E7-98A1-80987091A7E0}" srcOrd="1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AFA7C-9B1B-4A97-948C-9A1D341B60CE}">
      <dsp:nvSpPr>
        <dsp:cNvPr id="0" name=""/>
        <dsp:cNvSpPr/>
      </dsp:nvSpPr>
      <dsp:spPr>
        <a:xfrm>
          <a:off x="377696" y="0"/>
          <a:ext cx="1530606" cy="47186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Whole Animal</a:t>
          </a:r>
        </a:p>
      </dsp:txBody>
      <dsp:txXfrm>
        <a:off x="391516" y="13820"/>
        <a:ext cx="1502966" cy="444223"/>
      </dsp:txXfrm>
    </dsp:sp>
    <dsp:sp modelId="{47D7D24B-B63C-44E2-B812-A05DE075F3C7}">
      <dsp:nvSpPr>
        <dsp:cNvPr id="0" name=""/>
        <dsp:cNvSpPr/>
      </dsp:nvSpPr>
      <dsp:spPr>
        <a:xfrm rot="5400000">
          <a:off x="1053444" y="485101"/>
          <a:ext cx="179111" cy="212338"/>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9" y="501715"/>
        <a:ext cx="127402" cy="125378"/>
      </dsp:txXfrm>
    </dsp:sp>
    <dsp:sp modelId="{575E69EE-3C64-4993-96BC-2BAAA2C76062}">
      <dsp:nvSpPr>
        <dsp:cNvPr id="0" name=""/>
        <dsp:cNvSpPr/>
      </dsp:nvSpPr>
      <dsp:spPr>
        <a:xfrm>
          <a:off x="377696" y="710678"/>
          <a:ext cx="1530606" cy="47186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b="1" kern="1200" dirty="0" smtClean="0"/>
            <a:t>Organ</a:t>
          </a:r>
          <a:endParaRPr lang="en-US" sz="1000" b="1" kern="1200" dirty="0" smtClean="0"/>
        </a:p>
        <a:p>
          <a:pPr lvl="0" algn="ctr" defTabSz="800100">
            <a:lnSpc>
              <a:spcPct val="90000"/>
            </a:lnSpc>
            <a:spcBef>
              <a:spcPct val="0"/>
            </a:spcBef>
            <a:spcAft>
              <a:spcPts val="0"/>
            </a:spcAft>
          </a:pPr>
          <a:r>
            <a:rPr lang="en-US" sz="1300" b="0" kern="1200" dirty="0" smtClean="0"/>
            <a:t>(Liver)</a:t>
          </a:r>
          <a:endParaRPr lang="en-US" sz="1300" b="0" kern="1200" dirty="0"/>
        </a:p>
      </dsp:txBody>
      <dsp:txXfrm>
        <a:off x="391516" y="724498"/>
        <a:ext cx="1502966" cy="444223"/>
      </dsp:txXfrm>
    </dsp:sp>
    <dsp:sp modelId="{8825772E-C001-44B4-B0F6-F73BF8AEB7F1}">
      <dsp:nvSpPr>
        <dsp:cNvPr id="0" name=""/>
        <dsp:cNvSpPr/>
      </dsp:nvSpPr>
      <dsp:spPr>
        <a:xfrm rot="5400000">
          <a:off x="1054525" y="1194338"/>
          <a:ext cx="176948" cy="212338"/>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8" y="1212033"/>
        <a:ext cx="127402" cy="123864"/>
      </dsp:txXfrm>
    </dsp:sp>
    <dsp:sp modelId="{26B94E22-6DC3-4E52-AACA-5D87769D4400}">
      <dsp:nvSpPr>
        <dsp:cNvPr id="0" name=""/>
        <dsp:cNvSpPr/>
      </dsp:nvSpPr>
      <dsp:spPr>
        <a:xfrm>
          <a:off x="377696" y="1418473"/>
          <a:ext cx="1530606" cy="47186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b="1" kern="1200" dirty="0" smtClean="0"/>
            <a:t>Tissue </a:t>
          </a:r>
        </a:p>
        <a:p>
          <a:pPr lvl="0" algn="ctr" defTabSz="800100">
            <a:lnSpc>
              <a:spcPct val="90000"/>
            </a:lnSpc>
            <a:spcBef>
              <a:spcPct val="0"/>
            </a:spcBef>
            <a:spcAft>
              <a:spcPts val="0"/>
            </a:spcAft>
          </a:pPr>
          <a:r>
            <a:rPr lang="en-US" sz="1300" b="0" kern="1200" dirty="0" smtClean="0"/>
            <a:t>(Lobule)</a:t>
          </a:r>
          <a:endParaRPr lang="en-US" sz="1300" b="0" kern="1200" dirty="0"/>
        </a:p>
      </dsp:txBody>
      <dsp:txXfrm>
        <a:off x="391516" y="1432293"/>
        <a:ext cx="1502966" cy="444223"/>
      </dsp:txXfrm>
    </dsp:sp>
    <dsp:sp modelId="{7AA48FE0-F823-4585-AAC7-6F5D8D825830}">
      <dsp:nvSpPr>
        <dsp:cNvPr id="0" name=""/>
        <dsp:cNvSpPr/>
      </dsp:nvSpPr>
      <dsp:spPr>
        <a:xfrm rot="5400000">
          <a:off x="1054525" y="1902133"/>
          <a:ext cx="176948" cy="212338"/>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8" y="1919828"/>
        <a:ext cx="127402" cy="123864"/>
      </dsp:txXfrm>
    </dsp:sp>
    <dsp:sp modelId="{44C37FA4-4097-44F5-A299-BB43293CEBAB}">
      <dsp:nvSpPr>
        <dsp:cNvPr id="0" name=""/>
        <dsp:cNvSpPr/>
      </dsp:nvSpPr>
      <dsp:spPr>
        <a:xfrm>
          <a:off x="377696" y="2126268"/>
          <a:ext cx="1530606" cy="47186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b="1" kern="1200" dirty="0" smtClean="0"/>
            <a:t>Multicellular</a:t>
          </a:r>
        </a:p>
        <a:p>
          <a:pPr lvl="0" algn="ctr" defTabSz="800100">
            <a:lnSpc>
              <a:spcPct val="90000"/>
            </a:lnSpc>
            <a:spcBef>
              <a:spcPct val="0"/>
            </a:spcBef>
            <a:spcAft>
              <a:spcPts val="0"/>
            </a:spcAft>
          </a:pPr>
          <a:r>
            <a:rPr lang="en-US" sz="1300" b="0" kern="1200" dirty="0" smtClean="0"/>
            <a:t>(Sinusoid)</a:t>
          </a:r>
          <a:endParaRPr lang="en-US" sz="1300" b="0" kern="1200" dirty="0"/>
        </a:p>
      </dsp:txBody>
      <dsp:txXfrm>
        <a:off x="391516" y="2140088"/>
        <a:ext cx="1502966" cy="444223"/>
      </dsp:txXfrm>
    </dsp:sp>
    <dsp:sp modelId="{D890C15F-C262-45AA-967D-6CF7391568A4}">
      <dsp:nvSpPr>
        <dsp:cNvPr id="0" name=""/>
        <dsp:cNvSpPr/>
      </dsp:nvSpPr>
      <dsp:spPr>
        <a:xfrm rot="5400000">
          <a:off x="1054525" y="2609928"/>
          <a:ext cx="176948" cy="212338"/>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8" y="2627623"/>
        <a:ext cx="127402" cy="123864"/>
      </dsp:txXfrm>
    </dsp:sp>
    <dsp:sp modelId="{6FF40B92-3188-436F-8DAB-F30E4FA03004}">
      <dsp:nvSpPr>
        <dsp:cNvPr id="0" name=""/>
        <dsp:cNvSpPr/>
      </dsp:nvSpPr>
      <dsp:spPr>
        <a:xfrm>
          <a:off x="377696" y="2834063"/>
          <a:ext cx="1530606" cy="47186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0"/>
            </a:spcAft>
          </a:pPr>
          <a:r>
            <a:rPr lang="en-US" sz="1800" b="1" kern="1200" dirty="0" smtClean="0"/>
            <a:t>Intercellular</a:t>
          </a:r>
        </a:p>
        <a:p>
          <a:pPr lvl="0" algn="ctr" defTabSz="800100">
            <a:lnSpc>
              <a:spcPct val="100000"/>
            </a:lnSpc>
            <a:spcBef>
              <a:spcPct val="0"/>
            </a:spcBef>
            <a:spcAft>
              <a:spcPts val="0"/>
            </a:spcAft>
          </a:pPr>
          <a:r>
            <a:rPr lang="en-US" sz="1300" b="0" kern="1200" dirty="0" smtClean="0"/>
            <a:t>(Cell Signaling)</a:t>
          </a:r>
          <a:endParaRPr lang="en-US" sz="1300" b="0" kern="1200" dirty="0"/>
        </a:p>
      </dsp:txBody>
      <dsp:txXfrm>
        <a:off x="391516" y="2847883"/>
        <a:ext cx="1502966" cy="444223"/>
      </dsp:txXfrm>
    </dsp:sp>
    <dsp:sp modelId="{FDFB3716-076B-400D-85C2-377F7AD5E431}">
      <dsp:nvSpPr>
        <dsp:cNvPr id="0" name=""/>
        <dsp:cNvSpPr/>
      </dsp:nvSpPr>
      <dsp:spPr>
        <a:xfrm rot="5400000">
          <a:off x="1054525" y="3317723"/>
          <a:ext cx="176948" cy="212338"/>
        </a:xfrm>
        <a:prstGeom prst="righ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8" y="3335418"/>
        <a:ext cx="127402" cy="123864"/>
      </dsp:txXfrm>
    </dsp:sp>
    <dsp:sp modelId="{E8D54422-942B-4065-8031-263B54541591}">
      <dsp:nvSpPr>
        <dsp:cNvPr id="0" name=""/>
        <dsp:cNvSpPr/>
      </dsp:nvSpPr>
      <dsp:spPr>
        <a:xfrm>
          <a:off x="377696" y="3541858"/>
          <a:ext cx="1530606" cy="47186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b="1" kern="1200" dirty="0" smtClean="0"/>
            <a:t>Cell</a:t>
          </a:r>
        </a:p>
        <a:p>
          <a:pPr lvl="0" algn="ctr" defTabSz="800100">
            <a:lnSpc>
              <a:spcPct val="90000"/>
            </a:lnSpc>
            <a:spcBef>
              <a:spcPct val="0"/>
            </a:spcBef>
            <a:spcAft>
              <a:spcPts val="0"/>
            </a:spcAft>
          </a:pPr>
          <a:r>
            <a:rPr lang="en-US" sz="1300" b="0" kern="1200" dirty="0" smtClean="0"/>
            <a:t>( Cell behaviors)</a:t>
          </a:r>
          <a:endParaRPr lang="en-US" sz="1300" b="0" kern="1200" dirty="0"/>
        </a:p>
      </dsp:txBody>
      <dsp:txXfrm>
        <a:off x="391516" y="3555678"/>
        <a:ext cx="1502966" cy="444223"/>
      </dsp:txXfrm>
    </dsp:sp>
    <dsp:sp modelId="{2F82B491-D8AB-4639-90AD-8A47F178492D}">
      <dsp:nvSpPr>
        <dsp:cNvPr id="0" name=""/>
        <dsp:cNvSpPr/>
      </dsp:nvSpPr>
      <dsp:spPr>
        <a:xfrm rot="5400000">
          <a:off x="1054525" y="4025518"/>
          <a:ext cx="176948" cy="212338"/>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079298" y="4043213"/>
        <a:ext cx="127402" cy="123864"/>
      </dsp:txXfrm>
    </dsp:sp>
    <dsp:sp modelId="{20B28B29-2F2D-49E7-98A1-80987091A7E0}">
      <dsp:nvSpPr>
        <dsp:cNvPr id="0" name=""/>
        <dsp:cNvSpPr/>
      </dsp:nvSpPr>
      <dsp:spPr>
        <a:xfrm>
          <a:off x="377696" y="4249653"/>
          <a:ext cx="1530606" cy="47186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b="1" kern="1200" dirty="0" smtClean="0"/>
            <a:t>Subcellular</a:t>
          </a:r>
        </a:p>
        <a:p>
          <a:pPr lvl="0" algn="ctr" defTabSz="800100">
            <a:lnSpc>
              <a:spcPct val="90000"/>
            </a:lnSpc>
            <a:spcBef>
              <a:spcPct val="0"/>
            </a:spcBef>
          </a:pPr>
          <a:r>
            <a:rPr lang="en-US" sz="1300" b="0" kern="1200" dirty="0" smtClean="0"/>
            <a:t>(Metabolism)</a:t>
          </a:r>
          <a:endParaRPr lang="en-US" sz="1300" b="0" kern="1200" dirty="0"/>
        </a:p>
      </dsp:txBody>
      <dsp:txXfrm>
        <a:off x="391516" y="4263473"/>
        <a:ext cx="1502966" cy="4442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CBBDE7D1-4ACE-42B0-B632-72907CD5522E}" type="datetimeFigureOut">
              <a:rPr lang="en-US"/>
              <a:pPr>
                <a:defRPr/>
              </a:pPr>
              <a:t>8/6/2018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823B376-FC5E-4AC8-89AB-21FF98D540D0}" type="slidenum">
              <a:rPr lang="en-US"/>
              <a:pPr>
                <a:defRPr/>
              </a:pPr>
              <a:t>‹#›</a:t>
            </a:fld>
            <a:endParaRPr lang="en-US"/>
          </a:p>
        </p:txBody>
      </p:sp>
    </p:spTree>
    <p:extLst>
      <p:ext uri="{BB962C8B-B14F-4D97-AF65-F5344CB8AC3E}">
        <p14:creationId xmlns:p14="http://schemas.microsoft.com/office/powerpoint/2010/main" val="4255096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896B31-8EE1-43B7-9E70-F0A33AFC7B5F}"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20122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10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07500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9043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14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886046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14131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B37A8-451A-49B9-B210-732F6CBE02E6}" type="slidenum">
              <a:rPr lang="en-US"/>
              <a:pPr/>
              <a:t>16</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306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17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8343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18</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4274434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20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3892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B3FF9-7EE2-44DF-87E8-185E98F398C1}" type="slidenum">
              <a:rPr lang="en-GB" altLang="en-US"/>
              <a:pPr/>
              <a:t>23</a:t>
            </a:fld>
            <a:endParaRPr lang="en-GB"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8450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3D6D72-6BA7-4F56-B71B-46ECAF2D8984}" type="slidenum">
              <a:rPr lang="en-GB" altLang="en-US"/>
              <a:pPr/>
              <a:t>24</a:t>
            </a:fld>
            <a:endParaRPr lang="en-GB"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9493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3525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9CA3EE-30EC-4BA5-A375-18D31FBC80FA}" type="slidenum">
              <a:rPr lang="en-GB" altLang="en-US"/>
              <a:pPr/>
              <a:t>25</a:t>
            </a:fld>
            <a:endParaRPr lang="en-GB"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7257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ea typeface="ＭＳ Ｐゴシック" pitchFamily="34" charset="-128"/>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F0CC41-2BAE-4AAC-8EB4-8CB13F27AE74}" type="slidenum">
              <a:rPr lang="en-US">
                <a:ea typeface="ＭＳ Ｐゴシック" pitchFamily="34" charset="-128"/>
              </a:rPr>
              <a:pPr eaLnBrk="1" hangingPunct="1"/>
              <a:t>26</a:t>
            </a:fld>
            <a:endParaRPr lang="en-US">
              <a:ea typeface="ＭＳ Ｐゴシック" pitchFamily="34" charset="-128"/>
            </a:endParaRPr>
          </a:p>
        </p:txBody>
      </p:sp>
    </p:spTree>
    <p:extLst>
      <p:ext uri="{BB962C8B-B14F-4D97-AF65-F5344CB8AC3E}">
        <p14:creationId xmlns:p14="http://schemas.microsoft.com/office/powerpoint/2010/main" val="3668058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E833067-6A62-40D7-A314-64E00BD535BC}" type="slidenum">
              <a:rPr lang="en-US" sz="1200" smtClean="0">
                <a:latin typeface="Verdana" pitchFamily="34" charset="0"/>
              </a:rPr>
              <a:pPr/>
              <a:t>29</a:t>
            </a:fld>
            <a:endParaRPr lang="en-US" sz="1200" smtClean="0">
              <a:latin typeface="Verdana"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4208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E833067-6A62-40D7-A314-64E00BD535BC}" type="slidenum">
              <a:rPr lang="en-US" sz="1200" smtClean="0">
                <a:latin typeface="Verdana" pitchFamily="34" charset="0"/>
              </a:rPr>
              <a:pPr/>
              <a:t>30</a:t>
            </a:fld>
            <a:endParaRPr lang="en-US" sz="1200" smtClean="0">
              <a:latin typeface="Verdana"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63485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emphasize that regulation of movement is a key aspect of development.</a:t>
            </a:r>
            <a:endParaRPr lang="en-US" dirty="0"/>
          </a:p>
        </p:txBody>
      </p:sp>
      <p:sp>
        <p:nvSpPr>
          <p:cNvPr id="4" name="Slide Number Placeholder 3"/>
          <p:cNvSpPr>
            <a:spLocks noGrp="1"/>
          </p:cNvSpPr>
          <p:nvPr>
            <p:ph type="sldNum" sz="quarter" idx="10"/>
          </p:nvPr>
        </p:nvSpPr>
        <p:spPr/>
        <p:txBody>
          <a:bodyPr/>
          <a:lstStyle/>
          <a:p>
            <a:fld id="{73DF0311-E4C3-4A97-AD5A-1269F851054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02263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emphasize that regulation of movement is a key aspect of development.</a:t>
            </a:r>
            <a:endParaRPr lang="en-US" dirty="0"/>
          </a:p>
        </p:txBody>
      </p:sp>
      <p:sp>
        <p:nvSpPr>
          <p:cNvPr id="4" name="Slide Number Placeholder 3"/>
          <p:cNvSpPr>
            <a:spLocks noGrp="1"/>
          </p:cNvSpPr>
          <p:nvPr>
            <p:ph type="sldNum" sz="quarter" idx="10"/>
          </p:nvPr>
        </p:nvSpPr>
        <p:spPr/>
        <p:txBody>
          <a:bodyPr/>
          <a:lstStyle/>
          <a:p>
            <a:fld id="{73DF0311-E4C3-4A97-AD5A-1269F851054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05704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39</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3745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40</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81946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41</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83247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42</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94677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3</a:t>
            </a:fld>
            <a:endParaRPr lang="en-US" smtClean="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62791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43</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44995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44</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26721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solidFill>
                  <a:prstClr val="black"/>
                </a:solidFill>
                <a:latin typeface="Arial" panose="020B0604020202020204" pitchFamily="34" charset="0"/>
              </a:rPr>
              <a:pPr>
                <a:spcBef>
                  <a:spcPct val="0"/>
                </a:spcBef>
              </a:pPr>
              <a:t>45</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254616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000">
                <a:solidFill>
                  <a:schemeClr val="tx1"/>
                </a:solidFill>
                <a:latin typeface="Arial" pitchFamily="34" charset="0"/>
                <a:ea typeface="ＭＳ Ｐゴシック" pitchFamily="34" charset="-128"/>
              </a:defRPr>
            </a:lvl1pPr>
            <a:lvl2pPr marL="742950" indent="-285750" algn="r" eaLnBrk="0" hangingPunct="0">
              <a:defRPr sz="2000">
                <a:solidFill>
                  <a:schemeClr val="tx1"/>
                </a:solidFill>
                <a:latin typeface="Arial" pitchFamily="34" charset="0"/>
                <a:ea typeface="ＭＳ Ｐゴシック" pitchFamily="34" charset="-128"/>
              </a:defRPr>
            </a:lvl2pPr>
            <a:lvl3pPr marL="1143000" indent="-228600" algn="r" eaLnBrk="0" hangingPunct="0">
              <a:defRPr sz="2000">
                <a:solidFill>
                  <a:schemeClr val="tx1"/>
                </a:solidFill>
                <a:latin typeface="Arial" pitchFamily="34" charset="0"/>
                <a:ea typeface="ＭＳ Ｐゴシック" pitchFamily="34" charset="-128"/>
              </a:defRPr>
            </a:lvl3pPr>
            <a:lvl4pPr marL="1600200" indent="-228600" algn="r" eaLnBrk="0" hangingPunct="0">
              <a:defRPr sz="2000">
                <a:solidFill>
                  <a:schemeClr val="tx1"/>
                </a:solidFill>
                <a:latin typeface="Arial" pitchFamily="34" charset="0"/>
                <a:ea typeface="ＭＳ Ｐゴシック" pitchFamily="34" charset="-128"/>
              </a:defRPr>
            </a:lvl4pPr>
            <a:lvl5pPr marL="2057400" indent="-228600" algn="r" eaLnBrk="0" hangingPunct="0">
              <a:defRPr sz="2000">
                <a:solidFill>
                  <a:schemeClr val="tx1"/>
                </a:solidFill>
                <a:latin typeface="Arial" pitchFamily="34" charset="0"/>
                <a:ea typeface="ＭＳ Ｐゴシック" pitchFamily="34" charset="-128"/>
              </a:defRPr>
            </a:lvl5pPr>
            <a:lvl6pPr marL="2514600" indent="-228600" algn="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2F904DF8-632B-4D49-89F0-D5C4551316AC}" type="slidenum">
              <a:rPr lang="en-US" sz="1200" smtClean="0">
                <a:solidFill>
                  <a:prstClr val="black"/>
                </a:solidFill>
              </a:rPr>
              <a:pPr/>
              <a:t>50</a:t>
            </a:fld>
            <a:endParaRPr lang="en-US" sz="1200" smtClean="0">
              <a:solidFill>
                <a:prstClr val="black"/>
              </a:solidFill>
            </a:endParaRPr>
          </a:p>
        </p:txBody>
      </p:sp>
    </p:spTree>
    <p:extLst>
      <p:ext uri="{BB962C8B-B14F-4D97-AF65-F5344CB8AC3E}">
        <p14:creationId xmlns:p14="http://schemas.microsoft.com/office/powerpoint/2010/main" val="1665135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53648" indent="-289865" eaLnBrk="0" hangingPunct="0">
              <a:defRPr sz="2000">
                <a:solidFill>
                  <a:schemeClr val="tx1"/>
                </a:solidFill>
                <a:latin typeface="Arial" charset="0"/>
              </a:defRPr>
            </a:lvl2pPr>
            <a:lvl3pPr marL="1159459" indent="-231892" eaLnBrk="0" hangingPunct="0">
              <a:defRPr sz="2000">
                <a:solidFill>
                  <a:schemeClr val="tx1"/>
                </a:solidFill>
                <a:latin typeface="Arial" charset="0"/>
              </a:defRPr>
            </a:lvl3pPr>
            <a:lvl4pPr marL="1623243" indent="-231892" eaLnBrk="0" hangingPunct="0">
              <a:defRPr sz="2000">
                <a:solidFill>
                  <a:schemeClr val="tx1"/>
                </a:solidFill>
                <a:latin typeface="Arial" charset="0"/>
              </a:defRPr>
            </a:lvl4pPr>
            <a:lvl5pPr marL="2087027" indent="-231892" eaLnBrk="0" hangingPunct="0">
              <a:defRPr sz="2000">
                <a:solidFill>
                  <a:schemeClr val="tx1"/>
                </a:solidFill>
                <a:latin typeface="Arial" charset="0"/>
              </a:defRPr>
            </a:lvl5pPr>
            <a:lvl6pPr marL="2550810" indent="-231892" eaLnBrk="0" fontAlgn="base" hangingPunct="0">
              <a:spcBef>
                <a:spcPct val="0"/>
              </a:spcBef>
              <a:spcAft>
                <a:spcPct val="0"/>
              </a:spcAft>
              <a:defRPr sz="2000">
                <a:solidFill>
                  <a:schemeClr val="tx1"/>
                </a:solidFill>
                <a:latin typeface="Arial" charset="0"/>
              </a:defRPr>
            </a:lvl6pPr>
            <a:lvl7pPr marL="3014594" indent="-231892" eaLnBrk="0" fontAlgn="base" hangingPunct="0">
              <a:spcBef>
                <a:spcPct val="0"/>
              </a:spcBef>
              <a:spcAft>
                <a:spcPct val="0"/>
              </a:spcAft>
              <a:defRPr sz="2000">
                <a:solidFill>
                  <a:schemeClr val="tx1"/>
                </a:solidFill>
                <a:latin typeface="Arial" charset="0"/>
              </a:defRPr>
            </a:lvl7pPr>
            <a:lvl8pPr marL="3478378" indent="-231892" eaLnBrk="0" fontAlgn="base" hangingPunct="0">
              <a:spcBef>
                <a:spcPct val="0"/>
              </a:spcBef>
              <a:spcAft>
                <a:spcPct val="0"/>
              </a:spcAft>
              <a:defRPr sz="2000">
                <a:solidFill>
                  <a:schemeClr val="tx1"/>
                </a:solidFill>
                <a:latin typeface="Arial" charset="0"/>
              </a:defRPr>
            </a:lvl8pPr>
            <a:lvl9pPr marL="3942161" indent="-231892" eaLnBrk="0" fontAlgn="base" hangingPunct="0">
              <a:spcBef>
                <a:spcPct val="0"/>
              </a:spcBef>
              <a:spcAft>
                <a:spcPct val="0"/>
              </a:spcAft>
              <a:defRPr sz="2000">
                <a:solidFill>
                  <a:schemeClr val="tx1"/>
                </a:solidFill>
                <a:latin typeface="Arial" charset="0"/>
              </a:defRPr>
            </a:lvl9pPr>
          </a:lstStyle>
          <a:p>
            <a:fld id="{6BA88239-A10A-4097-9FBF-7459932AD90D}" type="slidenum">
              <a:rPr lang="en-US" sz="1200">
                <a:solidFill>
                  <a:prstClr val="black"/>
                </a:solidFill>
                <a:latin typeface="Verdana" pitchFamily="34" charset="0"/>
              </a:rPr>
              <a:pPr/>
              <a:t>51</a:t>
            </a:fld>
            <a:endParaRPr lang="en-US" sz="1200" dirty="0">
              <a:solidFill>
                <a:prstClr val="black"/>
              </a:solidFill>
              <a:latin typeface="Verdana" pitchFamily="34" charset="0"/>
            </a:endParaRPr>
          </a:p>
        </p:txBody>
      </p:sp>
    </p:spTree>
    <p:extLst>
      <p:ext uri="{BB962C8B-B14F-4D97-AF65-F5344CB8AC3E}">
        <p14:creationId xmlns:p14="http://schemas.microsoft.com/office/powerpoint/2010/main" val="13263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a:t>
            </a:fld>
            <a:endParaRPr lang="en-US" smtClean="0">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1202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C82C96FA-6118-4DEA-A2AE-AB175F8ED743}" type="slidenum">
              <a:rPr lang="en-US" sz="1200" smtClean="0">
                <a:ea typeface="ＭＳ Ｐゴシック" pitchFamily="34" charset="-128"/>
              </a:rPr>
              <a:pPr/>
              <a:t>5</a:t>
            </a:fld>
            <a:endParaRPr lang="en-US" sz="1200" smtClean="0">
              <a:ea typeface="ＭＳ Ｐゴシック" pitchFamily="34" charset="-128"/>
            </a:endParaRPr>
          </a:p>
        </p:txBody>
      </p:sp>
    </p:spTree>
    <p:extLst>
      <p:ext uri="{BB962C8B-B14F-4D97-AF65-F5344CB8AC3E}">
        <p14:creationId xmlns:p14="http://schemas.microsoft.com/office/powerpoint/2010/main" val="203346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06730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75249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6548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9C35A-0AE6-4255-B9AD-A90239F5DA15}"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12947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C37C3-5C3B-4276-83BC-BB8557857196}" type="slidenum">
              <a:rPr lang="en-US"/>
              <a:pPr>
                <a:defRPr/>
              </a:pPr>
              <a:t>‹#›</a:t>
            </a:fld>
            <a:endParaRPr lang="en-US"/>
          </a:p>
        </p:txBody>
      </p:sp>
    </p:spTree>
    <p:extLst>
      <p:ext uri="{BB962C8B-B14F-4D97-AF65-F5344CB8AC3E}">
        <p14:creationId xmlns:p14="http://schemas.microsoft.com/office/powerpoint/2010/main" val="8001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4CE6A9-EC62-4B9C-8DEF-40539660E594}" type="slidenum">
              <a:rPr lang="en-US"/>
              <a:pPr>
                <a:defRPr/>
              </a:pPr>
              <a:t>‹#›</a:t>
            </a:fld>
            <a:endParaRPr lang="en-US"/>
          </a:p>
        </p:txBody>
      </p:sp>
    </p:spTree>
    <p:extLst>
      <p:ext uri="{BB962C8B-B14F-4D97-AF65-F5344CB8AC3E}">
        <p14:creationId xmlns:p14="http://schemas.microsoft.com/office/powerpoint/2010/main" val="391493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00359C-1C9A-4DF0-AD5C-33E020AEB5DD}" type="slidenum">
              <a:rPr lang="en-US"/>
              <a:pPr>
                <a:defRPr/>
              </a:pPr>
              <a:t>‹#›</a:t>
            </a:fld>
            <a:endParaRPr lang="en-US"/>
          </a:p>
        </p:txBody>
      </p:sp>
    </p:spTree>
    <p:extLst>
      <p:ext uri="{BB962C8B-B14F-4D97-AF65-F5344CB8AC3E}">
        <p14:creationId xmlns:p14="http://schemas.microsoft.com/office/powerpoint/2010/main" val="357640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0">
                <a:solidFill>
                  <a:srgbClr val="F8F3D2"/>
                </a:solidFill>
                <a:latin typeface="Arial"/>
                <a:cs typeface="Arial"/>
              </a:defRPr>
            </a:lvl1p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8/6/2018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1816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7C110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1" i="0">
                <a:solidFill>
                  <a:srgbClr val="F8F3D2"/>
                </a:solidFill>
                <a:latin typeface="Arial"/>
                <a:cs typeface="Arial"/>
              </a:defRPr>
            </a:lvl1p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8/6/2018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3449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7C110C"/>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0">
                <a:solidFill>
                  <a:srgbClr val="F8F3D2"/>
                </a:solidFill>
                <a:latin typeface="Arial"/>
                <a:cs typeface="Arial"/>
              </a:defRPr>
            </a:lvl1p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8/6/2018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2206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7C110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1" i="0">
                <a:solidFill>
                  <a:srgbClr val="F8F3D2"/>
                </a:solidFill>
                <a:latin typeface="Arial"/>
                <a:cs typeface="Arial"/>
              </a:defRPr>
            </a:lvl1p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8/6/2018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8073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1" i="0">
                <a:solidFill>
                  <a:srgbClr val="F8F3D2"/>
                </a:solidFill>
                <a:latin typeface="Arial"/>
                <a:cs typeface="Arial"/>
              </a:defRPr>
            </a:lvl1p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8/6/2018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264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48200" y="3938588"/>
            <a:ext cx="4038600" cy="218757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4"/>
          <p:cNvSpPr>
            <a:spLocks noGrp="1" noChangeArrowheads="1"/>
          </p:cNvSpPr>
          <p:nvPr>
            <p:ph type="dt" sz="half" idx="10"/>
          </p:nvPr>
        </p:nvSpPr>
        <p:spPr>
          <a:ln/>
        </p:spPr>
        <p:txBody>
          <a:bodyPr/>
          <a:lstStyle>
            <a:lvl1pPr>
              <a:defRPr>
                <a:latin typeface="Calibri"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atin typeface="Calibri"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atin typeface="Calibri" pitchFamily="34" charset="0"/>
              </a:defRPr>
            </a:lvl1pPr>
          </a:lstStyle>
          <a:p>
            <a:pPr>
              <a:defRPr/>
            </a:pPr>
            <a:fld id="{9BA176A6-C502-406F-B271-7CA2579D4A14}" type="slidenum">
              <a:rPr lang="en-US" smtClean="0"/>
              <a:pPr>
                <a:defRPr/>
              </a:pPr>
              <a:t>‹#›</a:t>
            </a:fld>
            <a:endParaRPr lang="en-US" dirty="0"/>
          </a:p>
        </p:txBody>
      </p:sp>
    </p:spTree>
    <p:extLst>
      <p:ext uri="{BB962C8B-B14F-4D97-AF65-F5344CB8AC3E}">
        <p14:creationId xmlns:p14="http://schemas.microsoft.com/office/powerpoint/2010/main" val="312519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4CE6A9-EC62-4B9C-8DEF-40539660E594}" type="slidenum">
              <a:rPr lang="en-US"/>
              <a:pPr>
                <a:defRPr/>
              </a:pPr>
              <a:t>‹#›</a:t>
            </a:fld>
            <a:endParaRPr lang="en-US"/>
          </a:p>
        </p:txBody>
      </p:sp>
    </p:spTree>
    <p:extLst>
      <p:ext uri="{BB962C8B-B14F-4D97-AF65-F5344CB8AC3E}">
        <p14:creationId xmlns:p14="http://schemas.microsoft.com/office/powerpoint/2010/main" val="2893542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26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758E17-7F77-4CF2-BA40-6A5EAD1B4FEE}" type="slidenum">
              <a:rPr lang="en-US"/>
              <a:pPr>
                <a:defRPr/>
              </a:pPr>
              <a:t>‹#›</a:t>
            </a:fld>
            <a:endParaRPr lang="en-US"/>
          </a:p>
        </p:txBody>
      </p:sp>
    </p:spTree>
    <p:extLst>
      <p:ext uri="{BB962C8B-B14F-4D97-AF65-F5344CB8AC3E}">
        <p14:creationId xmlns:p14="http://schemas.microsoft.com/office/powerpoint/2010/main" val="2903996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01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32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862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473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69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67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103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4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36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806EF-60E8-4E66-8CDC-DE6949A51CD3}" type="datetimeFigureOut">
              <a:rPr lang="en-US" smtClean="0">
                <a:solidFill>
                  <a:prstClr val="black">
                    <a:tint val="75000"/>
                  </a:prstClr>
                </a:solidFill>
              </a:rPr>
              <a:pPr/>
              <a:t>8/6/2018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58D640-2CC3-4663-9E95-354326E26B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30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D54EF-6F91-4380-9EA8-4161CA8338CA}" type="slidenum">
              <a:rPr lang="en-US"/>
              <a:pPr>
                <a:defRPr/>
              </a:pPr>
              <a:t>‹#›</a:t>
            </a:fld>
            <a:endParaRPr lang="en-US"/>
          </a:p>
        </p:txBody>
      </p:sp>
    </p:spTree>
    <p:extLst>
      <p:ext uri="{BB962C8B-B14F-4D97-AF65-F5344CB8AC3E}">
        <p14:creationId xmlns:p14="http://schemas.microsoft.com/office/powerpoint/2010/main" val="1276523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9A3D981-B235-42AA-8E8A-477E21A95A95}" type="slidenum">
              <a:rPr lang="en-GB" altLang="en-US">
                <a:solidFill>
                  <a:prstClr val="black">
                    <a:tint val="75000"/>
                  </a:prstClr>
                </a:solidFill>
              </a:rPr>
              <a:pPr>
                <a:defRPr/>
              </a:pPr>
              <a:t>‹#›</a:t>
            </a:fld>
            <a:endParaRPr lang="en-GB" altLang="en-US">
              <a:solidFill>
                <a:prstClr val="black">
                  <a:tint val="75000"/>
                </a:prstClr>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en-US">
              <a:solidFill>
                <a:prstClr val="black">
                  <a:tint val="75000"/>
                </a:prstClr>
              </a:solidFill>
            </a:endParaRPr>
          </a:p>
        </p:txBody>
      </p:sp>
    </p:spTree>
    <p:extLst>
      <p:ext uri="{BB962C8B-B14F-4D97-AF65-F5344CB8AC3E}">
        <p14:creationId xmlns:p14="http://schemas.microsoft.com/office/powerpoint/2010/main" val="423420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1C1380-7FD7-42D9-BE65-00425DBEC12A}" type="slidenum">
              <a:rPr lang="en-US"/>
              <a:pPr>
                <a:defRPr/>
              </a:pPr>
              <a:t>‹#›</a:t>
            </a:fld>
            <a:endParaRPr lang="en-US"/>
          </a:p>
        </p:txBody>
      </p:sp>
    </p:spTree>
    <p:extLst>
      <p:ext uri="{BB962C8B-B14F-4D97-AF65-F5344CB8AC3E}">
        <p14:creationId xmlns:p14="http://schemas.microsoft.com/office/powerpoint/2010/main" val="345801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42D0B7-55FE-49A1-A58C-A2DF81EE7222}" type="slidenum">
              <a:rPr lang="en-US"/>
              <a:pPr>
                <a:defRPr/>
              </a:pPr>
              <a:t>‹#›</a:t>
            </a:fld>
            <a:endParaRPr lang="en-US"/>
          </a:p>
        </p:txBody>
      </p:sp>
    </p:spTree>
    <p:extLst>
      <p:ext uri="{BB962C8B-B14F-4D97-AF65-F5344CB8AC3E}">
        <p14:creationId xmlns:p14="http://schemas.microsoft.com/office/powerpoint/2010/main" val="361520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BBC5B6-1404-4F5A-8751-293019FD0C83}" type="slidenum">
              <a:rPr lang="en-US"/>
              <a:pPr>
                <a:defRPr/>
              </a:pPr>
              <a:t>‹#›</a:t>
            </a:fld>
            <a:endParaRPr lang="en-US"/>
          </a:p>
        </p:txBody>
      </p:sp>
    </p:spTree>
    <p:extLst>
      <p:ext uri="{BB962C8B-B14F-4D97-AF65-F5344CB8AC3E}">
        <p14:creationId xmlns:p14="http://schemas.microsoft.com/office/powerpoint/2010/main" val="310431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345D7B-FA81-4969-8DDE-6B7BE51DDC63}" type="slidenum">
              <a:rPr lang="en-US"/>
              <a:pPr>
                <a:defRPr/>
              </a:pPr>
              <a:t>‹#›</a:t>
            </a:fld>
            <a:endParaRPr lang="en-US"/>
          </a:p>
        </p:txBody>
      </p:sp>
    </p:spTree>
    <p:extLst>
      <p:ext uri="{BB962C8B-B14F-4D97-AF65-F5344CB8AC3E}">
        <p14:creationId xmlns:p14="http://schemas.microsoft.com/office/powerpoint/2010/main" val="338925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EE7E1-9BDC-4D73-87D0-18CAB285ABB1}" type="slidenum">
              <a:rPr lang="en-US"/>
              <a:pPr>
                <a:defRPr/>
              </a:pPr>
              <a:t>‹#›</a:t>
            </a:fld>
            <a:endParaRPr lang="en-US"/>
          </a:p>
        </p:txBody>
      </p:sp>
    </p:spTree>
    <p:extLst>
      <p:ext uri="{BB962C8B-B14F-4D97-AF65-F5344CB8AC3E}">
        <p14:creationId xmlns:p14="http://schemas.microsoft.com/office/powerpoint/2010/main" val="286042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2258E2-566A-45A8-BD47-DF7C7914E47D}" type="slidenum">
              <a:rPr lang="en-US"/>
              <a:pPr>
                <a:defRPr/>
              </a:pPr>
              <a:t>‹#›</a:t>
            </a:fld>
            <a:endParaRPr lang="en-US"/>
          </a:p>
        </p:txBody>
      </p:sp>
    </p:spTree>
    <p:extLst>
      <p:ext uri="{BB962C8B-B14F-4D97-AF65-F5344CB8AC3E}">
        <p14:creationId xmlns:p14="http://schemas.microsoft.com/office/powerpoint/2010/main" val="39863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B20BF40-6704-4602-A816-40DBDE2CE5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9"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2" name="Holder 2"/>
          <p:cNvSpPr>
            <a:spLocks noGrp="1"/>
          </p:cNvSpPr>
          <p:nvPr>
            <p:ph type="title"/>
          </p:nvPr>
        </p:nvSpPr>
        <p:spPr>
          <a:xfrm>
            <a:off x="1201318" y="-8432"/>
            <a:ext cx="6748145" cy="543560"/>
          </a:xfrm>
          <a:prstGeom prst="rect">
            <a:avLst/>
          </a:prstGeom>
        </p:spPr>
        <p:txBody>
          <a:bodyPr wrap="square" lIns="0" tIns="0" rIns="0" bIns="0">
            <a:spAutoFit/>
          </a:bodyPr>
          <a:lstStyle>
            <a:lvl1pPr>
              <a:defRPr sz="3400" b="1" i="0">
                <a:solidFill>
                  <a:srgbClr val="7C110C"/>
                </a:solidFill>
                <a:latin typeface="Arial"/>
                <a:cs typeface="Arial"/>
              </a:defRPr>
            </a:lvl1pPr>
          </a:lstStyle>
          <a:p>
            <a:endParaRPr/>
          </a:p>
        </p:txBody>
      </p:sp>
      <p:sp>
        <p:nvSpPr>
          <p:cNvPr id="3" name="Holder 3"/>
          <p:cNvSpPr>
            <a:spLocks noGrp="1"/>
          </p:cNvSpPr>
          <p:nvPr>
            <p:ph type="body" idx="1"/>
          </p:nvPr>
        </p:nvSpPr>
        <p:spPr>
          <a:xfrm>
            <a:off x="1134338" y="1278763"/>
            <a:ext cx="6875322" cy="461708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57925" y="6369938"/>
            <a:ext cx="2807970" cy="438150"/>
          </a:xfrm>
          <a:prstGeom prst="rect">
            <a:avLst/>
          </a:prstGeom>
        </p:spPr>
        <p:txBody>
          <a:bodyPr wrap="square" lIns="0" tIns="0" rIns="0" bIns="0">
            <a:spAutoFit/>
          </a:bodyPr>
          <a:lstStyle>
            <a:lvl1pPr>
              <a:defRPr sz="1400" b="1" i="0">
                <a:solidFill>
                  <a:srgbClr val="F8F3D2"/>
                </a:solidFill>
                <a:latin typeface="Arial"/>
                <a:cs typeface="Arial"/>
              </a:defRPr>
            </a:lvl1pPr>
          </a:lstStyle>
          <a:p>
            <a:pPr marL="89535" algn="ctr" eaLnBrk="1" fontAlgn="auto" hangingPunct="1">
              <a:lnSpc>
                <a:spcPts val="1650"/>
              </a:lnSpc>
              <a:spcBef>
                <a:spcPts val="0"/>
              </a:spcBef>
              <a:spcAft>
                <a:spcPts val="0"/>
              </a:spcAft>
            </a:pPr>
            <a:r>
              <a:rPr spc="-5" dirty="0"/>
              <a:t>Intelligent </a:t>
            </a:r>
            <a:r>
              <a:rPr spc="-10" dirty="0"/>
              <a:t>Systems</a:t>
            </a:r>
            <a:r>
              <a:rPr spc="-65" dirty="0"/>
              <a:t> </a:t>
            </a:r>
            <a:r>
              <a:rPr spc="-5" dirty="0"/>
              <a:t>Engineering</a:t>
            </a:r>
          </a:p>
          <a:p>
            <a:pPr algn="ctr" eaLnBrk="1" fontAlgn="auto" hangingPunct="1">
              <a:spcBef>
                <a:spcPts val="0"/>
              </a:spcBef>
              <a:spcAft>
                <a:spcPts val="0"/>
              </a:spcAft>
            </a:pP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a:solidFill>
                  <a:prstClr val="black">
                    <a:tint val="75000"/>
                  </a:prstClr>
                </a:solidFill>
                <a:latin typeface="Calibri"/>
              </a:rPr>
              <a:pPr eaLnBrk="1" fontAlgn="auto" hangingPunct="1">
                <a:spcBef>
                  <a:spcPts val="0"/>
                </a:spcBef>
                <a:spcAft>
                  <a:spcPts val="0"/>
                </a:spcAft>
              </a:pPr>
              <a:t>8/6/2018</a:t>
            </a:fld>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a:solidFill>
                  <a:prstClr val="black">
                    <a:tint val="75000"/>
                  </a:prstClr>
                </a:solidFill>
                <a:latin typeface="Calibri"/>
              </a:rPr>
              <a:pPr eaLnBrk="1" fontAlgn="auto" hangingPunct="1">
                <a:spcBef>
                  <a:spcPts val="0"/>
                </a:spcBef>
                <a:spcAft>
                  <a:spcPts val="0"/>
                </a:spcAft>
              </a:pPr>
              <a:t>‹#›</a:t>
            </a:fld>
            <a:endParaRPr>
              <a:solidFill>
                <a:prstClr val="black">
                  <a:tint val="75000"/>
                </a:prstClr>
              </a:solidFill>
              <a:latin typeface="Calibri"/>
            </a:endParaRPr>
          </a:p>
        </p:txBody>
      </p:sp>
    </p:spTree>
    <p:extLst>
      <p:ext uri="{BB962C8B-B14F-4D97-AF65-F5344CB8AC3E}">
        <p14:creationId xmlns:p14="http://schemas.microsoft.com/office/powerpoint/2010/main" val="27201352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93" r:id="rId6"/>
    <p:sldLayoutId id="2147483694"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47806EF-60E8-4E66-8CDC-DE6949A51CD3}" type="datetimeFigureOut">
              <a:rPr lang="en-US" smtClean="0">
                <a:solidFill>
                  <a:prstClr val="black">
                    <a:tint val="75000"/>
                  </a:prstClr>
                </a:solidFill>
                <a:latin typeface="Calibri"/>
              </a:rPr>
              <a:pPr eaLnBrk="1" fontAlgn="auto" hangingPunct="1">
                <a:spcBef>
                  <a:spcPts val="0"/>
                </a:spcBef>
                <a:spcAft>
                  <a:spcPts val="0"/>
                </a:spcAft>
              </a:pPr>
              <a:t>8/6/2018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058D640-2CC3-4663-9E95-354326E26B7C}"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26130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4.jpeg"/><Relationship Id="rId3" Type="http://schemas.openxmlformats.org/officeDocument/2006/relationships/image" Target="../media/image24.png"/><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7.jpe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0.png"/></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13.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0.xml"/><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jpeg"/><Relationship Id="rId3" Type="http://schemas.openxmlformats.org/officeDocument/2006/relationships/notesSlide" Target="../notesSlides/notesSlide18.xml"/><Relationship Id="rId7" Type="http://schemas.openxmlformats.org/officeDocument/2006/relationships/image" Target="../media/image37.png"/><Relationship Id="rId12"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6.png"/><Relationship Id="rId11"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jpeg"/><Relationship Id="rId3" Type="http://schemas.microsoft.com/office/2007/relationships/media" Target="../media/media5.mp4"/><Relationship Id="rId7" Type="http://schemas.openxmlformats.org/officeDocument/2006/relationships/image" Target="../media/image42.jpeg"/><Relationship Id="rId12" Type="http://schemas.openxmlformats.org/officeDocument/2006/relationships/image" Target="../media/image3.png"/><Relationship Id="rId2" Type="http://schemas.openxmlformats.org/officeDocument/2006/relationships/video" Target="https://www.youtube.com/embed/Fgmt2RBow0I" TargetMode="External"/><Relationship Id="rId1" Type="http://schemas.openxmlformats.org/officeDocument/2006/relationships/video" Target="https://www.youtube.com/embed/RTjYXBnMcgs" TargetMode="External"/><Relationship Id="rId6" Type="http://schemas.openxmlformats.org/officeDocument/2006/relationships/slideLayout" Target="../slideLayouts/slideLayout2.xml"/><Relationship Id="rId11" Type="http://schemas.openxmlformats.org/officeDocument/2006/relationships/image" Target="../media/image46.jpeg"/><Relationship Id="rId5" Type="http://schemas.openxmlformats.org/officeDocument/2006/relationships/video" Target="https://www.youtube.com/embed/8xf4c0W6USM" TargetMode="External"/><Relationship Id="rId10" Type="http://schemas.openxmlformats.org/officeDocument/2006/relationships/image" Target="../media/image45.png"/><Relationship Id="rId4" Type="http://schemas.openxmlformats.org/officeDocument/2006/relationships/video" Target="../media/media5.mp4"/><Relationship Id="rId9"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hyperlink" Target="http://www.stanford.edu/group/Urchin/L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Pulmonary_alveolus" TargetMode="External"/><Relationship Id="rId2" Type="http://schemas.openxmlformats.org/officeDocument/2006/relationships/image" Target="../media/image53.jpg"/><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www.nature.com/articles/nrc949#f1"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cnx.org/content/col11496/1.6/" TargetMode="External"/><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1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0.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8.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8.png"/><Relationship Id="rId3" Type="http://schemas.microsoft.com/office/2007/relationships/media" Target="../media/media2.avi"/><Relationship Id="rId7" Type="http://schemas.microsoft.com/office/2007/relationships/media" Target="../media/media4.avi"/><Relationship Id="rId12" Type="http://schemas.openxmlformats.org/officeDocument/2006/relationships/image" Target="../media/image4.jpeg"/><Relationship Id="rId2" Type="http://schemas.openxmlformats.org/officeDocument/2006/relationships/video" Target="../media/media1.wmv"/><Relationship Id="rId16" Type="http://schemas.openxmlformats.org/officeDocument/2006/relationships/image" Target="../media/image11.png"/><Relationship Id="rId1" Type="http://schemas.microsoft.com/office/2007/relationships/media" Target="../media/media1.wmv"/><Relationship Id="rId6" Type="http://schemas.openxmlformats.org/officeDocument/2006/relationships/video" Target="../media/media3.mp4"/><Relationship Id="rId11" Type="http://schemas.openxmlformats.org/officeDocument/2006/relationships/image" Target="../media/image3.png"/><Relationship Id="rId5" Type="http://schemas.microsoft.com/office/2007/relationships/media" Target="../media/media3.mp4"/><Relationship Id="rId15" Type="http://schemas.openxmlformats.org/officeDocument/2006/relationships/image" Target="../media/image10.png"/><Relationship Id="rId10" Type="http://schemas.openxmlformats.org/officeDocument/2006/relationships/notesSlide" Target="../notesSlides/notesSlide5.xml"/><Relationship Id="rId4" Type="http://schemas.openxmlformats.org/officeDocument/2006/relationships/video" Target="../media/media2.avi"/><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3.pn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comments" Target="../comments/comment1.xml"/><Relationship Id="rId5" Type="http://schemas.openxmlformats.org/officeDocument/2006/relationships/diagramLayout" Target="../diagrams/layout1.xml"/><Relationship Id="rId10" Type="http://schemas.openxmlformats.org/officeDocument/2006/relationships/image" Target="../media/image4.jpeg"/><Relationship Id="rId4" Type="http://schemas.openxmlformats.org/officeDocument/2006/relationships/diagramData" Target="../diagrams/data1.xml"/><Relationship Id="rId9"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7717/peerj.317" TargetMode="External"/><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457200"/>
            <a:ext cx="8839200" cy="533400"/>
          </a:xfrm>
        </p:spPr>
        <p:txBody>
          <a:bodyPr/>
          <a:lstStyle/>
          <a:p>
            <a:pPr eaLnBrk="1" hangingPunct="1"/>
            <a:r>
              <a:rPr lang="en-US" altLang="en-US" sz="3200" b="1" dirty="0" smtClean="0">
                <a:solidFill>
                  <a:srgbClr val="0000CC"/>
                </a:solidFill>
              </a:rPr>
              <a:t>Introduction </a:t>
            </a:r>
            <a:r>
              <a:rPr lang="en-US" altLang="en-US" sz="3200" b="1" dirty="0">
                <a:solidFill>
                  <a:srgbClr val="0000CC"/>
                </a:solidFill>
              </a:rPr>
              <a:t>to Biology </a:t>
            </a:r>
            <a:r>
              <a:rPr lang="en-US" altLang="en-US" sz="3200" b="1" dirty="0" smtClean="0">
                <a:solidFill>
                  <a:srgbClr val="0000CC"/>
                </a:solidFill>
              </a:rPr>
              <a:t>for Virtual </a:t>
            </a:r>
            <a:r>
              <a:rPr lang="en-US" altLang="en-US" sz="3200" b="1" dirty="0" smtClean="0">
                <a:solidFill>
                  <a:srgbClr val="0000CC"/>
                </a:solidFill>
              </a:rPr>
              <a:t>Tissues</a:t>
            </a:r>
            <a:r>
              <a:rPr lang="en-US" altLang="en-US" sz="3200" b="1" dirty="0" smtClean="0">
                <a:solidFill>
                  <a:srgbClr val="0000CC"/>
                </a:solidFill>
              </a:rPr>
              <a:t/>
            </a:r>
            <a:br>
              <a:rPr lang="en-US" altLang="en-US" sz="3200" b="1" dirty="0" smtClean="0">
                <a:solidFill>
                  <a:srgbClr val="0000CC"/>
                </a:solidFill>
              </a:rPr>
            </a:br>
            <a:endParaRPr lang="en-US" altLang="en-US" sz="3200" b="1" dirty="0" smtClean="0">
              <a:solidFill>
                <a:srgbClr val="000099"/>
              </a:solidFill>
            </a:endParaRPr>
          </a:p>
        </p:txBody>
      </p:sp>
      <p:sp>
        <p:nvSpPr>
          <p:cNvPr id="3075" name="Rectangle 3"/>
          <p:cNvSpPr>
            <a:spLocks noGrp="1" noChangeArrowheads="1"/>
          </p:cNvSpPr>
          <p:nvPr>
            <p:ph type="subTitle" idx="1"/>
          </p:nvPr>
        </p:nvSpPr>
        <p:spPr>
          <a:xfrm>
            <a:off x="1371600" y="4267200"/>
            <a:ext cx="6400800" cy="1981200"/>
          </a:xfrm>
        </p:spPr>
        <p:txBody>
          <a:bodyPr/>
          <a:lstStyle/>
          <a:p>
            <a:pPr eaLnBrk="1" hangingPunct="1"/>
            <a:r>
              <a:rPr lang="en-US" altLang="en-US" sz="2000" dirty="0" smtClean="0">
                <a:solidFill>
                  <a:srgbClr val="000099"/>
                </a:solidFill>
              </a:rPr>
              <a:t>James  A. Glazier</a:t>
            </a:r>
          </a:p>
          <a:p>
            <a:pPr eaLnBrk="1" hangingPunct="1"/>
            <a:r>
              <a:rPr lang="en-US" altLang="en-US" sz="2000" dirty="0" err="1" smtClean="0">
                <a:solidFill>
                  <a:srgbClr val="000099"/>
                </a:solidFill>
              </a:rPr>
              <a:t>Biocomplexity</a:t>
            </a:r>
            <a:r>
              <a:rPr lang="en-US" altLang="en-US" sz="2000" dirty="0" smtClean="0">
                <a:solidFill>
                  <a:srgbClr val="000099"/>
                </a:solidFill>
              </a:rPr>
              <a:t> </a:t>
            </a:r>
            <a:r>
              <a:rPr lang="en-US" altLang="en-US" sz="2000" dirty="0" smtClean="0">
                <a:solidFill>
                  <a:srgbClr val="000099"/>
                </a:solidFill>
              </a:rPr>
              <a:t>Institute</a:t>
            </a:r>
          </a:p>
          <a:p>
            <a:pPr eaLnBrk="1" hangingPunct="1"/>
            <a:r>
              <a:rPr lang="en-US" altLang="en-US" sz="2000" dirty="0" smtClean="0">
                <a:solidFill>
                  <a:srgbClr val="000099"/>
                </a:solidFill>
              </a:rPr>
              <a:t>Department of Intelligent Systems Engineering</a:t>
            </a:r>
            <a:endParaRPr lang="en-US" altLang="en-US" sz="2000" dirty="0" smtClean="0">
              <a:solidFill>
                <a:srgbClr val="000099"/>
              </a:solidFill>
            </a:endParaRPr>
          </a:p>
          <a:p>
            <a:pPr eaLnBrk="1" hangingPunct="1"/>
            <a:r>
              <a:rPr lang="en-US" altLang="en-US" sz="2000" dirty="0" smtClean="0">
                <a:solidFill>
                  <a:srgbClr val="000099"/>
                </a:solidFill>
              </a:rPr>
              <a:t>Indiana University </a:t>
            </a:r>
          </a:p>
          <a:p>
            <a:pPr eaLnBrk="1" hangingPunct="1"/>
            <a:r>
              <a:rPr lang="en-US" altLang="en-US" sz="2000" dirty="0" smtClean="0">
                <a:solidFill>
                  <a:srgbClr val="000099"/>
                </a:solidFill>
              </a:rPr>
              <a:t>Bloomington, IN </a:t>
            </a:r>
            <a:r>
              <a:rPr lang="en-US" altLang="en-US" sz="2000" dirty="0" smtClean="0">
                <a:solidFill>
                  <a:srgbClr val="000099"/>
                </a:solidFill>
              </a:rPr>
              <a:t>47405</a:t>
            </a:r>
            <a:endParaRPr lang="en-US" altLang="en-US" sz="2000" dirty="0" smtClean="0">
              <a:solidFill>
                <a:srgbClr val="000099"/>
              </a:solidFill>
            </a:endParaRPr>
          </a:p>
        </p:txBody>
      </p:sp>
      <p:pic>
        <p:nvPicPr>
          <p:cNvPr id="3076" name="Picture 5" descr="IU seal, red on white,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0"/>
            <a:ext cx="1944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429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17526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dirty="0">
                <a:solidFill>
                  <a:srgbClr val="0000CC"/>
                </a:solidFill>
              </a:rPr>
              <a:t>CompuCell3D and SBW 13th User Training Workshop</a:t>
            </a:r>
          </a:p>
          <a:p>
            <a:r>
              <a:rPr lang="en-US" sz="2400" b="1" dirty="0" smtClean="0">
                <a:solidFill>
                  <a:srgbClr val="0000CC"/>
                </a:solidFill>
              </a:rPr>
              <a:t>Bloomington, </a:t>
            </a:r>
            <a:r>
              <a:rPr lang="en-US" sz="2400" b="1" dirty="0">
                <a:solidFill>
                  <a:srgbClr val="0000CC"/>
                </a:solidFill>
              </a:rPr>
              <a:t>Indiana </a:t>
            </a:r>
            <a:endParaRPr lang="en-US" sz="2400" b="1" dirty="0" smtClean="0">
              <a:solidFill>
                <a:srgbClr val="0000CC"/>
              </a:solidFill>
            </a:endParaRPr>
          </a:p>
          <a:p>
            <a:r>
              <a:rPr lang="en-US" sz="2400" b="1" dirty="0" smtClean="0">
                <a:solidFill>
                  <a:srgbClr val="0000CC"/>
                </a:solidFill>
              </a:rPr>
              <a:t>USA</a:t>
            </a:r>
          </a:p>
          <a:p>
            <a:r>
              <a:rPr lang="en-US" sz="2400" b="1" dirty="0" smtClean="0">
                <a:solidFill>
                  <a:srgbClr val="0000CC"/>
                </a:solidFill>
              </a:rPr>
              <a:t>Monday, August 06, 2018</a:t>
            </a:r>
            <a:endParaRPr lang="en-US" altLang="en-US" sz="2400" b="1" kern="0" dirty="0" smtClean="0">
              <a:solidFill>
                <a:srgbClr val="0000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20640"/>
            <a:ext cx="6596247" cy="838200"/>
          </a:xfrm>
        </p:spPr>
        <p:txBody>
          <a:bodyPr/>
          <a:lstStyle/>
          <a:p>
            <a:pPr eaLnBrk="1" hangingPunct="1"/>
            <a:r>
              <a:rPr lang="en-US" altLang="en-US" sz="3600" b="1" dirty="0" smtClean="0">
                <a:solidFill>
                  <a:srgbClr val="0000CC"/>
                </a:solidFill>
              </a:rPr>
              <a:t>Components of Living Tissues</a:t>
            </a:r>
          </a:p>
        </p:txBody>
      </p:sp>
      <p:sp>
        <p:nvSpPr>
          <p:cNvPr id="7171" name="Rectangle 3"/>
          <p:cNvSpPr>
            <a:spLocks noGrp="1" noChangeArrowheads="1"/>
          </p:cNvSpPr>
          <p:nvPr>
            <p:ph type="body" idx="1"/>
          </p:nvPr>
        </p:nvSpPr>
        <p:spPr>
          <a:xfrm>
            <a:off x="76200" y="999349"/>
            <a:ext cx="7015560" cy="4525963"/>
          </a:xfrm>
        </p:spPr>
        <p:txBody>
          <a:bodyPr/>
          <a:lstStyle/>
          <a:p>
            <a:pPr marL="0" indent="0">
              <a:buNone/>
            </a:pPr>
            <a:r>
              <a:rPr lang="en-US" sz="2000" dirty="0" smtClean="0"/>
              <a:t>All eukaryotic cells have a membrane-enclosed </a:t>
            </a:r>
            <a:r>
              <a:rPr lang="en-US" sz="2000" b="1" dirty="0" smtClean="0"/>
              <a:t>nucleus </a:t>
            </a:r>
            <a:r>
              <a:rPr lang="en-US" sz="2000" dirty="0" smtClean="0"/>
              <a:t>to contain their DNA, numerous membrane-enclosed </a:t>
            </a:r>
            <a:r>
              <a:rPr lang="en-US" sz="2000" b="1" dirty="0" smtClean="0"/>
              <a:t>organelles </a:t>
            </a:r>
            <a:r>
              <a:rPr lang="en-US" sz="2000" dirty="0" smtClean="0"/>
              <a:t>and</a:t>
            </a:r>
            <a:r>
              <a:rPr lang="en-US" sz="2000" b="1" dirty="0" smtClean="0"/>
              <a:t> vesicles </a:t>
            </a:r>
            <a:r>
              <a:rPr lang="en-US" sz="2000" dirty="0" smtClean="0"/>
              <a:t>which perform specific functions, especially </a:t>
            </a:r>
            <a:r>
              <a:rPr lang="en-US" sz="2000" b="1" dirty="0" smtClean="0"/>
              <a:t>mitochondria, </a:t>
            </a:r>
            <a:r>
              <a:rPr lang="en-US" sz="2000" dirty="0" smtClean="0"/>
              <a:t>which produce </a:t>
            </a:r>
            <a:r>
              <a:rPr lang="en-US" sz="2000" b="1" dirty="0" smtClean="0"/>
              <a:t>ATP </a:t>
            </a:r>
            <a:r>
              <a:rPr lang="en-US" sz="2000" dirty="0" smtClean="0"/>
              <a:t>from the nutrients the cell absorbs</a:t>
            </a:r>
          </a:p>
          <a:p>
            <a:pPr marL="0" indent="0">
              <a:buNone/>
            </a:pPr>
            <a:r>
              <a:rPr lang="en-US" sz="2000" dirty="0" smtClean="0"/>
              <a:t>Eukaryotes have a complex dynamic fibrous </a:t>
            </a:r>
            <a:r>
              <a:rPr lang="en-US" sz="2000" b="1" dirty="0" smtClean="0"/>
              <a:t>cytoskeleton </a:t>
            </a:r>
            <a:r>
              <a:rPr lang="en-US" sz="2000" dirty="0" smtClean="0"/>
              <a:t>and associated organizing structures as well as a the complex many layered </a:t>
            </a:r>
            <a:r>
              <a:rPr lang="en-US" sz="2000" b="1" dirty="0" smtClean="0"/>
              <a:t>endoplasmic reticulum </a:t>
            </a:r>
            <a:r>
              <a:rPr lang="en-US" sz="2000" dirty="0" smtClean="0"/>
              <a:t>and</a:t>
            </a:r>
            <a:r>
              <a:rPr lang="en-US" sz="2000" b="1" dirty="0" smtClean="0"/>
              <a:t> Golgi apparatus </a:t>
            </a:r>
            <a:r>
              <a:rPr lang="en-US" sz="2000" dirty="0" smtClean="0"/>
              <a:t>for molecular synthesis and targeting </a:t>
            </a: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8" descr="http://schools-wikipedia.org/2006/images/53/53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09" y="4402116"/>
            <a:ext cx="2843897" cy="22669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http://evolvingcreation.com/wp-content/uploads/2012/08/biological-ce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466431"/>
            <a:ext cx="295482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stretch>
            <a:fillRect/>
          </a:stretch>
        </p:blipFill>
        <p:spPr>
          <a:xfrm>
            <a:off x="7092500" y="3670"/>
            <a:ext cx="2045215" cy="2175346"/>
          </a:xfrm>
          <a:prstGeom prst="rect">
            <a:avLst/>
          </a:prstGeom>
        </p:spPr>
      </p:pic>
      <p:sp>
        <p:nvSpPr>
          <p:cNvPr id="9" name="Notched Right Arrow 8"/>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85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73611"/>
            <a:ext cx="6589962" cy="838200"/>
          </a:xfrm>
        </p:spPr>
        <p:txBody>
          <a:bodyPr/>
          <a:lstStyle/>
          <a:p>
            <a:pPr eaLnBrk="1" hangingPunct="1"/>
            <a:r>
              <a:rPr lang="en-US" altLang="en-US" sz="3600" b="1" dirty="0" smtClean="0">
                <a:solidFill>
                  <a:srgbClr val="0000CC"/>
                </a:solidFill>
              </a:rPr>
              <a:t>Components of Living Tissues</a:t>
            </a:r>
          </a:p>
        </p:txBody>
      </p:sp>
      <p:sp>
        <p:nvSpPr>
          <p:cNvPr id="7171" name="Rectangle 3"/>
          <p:cNvSpPr>
            <a:spLocks noGrp="1" noChangeArrowheads="1"/>
          </p:cNvSpPr>
          <p:nvPr>
            <p:ph type="body" idx="1"/>
          </p:nvPr>
        </p:nvSpPr>
        <p:spPr>
          <a:xfrm>
            <a:off x="356026" y="1009650"/>
            <a:ext cx="6735734" cy="4525963"/>
          </a:xfrm>
        </p:spPr>
        <p:txBody>
          <a:bodyPr/>
          <a:lstStyle/>
          <a:p>
            <a:pPr marL="0" indent="0">
              <a:buNone/>
            </a:pPr>
            <a:r>
              <a:rPr lang="en-US" sz="2000" dirty="0" smtClean="0"/>
              <a:t>In most animal cells, the cell membrane is quite flexible, allowing the cytoskeleton to deform the cell and generate active cell movements </a:t>
            </a:r>
          </a:p>
          <a:p>
            <a:pPr marL="0" indent="0">
              <a:buNone/>
            </a:pPr>
            <a:endParaRPr lang="en-US" sz="2000" dirty="0"/>
          </a:p>
          <a:p>
            <a:pPr marL="0" indent="0">
              <a:buNone/>
            </a:pPr>
            <a:r>
              <a:rPr lang="en-US" sz="2000" dirty="0" smtClean="0"/>
              <a:t>Again, we will neglect this internal complexity unless it specifically affects the externally observable behaviors and interactions of the cell</a:t>
            </a: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http://evolvingcreation.com/wp-content/uploads/2012/08/biological-c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466431"/>
            <a:ext cx="295482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780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2139"/>
            <a:ext cx="9144000" cy="689291"/>
          </a:xfrm>
          <a:prstGeom prst="rect">
            <a:avLst/>
          </a:prstGeom>
        </p:spPr>
        <p:txBody>
          <a:bodyPr vert="horz" wrap="square" lIns="0" tIns="12065" rIns="0" bIns="0" rtlCol="0">
            <a:spAutoFit/>
          </a:bodyPr>
          <a:lstStyle/>
          <a:p>
            <a:pPr marL="12700">
              <a:lnSpc>
                <a:spcPct val="100000"/>
              </a:lnSpc>
              <a:spcBef>
                <a:spcPts val="95"/>
              </a:spcBef>
            </a:pPr>
            <a:r>
              <a:rPr b="1" spc="-10" dirty="0">
                <a:solidFill>
                  <a:srgbClr val="0000CC"/>
                </a:solidFill>
              </a:rPr>
              <a:t>(Mammalian) </a:t>
            </a:r>
            <a:r>
              <a:rPr lang="en-US" b="1" spc="-10" dirty="0" smtClean="0">
                <a:solidFill>
                  <a:srgbClr val="0000CC"/>
                </a:solidFill>
              </a:rPr>
              <a:t>C</a:t>
            </a:r>
            <a:r>
              <a:rPr b="1" spc="-10" dirty="0" smtClean="0">
                <a:solidFill>
                  <a:srgbClr val="0000CC"/>
                </a:solidFill>
              </a:rPr>
              <a:t>ell</a:t>
            </a:r>
            <a:r>
              <a:rPr b="1" spc="35" dirty="0" smtClean="0">
                <a:solidFill>
                  <a:srgbClr val="0000CC"/>
                </a:solidFill>
              </a:rPr>
              <a:t> </a:t>
            </a:r>
            <a:r>
              <a:rPr lang="en-US" b="1" spc="-10" dirty="0">
                <a:solidFill>
                  <a:srgbClr val="0000CC"/>
                </a:solidFill>
              </a:rPr>
              <a:t>S</a:t>
            </a:r>
            <a:r>
              <a:rPr b="1" spc="-10" dirty="0" smtClean="0">
                <a:solidFill>
                  <a:srgbClr val="0000CC"/>
                </a:solidFill>
              </a:rPr>
              <a:t>tructure</a:t>
            </a:r>
            <a:endParaRPr b="1" spc="-10" dirty="0">
              <a:solidFill>
                <a:srgbClr val="0000CC"/>
              </a:solidFill>
            </a:endParaRPr>
          </a:p>
        </p:txBody>
      </p:sp>
      <p:sp>
        <p:nvSpPr>
          <p:cNvPr id="3" name="object 3"/>
          <p:cNvSpPr txBox="1"/>
          <p:nvPr/>
        </p:nvSpPr>
        <p:spPr>
          <a:xfrm>
            <a:off x="78739" y="879703"/>
            <a:ext cx="5294630" cy="5466715"/>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 typeface="Arial"/>
              <a:buChar char="•"/>
              <a:tabLst>
                <a:tab pos="300355" algn="l"/>
                <a:tab pos="300990" algn="l"/>
              </a:tabLst>
            </a:pPr>
            <a:r>
              <a:rPr sz="2000" b="1" dirty="0">
                <a:solidFill>
                  <a:prstClr val="black"/>
                </a:solidFill>
                <a:latin typeface="Arial"/>
                <a:cs typeface="Arial"/>
              </a:rPr>
              <a:t>Nucleus:</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Protects </a:t>
            </a:r>
            <a:r>
              <a:rPr sz="2000" spc="-5" dirty="0">
                <a:solidFill>
                  <a:prstClr val="black"/>
                </a:solidFill>
                <a:latin typeface="Arial"/>
                <a:cs typeface="Arial"/>
              </a:rPr>
              <a:t>chromosomes </a:t>
            </a:r>
            <a:r>
              <a:rPr sz="2000" dirty="0">
                <a:solidFill>
                  <a:prstClr val="black"/>
                </a:solidFill>
                <a:latin typeface="Arial"/>
                <a:cs typeface="Arial"/>
              </a:rPr>
              <a:t>/</a:t>
            </a:r>
            <a:r>
              <a:rPr sz="2000" spc="-95" dirty="0">
                <a:solidFill>
                  <a:prstClr val="black"/>
                </a:solidFill>
                <a:latin typeface="Arial"/>
                <a:cs typeface="Arial"/>
              </a:rPr>
              <a:t> </a:t>
            </a:r>
            <a:r>
              <a:rPr sz="2000" spc="-5" dirty="0">
                <a:solidFill>
                  <a:prstClr val="black"/>
                </a:solidFill>
                <a:latin typeface="Arial"/>
                <a:cs typeface="Arial"/>
              </a:rPr>
              <a:t>genes</a:t>
            </a:r>
            <a:endParaRPr sz="2000">
              <a:solidFill>
                <a:prstClr val="black"/>
              </a:solidFill>
              <a:latin typeface="Arial"/>
              <a:cs typeface="Arial"/>
            </a:endParaRPr>
          </a:p>
          <a:p>
            <a:pPr marL="300355" indent="-287655" eaLnBrk="1" fontAlgn="auto" hangingPunct="1">
              <a:spcBef>
                <a:spcPts val="480"/>
              </a:spcBef>
              <a:spcAft>
                <a:spcPts val="0"/>
              </a:spcAft>
              <a:buFont typeface="Arial"/>
              <a:buChar char="•"/>
              <a:tabLst>
                <a:tab pos="300355" algn="l"/>
                <a:tab pos="300990" algn="l"/>
              </a:tabLst>
            </a:pPr>
            <a:r>
              <a:rPr sz="2000" b="1" spc="-10" dirty="0">
                <a:solidFill>
                  <a:prstClr val="black"/>
                </a:solidFill>
                <a:latin typeface="Arial"/>
                <a:cs typeface="Arial"/>
              </a:rPr>
              <a:t>Cytoplasm:</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cytoskeleton </a:t>
            </a:r>
            <a:r>
              <a:rPr sz="2000" dirty="0">
                <a:solidFill>
                  <a:prstClr val="black"/>
                </a:solidFill>
                <a:latin typeface="Arial"/>
                <a:cs typeface="Arial"/>
              </a:rPr>
              <a:t>for structure </a:t>
            </a:r>
            <a:r>
              <a:rPr sz="2000" spc="-5" dirty="0">
                <a:solidFill>
                  <a:prstClr val="black"/>
                </a:solidFill>
                <a:latin typeface="Arial"/>
                <a:cs typeface="Arial"/>
              </a:rPr>
              <a:t>and</a:t>
            </a:r>
            <a:r>
              <a:rPr sz="2000" spc="-135" dirty="0">
                <a:solidFill>
                  <a:prstClr val="black"/>
                </a:solidFill>
                <a:latin typeface="Arial"/>
                <a:cs typeface="Arial"/>
              </a:rPr>
              <a:t> </a:t>
            </a:r>
            <a:r>
              <a:rPr sz="2000" spc="-5" dirty="0">
                <a:solidFill>
                  <a:prstClr val="black"/>
                </a:solidFill>
                <a:latin typeface="Arial"/>
                <a:cs typeface="Arial"/>
              </a:rPr>
              <a:t>motility</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Contains organelles</a:t>
            </a:r>
            <a:r>
              <a:rPr sz="2000" spc="-50" dirty="0">
                <a:solidFill>
                  <a:prstClr val="black"/>
                </a:solidFill>
                <a:latin typeface="Arial"/>
                <a:cs typeface="Arial"/>
              </a:rPr>
              <a:t> </a:t>
            </a:r>
            <a:r>
              <a:rPr sz="2000" spc="-5" dirty="0">
                <a:solidFill>
                  <a:prstClr val="black"/>
                </a:solidFill>
                <a:latin typeface="Arial"/>
                <a:cs typeface="Arial"/>
              </a:rPr>
              <a:t>(below)</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Constant </a:t>
            </a:r>
            <a:r>
              <a:rPr sz="2000" spc="-5" dirty="0">
                <a:solidFill>
                  <a:prstClr val="black"/>
                </a:solidFill>
                <a:latin typeface="Arial"/>
                <a:cs typeface="Arial"/>
              </a:rPr>
              <a:t>remodeled! It’s </a:t>
            </a:r>
            <a:r>
              <a:rPr sz="2000" dirty="0">
                <a:solidFill>
                  <a:prstClr val="black"/>
                </a:solidFill>
                <a:latin typeface="Arial"/>
                <a:cs typeface="Arial"/>
              </a:rPr>
              <a:t>an </a:t>
            </a:r>
            <a:r>
              <a:rPr sz="2000" spc="-5" dirty="0">
                <a:solidFill>
                  <a:prstClr val="black"/>
                </a:solidFill>
                <a:latin typeface="Arial"/>
                <a:cs typeface="Arial"/>
              </a:rPr>
              <a:t>active</a:t>
            </a:r>
            <a:r>
              <a:rPr sz="2000" spc="-114" dirty="0">
                <a:solidFill>
                  <a:prstClr val="black"/>
                </a:solidFill>
                <a:latin typeface="Arial"/>
                <a:cs typeface="Arial"/>
              </a:rPr>
              <a:t> </a:t>
            </a:r>
            <a:r>
              <a:rPr sz="2000" spc="-5" dirty="0">
                <a:solidFill>
                  <a:prstClr val="black"/>
                </a:solidFill>
                <a:latin typeface="Arial"/>
                <a:cs typeface="Arial"/>
              </a:rPr>
              <a:t>gel.</a:t>
            </a:r>
            <a:endParaRPr sz="2000">
              <a:solidFill>
                <a:prstClr val="black"/>
              </a:solidFill>
              <a:latin typeface="Arial"/>
              <a:cs typeface="Arial"/>
            </a:endParaRPr>
          </a:p>
          <a:p>
            <a:pPr marL="300355" indent="-287655" eaLnBrk="1" fontAlgn="auto" hangingPunct="1">
              <a:spcBef>
                <a:spcPts val="484"/>
              </a:spcBef>
              <a:spcAft>
                <a:spcPts val="0"/>
              </a:spcAft>
              <a:buFont typeface="Arial"/>
              <a:buChar char="•"/>
              <a:tabLst>
                <a:tab pos="300355" algn="l"/>
                <a:tab pos="300990" algn="l"/>
              </a:tabLst>
            </a:pPr>
            <a:r>
              <a:rPr sz="2000" b="1" spc="-5" dirty="0">
                <a:solidFill>
                  <a:prstClr val="black"/>
                </a:solidFill>
                <a:latin typeface="Arial"/>
                <a:cs typeface="Arial"/>
              </a:rPr>
              <a:t>Organelles:</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Perform </a:t>
            </a:r>
            <a:r>
              <a:rPr sz="2000" spc="-5" dirty="0">
                <a:solidFill>
                  <a:prstClr val="black"/>
                </a:solidFill>
                <a:latin typeface="Arial"/>
                <a:cs typeface="Arial"/>
              </a:rPr>
              <a:t>specialized</a:t>
            </a:r>
            <a:r>
              <a:rPr sz="2000" spc="-75" dirty="0">
                <a:solidFill>
                  <a:prstClr val="black"/>
                </a:solidFill>
                <a:latin typeface="Arial"/>
                <a:cs typeface="Arial"/>
              </a:rPr>
              <a:t> </a:t>
            </a:r>
            <a:r>
              <a:rPr sz="2000" dirty="0">
                <a:solidFill>
                  <a:prstClr val="black"/>
                </a:solidFill>
                <a:latin typeface="Arial"/>
                <a:cs typeface="Arial"/>
              </a:rPr>
              <a:t>functions</a:t>
            </a:r>
            <a:endParaRPr sz="2000">
              <a:solidFill>
                <a:prstClr val="black"/>
              </a:solidFill>
              <a:latin typeface="Arial"/>
              <a:cs typeface="Arial"/>
            </a:endParaRPr>
          </a:p>
          <a:p>
            <a:pPr marL="872490" lvl="2" indent="-285750" eaLnBrk="1" fontAlgn="auto" hangingPunct="1">
              <a:spcBef>
                <a:spcPts val="400"/>
              </a:spcBef>
              <a:spcAft>
                <a:spcPts val="0"/>
              </a:spcAft>
              <a:buFontTx/>
              <a:buChar char="•"/>
              <a:tabLst>
                <a:tab pos="871855" algn="l"/>
                <a:tab pos="873125" algn="l"/>
              </a:tabLst>
            </a:pPr>
            <a:r>
              <a:rPr sz="1600" spc="-5" dirty="0">
                <a:solidFill>
                  <a:prstClr val="black"/>
                </a:solidFill>
                <a:latin typeface="Arial"/>
                <a:cs typeface="Arial"/>
              </a:rPr>
              <a:t>mitochondria: O</a:t>
            </a:r>
            <a:r>
              <a:rPr sz="1575" spc="-7" baseline="-21164" dirty="0">
                <a:solidFill>
                  <a:prstClr val="black"/>
                </a:solidFill>
                <a:latin typeface="Arial"/>
                <a:cs typeface="Arial"/>
              </a:rPr>
              <a:t>2 </a:t>
            </a:r>
            <a:r>
              <a:rPr sz="1600" spc="-5" dirty="0">
                <a:solidFill>
                  <a:prstClr val="black"/>
                </a:solidFill>
                <a:latin typeface="Arial"/>
                <a:cs typeface="Arial"/>
              </a:rPr>
              <a:t>+ glucose = ATP + </a:t>
            </a:r>
            <a:r>
              <a:rPr sz="1600" dirty="0">
                <a:solidFill>
                  <a:prstClr val="black"/>
                </a:solidFill>
                <a:latin typeface="Arial"/>
                <a:cs typeface="Arial"/>
              </a:rPr>
              <a:t>CO</a:t>
            </a:r>
            <a:r>
              <a:rPr sz="1575" baseline="-21164" dirty="0">
                <a:solidFill>
                  <a:prstClr val="black"/>
                </a:solidFill>
                <a:latin typeface="Arial"/>
                <a:cs typeface="Arial"/>
              </a:rPr>
              <a:t>2</a:t>
            </a:r>
            <a:r>
              <a:rPr sz="1575" spc="82" baseline="-21164" dirty="0">
                <a:solidFill>
                  <a:prstClr val="black"/>
                </a:solidFill>
                <a:latin typeface="Arial"/>
                <a:cs typeface="Arial"/>
              </a:rPr>
              <a:t> </a:t>
            </a:r>
            <a:r>
              <a:rPr sz="1600" spc="-5" dirty="0">
                <a:solidFill>
                  <a:prstClr val="black"/>
                </a:solidFill>
                <a:latin typeface="Arial"/>
                <a:cs typeface="Arial"/>
              </a:rPr>
              <a:t>+</a:t>
            </a:r>
            <a:endParaRPr sz="1600">
              <a:solidFill>
                <a:prstClr val="black"/>
              </a:solidFill>
              <a:latin typeface="Arial"/>
              <a:cs typeface="Arial"/>
            </a:endParaRPr>
          </a:p>
          <a:p>
            <a:pPr marL="872490" eaLnBrk="1" fontAlgn="auto" hangingPunct="1">
              <a:spcBef>
                <a:spcPts val="0"/>
              </a:spcBef>
              <a:spcAft>
                <a:spcPts val="0"/>
              </a:spcAft>
            </a:pPr>
            <a:r>
              <a:rPr sz="1600" spc="-10" dirty="0">
                <a:solidFill>
                  <a:prstClr val="black"/>
                </a:solidFill>
                <a:latin typeface="Arial"/>
                <a:cs typeface="Arial"/>
              </a:rPr>
              <a:t>waste</a:t>
            </a:r>
            <a:endParaRPr sz="1600">
              <a:solidFill>
                <a:prstClr val="black"/>
              </a:solidFill>
              <a:latin typeface="Arial"/>
              <a:cs typeface="Arial"/>
            </a:endParaRPr>
          </a:p>
          <a:p>
            <a:pPr marL="300355" indent="-287655" eaLnBrk="1" fontAlgn="auto" hangingPunct="1">
              <a:spcBef>
                <a:spcPts val="465"/>
              </a:spcBef>
              <a:spcAft>
                <a:spcPts val="0"/>
              </a:spcAft>
              <a:buFont typeface="Arial"/>
              <a:buChar char="•"/>
              <a:tabLst>
                <a:tab pos="300355" algn="l"/>
                <a:tab pos="300990" algn="l"/>
              </a:tabLst>
            </a:pPr>
            <a:r>
              <a:rPr sz="2000" b="1" dirty="0">
                <a:solidFill>
                  <a:prstClr val="black"/>
                </a:solidFill>
                <a:latin typeface="Arial"/>
                <a:cs typeface="Arial"/>
              </a:rPr>
              <a:t>Cell</a:t>
            </a:r>
            <a:r>
              <a:rPr sz="2000" b="1" spc="-35" dirty="0">
                <a:solidFill>
                  <a:prstClr val="black"/>
                </a:solidFill>
                <a:latin typeface="Arial"/>
                <a:cs typeface="Arial"/>
              </a:rPr>
              <a:t> </a:t>
            </a:r>
            <a:r>
              <a:rPr sz="2000" b="1" spc="-5" dirty="0">
                <a:solidFill>
                  <a:prstClr val="black"/>
                </a:solidFill>
                <a:latin typeface="Arial"/>
                <a:cs typeface="Arial"/>
              </a:rPr>
              <a:t>membrane:</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bilipid, semi-permeable protective</a:t>
            </a:r>
            <a:r>
              <a:rPr sz="2000" spc="-55" dirty="0">
                <a:solidFill>
                  <a:prstClr val="black"/>
                </a:solidFill>
                <a:latin typeface="Arial"/>
                <a:cs typeface="Arial"/>
              </a:rPr>
              <a:t> </a:t>
            </a:r>
            <a:r>
              <a:rPr sz="2000" spc="-5" dirty="0">
                <a:solidFill>
                  <a:prstClr val="black"/>
                </a:solidFill>
                <a:latin typeface="Arial"/>
                <a:cs typeface="Arial"/>
              </a:rPr>
              <a:t>barrier</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Molecules embedded </a:t>
            </a:r>
            <a:r>
              <a:rPr sz="2000" dirty="0">
                <a:solidFill>
                  <a:prstClr val="black"/>
                </a:solidFill>
                <a:latin typeface="Arial"/>
                <a:cs typeface="Arial"/>
              </a:rPr>
              <a:t>on </a:t>
            </a:r>
            <a:r>
              <a:rPr sz="2000" spc="-5" dirty="0">
                <a:solidFill>
                  <a:prstClr val="black"/>
                </a:solidFill>
                <a:latin typeface="Arial"/>
                <a:cs typeface="Arial"/>
              </a:rPr>
              <a:t>this</a:t>
            </a:r>
            <a:r>
              <a:rPr sz="2000" spc="-70" dirty="0">
                <a:solidFill>
                  <a:prstClr val="black"/>
                </a:solidFill>
                <a:latin typeface="Arial"/>
                <a:cs typeface="Arial"/>
              </a:rPr>
              <a:t> </a:t>
            </a:r>
            <a:r>
              <a:rPr sz="2000" dirty="0">
                <a:solidFill>
                  <a:prstClr val="black"/>
                </a:solidFill>
                <a:latin typeface="Arial"/>
                <a:cs typeface="Arial"/>
              </a:rPr>
              <a:t>surface!</a:t>
            </a:r>
            <a:endParaRPr sz="2000">
              <a:solidFill>
                <a:prstClr val="black"/>
              </a:solidFill>
              <a:latin typeface="Arial"/>
              <a:cs typeface="Arial"/>
            </a:endParaRPr>
          </a:p>
          <a:p>
            <a:pPr marL="872490" lvl="2" indent="-285750" eaLnBrk="1" fontAlgn="auto" hangingPunct="1">
              <a:spcBef>
                <a:spcPts val="400"/>
              </a:spcBef>
              <a:spcAft>
                <a:spcPts val="0"/>
              </a:spcAft>
              <a:buFontTx/>
              <a:buChar char="•"/>
              <a:tabLst>
                <a:tab pos="871855" algn="l"/>
                <a:tab pos="873125" algn="l"/>
              </a:tabLst>
            </a:pPr>
            <a:r>
              <a:rPr sz="1600" spc="-10" dirty="0">
                <a:solidFill>
                  <a:prstClr val="black"/>
                </a:solidFill>
                <a:latin typeface="Arial"/>
                <a:cs typeface="Arial"/>
              </a:rPr>
              <a:t>Many receptors </a:t>
            </a:r>
            <a:r>
              <a:rPr sz="1600" spc="-5" dirty="0">
                <a:solidFill>
                  <a:prstClr val="black"/>
                </a:solidFill>
                <a:latin typeface="Arial"/>
                <a:cs typeface="Arial"/>
              </a:rPr>
              <a:t>act as chemical</a:t>
            </a:r>
            <a:r>
              <a:rPr sz="1600" spc="50" dirty="0">
                <a:solidFill>
                  <a:prstClr val="black"/>
                </a:solidFill>
                <a:latin typeface="Arial"/>
                <a:cs typeface="Arial"/>
              </a:rPr>
              <a:t> </a:t>
            </a:r>
            <a:r>
              <a:rPr sz="1600" spc="-10" dirty="0">
                <a:solidFill>
                  <a:prstClr val="black"/>
                </a:solidFill>
                <a:latin typeface="Arial"/>
                <a:cs typeface="Arial"/>
              </a:rPr>
              <a:t>sensors</a:t>
            </a:r>
            <a:endParaRPr sz="160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Adhesion </a:t>
            </a:r>
            <a:r>
              <a:rPr sz="1600" spc="-10" dirty="0">
                <a:solidFill>
                  <a:prstClr val="black"/>
                </a:solidFill>
                <a:latin typeface="Arial"/>
                <a:cs typeface="Arial"/>
              </a:rPr>
              <a:t>receptors</a:t>
            </a:r>
            <a:r>
              <a:rPr sz="1600" spc="-5" dirty="0">
                <a:solidFill>
                  <a:prstClr val="black"/>
                </a:solidFill>
                <a:latin typeface="Arial"/>
                <a:cs typeface="Arial"/>
              </a:rPr>
              <a:t> </a:t>
            </a:r>
            <a:r>
              <a:rPr sz="1600" spc="-10" dirty="0">
                <a:solidFill>
                  <a:prstClr val="black"/>
                </a:solidFill>
                <a:latin typeface="Arial"/>
                <a:cs typeface="Arial"/>
              </a:rPr>
              <a:t>adhere</a:t>
            </a:r>
            <a:endParaRPr sz="160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Other molecules act like </a:t>
            </a:r>
            <a:r>
              <a:rPr sz="1600" spc="-10" dirty="0">
                <a:solidFill>
                  <a:prstClr val="black"/>
                </a:solidFill>
                <a:latin typeface="Arial"/>
                <a:cs typeface="Arial"/>
              </a:rPr>
              <a:t>pumps (K+, </a:t>
            </a:r>
            <a:r>
              <a:rPr sz="1600" spc="-5" dirty="0">
                <a:solidFill>
                  <a:prstClr val="black"/>
                </a:solidFill>
                <a:latin typeface="Arial"/>
                <a:cs typeface="Arial"/>
              </a:rPr>
              <a:t>glucose,</a:t>
            </a:r>
            <a:r>
              <a:rPr sz="1600" spc="25" dirty="0">
                <a:solidFill>
                  <a:prstClr val="black"/>
                </a:solidFill>
                <a:latin typeface="Arial"/>
                <a:cs typeface="Arial"/>
              </a:rPr>
              <a:t> </a:t>
            </a:r>
            <a:r>
              <a:rPr sz="1600" spc="-5" dirty="0">
                <a:solidFill>
                  <a:prstClr val="black"/>
                </a:solidFill>
                <a:latin typeface="Arial"/>
                <a:cs typeface="Arial"/>
              </a:rPr>
              <a:t>…)</a:t>
            </a:r>
            <a:endParaRPr sz="1600">
              <a:solidFill>
                <a:prstClr val="black"/>
              </a:solidFill>
              <a:latin typeface="Arial"/>
              <a:cs typeface="Arial"/>
            </a:endParaRPr>
          </a:p>
        </p:txBody>
      </p:sp>
      <p:sp>
        <p:nvSpPr>
          <p:cNvPr id="4" name="object 4"/>
          <p:cNvSpPr/>
          <p:nvPr/>
        </p:nvSpPr>
        <p:spPr>
          <a:xfrm>
            <a:off x="5486400" y="1600200"/>
            <a:ext cx="3657599" cy="3657600"/>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pic>
        <p:nvPicPr>
          <p:cNvPr id="6"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77000" y="879703"/>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3767346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2139"/>
            <a:ext cx="9144000" cy="689291"/>
          </a:xfrm>
          <a:prstGeom prst="rect">
            <a:avLst/>
          </a:prstGeom>
        </p:spPr>
        <p:txBody>
          <a:bodyPr vert="horz" wrap="square" lIns="0" tIns="12065" rIns="0" bIns="0" rtlCol="0">
            <a:spAutoFit/>
          </a:bodyPr>
          <a:lstStyle/>
          <a:p>
            <a:pPr marL="12700">
              <a:lnSpc>
                <a:spcPct val="100000"/>
              </a:lnSpc>
              <a:spcBef>
                <a:spcPts val="95"/>
              </a:spcBef>
            </a:pPr>
            <a:r>
              <a:rPr lang="en-US" b="1" spc="-10" dirty="0" smtClean="0">
                <a:solidFill>
                  <a:srgbClr val="0000CC"/>
                </a:solidFill>
              </a:rPr>
              <a:t>Cytoskeleton</a:t>
            </a:r>
            <a:endParaRPr b="1" spc="-10" dirty="0">
              <a:solidFill>
                <a:srgbClr val="0000CC"/>
              </a:solidFill>
            </a:endParaRPr>
          </a:p>
        </p:txBody>
      </p:sp>
      <p:sp>
        <p:nvSpPr>
          <p:cNvPr id="3" name="object 3"/>
          <p:cNvSpPr txBox="1"/>
          <p:nvPr/>
        </p:nvSpPr>
        <p:spPr>
          <a:xfrm>
            <a:off x="78739" y="879703"/>
            <a:ext cx="5294630" cy="3075201"/>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 typeface="Arial"/>
              <a:buChar char="•"/>
              <a:tabLst>
                <a:tab pos="300355" algn="l"/>
                <a:tab pos="300990" algn="l"/>
              </a:tabLst>
            </a:pPr>
            <a:r>
              <a:rPr lang="en-US" sz="2000" b="1" dirty="0" smtClean="0">
                <a:solidFill>
                  <a:prstClr val="black"/>
                </a:solidFill>
                <a:latin typeface="Arial"/>
                <a:cs typeface="Arial"/>
              </a:rPr>
              <a:t>3 Main Components</a:t>
            </a:r>
          </a:p>
          <a:p>
            <a:pPr marL="300355" indent="-287655" eaLnBrk="1" fontAlgn="auto" hangingPunct="1">
              <a:spcBef>
                <a:spcPts val="580"/>
              </a:spcBef>
              <a:spcAft>
                <a:spcPts val="0"/>
              </a:spcAft>
              <a:buFont typeface="Arial"/>
              <a:buChar char="•"/>
              <a:tabLst>
                <a:tab pos="300355" algn="l"/>
                <a:tab pos="300990" algn="l"/>
              </a:tabLst>
            </a:pPr>
            <a:r>
              <a:rPr lang="en-US" sz="2000" b="1" dirty="0" smtClean="0">
                <a:solidFill>
                  <a:prstClr val="black"/>
                </a:solidFill>
                <a:latin typeface="Arial"/>
                <a:cs typeface="Arial"/>
              </a:rPr>
              <a:t>Actin Filaments, Microtubules and Intermediate Filaments</a:t>
            </a:r>
          </a:p>
          <a:p>
            <a:pPr marL="300355" indent="-287655" eaLnBrk="1" fontAlgn="auto" hangingPunct="1">
              <a:spcBef>
                <a:spcPts val="580"/>
              </a:spcBef>
              <a:spcAft>
                <a:spcPts val="0"/>
              </a:spcAft>
              <a:buFont typeface="Arial"/>
              <a:buChar char="•"/>
              <a:tabLst>
                <a:tab pos="300355" algn="l"/>
                <a:tab pos="300990" algn="l"/>
              </a:tabLst>
            </a:pPr>
            <a:r>
              <a:rPr lang="en-US" sz="2000" b="1" dirty="0" smtClean="0">
                <a:solidFill>
                  <a:prstClr val="black"/>
                </a:solidFill>
                <a:latin typeface="Arial"/>
                <a:cs typeface="Arial"/>
              </a:rPr>
              <a:t>Responsible for cell mechanical properties, movement,…</a:t>
            </a:r>
          </a:p>
          <a:p>
            <a:pPr marL="300355" indent="-287655" eaLnBrk="1" fontAlgn="auto" hangingPunct="1">
              <a:spcBef>
                <a:spcPts val="580"/>
              </a:spcBef>
              <a:spcAft>
                <a:spcPts val="0"/>
              </a:spcAft>
              <a:buFont typeface="Arial"/>
              <a:buChar char="•"/>
              <a:tabLst>
                <a:tab pos="300355" algn="l"/>
                <a:tab pos="300990" algn="l"/>
              </a:tabLst>
            </a:pPr>
            <a:r>
              <a:rPr lang="en-US" sz="2000" b="1" dirty="0" smtClean="0">
                <a:solidFill>
                  <a:prstClr val="black"/>
                </a:solidFill>
                <a:latin typeface="Arial"/>
                <a:cs typeface="Arial"/>
              </a:rPr>
              <a:t>Although these do not usually cross the cell membrane, they can interlink to form cables via junctions at the cell membrane</a:t>
            </a:r>
            <a:endParaRPr sz="1600" dirty="0">
              <a:solidFill>
                <a:prstClr val="black"/>
              </a:solidFill>
              <a:latin typeface="Arial"/>
              <a:cs typeface="Arial"/>
            </a:endParaRPr>
          </a:p>
        </p:txBody>
      </p:sp>
      <p:pic>
        <p:nvPicPr>
          <p:cNvPr id="11266" name="Picture 2" descr="Image result for cytoskele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990600"/>
            <a:ext cx="3067050" cy="2863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43599" y="3853860"/>
            <a:ext cx="3083983" cy="461665"/>
          </a:xfrm>
          <a:prstGeom prst="rect">
            <a:avLst/>
          </a:prstGeom>
        </p:spPr>
        <p:txBody>
          <a:bodyPr wrap="square">
            <a:spAutoFit/>
          </a:bodyPr>
          <a:lstStyle/>
          <a:p>
            <a:r>
              <a:rPr lang="en-US" sz="1200" dirty="0"/>
              <a:t>https://www.quora.com/How-can-you-describe-the-structure-of-the-cytoskeleton</a:t>
            </a:r>
          </a:p>
        </p:txBody>
      </p:sp>
      <p:sp>
        <p:nvSpPr>
          <p:cNvPr id="7" name="Rectangle 6"/>
          <p:cNvSpPr/>
          <p:nvPr/>
        </p:nvSpPr>
        <p:spPr>
          <a:xfrm rot="16200000">
            <a:off x="4293595" y="5237322"/>
            <a:ext cx="2542475" cy="461665"/>
          </a:xfrm>
          <a:prstGeom prst="rect">
            <a:avLst/>
          </a:prstGeom>
        </p:spPr>
        <p:txBody>
          <a:bodyPr wrap="square">
            <a:spAutoFit/>
          </a:bodyPr>
          <a:lstStyle/>
          <a:p>
            <a:r>
              <a:rPr lang="en-US" sz="1200" dirty="0"/>
              <a:t>http://preuniversity.grkraj.org/html/1_CELL_STRUCTURE.htm</a:t>
            </a:r>
          </a:p>
        </p:txBody>
      </p:sp>
      <p:pic>
        <p:nvPicPr>
          <p:cNvPr id="17410" name="Picture 2" descr="Image result for cytoskeleton 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84" y="4123906"/>
            <a:ext cx="5161916" cy="2688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660" y="4311335"/>
            <a:ext cx="3292929" cy="1955800"/>
          </a:xfrm>
          <a:prstGeom prst="rect">
            <a:avLst/>
          </a:prstGeom>
        </p:spPr>
      </p:pic>
      <p:sp>
        <p:nvSpPr>
          <p:cNvPr id="11" name="Rectangle 10"/>
          <p:cNvSpPr/>
          <p:nvPr/>
        </p:nvSpPr>
        <p:spPr>
          <a:xfrm>
            <a:off x="6226476" y="6219825"/>
            <a:ext cx="2501296" cy="430887"/>
          </a:xfrm>
          <a:prstGeom prst="rect">
            <a:avLst/>
          </a:prstGeom>
        </p:spPr>
        <p:txBody>
          <a:bodyPr wrap="square">
            <a:spAutoFit/>
          </a:bodyPr>
          <a:lstStyle/>
          <a:p>
            <a:pPr eaLnBrk="1" fontAlgn="auto" hangingPunct="1">
              <a:spcBef>
                <a:spcPts val="0"/>
              </a:spcBef>
              <a:spcAft>
                <a:spcPts val="0"/>
              </a:spcAft>
            </a:pPr>
            <a:r>
              <a:rPr lang="en-US" sz="1100" dirty="0">
                <a:solidFill>
                  <a:prstClr val="black"/>
                </a:solidFill>
                <a:latin typeface="Calibri"/>
              </a:rPr>
              <a:t>http://csls-text3.c.u-tokyo.ac.jp/active/11_06.html</a:t>
            </a:r>
          </a:p>
        </p:txBody>
      </p:sp>
      <p:pic>
        <p:nvPicPr>
          <p:cNvPr id="12" name="Picture 4" descr="Biocomplex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3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959" y="85341"/>
            <a:ext cx="6556159" cy="838200"/>
          </a:xfrm>
        </p:spPr>
        <p:txBody>
          <a:bodyPr/>
          <a:lstStyle/>
          <a:p>
            <a:pPr eaLnBrk="1" hangingPunct="1"/>
            <a:r>
              <a:rPr lang="en-US" altLang="en-US" sz="3600" b="1" dirty="0" smtClean="0">
                <a:solidFill>
                  <a:srgbClr val="0000CC"/>
                </a:solidFill>
              </a:rPr>
              <a:t>Components of Living Tissues</a:t>
            </a:r>
          </a:p>
        </p:txBody>
      </p:sp>
      <p:sp>
        <p:nvSpPr>
          <p:cNvPr id="7171" name="Rectangle 3"/>
          <p:cNvSpPr>
            <a:spLocks noGrp="1" noChangeArrowheads="1"/>
          </p:cNvSpPr>
          <p:nvPr>
            <p:ph type="body" idx="1"/>
          </p:nvPr>
        </p:nvSpPr>
        <p:spPr>
          <a:xfrm>
            <a:off x="356026" y="1009650"/>
            <a:ext cx="6732775" cy="4525963"/>
          </a:xfrm>
        </p:spPr>
        <p:txBody>
          <a:bodyPr/>
          <a:lstStyle/>
          <a:p>
            <a:pPr marL="0" indent="0">
              <a:buNone/>
            </a:pPr>
            <a:r>
              <a:rPr lang="en-US" sz="2000" dirty="0" smtClean="0"/>
              <a:t>Plant cells also have a rigid </a:t>
            </a:r>
            <a:r>
              <a:rPr lang="en-US" sz="2000" b="1" dirty="0" smtClean="0"/>
              <a:t>cell wall</a:t>
            </a:r>
            <a:r>
              <a:rPr lang="en-US" sz="2000" dirty="0" smtClean="0"/>
              <a:t>, in addition to their plasma membrane and </a:t>
            </a:r>
            <a:r>
              <a:rPr lang="en-US" sz="2000" b="1" dirty="0" smtClean="0"/>
              <a:t>chloroplasts</a:t>
            </a:r>
            <a:r>
              <a:rPr lang="en-US" sz="2000" dirty="0" smtClean="0"/>
              <a:t>, the organelles associated with photosynthesis </a:t>
            </a:r>
          </a:p>
          <a:p>
            <a:pPr marL="0" indent="0">
              <a:buNone/>
            </a:pPr>
            <a:endParaRPr lang="en-US" sz="2000" dirty="0"/>
          </a:p>
          <a:p>
            <a:pPr marL="0" indent="0">
              <a:buNone/>
            </a:pPr>
            <a:r>
              <a:rPr lang="en-US" sz="2000" dirty="0" smtClean="0"/>
              <a:t>As a result of the cell wall, plant cells are generally incapable of active motility, but are mechanically very strong under compression</a:t>
            </a: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8" descr="http://schools-wikipedia.org/2006/images/53/53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09" y="4402116"/>
            <a:ext cx="2843897" cy="2266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784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6589962" cy="838200"/>
          </a:xfrm>
        </p:spPr>
        <p:txBody>
          <a:bodyPr/>
          <a:lstStyle/>
          <a:p>
            <a:pPr eaLnBrk="1" hangingPunct="1"/>
            <a:r>
              <a:rPr lang="en-US" altLang="en-US" sz="3600" b="1" dirty="0" smtClean="0">
                <a:solidFill>
                  <a:srgbClr val="0000CC"/>
                </a:solidFill>
              </a:rPr>
              <a:t>Cell Types</a:t>
            </a:r>
          </a:p>
        </p:txBody>
      </p:sp>
      <p:sp>
        <p:nvSpPr>
          <p:cNvPr id="7171" name="Rectangle 3"/>
          <p:cNvSpPr>
            <a:spLocks noGrp="1" noChangeArrowheads="1"/>
          </p:cNvSpPr>
          <p:nvPr>
            <p:ph type="body" idx="1"/>
          </p:nvPr>
        </p:nvSpPr>
        <p:spPr>
          <a:xfrm>
            <a:off x="253191" y="2819400"/>
            <a:ext cx="8747125" cy="4525963"/>
          </a:xfrm>
        </p:spPr>
        <p:txBody>
          <a:bodyPr/>
          <a:lstStyle/>
          <a:p>
            <a:pPr marL="0" indent="0">
              <a:buNone/>
            </a:pPr>
            <a:r>
              <a:rPr lang="en-US" sz="2000" dirty="0" smtClean="0"/>
              <a:t>The </a:t>
            </a:r>
            <a:r>
              <a:rPr lang="en-US" sz="2000" dirty="0"/>
              <a:t>number and identity of </a:t>
            </a:r>
            <a:r>
              <a:rPr lang="en-US" sz="2000" dirty="0" smtClean="0"/>
              <a:t>cell types not </a:t>
            </a:r>
            <a:r>
              <a:rPr lang="en-US" sz="2000" dirty="0"/>
              <a:t>always well </a:t>
            </a:r>
            <a:r>
              <a:rPr lang="en-US" sz="2000" dirty="0" smtClean="0"/>
              <a:t>defined, depends </a:t>
            </a:r>
            <a:r>
              <a:rPr lang="en-US" sz="2000" dirty="0"/>
              <a:t>on the reference and subject </a:t>
            </a:r>
            <a:r>
              <a:rPr lang="en-US" sz="2000" dirty="0" smtClean="0"/>
              <a:t>area</a:t>
            </a:r>
          </a:p>
          <a:p>
            <a:pPr marL="0" indent="0">
              <a:buNone/>
            </a:pPr>
            <a:endParaRPr lang="en-US" sz="2000" dirty="0" smtClean="0"/>
          </a:p>
          <a:p>
            <a:pPr marL="0" indent="0">
              <a:buNone/>
            </a:pPr>
            <a:r>
              <a:rPr lang="en-US" sz="2000" dirty="0" smtClean="0"/>
              <a:t>Often </a:t>
            </a:r>
            <a:r>
              <a:rPr lang="en-US" sz="2000" dirty="0"/>
              <a:t>cells have properties and behaviors intermediate between </a:t>
            </a:r>
            <a:r>
              <a:rPr lang="en-US" sz="2000" dirty="0" smtClean="0"/>
              <a:t>named types</a:t>
            </a:r>
          </a:p>
          <a:p>
            <a:pPr marL="0" indent="0">
              <a:buNone/>
            </a:pPr>
            <a:endParaRPr lang="en-US" sz="2000" dirty="0" smtClean="0"/>
          </a:p>
          <a:p>
            <a:pPr marL="0" indent="0">
              <a:buNone/>
            </a:pPr>
            <a:r>
              <a:rPr lang="en-US" sz="2000" dirty="0" smtClean="0"/>
              <a:t>Individual </a:t>
            </a:r>
            <a:r>
              <a:rPr lang="en-US" sz="2000" dirty="0"/>
              <a:t>cells of the same type can differ greatly in properties and </a:t>
            </a:r>
            <a:r>
              <a:rPr lang="en-US" sz="2000" dirty="0" smtClean="0"/>
              <a:t>behaviors</a:t>
            </a:r>
          </a:p>
          <a:p>
            <a:pPr marL="0" indent="0">
              <a:buNone/>
            </a:pPr>
            <a:endParaRPr lang="en-US" sz="2000" dirty="0" smtClean="0"/>
          </a:p>
          <a:p>
            <a:pPr marL="0" indent="0">
              <a:buNone/>
            </a:pPr>
            <a:r>
              <a:rPr lang="en-US" sz="2000" dirty="0" smtClean="0"/>
              <a:t>However</a:t>
            </a:r>
            <a:r>
              <a:rPr lang="en-US" sz="2000" dirty="0"/>
              <a:t>, types remain a useful first step for thinking about, classifying and characterizing cell properties and </a:t>
            </a:r>
            <a:r>
              <a:rPr lang="en-US" sz="2000" dirty="0" smtClean="0"/>
              <a:t>behaviors</a:t>
            </a:r>
            <a:endParaRPr lang="en-US" sz="2000" dirty="0"/>
          </a:p>
          <a:p>
            <a:pPr marL="0" indent="0">
              <a:buNone/>
            </a:pPr>
            <a:r>
              <a:rPr lang="en-US" sz="2400" b="1" dirty="0" smtClean="0"/>
              <a:t> </a:t>
            </a:r>
            <a:endParaRPr lang="en-US" sz="2400" b="1" dirty="0"/>
          </a:p>
          <a:p>
            <a:pPr marL="0" indent="0">
              <a:buNone/>
            </a:pPr>
            <a:endParaRPr lang="en-US" sz="2400" b="1"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6" name="Picture 5"/>
          <p:cNvPicPr>
            <a:picLocks noChangeAspect="1"/>
          </p:cNvPicPr>
          <p:nvPr/>
        </p:nvPicPr>
        <p:blipFill>
          <a:blip r:embed="rId3"/>
          <a:stretch>
            <a:fillRect/>
          </a:stretch>
        </p:blipFill>
        <p:spPr>
          <a:xfrm>
            <a:off x="7092500" y="3670"/>
            <a:ext cx="2045215" cy="2175346"/>
          </a:xfrm>
          <a:prstGeom prst="rect">
            <a:avLst/>
          </a:prstGeom>
        </p:spPr>
      </p:pic>
      <p:sp>
        <p:nvSpPr>
          <p:cNvPr id="7" name="Notched Right Arrow 6"/>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2094" y="772771"/>
            <a:ext cx="6849666" cy="1938992"/>
          </a:xfrm>
          <a:prstGeom prst="rect">
            <a:avLst/>
          </a:prstGeom>
        </p:spPr>
        <p:txBody>
          <a:bodyPr wrap="square">
            <a:spAutoFit/>
          </a:bodyPr>
          <a:lstStyle/>
          <a:p>
            <a:pPr marL="0" indent="0">
              <a:buNone/>
            </a:pPr>
            <a:r>
              <a:rPr lang="en-US" sz="2000" dirty="0"/>
              <a:t>Cells in the human body come in a vast variety of </a:t>
            </a:r>
            <a:r>
              <a:rPr lang="en-US" sz="2000" b="1" dirty="0"/>
              <a:t>types </a:t>
            </a:r>
            <a:r>
              <a:rPr lang="en-US" sz="2000" dirty="0"/>
              <a:t>(</a:t>
            </a:r>
            <a:r>
              <a:rPr lang="en-US" sz="2000" i="1" dirty="0"/>
              <a:t>e.g</a:t>
            </a:r>
            <a:r>
              <a:rPr lang="en-US" sz="2000" dirty="0"/>
              <a:t>. </a:t>
            </a:r>
            <a:r>
              <a:rPr lang="en-US" sz="2000" dirty="0" err="1"/>
              <a:t>myofibers</a:t>
            </a:r>
            <a:r>
              <a:rPr lang="en-US" sz="2000" dirty="0"/>
              <a:t>, leukocytes, neurons, </a:t>
            </a:r>
            <a:r>
              <a:rPr lang="en-US" sz="2000" dirty="0" err="1"/>
              <a:t>sertoli</a:t>
            </a:r>
            <a:r>
              <a:rPr lang="en-US" sz="2000" dirty="0"/>
              <a:t> cells, hepatocytes, endothelial cells,…)</a:t>
            </a:r>
          </a:p>
          <a:p>
            <a:pPr marL="0" indent="0">
              <a:buNone/>
            </a:pPr>
            <a:endParaRPr lang="en-US" sz="2000" dirty="0"/>
          </a:p>
          <a:p>
            <a:pPr marL="0" indent="0">
              <a:buNone/>
            </a:pPr>
            <a:r>
              <a:rPr lang="en-US" sz="2000" dirty="0"/>
              <a:t>Type names may derive from cell shape, function, location or …</a:t>
            </a:r>
          </a:p>
        </p:txBody>
      </p:sp>
      <p:pic>
        <p:nvPicPr>
          <p:cNvPr id="8" name="Picture 4"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264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ure_02_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143" y="2667000"/>
            <a:ext cx="3927640" cy="393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txBox="1">
            <a:spLocks noChangeArrowheads="1"/>
          </p:cNvSpPr>
          <p:nvPr/>
        </p:nvSpPr>
        <p:spPr>
          <a:xfrm>
            <a:off x="-152400" y="5430"/>
            <a:ext cx="6742362" cy="651272"/>
          </a:xfrm>
          <a:prstGeom prst="rect">
            <a:avLst/>
          </a:prstGeom>
        </p:spPr>
        <p:txBody>
          <a:bodyPr>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64" charset="0"/>
              </a:defRPr>
            </a:lvl2pPr>
            <a:lvl3pPr algn="ctr" rtl="0" fontAlgn="base">
              <a:spcBef>
                <a:spcPct val="0"/>
              </a:spcBef>
              <a:spcAft>
                <a:spcPct val="0"/>
              </a:spcAft>
              <a:defRPr sz="4400">
                <a:solidFill>
                  <a:schemeClr val="tx2"/>
                </a:solidFill>
                <a:latin typeface="Times" pitchFamily="64" charset="0"/>
              </a:defRPr>
            </a:lvl3pPr>
            <a:lvl4pPr algn="ctr" rtl="0" fontAlgn="base">
              <a:spcBef>
                <a:spcPct val="0"/>
              </a:spcBef>
              <a:spcAft>
                <a:spcPct val="0"/>
              </a:spcAft>
              <a:defRPr sz="4400">
                <a:solidFill>
                  <a:schemeClr val="tx2"/>
                </a:solidFill>
                <a:latin typeface="Times" pitchFamily="64" charset="0"/>
              </a:defRPr>
            </a:lvl4pPr>
            <a:lvl5pPr algn="ctr" rtl="0" fontAlgn="base">
              <a:spcBef>
                <a:spcPct val="0"/>
              </a:spcBef>
              <a:spcAft>
                <a:spcPct val="0"/>
              </a:spcAft>
              <a:defRPr sz="4400">
                <a:solidFill>
                  <a:schemeClr val="tx2"/>
                </a:solidFill>
                <a:latin typeface="Times" pitchFamily="64" charset="0"/>
              </a:defRPr>
            </a:lvl5pPr>
            <a:lvl6pPr marL="457200" algn="ctr" rtl="0" fontAlgn="base">
              <a:spcBef>
                <a:spcPct val="0"/>
              </a:spcBef>
              <a:spcAft>
                <a:spcPct val="0"/>
              </a:spcAft>
              <a:defRPr sz="4400">
                <a:solidFill>
                  <a:schemeClr val="tx2"/>
                </a:solidFill>
                <a:latin typeface="Times" pitchFamily="64" charset="0"/>
              </a:defRPr>
            </a:lvl6pPr>
            <a:lvl7pPr marL="914400" algn="ctr" rtl="0" fontAlgn="base">
              <a:spcBef>
                <a:spcPct val="0"/>
              </a:spcBef>
              <a:spcAft>
                <a:spcPct val="0"/>
              </a:spcAft>
              <a:defRPr sz="4400">
                <a:solidFill>
                  <a:schemeClr val="tx2"/>
                </a:solidFill>
                <a:latin typeface="Times" pitchFamily="64" charset="0"/>
              </a:defRPr>
            </a:lvl7pPr>
            <a:lvl8pPr marL="1371600" algn="ctr" rtl="0" fontAlgn="base">
              <a:spcBef>
                <a:spcPct val="0"/>
              </a:spcBef>
              <a:spcAft>
                <a:spcPct val="0"/>
              </a:spcAft>
              <a:defRPr sz="4400">
                <a:solidFill>
                  <a:schemeClr val="tx2"/>
                </a:solidFill>
                <a:latin typeface="Times" pitchFamily="64" charset="0"/>
              </a:defRPr>
            </a:lvl8pPr>
            <a:lvl9pPr marL="1828800" algn="ctr" rtl="0" fontAlgn="base">
              <a:spcBef>
                <a:spcPct val="0"/>
              </a:spcBef>
              <a:spcAft>
                <a:spcPct val="0"/>
              </a:spcAft>
              <a:defRPr sz="4400">
                <a:solidFill>
                  <a:schemeClr val="tx2"/>
                </a:solidFill>
                <a:latin typeface="Times" pitchFamily="64" charset="0"/>
              </a:defRPr>
            </a:lvl9pPr>
          </a:lstStyle>
          <a:p>
            <a:r>
              <a:rPr lang="en-US" sz="3300" b="1" dirty="0">
                <a:solidFill>
                  <a:srgbClr val="0000CC"/>
                </a:solidFill>
              </a:rPr>
              <a:t>Size Scales of </a:t>
            </a:r>
            <a:r>
              <a:rPr lang="en-US" sz="3300" b="1" dirty="0" smtClean="0">
                <a:solidFill>
                  <a:srgbClr val="0000CC"/>
                </a:solidFill>
              </a:rPr>
              <a:t>Cells</a:t>
            </a:r>
            <a:endParaRPr lang="en-US" sz="3300" b="1" dirty="0">
              <a:solidFill>
                <a:srgbClr val="0000CC"/>
              </a:solidFill>
            </a:endParaRPr>
          </a:p>
        </p:txBody>
      </p:sp>
      <p:sp>
        <p:nvSpPr>
          <p:cNvPr id="2" name="TextBox 1"/>
          <p:cNvSpPr txBox="1"/>
          <p:nvPr/>
        </p:nvSpPr>
        <p:spPr>
          <a:xfrm>
            <a:off x="914400" y="2743200"/>
            <a:ext cx="2705100" cy="3139321"/>
          </a:xfrm>
          <a:prstGeom prst="rect">
            <a:avLst/>
          </a:prstGeom>
          <a:noFill/>
        </p:spPr>
        <p:txBody>
          <a:bodyPr wrap="square" rtlCol="0">
            <a:spAutoFit/>
          </a:bodyPr>
          <a:lstStyle/>
          <a:p>
            <a:pPr marL="342900" indent="-342900">
              <a:buAutoNum type="alphaUcParenR"/>
            </a:pPr>
            <a:r>
              <a:rPr lang="en-US" dirty="0"/>
              <a:t> </a:t>
            </a:r>
            <a:r>
              <a:rPr lang="en-US" i="1" dirty="0"/>
              <a:t>Giardia</a:t>
            </a:r>
            <a:r>
              <a:rPr lang="en-US" dirty="0"/>
              <a:t> </a:t>
            </a:r>
            <a:r>
              <a:rPr lang="en-US" i="1" dirty="0" err="1"/>
              <a:t>lamblia</a:t>
            </a:r>
            <a:endParaRPr lang="en-US" i="1" dirty="0"/>
          </a:p>
          <a:p>
            <a:pPr marL="342900" indent="-342900">
              <a:buAutoNum type="alphaUcParenR"/>
            </a:pPr>
            <a:r>
              <a:rPr lang="en-US" dirty="0"/>
              <a:t> Plant Cell</a:t>
            </a:r>
          </a:p>
          <a:p>
            <a:pPr marL="342900" indent="-342900">
              <a:buAutoNum type="alphaUcParenR"/>
            </a:pPr>
            <a:r>
              <a:rPr lang="en-US" dirty="0"/>
              <a:t> Yeast Cell</a:t>
            </a:r>
            <a:endParaRPr lang="en-US" b="1" dirty="0">
              <a:solidFill>
                <a:srgbClr val="0000CC"/>
              </a:solidFill>
            </a:endParaRPr>
          </a:p>
          <a:p>
            <a:pPr marL="342900" indent="-342900">
              <a:buAutoNum type="alphaUcParenR"/>
            </a:pPr>
            <a:r>
              <a:rPr lang="en-US" b="1" dirty="0">
                <a:solidFill>
                  <a:srgbClr val="0000CC"/>
                </a:solidFill>
              </a:rPr>
              <a:t> Red Blood Cell</a:t>
            </a:r>
          </a:p>
          <a:p>
            <a:pPr marL="342900" indent="-342900">
              <a:buAutoNum type="alphaUcParenR"/>
            </a:pPr>
            <a:r>
              <a:rPr lang="en-US" b="1" dirty="0">
                <a:solidFill>
                  <a:srgbClr val="0000CC"/>
                </a:solidFill>
              </a:rPr>
              <a:t> Fibroblast</a:t>
            </a:r>
          </a:p>
          <a:p>
            <a:pPr marL="342900" indent="-342900">
              <a:buAutoNum type="alphaUcParenR"/>
            </a:pPr>
            <a:r>
              <a:rPr lang="en-US" b="1" dirty="0">
                <a:solidFill>
                  <a:srgbClr val="0000CC"/>
                </a:solidFill>
              </a:rPr>
              <a:t> Nerve Cell</a:t>
            </a:r>
          </a:p>
          <a:p>
            <a:pPr marL="342900" indent="-342900">
              <a:buAutoNum type="alphaUcParenR"/>
            </a:pPr>
            <a:r>
              <a:rPr lang="en-US" b="1" dirty="0">
                <a:solidFill>
                  <a:srgbClr val="0000CC"/>
                </a:solidFill>
              </a:rPr>
              <a:t> Retinal Rod Photoreceptor</a:t>
            </a:r>
          </a:p>
          <a:p>
            <a:pPr marL="342900" indent="-342900">
              <a:buAutoNum type="alphaUcParenR"/>
            </a:pPr>
            <a:endParaRPr lang="en-US" dirty="0"/>
          </a:p>
          <a:p>
            <a:r>
              <a:rPr lang="en-US" dirty="0"/>
              <a:t>Oval is an </a:t>
            </a:r>
            <a:r>
              <a:rPr lang="en-US" i="1" dirty="0"/>
              <a:t>E. coli </a:t>
            </a:r>
            <a:r>
              <a:rPr lang="en-US" dirty="0"/>
              <a:t>2 µm long</a:t>
            </a:r>
          </a:p>
        </p:txBody>
      </p:sp>
      <p:pic>
        <p:nvPicPr>
          <p:cNvPr id="5" name="Picture 4"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304800" y="642668"/>
                <a:ext cx="6705600" cy="2031325"/>
              </a:xfrm>
              <a:prstGeom prst="rect">
                <a:avLst/>
              </a:prstGeom>
              <a:noFill/>
            </p:spPr>
            <p:txBody>
              <a:bodyPr wrap="square" rtlCol="0">
                <a:spAutoFit/>
              </a:bodyPr>
              <a:lstStyle/>
              <a:p>
                <a:r>
                  <a:rPr lang="en-US" dirty="0" smtClean="0"/>
                  <a:t>Cells </a:t>
                </a:r>
                <a:r>
                  <a:rPr lang="en-US" dirty="0"/>
                  <a:t>in the body range in size from a few hundred nanometers (the bacteria in the gut, skin and elsewhere, of which there are </a:t>
                </a:r>
                <a:r>
                  <a:rPr lang="en-US" dirty="0" smtClean="0"/>
                  <a:t>10-100x </a:t>
                </a:r>
                <a:r>
                  <a:rPr lang="en-US" dirty="0"/>
                  <a:t>more than mammalian cells), to neurons with axonal projections 1 meter </a:t>
                </a:r>
                <a:r>
                  <a:rPr lang="en-US" dirty="0" smtClean="0"/>
                  <a:t>long</a:t>
                </a:r>
                <a:endParaRPr lang="en-US" dirty="0"/>
              </a:p>
              <a:p>
                <a:endParaRPr lang="en-US" dirty="0" smtClean="0"/>
              </a:p>
              <a:p>
                <a:r>
                  <a:rPr lang="en-US" dirty="0" smtClean="0"/>
                  <a:t>‘Typical’ </a:t>
                </a:r>
                <a:r>
                  <a:rPr lang="en-US" dirty="0"/>
                  <a:t>size of the body </a:t>
                </a:r>
                <a:r>
                  <a:rPr lang="en-US" dirty="0" smtClean="0"/>
                  <a:t>(</a:t>
                </a:r>
                <a:r>
                  <a:rPr lang="en-US" b="1" dirty="0" smtClean="0"/>
                  <a:t>soma</a:t>
                </a:r>
                <a:r>
                  <a:rPr lang="en-US" dirty="0" smtClean="0"/>
                  <a:t>) of </a:t>
                </a:r>
                <a:r>
                  <a:rPr lang="en-US" dirty="0"/>
                  <a:t>a </a:t>
                </a:r>
                <a:r>
                  <a:rPr lang="en-US" dirty="0" smtClean="0"/>
                  <a:t>‘typical’ </a:t>
                </a:r>
                <a:r>
                  <a:rPr lang="en-US" dirty="0"/>
                  <a:t>mammalian cell </a:t>
                </a:r>
                <a:r>
                  <a:rPr lang="en-US" dirty="0" smtClean="0"/>
                  <a:t>is </a:t>
                </a:r>
                <a14:m>
                  <m:oMath xmlns:m="http://schemas.openxmlformats.org/officeDocument/2006/math">
                    <m:r>
                      <a:rPr lang="en-US" i="1" dirty="0" smtClean="0">
                        <a:latin typeface="Cambria Math" panose="02040503050406030204" pitchFamily="18" charset="0"/>
                      </a:rPr>
                      <m:t>5</m:t>
                    </m:r>
                    <m:r>
                      <a:rPr lang="en-US" i="1" dirty="0">
                        <a:latin typeface="Cambria Math" panose="02040503050406030204" pitchFamily="18" charset="0"/>
                      </a:rPr>
                      <m:t>–20</m:t>
                    </m:r>
                    <m:r>
                      <a:rPr lang="en-US" b="0" i="1" dirty="0" smtClean="0">
                        <a:latin typeface="Cambria Math" panose="02040503050406030204" pitchFamily="18" charset="0"/>
                      </a:rPr>
                      <m:t>𝜇</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04800" y="642668"/>
                <a:ext cx="6705600" cy="2031325"/>
              </a:xfrm>
              <a:prstGeom prst="rect">
                <a:avLst/>
              </a:prstGeom>
              <a:blipFill rotWithShape="0">
                <a:blip r:embed="rId6"/>
                <a:stretch>
                  <a:fillRect l="-727" t="-1497"/>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7092500" y="3670"/>
            <a:ext cx="2045215" cy="2175346"/>
          </a:xfrm>
          <a:prstGeom prst="rect">
            <a:avLst/>
          </a:prstGeom>
        </p:spPr>
      </p:pic>
      <p:sp>
        <p:nvSpPr>
          <p:cNvPr id="9" name="Notched Right Arrow 8"/>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770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838200"/>
          </a:xfrm>
        </p:spPr>
        <p:txBody>
          <a:bodyPr/>
          <a:lstStyle/>
          <a:p>
            <a:pPr eaLnBrk="1" hangingPunct="1"/>
            <a:r>
              <a:rPr lang="en-US" altLang="en-US" sz="3600" b="1" dirty="0" smtClean="0">
                <a:solidFill>
                  <a:srgbClr val="0000CC"/>
                </a:solidFill>
              </a:rPr>
              <a:t>Cell Shapes</a:t>
            </a:r>
          </a:p>
        </p:txBody>
      </p:sp>
      <p:sp>
        <p:nvSpPr>
          <p:cNvPr id="7171" name="Rectangle 3"/>
          <p:cNvSpPr>
            <a:spLocks noGrp="1" noChangeArrowheads="1"/>
          </p:cNvSpPr>
          <p:nvPr>
            <p:ph type="body" idx="1"/>
          </p:nvPr>
        </p:nvSpPr>
        <p:spPr>
          <a:xfrm>
            <a:off x="242094" y="826416"/>
            <a:ext cx="6001777" cy="4525963"/>
          </a:xfrm>
        </p:spPr>
        <p:txBody>
          <a:bodyPr>
            <a:normAutofit fontScale="92500" lnSpcReduction="10000"/>
          </a:bodyPr>
          <a:lstStyle/>
          <a:p>
            <a:pPr marL="0" indent="0">
              <a:buNone/>
            </a:pPr>
            <a:r>
              <a:rPr lang="en-US" sz="1800" dirty="0"/>
              <a:t>Describing the shapes of cells is surprisingly difficult</a:t>
            </a:r>
          </a:p>
          <a:p>
            <a:pPr marL="0" indent="0">
              <a:buNone/>
            </a:pPr>
            <a:endParaRPr lang="en-US" sz="1800" dirty="0" smtClean="0"/>
          </a:p>
          <a:p>
            <a:pPr marL="0" indent="0">
              <a:buNone/>
            </a:pPr>
            <a:r>
              <a:rPr lang="en-US" sz="1800" dirty="0" smtClean="0"/>
              <a:t>Cell </a:t>
            </a:r>
            <a:r>
              <a:rPr lang="en-US" sz="1800" dirty="0"/>
              <a:t>shapes are </a:t>
            </a:r>
            <a:r>
              <a:rPr lang="en-US" sz="1800" dirty="0" smtClean="0"/>
              <a:t>extremely </a:t>
            </a:r>
            <a:r>
              <a:rPr lang="en-US" sz="1800" dirty="0"/>
              <a:t>diverse, ranging from the relatively simple </a:t>
            </a:r>
            <a:r>
              <a:rPr lang="en-US" sz="1800" dirty="0" smtClean="0"/>
              <a:t>usually </a:t>
            </a:r>
            <a:r>
              <a:rPr lang="en-US" sz="1800" dirty="0"/>
              <a:t>smooth red blood cell (</a:t>
            </a:r>
            <a:r>
              <a:rPr lang="en-US" sz="1800" b="1" dirty="0"/>
              <a:t>erythrocyte</a:t>
            </a:r>
            <a:r>
              <a:rPr lang="en-US" sz="1800" dirty="0" smtClean="0"/>
              <a:t>)</a:t>
            </a:r>
            <a:endParaRPr lang="en-US" sz="1800" dirty="0"/>
          </a:p>
          <a:p>
            <a:pPr marL="0" indent="0">
              <a:buNone/>
            </a:pPr>
            <a:r>
              <a:rPr lang="en-US" sz="1800" dirty="0" smtClean="0"/>
              <a:t> </a:t>
            </a:r>
          </a:p>
          <a:p>
            <a:pPr marL="0" indent="0">
              <a:buNone/>
            </a:pPr>
            <a:r>
              <a:rPr lang="en-US" sz="1800" dirty="0"/>
              <a:t>t</a:t>
            </a:r>
            <a:r>
              <a:rPr lang="en-US" sz="1800" dirty="0" smtClean="0"/>
              <a:t>o </a:t>
            </a:r>
            <a:r>
              <a:rPr lang="en-US" sz="1800" dirty="0"/>
              <a:t>the extreme </a:t>
            </a:r>
            <a:r>
              <a:rPr lang="en-US" sz="1800" dirty="0" smtClean="0"/>
              <a:t>number of long branches </a:t>
            </a:r>
            <a:r>
              <a:rPr lang="en-US" sz="1800" dirty="0"/>
              <a:t>of some neurons (</a:t>
            </a:r>
            <a:r>
              <a:rPr lang="en-US" sz="1800" b="1" dirty="0"/>
              <a:t>Purkinje cells</a:t>
            </a:r>
            <a:r>
              <a:rPr lang="en-US" sz="1800" dirty="0"/>
              <a:t>) </a:t>
            </a:r>
            <a:endParaRPr lang="en-US" sz="1800" dirty="0" smtClean="0"/>
          </a:p>
          <a:p>
            <a:pPr marL="0" indent="0">
              <a:buNone/>
            </a:pPr>
            <a:endParaRPr lang="en-US" sz="1800" dirty="0" smtClean="0"/>
          </a:p>
          <a:p>
            <a:pPr marL="0" indent="0">
              <a:buNone/>
            </a:pPr>
            <a:r>
              <a:rPr lang="en-US" sz="1800" dirty="0"/>
              <a:t>t</a:t>
            </a:r>
            <a:r>
              <a:rPr lang="en-US" sz="1800" dirty="0" smtClean="0"/>
              <a:t>o the complex local </a:t>
            </a:r>
            <a:r>
              <a:rPr lang="en-US" sz="1800" dirty="0" err="1" smtClean="0"/>
              <a:t>interdigitations</a:t>
            </a:r>
            <a:r>
              <a:rPr lang="en-US" sz="1800" dirty="0" smtClean="0"/>
              <a:t> of </a:t>
            </a:r>
            <a:r>
              <a:rPr lang="en-US" sz="1800" b="1" dirty="0" smtClean="0"/>
              <a:t>podocytes</a:t>
            </a:r>
            <a:r>
              <a:rPr lang="en-US" sz="1800" dirty="0" smtClean="0"/>
              <a:t> </a:t>
            </a:r>
            <a:r>
              <a:rPr lang="en-US" sz="1800" dirty="0"/>
              <a:t>in the </a:t>
            </a:r>
            <a:r>
              <a:rPr lang="en-US" sz="1800" dirty="0" smtClean="0"/>
              <a:t>kidney</a:t>
            </a:r>
          </a:p>
          <a:p>
            <a:pPr marL="0" indent="0">
              <a:buNone/>
            </a:pPr>
            <a:endParaRPr lang="en-US" sz="1800" dirty="0"/>
          </a:p>
          <a:p>
            <a:pPr marL="0" indent="0">
              <a:buNone/>
            </a:pPr>
            <a:r>
              <a:rPr lang="en-US" sz="1800" dirty="0"/>
              <a:t>t</a:t>
            </a:r>
            <a:r>
              <a:rPr lang="en-US" sz="1800" dirty="0" smtClean="0"/>
              <a:t>o the long columnar multinuclear </a:t>
            </a:r>
            <a:r>
              <a:rPr lang="en-US" sz="1800" b="1" dirty="0" err="1" smtClean="0"/>
              <a:t>myofibers</a:t>
            </a:r>
            <a:r>
              <a:rPr lang="en-US" sz="1800" dirty="0" smtClean="0"/>
              <a:t> (muscle cells formed from the fusion of many separate precursor myoblast cells)</a:t>
            </a:r>
          </a:p>
          <a:p>
            <a:pPr marL="0" indent="0">
              <a:buNone/>
            </a:pPr>
            <a:endParaRPr lang="en-US" sz="1800" dirty="0" smtClean="0"/>
          </a:p>
          <a:p>
            <a:pPr marL="0" indent="0">
              <a:buNone/>
            </a:pPr>
            <a:r>
              <a:rPr lang="en-US" sz="1800" dirty="0" smtClean="0"/>
              <a:t>Initially will neglect these complex </a:t>
            </a:r>
            <a:r>
              <a:rPr lang="en-US" sz="1800" dirty="0"/>
              <a:t>shapes and follow biologists in classifying cells by considering a few basic </a:t>
            </a:r>
            <a:r>
              <a:rPr lang="en-US" sz="1800" dirty="0" smtClean="0"/>
              <a:t>shape categories</a:t>
            </a:r>
            <a:endParaRPr lang="en-US" sz="1800" dirty="0"/>
          </a:p>
          <a:p>
            <a:pPr marL="0" indent="0">
              <a:buNone/>
            </a:pPr>
            <a:r>
              <a:rPr lang="en-US" sz="2400" b="1" dirty="0" smtClean="0"/>
              <a:t> </a:t>
            </a:r>
            <a:endParaRPr lang="en-US" sz="2400" b="1" dirty="0"/>
          </a:p>
          <a:p>
            <a:pPr marL="0" indent="0">
              <a:buNone/>
            </a:pPr>
            <a:endParaRPr lang="en-US" sz="2400" b="1"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pic>
        <p:nvPicPr>
          <p:cNvPr id="4" name="Picture 3"/>
          <p:cNvPicPr>
            <a:picLocks noChangeAspect="1"/>
          </p:cNvPicPr>
          <p:nvPr/>
        </p:nvPicPr>
        <p:blipFill>
          <a:blip r:embed="rId3"/>
          <a:stretch>
            <a:fillRect/>
          </a:stretch>
        </p:blipFill>
        <p:spPr>
          <a:xfrm>
            <a:off x="6676952" y="304770"/>
            <a:ext cx="1740131" cy="1649735"/>
          </a:xfrm>
          <a:prstGeom prst="rect">
            <a:avLst/>
          </a:prstGeom>
        </p:spPr>
      </p:pic>
      <p:pic>
        <p:nvPicPr>
          <p:cNvPr id="5" name="Picture 4"/>
          <p:cNvPicPr>
            <a:picLocks noChangeAspect="1"/>
          </p:cNvPicPr>
          <p:nvPr/>
        </p:nvPicPr>
        <p:blipFill>
          <a:blip r:embed="rId4"/>
          <a:stretch>
            <a:fillRect/>
          </a:stretch>
        </p:blipFill>
        <p:spPr>
          <a:xfrm>
            <a:off x="6676951" y="1945446"/>
            <a:ext cx="1740131" cy="1622606"/>
          </a:xfrm>
          <a:prstGeom prst="rect">
            <a:avLst/>
          </a:prstGeom>
        </p:spPr>
      </p:pic>
      <p:pic>
        <p:nvPicPr>
          <p:cNvPr id="6" name="Picture 5"/>
          <p:cNvPicPr>
            <a:picLocks noChangeAspect="1"/>
          </p:cNvPicPr>
          <p:nvPr/>
        </p:nvPicPr>
        <p:blipFill>
          <a:blip r:embed="rId5"/>
          <a:stretch>
            <a:fillRect/>
          </a:stretch>
        </p:blipFill>
        <p:spPr>
          <a:xfrm>
            <a:off x="6665167" y="3551444"/>
            <a:ext cx="1740131" cy="1800935"/>
          </a:xfrm>
          <a:prstGeom prst="rect">
            <a:avLst/>
          </a:prstGeom>
        </p:spPr>
      </p:pic>
      <p:pic>
        <p:nvPicPr>
          <p:cNvPr id="11" name="Picture 19" descr="http://4.bp.blogspot.com/_guSOnFRs_Ks/TNvGBA4mD9I/AAAAAAAAAQg/7mbC63TgBf0/s1600/musc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951" y="5325705"/>
            <a:ext cx="1728347" cy="153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8558916" y="1129637"/>
            <a:ext cx="412125" cy="394363"/>
            <a:chOff x="8558916" y="1129637"/>
            <a:chExt cx="412125" cy="394363"/>
          </a:xfrm>
        </p:grpSpPr>
        <p:cxnSp>
          <p:nvCxnSpPr>
            <p:cNvPr id="8" name="Straight Connector 7"/>
            <p:cNvCxnSpPr/>
            <p:nvPr/>
          </p:nvCxnSpPr>
          <p:spPr>
            <a:xfrm>
              <a:off x="8558916" y="1129637"/>
              <a:ext cx="0" cy="394363"/>
            </a:xfrm>
            <a:prstGeom prst="line">
              <a:avLst/>
            </a:prstGeom>
            <a:ln w="38100">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8590041" y="1129637"/>
                  <a:ext cx="381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000CC"/>
                            </a:solidFill>
                            <a:latin typeface="Cambria Math" panose="02040503050406030204" pitchFamily="18" charset="0"/>
                          </a:rPr>
                          <m:t>𝟕</m:t>
                        </m:r>
                        <m:r>
                          <a:rPr lang="en-US" b="1" i="1" smtClean="0">
                            <a:solidFill>
                              <a:srgbClr val="0000CC"/>
                            </a:solidFill>
                            <a:latin typeface="Cambria Math" panose="02040503050406030204" pitchFamily="18" charset="0"/>
                          </a:rPr>
                          <m:t>𝝁</m:t>
                        </m:r>
                      </m:oMath>
                    </m:oMathPara>
                  </a14:m>
                  <a:endParaRPr lang="en-US" b="1" dirty="0">
                    <a:solidFill>
                      <a:srgbClr val="0000CC"/>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590041" y="1129637"/>
                  <a:ext cx="381000" cy="369332"/>
                </a:xfrm>
                <a:prstGeom prst="rect">
                  <a:avLst/>
                </a:prstGeom>
                <a:blipFill rotWithShape="0">
                  <a:blip r:embed="rId8"/>
                  <a:stretch>
                    <a:fillRect l="-3175" r="-25397" b="-11475"/>
                  </a:stretch>
                </a:blipFill>
              </p:spPr>
              <p:txBody>
                <a:bodyPr/>
                <a:lstStyle/>
                <a:p>
                  <a:r>
                    <a:rPr lang="en-US">
                      <a:noFill/>
                    </a:rPr>
                    <a:t> </a:t>
                  </a:r>
                </a:p>
              </p:txBody>
            </p:sp>
          </mc:Fallback>
        </mc:AlternateContent>
      </p:grpSp>
      <p:grpSp>
        <p:nvGrpSpPr>
          <p:cNvPr id="16" name="Group 15"/>
          <p:cNvGrpSpPr/>
          <p:nvPr/>
        </p:nvGrpSpPr>
        <p:grpSpPr>
          <a:xfrm>
            <a:off x="8533493" y="2954517"/>
            <a:ext cx="605651" cy="369332"/>
            <a:chOff x="8580387" y="1129637"/>
            <a:chExt cx="343373" cy="369332"/>
          </a:xfrm>
        </p:grpSpPr>
        <p:cxnSp>
          <p:nvCxnSpPr>
            <p:cNvPr id="17" name="Straight Connector 16"/>
            <p:cNvCxnSpPr/>
            <p:nvPr/>
          </p:nvCxnSpPr>
          <p:spPr>
            <a:xfrm>
              <a:off x="8580387" y="1209147"/>
              <a:ext cx="0" cy="210312"/>
            </a:xfrm>
            <a:prstGeom prst="line">
              <a:avLst/>
            </a:prstGeom>
            <a:ln w="38100">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590041" y="1129637"/>
                  <a:ext cx="333719" cy="369332"/>
                </a:xfrm>
                <a:prstGeom prst="rect">
                  <a:avLst/>
                </a:prstGeom>
                <a:noFill/>
              </p:spPr>
              <p:txBody>
                <a:bodyPr wrap="none" rtlCol="0">
                  <a:spAutoFit/>
                </a:bodyPr>
                <a:lstStyle/>
                <a:p>
                  <a:r>
                    <a:rPr lang="en-US" b="1" dirty="0" smtClean="0">
                      <a:solidFill>
                        <a:srgbClr val="0000CC"/>
                      </a:solidFill>
                    </a:rPr>
                    <a:t>22</a:t>
                  </a:r>
                  <a14:m>
                    <m:oMath xmlns:m="http://schemas.openxmlformats.org/officeDocument/2006/math">
                      <m:r>
                        <a:rPr lang="en-US" b="1" i="1" smtClean="0">
                          <a:solidFill>
                            <a:srgbClr val="0000CC"/>
                          </a:solidFill>
                          <a:latin typeface="Cambria Math" panose="02040503050406030204" pitchFamily="18" charset="0"/>
                        </a:rPr>
                        <m:t>𝝁</m:t>
                      </m:r>
                    </m:oMath>
                  </a14:m>
                  <a:endParaRPr lang="en-US" b="1" dirty="0">
                    <a:solidFill>
                      <a:srgbClr val="0000CC"/>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590041" y="1129637"/>
                  <a:ext cx="333719" cy="369332"/>
                </a:xfrm>
                <a:prstGeom prst="rect">
                  <a:avLst/>
                </a:prstGeom>
                <a:blipFill rotWithShape="0">
                  <a:blip r:embed="rId9"/>
                  <a:stretch>
                    <a:fillRect l="-9375" t="-10000" b="-26667"/>
                  </a:stretch>
                </a:blipFill>
              </p:spPr>
              <p:txBody>
                <a:bodyPr/>
                <a:lstStyle/>
                <a:p>
                  <a:r>
                    <a:rPr lang="en-US">
                      <a:noFill/>
                    </a:rPr>
                    <a:t> </a:t>
                  </a:r>
                </a:p>
              </p:txBody>
            </p:sp>
          </mc:Fallback>
        </mc:AlternateContent>
      </p:grpSp>
      <p:grpSp>
        <p:nvGrpSpPr>
          <p:cNvPr id="19" name="Group 18"/>
          <p:cNvGrpSpPr/>
          <p:nvPr/>
        </p:nvGrpSpPr>
        <p:grpSpPr>
          <a:xfrm>
            <a:off x="8550275" y="4254729"/>
            <a:ext cx="537526" cy="394363"/>
            <a:chOff x="8558916" y="1129637"/>
            <a:chExt cx="412125" cy="394363"/>
          </a:xfrm>
        </p:grpSpPr>
        <p:cxnSp>
          <p:nvCxnSpPr>
            <p:cNvPr id="20" name="Straight Connector 19"/>
            <p:cNvCxnSpPr/>
            <p:nvPr/>
          </p:nvCxnSpPr>
          <p:spPr>
            <a:xfrm>
              <a:off x="8558916" y="1129637"/>
              <a:ext cx="0" cy="394363"/>
            </a:xfrm>
            <a:prstGeom prst="line">
              <a:avLst/>
            </a:prstGeom>
            <a:ln w="38100">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8590041" y="1129637"/>
                  <a:ext cx="381000" cy="369332"/>
                </a:xfrm>
                <a:prstGeom prst="rect">
                  <a:avLst/>
                </a:prstGeom>
                <a:noFill/>
              </p:spPr>
              <p:txBody>
                <a:bodyPr wrap="square" rtlCol="0">
                  <a:spAutoFit/>
                </a:bodyPr>
                <a:lstStyle/>
                <a:p>
                  <a:r>
                    <a:rPr lang="en-US" b="1" dirty="0">
                      <a:solidFill>
                        <a:srgbClr val="0000CC"/>
                      </a:solidFill>
                    </a:rPr>
                    <a:t>1</a:t>
                  </a:r>
                  <a14:m>
                    <m:oMath xmlns:m="http://schemas.openxmlformats.org/officeDocument/2006/math">
                      <m:r>
                        <a:rPr lang="en-US" b="1" i="1" smtClean="0">
                          <a:solidFill>
                            <a:srgbClr val="0000CC"/>
                          </a:solidFill>
                          <a:latin typeface="Cambria Math" panose="02040503050406030204" pitchFamily="18" charset="0"/>
                        </a:rPr>
                        <m:t>𝝁</m:t>
                      </m:r>
                    </m:oMath>
                  </a14:m>
                  <a:endParaRPr lang="en-US" b="1" dirty="0">
                    <a:solidFill>
                      <a:srgbClr val="0000CC"/>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590041" y="1129637"/>
                  <a:ext cx="381000" cy="369332"/>
                </a:xfrm>
                <a:prstGeom prst="rect">
                  <a:avLst/>
                </a:prstGeom>
                <a:blipFill rotWithShape="0">
                  <a:blip r:embed="rId10"/>
                  <a:stretch>
                    <a:fillRect l="-9756" t="-9836" b="-24590"/>
                  </a:stretch>
                </a:blipFill>
              </p:spPr>
              <p:txBody>
                <a:bodyPr/>
                <a:lstStyle/>
                <a:p>
                  <a:r>
                    <a:rPr lang="en-US">
                      <a:noFill/>
                    </a:rPr>
                    <a:t> </a:t>
                  </a:r>
                </a:p>
              </p:txBody>
            </p:sp>
          </mc:Fallback>
        </mc:AlternateContent>
      </p:grpSp>
      <p:grpSp>
        <p:nvGrpSpPr>
          <p:cNvPr id="22" name="Group 21"/>
          <p:cNvGrpSpPr/>
          <p:nvPr/>
        </p:nvGrpSpPr>
        <p:grpSpPr>
          <a:xfrm>
            <a:off x="8558916" y="5637807"/>
            <a:ext cx="710846" cy="923330"/>
            <a:chOff x="8558916" y="1129637"/>
            <a:chExt cx="412125" cy="923330"/>
          </a:xfrm>
        </p:grpSpPr>
        <p:cxnSp>
          <p:nvCxnSpPr>
            <p:cNvPr id="23" name="Straight Connector 22"/>
            <p:cNvCxnSpPr/>
            <p:nvPr/>
          </p:nvCxnSpPr>
          <p:spPr>
            <a:xfrm>
              <a:off x="8558916" y="1129637"/>
              <a:ext cx="0" cy="394363"/>
            </a:xfrm>
            <a:prstGeom prst="line">
              <a:avLst/>
            </a:prstGeom>
            <a:ln w="38100">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8590041" y="1129637"/>
                  <a:ext cx="381000" cy="923330"/>
                </a:xfrm>
                <a:prstGeom prst="rect">
                  <a:avLst/>
                </a:prstGeom>
                <a:noFill/>
              </p:spPr>
              <p:txBody>
                <a:bodyPr wrap="square" rtlCol="0">
                  <a:spAutoFit/>
                </a:bodyPr>
                <a:lstStyle/>
                <a:p>
                  <a:r>
                    <a:rPr lang="en-US" b="1" dirty="0" smtClean="0">
                      <a:solidFill>
                        <a:srgbClr val="0000CC"/>
                      </a:solidFill>
                    </a:rPr>
                    <a:t>20</a:t>
                  </a:r>
                  <a14:m>
                    <m:oMath xmlns:m="http://schemas.openxmlformats.org/officeDocument/2006/math">
                      <m:r>
                        <a:rPr lang="en-US" b="1" i="1" smtClean="0">
                          <a:solidFill>
                            <a:srgbClr val="0000CC"/>
                          </a:solidFill>
                          <a:latin typeface="Cambria Math" panose="02040503050406030204" pitchFamily="18" charset="0"/>
                        </a:rPr>
                        <m:t>𝝁</m:t>
                      </m:r>
                    </m:oMath>
                  </a14:m>
                  <a:endParaRPr lang="en-US" b="1" dirty="0">
                    <a:solidFill>
                      <a:srgbClr val="0000CC"/>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590041" y="1129637"/>
                  <a:ext cx="381000" cy="923330"/>
                </a:xfrm>
                <a:prstGeom prst="rect">
                  <a:avLst/>
                </a:prstGeom>
                <a:blipFill rotWithShape="0">
                  <a:blip r:embed="rId11"/>
                  <a:stretch>
                    <a:fillRect l="-8333" t="-3974"/>
                  </a:stretch>
                </a:blipFill>
              </p:spPr>
              <p:txBody>
                <a:bodyPr/>
                <a:lstStyle/>
                <a:p>
                  <a:r>
                    <a:rPr lang="en-US">
                      <a:noFill/>
                    </a:rPr>
                    <a:t> </a:t>
                  </a:r>
                </a:p>
              </p:txBody>
            </p:sp>
          </mc:Fallback>
        </mc:AlternateContent>
      </p:grpSp>
      <p:pic>
        <p:nvPicPr>
          <p:cNvPr id="25" name="Picture 4" descr="Biocomplexity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redblackblocki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2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661115"/>
          </a:xfrm>
        </p:spPr>
        <p:txBody>
          <a:bodyPr/>
          <a:lstStyle/>
          <a:p>
            <a:pPr eaLnBrk="1" hangingPunct="1"/>
            <a:r>
              <a:rPr lang="en-US" altLang="en-US" sz="3600" b="1" dirty="0" smtClean="0">
                <a:solidFill>
                  <a:srgbClr val="0000CC"/>
                </a:solidFill>
              </a:rPr>
              <a:t>Cell Classifications: Polarization</a:t>
            </a:r>
          </a:p>
        </p:txBody>
      </p:sp>
      <p:sp>
        <p:nvSpPr>
          <p:cNvPr id="7171" name="Rectangle 3"/>
          <p:cNvSpPr>
            <a:spLocks noGrp="1" noChangeArrowheads="1"/>
          </p:cNvSpPr>
          <p:nvPr>
            <p:ph type="body" idx="1"/>
          </p:nvPr>
        </p:nvSpPr>
        <p:spPr>
          <a:xfrm>
            <a:off x="55480" y="611222"/>
            <a:ext cx="5160879" cy="4525963"/>
          </a:xfrm>
        </p:spPr>
        <p:txBody>
          <a:bodyPr>
            <a:normAutofit fontScale="85000" lnSpcReduction="10000"/>
          </a:bodyPr>
          <a:lstStyle/>
          <a:p>
            <a:pPr marL="0" indent="0">
              <a:buNone/>
            </a:pPr>
            <a:r>
              <a:rPr lang="en-US" sz="2000" b="1" dirty="0" smtClean="0"/>
              <a:t>Polarized</a:t>
            </a:r>
            <a:r>
              <a:rPr lang="en-US" sz="2000" dirty="0" smtClean="0"/>
              <a:t> </a:t>
            </a:r>
            <a:r>
              <a:rPr lang="en-US" sz="2000" dirty="0"/>
              <a:t>vs </a:t>
            </a:r>
            <a:r>
              <a:rPr lang="en-US" sz="2000" dirty="0" err="1" smtClean="0"/>
              <a:t>unpolarized</a:t>
            </a:r>
            <a:r>
              <a:rPr lang="en-US" sz="2000" dirty="0" smtClean="0"/>
              <a:t> describes </a:t>
            </a:r>
            <a:r>
              <a:rPr lang="en-US" sz="2000" dirty="0"/>
              <a:t>the primary symmetry of a </a:t>
            </a:r>
            <a:r>
              <a:rPr lang="en-US" sz="2000" dirty="0" smtClean="0"/>
              <a:t>cell</a:t>
            </a:r>
          </a:p>
          <a:p>
            <a:pPr marL="0" indent="0">
              <a:buNone/>
            </a:pPr>
            <a:r>
              <a:rPr lang="en-US" sz="2000" dirty="0" smtClean="0"/>
              <a:t>An </a:t>
            </a:r>
            <a:r>
              <a:rPr lang="en-US" sz="2000" dirty="0" err="1" smtClean="0"/>
              <a:t>unpolarized</a:t>
            </a:r>
            <a:r>
              <a:rPr lang="en-US" sz="2000" dirty="0" smtClean="0"/>
              <a:t> cell </a:t>
            </a:r>
            <a:r>
              <a:rPr lang="en-US" sz="2000" dirty="0"/>
              <a:t>like a </a:t>
            </a:r>
            <a:r>
              <a:rPr lang="en-US" sz="2000" dirty="0" smtClean="0"/>
              <a:t>yeast, erythrocyte or naïve T-cell </a:t>
            </a:r>
            <a:r>
              <a:rPr lang="en-US" sz="2000" dirty="0"/>
              <a:t>is roughly isotropic in its surface properties and behaviors (no cell is entirely isotropic internally</a:t>
            </a:r>
            <a:r>
              <a:rPr lang="en-US" sz="2000" dirty="0" smtClean="0"/>
              <a:t>)</a:t>
            </a:r>
          </a:p>
          <a:p>
            <a:pPr marL="0" indent="0">
              <a:buNone/>
            </a:pPr>
            <a:r>
              <a:rPr lang="en-US" sz="2000" dirty="0" smtClean="0"/>
              <a:t>A </a:t>
            </a:r>
            <a:r>
              <a:rPr lang="en-US" sz="2000" b="1" dirty="0" smtClean="0"/>
              <a:t>polarized</a:t>
            </a:r>
            <a:r>
              <a:rPr lang="en-US" sz="2000" dirty="0" smtClean="0"/>
              <a:t> </a:t>
            </a:r>
            <a:r>
              <a:rPr lang="en-US" sz="2000" dirty="0"/>
              <a:t>cell </a:t>
            </a:r>
            <a:r>
              <a:rPr lang="en-US" sz="2000" dirty="0" smtClean="0"/>
              <a:t>has distinct regions </a:t>
            </a:r>
            <a:r>
              <a:rPr lang="en-US" sz="2000" dirty="0"/>
              <a:t>of properties and </a:t>
            </a:r>
            <a:r>
              <a:rPr lang="en-US" sz="2000" dirty="0" smtClean="0"/>
              <a:t>behaviors (ideally in a rod-shaped distribution). Often polarity </a:t>
            </a:r>
            <a:r>
              <a:rPr lang="en-US" sz="2000" dirty="0"/>
              <a:t>is maintained over a very long period </a:t>
            </a:r>
            <a:r>
              <a:rPr lang="en-US" sz="2000" dirty="0" smtClean="0"/>
              <a:t>or permanent (as opposed to transient or </a:t>
            </a:r>
            <a:r>
              <a:rPr lang="en-US" sz="2000" b="1" dirty="0" smtClean="0"/>
              <a:t>labile</a:t>
            </a:r>
            <a:r>
              <a:rPr lang="en-US" sz="2000" dirty="0" smtClean="0"/>
              <a:t>)</a:t>
            </a:r>
          </a:p>
          <a:p>
            <a:pPr marL="0" indent="0">
              <a:buNone/>
            </a:pPr>
            <a:r>
              <a:rPr lang="en-US" sz="2000" b="1" dirty="0" smtClean="0"/>
              <a:t>Neuron</a:t>
            </a:r>
            <a:r>
              <a:rPr lang="en-US" sz="2000" dirty="0" smtClean="0"/>
              <a:t>: dendrite-input </a:t>
            </a:r>
            <a:r>
              <a:rPr lang="en-US" sz="2000" dirty="0"/>
              <a:t>and </a:t>
            </a:r>
            <a:r>
              <a:rPr lang="en-US" sz="2000" dirty="0" smtClean="0"/>
              <a:t>axon-output </a:t>
            </a:r>
            <a:r>
              <a:rPr lang="en-US" sz="2000" dirty="0"/>
              <a:t>are structurally and functionally </a:t>
            </a:r>
            <a:r>
              <a:rPr lang="en-US" sz="2000" dirty="0" smtClean="0"/>
              <a:t>distinct</a:t>
            </a:r>
          </a:p>
          <a:p>
            <a:pPr marL="0" indent="0">
              <a:buNone/>
            </a:pPr>
            <a:r>
              <a:rPr lang="en-US" sz="2000" b="1" dirty="0" smtClean="0"/>
              <a:t>Rod cell</a:t>
            </a:r>
            <a:r>
              <a:rPr lang="en-US" sz="2000" dirty="0" smtClean="0"/>
              <a:t>: linear structure with the photoreceptors in a block at one end</a:t>
            </a:r>
          </a:p>
          <a:p>
            <a:pPr marL="0" indent="0">
              <a:buNone/>
            </a:pPr>
            <a:r>
              <a:rPr lang="en-US" sz="2000" b="1" dirty="0"/>
              <a:t>S</a:t>
            </a:r>
            <a:r>
              <a:rPr lang="en-US" sz="2000" b="1" dirty="0" smtClean="0"/>
              <a:t>ecretory </a:t>
            </a:r>
            <a:r>
              <a:rPr lang="en-US" sz="2000" b="1" dirty="0"/>
              <a:t>cells</a:t>
            </a:r>
            <a:r>
              <a:rPr lang="en-US" sz="2000" dirty="0"/>
              <a:t>, </a:t>
            </a:r>
            <a:r>
              <a:rPr lang="en-US" sz="2000" dirty="0" smtClean="0"/>
              <a:t>secretion </a:t>
            </a:r>
            <a:r>
              <a:rPr lang="en-US" sz="2000" dirty="0"/>
              <a:t>happens only over a specific part of the cell </a:t>
            </a:r>
            <a:r>
              <a:rPr lang="en-US" sz="2000" dirty="0" smtClean="0"/>
              <a:t>surface aligned with Golgi apparatus</a:t>
            </a:r>
            <a:endParaRPr lang="en-US" sz="2000" dirty="0"/>
          </a:p>
        </p:txBody>
      </p:sp>
      <p:pic>
        <p:nvPicPr>
          <p:cNvPr id="7" name="Picture 2" descr="figure_02_0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340"/>
          <a:stretch/>
        </p:blipFill>
        <p:spPr bwMode="auto">
          <a:xfrm>
            <a:off x="5216360" y="2819400"/>
            <a:ext cx="3927640" cy="195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figure_02_0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62" r="2222" b="82575"/>
          <a:stretch/>
        </p:blipFill>
        <p:spPr bwMode="auto">
          <a:xfrm>
            <a:off x="5217914" y="1316712"/>
            <a:ext cx="2435116" cy="10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73280" y="748444"/>
            <a:ext cx="2403919" cy="369332"/>
          </a:xfrm>
          <a:prstGeom prst="rect">
            <a:avLst/>
          </a:prstGeom>
          <a:noFill/>
        </p:spPr>
        <p:txBody>
          <a:bodyPr wrap="square" rtlCol="0">
            <a:spAutoFit/>
          </a:bodyPr>
          <a:lstStyle/>
          <a:p>
            <a:pPr algn="ctr"/>
            <a:r>
              <a:rPr lang="en-US" b="1" dirty="0" err="1" smtClean="0">
                <a:solidFill>
                  <a:srgbClr val="0000CC"/>
                </a:solidFill>
              </a:rPr>
              <a:t>Unpolarized</a:t>
            </a:r>
            <a:r>
              <a:rPr lang="en-US" b="1" dirty="0" smtClean="0">
                <a:solidFill>
                  <a:srgbClr val="0000CC"/>
                </a:solidFill>
              </a:rPr>
              <a:t> cells</a:t>
            </a:r>
            <a:endParaRPr lang="en-US" b="1" dirty="0">
              <a:solidFill>
                <a:srgbClr val="0000CC"/>
              </a:solidFill>
            </a:endParaRPr>
          </a:p>
        </p:txBody>
      </p:sp>
      <p:sp>
        <p:nvSpPr>
          <p:cNvPr id="10" name="TextBox 9"/>
          <p:cNvSpPr txBox="1"/>
          <p:nvPr/>
        </p:nvSpPr>
        <p:spPr>
          <a:xfrm>
            <a:off x="6172200" y="2819400"/>
            <a:ext cx="2438399" cy="369332"/>
          </a:xfrm>
          <a:prstGeom prst="rect">
            <a:avLst/>
          </a:prstGeom>
          <a:solidFill>
            <a:schemeClr val="bg1"/>
          </a:solidFill>
        </p:spPr>
        <p:txBody>
          <a:bodyPr wrap="square" rtlCol="0">
            <a:spAutoFit/>
          </a:bodyPr>
          <a:lstStyle/>
          <a:p>
            <a:pPr algn="ctr"/>
            <a:r>
              <a:rPr lang="en-US" b="1" dirty="0" smtClean="0">
                <a:solidFill>
                  <a:srgbClr val="0000CC"/>
                </a:solidFill>
              </a:rPr>
              <a:t>Polarized cells</a:t>
            </a:r>
            <a:endParaRPr lang="en-US" b="1" dirty="0">
              <a:solidFill>
                <a:srgbClr val="0000CC"/>
              </a:solidFill>
            </a:endParaRPr>
          </a:p>
        </p:txBody>
      </p:sp>
      <p:pic>
        <p:nvPicPr>
          <p:cNvPr id="108546" name="Picture 2" descr="Image result for secretory 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53000"/>
            <a:ext cx="2382049" cy="2000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24800" y="4404517"/>
            <a:ext cx="1082348" cy="369332"/>
          </a:xfrm>
          <a:prstGeom prst="rect">
            <a:avLst/>
          </a:prstGeom>
        </p:spPr>
        <p:txBody>
          <a:bodyPr wrap="none">
            <a:spAutoFit/>
          </a:bodyPr>
          <a:lstStyle/>
          <a:p>
            <a:r>
              <a:rPr lang="en-US" b="1" dirty="0">
                <a:solidFill>
                  <a:srgbClr val="0000CC"/>
                </a:solidFill>
              </a:rPr>
              <a:t>Rod cell</a:t>
            </a:r>
            <a:endParaRPr lang="en-US" dirty="0">
              <a:solidFill>
                <a:srgbClr val="0000CC"/>
              </a:solidFill>
            </a:endParaRPr>
          </a:p>
        </p:txBody>
      </p:sp>
      <p:sp>
        <p:nvSpPr>
          <p:cNvPr id="13" name="Rectangle 12"/>
          <p:cNvSpPr/>
          <p:nvPr/>
        </p:nvSpPr>
        <p:spPr>
          <a:xfrm>
            <a:off x="7391399" y="3276061"/>
            <a:ext cx="992579" cy="369332"/>
          </a:xfrm>
          <a:prstGeom prst="rect">
            <a:avLst/>
          </a:prstGeom>
          <a:solidFill>
            <a:schemeClr val="bg1"/>
          </a:solidFill>
        </p:spPr>
        <p:txBody>
          <a:bodyPr wrap="none">
            <a:spAutoFit/>
          </a:bodyPr>
          <a:lstStyle/>
          <a:p>
            <a:r>
              <a:rPr lang="en-US" b="1" dirty="0" smtClean="0">
                <a:solidFill>
                  <a:srgbClr val="0000CC"/>
                </a:solidFill>
              </a:rPr>
              <a:t>Neuron</a:t>
            </a:r>
            <a:endParaRPr lang="en-US" dirty="0">
              <a:solidFill>
                <a:srgbClr val="0000CC"/>
              </a:solidFill>
            </a:endParaRPr>
          </a:p>
        </p:txBody>
      </p:sp>
      <p:sp>
        <p:nvSpPr>
          <p:cNvPr id="14" name="Rectangle 13"/>
          <p:cNvSpPr/>
          <p:nvPr/>
        </p:nvSpPr>
        <p:spPr>
          <a:xfrm>
            <a:off x="7962507" y="5014911"/>
            <a:ext cx="1313180" cy="646331"/>
          </a:xfrm>
          <a:prstGeom prst="rect">
            <a:avLst/>
          </a:prstGeom>
          <a:noFill/>
        </p:spPr>
        <p:txBody>
          <a:bodyPr wrap="none">
            <a:spAutoFit/>
          </a:bodyPr>
          <a:lstStyle/>
          <a:p>
            <a:r>
              <a:rPr lang="en-US" b="1" dirty="0" smtClean="0">
                <a:solidFill>
                  <a:srgbClr val="0000CC"/>
                </a:solidFill>
              </a:rPr>
              <a:t>Secretory </a:t>
            </a:r>
          </a:p>
          <a:p>
            <a:pPr algn="ctr"/>
            <a:r>
              <a:rPr lang="en-US" b="1" dirty="0" smtClean="0">
                <a:solidFill>
                  <a:srgbClr val="0000CC"/>
                </a:solidFill>
              </a:rPr>
              <a:t>Cell</a:t>
            </a:r>
            <a:endParaRPr lang="en-US" dirty="0">
              <a:solidFill>
                <a:srgbClr val="0000CC"/>
              </a:solidFill>
            </a:endParaRPr>
          </a:p>
        </p:txBody>
      </p:sp>
      <p:pic>
        <p:nvPicPr>
          <p:cNvPr id="10854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1651" y="1179687"/>
            <a:ext cx="1385497" cy="13854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216360" y="2170491"/>
            <a:ext cx="787460" cy="369332"/>
          </a:xfrm>
          <a:prstGeom prst="rect">
            <a:avLst/>
          </a:prstGeom>
          <a:solidFill>
            <a:schemeClr val="bg1"/>
          </a:solidFill>
        </p:spPr>
        <p:txBody>
          <a:bodyPr wrap="none">
            <a:spAutoFit/>
          </a:bodyPr>
          <a:lstStyle/>
          <a:p>
            <a:r>
              <a:rPr lang="en-US" b="1" dirty="0" smtClean="0">
                <a:solidFill>
                  <a:srgbClr val="0000CC"/>
                </a:solidFill>
              </a:rPr>
              <a:t>Yeast</a:t>
            </a:r>
            <a:endParaRPr lang="en-US" dirty="0">
              <a:solidFill>
                <a:srgbClr val="0000CC"/>
              </a:solidFill>
            </a:endParaRPr>
          </a:p>
        </p:txBody>
      </p:sp>
      <p:sp>
        <p:nvSpPr>
          <p:cNvPr id="17" name="Rectangle 16"/>
          <p:cNvSpPr/>
          <p:nvPr/>
        </p:nvSpPr>
        <p:spPr>
          <a:xfrm>
            <a:off x="6129487" y="2166451"/>
            <a:ext cx="1467068" cy="369332"/>
          </a:xfrm>
          <a:prstGeom prst="rect">
            <a:avLst/>
          </a:prstGeom>
          <a:solidFill>
            <a:schemeClr val="bg1"/>
          </a:solidFill>
        </p:spPr>
        <p:txBody>
          <a:bodyPr wrap="none">
            <a:spAutoFit/>
          </a:bodyPr>
          <a:lstStyle/>
          <a:p>
            <a:r>
              <a:rPr lang="en-US" b="1" dirty="0" smtClean="0">
                <a:solidFill>
                  <a:srgbClr val="0000CC"/>
                </a:solidFill>
              </a:rPr>
              <a:t>Erythrocyte</a:t>
            </a:r>
            <a:endParaRPr lang="en-US" dirty="0">
              <a:solidFill>
                <a:srgbClr val="0000CC"/>
              </a:solidFill>
            </a:endParaRPr>
          </a:p>
        </p:txBody>
      </p:sp>
      <p:sp>
        <p:nvSpPr>
          <p:cNvPr id="18" name="Rectangle 17"/>
          <p:cNvSpPr/>
          <p:nvPr/>
        </p:nvSpPr>
        <p:spPr>
          <a:xfrm>
            <a:off x="7913602" y="2504872"/>
            <a:ext cx="813108" cy="369332"/>
          </a:xfrm>
          <a:prstGeom prst="rect">
            <a:avLst/>
          </a:prstGeom>
          <a:noFill/>
        </p:spPr>
        <p:txBody>
          <a:bodyPr wrap="none">
            <a:spAutoFit/>
          </a:bodyPr>
          <a:lstStyle/>
          <a:p>
            <a:r>
              <a:rPr lang="en-US" b="1" dirty="0" smtClean="0">
                <a:solidFill>
                  <a:srgbClr val="0000CC"/>
                </a:solidFill>
              </a:rPr>
              <a:t>T-Cell</a:t>
            </a:r>
            <a:endParaRPr lang="en-US" dirty="0">
              <a:solidFill>
                <a:srgbClr val="0000CC"/>
              </a:solidFill>
            </a:endParaRPr>
          </a:p>
        </p:txBody>
      </p:sp>
      <p:sp>
        <p:nvSpPr>
          <p:cNvPr id="19" name="TextBox 18"/>
          <p:cNvSpPr txBox="1"/>
          <p:nvPr/>
        </p:nvSpPr>
        <p:spPr>
          <a:xfrm>
            <a:off x="50915" y="4589183"/>
            <a:ext cx="2438399" cy="646331"/>
          </a:xfrm>
          <a:prstGeom prst="rect">
            <a:avLst/>
          </a:prstGeom>
          <a:solidFill>
            <a:schemeClr val="bg1"/>
          </a:solidFill>
        </p:spPr>
        <p:txBody>
          <a:bodyPr wrap="square" rtlCol="0">
            <a:spAutoFit/>
          </a:bodyPr>
          <a:lstStyle/>
          <a:p>
            <a:pPr algn="ctr"/>
            <a:r>
              <a:rPr lang="en-US" b="1" dirty="0" smtClean="0">
                <a:solidFill>
                  <a:srgbClr val="0000CC"/>
                </a:solidFill>
              </a:rPr>
              <a:t>Transiently Polarized </a:t>
            </a:r>
            <a:r>
              <a:rPr lang="en-US" b="1" dirty="0" err="1">
                <a:solidFill>
                  <a:srgbClr val="0000CC"/>
                </a:solidFill>
              </a:rPr>
              <a:t>F</a:t>
            </a:r>
            <a:r>
              <a:rPr lang="en-US" b="1" dirty="0" err="1" smtClean="0">
                <a:solidFill>
                  <a:srgbClr val="0000CC"/>
                </a:solidFill>
              </a:rPr>
              <a:t>ibrobast</a:t>
            </a:r>
            <a:endParaRPr lang="en-US" b="1" dirty="0">
              <a:solidFill>
                <a:srgbClr val="0000CC"/>
              </a:solidFill>
            </a:endParaRPr>
          </a:p>
        </p:txBody>
      </p:sp>
      <p:pic>
        <p:nvPicPr>
          <p:cNvPr id="20" name="Picture 19"/>
          <p:cNvPicPr>
            <a:picLocks noChangeAspect="1"/>
          </p:cNvPicPr>
          <p:nvPr/>
        </p:nvPicPr>
        <p:blipFill>
          <a:blip r:embed="rId6"/>
          <a:stretch>
            <a:fillRect/>
          </a:stretch>
        </p:blipFill>
        <p:spPr>
          <a:xfrm>
            <a:off x="2614364" y="4557782"/>
            <a:ext cx="2314575" cy="2381250"/>
          </a:xfrm>
          <a:prstGeom prst="rect">
            <a:avLst/>
          </a:prstGeom>
        </p:spPr>
      </p:pic>
      <p:pic>
        <p:nvPicPr>
          <p:cNvPr id="21" name="Picture 4" descr="Biocomplexit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redblackblocki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923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9144000" cy="855133"/>
          </a:xfrm>
        </p:spPr>
        <p:txBody>
          <a:bodyPr/>
          <a:lstStyle/>
          <a:p>
            <a:r>
              <a:rPr lang="en-US" b="1" dirty="0" smtClean="0">
                <a:solidFill>
                  <a:srgbClr val="0000CC"/>
                </a:solidFill>
              </a:rPr>
              <a:t>Cell Polarization Regulation</a:t>
            </a:r>
            <a:endParaRPr lang="en-US" b="1" dirty="0">
              <a:solidFill>
                <a:srgbClr val="0000CC"/>
              </a:solidFill>
            </a:endParaRPr>
          </a:p>
        </p:txBody>
      </p:sp>
      <p:sp>
        <p:nvSpPr>
          <p:cNvPr id="4" name="Content Placeholder 3"/>
          <p:cNvSpPr>
            <a:spLocks noGrp="1"/>
          </p:cNvSpPr>
          <p:nvPr>
            <p:ph idx="1"/>
          </p:nvPr>
        </p:nvSpPr>
        <p:spPr/>
        <p:txBody>
          <a:bodyPr/>
          <a:lstStyle/>
          <a:p>
            <a:endParaRPr lang="en-US"/>
          </a:p>
        </p:txBody>
      </p:sp>
      <p:pic>
        <p:nvPicPr>
          <p:cNvPr id="7172" name="Picture 4" descr="http://jcs.biologists.org/content/joces/130/7/1201/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725071"/>
            <a:ext cx="8305800" cy="54701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615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b="1" dirty="0" err="1" smtClean="0">
                <a:solidFill>
                  <a:srgbClr val="0000CC"/>
                </a:solidFill>
              </a:rPr>
              <a:t>WorkshopTopic</a:t>
            </a:r>
            <a:endParaRPr lang="en-US" altLang="en-US" b="1" dirty="0" smtClean="0">
              <a:solidFill>
                <a:srgbClr val="0000CC"/>
              </a:solidFill>
            </a:endParaRPr>
          </a:p>
        </p:txBody>
      </p:sp>
      <p:sp>
        <p:nvSpPr>
          <p:cNvPr id="7171" name="Rectangle 3"/>
          <p:cNvSpPr>
            <a:spLocks noGrp="1" noChangeArrowheads="1"/>
          </p:cNvSpPr>
          <p:nvPr>
            <p:ph type="body" idx="1"/>
          </p:nvPr>
        </p:nvSpPr>
        <p:spPr>
          <a:xfrm>
            <a:off x="450915" y="1219200"/>
            <a:ext cx="8229600" cy="4525963"/>
          </a:xfrm>
        </p:spPr>
        <p:txBody>
          <a:bodyPr/>
          <a:lstStyle/>
          <a:p>
            <a:pPr marL="0" lvl="0" indent="0">
              <a:buNone/>
            </a:pPr>
            <a:r>
              <a:rPr lang="en-US" sz="2800" dirty="0"/>
              <a:t>Living organisms are the most structurally and behaviorally complex objects in the universe. This </a:t>
            </a:r>
            <a:r>
              <a:rPr lang="en-US" sz="2800" dirty="0" smtClean="0"/>
              <a:t>workshop </a:t>
            </a:r>
            <a:r>
              <a:rPr lang="en-US" sz="2800" dirty="0"/>
              <a:t>will explore how we can describe, model and quantitatively simulate some of that complexity in order to understand how organisms form, persist </a:t>
            </a:r>
            <a:r>
              <a:rPr lang="en-US" sz="2800" dirty="0" smtClean="0"/>
              <a:t>and fail</a:t>
            </a:r>
            <a:endParaRPr lang="en-US" altLang="en-US" sz="28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20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21131"/>
            <a:ext cx="6589962" cy="609600"/>
          </a:xfrm>
        </p:spPr>
        <p:txBody>
          <a:bodyPr>
            <a:noAutofit/>
          </a:bodyPr>
          <a:lstStyle/>
          <a:p>
            <a:pPr eaLnBrk="1" hangingPunct="1"/>
            <a:r>
              <a:rPr lang="en-US" altLang="en-US" b="1" dirty="0" smtClean="0">
                <a:solidFill>
                  <a:srgbClr val="0000CC"/>
                </a:solidFill>
              </a:rPr>
              <a:t>What Do Cells Do?</a:t>
            </a:r>
            <a:endParaRPr lang="en-US" altLang="en-US" b="1" dirty="0">
              <a:solidFill>
                <a:srgbClr val="0000CC"/>
              </a:solidFill>
            </a:endParaRPr>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2094" y="3352800"/>
            <a:ext cx="8659812" cy="2677656"/>
          </a:xfrm>
          <a:prstGeom prst="rect">
            <a:avLst/>
          </a:prstGeom>
        </p:spPr>
        <p:txBody>
          <a:bodyPr wrap="square">
            <a:spAutoFit/>
          </a:bodyPr>
          <a:lstStyle/>
          <a:p>
            <a:pPr marL="0" indent="0" algn="just">
              <a:buNone/>
            </a:pPr>
            <a:r>
              <a:rPr lang="en-US" sz="2400" dirty="0"/>
              <a:t>While molecular biology and genetics are critical to the existence, properties and behaviors of cells, we will be considering tissues composed of millions to billions of cells in reality and tens to thousands of cells in our models, so </a:t>
            </a:r>
            <a:r>
              <a:rPr lang="en-US" sz="2400" dirty="0" smtClean="0"/>
              <a:t>usually </a:t>
            </a:r>
            <a:r>
              <a:rPr lang="en-US" sz="2400" dirty="0"/>
              <a:t>assume all of this molecular machinery and only consider </a:t>
            </a:r>
            <a:r>
              <a:rPr lang="en-US" sz="2400" dirty="0" smtClean="0"/>
              <a:t>when </a:t>
            </a:r>
            <a:r>
              <a:rPr lang="en-US" sz="2400" dirty="0"/>
              <a:t>it has a specific effect on our </a:t>
            </a:r>
            <a:r>
              <a:rPr lang="en-US" sz="2400" dirty="0" smtClean="0"/>
              <a:t>problem</a:t>
            </a:r>
            <a:endParaRPr lang="en-US" sz="2400" dirty="0"/>
          </a:p>
          <a:p>
            <a:pPr marL="0" indent="0" algn="just">
              <a:buNone/>
            </a:pPr>
            <a:r>
              <a:rPr lang="en-US" sz="2400" b="1" dirty="0" smtClean="0">
                <a:solidFill>
                  <a:srgbClr val="0000CC"/>
                </a:solidFill>
              </a:rPr>
              <a:t>Focus </a:t>
            </a:r>
            <a:r>
              <a:rPr lang="en-US" sz="2400" b="1" dirty="0">
                <a:solidFill>
                  <a:srgbClr val="0000CC"/>
                </a:solidFill>
              </a:rPr>
              <a:t>on the key issues related to modeling tissues</a:t>
            </a:r>
          </a:p>
        </p:txBody>
      </p:sp>
    </p:spTree>
    <p:extLst>
      <p:ext uri="{BB962C8B-B14F-4D97-AF65-F5344CB8AC3E}">
        <p14:creationId xmlns:p14="http://schemas.microsoft.com/office/powerpoint/2010/main" val="3783647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45" y="0"/>
            <a:ext cx="9144000" cy="627736"/>
          </a:xfrm>
          <a:prstGeom prst="rect">
            <a:avLst/>
          </a:prstGeom>
        </p:spPr>
        <p:txBody>
          <a:bodyPr vert="horz" wrap="square" lIns="0" tIns="12065" rIns="0" bIns="0" rtlCol="0">
            <a:spAutoFit/>
          </a:bodyPr>
          <a:lstStyle/>
          <a:p>
            <a:pPr marL="12700">
              <a:lnSpc>
                <a:spcPct val="100000"/>
              </a:lnSpc>
              <a:spcBef>
                <a:spcPts val="95"/>
              </a:spcBef>
            </a:pPr>
            <a:r>
              <a:rPr lang="en-US" sz="4000" b="1" dirty="0">
                <a:solidFill>
                  <a:srgbClr val="0000CC"/>
                </a:solidFill>
                <a:latin typeface="Arial"/>
                <a:cs typeface="Arial"/>
              </a:rPr>
              <a:t>Central </a:t>
            </a:r>
            <a:r>
              <a:rPr lang="en-US" sz="4000" b="1" dirty="0" smtClean="0">
                <a:solidFill>
                  <a:srgbClr val="0000CC"/>
                </a:solidFill>
                <a:latin typeface="Arial"/>
                <a:cs typeface="Arial"/>
              </a:rPr>
              <a:t>Dogma </a:t>
            </a:r>
            <a:r>
              <a:rPr lang="en-US" sz="4000" b="1" dirty="0">
                <a:solidFill>
                  <a:srgbClr val="0000CC"/>
                </a:solidFill>
                <a:latin typeface="Arial"/>
                <a:cs typeface="Arial"/>
              </a:rPr>
              <a:t>of</a:t>
            </a:r>
            <a:r>
              <a:rPr lang="en-US" sz="4000" b="1" spc="-40" dirty="0">
                <a:solidFill>
                  <a:srgbClr val="0000CC"/>
                </a:solidFill>
                <a:latin typeface="Arial"/>
                <a:cs typeface="Arial"/>
              </a:rPr>
              <a:t> </a:t>
            </a:r>
            <a:r>
              <a:rPr lang="en-US" sz="4000" b="1" spc="-5" dirty="0" smtClean="0">
                <a:solidFill>
                  <a:srgbClr val="0000CC"/>
                </a:solidFill>
                <a:latin typeface="Arial"/>
                <a:cs typeface="Arial"/>
              </a:rPr>
              <a:t>Molecular</a:t>
            </a:r>
            <a:r>
              <a:rPr lang="en-US" sz="4000" b="1" spc="-30" dirty="0" smtClean="0">
                <a:solidFill>
                  <a:srgbClr val="0000CC"/>
                </a:solidFill>
                <a:latin typeface="Arial"/>
                <a:cs typeface="Arial"/>
              </a:rPr>
              <a:t> </a:t>
            </a:r>
            <a:r>
              <a:rPr lang="en-US" sz="4000" b="1" spc="-5" dirty="0">
                <a:solidFill>
                  <a:srgbClr val="0000CC"/>
                </a:solidFill>
                <a:latin typeface="Arial"/>
                <a:cs typeface="Arial"/>
              </a:rPr>
              <a:t>B</a:t>
            </a:r>
            <a:r>
              <a:rPr lang="en-US" sz="4000" b="1" spc="-5" dirty="0" smtClean="0">
                <a:solidFill>
                  <a:srgbClr val="0000CC"/>
                </a:solidFill>
                <a:latin typeface="Arial"/>
                <a:cs typeface="Arial"/>
              </a:rPr>
              <a:t>iology</a:t>
            </a:r>
            <a:endParaRPr sz="4000" b="1" spc="-5" dirty="0">
              <a:solidFill>
                <a:srgbClr val="0000CC"/>
              </a:solidFill>
            </a:endParaRPr>
          </a:p>
        </p:txBody>
      </p:sp>
      <p:sp>
        <p:nvSpPr>
          <p:cNvPr id="3" name="object 3"/>
          <p:cNvSpPr txBox="1"/>
          <p:nvPr/>
        </p:nvSpPr>
        <p:spPr>
          <a:xfrm>
            <a:off x="152400" y="661603"/>
            <a:ext cx="5257800" cy="5040482"/>
          </a:xfrm>
          <a:prstGeom prst="rect">
            <a:avLst/>
          </a:prstGeom>
        </p:spPr>
        <p:txBody>
          <a:bodyPr vert="horz" wrap="square" lIns="0" tIns="13335" rIns="0" bIns="0" rtlCol="0">
            <a:spAutoFit/>
          </a:bodyPr>
          <a:lstStyle/>
          <a:p>
            <a:pPr marL="300355" indent="-287655" eaLnBrk="1" fontAlgn="auto" hangingPunct="1">
              <a:spcBef>
                <a:spcPts val="0"/>
              </a:spcBef>
              <a:spcAft>
                <a:spcPts val="0"/>
              </a:spcAft>
              <a:buFont typeface="Arial"/>
              <a:buChar char="•"/>
              <a:tabLst>
                <a:tab pos="300355" algn="l"/>
                <a:tab pos="300990" algn="l"/>
                <a:tab pos="4855210" algn="l"/>
              </a:tabLst>
            </a:pPr>
            <a:r>
              <a:rPr sz="2000" dirty="0" smtClean="0">
                <a:solidFill>
                  <a:prstClr val="black"/>
                </a:solidFill>
                <a:latin typeface="Arial"/>
                <a:cs typeface="Arial"/>
              </a:rPr>
              <a:t>DNA </a:t>
            </a:r>
            <a:r>
              <a:rPr sz="2000" dirty="0">
                <a:solidFill>
                  <a:prstClr val="black"/>
                </a:solidFill>
                <a:latin typeface="Wingdings"/>
                <a:cs typeface="Wingdings"/>
              </a:rPr>
              <a:t></a:t>
            </a:r>
            <a:r>
              <a:rPr sz="2000" dirty="0">
                <a:solidFill>
                  <a:prstClr val="black"/>
                </a:solidFill>
                <a:latin typeface="Times New Roman"/>
                <a:cs typeface="Times New Roman"/>
              </a:rPr>
              <a:t> </a:t>
            </a:r>
            <a:r>
              <a:rPr sz="2000" dirty="0">
                <a:solidFill>
                  <a:prstClr val="black"/>
                </a:solidFill>
                <a:latin typeface="Arial"/>
                <a:cs typeface="Arial"/>
              </a:rPr>
              <a:t>RNA </a:t>
            </a:r>
            <a:r>
              <a:rPr sz="2000" dirty="0">
                <a:solidFill>
                  <a:prstClr val="black"/>
                </a:solidFill>
                <a:latin typeface="Wingdings"/>
                <a:cs typeface="Wingdings"/>
              </a:rPr>
              <a:t></a:t>
            </a:r>
            <a:r>
              <a:rPr sz="2000" dirty="0">
                <a:solidFill>
                  <a:prstClr val="black"/>
                </a:solidFill>
                <a:latin typeface="Times New Roman"/>
                <a:cs typeface="Times New Roman"/>
              </a:rPr>
              <a:t> </a:t>
            </a:r>
            <a:r>
              <a:rPr sz="2000" spc="-5" dirty="0">
                <a:solidFill>
                  <a:prstClr val="black"/>
                </a:solidFill>
                <a:latin typeface="Arial"/>
                <a:cs typeface="Arial"/>
              </a:rPr>
              <a:t>protein </a:t>
            </a:r>
            <a:r>
              <a:rPr sz="2000" dirty="0">
                <a:solidFill>
                  <a:prstClr val="black"/>
                </a:solidFill>
                <a:latin typeface="Wingdings"/>
                <a:cs typeface="Wingdings"/>
              </a:rPr>
              <a:t></a:t>
            </a:r>
            <a:r>
              <a:rPr sz="2000" spc="65" dirty="0">
                <a:solidFill>
                  <a:prstClr val="black"/>
                </a:solidFill>
                <a:latin typeface="Times New Roman"/>
                <a:cs typeface="Times New Roman"/>
              </a:rPr>
              <a:t> </a:t>
            </a:r>
            <a:r>
              <a:rPr sz="2000" dirty="0">
                <a:solidFill>
                  <a:prstClr val="black"/>
                </a:solidFill>
                <a:latin typeface="Arial"/>
                <a:cs typeface="Arial"/>
              </a:rPr>
              <a:t>function</a:t>
            </a:r>
          </a:p>
          <a:p>
            <a:pPr marL="586740" marR="64008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Genes </a:t>
            </a:r>
            <a:r>
              <a:rPr sz="2000" dirty="0" smtClean="0">
                <a:solidFill>
                  <a:prstClr val="black"/>
                </a:solidFill>
                <a:latin typeface="Arial"/>
                <a:cs typeface="Arial"/>
              </a:rPr>
              <a:t>formed </a:t>
            </a:r>
            <a:r>
              <a:rPr sz="2000" dirty="0">
                <a:solidFill>
                  <a:prstClr val="black"/>
                </a:solidFill>
                <a:latin typeface="Arial"/>
                <a:cs typeface="Arial"/>
              </a:rPr>
              <a:t>from DNA, coded </a:t>
            </a:r>
            <a:r>
              <a:rPr sz="2000" spc="-5" dirty="0">
                <a:solidFill>
                  <a:prstClr val="black"/>
                </a:solidFill>
                <a:latin typeface="Arial"/>
                <a:cs typeface="Arial"/>
              </a:rPr>
              <a:t>as </a:t>
            </a:r>
            <a:r>
              <a:rPr lang="en-US" sz="2000" dirty="0" smtClean="0">
                <a:solidFill>
                  <a:prstClr val="black"/>
                </a:solidFill>
                <a:latin typeface="Arial"/>
                <a:cs typeface="Arial"/>
              </a:rPr>
              <a:t>triples </a:t>
            </a:r>
            <a:r>
              <a:rPr lang="en-US" sz="2000" spc="-5" dirty="0" smtClean="0">
                <a:solidFill>
                  <a:prstClr val="black"/>
                </a:solidFill>
                <a:latin typeface="Arial"/>
                <a:cs typeface="Arial"/>
              </a:rPr>
              <a:t>selected from </a:t>
            </a:r>
            <a:r>
              <a:rPr sz="2000" dirty="0" smtClean="0">
                <a:solidFill>
                  <a:prstClr val="black"/>
                </a:solidFill>
                <a:latin typeface="Arial"/>
                <a:cs typeface="Arial"/>
              </a:rPr>
              <a:t>4</a:t>
            </a:r>
            <a:r>
              <a:rPr sz="2000" spc="-240" dirty="0" smtClean="0">
                <a:solidFill>
                  <a:prstClr val="black"/>
                </a:solidFill>
                <a:latin typeface="Arial"/>
                <a:cs typeface="Arial"/>
              </a:rPr>
              <a:t> </a:t>
            </a:r>
            <a:r>
              <a:rPr sz="2000" spc="-5" dirty="0">
                <a:solidFill>
                  <a:prstClr val="black"/>
                </a:solidFill>
                <a:latin typeface="Arial"/>
                <a:cs typeface="Arial"/>
              </a:rPr>
              <a:t>nucleotides  (G,A,T,C), which always </a:t>
            </a:r>
            <a:r>
              <a:rPr sz="2000" dirty="0">
                <a:solidFill>
                  <a:prstClr val="black"/>
                </a:solidFill>
                <a:latin typeface="Arial"/>
                <a:cs typeface="Arial"/>
              </a:rPr>
              <a:t>occur </a:t>
            </a:r>
            <a:r>
              <a:rPr sz="2000" spc="-5" dirty="0">
                <a:solidFill>
                  <a:prstClr val="black"/>
                </a:solidFill>
                <a:latin typeface="Arial"/>
                <a:cs typeface="Arial"/>
              </a:rPr>
              <a:t>in base pairs </a:t>
            </a:r>
            <a:r>
              <a:rPr sz="2000" dirty="0">
                <a:solidFill>
                  <a:prstClr val="black"/>
                </a:solidFill>
                <a:latin typeface="Arial"/>
                <a:cs typeface="Arial"/>
              </a:rPr>
              <a:t>(G-A </a:t>
            </a:r>
            <a:r>
              <a:rPr sz="2000" spc="-5" dirty="0">
                <a:solidFill>
                  <a:prstClr val="black"/>
                </a:solidFill>
                <a:latin typeface="Arial"/>
                <a:cs typeface="Arial"/>
              </a:rPr>
              <a:t>and</a:t>
            </a:r>
            <a:r>
              <a:rPr sz="2000" spc="-145" dirty="0">
                <a:solidFill>
                  <a:prstClr val="black"/>
                </a:solidFill>
                <a:latin typeface="Arial"/>
                <a:cs typeface="Arial"/>
              </a:rPr>
              <a:t> </a:t>
            </a:r>
            <a:r>
              <a:rPr sz="2000" dirty="0">
                <a:solidFill>
                  <a:prstClr val="black"/>
                </a:solidFill>
                <a:latin typeface="Arial"/>
                <a:cs typeface="Arial"/>
              </a:rPr>
              <a:t>T-C)</a:t>
            </a:r>
          </a:p>
          <a:p>
            <a:pPr marL="586740" lvl="1" indent="-290830" eaLnBrk="1" fontAlgn="auto" hangingPunct="1">
              <a:spcBef>
                <a:spcPts val="480"/>
              </a:spcBef>
              <a:spcAft>
                <a:spcPts val="0"/>
              </a:spcAft>
              <a:buFontTx/>
              <a:buChar char="–"/>
              <a:tabLst>
                <a:tab pos="586740" algn="l"/>
                <a:tab pos="587375" algn="l"/>
              </a:tabLst>
            </a:pPr>
            <a:r>
              <a:rPr sz="2000" u="sng" dirty="0">
                <a:solidFill>
                  <a:prstClr val="black"/>
                </a:solidFill>
                <a:uFill>
                  <a:solidFill>
                    <a:srgbClr val="000000"/>
                  </a:solidFill>
                </a:uFill>
                <a:latin typeface="Arial"/>
                <a:cs typeface="Arial"/>
              </a:rPr>
              <a:t>Transcription</a:t>
            </a:r>
            <a:r>
              <a:rPr sz="2000" dirty="0">
                <a:solidFill>
                  <a:prstClr val="black"/>
                </a:solidFill>
                <a:latin typeface="Arial"/>
                <a:cs typeface="Arial"/>
              </a:rPr>
              <a:t>: a short sequence of DNA </a:t>
            </a:r>
            <a:r>
              <a:rPr sz="2000" spc="-5" dirty="0">
                <a:solidFill>
                  <a:prstClr val="black"/>
                </a:solidFill>
                <a:latin typeface="Arial"/>
                <a:cs typeface="Arial"/>
              </a:rPr>
              <a:t>is </a:t>
            </a:r>
            <a:r>
              <a:rPr sz="2000" dirty="0">
                <a:solidFill>
                  <a:prstClr val="black"/>
                </a:solidFill>
                <a:latin typeface="Arial"/>
                <a:cs typeface="Arial"/>
              </a:rPr>
              <a:t>copied to a sequence of</a:t>
            </a:r>
            <a:r>
              <a:rPr sz="2000" spc="-265" dirty="0">
                <a:solidFill>
                  <a:prstClr val="black"/>
                </a:solidFill>
                <a:latin typeface="Arial"/>
                <a:cs typeface="Arial"/>
              </a:rPr>
              <a:t> </a:t>
            </a:r>
            <a:r>
              <a:rPr sz="2000" dirty="0">
                <a:solidFill>
                  <a:prstClr val="black"/>
                </a:solidFill>
                <a:latin typeface="Arial"/>
                <a:cs typeface="Arial"/>
              </a:rPr>
              <a:t>RNA</a:t>
            </a:r>
          </a:p>
          <a:p>
            <a:pPr marL="586740" lvl="1" indent="-290830" eaLnBrk="1" fontAlgn="auto" hangingPunct="1">
              <a:spcBef>
                <a:spcPts val="484"/>
              </a:spcBef>
              <a:spcAft>
                <a:spcPts val="0"/>
              </a:spcAft>
              <a:buFontTx/>
              <a:buChar char="–"/>
              <a:tabLst>
                <a:tab pos="586740" algn="l"/>
                <a:tab pos="587375" algn="l"/>
              </a:tabLst>
            </a:pPr>
            <a:r>
              <a:rPr sz="2000" u="sng" dirty="0">
                <a:solidFill>
                  <a:prstClr val="black"/>
                </a:solidFill>
                <a:uFill>
                  <a:solidFill>
                    <a:srgbClr val="000000"/>
                  </a:solidFill>
                </a:uFill>
                <a:latin typeface="Arial"/>
                <a:cs typeface="Arial"/>
              </a:rPr>
              <a:t>Translation</a:t>
            </a:r>
            <a:r>
              <a:rPr sz="2000" dirty="0">
                <a:solidFill>
                  <a:prstClr val="black"/>
                </a:solidFill>
                <a:latin typeface="Arial"/>
                <a:cs typeface="Arial"/>
              </a:rPr>
              <a:t>: </a:t>
            </a:r>
            <a:r>
              <a:rPr sz="2000" spc="-5" dirty="0">
                <a:solidFill>
                  <a:prstClr val="black"/>
                </a:solidFill>
                <a:latin typeface="Arial"/>
                <a:cs typeface="Arial"/>
              </a:rPr>
              <a:t>create </a:t>
            </a:r>
            <a:r>
              <a:rPr sz="2000" dirty="0">
                <a:solidFill>
                  <a:prstClr val="black"/>
                </a:solidFill>
                <a:latin typeface="Arial"/>
                <a:cs typeface="Arial"/>
              </a:rPr>
              <a:t>a </a:t>
            </a:r>
            <a:r>
              <a:rPr sz="2000" spc="-5" dirty="0">
                <a:solidFill>
                  <a:prstClr val="black"/>
                </a:solidFill>
                <a:latin typeface="Arial"/>
                <a:cs typeface="Arial"/>
              </a:rPr>
              <a:t>protein </a:t>
            </a:r>
            <a:r>
              <a:rPr sz="2000" dirty="0">
                <a:solidFill>
                  <a:prstClr val="black"/>
                </a:solidFill>
                <a:latin typeface="Arial"/>
                <a:cs typeface="Arial"/>
              </a:rPr>
              <a:t>from mRNA</a:t>
            </a:r>
            <a:r>
              <a:rPr sz="2000" spc="-150" dirty="0">
                <a:solidFill>
                  <a:prstClr val="black"/>
                </a:solidFill>
                <a:latin typeface="Arial"/>
                <a:cs typeface="Arial"/>
              </a:rPr>
              <a:t> </a:t>
            </a:r>
            <a:r>
              <a:rPr sz="2000" spc="-5" dirty="0">
                <a:solidFill>
                  <a:prstClr val="black"/>
                </a:solidFill>
                <a:latin typeface="Arial"/>
                <a:cs typeface="Arial"/>
              </a:rPr>
              <a:t>templates</a:t>
            </a:r>
            <a:endParaRPr sz="2000" dirty="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Proteins are </a:t>
            </a:r>
            <a:r>
              <a:rPr sz="2000" spc="-5" dirty="0">
                <a:solidFill>
                  <a:prstClr val="black"/>
                </a:solidFill>
                <a:latin typeface="Arial"/>
                <a:cs typeface="Arial"/>
              </a:rPr>
              <a:t>both building blocks and programming</a:t>
            </a:r>
            <a:r>
              <a:rPr sz="2000" spc="-125" dirty="0">
                <a:solidFill>
                  <a:prstClr val="black"/>
                </a:solidFill>
                <a:latin typeface="Arial"/>
                <a:cs typeface="Arial"/>
              </a:rPr>
              <a:t> </a:t>
            </a:r>
            <a:r>
              <a:rPr sz="2000" spc="-5" dirty="0">
                <a:solidFill>
                  <a:prstClr val="black"/>
                </a:solidFill>
                <a:latin typeface="Arial"/>
                <a:cs typeface="Arial"/>
              </a:rPr>
              <a:t>elements:</a:t>
            </a:r>
            <a:endParaRPr sz="2000" dirty="0">
              <a:solidFill>
                <a:prstClr val="black"/>
              </a:solidFill>
              <a:latin typeface="Arial"/>
              <a:cs typeface="Arial"/>
            </a:endParaRPr>
          </a:p>
          <a:p>
            <a:pPr marL="872490" lvl="2" indent="-285750" eaLnBrk="1" fontAlgn="auto" hangingPunct="1">
              <a:spcBef>
                <a:spcPts val="400"/>
              </a:spcBef>
              <a:spcAft>
                <a:spcPts val="0"/>
              </a:spcAft>
              <a:buFontTx/>
              <a:buChar char="•"/>
              <a:tabLst>
                <a:tab pos="871855" algn="l"/>
                <a:tab pos="873125" algn="l"/>
              </a:tabLst>
            </a:pPr>
            <a:r>
              <a:rPr sz="1600" spc="-5" dirty="0">
                <a:solidFill>
                  <a:prstClr val="black"/>
                </a:solidFill>
                <a:latin typeface="Arial"/>
                <a:cs typeface="Arial"/>
              </a:rPr>
              <a:t>Proteins </a:t>
            </a:r>
            <a:r>
              <a:rPr sz="1600" spc="-5" dirty="0" smtClean="0">
                <a:solidFill>
                  <a:prstClr val="black"/>
                </a:solidFill>
                <a:latin typeface="Arial"/>
                <a:cs typeface="Arial"/>
              </a:rPr>
              <a:t>build </a:t>
            </a:r>
            <a:r>
              <a:rPr sz="1600" spc="-5" dirty="0">
                <a:solidFill>
                  <a:prstClr val="black"/>
                </a:solidFill>
                <a:latin typeface="Arial"/>
                <a:cs typeface="Arial"/>
              </a:rPr>
              <a:t>cellular </a:t>
            </a:r>
            <a:r>
              <a:rPr sz="1600" spc="-10" dirty="0">
                <a:solidFill>
                  <a:prstClr val="black"/>
                </a:solidFill>
                <a:latin typeface="Arial"/>
                <a:cs typeface="Arial"/>
              </a:rPr>
              <a:t>components</a:t>
            </a:r>
            <a:endParaRPr sz="1600" dirty="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The </a:t>
            </a:r>
            <a:r>
              <a:rPr sz="1600" spc="-10" dirty="0">
                <a:solidFill>
                  <a:prstClr val="black"/>
                </a:solidFill>
                <a:latin typeface="Arial"/>
                <a:cs typeface="Arial"/>
              </a:rPr>
              <a:t>network </a:t>
            </a:r>
            <a:r>
              <a:rPr sz="1600" spc="-5" dirty="0">
                <a:solidFill>
                  <a:prstClr val="black"/>
                </a:solidFill>
                <a:latin typeface="Arial"/>
                <a:cs typeface="Arial"/>
              </a:rPr>
              <a:t>of </a:t>
            </a:r>
            <a:r>
              <a:rPr sz="1600" spc="-10" dirty="0">
                <a:solidFill>
                  <a:prstClr val="black"/>
                </a:solidFill>
                <a:latin typeface="Arial"/>
                <a:cs typeface="Arial"/>
              </a:rPr>
              <a:t>protein-protein interactions </a:t>
            </a:r>
            <a:r>
              <a:rPr sz="1600" spc="-5" dirty="0">
                <a:solidFill>
                  <a:prstClr val="black"/>
                </a:solidFill>
                <a:latin typeface="Arial"/>
                <a:cs typeface="Arial"/>
              </a:rPr>
              <a:t>is the basis of a </a:t>
            </a:r>
            <a:r>
              <a:rPr sz="1600" spc="-5" dirty="0" smtClean="0">
                <a:solidFill>
                  <a:prstClr val="black"/>
                </a:solidFill>
                <a:latin typeface="Arial"/>
                <a:cs typeface="Arial"/>
              </a:rPr>
              <a:t>chemical</a:t>
            </a:r>
            <a:r>
              <a:rPr lang="en-US" sz="1600" spc="-5" dirty="0" smtClean="0">
                <a:solidFill>
                  <a:prstClr val="black"/>
                </a:solidFill>
                <a:latin typeface="Arial"/>
                <a:cs typeface="Arial"/>
              </a:rPr>
              <a:t> networks</a:t>
            </a:r>
            <a:endParaRPr sz="1600" dirty="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lang="en-US" sz="1600" spc="-5" dirty="0" smtClean="0">
                <a:solidFill>
                  <a:prstClr val="black"/>
                </a:solidFill>
                <a:latin typeface="Arial"/>
                <a:cs typeface="Arial"/>
              </a:rPr>
              <a:t>C</a:t>
            </a:r>
            <a:r>
              <a:rPr sz="1600" spc="-5" dirty="0" smtClean="0">
                <a:solidFill>
                  <a:prstClr val="black"/>
                </a:solidFill>
                <a:latin typeface="Arial"/>
                <a:cs typeface="Arial"/>
              </a:rPr>
              <a:t>ascades </a:t>
            </a:r>
            <a:r>
              <a:rPr sz="1600" spc="-5" dirty="0">
                <a:solidFill>
                  <a:prstClr val="black"/>
                </a:solidFill>
                <a:latin typeface="Arial"/>
                <a:cs typeface="Arial"/>
              </a:rPr>
              <a:t>of chemical </a:t>
            </a:r>
            <a:r>
              <a:rPr sz="1600" spc="-10" dirty="0" smtClean="0">
                <a:solidFill>
                  <a:prstClr val="black"/>
                </a:solidFill>
                <a:latin typeface="Arial"/>
                <a:cs typeface="Arial"/>
              </a:rPr>
              <a:t>reactions</a:t>
            </a:r>
            <a:r>
              <a:rPr lang="en-US" sz="1600" spc="-10" dirty="0" smtClean="0">
                <a:solidFill>
                  <a:prstClr val="black"/>
                </a:solidFill>
                <a:latin typeface="Arial"/>
                <a:cs typeface="Arial"/>
              </a:rPr>
              <a:t> allow</a:t>
            </a:r>
            <a:r>
              <a:rPr sz="1600" spc="-10" dirty="0" smtClean="0">
                <a:solidFill>
                  <a:prstClr val="black"/>
                </a:solidFill>
                <a:latin typeface="Arial"/>
                <a:cs typeface="Arial"/>
              </a:rPr>
              <a:t> </a:t>
            </a:r>
            <a:r>
              <a:rPr sz="1600" spc="-5" dirty="0">
                <a:solidFill>
                  <a:prstClr val="black"/>
                </a:solidFill>
                <a:latin typeface="Arial"/>
                <a:cs typeface="Arial"/>
              </a:rPr>
              <a:t>signals </a:t>
            </a:r>
            <a:r>
              <a:rPr lang="en-US" sz="1600" spc="-5" dirty="0" smtClean="0">
                <a:solidFill>
                  <a:prstClr val="black"/>
                </a:solidFill>
                <a:latin typeface="Arial"/>
                <a:cs typeface="Arial"/>
              </a:rPr>
              <a:t>to </a:t>
            </a:r>
            <a:r>
              <a:rPr sz="1600" spc="-10" dirty="0" smtClean="0">
                <a:solidFill>
                  <a:prstClr val="black"/>
                </a:solidFill>
                <a:latin typeface="Arial"/>
                <a:cs typeface="Arial"/>
              </a:rPr>
              <a:t>propagate</a:t>
            </a:r>
            <a:endParaRPr sz="2400" dirty="0">
              <a:solidFill>
                <a:prstClr val="black"/>
              </a:solidFill>
              <a:latin typeface="Times New Roman"/>
              <a:cs typeface="Times New Roman"/>
            </a:endParaRPr>
          </a:p>
        </p:txBody>
      </p:sp>
      <p:pic>
        <p:nvPicPr>
          <p:cNvPr id="8194" name="Picture 2" descr="Image result for central dog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965" y="627736"/>
            <a:ext cx="3865323" cy="1974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14965" y="2602699"/>
            <a:ext cx="3882256" cy="276999"/>
          </a:xfrm>
          <a:prstGeom prst="rect">
            <a:avLst/>
          </a:prstGeom>
        </p:spPr>
        <p:txBody>
          <a:bodyPr wrap="square">
            <a:spAutoFit/>
          </a:bodyPr>
          <a:lstStyle/>
          <a:p>
            <a:r>
              <a:rPr lang="en-US" sz="1200" dirty="0"/>
              <a:t>https://www.youtube.com/watch?v=lSqUDu4zb5k</a:t>
            </a:r>
          </a:p>
        </p:txBody>
      </p:sp>
      <p:sp>
        <p:nvSpPr>
          <p:cNvPr id="6" name="Rectangle 5"/>
          <p:cNvSpPr/>
          <p:nvPr/>
        </p:nvSpPr>
        <p:spPr>
          <a:xfrm>
            <a:off x="0" y="5655918"/>
            <a:ext cx="9097221" cy="646331"/>
          </a:xfrm>
          <a:prstGeom prst="rect">
            <a:avLst/>
          </a:prstGeom>
        </p:spPr>
        <p:txBody>
          <a:bodyPr wrap="square">
            <a:spAutoFit/>
          </a:bodyPr>
          <a:lstStyle/>
          <a:p>
            <a:pPr marL="300355" marR="137795" indent="-287655" eaLnBrk="1" fontAlgn="auto" hangingPunct="1">
              <a:spcBef>
                <a:spcPts val="0"/>
              </a:spcBef>
              <a:spcAft>
                <a:spcPts val="0"/>
              </a:spcAft>
              <a:buFont typeface="Arial"/>
              <a:buChar char="•"/>
              <a:tabLst>
                <a:tab pos="300355" algn="l"/>
                <a:tab pos="300990" algn="l"/>
              </a:tabLst>
            </a:pPr>
            <a:r>
              <a:rPr lang="en-US" b="1" dirty="0">
                <a:solidFill>
                  <a:prstClr val="black"/>
                </a:solidFill>
                <a:latin typeface="Arial"/>
                <a:cs typeface="Arial"/>
              </a:rPr>
              <a:t>Epigenetics: </a:t>
            </a:r>
            <a:r>
              <a:rPr lang="en-US" dirty="0">
                <a:solidFill>
                  <a:prstClr val="black"/>
                </a:solidFill>
                <a:latin typeface="Arial"/>
                <a:cs typeface="Arial"/>
              </a:rPr>
              <a:t>Gene </a:t>
            </a:r>
            <a:r>
              <a:rPr lang="en-US" spc="-5" dirty="0">
                <a:solidFill>
                  <a:prstClr val="black"/>
                </a:solidFill>
                <a:latin typeface="Arial"/>
                <a:cs typeface="Arial"/>
              </a:rPr>
              <a:t>expression is regulated. </a:t>
            </a:r>
            <a:r>
              <a:rPr lang="en-US" dirty="0">
                <a:solidFill>
                  <a:prstClr val="black"/>
                </a:solidFill>
                <a:latin typeface="Arial"/>
                <a:cs typeface="Arial"/>
              </a:rPr>
              <a:t>Genes can </a:t>
            </a:r>
            <a:r>
              <a:rPr lang="en-US" spc="-5" dirty="0">
                <a:solidFill>
                  <a:prstClr val="black"/>
                </a:solidFill>
                <a:latin typeface="Arial"/>
                <a:cs typeface="Arial"/>
              </a:rPr>
              <a:t>be activated  </a:t>
            </a:r>
            <a:r>
              <a:rPr lang="en-US" dirty="0">
                <a:solidFill>
                  <a:prstClr val="black"/>
                </a:solidFill>
                <a:latin typeface="Arial"/>
                <a:cs typeface="Arial"/>
              </a:rPr>
              <a:t>(expressed) </a:t>
            </a:r>
            <a:r>
              <a:rPr lang="en-US" spc="-5" dirty="0">
                <a:solidFill>
                  <a:prstClr val="black"/>
                </a:solidFill>
                <a:latin typeface="Arial"/>
                <a:cs typeface="Arial"/>
              </a:rPr>
              <a:t>or inactivated by attaching molecules </a:t>
            </a:r>
            <a:r>
              <a:rPr lang="en-US" dirty="0">
                <a:solidFill>
                  <a:prstClr val="black"/>
                </a:solidFill>
                <a:latin typeface="Arial"/>
                <a:cs typeface="Arial"/>
              </a:rPr>
              <a:t>to the DNA that </a:t>
            </a:r>
            <a:r>
              <a:rPr lang="en-US" spc="-5" dirty="0">
                <a:solidFill>
                  <a:prstClr val="black"/>
                </a:solidFill>
                <a:latin typeface="Arial"/>
                <a:cs typeface="Arial"/>
              </a:rPr>
              <a:t>block or </a:t>
            </a:r>
            <a:r>
              <a:rPr lang="en-US" spc="-5" dirty="0" smtClean="0">
                <a:solidFill>
                  <a:prstClr val="black"/>
                </a:solidFill>
                <a:latin typeface="Arial"/>
                <a:cs typeface="Arial"/>
              </a:rPr>
              <a:t>promote </a:t>
            </a:r>
            <a:r>
              <a:rPr lang="en-US" dirty="0" smtClean="0">
                <a:solidFill>
                  <a:prstClr val="black"/>
                </a:solidFill>
                <a:latin typeface="Arial"/>
                <a:cs typeface="Arial"/>
              </a:rPr>
              <a:t>DNA </a:t>
            </a:r>
            <a:r>
              <a:rPr lang="en-US" dirty="0">
                <a:solidFill>
                  <a:prstClr val="black"/>
                </a:solidFill>
                <a:latin typeface="Wingdings"/>
                <a:cs typeface="Wingdings"/>
              </a:rPr>
              <a:t></a:t>
            </a:r>
            <a:r>
              <a:rPr lang="en-US" dirty="0">
                <a:solidFill>
                  <a:prstClr val="black"/>
                </a:solidFill>
                <a:latin typeface="Times New Roman"/>
                <a:cs typeface="Times New Roman"/>
              </a:rPr>
              <a:t> </a:t>
            </a:r>
            <a:r>
              <a:rPr lang="en-US" dirty="0" smtClean="0">
                <a:solidFill>
                  <a:prstClr val="black"/>
                </a:solidFill>
                <a:latin typeface="Arial"/>
                <a:cs typeface="Arial"/>
              </a:rPr>
              <a:t>RNA</a:t>
            </a:r>
            <a:endParaRPr lang="en-US" dirty="0">
              <a:solidFill>
                <a:prstClr val="black"/>
              </a:solidFill>
              <a:latin typeface="Arial"/>
              <a:cs typeface="Arial"/>
            </a:endParaRPr>
          </a:p>
        </p:txBody>
      </p:sp>
      <p:pic>
        <p:nvPicPr>
          <p:cNvPr id="8196" name="Picture 4" descr="Image result for central do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461" y="2879698"/>
            <a:ext cx="3232539" cy="24244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0" y="5331072"/>
            <a:ext cx="3780155" cy="276999"/>
          </a:xfrm>
          <a:prstGeom prst="rect">
            <a:avLst/>
          </a:prstGeom>
        </p:spPr>
        <p:txBody>
          <a:bodyPr wrap="square">
            <a:spAutoFit/>
          </a:bodyPr>
          <a:lstStyle/>
          <a:p>
            <a:r>
              <a:rPr lang="en-US" sz="1200" dirty="0"/>
              <a:t>https://www.pinterest.com/pin/554646510330418040/</a:t>
            </a:r>
          </a:p>
        </p:txBody>
      </p:sp>
      <p:pic>
        <p:nvPicPr>
          <p:cNvPr id="9" name="Picture 4"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562600" y="6276849"/>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391948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23813"/>
            <a:ext cx="9074150" cy="1058862"/>
          </a:xfrm>
          <a:prstGeom prst="rect">
            <a:avLst/>
          </a:prstGeom>
        </p:spPr>
        <p:txBody>
          <a:bodyPr vert="horz" wrap="square" lIns="0" tIns="12065" rIns="0" bIns="0" rtlCol="0">
            <a:spAutoFit/>
          </a:bodyPr>
          <a:lstStyle/>
          <a:p>
            <a:pPr marL="12700" algn="ctr">
              <a:lnSpc>
                <a:spcPct val="100000"/>
              </a:lnSpc>
              <a:spcBef>
                <a:spcPts val="95"/>
              </a:spcBef>
            </a:pPr>
            <a:r>
              <a:rPr lang="en-US" spc="-10" dirty="0" smtClean="0">
                <a:solidFill>
                  <a:srgbClr val="0000CC"/>
                </a:solidFill>
              </a:rPr>
              <a:t>K</a:t>
            </a:r>
            <a:r>
              <a:rPr spc="-10" dirty="0" smtClean="0">
                <a:solidFill>
                  <a:srgbClr val="0000CC"/>
                </a:solidFill>
              </a:rPr>
              <a:t>ey </a:t>
            </a:r>
            <a:r>
              <a:rPr lang="en-US" spc="-10" dirty="0" smtClean="0">
                <a:solidFill>
                  <a:srgbClr val="0000CC"/>
                </a:solidFill>
              </a:rPr>
              <a:t>Autonomous Housekeeping C</a:t>
            </a:r>
            <a:r>
              <a:rPr spc="-10" dirty="0" smtClean="0">
                <a:solidFill>
                  <a:srgbClr val="0000CC"/>
                </a:solidFill>
              </a:rPr>
              <a:t>ell</a:t>
            </a:r>
            <a:r>
              <a:rPr spc="-20" dirty="0" smtClean="0">
                <a:solidFill>
                  <a:srgbClr val="0000CC"/>
                </a:solidFill>
              </a:rPr>
              <a:t> </a:t>
            </a:r>
            <a:r>
              <a:rPr lang="en-US" spc="-5" dirty="0">
                <a:solidFill>
                  <a:srgbClr val="0000CC"/>
                </a:solidFill>
              </a:rPr>
              <a:t>B</a:t>
            </a:r>
            <a:r>
              <a:rPr spc="-5" dirty="0" smtClean="0">
                <a:solidFill>
                  <a:srgbClr val="0000CC"/>
                </a:solidFill>
              </a:rPr>
              <a:t>ehaviors</a:t>
            </a:r>
            <a:endParaRPr spc="-5" dirty="0">
              <a:solidFill>
                <a:srgbClr val="0000CC"/>
              </a:solidFill>
            </a:endParaRPr>
          </a:p>
        </p:txBody>
      </p:sp>
      <p:sp>
        <p:nvSpPr>
          <p:cNvPr id="3" name="object 3"/>
          <p:cNvSpPr txBox="1"/>
          <p:nvPr/>
        </p:nvSpPr>
        <p:spPr>
          <a:xfrm>
            <a:off x="165100" y="1219200"/>
            <a:ext cx="8900795" cy="4165243"/>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 typeface="Arial"/>
              <a:buChar char="•"/>
              <a:tabLst>
                <a:tab pos="300355" algn="l"/>
                <a:tab pos="300990" algn="l"/>
              </a:tabLst>
            </a:pPr>
            <a:r>
              <a:rPr sz="2000" b="1" spc="-5" dirty="0">
                <a:solidFill>
                  <a:prstClr val="black"/>
                </a:solidFill>
                <a:latin typeface="Arial"/>
                <a:cs typeface="Arial"/>
              </a:rPr>
              <a:t>Metabolism: </a:t>
            </a:r>
            <a:r>
              <a:rPr sz="2000" spc="-5" dirty="0">
                <a:solidFill>
                  <a:prstClr val="black"/>
                </a:solidFill>
                <a:latin typeface="Arial"/>
                <a:cs typeface="Arial"/>
              </a:rPr>
              <a:t>Convert glucose and other </a:t>
            </a:r>
            <a:r>
              <a:rPr sz="2000" dirty="0">
                <a:solidFill>
                  <a:prstClr val="black"/>
                </a:solidFill>
                <a:latin typeface="Arial"/>
                <a:cs typeface="Arial"/>
              </a:rPr>
              <a:t>substrates </a:t>
            </a:r>
            <a:r>
              <a:rPr sz="2000" spc="-5" dirty="0">
                <a:solidFill>
                  <a:prstClr val="black"/>
                </a:solidFill>
                <a:latin typeface="Arial"/>
                <a:cs typeface="Arial"/>
              </a:rPr>
              <a:t>into</a:t>
            </a:r>
            <a:r>
              <a:rPr sz="2000" spc="-165" dirty="0">
                <a:solidFill>
                  <a:prstClr val="black"/>
                </a:solidFill>
                <a:latin typeface="Arial"/>
                <a:cs typeface="Arial"/>
              </a:rPr>
              <a:t> </a:t>
            </a:r>
            <a:r>
              <a:rPr sz="2000" spc="-5" dirty="0" smtClean="0">
                <a:solidFill>
                  <a:prstClr val="black"/>
                </a:solidFill>
                <a:latin typeface="Arial"/>
                <a:cs typeface="Arial"/>
              </a:rPr>
              <a:t>energy</a:t>
            </a:r>
            <a:endParaRPr lang="en-US" sz="2000" spc="-5" dirty="0" smtClean="0">
              <a:solidFill>
                <a:prstClr val="black"/>
              </a:solidFill>
              <a:latin typeface="Arial"/>
              <a:cs typeface="Arial"/>
            </a:endParaRPr>
          </a:p>
          <a:p>
            <a:pPr marL="300355" indent="-287655" eaLnBrk="1" fontAlgn="auto" hangingPunct="1">
              <a:spcBef>
                <a:spcPts val="580"/>
              </a:spcBef>
              <a:spcAft>
                <a:spcPts val="0"/>
              </a:spcAft>
              <a:buFont typeface="Arial"/>
              <a:buChar char="•"/>
              <a:tabLst>
                <a:tab pos="300355" algn="l"/>
                <a:tab pos="300990" algn="l"/>
              </a:tabLst>
            </a:pPr>
            <a:r>
              <a:rPr lang="en-US" sz="2000" b="1" spc="-5" dirty="0" smtClean="0">
                <a:solidFill>
                  <a:prstClr val="black"/>
                </a:solidFill>
                <a:latin typeface="Arial"/>
                <a:cs typeface="Arial"/>
              </a:rPr>
              <a:t>Growth:</a:t>
            </a:r>
            <a:r>
              <a:rPr lang="en-US" sz="2000" spc="-5" dirty="0" smtClean="0">
                <a:solidFill>
                  <a:prstClr val="black"/>
                </a:solidFill>
                <a:latin typeface="Arial"/>
                <a:cs typeface="Arial"/>
              </a:rPr>
              <a:t> Conversion of </a:t>
            </a:r>
            <a:r>
              <a:rPr lang="en-US" sz="2000" spc="-5" dirty="0">
                <a:solidFill>
                  <a:prstClr val="black"/>
                </a:solidFill>
                <a:latin typeface="Arial"/>
                <a:cs typeface="Arial"/>
              </a:rPr>
              <a:t>glucose and other </a:t>
            </a:r>
            <a:r>
              <a:rPr lang="en-US" sz="2000" dirty="0">
                <a:solidFill>
                  <a:prstClr val="black"/>
                </a:solidFill>
                <a:latin typeface="Arial"/>
                <a:cs typeface="Arial"/>
              </a:rPr>
              <a:t>substrates </a:t>
            </a:r>
            <a:r>
              <a:rPr lang="en-US" sz="2000" spc="-5" dirty="0" smtClean="0">
                <a:solidFill>
                  <a:prstClr val="black"/>
                </a:solidFill>
                <a:latin typeface="Arial"/>
                <a:cs typeface="Arial"/>
              </a:rPr>
              <a:t>into cell components</a:t>
            </a:r>
            <a:endParaRPr sz="2000" dirty="0">
              <a:solidFill>
                <a:prstClr val="black"/>
              </a:solidFill>
              <a:latin typeface="Arial"/>
              <a:cs typeface="Arial"/>
            </a:endParaRPr>
          </a:p>
          <a:p>
            <a:pPr marL="300355" marR="606425" indent="-287655" eaLnBrk="1" fontAlgn="auto" hangingPunct="1">
              <a:spcBef>
                <a:spcPts val="480"/>
              </a:spcBef>
              <a:spcAft>
                <a:spcPts val="0"/>
              </a:spcAft>
              <a:buFont typeface="Arial"/>
              <a:buChar char="•"/>
              <a:tabLst>
                <a:tab pos="300355" algn="l"/>
                <a:tab pos="300990" algn="l"/>
              </a:tabLst>
            </a:pPr>
            <a:r>
              <a:rPr sz="2000" b="1" dirty="0">
                <a:solidFill>
                  <a:prstClr val="black"/>
                </a:solidFill>
                <a:latin typeface="Arial"/>
                <a:cs typeface="Arial"/>
              </a:rPr>
              <a:t>Cell </a:t>
            </a:r>
            <a:r>
              <a:rPr sz="2000" b="1" spc="-10" dirty="0">
                <a:solidFill>
                  <a:prstClr val="black"/>
                </a:solidFill>
                <a:latin typeface="Arial"/>
                <a:cs typeface="Arial"/>
              </a:rPr>
              <a:t>cycling: </a:t>
            </a:r>
            <a:r>
              <a:rPr lang="en-US" sz="2000" spc="-10" dirty="0" smtClean="0">
                <a:solidFill>
                  <a:prstClr val="black"/>
                </a:solidFill>
                <a:latin typeface="Arial"/>
                <a:cs typeface="Arial"/>
              </a:rPr>
              <a:t>S</a:t>
            </a:r>
            <a:r>
              <a:rPr sz="2000" dirty="0" smtClean="0">
                <a:solidFill>
                  <a:prstClr val="black"/>
                </a:solidFill>
                <a:latin typeface="Arial"/>
                <a:cs typeface="Arial"/>
              </a:rPr>
              <a:t>tages </a:t>
            </a:r>
            <a:r>
              <a:rPr sz="2000" dirty="0">
                <a:solidFill>
                  <a:prstClr val="black"/>
                </a:solidFill>
                <a:latin typeface="Arial"/>
                <a:cs typeface="Arial"/>
              </a:rPr>
              <a:t>to </a:t>
            </a:r>
            <a:r>
              <a:rPr sz="2000" spc="-5" dirty="0" smtClean="0">
                <a:solidFill>
                  <a:prstClr val="black"/>
                </a:solidFill>
                <a:latin typeface="Arial"/>
                <a:cs typeface="Arial"/>
              </a:rPr>
              <a:t>prepare </a:t>
            </a:r>
            <a:r>
              <a:rPr sz="2000" dirty="0">
                <a:solidFill>
                  <a:prstClr val="black"/>
                </a:solidFill>
                <a:latin typeface="Arial"/>
                <a:cs typeface="Arial"/>
              </a:rPr>
              <a:t>for </a:t>
            </a:r>
            <a:r>
              <a:rPr sz="2000" spc="-5" dirty="0">
                <a:solidFill>
                  <a:prstClr val="black"/>
                </a:solidFill>
                <a:latin typeface="Arial"/>
                <a:cs typeface="Arial"/>
              </a:rPr>
              <a:t>division into </a:t>
            </a:r>
            <a:r>
              <a:rPr sz="2000" dirty="0">
                <a:solidFill>
                  <a:prstClr val="black"/>
                </a:solidFill>
                <a:latin typeface="Arial"/>
                <a:cs typeface="Arial"/>
              </a:rPr>
              <a:t>two </a:t>
            </a:r>
            <a:r>
              <a:rPr sz="2000" spc="-5" dirty="0">
                <a:solidFill>
                  <a:prstClr val="black"/>
                </a:solidFill>
                <a:latin typeface="Arial"/>
                <a:cs typeface="Arial"/>
              </a:rPr>
              <a:t>daughter cells. </a:t>
            </a:r>
            <a:r>
              <a:rPr sz="2000" dirty="0">
                <a:solidFill>
                  <a:prstClr val="black"/>
                </a:solidFill>
                <a:latin typeface="Arial"/>
                <a:cs typeface="Arial"/>
              </a:rPr>
              <a:t>Includes </a:t>
            </a:r>
            <a:r>
              <a:rPr sz="2000" dirty="0" smtClean="0">
                <a:solidFill>
                  <a:prstClr val="black"/>
                </a:solidFill>
                <a:latin typeface="Arial"/>
                <a:cs typeface="Arial"/>
              </a:rPr>
              <a:t>DNA</a:t>
            </a:r>
            <a:r>
              <a:rPr lang="en-US" sz="2000" dirty="0" smtClean="0">
                <a:solidFill>
                  <a:prstClr val="black"/>
                </a:solidFill>
                <a:latin typeface="Arial"/>
                <a:cs typeface="Arial"/>
              </a:rPr>
              <a:t> replication and</a:t>
            </a:r>
            <a:r>
              <a:rPr sz="2000" dirty="0" smtClean="0">
                <a:solidFill>
                  <a:prstClr val="black"/>
                </a:solidFill>
                <a:latin typeface="Arial"/>
                <a:cs typeface="Arial"/>
              </a:rPr>
              <a:t> </a:t>
            </a:r>
            <a:r>
              <a:rPr sz="2000" spc="-5" dirty="0">
                <a:solidFill>
                  <a:prstClr val="black"/>
                </a:solidFill>
                <a:latin typeface="Arial"/>
                <a:cs typeface="Arial"/>
              </a:rPr>
              <a:t>error</a:t>
            </a:r>
            <a:r>
              <a:rPr sz="2000" spc="-95" dirty="0">
                <a:solidFill>
                  <a:prstClr val="black"/>
                </a:solidFill>
                <a:latin typeface="Arial"/>
                <a:cs typeface="Arial"/>
              </a:rPr>
              <a:t> </a:t>
            </a:r>
            <a:r>
              <a:rPr sz="2000" dirty="0" smtClean="0">
                <a:solidFill>
                  <a:prstClr val="black"/>
                </a:solidFill>
                <a:latin typeface="Arial"/>
                <a:cs typeface="Arial"/>
              </a:rPr>
              <a:t>checks</a:t>
            </a:r>
            <a:endParaRPr sz="2000" dirty="0">
              <a:solidFill>
                <a:prstClr val="black"/>
              </a:solidFill>
              <a:latin typeface="Arial"/>
              <a:cs typeface="Arial"/>
            </a:endParaRPr>
          </a:p>
          <a:p>
            <a:pPr marL="300355" marR="5080" indent="-287655" eaLnBrk="1" fontAlgn="auto" hangingPunct="1">
              <a:spcBef>
                <a:spcPts val="480"/>
              </a:spcBef>
              <a:spcAft>
                <a:spcPts val="0"/>
              </a:spcAft>
              <a:buFont typeface="Arial"/>
              <a:buChar char="•"/>
              <a:tabLst>
                <a:tab pos="300355" algn="l"/>
                <a:tab pos="300990" algn="l"/>
              </a:tabLst>
            </a:pPr>
            <a:r>
              <a:rPr sz="2000" b="1" dirty="0">
                <a:solidFill>
                  <a:prstClr val="black"/>
                </a:solidFill>
                <a:latin typeface="Arial"/>
                <a:cs typeface="Arial"/>
              </a:rPr>
              <a:t>Cell death </a:t>
            </a:r>
            <a:r>
              <a:rPr sz="2000" b="1" spc="-5" dirty="0">
                <a:solidFill>
                  <a:prstClr val="black"/>
                </a:solidFill>
                <a:latin typeface="Arial"/>
                <a:cs typeface="Arial"/>
              </a:rPr>
              <a:t>(a </a:t>
            </a:r>
            <a:r>
              <a:rPr sz="2000" b="1" dirty="0">
                <a:solidFill>
                  <a:prstClr val="black"/>
                </a:solidFill>
                <a:latin typeface="Arial"/>
                <a:cs typeface="Arial"/>
              </a:rPr>
              <a:t>process with duration!): </a:t>
            </a:r>
            <a:r>
              <a:rPr sz="2000" spc="-5" dirty="0">
                <a:solidFill>
                  <a:prstClr val="black"/>
                </a:solidFill>
                <a:latin typeface="Arial"/>
                <a:cs typeface="Arial"/>
              </a:rPr>
              <a:t>Stop creating energy and break  down </a:t>
            </a:r>
            <a:r>
              <a:rPr sz="2000" dirty="0">
                <a:solidFill>
                  <a:prstClr val="black"/>
                </a:solidFill>
                <a:latin typeface="Arial"/>
                <a:cs typeface="Arial"/>
              </a:rPr>
              <a:t>structures. </a:t>
            </a:r>
            <a:r>
              <a:rPr sz="2000" spc="-5" dirty="0">
                <a:solidFill>
                  <a:prstClr val="black"/>
                </a:solidFill>
                <a:latin typeface="Arial"/>
                <a:cs typeface="Arial"/>
              </a:rPr>
              <a:t>Either controlled (</a:t>
            </a:r>
            <a:r>
              <a:rPr sz="2000" i="1" spc="-5" dirty="0">
                <a:solidFill>
                  <a:prstClr val="black"/>
                </a:solidFill>
                <a:latin typeface="Arial"/>
                <a:cs typeface="Arial"/>
              </a:rPr>
              <a:t>e.g</a:t>
            </a:r>
            <a:r>
              <a:rPr sz="2000" spc="-5" dirty="0">
                <a:solidFill>
                  <a:prstClr val="black"/>
                </a:solidFill>
                <a:latin typeface="Arial"/>
                <a:cs typeface="Arial"/>
              </a:rPr>
              <a:t>., </a:t>
            </a:r>
            <a:r>
              <a:rPr sz="2000" b="1" dirty="0">
                <a:solidFill>
                  <a:prstClr val="black"/>
                </a:solidFill>
                <a:latin typeface="Arial"/>
                <a:cs typeface="Arial"/>
              </a:rPr>
              <a:t>apoptosis</a:t>
            </a:r>
            <a:r>
              <a:rPr sz="2000" dirty="0">
                <a:solidFill>
                  <a:prstClr val="black"/>
                </a:solidFill>
                <a:latin typeface="Arial"/>
                <a:cs typeface="Arial"/>
              </a:rPr>
              <a:t>) </a:t>
            </a:r>
            <a:r>
              <a:rPr sz="2000" spc="-5" dirty="0">
                <a:solidFill>
                  <a:prstClr val="black"/>
                </a:solidFill>
                <a:latin typeface="Arial"/>
                <a:cs typeface="Arial"/>
              </a:rPr>
              <a:t>or </a:t>
            </a:r>
            <a:r>
              <a:rPr lang="en-US" sz="2000" spc="-5" dirty="0" smtClean="0">
                <a:solidFill>
                  <a:prstClr val="black"/>
                </a:solidFill>
                <a:latin typeface="Arial"/>
                <a:cs typeface="Arial"/>
              </a:rPr>
              <a:t>less </a:t>
            </a:r>
            <a:r>
              <a:rPr sz="2000" spc="-5" dirty="0" smtClean="0">
                <a:solidFill>
                  <a:prstClr val="black"/>
                </a:solidFill>
                <a:latin typeface="Arial"/>
                <a:cs typeface="Arial"/>
              </a:rPr>
              <a:t>controlled</a:t>
            </a:r>
            <a:r>
              <a:rPr sz="2000" spc="-100" dirty="0" smtClean="0">
                <a:solidFill>
                  <a:prstClr val="black"/>
                </a:solidFill>
                <a:latin typeface="Arial"/>
                <a:cs typeface="Arial"/>
              </a:rPr>
              <a:t> </a:t>
            </a:r>
            <a:r>
              <a:rPr sz="2000" spc="-5" dirty="0">
                <a:solidFill>
                  <a:prstClr val="black"/>
                </a:solidFill>
                <a:latin typeface="Arial"/>
                <a:cs typeface="Arial"/>
              </a:rPr>
              <a:t>(</a:t>
            </a:r>
            <a:r>
              <a:rPr sz="2000" b="1" spc="-5" dirty="0">
                <a:solidFill>
                  <a:prstClr val="black"/>
                </a:solidFill>
                <a:latin typeface="Arial"/>
                <a:cs typeface="Arial"/>
              </a:rPr>
              <a:t>necrosis</a:t>
            </a:r>
            <a:r>
              <a:rPr sz="2000" spc="-5" dirty="0">
                <a:solidFill>
                  <a:prstClr val="black"/>
                </a:solidFill>
                <a:latin typeface="Arial"/>
                <a:cs typeface="Arial"/>
              </a:rPr>
              <a:t>)</a:t>
            </a:r>
            <a:endParaRPr sz="2000" dirty="0">
              <a:solidFill>
                <a:prstClr val="black"/>
              </a:solidFill>
              <a:latin typeface="Arial"/>
              <a:cs typeface="Arial"/>
            </a:endParaRPr>
          </a:p>
          <a:p>
            <a:pPr marL="300355" indent="-287655" eaLnBrk="1" fontAlgn="auto" hangingPunct="1">
              <a:spcBef>
                <a:spcPts val="480"/>
              </a:spcBef>
              <a:spcAft>
                <a:spcPts val="0"/>
              </a:spcAft>
              <a:buFont typeface="Arial"/>
              <a:buChar char="•"/>
              <a:tabLst>
                <a:tab pos="300355" algn="l"/>
                <a:tab pos="300990" algn="l"/>
              </a:tabLst>
            </a:pPr>
            <a:r>
              <a:rPr sz="2000" b="1" spc="-5" dirty="0">
                <a:solidFill>
                  <a:prstClr val="black"/>
                </a:solidFill>
                <a:latin typeface="Arial"/>
                <a:cs typeface="Arial"/>
              </a:rPr>
              <a:t>Volume regulation </a:t>
            </a:r>
            <a:r>
              <a:rPr sz="2000" b="1" dirty="0">
                <a:solidFill>
                  <a:prstClr val="black"/>
                </a:solidFill>
                <a:latin typeface="Arial"/>
                <a:cs typeface="Arial"/>
              </a:rPr>
              <a:t>and chemical </a:t>
            </a:r>
            <a:r>
              <a:rPr sz="2000" b="1" spc="-5" dirty="0">
                <a:solidFill>
                  <a:prstClr val="black"/>
                </a:solidFill>
                <a:latin typeface="Arial"/>
                <a:cs typeface="Arial"/>
              </a:rPr>
              <a:t>homeostasis: </a:t>
            </a:r>
            <a:r>
              <a:rPr sz="2000" spc="-5" dirty="0">
                <a:solidFill>
                  <a:prstClr val="black"/>
                </a:solidFill>
                <a:latin typeface="Arial"/>
                <a:cs typeface="Arial"/>
              </a:rPr>
              <a:t>Cells actively </a:t>
            </a:r>
            <a:r>
              <a:rPr sz="2000" dirty="0">
                <a:solidFill>
                  <a:prstClr val="black"/>
                </a:solidFill>
                <a:latin typeface="Arial"/>
                <a:cs typeface="Arial"/>
              </a:rPr>
              <a:t>control</a:t>
            </a:r>
            <a:r>
              <a:rPr sz="2000" spc="-90" dirty="0">
                <a:solidFill>
                  <a:prstClr val="black"/>
                </a:solidFill>
                <a:latin typeface="Arial"/>
                <a:cs typeface="Arial"/>
              </a:rPr>
              <a:t> </a:t>
            </a:r>
            <a:r>
              <a:rPr sz="2000" dirty="0">
                <a:solidFill>
                  <a:prstClr val="black"/>
                </a:solidFill>
                <a:latin typeface="Arial"/>
                <a:cs typeface="Arial"/>
              </a:rPr>
              <a:t>their</a:t>
            </a:r>
          </a:p>
          <a:p>
            <a:pPr marL="300355" eaLnBrk="1" fontAlgn="auto" hangingPunct="1">
              <a:spcBef>
                <a:spcPts val="5"/>
              </a:spcBef>
              <a:spcAft>
                <a:spcPts val="0"/>
              </a:spcAft>
            </a:pPr>
            <a:r>
              <a:rPr sz="2000" dirty="0">
                <a:solidFill>
                  <a:prstClr val="black"/>
                </a:solidFill>
                <a:latin typeface="Arial"/>
                <a:cs typeface="Arial"/>
              </a:rPr>
              <a:t>pH, water </a:t>
            </a:r>
            <a:r>
              <a:rPr sz="2000" spc="-5" dirty="0">
                <a:solidFill>
                  <a:prstClr val="black"/>
                </a:solidFill>
                <a:latin typeface="Arial"/>
                <a:cs typeface="Arial"/>
              </a:rPr>
              <a:t>content, </a:t>
            </a:r>
            <a:r>
              <a:rPr lang="en-US" sz="2000" spc="-5" dirty="0" smtClean="0">
                <a:solidFill>
                  <a:prstClr val="black"/>
                </a:solidFill>
                <a:latin typeface="Arial"/>
                <a:cs typeface="Arial"/>
              </a:rPr>
              <a:t>ionic content </a:t>
            </a:r>
            <a:r>
              <a:rPr sz="2000" spc="-5" dirty="0" smtClean="0">
                <a:solidFill>
                  <a:prstClr val="black"/>
                </a:solidFill>
                <a:latin typeface="Arial"/>
                <a:cs typeface="Arial"/>
              </a:rPr>
              <a:t>and </a:t>
            </a:r>
            <a:r>
              <a:rPr sz="2000" spc="-5" dirty="0">
                <a:solidFill>
                  <a:prstClr val="black"/>
                </a:solidFill>
                <a:latin typeface="Arial"/>
                <a:cs typeface="Arial"/>
              </a:rPr>
              <a:t>overall</a:t>
            </a:r>
            <a:r>
              <a:rPr sz="2000" spc="-114" dirty="0">
                <a:solidFill>
                  <a:prstClr val="black"/>
                </a:solidFill>
                <a:latin typeface="Arial"/>
                <a:cs typeface="Arial"/>
              </a:rPr>
              <a:t> </a:t>
            </a:r>
            <a:r>
              <a:rPr sz="2000" dirty="0" smtClean="0">
                <a:solidFill>
                  <a:prstClr val="black"/>
                </a:solidFill>
                <a:latin typeface="Arial"/>
                <a:cs typeface="Arial"/>
              </a:rPr>
              <a:t>volume</a:t>
            </a:r>
            <a:endParaRPr lang="en-US" sz="2000" dirty="0" smtClean="0">
              <a:solidFill>
                <a:prstClr val="black"/>
              </a:solidFill>
              <a:latin typeface="Arial"/>
              <a:cs typeface="Arial"/>
            </a:endParaRPr>
          </a:p>
          <a:p>
            <a:pPr marL="300355" indent="-287655" eaLnBrk="1" fontAlgn="auto" hangingPunct="1">
              <a:spcBef>
                <a:spcPts val="484"/>
              </a:spcBef>
              <a:spcAft>
                <a:spcPts val="0"/>
              </a:spcAft>
              <a:buFont typeface="Arial"/>
              <a:buChar char="•"/>
              <a:tabLst>
                <a:tab pos="300355" algn="l"/>
                <a:tab pos="300990" algn="l"/>
              </a:tabLst>
            </a:pPr>
            <a:r>
              <a:rPr lang="en-US" sz="2000" b="1" spc="-5" dirty="0">
                <a:solidFill>
                  <a:prstClr val="black"/>
                </a:solidFill>
                <a:latin typeface="Arial"/>
                <a:cs typeface="Arial"/>
              </a:rPr>
              <a:t>Differentiation: </a:t>
            </a:r>
            <a:r>
              <a:rPr lang="en-US" sz="2000" spc="-5" dirty="0">
                <a:solidFill>
                  <a:prstClr val="black"/>
                </a:solidFill>
                <a:latin typeface="Arial"/>
                <a:cs typeface="Arial"/>
              </a:rPr>
              <a:t>Cells </a:t>
            </a:r>
            <a:r>
              <a:rPr lang="en-US" sz="2000" dirty="0">
                <a:solidFill>
                  <a:prstClr val="black"/>
                </a:solidFill>
                <a:latin typeface="Arial"/>
                <a:cs typeface="Arial"/>
              </a:rPr>
              <a:t>can transform from </a:t>
            </a:r>
            <a:r>
              <a:rPr lang="en-US" sz="2000" spc="-5" dirty="0">
                <a:solidFill>
                  <a:prstClr val="black"/>
                </a:solidFill>
                <a:latin typeface="Arial"/>
                <a:cs typeface="Arial"/>
              </a:rPr>
              <a:t>one type to</a:t>
            </a:r>
            <a:r>
              <a:rPr lang="en-US" sz="2000" spc="-170" dirty="0">
                <a:solidFill>
                  <a:prstClr val="black"/>
                </a:solidFill>
                <a:latin typeface="Arial"/>
                <a:cs typeface="Arial"/>
              </a:rPr>
              <a:t> </a:t>
            </a:r>
            <a:r>
              <a:rPr lang="en-US" sz="2000" spc="-5" dirty="0">
                <a:solidFill>
                  <a:prstClr val="black"/>
                </a:solidFill>
                <a:latin typeface="Arial"/>
                <a:cs typeface="Arial"/>
              </a:rPr>
              <a:t>another</a:t>
            </a:r>
            <a:endParaRPr lang="en-US" sz="2000" dirty="0">
              <a:solidFill>
                <a:prstClr val="black"/>
              </a:solidFill>
              <a:latin typeface="Arial"/>
              <a:cs typeface="Arial"/>
            </a:endParaRPr>
          </a:p>
          <a:p>
            <a:pPr marL="295910" eaLnBrk="1" fontAlgn="auto" hangingPunct="1">
              <a:spcBef>
                <a:spcPts val="480"/>
              </a:spcBef>
              <a:spcAft>
                <a:spcPts val="0"/>
              </a:spcAft>
              <a:tabLst>
                <a:tab pos="586740" algn="l"/>
              </a:tabLst>
            </a:pPr>
            <a:r>
              <a:rPr lang="en-US" sz="2000" dirty="0">
                <a:solidFill>
                  <a:prstClr val="black"/>
                </a:solidFill>
                <a:latin typeface="Arial"/>
                <a:cs typeface="Arial"/>
              </a:rPr>
              <a:t>–	</a:t>
            </a:r>
            <a:r>
              <a:rPr lang="en-US" sz="2000" i="1" spc="-5" dirty="0">
                <a:solidFill>
                  <a:prstClr val="black"/>
                </a:solidFill>
                <a:latin typeface="Arial"/>
                <a:cs typeface="Arial"/>
              </a:rPr>
              <a:t>e.g., </a:t>
            </a:r>
            <a:r>
              <a:rPr lang="en-US" sz="2000" spc="-5" dirty="0">
                <a:solidFill>
                  <a:prstClr val="black"/>
                </a:solidFill>
                <a:latin typeface="Arial"/>
                <a:cs typeface="Arial"/>
              </a:rPr>
              <a:t>Stem </a:t>
            </a:r>
            <a:r>
              <a:rPr lang="en-US" sz="2000" dirty="0">
                <a:solidFill>
                  <a:prstClr val="black"/>
                </a:solidFill>
                <a:latin typeface="Arial"/>
                <a:cs typeface="Arial"/>
              </a:rPr>
              <a:t>cell </a:t>
            </a:r>
            <a:r>
              <a:rPr lang="en-US" sz="2000" dirty="0">
                <a:solidFill>
                  <a:prstClr val="black"/>
                </a:solidFill>
                <a:latin typeface="Wingdings"/>
                <a:cs typeface="Wingdings"/>
              </a:rPr>
              <a:t></a:t>
            </a:r>
            <a:r>
              <a:rPr lang="en-US" sz="2000" dirty="0">
                <a:solidFill>
                  <a:prstClr val="black"/>
                </a:solidFill>
                <a:latin typeface="Times New Roman"/>
                <a:cs typeface="Times New Roman"/>
              </a:rPr>
              <a:t> </a:t>
            </a:r>
            <a:r>
              <a:rPr lang="en-US" sz="2000" spc="-5" dirty="0">
                <a:solidFill>
                  <a:prstClr val="black"/>
                </a:solidFill>
                <a:latin typeface="Arial"/>
                <a:cs typeface="Arial"/>
              </a:rPr>
              <a:t>progenitor </a:t>
            </a:r>
            <a:r>
              <a:rPr lang="en-US" sz="2000" dirty="0">
                <a:solidFill>
                  <a:prstClr val="black"/>
                </a:solidFill>
                <a:latin typeface="Arial"/>
                <a:cs typeface="Arial"/>
              </a:rPr>
              <a:t>cell </a:t>
            </a:r>
            <a:r>
              <a:rPr lang="en-US" sz="2000" dirty="0">
                <a:solidFill>
                  <a:prstClr val="black"/>
                </a:solidFill>
                <a:latin typeface="Wingdings"/>
                <a:cs typeface="Wingdings"/>
              </a:rPr>
              <a:t></a:t>
            </a:r>
            <a:r>
              <a:rPr lang="en-US" sz="2000" dirty="0">
                <a:solidFill>
                  <a:prstClr val="black"/>
                </a:solidFill>
                <a:latin typeface="Times New Roman"/>
                <a:cs typeface="Times New Roman"/>
              </a:rPr>
              <a:t> </a:t>
            </a:r>
            <a:r>
              <a:rPr lang="en-US" sz="2000" spc="-5" dirty="0">
                <a:solidFill>
                  <a:prstClr val="black"/>
                </a:solidFill>
                <a:latin typeface="Arial"/>
                <a:cs typeface="Arial"/>
              </a:rPr>
              <a:t>differentiated</a:t>
            </a:r>
            <a:r>
              <a:rPr lang="en-US" sz="2000" spc="-15" dirty="0">
                <a:solidFill>
                  <a:prstClr val="black"/>
                </a:solidFill>
                <a:latin typeface="Arial"/>
                <a:cs typeface="Arial"/>
              </a:rPr>
              <a:t> </a:t>
            </a:r>
            <a:r>
              <a:rPr lang="en-US" sz="2000" spc="-5" dirty="0">
                <a:solidFill>
                  <a:prstClr val="black"/>
                </a:solidFill>
                <a:latin typeface="Arial"/>
                <a:cs typeface="Arial"/>
              </a:rPr>
              <a:t>cell</a:t>
            </a:r>
            <a:endParaRPr lang="en-US" sz="2000" dirty="0">
              <a:solidFill>
                <a:prstClr val="black"/>
              </a:solidFill>
              <a:latin typeface="Arial"/>
              <a:cs typeface="Arial"/>
            </a:endParaRPr>
          </a:p>
          <a:p>
            <a:pPr marL="300355" eaLnBrk="1" fontAlgn="auto" hangingPunct="1">
              <a:spcBef>
                <a:spcPts val="5"/>
              </a:spcBef>
              <a:spcAft>
                <a:spcPts val="0"/>
              </a:spcAft>
            </a:pPr>
            <a:endParaRPr sz="2000" dirty="0">
              <a:solidFill>
                <a:prstClr val="black"/>
              </a:solidFill>
              <a:latin typeface="Arial"/>
              <a:cs typeface="Arial"/>
            </a:endParaRPr>
          </a:p>
        </p:txBody>
      </p:sp>
      <p:pic>
        <p:nvPicPr>
          <p:cNvPr id="4" name="Picture 4"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700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6351"/>
            <a:ext cx="9144000" cy="714137"/>
          </a:xfrm>
        </p:spPr>
        <p:txBody>
          <a:bodyPr/>
          <a:lstStyle/>
          <a:p>
            <a:r>
              <a:rPr lang="en-US" altLang="en-US" sz="4000" b="1" dirty="0" smtClean="0">
                <a:solidFill>
                  <a:srgbClr val="0000CC"/>
                </a:solidFill>
                <a:latin typeface="Arial" panose="020B0604020202020204" pitchFamily="34" charset="0"/>
              </a:rPr>
              <a:t>THE CELL </a:t>
            </a:r>
            <a:r>
              <a:rPr lang="en-US" altLang="en-US" sz="4000" b="1" dirty="0">
                <a:solidFill>
                  <a:srgbClr val="0000CC"/>
                </a:solidFill>
                <a:latin typeface="Arial" panose="020B0604020202020204" pitchFamily="34" charset="0"/>
              </a:rPr>
              <a:t>CYCLE</a:t>
            </a:r>
            <a:endParaRPr lang="en-GB" altLang="en-US" sz="4000" b="1" dirty="0">
              <a:solidFill>
                <a:srgbClr val="0000CC"/>
              </a:solidFill>
              <a:latin typeface="Arial" panose="020B0604020202020204" pitchFamily="34" charset="0"/>
            </a:endParaRPr>
          </a:p>
        </p:txBody>
      </p:sp>
      <p:sp>
        <p:nvSpPr>
          <p:cNvPr id="3" name="Subtitle 2"/>
          <p:cNvSpPr>
            <a:spLocks noGrp="1"/>
          </p:cNvSpPr>
          <p:nvPr>
            <p:ph type="subTitle" idx="1"/>
          </p:nvPr>
        </p:nvSpPr>
        <p:spPr/>
        <p:txBody>
          <a:bodyPr/>
          <a:lstStyle/>
          <a:p>
            <a:endParaRPr lang="en-US"/>
          </a:p>
        </p:txBody>
      </p:sp>
      <p:graphicFrame>
        <p:nvGraphicFramePr>
          <p:cNvPr id="17412" name="Object 4"/>
          <p:cNvGraphicFramePr>
            <a:graphicFrameLocks noChangeAspect="1"/>
          </p:cNvGraphicFramePr>
          <p:nvPr/>
        </p:nvGraphicFramePr>
        <p:xfrm>
          <a:off x="2759075" y="3236913"/>
          <a:ext cx="3581400" cy="3019425"/>
        </p:xfrm>
        <a:graphic>
          <a:graphicData uri="http://schemas.openxmlformats.org/presentationml/2006/ole">
            <mc:AlternateContent xmlns:mc="http://schemas.openxmlformats.org/markup-compatibility/2006">
              <mc:Choice xmlns:v="urn:schemas-microsoft-com:vml" Requires="v">
                <p:oleObj spid="_x0000_s9290" name="點陣圖影像" r:id="rId4" imgW="2114845" imgH="1905266" progId="Paint.Picture">
                  <p:embed/>
                </p:oleObj>
              </mc:Choice>
              <mc:Fallback>
                <p:oleObj name="點陣圖影像" r:id="rId4" imgW="2114845" imgH="19052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3236913"/>
                        <a:ext cx="35814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22" name="Picture 14" descr="http://www.cancerquest.org/images/anaphaseai.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675" y="1636713"/>
            <a:ext cx="17526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4" name="Picture 16" descr="http://www.cancerquest.org/Images/telophaseai.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75" y="1636713"/>
            <a:ext cx="19812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425" name="Object 17"/>
          <p:cNvGraphicFramePr>
            <a:graphicFrameLocks noChangeAspect="1"/>
          </p:cNvGraphicFramePr>
          <p:nvPr/>
        </p:nvGraphicFramePr>
        <p:xfrm>
          <a:off x="777875" y="1560513"/>
          <a:ext cx="1295400" cy="1281112"/>
        </p:xfrm>
        <a:graphic>
          <a:graphicData uri="http://schemas.openxmlformats.org/presentationml/2006/ole">
            <mc:AlternateContent xmlns:mc="http://schemas.openxmlformats.org/markup-compatibility/2006">
              <mc:Choice xmlns:v="urn:schemas-microsoft-com:vml" Requires="v">
                <p:oleObj spid="_x0000_s9291" name="點陣圖影像" r:id="rId8" imgW="857143" imgH="847843" progId="Paint.Picture">
                  <p:embed/>
                </p:oleObj>
              </mc:Choice>
              <mc:Fallback>
                <p:oleObj name="點陣圖影像" r:id="rId8" imgW="857143" imgH="847843"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75" y="1560513"/>
                        <a:ext cx="1295400"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6" name="Object 18"/>
          <p:cNvGraphicFramePr>
            <a:graphicFrameLocks noChangeAspect="1"/>
          </p:cNvGraphicFramePr>
          <p:nvPr/>
        </p:nvGraphicFramePr>
        <p:xfrm>
          <a:off x="2530475" y="1560513"/>
          <a:ext cx="1371600" cy="1295400"/>
        </p:xfrm>
        <a:graphic>
          <a:graphicData uri="http://schemas.openxmlformats.org/presentationml/2006/ole">
            <mc:AlternateContent xmlns:mc="http://schemas.openxmlformats.org/markup-compatibility/2006">
              <mc:Choice xmlns:v="urn:schemas-microsoft-com:vml" Requires="v">
                <p:oleObj spid="_x0000_s9292" name="點陣圖影像" r:id="rId10" imgW="876190" imgH="905001" progId="Paint.Picture">
                  <p:embed/>
                </p:oleObj>
              </mc:Choice>
              <mc:Fallback>
                <p:oleObj name="點陣圖影像" r:id="rId10" imgW="876190" imgH="905001"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30475" y="1560513"/>
                        <a:ext cx="1371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7" name="Text Box 19"/>
          <p:cNvSpPr txBox="1">
            <a:spLocks noChangeArrowheads="1"/>
          </p:cNvSpPr>
          <p:nvPr/>
        </p:nvSpPr>
        <p:spPr bwMode="auto">
          <a:xfrm>
            <a:off x="854075" y="1255713"/>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i="1"/>
              <a:t>Prophase</a:t>
            </a:r>
            <a:endParaRPr lang="en-GB" altLang="en-US" b="1" i="1"/>
          </a:p>
        </p:txBody>
      </p:sp>
      <p:sp>
        <p:nvSpPr>
          <p:cNvPr id="17428" name="Text Box 20"/>
          <p:cNvSpPr txBox="1">
            <a:spLocks noChangeArrowheads="1"/>
          </p:cNvSpPr>
          <p:nvPr/>
        </p:nvSpPr>
        <p:spPr bwMode="auto">
          <a:xfrm>
            <a:off x="2530475" y="1255713"/>
            <a:ext cx="1233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i="1"/>
              <a:t>Metaphase</a:t>
            </a:r>
            <a:endParaRPr lang="en-GB" altLang="en-US" b="1" i="1"/>
          </a:p>
        </p:txBody>
      </p:sp>
      <p:sp>
        <p:nvSpPr>
          <p:cNvPr id="17429" name="Text Box 21"/>
          <p:cNvSpPr txBox="1">
            <a:spLocks noChangeArrowheads="1"/>
          </p:cNvSpPr>
          <p:nvPr/>
        </p:nvSpPr>
        <p:spPr bwMode="auto">
          <a:xfrm>
            <a:off x="4435475" y="1255713"/>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i="1"/>
              <a:t>Anaphase</a:t>
            </a:r>
            <a:endParaRPr lang="en-GB" altLang="en-US" b="1" i="1"/>
          </a:p>
        </p:txBody>
      </p:sp>
      <p:sp>
        <p:nvSpPr>
          <p:cNvPr id="17430" name="Text Box 22"/>
          <p:cNvSpPr txBox="1">
            <a:spLocks noChangeArrowheads="1"/>
          </p:cNvSpPr>
          <p:nvPr/>
        </p:nvSpPr>
        <p:spPr bwMode="auto">
          <a:xfrm>
            <a:off x="6416675" y="1255713"/>
            <a:ext cx="118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i="1"/>
              <a:t>Telophase</a:t>
            </a:r>
            <a:endParaRPr lang="en-GB" altLang="en-US" b="1" i="1"/>
          </a:p>
        </p:txBody>
      </p:sp>
      <p:sp>
        <p:nvSpPr>
          <p:cNvPr id="17431" name="Line 23"/>
          <p:cNvSpPr>
            <a:spLocks noChangeShapeType="1"/>
          </p:cNvSpPr>
          <p:nvPr/>
        </p:nvSpPr>
        <p:spPr bwMode="auto">
          <a:xfrm flipH="1" flipV="1">
            <a:off x="1844675" y="2627313"/>
            <a:ext cx="2438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2" name="Line 24"/>
          <p:cNvSpPr>
            <a:spLocks noChangeShapeType="1"/>
          </p:cNvSpPr>
          <p:nvPr/>
        </p:nvSpPr>
        <p:spPr bwMode="auto">
          <a:xfrm flipV="1">
            <a:off x="4664075" y="2627313"/>
            <a:ext cx="18288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6" name="Text Box 8"/>
          <p:cNvSpPr txBox="1">
            <a:spLocks noChangeArrowheads="1"/>
          </p:cNvSpPr>
          <p:nvPr/>
        </p:nvSpPr>
        <p:spPr bwMode="auto">
          <a:xfrm>
            <a:off x="4283075" y="3084513"/>
            <a:ext cx="4048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a:solidFill>
                  <a:schemeClr val="accent2"/>
                </a:solidFill>
              </a:rPr>
              <a:t>M</a:t>
            </a:r>
            <a:endParaRPr lang="en-GB" altLang="en-US" sz="2000" b="1">
              <a:solidFill>
                <a:schemeClr val="accent2"/>
              </a:solidFill>
            </a:endParaRPr>
          </a:p>
        </p:txBody>
      </p:sp>
      <p:sp>
        <p:nvSpPr>
          <p:cNvPr id="17433" name="Text Box 25"/>
          <p:cNvSpPr txBox="1">
            <a:spLocks noChangeArrowheads="1"/>
          </p:cNvSpPr>
          <p:nvPr/>
        </p:nvSpPr>
        <p:spPr bwMode="auto">
          <a:xfrm>
            <a:off x="5807075" y="5141913"/>
            <a:ext cx="5318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a:solidFill>
                  <a:schemeClr val="accent2"/>
                </a:solidFill>
              </a:rPr>
              <a:t>G0</a:t>
            </a:r>
            <a:endParaRPr lang="en-GB" altLang="en-US" sz="2000" b="1">
              <a:solidFill>
                <a:schemeClr val="accent2"/>
              </a:solidFill>
            </a:endParaRPr>
          </a:p>
        </p:txBody>
      </p:sp>
      <p:sp>
        <p:nvSpPr>
          <p:cNvPr id="17435" name="Text Box 27"/>
          <p:cNvSpPr txBox="1">
            <a:spLocks noChangeArrowheads="1"/>
          </p:cNvSpPr>
          <p:nvPr/>
        </p:nvSpPr>
        <p:spPr bwMode="auto">
          <a:xfrm>
            <a:off x="2454275" y="3973513"/>
            <a:ext cx="5318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a:solidFill>
                  <a:schemeClr val="accent2"/>
                </a:solidFill>
              </a:rPr>
              <a:t>G2</a:t>
            </a:r>
            <a:endParaRPr lang="en-GB" altLang="en-US" sz="2000" b="1">
              <a:solidFill>
                <a:schemeClr val="accent2"/>
              </a:solidFill>
            </a:endParaRPr>
          </a:p>
        </p:txBody>
      </p:sp>
      <p:sp>
        <p:nvSpPr>
          <p:cNvPr id="17438" name="Text Box 30"/>
          <p:cNvSpPr txBox="1">
            <a:spLocks noChangeArrowheads="1"/>
          </p:cNvSpPr>
          <p:nvPr/>
        </p:nvSpPr>
        <p:spPr bwMode="auto">
          <a:xfrm>
            <a:off x="3906838" y="2703513"/>
            <a:ext cx="1057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i="1" dirty="0">
                <a:solidFill>
                  <a:schemeClr val="accent2"/>
                </a:solidFill>
              </a:rPr>
              <a:t>Mitosis</a:t>
            </a:r>
            <a:endParaRPr lang="en-GB" altLang="en-US" sz="2000" b="1" i="1" dirty="0">
              <a:solidFill>
                <a:schemeClr val="accent2"/>
              </a:solidFill>
            </a:endParaRPr>
          </a:p>
        </p:txBody>
      </p:sp>
      <p:sp>
        <p:nvSpPr>
          <p:cNvPr id="17434" name="Text Box 26"/>
          <p:cNvSpPr txBox="1">
            <a:spLocks noChangeArrowheads="1"/>
          </p:cNvSpPr>
          <p:nvPr/>
        </p:nvSpPr>
        <p:spPr bwMode="auto">
          <a:xfrm>
            <a:off x="5730875" y="3973513"/>
            <a:ext cx="5318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a:solidFill>
                  <a:schemeClr val="accent2"/>
                </a:solidFill>
              </a:rPr>
              <a:t>G1</a:t>
            </a:r>
            <a:endParaRPr lang="en-GB" altLang="en-US" sz="2000" b="1">
              <a:solidFill>
                <a:schemeClr val="accent2"/>
              </a:solidFill>
            </a:endParaRPr>
          </a:p>
        </p:txBody>
      </p:sp>
      <p:sp>
        <p:nvSpPr>
          <p:cNvPr id="17436" name="Text Box 28"/>
          <p:cNvSpPr txBox="1">
            <a:spLocks noChangeArrowheads="1"/>
          </p:cNvSpPr>
          <p:nvPr/>
        </p:nvSpPr>
        <p:spPr bwMode="auto">
          <a:xfrm>
            <a:off x="2606675" y="5167313"/>
            <a:ext cx="363538"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a:solidFill>
                  <a:schemeClr val="accent2"/>
                </a:solidFill>
              </a:rPr>
              <a:t>S</a:t>
            </a:r>
            <a:endParaRPr lang="en-GB" altLang="en-US" sz="2000" b="1">
              <a:solidFill>
                <a:schemeClr val="accent2"/>
              </a:solidFill>
            </a:endParaRPr>
          </a:p>
        </p:txBody>
      </p:sp>
      <p:sp>
        <p:nvSpPr>
          <p:cNvPr id="17455" name="Text Box 47"/>
          <p:cNvSpPr txBox="1">
            <a:spLocks noChangeArrowheads="1"/>
          </p:cNvSpPr>
          <p:nvPr/>
        </p:nvSpPr>
        <p:spPr bwMode="auto">
          <a:xfrm>
            <a:off x="6416675" y="3733800"/>
            <a:ext cx="2438400" cy="8350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FF00"/>
                </a:solidFill>
              </a:rPr>
              <a:t>Cell increases in size &amp; produces RNA and synthesizes proteins</a:t>
            </a:r>
            <a:endParaRPr lang="en-GB" altLang="en-US" b="1">
              <a:solidFill>
                <a:srgbClr val="FFFF00"/>
              </a:solidFill>
            </a:endParaRPr>
          </a:p>
        </p:txBody>
      </p:sp>
      <p:sp>
        <p:nvSpPr>
          <p:cNvPr id="17456" name="Text Box 48"/>
          <p:cNvSpPr txBox="1">
            <a:spLocks noChangeArrowheads="1"/>
          </p:cNvSpPr>
          <p:nvPr/>
        </p:nvSpPr>
        <p:spPr bwMode="auto">
          <a:xfrm>
            <a:off x="6416675" y="5075238"/>
            <a:ext cx="2514600" cy="5905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FF00"/>
                </a:solidFill>
              </a:rPr>
              <a:t>Cell arrest &amp; absence of cell division</a:t>
            </a:r>
            <a:endParaRPr lang="en-GB" altLang="en-US">
              <a:solidFill>
                <a:srgbClr val="FFFF00"/>
              </a:solidFill>
            </a:endParaRPr>
          </a:p>
        </p:txBody>
      </p:sp>
      <p:sp>
        <p:nvSpPr>
          <p:cNvPr id="17457" name="Text Box 49"/>
          <p:cNvSpPr txBox="1">
            <a:spLocks noChangeArrowheads="1"/>
          </p:cNvSpPr>
          <p:nvPr/>
        </p:nvSpPr>
        <p:spPr bwMode="auto">
          <a:xfrm>
            <a:off x="152400" y="5197475"/>
            <a:ext cx="2149475" cy="3460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FF00"/>
                </a:solidFill>
              </a:rPr>
              <a:t>DNA synthesis</a:t>
            </a:r>
            <a:endParaRPr lang="en-GB" altLang="en-US">
              <a:solidFill>
                <a:srgbClr val="FFFF00"/>
              </a:solidFill>
            </a:endParaRPr>
          </a:p>
        </p:txBody>
      </p:sp>
      <p:sp>
        <p:nvSpPr>
          <p:cNvPr id="17459" name="Text Box 51"/>
          <p:cNvSpPr txBox="1">
            <a:spLocks noChangeArrowheads="1"/>
          </p:cNvSpPr>
          <p:nvPr/>
        </p:nvSpPr>
        <p:spPr bwMode="auto">
          <a:xfrm>
            <a:off x="168275" y="3733800"/>
            <a:ext cx="2133600" cy="8350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FF00"/>
                </a:solidFill>
              </a:rPr>
              <a:t>Production of new proteins for cell division</a:t>
            </a:r>
            <a:endParaRPr lang="en-GB" altLang="en-US">
              <a:solidFill>
                <a:srgbClr val="FFFF00"/>
              </a:solidFill>
            </a:endParaRPr>
          </a:p>
        </p:txBody>
      </p:sp>
      <p:sp>
        <p:nvSpPr>
          <p:cNvPr id="17460" name="Text Box 52"/>
          <p:cNvSpPr txBox="1">
            <a:spLocks noChangeArrowheads="1"/>
          </p:cNvSpPr>
          <p:nvPr/>
        </p:nvSpPr>
        <p:spPr bwMode="auto">
          <a:xfrm>
            <a:off x="2743200" y="6151563"/>
            <a:ext cx="3789363" cy="4667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G1 + S + G2 = Interphase</a:t>
            </a:r>
            <a:endParaRPr lang="en-GB" altLang="en-US" sz="2400" b="1"/>
          </a:p>
        </p:txBody>
      </p:sp>
      <p:sp>
        <p:nvSpPr>
          <p:cNvPr id="2" name="Rectangle 1"/>
          <p:cNvSpPr/>
          <p:nvPr/>
        </p:nvSpPr>
        <p:spPr>
          <a:xfrm>
            <a:off x="630321" y="6041204"/>
            <a:ext cx="1960479" cy="646331"/>
          </a:xfrm>
          <a:prstGeom prst="rect">
            <a:avLst/>
          </a:prstGeom>
        </p:spPr>
        <p:txBody>
          <a:bodyPr wrap="square">
            <a:spAutoFit/>
          </a:bodyPr>
          <a:lstStyle/>
          <a:p>
            <a:r>
              <a:rPr lang="en-US" b="1" dirty="0" smtClean="0"/>
              <a:t>From Anderson, 2009</a:t>
            </a:r>
            <a:endParaRPr lang="en-US" dirty="0"/>
          </a:p>
        </p:txBody>
      </p:sp>
      <p:sp>
        <p:nvSpPr>
          <p:cNvPr id="26" name="TextBox 2"/>
          <p:cNvSpPr txBox="1">
            <a:spLocks noChangeArrowheads="1"/>
          </p:cNvSpPr>
          <p:nvPr/>
        </p:nvSpPr>
        <p:spPr bwMode="auto">
          <a:xfrm>
            <a:off x="219160" y="720488"/>
            <a:ext cx="8712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When a cell does decide to proliferate, it enters the cell cycle</a:t>
            </a:r>
          </a:p>
        </p:txBody>
      </p:sp>
      <p:pic>
        <p:nvPicPr>
          <p:cNvPr id="28" name="Picture 4" descr="Biocomplexity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descr="redblackblocki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547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8" name="Rectangle 1028"/>
          <p:cNvSpPr>
            <a:spLocks noGrp="1" noChangeArrowheads="1"/>
          </p:cNvSpPr>
          <p:nvPr>
            <p:ph type="title"/>
          </p:nvPr>
        </p:nvSpPr>
        <p:spPr>
          <a:xfrm>
            <a:off x="369887" y="26987"/>
            <a:ext cx="8229600" cy="731838"/>
          </a:xfrm>
          <a:noFill/>
          <a:ln/>
        </p:spPr>
        <p:txBody>
          <a:bodyPr/>
          <a:lstStyle/>
          <a:p>
            <a:r>
              <a:rPr lang="en-US" altLang="en-US" sz="4000" b="1" dirty="0">
                <a:solidFill>
                  <a:srgbClr val="0000CC"/>
                </a:solidFill>
                <a:latin typeface="Arial" panose="020B0604020202020204" pitchFamily="34" charset="0"/>
              </a:rPr>
              <a:t>CELL CYCLE CHECKPOINTS</a:t>
            </a:r>
            <a:endParaRPr lang="en-GB" altLang="en-US" sz="4000" b="1" dirty="0">
              <a:solidFill>
                <a:srgbClr val="0000CC"/>
              </a:solidFill>
              <a:latin typeface="Arial" panose="020B0604020202020204" pitchFamily="34" charset="0"/>
            </a:endParaRPr>
          </a:p>
        </p:txBody>
      </p:sp>
      <p:pic>
        <p:nvPicPr>
          <p:cNvPr id="26632" name="Picture 1032" descr="C:\Documents and Settings\Helen Cheung\My Documents\My Pictures\controlle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0"/>
            <a:ext cx="4495800" cy="3287713"/>
          </a:xfrm>
          <a:prstGeom prst="rect">
            <a:avLst/>
          </a:prstGeom>
          <a:noFill/>
          <a:extLst>
            <a:ext uri="{909E8E84-426E-40DD-AFC4-6F175D3DCCD1}">
              <a14:hiddenFill xmlns:a14="http://schemas.microsoft.com/office/drawing/2010/main">
                <a:solidFill>
                  <a:srgbClr val="FFFFFF"/>
                </a:solidFill>
              </a14:hiddenFill>
            </a:ext>
          </a:extLst>
        </p:spPr>
      </p:pic>
      <p:sp>
        <p:nvSpPr>
          <p:cNvPr id="26637" name="Text Box 1037"/>
          <p:cNvSpPr txBox="1">
            <a:spLocks noChangeArrowheads="1"/>
          </p:cNvSpPr>
          <p:nvPr/>
        </p:nvSpPr>
        <p:spPr bwMode="auto">
          <a:xfrm>
            <a:off x="3581400" y="5867400"/>
            <a:ext cx="1806575" cy="3762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accent2"/>
                </a:solidFill>
              </a:rPr>
              <a:t>G1 Checkpoint</a:t>
            </a:r>
            <a:endParaRPr lang="en-GB" altLang="en-US" sz="1800" b="1">
              <a:solidFill>
                <a:schemeClr val="accent2"/>
              </a:solidFill>
            </a:endParaRPr>
          </a:p>
        </p:txBody>
      </p:sp>
      <p:sp>
        <p:nvSpPr>
          <p:cNvPr id="26638" name="AutoShape 1038"/>
          <p:cNvSpPr>
            <a:spLocks noChangeArrowheads="1"/>
          </p:cNvSpPr>
          <p:nvPr/>
        </p:nvSpPr>
        <p:spPr bwMode="auto">
          <a:xfrm>
            <a:off x="3657600" y="5410200"/>
            <a:ext cx="1600200" cy="381000"/>
          </a:xfrm>
          <a:prstGeom prst="wedgeRectCallout">
            <a:avLst>
              <a:gd name="adj1" fmla="val -42958"/>
              <a:gd name="adj2" fmla="val -128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FFFF00"/>
                </a:solidFill>
              </a:rPr>
              <a:t>Enter into S</a:t>
            </a:r>
            <a:endParaRPr lang="en-GB" altLang="en-US" sz="1800" b="1">
              <a:solidFill>
                <a:srgbClr val="FFFF00"/>
              </a:solidFill>
            </a:endParaRPr>
          </a:p>
        </p:txBody>
      </p:sp>
      <p:sp>
        <p:nvSpPr>
          <p:cNvPr id="26639" name="Text Box 1039"/>
          <p:cNvSpPr txBox="1">
            <a:spLocks noChangeArrowheads="1"/>
          </p:cNvSpPr>
          <p:nvPr/>
        </p:nvSpPr>
        <p:spPr bwMode="auto">
          <a:xfrm>
            <a:off x="3048000" y="6329363"/>
            <a:ext cx="3038475" cy="37623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00"/>
                </a:solidFill>
              </a:rPr>
              <a:t>Is environment favorable?</a:t>
            </a:r>
            <a:endParaRPr lang="en-GB" altLang="en-US" sz="1800" b="1">
              <a:solidFill>
                <a:srgbClr val="FFFF00"/>
              </a:solidFill>
            </a:endParaRPr>
          </a:p>
        </p:txBody>
      </p:sp>
      <p:sp>
        <p:nvSpPr>
          <p:cNvPr id="26641" name="Text Box 1041"/>
          <p:cNvSpPr txBox="1">
            <a:spLocks noChangeArrowheads="1"/>
          </p:cNvSpPr>
          <p:nvPr/>
        </p:nvSpPr>
        <p:spPr bwMode="auto">
          <a:xfrm>
            <a:off x="1524000" y="1828800"/>
            <a:ext cx="1806575" cy="3762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accent2"/>
                </a:solidFill>
              </a:rPr>
              <a:t>G2 Checkpoint</a:t>
            </a:r>
            <a:endParaRPr lang="en-GB" altLang="en-US" sz="1800" b="1">
              <a:solidFill>
                <a:schemeClr val="accent2"/>
              </a:solidFill>
            </a:endParaRPr>
          </a:p>
        </p:txBody>
      </p:sp>
      <p:sp>
        <p:nvSpPr>
          <p:cNvPr id="26642" name="Text Box 1042"/>
          <p:cNvSpPr txBox="1">
            <a:spLocks noChangeArrowheads="1"/>
          </p:cNvSpPr>
          <p:nvPr/>
        </p:nvSpPr>
        <p:spPr bwMode="auto">
          <a:xfrm>
            <a:off x="1066800" y="1101725"/>
            <a:ext cx="3038475" cy="6508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rgbClr val="FFFF00"/>
                </a:solidFill>
              </a:rPr>
              <a:t>Is environment favorable?</a:t>
            </a:r>
          </a:p>
          <a:p>
            <a:r>
              <a:rPr lang="en-US" altLang="en-US" sz="1800" b="1" dirty="0">
                <a:solidFill>
                  <a:srgbClr val="FFFF00"/>
                </a:solidFill>
              </a:rPr>
              <a:t>Has DNA replicated?</a:t>
            </a:r>
            <a:endParaRPr lang="en-GB" altLang="en-US" sz="1800" b="1" dirty="0">
              <a:solidFill>
                <a:srgbClr val="FFFF00"/>
              </a:solidFill>
            </a:endParaRPr>
          </a:p>
        </p:txBody>
      </p:sp>
      <p:sp>
        <p:nvSpPr>
          <p:cNvPr id="26643" name="AutoShape 1043"/>
          <p:cNvSpPr>
            <a:spLocks noChangeArrowheads="1"/>
          </p:cNvSpPr>
          <p:nvPr/>
        </p:nvSpPr>
        <p:spPr bwMode="auto">
          <a:xfrm>
            <a:off x="1676400" y="2286000"/>
            <a:ext cx="1524000" cy="381000"/>
          </a:xfrm>
          <a:prstGeom prst="wedgeRectCallout">
            <a:avLst>
              <a:gd name="adj1" fmla="val 69481"/>
              <a:gd name="adj2" fmla="val 9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FFFF00"/>
                </a:solidFill>
              </a:rPr>
              <a:t>Enter into M</a:t>
            </a:r>
            <a:endParaRPr lang="en-GB" altLang="en-US" sz="1800" b="1">
              <a:solidFill>
                <a:srgbClr val="FFFF00"/>
              </a:solidFill>
            </a:endParaRPr>
          </a:p>
        </p:txBody>
      </p:sp>
      <p:sp>
        <p:nvSpPr>
          <p:cNvPr id="26644" name="AutoShape 1044"/>
          <p:cNvSpPr>
            <a:spLocks noChangeArrowheads="1"/>
          </p:cNvSpPr>
          <p:nvPr/>
        </p:nvSpPr>
        <p:spPr bwMode="auto">
          <a:xfrm>
            <a:off x="5943600" y="2286000"/>
            <a:ext cx="1524000" cy="381000"/>
          </a:xfrm>
          <a:prstGeom prst="wedgeRectCallout">
            <a:avLst>
              <a:gd name="adj1" fmla="val -73440"/>
              <a:gd name="adj2" fmla="val 11541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FFFF00"/>
                </a:solidFill>
              </a:rPr>
              <a:t>Exit M</a:t>
            </a:r>
            <a:endParaRPr lang="en-GB" altLang="en-US" sz="1800" b="1">
              <a:solidFill>
                <a:srgbClr val="FFFF00"/>
              </a:solidFill>
            </a:endParaRPr>
          </a:p>
        </p:txBody>
      </p:sp>
      <p:sp>
        <p:nvSpPr>
          <p:cNvPr id="26645" name="Text Box 1045"/>
          <p:cNvSpPr txBox="1">
            <a:spLocks noChangeArrowheads="1"/>
          </p:cNvSpPr>
          <p:nvPr/>
        </p:nvSpPr>
        <p:spPr bwMode="auto">
          <a:xfrm>
            <a:off x="5867400" y="1833563"/>
            <a:ext cx="1692275" cy="3762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chemeClr val="accent2"/>
                </a:solidFill>
              </a:rPr>
              <a:t>M Checkpoint</a:t>
            </a:r>
            <a:endParaRPr lang="en-GB" altLang="en-US" sz="1800" b="1">
              <a:solidFill>
                <a:schemeClr val="accent2"/>
              </a:solidFill>
            </a:endParaRPr>
          </a:p>
        </p:txBody>
      </p:sp>
      <p:sp>
        <p:nvSpPr>
          <p:cNvPr id="26646" name="Text Box 1046"/>
          <p:cNvSpPr txBox="1">
            <a:spLocks noChangeArrowheads="1"/>
          </p:cNvSpPr>
          <p:nvPr/>
        </p:nvSpPr>
        <p:spPr bwMode="auto">
          <a:xfrm>
            <a:off x="4953000" y="1101725"/>
            <a:ext cx="3429000" cy="6508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solidFill>
                  <a:srgbClr val="FFFF00"/>
                </a:solidFill>
              </a:rPr>
              <a:t>Are all chromosomes attached to the spindle?</a:t>
            </a:r>
            <a:endParaRPr lang="en-GB" altLang="en-US" sz="1800" b="1">
              <a:solidFill>
                <a:srgbClr val="FFFF00"/>
              </a:solidFill>
            </a:endParaRPr>
          </a:p>
        </p:txBody>
      </p:sp>
      <p:sp>
        <p:nvSpPr>
          <p:cNvPr id="13" name="Rectangle 12"/>
          <p:cNvSpPr/>
          <p:nvPr/>
        </p:nvSpPr>
        <p:spPr>
          <a:xfrm>
            <a:off x="6317804" y="5821892"/>
            <a:ext cx="2232471" cy="369332"/>
          </a:xfrm>
          <a:prstGeom prst="rect">
            <a:avLst/>
          </a:prstGeom>
        </p:spPr>
        <p:txBody>
          <a:bodyPr wrap="none">
            <a:spAutoFit/>
          </a:bodyPr>
          <a:lstStyle/>
          <a:p>
            <a:r>
              <a:rPr lang="en-US" b="1" dirty="0" smtClean="0"/>
              <a:t>From Anderson, 2009</a:t>
            </a:r>
            <a:endParaRPr lang="en-US" dirty="0"/>
          </a:p>
        </p:txBody>
      </p:sp>
      <p:sp>
        <p:nvSpPr>
          <p:cNvPr id="14" name="TextBox 2"/>
          <p:cNvSpPr txBox="1">
            <a:spLocks noChangeArrowheads="1"/>
          </p:cNvSpPr>
          <p:nvPr/>
        </p:nvSpPr>
        <p:spPr bwMode="auto">
          <a:xfrm>
            <a:off x="25332" y="2451100"/>
            <a:ext cx="195320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A variety of controls make sure the cell is ready to proceed from one phase of the cell cycle to the next</a:t>
            </a:r>
          </a:p>
          <a:p>
            <a:pPr eaLnBrk="1" hangingPunct="1"/>
            <a:endParaRPr lang="en-US" dirty="0"/>
          </a:p>
          <a:p>
            <a:pPr eaLnBrk="1" hangingPunct="1"/>
            <a:r>
              <a:rPr lang="en-US" dirty="0" smtClean="0"/>
              <a:t>If these checkpoints fail the cell will arrest growth and often die via apoptosis</a:t>
            </a:r>
          </a:p>
        </p:txBody>
      </p:sp>
      <p:pic>
        <p:nvPicPr>
          <p:cNvPr id="15" name="Picture 4"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391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33338"/>
            <a:ext cx="9144000" cy="652462"/>
          </a:xfrm>
        </p:spPr>
        <p:txBody>
          <a:bodyPr>
            <a:normAutofit/>
          </a:bodyPr>
          <a:lstStyle/>
          <a:p>
            <a:r>
              <a:rPr lang="en-US" altLang="en-US" sz="2800" b="1" smtClean="0">
                <a:solidFill>
                  <a:srgbClr val="0000CC"/>
                </a:solidFill>
                <a:latin typeface="Arial" panose="020B0604020202020204" pitchFamily="34" charset="0"/>
              </a:rPr>
              <a:t>CYCLIN-DEPENDENT KINASES (CDK) &amp; CYCLINS</a:t>
            </a:r>
            <a:endParaRPr lang="en-GB" altLang="en-US" sz="2800" b="1" dirty="0">
              <a:solidFill>
                <a:srgbClr val="0000CC"/>
              </a:solidFill>
              <a:latin typeface="Arial" panose="020B0604020202020204" pitchFamily="34" charset="0"/>
            </a:endParaRPr>
          </a:p>
        </p:txBody>
      </p:sp>
      <p:sp>
        <p:nvSpPr>
          <p:cNvPr id="24" name="Rectangle 23"/>
          <p:cNvSpPr/>
          <p:nvPr/>
        </p:nvSpPr>
        <p:spPr>
          <a:xfrm>
            <a:off x="6518215" y="4343400"/>
            <a:ext cx="2232471" cy="369332"/>
          </a:xfrm>
          <a:prstGeom prst="rect">
            <a:avLst/>
          </a:prstGeom>
        </p:spPr>
        <p:txBody>
          <a:bodyPr wrap="none">
            <a:spAutoFit/>
          </a:bodyPr>
          <a:lstStyle/>
          <a:p>
            <a:r>
              <a:rPr lang="en-US" b="1" dirty="0" smtClean="0"/>
              <a:t>From Anderson, 2009</a:t>
            </a:r>
            <a:endParaRPr lang="en-US" dirty="0"/>
          </a:p>
        </p:txBody>
      </p:sp>
      <p:sp>
        <p:nvSpPr>
          <p:cNvPr id="25" name="TextBox 2"/>
          <p:cNvSpPr txBox="1">
            <a:spLocks noChangeArrowheads="1"/>
          </p:cNvSpPr>
          <p:nvPr/>
        </p:nvSpPr>
        <p:spPr bwMode="auto">
          <a:xfrm>
            <a:off x="45487" y="809625"/>
            <a:ext cx="9098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A series of mutually inhibitory molecules called cyclins and CDKs determine the progression of the cell between phases of the cell cycle</a:t>
            </a:r>
          </a:p>
        </p:txBody>
      </p:sp>
      <p:pic>
        <p:nvPicPr>
          <p:cNvPr id="6" name="Picture 5"/>
          <p:cNvPicPr>
            <a:picLocks noChangeAspect="1"/>
          </p:cNvPicPr>
          <p:nvPr/>
        </p:nvPicPr>
        <p:blipFill>
          <a:blip r:embed="rId3"/>
          <a:stretch>
            <a:fillRect/>
          </a:stretch>
        </p:blipFill>
        <p:spPr>
          <a:xfrm>
            <a:off x="4122355" y="1455956"/>
            <a:ext cx="4791720" cy="2887444"/>
          </a:xfrm>
          <a:prstGeom prst="rect">
            <a:avLst/>
          </a:prstGeom>
        </p:spPr>
      </p:pic>
      <p:pic>
        <p:nvPicPr>
          <p:cNvPr id="31" name="Picture 2" descr="https://www.researchgate.net/profile/Albert_Goldbeter/publication/237043637/figure/fig4/AS:299296760057865@1448369316583/Figure-4-Sustained-oscillations-in-the-Cdk-network-in-presence-of-a-suprathreshold-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t="50211"/>
          <a:stretch/>
        </p:blipFill>
        <p:spPr bwMode="auto">
          <a:xfrm>
            <a:off x="315928" y="3733800"/>
            <a:ext cx="3668438" cy="28707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743" y="2133600"/>
            <a:ext cx="3869687" cy="1754326"/>
          </a:xfrm>
          <a:prstGeom prst="rect">
            <a:avLst/>
          </a:prstGeom>
        </p:spPr>
        <p:txBody>
          <a:bodyPr wrap="square">
            <a:spAutoFit/>
          </a:bodyPr>
          <a:lstStyle/>
          <a:p>
            <a:pPr eaLnBrk="1" hangingPunct="1"/>
            <a:r>
              <a:rPr lang="en-US" dirty="0"/>
              <a:t>A number of detailed models of the biochemical interactions of the Cyclins are available with varying levels of detail. Models by Tyson and </a:t>
            </a:r>
            <a:r>
              <a:rPr lang="en-US" dirty="0" err="1"/>
              <a:t>Goldbeter</a:t>
            </a:r>
            <a:r>
              <a:rPr lang="en-US" dirty="0"/>
              <a:t> are particularly well known</a:t>
            </a:r>
          </a:p>
        </p:txBody>
      </p:sp>
      <p:pic>
        <p:nvPicPr>
          <p:cNvPr id="8" name="Picture 4" descr="Biocomplex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813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25309" y="560388"/>
            <a:ext cx="5648325" cy="4152900"/>
          </a:xfrm>
          <a:prstGeom prst="rect">
            <a:avLst/>
          </a:prstGeom>
        </p:spPr>
      </p:pic>
      <p:sp>
        <p:nvSpPr>
          <p:cNvPr id="15362" name="Title 1"/>
          <p:cNvSpPr>
            <a:spLocks noGrp="1"/>
          </p:cNvSpPr>
          <p:nvPr>
            <p:ph type="title"/>
          </p:nvPr>
        </p:nvSpPr>
        <p:spPr>
          <a:xfrm>
            <a:off x="0" y="11837"/>
            <a:ext cx="9144000" cy="587375"/>
          </a:xfrm>
          <a:noFill/>
        </p:spPr>
        <p:txBody>
          <a:bodyPr>
            <a:noAutofit/>
          </a:bodyPr>
          <a:lstStyle/>
          <a:p>
            <a:pPr eaLnBrk="1" hangingPunct="1">
              <a:spcBef>
                <a:spcPct val="50000"/>
              </a:spcBef>
            </a:pPr>
            <a:r>
              <a:rPr lang="en-US" sz="3200" b="1" dirty="0" smtClean="0">
                <a:solidFill>
                  <a:srgbClr val="0000FF"/>
                </a:solidFill>
              </a:rPr>
              <a:t>Cell Proliferation and Division</a:t>
            </a:r>
            <a:endParaRPr lang="pl-PL" sz="3200" b="1" dirty="0" smtClean="0">
              <a:solidFill>
                <a:srgbClr val="0000FF"/>
              </a:solidFill>
            </a:endParaRPr>
          </a:p>
        </p:txBody>
      </p:sp>
      <p:sp>
        <p:nvSpPr>
          <p:cNvPr id="13315" name="Slide Number Placeholder 2"/>
          <p:cNvSpPr>
            <a:spLocks noGrp="1"/>
          </p:cNvSpPr>
          <p:nvPr>
            <p:ph type="sldNum" sz="quarter" idx="4294967295"/>
          </p:nvPr>
        </p:nvSpPr>
        <p:spPr>
          <a:xfrm>
            <a:off x="6553200" y="6245225"/>
            <a:ext cx="2133600" cy="476250"/>
          </a:xfrm>
          <a:prstGeom prst="rect">
            <a:avLst/>
          </a:prstGeom>
        </p:spPr>
        <p:txBody>
          <a:bodyPr/>
          <a:lstStyle/>
          <a:p>
            <a:pPr>
              <a:defRPr/>
            </a:pPr>
            <a:fld id="{5B3AE8C3-3BF2-40A9-BFF3-A0A6E7FD343C}" type="slidenum">
              <a:rPr lang="en-US" sz="1050">
                <a:ea typeface="ＭＳ Ｐゴシック" pitchFamily="34" charset="-128"/>
              </a:rPr>
              <a:pPr>
                <a:defRPr/>
              </a:pPr>
              <a:t>26</a:t>
            </a:fld>
            <a:endParaRPr lang="en-US" sz="1050" dirty="0">
              <a:ea typeface="ＭＳ Ｐゴシック" pitchFamily="34" charset="-128"/>
            </a:endParaRPr>
          </a:p>
        </p:txBody>
      </p:sp>
      <p:pic>
        <p:nvPicPr>
          <p:cNvPr id="15364" name="Picture 3"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p:cNvSpPr txBox="1">
            <a:spLocks noChangeArrowheads="1"/>
          </p:cNvSpPr>
          <p:nvPr/>
        </p:nvSpPr>
        <p:spPr bwMode="auto">
          <a:xfrm>
            <a:off x="219160" y="599212"/>
            <a:ext cx="351464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In multicellular organisms, cells must continuously decide whether to proliferate, survive (quiescence), differentiate or die</a:t>
            </a:r>
          </a:p>
          <a:p>
            <a:pPr eaLnBrk="1" hangingPunct="1"/>
            <a:endParaRPr lang="en-US" dirty="0"/>
          </a:p>
          <a:p>
            <a:pPr eaLnBrk="1" hangingPunct="1"/>
            <a:r>
              <a:rPr lang="en-US" dirty="0" smtClean="0"/>
              <a:t>These decisions depend on a wide range of internal and external signals</a:t>
            </a:r>
          </a:p>
          <a:p>
            <a:pPr eaLnBrk="1" hangingPunct="1"/>
            <a:endParaRPr lang="en-US" dirty="0"/>
          </a:p>
          <a:p>
            <a:pPr eaLnBrk="1" hangingPunct="1"/>
            <a:r>
              <a:rPr lang="en-US" dirty="0" smtClean="0"/>
              <a:t>Growth factors often promote proliferation</a:t>
            </a:r>
          </a:p>
          <a:p>
            <a:pPr eaLnBrk="1" hangingPunct="1"/>
            <a:endParaRPr lang="en-US" dirty="0"/>
          </a:p>
          <a:p>
            <a:pPr eaLnBrk="1" hangingPunct="1"/>
            <a:r>
              <a:rPr lang="en-US" dirty="0" smtClean="0"/>
              <a:t>Cell-cell contact generally inhibits proliferation (contact inhibition)</a:t>
            </a:r>
          </a:p>
          <a:p>
            <a:pPr eaLnBrk="1" hangingPunct="1"/>
            <a:endParaRPr lang="en-US" dirty="0"/>
          </a:p>
          <a:p>
            <a:pPr eaLnBrk="1" hangingPunct="1"/>
            <a:r>
              <a:rPr lang="en-US" dirty="0" smtClean="0"/>
              <a:t>A variety of other factors may promote one of these three outcomes depending on cell state and circumstances</a:t>
            </a:r>
          </a:p>
        </p:txBody>
      </p:sp>
      <p:sp>
        <p:nvSpPr>
          <p:cNvPr id="3" name="Rectangle 2"/>
          <p:cNvSpPr/>
          <p:nvPr/>
        </p:nvSpPr>
        <p:spPr>
          <a:xfrm>
            <a:off x="4191000" y="4851635"/>
            <a:ext cx="4572000" cy="1169551"/>
          </a:xfrm>
          <a:prstGeom prst="rect">
            <a:avLst/>
          </a:prstGeom>
        </p:spPr>
        <p:txBody>
          <a:bodyPr>
            <a:spAutoFit/>
          </a:bodyPr>
          <a:lstStyle/>
          <a:p>
            <a:r>
              <a:rPr lang="en-US" sz="1400" dirty="0"/>
              <a:t>By </a:t>
            </a:r>
            <a:r>
              <a:rPr lang="en-US" sz="1400" dirty="0" err="1"/>
              <a:t>cybertory</a:t>
            </a:r>
            <a:r>
              <a:rPr lang="en-US" sz="1400" dirty="0"/>
              <a:t> - http://en.wikipedia.org/wiki/File:Signal_transduction_v1.png, CC BY-SA 3.0, https://commons.wikimedia.org/w/index.php?curid=12081090</a:t>
            </a:r>
          </a:p>
        </p:txBody>
      </p:sp>
    </p:spTree>
    <p:extLst>
      <p:ext uri="{BB962C8B-B14F-4D97-AF65-F5344CB8AC3E}">
        <p14:creationId xmlns:p14="http://schemas.microsoft.com/office/powerpoint/2010/main" val="3299254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90829"/>
            <a:ext cx="9074150" cy="627736"/>
          </a:xfrm>
          <a:prstGeom prst="rect">
            <a:avLst/>
          </a:prstGeom>
        </p:spPr>
        <p:txBody>
          <a:bodyPr vert="horz" wrap="square" lIns="0" tIns="12065" rIns="0" bIns="0" rtlCol="0">
            <a:spAutoFit/>
          </a:bodyPr>
          <a:lstStyle/>
          <a:p>
            <a:pPr marL="12700" algn="ctr">
              <a:lnSpc>
                <a:spcPct val="100000"/>
              </a:lnSpc>
              <a:spcBef>
                <a:spcPts val="95"/>
              </a:spcBef>
            </a:pPr>
            <a:r>
              <a:rPr lang="en-US" sz="4000" b="1" spc="-10" dirty="0" smtClean="0">
                <a:solidFill>
                  <a:srgbClr val="0000CC"/>
                </a:solidFill>
              </a:rPr>
              <a:t>K</a:t>
            </a:r>
            <a:r>
              <a:rPr sz="4000" b="1" spc="-10" dirty="0" smtClean="0">
                <a:solidFill>
                  <a:srgbClr val="0000CC"/>
                </a:solidFill>
              </a:rPr>
              <a:t>ey </a:t>
            </a:r>
            <a:r>
              <a:rPr lang="en-US" sz="4000" b="1" spc="-10" dirty="0" smtClean="0">
                <a:solidFill>
                  <a:srgbClr val="0000CC"/>
                </a:solidFill>
              </a:rPr>
              <a:t>C</a:t>
            </a:r>
            <a:r>
              <a:rPr sz="4000" b="1" spc="-10" dirty="0" smtClean="0">
                <a:solidFill>
                  <a:srgbClr val="0000CC"/>
                </a:solidFill>
              </a:rPr>
              <a:t>ell</a:t>
            </a:r>
            <a:r>
              <a:rPr sz="4000" b="1" spc="-20" dirty="0" smtClean="0">
                <a:solidFill>
                  <a:srgbClr val="0000CC"/>
                </a:solidFill>
              </a:rPr>
              <a:t> </a:t>
            </a:r>
            <a:r>
              <a:rPr lang="en-US" sz="4000" b="1" spc="-20" dirty="0" smtClean="0">
                <a:solidFill>
                  <a:srgbClr val="0000CC"/>
                </a:solidFill>
              </a:rPr>
              <a:t>Interactions</a:t>
            </a:r>
            <a:endParaRPr sz="4000" b="1" spc="-5" dirty="0">
              <a:solidFill>
                <a:srgbClr val="0000CC"/>
              </a:solidFill>
            </a:endParaRPr>
          </a:p>
        </p:txBody>
      </p:sp>
      <p:sp>
        <p:nvSpPr>
          <p:cNvPr id="3" name="object 3"/>
          <p:cNvSpPr txBox="1"/>
          <p:nvPr/>
        </p:nvSpPr>
        <p:spPr>
          <a:xfrm>
            <a:off x="121855" y="718565"/>
            <a:ext cx="8900795" cy="4396075"/>
          </a:xfrm>
          <a:prstGeom prst="rect">
            <a:avLst/>
          </a:prstGeom>
        </p:spPr>
        <p:txBody>
          <a:bodyPr vert="horz" wrap="square" lIns="0" tIns="73660" rIns="0" bIns="0" rtlCol="0">
            <a:spAutoFit/>
          </a:bodyPr>
          <a:lstStyle/>
          <a:p>
            <a:pPr marL="300355" marR="96520" indent="-287655" eaLnBrk="1" fontAlgn="auto" hangingPunct="1">
              <a:spcBef>
                <a:spcPts val="480"/>
              </a:spcBef>
              <a:spcAft>
                <a:spcPts val="0"/>
              </a:spcAft>
              <a:buFont typeface="Arial"/>
              <a:buChar char="•"/>
              <a:tabLst>
                <a:tab pos="300355" algn="l"/>
                <a:tab pos="300990" algn="l"/>
              </a:tabLst>
            </a:pPr>
            <a:r>
              <a:rPr sz="2000" b="1" spc="-5" dirty="0" smtClean="0">
                <a:solidFill>
                  <a:prstClr val="black"/>
                </a:solidFill>
                <a:latin typeface="Arial"/>
                <a:cs typeface="Arial"/>
              </a:rPr>
              <a:t>Adhesion: </a:t>
            </a:r>
            <a:r>
              <a:rPr sz="2000" spc="-5" dirty="0">
                <a:solidFill>
                  <a:prstClr val="black"/>
                </a:solidFill>
                <a:latin typeface="Arial"/>
                <a:cs typeface="Arial"/>
              </a:rPr>
              <a:t>Cells </a:t>
            </a:r>
            <a:r>
              <a:rPr sz="2000" dirty="0">
                <a:solidFill>
                  <a:prstClr val="black"/>
                </a:solidFill>
                <a:latin typeface="Arial"/>
                <a:cs typeface="Arial"/>
              </a:rPr>
              <a:t>can stick to </a:t>
            </a:r>
            <a:r>
              <a:rPr sz="2000" spc="-5" dirty="0">
                <a:solidFill>
                  <a:prstClr val="black"/>
                </a:solidFill>
                <a:latin typeface="Arial"/>
                <a:cs typeface="Arial"/>
              </a:rPr>
              <a:t>each other </a:t>
            </a:r>
            <a:r>
              <a:rPr lang="en-US" sz="2000" spc="-5" dirty="0" smtClean="0">
                <a:solidFill>
                  <a:prstClr val="black"/>
                </a:solidFill>
                <a:latin typeface="Arial"/>
                <a:cs typeface="Arial"/>
              </a:rPr>
              <a:t>and to </a:t>
            </a:r>
            <a:r>
              <a:rPr sz="2000" dirty="0" smtClean="0">
                <a:solidFill>
                  <a:prstClr val="black"/>
                </a:solidFill>
                <a:latin typeface="Arial"/>
                <a:cs typeface="Arial"/>
              </a:rPr>
              <a:t>the</a:t>
            </a:r>
            <a:r>
              <a:rPr lang="en-US" sz="2000" dirty="0" smtClean="0">
                <a:solidFill>
                  <a:prstClr val="black"/>
                </a:solidFill>
                <a:latin typeface="Arial"/>
                <a:cs typeface="Arial"/>
              </a:rPr>
              <a:t> extracellular </a:t>
            </a:r>
            <a:r>
              <a:rPr sz="2000" spc="-5" dirty="0" smtClean="0">
                <a:solidFill>
                  <a:prstClr val="black"/>
                </a:solidFill>
                <a:latin typeface="Arial"/>
                <a:cs typeface="Arial"/>
              </a:rPr>
              <a:t>environment  </a:t>
            </a:r>
            <a:endParaRPr lang="en-US" sz="2000" spc="-5" dirty="0" smtClean="0">
              <a:solidFill>
                <a:prstClr val="black"/>
              </a:solidFill>
              <a:latin typeface="Arial"/>
              <a:cs typeface="Arial"/>
            </a:endParaRPr>
          </a:p>
          <a:p>
            <a:pPr marL="300355" marR="96520" indent="-287655" eaLnBrk="1" fontAlgn="auto" hangingPunct="1">
              <a:spcBef>
                <a:spcPts val="480"/>
              </a:spcBef>
              <a:spcAft>
                <a:spcPts val="0"/>
              </a:spcAft>
              <a:buFont typeface="Arial"/>
              <a:buChar char="•"/>
              <a:tabLst>
                <a:tab pos="300355" algn="l"/>
                <a:tab pos="300990" algn="l"/>
              </a:tabLst>
            </a:pPr>
            <a:r>
              <a:rPr lang="en-US" sz="2000" b="1" spc="-5" dirty="0" smtClean="0">
                <a:solidFill>
                  <a:prstClr val="black"/>
                </a:solidFill>
                <a:latin typeface="Arial"/>
                <a:cs typeface="Arial"/>
              </a:rPr>
              <a:t>Force Generation: </a:t>
            </a:r>
            <a:r>
              <a:rPr lang="en-US" sz="2000" dirty="0" smtClean="0">
                <a:solidFill>
                  <a:prstClr val="black"/>
                </a:solidFill>
                <a:latin typeface="Arial"/>
                <a:cs typeface="Arial"/>
              </a:rPr>
              <a:t>Cells can change shape to create substantial forces in controlled ways</a:t>
            </a:r>
            <a:endParaRPr lang="en-US" sz="2000" spc="-5" dirty="0" smtClean="0">
              <a:solidFill>
                <a:prstClr val="black"/>
              </a:solidFill>
              <a:latin typeface="Arial"/>
              <a:cs typeface="Arial"/>
            </a:endParaRPr>
          </a:p>
          <a:p>
            <a:pPr marL="300355" marR="96520" indent="-287655" eaLnBrk="1" fontAlgn="auto" hangingPunct="1">
              <a:spcBef>
                <a:spcPts val="480"/>
              </a:spcBef>
              <a:spcAft>
                <a:spcPts val="0"/>
              </a:spcAft>
              <a:buFont typeface="Arial"/>
              <a:buChar char="•"/>
              <a:tabLst>
                <a:tab pos="300355" algn="l"/>
                <a:tab pos="300990" algn="l"/>
              </a:tabLst>
            </a:pPr>
            <a:r>
              <a:rPr lang="en-US" sz="2000" b="1" spc="-5" dirty="0" smtClean="0">
                <a:solidFill>
                  <a:prstClr val="black"/>
                </a:solidFill>
                <a:latin typeface="Arial"/>
                <a:cs typeface="Arial"/>
              </a:rPr>
              <a:t>Polarization: </a:t>
            </a:r>
            <a:r>
              <a:rPr sz="2000" spc="-5" dirty="0" smtClean="0">
                <a:solidFill>
                  <a:prstClr val="black"/>
                </a:solidFill>
                <a:latin typeface="Arial"/>
                <a:cs typeface="Arial"/>
              </a:rPr>
              <a:t>Cells </a:t>
            </a:r>
            <a:r>
              <a:rPr sz="2000" dirty="0">
                <a:solidFill>
                  <a:prstClr val="black"/>
                </a:solidFill>
                <a:latin typeface="Arial"/>
                <a:cs typeface="Arial"/>
              </a:rPr>
              <a:t>can </a:t>
            </a:r>
            <a:r>
              <a:rPr lang="en-US" sz="2000" dirty="0" smtClean="0">
                <a:solidFill>
                  <a:prstClr val="black"/>
                </a:solidFill>
                <a:latin typeface="Arial"/>
                <a:cs typeface="Arial"/>
              </a:rPr>
              <a:t>localize their adhesion and force generation properties</a:t>
            </a:r>
            <a:endParaRPr sz="2000" dirty="0">
              <a:solidFill>
                <a:prstClr val="black"/>
              </a:solidFill>
              <a:latin typeface="Arial"/>
              <a:cs typeface="Arial"/>
            </a:endParaRPr>
          </a:p>
          <a:p>
            <a:pPr marL="300355" marR="45085" indent="-287655" eaLnBrk="1" fontAlgn="auto" hangingPunct="1">
              <a:spcBef>
                <a:spcPts val="480"/>
              </a:spcBef>
              <a:spcAft>
                <a:spcPts val="0"/>
              </a:spcAft>
              <a:buFont typeface="Arial"/>
              <a:buChar char="•"/>
              <a:tabLst>
                <a:tab pos="300355" algn="l"/>
                <a:tab pos="300990" algn="l"/>
              </a:tabLst>
            </a:pPr>
            <a:r>
              <a:rPr sz="2000" b="1" spc="-10" dirty="0">
                <a:solidFill>
                  <a:prstClr val="black"/>
                </a:solidFill>
                <a:latin typeface="Arial"/>
                <a:cs typeface="Arial"/>
              </a:rPr>
              <a:t>Motility: </a:t>
            </a:r>
            <a:r>
              <a:rPr lang="en-US" sz="2000" spc="-10" dirty="0" smtClean="0">
                <a:solidFill>
                  <a:prstClr val="black"/>
                </a:solidFill>
                <a:latin typeface="Arial"/>
                <a:cs typeface="Arial"/>
              </a:rPr>
              <a:t>Eukaryotic</a:t>
            </a:r>
            <a:r>
              <a:rPr lang="en-US" sz="2000" b="1" spc="-10" dirty="0" smtClean="0">
                <a:solidFill>
                  <a:prstClr val="black"/>
                </a:solidFill>
                <a:latin typeface="Arial"/>
                <a:cs typeface="Arial"/>
              </a:rPr>
              <a:t> </a:t>
            </a:r>
            <a:r>
              <a:rPr sz="2000" spc="-5" dirty="0" smtClean="0">
                <a:solidFill>
                  <a:prstClr val="black"/>
                </a:solidFill>
                <a:latin typeface="Arial"/>
                <a:cs typeface="Arial"/>
              </a:rPr>
              <a:t>Cells </a:t>
            </a:r>
            <a:r>
              <a:rPr sz="2000" spc="-5" dirty="0">
                <a:solidFill>
                  <a:prstClr val="black"/>
                </a:solidFill>
                <a:latin typeface="Arial"/>
                <a:cs typeface="Arial"/>
              </a:rPr>
              <a:t>actively remodel </a:t>
            </a:r>
            <a:r>
              <a:rPr sz="2000" dirty="0">
                <a:solidFill>
                  <a:prstClr val="black"/>
                </a:solidFill>
                <a:latin typeface="Arial"/>
                <a:cs typeface="Arial"/>
              </a:rPr>
              <a:t>their </a:t>
            </a:r>
            <a:r>
              <a:rPr sz="2000" spc="-5" dirty="0">
                <a:solidFill>
                  <a:prstClr val="black"/>
                </a:solidFill>
                <a:latin typeface="Arial"/>
                <a:cs typeface="Arial"/>
              </a:rPr>
              <a:t>cytoskeleton and modulate </a:t>
            </a:r>
            <a:r>
              <a:rPr sz="2000" dirty="0">
                <a:solidFill>
                  <a:prstClr val="black"/>
                </a:solidFill>
                <a:latin typeface="Arial"/>
                <a:cs typeface="Arial"/>
              </a:rPr>
              <a:t>adhesion to </a:t>
            </a:r>
            <a:r>
              <a:rPr sz="2000" spc="-5" dirty="0" smtClean="0">
                <a:solidFill>
                  <a:prstClr val="black"/>
                </a:solidFill>
                <a:latin typeface="Arial"/>
                <a:cs typeface="Arial"/>
              </a:rPr>
              <a:t>move.</a:t>
            </a:r>
            <a:r>
              <a:rPr lang="en-US" sz="2000" spc="-5" dirty="0" smtClean="0">
                <a:solidFill>
                  <a:prstClr val="black"/>
                </a:solidFill>
                <a:latin typeface="Arial"/>
                <a:cs typeface="Arial"/>
              </a:rPr>
              <a:t> Bacteria and Archaea use a variety of additional mechanisms to move</a:t>
            </a:r>
            <a:endParaRPr sz="2000" dirty="0">
              <a:solidFill>
                <a:prstClr val="black"/>
              </a:solidFill>
              <a:latin typeface="Arial"/>
              <a:cs typeface="Arial"/>
            </a:endParaRPr>
          </a:p>
          <a:p>
            <a:pPr marL="300355" marR="283210" indent="-287655" eaLnBrk="1" fontAlgn="auto" hangingPunct="1">
              <a:spcBef>
                <a:spcPts val="480"/>
              </a:spcBef>
              <a:spcAft>
                <a:spcPts val="0"/>
              </a:spcAft>
              <a:buFont typeface="Arial"/>
              <a:buChar char="•"/>
              <a:tabLst>
                <a:tab pos="300355" algn="l"/>
                <a:tab pos="300990" algn="l"/>
              </a:tabLst>
            </a:pPr>
            <a:r>
              <a:rPr sz="2000" b="1" dirty="0" smtClean="0">
                <a:solidFill>
                  <a:prstClr val="black"/>
                </a:solidFill>
                <a:latin typeface="Arial"/>
                <a:cs typeface="Arial"/>
              </a:rPr>
              <a:t>Secretion</a:t>
            </a:r>
            <a:r>
              <a:rPr lang="en-US" sz="2000" b="1" dirty="0" smtClean="0">
                <a:solidFill>
                  <a:prstClr val="black"/>
                </a:solidFill>
                <a:latin typeface="Arial"/>
                <a:cs typeface="Arial"/>
              </a:rPr>
              <a:t> and Absorption</a:t>
            </a:r>
            <a:r>
              <a:rPr sz="2000" b="1" dirty="0" smtClean="0">
                <a:solidFill>
                  <a:prstClr val="black"/>
                </a:solidFill>
                <a:latin typeface="Arial"/>
                <a:cs typeface="Arial"/>
              </a:rPr>
              <a:t>: </a:t>
            </a:r>
            <a:r>
              <a:rPr sz="2000" spc="-5" dirty="0">
                <a:solidFill>
                  <a:prstClr val="black"/>
                </a:solidFill>
                <a:latin typeface="Arial"/>
                <a:cs typeface="Arial"/>
              </a:rPr>
              <a:t>Cells </a:t>
            </a:r>
            <a:r>
              <a:rPr sz="2000" dirty="0">
                <a:solidFill>
                  <a:prstClr val="black"/>
                </a:solidFill>
                <a:latin typeface="Arial"/>
                <a:cs typeface="Arial"/>
              </a:rPr>
              <a:t>can synthesize </a:t>
            </a:r>
            <a:r>
              <a:rPr sz="2000" spc="-5" dirty="0">
                <a:solidFill>
                  <a:prstClr val="black"/>
                </a:solidFill>
                <a:latin typeface="Arial"/>
                <a:cs typeface="Arial"/>
              </a:rPr>
              <a:t>signaling molecules and </a:t>
            </a:r>
            <a:r>
              <a:rPr sz="2000" dirty="0">
                <a:solidFill>
                  <a:prstClr val="black"/>
                </a:solidFill>
                <a:latin typeface="Arial"/>
                <a:cs typeface="Arial"/>
              </a:rPr>
              <a:t>secrete </a:t>
            </a:r>
            <a:r>
              <a:rPr lang="en-US" sz="2000" dirty="0" smtClean="0">
                <a:solidFill>
                  <a:prstClr val="black"/>
                </a:solidFill>
                <a:latin typeface="Arial"/>
                <a:cs typeface="Arial"/>
              </a:rPr>
              <a:t>or absorb </a:t>
            </a:r>
            <a:r>
              <a:rPr sz="2000" dirty="0" smtClean="0">
                <a:solidFill>
                  <a:prstClr val="black"/>
                </a:solidFill>
                <a:latin typeface="Arial"/>
                <a:cs typeface="Arial"/>
              </a:rPr>
              <a:t>them </a:t>
            </a:r>
            <a:r>
              <a:rPr sz="2000" dirty="0">
                <a:solidFill>
                  <a:prstClr val="black"/>
                </a:solidFill>
                <a:latin typeface="Arial"/>
                <a:cs typeface="Arial"/>
              </a:rPr>
              <a:t>for  </a:t>
            </a:r>
            <a:r>
              <a:rPr sz="2000" spc="-5" dirty="0">
                <a:solidFill>
                  <a:prstClr val="black"/>
                </a:solidFill>
                <a:latin typeface="Arial"/>
                <a:cs typeface="Arial"/>
              </a:rPr>
              <a:t>chemical </a:t>
            </a:r>
            <a:r>
              <a:rPr sz="2000" spc="-5" dirty="0" smtClean="0">
                <a:solidFill>
                  <a:prstClr val="black"/>
                </a:solidFill>
                <a:latin typeface="Arial"/>
                <a:cs typeface="Arial"/>
              </a:rPr>
              <a:t>communication</a:t>
            </a:r>
            <a:endParaRPr lang="en-US" sz="2000" spc="-5" dirty="0">
              <a:solidFill>
                <a:prstClr val="black"/>
              </a:solidFill>
              <a:latin typeface="Arial"/>
              <a:cs typeface="Arial"/>
            </a:endParaRPr>
          </a:p>
          <a:p>
            <a:pPr marL="300355" marR="283210" indent="-287655" eaLnBrk="1" fontAlgn="auto" hangingPunct="1">
              <a:spcBef>
                <a:spcPts val="480"/>
              </a:spcBef>
              <a:spcAft>
                <a:spcPts val="0"/>
              </a:spcAft>
              <a:buFont typeface="Arial"/>
              <a:buChar char="•"/>
              <a:tabLst>
                <a:tab pos="300355" algn="l"/>
                <a:tab pos="300990" algn="l"/>
              </a:tabLst>
            </a:pPr>
            <a:r>
              <a:rPr lang="en-US" sz="2000" b="1" spc="-5" dirty="0" smtClean="0">
                <a:solidFill>
                  <a:prstClr val="black"/>
                </a:solidFill>
                <a:latin typeface="Arial"/>
                <a:cs typeface="Arial"/>
              </a:rPr>
              <a:t>Contact Signaling: </a:t>
            </a:r>
            <a:r>
              <a:rPr lang="en-US" sz="2000" spc="-5" dirty="0" smtClean="0">
                <a:solidFill>
                  <a:prstClr val="black"/>
                </a:solidFill>
                <a:latin typeface="Arial"/>
                <a:cs typeface="Arial"/>
              </a:rPr>
              <a:t>Cells can signal through direct contact with each other</a:t>
            </a:r>
            <a:endParaRPr sz="2000" dirty="0">
              <a:solidFill>
                <a:prstClr val="black"/>
              </a:solidFill>
              <a:latin typeface="Arial"/>
              <a:cs typeface="Arial"/>
            </a:endParaRPr>
          </a:p>
        </p:txBody>
      </p:sp>
      <p:pic>
        <p:nvPicPr>
          <p:cNvPr id="8" name="Picture 4"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64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609600"/>
          </a:xfrm>
        </p:spPr>
        <p:txBody>
          <a:bodyPr/>
          <a:lstStyle/>
          <a:p>
            <a:r>
              <a:rPr lang="en-US" b="1" dirty="0" smtClean="0">
                <a:solidFill>
                  <a:srgbClr val="0000CC"/>
                </a:solidFill>
              </a:rPr>
              <a:t>Types of Cell Migration</a:t>
            </a:r>
            <a:endParaRPr lang="en-US" b="1" dirty="0">
              <a:solidFill>
                <a:srgbClr val="0000CC"/>
              </a:solidFill>
            </a:endParaRPr>
          </a:p>
        </p:txBody>
      </p:sp>
      <p:pic>
        <p:nvPicPr>
          <p:cNvPr id="6146" name="Picture 2" descr="Image result for cell behaviors movement chemotaxis apical constriction"/>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865211"/>
            <a:ext cx="4886533" cy="19927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4373975" y="5108842"/>
            <a:ext cx="2465718" cy="1015663"/>
          </a:xfrm>
          <a:prstGeom prst="rect">
            <a:avLst/>
          </a:prstGeom>
        </p:spPr>
        <p:txBody>
          <a:bodyPr wrap="square">
            <a:spAutoFit/>
          </a:bodyPr>
          <a:lstStyle/>
          <a:p>
            <a:r>
              <a:rPr lang="en-US" sz="1200" dirty="0"/>
              <a:t>A common framework for EMT and collective cell </a:t>
            </a:r>
            <a:r>
              <a:rPr lang="en-US" sz="1200" dirty="0" smtClean="0"/>
              <a:t>migration, Kyra </a:t>
            </a:r>
            <a:r>
              <a:rPr lang="en-US" sz="1200" dirty="0"/>
              <a:t>Campbell, Jordi </a:t>
            </a:r>
            <a:r>
              <a:rPr lang="en-US" sz="1200" dirty="0" smtClean="0"/>
              <a:t>Casanova, Development </a:t>
            </a:r>
            <a:r>
              <a:rPr lang="en-US" sz="1200" dirty="0"/>
              <a:t>2016 143: 4291-4300; </a:t>
            </a:r>
            <a:r>
              <a:rPr lang="en-US" sz="1200" dirty="0" err="1"/>
              <a:t>doi</a:t>
            </a:r>
            <a:r>
              <a:rPr lang="en-US" sz="1200" dirty="0"/>
              <a:t>: 10.1242/dev.139071</a:t>
            </a:r>
          </a:p>
        </p:txBody>
      </p:sp>
      <p:sp>
        <p:nvSpPr>
          <p:cNvPr id="6" name="Rectangle 3"/>
          <p:cNvSpPr txBox="1">
            <a:spLocks noChangeArrowheads="1"/>
          </p:cNvSpPr>
          <p:nvPr/>
        </p:nvSpPr>
        <p:spPr bwMode="auto">
          <a:xfrm>
            <a:off x="25400" y="789159"/>
            <a:ext cx="52459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smtClean="0"/>
              <a:t>Amoeboid</a:t>
            </a:r>
          </a:p>
          <a:p>
            <a:pPr eaLnBrk="1" hangingPunct="1"/>
            <a:r>
              <a:rPr lang="en-US" sz="2400" kern="0" dirty="0" err="1" smtClean="0"/>
              <a:t>Filopodial</a:t>
            </a:r>
            <a:endParaRPr lang="en-US" sz="2400" kern="0" dirty="0" smtClean="0"/>
          </a:p>
          <a:p>
            <a:pPr eaLnBrk="1" hangingPunct="1"/>
            <a:r>
              <a:rPr lang="en-US" sz="2400" kern="0" dirty="0" err="1" smtClean="0"/>
              <a:t>Lamellipodial</a:t>
            </a:r>
            <a:endParaRPr lang="en-US" sz="2400" kern="0" dirty="0" smtClean="0"/>
          </a:p>
          <a:p>
            <a:pPr eaLnBrk="1" hangingPunct="1"/>
            <a:r>
              <a:rPr lang="en-US" sz="2400" kern="0" dirty="0" smtClean="0"/>
              <a:t>Via anisotropic contraction in </a:t>
            </a:r>
            <a:r>
              <a:rPr lang="en-US" sz="2400" kern="0" dirty="0" err="1" smtClean="0"/>
              <a:t>Epthelia</a:t>
            </a:r>
            <a:endParaRPr lang="en-US" sz="2400" kern="0" dirty="0" smtClean="0"/>
          </a:p>
          <a:p>
            <a:pPr eaLnBrk="1" hangingPunct="1"/>
            <a:r>
              <a:rPr lang="en-US" sz="2400" kern="0" dirty="0" smtClean="0"/>
              <a:t>In response to external chemical cues (Chemotaxis)</a:t>
            </a:r>
          </a:p>
          <a:p>
            <a:pPr eaLnBrk="1" hangingPunct="1"/>
            <a:r>
              <a:rPr lang="en-US" sz="2400" kern="0" dirty="0" smtClean="0"/>
              <a:t>In response to external mechanical, electrical and other cues (</a:t>
            </a:r>
            <a:r>
              <a:rPr lang="en-US" sz="2400" kern="0" dirty="0" err="1" smtClean="0"/>
              <a:t>haptotaxis</a:t>
            </a:r>
            <a:r>
              <a:rPr lang="en-US" sz="2400" kern="0" dirty="0" smtClean="0"/>
              <a:t>, </a:t>
            </a:r>
            <a:r>
              <a:rPr lang="en-US" sz="2400" kern="0" dirty="0" err="1" smtClean="0"/>
              <a:t>galvanotaxis</a:t>
            </a:r>
            <a:r>
              <a:rPr lang="en-US" sz="2400" kern="0" dirty="0" smtClean="0"/>
              <a:t>…)</a:t>
            </a:r>
          </a:p>
          <a:p>
            <a:pPr eaLnBrk="1" hangingPunct="1"/>
            <a:r>
              <a:rPr lang="en-US" sz="2400" kern="0" dirty="0" err="1" smtClean="0"/>
              <a:t>Individal</a:t>
            </a:r>
            <a:r>
              <a:rPr lang="en-US" sz="2400" kern="0" dirty="0" smtClean="0"/>
              <a:t>/Collective</a:t>
            </a:r>
          </a:p>
        </p:txBody>
      </p:sp>
      <p:pic>
        <p:nvPicPr>
          <p:cNvPr id="7" name="RTjYXBnMcgs"/>
          <p:cNvPicPr>
            <a:picLocks noRot="1" noChangeAspect="1"/>
          </p:cNvPicPr>
          <p:nvPr>
            <a:videoFile r:link="rId1"/>
          </p:nvPr>
        </p:nvPicPr>
        <p:blipFill>
          <a:blip r:embed="rId8"/>
          <a:stretch>
            <a:fillRect/>
          </a:stretch>
        </p:blipFill>
        <p:spPr>
          <a:xfrm>
            <a:off x="6172200" y="2519806"/>
            <a:ext cx="3286862" cy="1848860"/>
          </a:xfrm>
          <a:prstGeom prst="rect">
            <a:avLst/>
          </a:prstGeom>
        </p:spPr>
      </p:pic>
      <p:pic>
        <p:nvPicPr>
          <p:cNvPr id="8" name="Fgmt2RBow0I"/>
          <p:cNvPicPr>
            <a:picLocks noRot="1" noChangeAspect="1"/>
          </p:cNvPicPr>
          <p:nvPr>
            <a:videoFile r:link="rId2"/>
          </p:nvPr>
        </p:nvPicPr>
        <p:blipFill>
          <a:blip r:embed="rId9"/>
          <a:stretch>
            <a:fillRect/>
          </a:stretch>
        </p:blipFill>
        <p:spPr>
          <a:xfrm>
            <a:off x="6870401" y="662856"/>
            <a:ext cx="2273599" cy="1278899"/>
          </a:xfrm>
          <a:prstGeom prst="rect">
            <a:avLst/>
          </a:prstGeom>
        </p:spPr>
      </p:pic>
      <p:pic>
        <p:nvPicPr>
          <p:cNvPr id="9" name="Vid_03.03 Bacterium Macrophag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387634" y="691006"/>
            <a:ext cx="2438400" cy="1828800"/>
          </a:xfrm>
          <a:prstGeom prst="rect">
            <a:avLst/>
          </a:prstGeom>
        </p:spPr>
      </p:pic>
      <p:pic>
        <p:nvPicPr>
          <p:cNvPr id="13" name="8xf4c0W6USM"/>
          <p:cNvPicPr>
            <a:picLocks noRot="1" noChangeAspect="1"/>
          </p:cNvPicPr>
          <p:nvPr>
            <a:videoFile r:link="rId5"/>
          </p:nvPr>
        </p:nvPicPr>
        <p:blipFill>
          <a:blip r:embed="rId11"/>
          <a:stretch>
            <a:fillRect/>
          </a:stretch>
        </p:blipFill>
        <p:spPr>
          <a:xfrm>
            <a:off x="6123133" y="4383814"/>
            <a:ext cx="2962592" cy="1666458"/>
          </a:xfrm>
          <a:prstGeom prst="rect">
            <a:avLst/>
          </a:prstGeom>
        </p:spPr>
      </p:pic>
      <p:pic>
        <p:nvPicPr>
          <p:cNvPr id="14" name="Picture 4" descr="Biocomplexity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redblackblocki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0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44" fill="hold"/>
                                        <p:tgtEl>
                                          <p:spTgt spid="9"/>
                                        </p:tgtEl>
                                      </p:cBhvr>
                                    </p:cmd>
                                  </p:childTnLst>
                                </p:cTn>
                              </p:par>
                            </p:childTnLst>
                          </p:cTn>
                        </p:par>
                        <p:par>
                          <p:cTn id="7" fill="hold">
                            <p:stCondLst>
                              <p:cond delay="78044"/>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par>
                          <p:cTn id="10" fill="hold">
                            <p:stCondLst>
                              <p:cond delay="78045"/>
                            </p:stCondLst>
                            <p:childTnLst>
                              <p:par>
                                <p:cTn id="11" presetID="1" presetClass="mediacall" presetSubtype="0" fill="hold" nodeType="afterEffect">
                                  <p:stCondLst>
                                    <p:cond delay="0"/>
                                  </p:stCondLst>
                                  <p:childTnLst>
                                    <p:cmd type="call" cmd="playFrom(0.0)">
                                      <p:cBhvr>
                                        <p:cTn id="12" dur="1" fill="hold"/>
                                        <p:tgtEl>
                                          <p:spTgt spid="8"/>
                                        </p:tgtEl>
                                      </p:cBhvr>
                                    </p:cmd>
                                  </p:childTnLst>
                                </p:cTn>
                              </p:par>
                            </p:childTnLst>
                          </p:cTn>
                        </p:par>
                        <p:par>
                          <p:cTn id="13" fill="hold">
                            <p:stCondLst>
                              <p:cond delay="78046"/>
                            </p:stCondLst>
                            <p:childTnLst>
                              <p:par>
                                <p:cTn id="14" presetID="1" presetClass="mediacall" presetSubtype="0" fill="hold" nodeType="afterEffect">
                                  <p:stCondLst>
                                    <p:cond delay="0"/>
                                  </p:stCondLst>
                                  <p:childTnLst>
                                    <p:cmd type="call" cmd="playFrom(0.0)">
                                      <p:cBhvr>
                                        <p:cTn id="15"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9"/>
                </p:tgtEl>
              </p:cMediaNode>
            </p:video>
            <p:video>
              <p:cMediaNode>
                <p:cTn id="32" fill="hold" display="0">
                  <p:stCondLst>
                    <p:cond delay="indefinite"/>
                  </p:stCondLst>
                </p:cTn>
                <p:tgtEl>
                  <p:spTgt spid="7"/>
                </p:tgtEl>
              </p:cMediaNode>
            </p:video>
            <p:video>
              <p:cMediaNode>
                <p:cTn id="33" fill="hold" display="0">
                  <p:stCondLst>
                    <p:cond delay="indefinite"/>
                  </p:stCondLst>
                </p:cTn>
                <p:tgtEl>
                  <p:spTgt spid="8"/>
                </p:tgtEl>
              </p:cMediaNode>
            </p:video>
            <p:video>
              <p:cMediaNode>
                <p:cTn id="34" fill="hold" display="0">
                  <p:stCondLst>
                    <p:cond delay="indefinite"/>
                  </p:stCondLst>
                </p:cTn>
                <p:tgtEl>
                  <p:spTgt spid="13"/>
                </p:tgtEl>
              </p:cMediaNode>
            </p:video>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9144000" cy="615950"/>
          </a:xfrm>
        </p:spPr>
        <p:txBody>
          <a:bodyPr/>
          <a:lstStyle/>
          <a:p>
            <a:pPr eaLnBrk="1" hangingPunct="1"/>
            <a:r>
              <a:rPr lang="en-US" sz="4000" b="1" dirty="0">
                <a:solidFill>
                  <a:srgbClr val="0000CC"/>
                </a:solidFill>
              </a:rPr>
              <a:t>Key ECM </a:t>
            </a:r>
            <a:r>
              <a:rPr lang="en-US" sz="4000" b="1" dirty="0" smtClean="0">
                <a:solidFill>
                  <a:srgbClr val="0000CC"/>
                </a:solidFill>
              </a:rPr>
              <a:t>Processes</a:t>
            </a:r>
          </a:p>
        </p:txBody>
      </p:sp>
      <p:sp>
        <p:nvSpPr>
          <p:cNvPr id="51203" name="Rectangle 3"/>
          <p:cNvSpPr>
            <a:spLocks noGrp="1" noChangeArrowheads="1"/>
          </p:cNvSpPr>
          <p:nvPr>
            <p:ph type="body" sz="half" idx="4294967295"/>
          </p:nvPr>
        </p:nvSpPr>
        <p:spPr>
          <a:xfrm>
            <a:off x="0" y="898525"/>
            <a:ext cx="7543800" cy="4525963"/>
          </a:xfrm>
        </p:spPr>
        <p:txBody>
          <a:bodyPr>
            <a:normAutofit fontScale="92500" lnSpcReduction="20000"/>
          </a:bodyPr>
          <a:lstStyle/>
          <a:p>
            <a:r>
              <a:rPr lang="en-US" sz="3600" dirty="0" smtClean="0"/>
              <a:t>Binding and Presentation of Diffusible Molecules</a:t>
            </a:r>
            <a:endParaRPr lang="en-US" sz="3600" dirty="0"/>
          </a:p>
          <a:p>
            <a:pPr eaLnBrk="1" hangingPunct="1"/>
            <a:r>
              <a:rPr lang="en-US" sz="3600" dirty="0" smtClean="0"/>
              <a:t>Transmission of Forces</a:t>
            </a:r>
          </a:p>
          <a:p>
            <a:pPr eaLnBrk="1" hangingPunct="1"/>
            <a:r>
              <a:rPr lang="en-US" sz="3600" dirty="0" smtClean="0"/>
              <a:t>Support and Guidance of Cell Movement</a:t>
            </a:r>
          </a:p>
          <a:p>
            <a:pPr eaLnBrk="1" hangingPunct="1"/>
            <a:r>
              <a:rPr lang="en-US" sz="3600" dirty="0" smtClean="0"/>
              <a:t>Signaling to Cells (for differentiation, survival, proliferation,…)</a:t>
            </a:r>
          </a:p>
          <a:p>
            <a:pPr eaLnBrk="1" hangingPunct="1"/>
            <a:r>
              <a:rPr lang="en-US" sz="3600" dirty="0" smtClean="0"/>
              <a:t>Formation and Reorganization (due to external forces and interactions with cells)</a:t>
            </a:r>
          </a:p>
        </p:txBody>
      </p:sp>
      <p:pic>
        <p:nvPicPr>
          <p:cNvPr id="51204"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325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0" y="895349"/>
            <a:ext cx="9144000" cy="4983163"/>
          </a:xfrm>
        </p:spPr>
        <p:txBody>
          <a:bodyPr/>
          <a:lstStyle/>
          <a:p>
            <a:pPr eaLnBrk="1" hangingPunct="1">
              <a:lnSpc>
                <a:spcPct val="80000"/>
              </a:lnSpc>
              <a:buFontTx/>
              <a:buNone/>
            </a:pPr>
            <a:r>
              <a:rPr lang="en-US" sz="2800" b="1" dirty="0" smtClean="0">
                <a:solidFill>
                  <a:schemeClr val="tx2"/>
                </a:solidFill>
              </a:rPr>
              <a:t>Development:</a:t>
            </a:r>
            <a:r>
              <a:rPr lang="en-US" sz="2800" dirty="0" smtClean="0"/>
              <a:t> How does Fertilized Egg Self-Organize</a:t>
            </a:r>
            <a:r>
              <a:rPr lang="en-US" sz="2800" dirty="0">
                <a:sym typeface="Wingdings" pitchFamily="2" charset="2"/>
              </a:rPr>
              <a:t> </a:t>
            </a:r>
            <a:r>
              <a:rPr lang="en-US" sz="2800" dirty="0" smtClean="0">
                <a:sym typeface="Wingdings" pitchFamily="2" charset="2"/>
              </a:rPr>
              <a:t>into an Organism?</a:t>
            </a:r>
          </a:p>
          <a:p>
            <a:pPr eaLnBrk="1" hangingPunct="1">
              <a:lnSpc>
                <a:spcPct val="80000"/>
              </a:lnSpc>
              <a:buFontTx/>
              <a:buNone/>
            </a:pPr>
            <a:endParaRPr lang="en-US" sz="2800" dirty="0" smtClean="0"/>
          </a:p>
          <a:p>
            <a:pPr eaLnBrk="1" hangingPunct="1">
              <a:lnSpc>
                <a:spcPct val="80000"/>
              </a:lnSpc>
              <a:buFontTx/>
              <a:buNone/>
            </a:pPr>
            <a:endParaRPr lang="en-US" sz="1400" dirty="0" smtClean="0"/>
          </a:p>
          <a:p>
            <a:pPr>
              <a:lnSpc>
                <a:spcPct val="80000"/>
              </a:lnSpc>
              <a:buNone/>
            </a:pPr>
            <a:r>
              <a:rPr lang="en-US" sz="2800" dirty="0" smtClean="0">
                <a:sym typeface="Wingdings" pitchFamily="2" charset="2"/>
              </a:rPr>
              <a:t>					</a:t>
            </a:r>
            <a:r>
              <a:rPr lang="en-US" sz="2800" dirty="0">
                <a:sym typeface="Wingdings" pitchFamily="2" charset="2"/>
              </a:rPr>
              <a:t> </a:t>
            </a:r>
            <a:endParaRPr lang="en-US" sz="2800" dirty="0" smtClean="0">
              <a:sym typeface="Wingdings" pitchFamily="2" charset="2"/>
            </a:endParaRPr>
          </a:p>
          <a:p>
            <a:pPr eaLnBrk="1" hangingPunct="1">
              <a:lnSpc>
                <a:spcPct val="80000"/>
              </a:lnSpc>
              <a:buFontTx/>
              <a:buNone/>
            </a:pPr>
            <a:endParaRPr lang="en-US" sz="2800" dirty="0" smtClean="0"/>
          </a:p>
          <a:p>
            <a:pPr>
              <a:lnSpc>
                <a:spcPct val="80000"/>
              </a:lnSpc>
              <a:buNone/>
            </a:pPr>
            <a:endParaRPr lang="en-US" sz="2800" b="1" dirty="0" smtClean="0">
              <a:solidFill>
                <a:schemeClr val="tx2"/>
              </a:solidFill>
            </a:endParaRPr>
          </a:p>
          <a:p>
            <a:pPr>
              <a:lnSpc>
                <a:spcPct val="80000"/>
              </a:lnSpc>
              <a:buNone/>
            </a:pPr>
            <a:r>
              <a:rPr lang="en-US" sz="2800" b="1" dirty="0" smtClean="0">
                <a:solidFill>
                  <a:schemeClr val="tx2"/>
                </a:solidFill>
              </a:rPr>
              <a:t>Homeostasis:</a:t>
            </a:r>
            <a:r>
              <a:rPr lang="en-US" sz="2800" dirty="0" smtClean="0"/>
              <a:t> </a:t>
            </a:r>
            <a:r>
              <a:rPr lang="en-US" sz="2800" dirty="0"/>
              <a:t>How does </a:t>
            </a:r>
            <a:r>
              <a:rPr lang="en-US" sz="2800" dirty="0" smtClean="0"/>
              <a:t>an Organism Maintain itself?</a:t>
            </a:r>
            <a:endParaRPr lang="en-US" sz="2800" dirty="0">
              <a:sym typeface="Wingdings" pitchFamily="2" charset="2"/>
            </a:endParaRPr>
          </a:p>
          <a:p>
            <a:pPr eaLnBrk="1" hangingPunct="1">
              <a:lnSpc>
                <a:spcPct val="80000"/>
              </a:lnSpc>
              <a:buFontTx/>
              <a:buNone/>
            </a:pPr>
            <a:r>
              <a:rPr lang="en-US" sz="2800" dirty="0" smtClean="0"/>
              <a:t>	</a:t>
            </a:r>
          </a:p>
          <a:p>
            <a:pPr>
              <a:lnSpc>
                <a:spcPct val="80000"/>
              </a:lnSpc>
              <a:buNone/>
            </a:pPr>
            <a:r>
              <a:rPr lang="en-US" sz="2800" dirty="0" smtClean="0">
                <a:sym typeface="Wingdings" pitchFamily="2" charset="2"/>
              </a:rPr>
              <a:t>                                                 </a:t>
            </a:r>
          </a:p>
          <a:p>
            <a:pPr eaLnBrk="1" hangingPunct="1">
              <a:lnSpc>
                <a:spcPct val="80000"/>
              </a:lnSpc>
              <a:buFontTx/>
              <a:buNone/>
            </a:pPr>
            <a:endParaRPr lang="en-US" sz="2800" dirty="0" smtClean="0"/>
          </a:p>
        </p:txBody>
      </p:sp>
      <p:sp>
        <p:nvSpPr>
          <p:cNvPr id="15363" name="Rectangle 3"/>
          <p:cNvSpPr>
            <a:spLocks noGrp="1" noChangeArrowheads="1"/>
          </p:cNvSpPr>
          <p:nvPr>
            <p:ph type="title"/>
          </p:nvPr>
        </p:nvSpPr>
        <p:spPr>
          <a:xfrm>
            <a:off x="457200" y="12700"/>
            <a:ext cx="8229600" cy="868362"/>
          </a:xfrm>
        </p:spPr>
        <p:txBody>
          <a:bodyPr/>
          <a:lstStyle/>
          <a:p>
            <a:pPr eaLnBrk="1" hangingPunct="1"/>
            <a:r>
              <a:rPr lang="en-US" b="1" dirty="0" smtClean="0">
                <a:solidFill>
                  <a:srgbClr val="0000CC"/>
                </a:solidFill>
              </a:rPr>
              <a:t>Biological Questions</a:t>
            </a:r>
          </a:p>
        </p:txBody>
      </p:sp>
      <p:grpSp>
        <p:nvGrpSpPr>
          <p:cNvPr id="15364" name="Group 4"/>
          <p:cNvGrpSpPr>
            <a:grpSpLocks/>
          </p:cNvGrpSpPr>
          <p:nvPr/>
        </p:nvGrpSpPr>
        <p:grpSpPr bwMode="auto">
          <a:xfrm>
            <a:off x="1981200" y="1697037"/>
            <a:ext cx="5181600" cy="1647825"/>
            <a:chOff x="1104" y="1680"/>
            <a:chExt cx="3264" cy="1038"/>
          </a:xfrm>
        </p:grpSpPr>
        <p:grpSp>
          <p:nvGrpSpPr>
            <p:cNvPr id="15372" name="Group 5"/>
            <p:cNvGrpSpPr>
              <a:grpSpLocks/>
            </p:cNvGrpSpPr>
            <p:nvPr/>
          </p:nvGrpSpPr>
          <p:grpSpPr bwMode="auto">
            <a:xfrm>
              <a:off x="1104" y="1680"/>
              <a:ext cx="1054" cy="1038"/>
              <a:chOff x="2496" y="1344"/>
              <a:chExt cx="1054" cy="1038"/>
            </a:xfrm>
          </p:grpSpPr>
          <p:pic>
            <p:nvPicPr>
              <p:cNvPr id="15376" name="Picture 6" descr="S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1344"/>
                <a:ext cx="1054"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7"/>
              <p:cNvSpPr txBox="1">
                <a:spLocks noChangeArrowheads="1"/>
              </p:cNvSpPr>
              <p:nvPr/>
            </p:nvSpPr>
            <p:spPr bwMode="auto">
              <a:xfrm>
                <a:off x="2496" y="2208"/>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a:hlinkClick r:id="rId4"/>
                  </a:rPr>
                  <a:t>http://www.stanford.edu/group/Urchin/LP/</a:t>
                </a:r>
                <a:endParaRPr lang="en-US" sz="600"/>
              </a:p>
              <a:p>
                <a:pPr eaLnBrk="1" hangingPunct="1"/>
                <a:r>
                  <a:rPr lang="en-US" sz="600"/>
                  <a:t>[Lauren Palumbi]</a:t>
                </a:r>
              </a:p>
            </p:txBody>
          </p:sp>
        </p:grpSp>
        <p:grpSp>
          <p:nvGrpSpPr>
            <p:cNvPr id="15373" name="Group 8"/>
            <p:cNvGrpSpPr>
              <a:grpSpLocks/>
            </p:cNvGrpSpPr>
            <p:nvPr/>
          </p:nvGrpSpPr>
          <p:grpSpPr bwMode="auto">
            <a:xfrm>
              <a:off x="2688" y="1680"/>
              <a:ext cx="1680" cy="1038"/>
              <a:chOff x="3072" y="1680"/>
              <a:chExt cx="1680" cy="1038"/>
            </a:xfrm>
          </p:grpSpPr>
          <p:sp>
            <p:nvSpPr>
              <p:cNvPr id="15374" name="Text Box 9"/>
              <p:cNvSpPr txBox="1">
                <a:spLocks noChangeArrowheads="1"/>
              </p:cNvSpPr>
              <p:nvPr/>
            </p:nvSpPr>
            <p:spPr bwMode="auto">
              <a:xfrm>
                <a:off x="3072" y="2544"/>
                <a:ext cx="16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00"/>
                  <a:t>http://www.kvarkadabra.net/images/articles/Regeneracija-organov_1_original.jpg</a:t>
                </a:r>
              </a:p>
            </p:txBody>
          </p:sp>
          <p:pic>
            <p:nvPicPr>
              <p:cNvPr id="15375" name="Picture 10" descr="M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1680"/>
                <a:ext cx="132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367" name="Picture 17" descr="Biocomplexit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M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4343400"/>
            <a:ext cx="21018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M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887" y="4356100"/>
            <a:ext cx="21018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106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9144000" cy="615950"/>
          </a:xfrm>
        </p:spPr>
        <p:txBody>
          <a:bodyPr/>
          <a:lstStyle/>
          <a:p>
            <a:pPr eaLnBrk="1" hangingPunct="1"/>
            <a:r>
              <a:rPr lang="en-US" sz="4000" b="1" dirty="0">
                <a:solidFill>
                  <a:srgbClr val="0000CC"/>
                </a:solidFill>
              </a:rPr>
              <a:t>Key </a:t>
            </a:r>
            <a:r>
              <a:rPr lang="en-US" sz="4000" b="1" dirty="0" smtClean="0">
                <a:solidFill>
                  <a:srgbClr val="0000CC"/>
                </a:solidFill>
              </a:rPr>
              <a:t>Fluid Processes</a:t>
            </a:r>
          </a:p>
        </p:txBody>
      </p:sp>
      <p:sp>
        <p:nvSpPr>
          <p:cNvPr id="51203" name="Rectangle 3"/>
          <p:cNvSpPr>
            <a:spLocks noGrp="1" noChangeArrowheads="1"/>
          </p:cNvSpPr>
          <p:nvPr>
            <p:ph type="body" sz="half" idx="4294967295"/>
          </p:nvPr>
        </p:nvSpPr>
        <p:spPr>
          <a:xfrm>
            <a:off x="0" y="898525"/>
            <a:ext cx="7543800" cy="4525963"/>
          </a:xfrm>
        </p:spPr>
        <p:txBody>
          <a:bodyPr>
            <a:normAutofit/>
          </a:bodyPr>
          <a:lstStyle/>
          <a:p>
            <a:r>
              <a:rPr lang="en-US" sz="3600" dirty="0"/>
              <a:t>Chemical Diffusion</a:t>
            </a:r>
          </a:p>
          <a:p>
            <a:r>
              <a:rPr lang="en-US" sz="3600" dirty="0" smtClean="0"/>
              <a:t>Chemical Reactions</a:t>
            </a:r>
          </a:p>
          <a:p>
            <a:pPr eaLnBrk="1" hangingPunct="1"/>
            <a:r>
              <a:rPr lang="en-US" sz="3600" dirty="0" smtClean="0"/>
              <a:t>Flow of Fluid</a:t>
            </a:r>
          </a:p>
          <a:p>
            <a:pPr eaLnBrk="1" hangingPunct="1"/>
            <a:r>
              <a:rPr lang="en-US" sz="3600" dirty="0" smtClean="0"/>
              <a:t>Transport of Materials</a:t>
            </a:r>
          </a:p>
          <a:p>
            <a:pPr eaLnBrk="1" hangingPunct="1"/>
            <a:r>
              <a:rPr lang="en-US" sz="3600" dirty="0" smtClean="0"/>
              <a:t>Pressure and Flow Signaling to Cells</a:t>
            </a:r>
          </a:p>
        </p:txBody>
      </p:sp>
      <p:pic>
        <p:nvPicPr>
          <p:cNvPr id="51204"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3124200" y="4267200"/>
            <a:ext cx="5003800" cy="2493814"/>
          </a:xfrm>
          <a:prstGeom prst="rect">
            <a:avLst/>
          </a:prstGeom>
        </p:spPr>
      </p:pic>
    </p:spTree>
    <p:extLst>
      <p:ext uri="{BB962C8B-B14F-4D97-AF65-F5344CB8AC3E}">
        <p14:creationId xmlns:p14="http://schemas.microsoft.com/office/powerpoint/2010/main" val="249071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2503" y="1143000"/>
            <a:ext cx="3157462" cy="2626374"/>
          </a:xfrm>
          <a:prstGeom prst="rect">
            <a:avLst/>
          </a:prstGeom>
        </p:spPr>
      </p:pic>
      <p:sp>
        <p:nvSpPr>
          <p:cNvPr id="2" name="Title 1"/>
          <p:cNvSpPr>
            <a:spLocks noGrp="1"/>
          </p:cNvSpPr>
          <p:nvPr>
            <p:ph type="title"/>
          </p:nvPr>
        </p:nvSpPr>
        <p:spPr>
          <a:xfrm>
            <a:off x="-33867" y="14607"/>
            <a:ext cx="9144000" cy="665480"/>
          </a:xfrm>
        </p:spPr>
        <p:txBody>
          <a:bodyPr>
            <a:noAutofit/>
          </a:bodyPr>
          <a:lstStyle/>
          <a:p>
            <a:r>
              <a:rPr lang="en-US" sz="3600" b="1" dirty="0" smtClean="0">
                <a:solidFill>
                  <a:srgbClr val="0000CC"/>
                </a:solidFill>
              </a:rPr>
              <a:t>Development and Differentiation</a:t>
            </a:r>
            <a:endParaRPr lang="en-US" sz="3600" b="1" dirty="0">
              <a:solidFill>
                <a:srgbClr val="0000CC"/>
              </a:solidFill>
            </a:endParaRPr>
          </a:p>
        </p:txBody>
      </p:sp>
      <p:sp>
        <p:nvSpPr>
          <p:cNvPr id="3" name="Content Placeholder 2"/>
          <p:cNvSpPr>
            <a:spLocks noGrp="1"/>
          </p:cNvSpPr>
          <p:nvPr>
            <p:ph idx="1"/>
          </p:nvPr>
        </p:nvSpPr>
        <p:spPr>
          <a:xfrm>
            <a:off x="102189" y="680087"/>
            <a:ext cx="5505450" cy="5447645"/>
          </a:xfrm>
        </p:spPr>
        <p:txBody>
          <a:bodyPr wrap="square">
            <a:spAutoFit/>
          </a:bodyPr>
          <a:lstStyle/>
          <a:p>
            <a:pPr algn="just"/>
            <a:r>
              <a:rPr lang="en-US" sz="2000" dirty="0" smtClean="0">
                <a:solidFill>
                  <a:srgbClr val="0070C0"/>
                </a:solidFill>
              </a:rPr>
              <a:t>Most </a:t>
            </a:r>
            <a:r>
              <a:rPr lang="en-US" sz="2000" dirty="0" err="1">
                <a:solidFill>
                  <a:srgbClr val="0070C0"/>
                </a:solidFill>
              </a:rPr>
              <a:t>metazoa</a:t>
            </a:r>
            <a:r>
              <a:rPr lang="en-US" sz="2000" dirty="0">
                <a:solidFill>
                  <a:srgbClr val="0070C0"/>
                </a:solidFill>
              </a:rPr>
              <a:t> (loosely, </a:t>
            </a:r>
            <a:r>
              <a:rPr lang="en-US" sz="2000" dirty="0" smtClean="0">
                <a:solidFill>
                  <a:srgbClr val="0070C0"/>
                </a:solidFill>
              </a:rPr>
              <a:t>multicellular animals</a:t>
            </a:r>
            <a:r>
              <a:rPr lang="en-US" sz="2000" dirty="0">
                <a:solidFill>
                  <a:srgbClr val="0070C0"/>
                </a:solidFill>
              </a:rPr>
              <a:t>)</a:t>
            </a:r>
          </a:p>
          <a:p>
            <a:pPr algn="just"/>
            <a:r>
              <a:rPr lang="en-US" sz="2000" i="1" dirty="0" smtClean="0">
                <a:solidFill>
                  <a:srgbClr val="0070C0"/>
                </a:solidFill>
              </a:rPr>
              <a:t>develop</a:t>
            </a:r>
            <a:r>
              <a:rPr lang="en-US" sz="2000" dirty="0" smtClean="0">
                <a:solidFill>
                  <a:srgbClr val="0070C0"/>
                </a:solidFill>
              </a:rPr>
              <a:t> </a:t>
            </a:r>
            <a:r>
              <a:rPr lang="en-US" sz="2000" dirty="0">
                <a:solidFill>
                  <a:srgbClr val="0070C0"/>
                </a:solidFill>
              </a:rPr>
              <a:t>from </a:t>
            </a:r>
            <a:r>
              <a:rPr lang="en-US" sz="2000" dirty="0" smtClean="0">
                <a:solidFill>
                  <a:srgbClr val="0070C0"/>
                </a:solidFill>
              </a:rPr>
              <a:t>a single-cell </a:t>
            </a:r>
            <a:r>
              <a:rPr lang="en-US" sz="2000" dirty="0">
                <a:solidFill>
                  <a:srgbClr val="0070C0"/>
                </a:solidFill>
              </a:rPr>
              <a:t>fertilized egg, through cell </a:t>
            </a:r>
            <a:r>
              <a:rPr lang="en-US" sz="2000" dirty="0" smtClean="0">
                <a:solidFill>
                  <a:srgbClr val="0070C0"/>
                </a:solidFill>
              </a:rPr>
              <a:t>division, migration, synthesis of extracellular matrix and </a:t>
            </a:r>
            <a:r>
              <a:rPr lang="en-US" sz="2000" dirty="0">
                <a:solidFill>
                  <a:srgbClr val="0070C0"/>
                </a:solidFill>
              </a:rPr>
              <a:t>progressive formation of more complex structures and more specialized cell </a:t>
            </a:r>
            <a:r>
              <a:rPr lang="en-US" sz="2000" dirty="0" smtClean="0">
                <a:solidFill>
                  <a:srgbClr val="0070C0"/>
                </a:solidFill>
              </a:rPr>
              <a:t>types (</a:t>
            </a:r>
            <a:r>
              <a:rPr lang="en-US" sz="2000" i="1" dirty="0" smtClean="0">
                <a:solidFill>
                  <a:srgbClr val="0070C0"/>
                </a:solidFill>
              </a:rPr>
              <a:t>differentiation</a:t>
            </a:r>
            <a:r>
              <a:rPr lang="en-US" sz="2000" dirty="0" smtClean="0">
                <a:solidFill>
                  <a:srgbClr val="0070C0"/>
                </a:solidFill>
              </a:rPr>
              <a:t>)</a:t>
            </a:r>
          </a:p>
          <a:p>
            <a:pPr algn="just"/>
            <a:r>
              <a:rPr lang="en-US" sz="2000" dirty="0">
                <a:solidFill>
                  <a:srgbClr val="0070C0"/>
                </a:solidFill>
              </a:rPr>
              <a:t>Early embryonic cells (</a:t>
            </a:r>
            <a:r>
              <a:rPr lang="en-US" sz="2000" i="1" dirty="0">
                <a:solidFill>
                  <a:srgbClr val="0070C0"/>
                </a:solidFill>
              </a:rPr>
              <a:t>totipotent stem cells</a:t>
            </a:r>
            <a:r>
              <a:rPr lang="en-US" sz="2000" dirty="0">
                <a:solidFill>
                  <a:srgbClr val="0070C0"/>
                </a:solidFill>
              </a:rPr>
              <a:t>) are </a:t>
            </a:r>
            <a:r>
              <a:rPr lang="en-US" sz="2000" i="1" dirty="0">
                <a:solidFill>
                  <a:srgbClr val="0070C0"/>
                </a:solidFill>
              </a:rPr>
              <a:t>immortal</a:t>
            </a:r>
            <a:r>
              <a:rPr lang="en-US" sz="2000" dirty="0">
                <a:solidFill>
                  <a:srgbClr val="0070C0"/>
                </a:solidFill>
              </a:rPr>
              <a:t> (can divide an indefinite number of times) and can differentiate into any type of cell found in the adult, but have limited range of behaviors. </a:t>
            </a:r>
          </a:p>
          <a:p>
            <a:pPr algn="just"/>
            <a:endParaRPr lang="en-US" sz="2000" dirty="0" smtClean="0">
              <a:solidFill>
                <a:srgbClr val="0070C0"/>
              </a:solidFill>
            </a:endParaRPr>
          </a:p>
          <a:p>
            <a:pPr algn="just"/>
            <a:endParaRPr lang="en-US" sz="2000" dirty="0" smtClean="0">
              <a:solidFill>
                <a:srgbClr val="0070C0"/>
              </a:solidFill>
            </a:endParaRPr>
          </a:p>
          <a:p>
            <a:endParaRPr lang="en-US" sz="2000" dirty="0">
              <a:solidFill>
                <a:srgbClr val="0070C0"/>
              </a:solidFill>
            </a:endParaRPr>
          </a:p>
          <a:p>
            <a:endParaRPr lang="en-US" sz="2000" dirty="0" smtClean="0">
              <a:solidFill>
                <a:srgbClr val="0070C0"/>
              </a:solidFill>
            </a:endParaRPr>
          </a:p>
          <a:p>
            <a:endParaRPr lang="en-US" sz="2000" dirty="0" smtClean="0">
              <a:solidFill>
                <a:srgbClr val="0070C0"/>
              </a:solidFill>
            </a:endParaRPr>
          </a:p>
        </p:txBody>
      </p:sp>
      <p:pic>
        <p:nvPicPr>
          <p:cNvPr id="4" name="Picture 3"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84231" y="3539576"/>
            <a:ext cx="3374965" cy="538609"/>
          </a:xfrm>
          <a:prstGeom prst="rect">
            <a:avLst/>
          </a:prstGeom>
          <a:solidFill>
            <a:schemeClr val="bg1"/>
          </a:solidFill>
        </p:spPr>
        <p:txBody>
          <a:bodyPr wrap="square">
            <a:spAutoFit/>
          </a:bodyPr>
          <a:lstStyle/>
          <a:p>
            <a:pPr eaLnBrk="1" fontAlgn="auto" hangingPunct="1">
              <a:spcBef>
                <a:spcPts val="0"/>
              </a:spcBef>
              <a:spcAft>
                <a:spcPts val="0"/>
              </a:spcAft>
            </a:pPr>
            <a:r>
              <a:rPr lang="en-US" b="1" dirty="0" smtClean="0">
                <a:solidFill>
                  <a:srgbClr val="00B050"/>
                </a:solidFill>
                <a:latin typeface="Calibri"/>
              </a:rPr>
              <a:t>Immortal</a:t>
            </a:r>
            <a:r>
              <a:rPr lang="en-US" b="1" dirty="0" smtClean="0">
                <a:solidFill>
                  <a:prstClr val="black"/>
                </a:solidFill>
                <a:latin typeface="Calibri"/>
              </a:rPr>
              <a:t>	             </a:t>
            </a:r>
            <a:r>
              <a:rPr lang="en-US" b="1" dirty="0" smtClean="0">
                <a:solidFill>
                  <a:srgbClr val="FF0000"/>
                </a:solidFill>
                <a:latin typeface="Calibri"/>
              </a:rPr>
              <a:t>Senescent</a:t>
            </a:r>
            <a:endParaRPr lang="en-US" sz="1100" b="1" dirty="0" smtClean="0">
              <a:solidFill>
                <a:srgbClr val="FF0000"/>
              </a:solidFill>
              <a:latin typeface="Calibri"/>
            </a:endParaRPr>
          </a:p>
          <a:p>
            <a:pPr eaLnBrk="1" fontAlgn="auto" hangingPunct="1">
              <a:spcBef>
                <a:spcPts val="0"/>
              </a:spcBef>
              <a:spcAft>
                <a:spcPts val="0"/>
              </a:spcAft>
            </a:pPr>
            <a:r>
              <a:rPr lang="en-US" sz="1100" dirty="0" smtClean="0">
                <a:solidFill>
                  <a:prstClr val="black"/>
                </a:solidFill>
                <a:latin typeface="Calibri"/>
              </a:rPr>
              <a:t>http</a:t>
            </a:r>
            <a:r>
              <a:rPr lang="en-US" sz="1100" dirty="0">
                <a:solidFill>
                  <a:prstClr val="black"/>
                </a:solidFill>
                <a:latin typeface="Calibri"/>
              </a:rPr>
              <a:t>://www.fastbleep.com/biology-notes/32/158/852</a:t>
            </a:r>
          </a:p>
        </p:txBody>
      </p:sp>
      <p:sp>
        <p:nvSpPr>
          <p:cNvPr id="8" name="Rectangle 7"/>
          <p:cNvSpPr/>
          <p:nvPr/>
        </p:nvSpPr>
        <p:spPr>
          <a:xfrm>
            <a:off x="84137" y="4107661"/>
            <a:ext cx="8763000" cy="2862322"/>
          </a:xfrm>
          <a:prstGeom prst="rect">
            <a:avLst/>
          </a:prstGeom>
        </p:spPr>
        <p:txBody>
          <a:bodyPr wrap="square">
            <a:spAutoFit/>
          </a:bodyPr>
          <a:lstStyle/>
          <a:p>
            <a:pPr marL="342900" indent="-342900" algn="just"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a:rPr>
              <a:t>Progeny </a:t>
            </a:r>
            <a:r>
              <a:rPr lang="en-US" sz="2000" dirty="0">
                <a:solidFill>
                  <a:srgbClr val="0070C0"/>
                </a:solidFill>
                <a:latin typeface="Calibri"/>
              </a:rPr>
              <a:t>of these cells may still be immortal but are more limited in the range of types of cells they can produce </a:t>
            </a:r>
            <a:r>
              <a:rPr lang="en-US" sz="2000" dirty="0" smtClean="0">
                <a:solidFill>
                  <a:srgbClr val="0070C0"/>
                </a:solidFill>
                <a:latin typeface="Calibri"/>
              </a:rPr>
              <a:t>(</a:t>
            </a:r>
            <a:r>
              <a:rPr lang="en-US" sz="2000" i="1" dirty="0" smtClean="0">
                <a:solidFill>
                  <a:srgbClr val="0070C0"/>
                </a:solidFill>
                <a:latin typeface="Calibri"/>
              </a:rPr>
              <a:t>multipotent</a:t>
            </a:r>
            <a:r>
              <a:rPr lang="en-US" sz="2000" dirty="0" smtClean="0">
                <a:solidFill>
                  <a:srgbClr val="0070C0"/>
                </a:solidFill>
                <a:latin typeface="Calibri"/>
              </a:rPr>
              <a:t> or </a:t>
            </a:r>
            <a:r>
              <a:rPr lang="en-US" sz="2000" i="1" dirty="0" smtClean="0">
                <a:solidFill>
                  <a:srgbClr val="0070C0"/>
                </a:solidFill>
                <a:latin typeface="Calibri"/>
              </a:rPr>
              <a:t>pluripotent</a:t>
            </a:r>
            <a:r>
              <a:rPr lang="en-US" sz="2000" dirty="0" smtClean="0">
                <a:solidFill>
                  <a:srgbClr val="0070C0"/>
                </a:solidFill>
                <a:latin typeface="Calibri"/>
              </a:rPr>
              <a:t> </a:t>
            </a:r>
            <a:r>
              <a:rPr lang="en-US" sz="2000" i="1" dirty="0" smtClean="0">
                <a:solidFill>
                  <a:srgbClr val="0070C0"/>
                </a:solidFill>
                <a:latin typeface="Calibri"/>
              </a:rPr>
              <a:t>stem </a:t>
            </a:r>
            <a:r>
              <a:rPr lang="en-US" sz="2000" i="1" dirty="0">
                <a:solidFill>
                  <a:srgbClr val="0070C0"/>
                </a:solidFill>
                <a:latin typeface="Calibri"/>
              </a:rPr>
              <a:t>cells</a:t>
            </a:r>
            <a:r>
              <a:rPr lang="en-US" sz="2000" dirty="0">
                <a:solidFill>
                  <a:srgbClr val="0070C0"/>
                </a:solidFill>
                <a:latin typeface="Calibri"/>
              </a:rPr>
              <a:t>). </a:t>
            </a:r>
            <a:endParaRPr lang="en-US" sz="2000" dirty="0" smtClean="0">
              <a:solidFill>
                <a:srgbClr val="0070C0"/>
              </a:solidFill>
              <a:latin typeface="Calibri"/>
            </a:endParaRPr>
          </a:p>
          <a:p>
            <a:pPr marL="342900" indent="-342900" algn="just"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a:rPr>
              <a:t>The </a:t>
            </a:r>
            <a:r>
              <a:rPr lang="en-US" sz="2000" dirty="0">
                <a:solidFill>
                  <a:srgbClr val="0070C0"/>
                </a:solidFill>
                <a:latin typeface="Calibri"/>
              </a:rPr>
              <a:t>progeny of these </a:t>
            </a:r>
            <a:r>
              <a:rPr lang="en-US" sz="2000" i="1" dirty="0">
                <a:solidFill>
                  <a:srgbClr val="0070C0"/>
                </a:solidFill>
                <a:latin typeface="Calibri"/>
              </a:rPr>
              <a:t>differentiated</a:t>
            </a:r>
            <a:r>
              <a:rPr lang="en-US" sz="2000" dirty="0">
                <a:solidFill>
                  <a:srgbClr val="0070C0"/>
                </a:solidFill>
                <a:latin typeface="Calibri"/>
              </a:rPr>
              <a:t> </a:t>
            </a:r>
            <a:r>
              <a:rPr lang="en-US" sz="2000" i="1" dirty="0">
                <a:solidFill>
                  <a:srgbClr val="0070C0"/>
                </a:solidFill>
                <a:latin typeface="Calibri"/>
              </a:rPr>
              <a:t>somatic</a:t>
            </a:r>
            <a:r>
              <a:rPr lang="en-US" sz="2000" dirty="0">
                <a:solidFill>
                  <a:srgbClr val="0070C0"/>
                </a:solidFill>
                <a:latin typeface="Calibri"/>
              </a:rPr>
              <a:t> </a:t>
            </a:r>
            <a:r>
              <a:rPr lang="en-US" sz="2000" i="1" dirty="0">
                <a:solidFill>
                  <a:srgbClr val="0070C0"/>
                </a:solidFill>
                <a:latin typeface="Calibri"/>
              </a:rPr>
              <a:t>cells</a:t>
            </a:r>
            <a:r>
              <a:rPr lang="en-US" sz="2000" dirty="0">
                <a:solidFill>
                  <a:srgbClr val="0070C0"/>
                </a:solidFill>
                <a:latin typeface="Calibri"/>
              </a:rPr>
              <a:t> can perform specialized functions, but are limited in their maximum number of divisions (</a:t>
            </a:r>
            <a:r>
              <a:rPr lang="en-US" sz="2000" i="1" dirty="0">
                <a:solidFill>
                  <a:srgbClr val="0070C0"/>
                </a:solidFill>
                <a:latin typeface="Calibri"/>
              </a:rPr>
              <a:t>senescence</a:t>
            </a:r>
            <a:r>
              <a:rPr lang="en-US" sz="2000" dirty="0">
                <a:solidFill>
                  <a:srgbClr val="0070C0"/>
                </a:solidFill>
                <a:latin typeface="Calibri"/>
              </a:rPr>
              <a:t>). </a:t>
            </a:r>
            <a:r>
              <a:rPr lang="en-US" sz="2000" i="1" dirty="0">
                <a:solidFill>
                  <a:srgbClr val="0070C0"/>
                </a:solidFill>
                <a:latin typeface="Calibri"/>
              </a:rPr>
              <a:t>Terminally</a:t>
            </a:r>
            <a:r>
              <a:rPr lang="en-US" sz="2000" dirty="0">
                <a:solidFill>
                  <a:srgbClr val="0070C0"/>
                </a:solidFill>
                <a:latin typeface="Calibri"/>
              </a:rPr>
              <a:t> differentiated cells usually cannot replicate at </a:t>
            </a:r>
            <a:r>
              <a:rPr lang="en-US" sz="2000" dirty="0" smtClean="0">
                <a:solidFill>
                  <a:srgbClr val="0070C0"/>
                </a:solidFill>
                <a:latin typeface="Calibri"/>
              </a:rPr>
              <a:t>al</a:t>
            </a:r>
          </a:p>
          <a:p>
            <a:pPr marL="342900" indent="-342900" algn="just" eaLnBrk="1" fontAlgn="auto" hangingPunct="1">
              <a:spcBef>
                <a:spcPts val="0"/>
              </a:spcBef>
              <a:spcAft>
                <a:spcPts val="0"/>
              </a:spcAft>
              <a:buFont typeface="Arial" panose="020B0604020202020204" pitchFamily="34" charset="0"/>
              <a:buChar char="•"/>
            </a:pPr>
            <a:r>
              <a:rPr lang="en-US" sz="2000" dirty="0" smtClean="0">
                <a:solidFill>
                  <a:srgbClr val="0070C0"/>
                </a:solidFill>
                <a:latin typeface="Calibri"/>
              </a:rPr>
              <a:t>In </a:t>
            </a:r>
            <a:r>
              <a:rPr lang="en-US" sz="2000" dirty="0">
                <a:solidFill>
                  <a:srgbClr val="0070C0"/>
                </a:solidFill>
                <a:latin typeface="Calibri"/>
              </a:rPr>
              <a:t>most adult </a:t>
            </a:r>
            <a:r>
              <a:rPr lang="en-US" sz="2000" dirty="0" err="1">
                <a:solidFill>
                  <a:srgbClr val="0070C0"/>
                </a:solidFill>
                <a:latin typeface="Calibri"/>
              </a:rPr>
              <a:t>metazoa</a:t>
            </a:r>
            <a:r>
              <a:rPr lang="en-US" sz="2000" dirty="0">
                <a:solidFill>
                  <a:srgbClr val="0070C0"/>
                </a:solidFill>
                <a:latin typeface="Calibri"/>
              </a:rPr>
              <a:t>, only a small number of germ cells can generate new individuals, the remaining somatic cells cannot</a:t>
            </a:r>
          </a:p>
          <a:p>
            <a:pPr marL="342900" indent="-342900" algn="just" eaLnBrk="1" fontAlgn="auto" hangingPunct="1">
              <a:spcBef>
                <a:spcPts val="0"/>
              </a:spcBef>
              <a:spcAft>
                <a:spcPts val="0"/>
              </a:spcAft>
              <a:buFont typeface="Arial" panose="020B0604020202020204" pitchFamily="34" charset="0"/>
              <a:buChar char="•"/>
            </a:pPr>
            <a:endParaRPr lang="en-US" sz="2000" dirty="0" smtClean="0">
              <a:solidFill>
                <a:srgbClr val="0070C0"/>
              </a:solidFill>
              <a:latin typeface="Calibri"/>
            </a:endParaRPr>
          </a:p>
          <a:p>
            <a:pPr marL="342900" indent="-342900" algn="just" eaLnBrk="1" fontAlgn="auto" hangingPunct="1">
              <a:spcBef>
                <a:spcPts val="0"/>
              </a:spcBef>
              <a:spcAft>
                <a:spcPts val="0"/>
              </a:spcAft>
              <a:buFont typeface="Arial" panose="020B0604020202020204" pitchFamily="34" charset="0"/>
              <a:buChar char="•"/>
            </a:pPr>
            <a:endParaRPr lang="en-US" sz="2000" dirty="0">
              <a:solidFill>
                <a:srgbClr val="0070C0"/>
              </a:solidFill>
              <a:latin typeface="Calibri"/>
            </a:endParaRPr>
          </a:p>
        </p:txBody>
      </p:sp>
      <p:sp>
        <p:nvSpPr>
          <p:cNvPr id="9" name="TextBox 8"/>
          <p:cNvSpPr txBox="1"/>
          <p:nvPr/>
        </p:nvSpPr>
        <p:spPr>
          <a:xfrm>
            <a:off x="5932503" y="821646"/>
            <a:ext cx="1295400" cy="369332"/>
          </a:xfrm>
          <a:prstGeom prst="rect">
            <a:avLst/>
          </a:prstGeom>
          <a:noFill/>
        </p:spPr>
        <p:txBody>
          <a:bodyPr wrap="square" rtlCol="0">
            <a:spAutoFit/>
          </a:bodyPr>
          <a:lstStyle/>
          <a:p>
            <a:pPr eaLnBrk="1" fontAlgn="auto" hangingPunct="1">
              <a:spcBef>
                <a:spcPts val="0"/>
              </a:spcBef>
              <a:spcAft>
                <a:spcPts val="0"/>
              </a:spcAft>
            </a:pPr>
            <a:r>
              <a:rPr lang="en-US" b="1" dirty="0" smtClean="0">
                <a:solidFill>
                  <a:srgbClr val="00B050"/>
                </a:solidFill>
                <a:latin typeface="Calibri"/>
              </a:rPr>
              <a:t>Stem Cells</a:t>
            </a:r>
            <a:endParaRPr lang="en-US" b="1" dirty="0">
              <a:solidFill>
                <a:srgbClr val="00B050"/>
              </a:solidFill>
              <a:latin typeface="Calibri"/>
            </a:endParaRPr>
          </a:p>
        </p:txBody>
      </p:sp>
      <p:sp>
        <p:nvSpPr>
          <p:cNvPr id="10" name="TextBox 9"/>
          <p:cNvSpPr txBox="1"/>
          <p:nvPr/>
        </p:nvSpPr>
        <p:spPr>
          <a:xfrm>
            <a:off x="7361716" y="567264"/>
            <a:ext cx="1728249" cy="646331"/>
          </a:xfrm>
          <a:prstGeom prst="rect">
            <a:avLst/>
          </a:prstGeom>
          <a:noFill/>
        </p:spPr>
        <p:txBody>
          <a:bodyPr wrap="square" rtlCol="0">
            <a:spAutoFit/>
          </a:bodyPr>
          <a:lstStyle/>
          <a:p>
            <a:pPr eaLnBrk="1" fontAlgn="auto" hangingPunct="1">
              <a:spcBef>
                <a:spcPts val="0"/>
              </a:spcBef>
              <a:spcAft>
                <a:spcPts val="0"/>
              </a:spcAft>
            </a:pPr>
            <a:r>
              <a:rPr lang="en-US" b="1" dirty="0" smtClean="0">
                <a:solidFill>
                  <a:srgbClr val="FF0000"/>
                </a:solidFill>
                <a:latin typeface="Calibri"/>
              </a:rPr>
              <a:t>Differentiated Cells</a:t>
            </a:r>
            <a:endParaRPr lang="en-US" b="1" dirty="0">
              <a:solidFill>
                <a:srgbClr val="FF0000"/>
              </a:solidFill>
              <a:latin typeface="Calibri"/>
            </a:endParaRPr>
          </a:p>
        </p:txBody>
      </p:sp>
    </p:spTree>
    <p:extLst>
      <p:ext uri="{BB962C8B-B14F-4D97-AF65-F5344CB8AC3E}">
        <p14:creationId xmlns:p14="http://schemas.microsoft.com/office/powerpoint/2010/main" val="2467793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5480"/>
          </a:xfrm>
        </p:spPr>
        <p:txBody>
          <a:bodyPr>
            <a:noAutofit/>
          </a:bodyPr>
          <a:lstStyle/>
          <a:p>
            <a:r>
              <a:rPr lang="en-US" sz="3600" b="1" dirty="0" smtClean="0">
                <a:solidFill>
                  <a:srgbClr val="0000CC"/>
                </a:solidFill>
              </a:rPr>
              <a:t>Development and Differentiation</a:t>
            </a:r>
            <a:endParaRPr lang="en-US" sz="3600" b="1" dirty="0">
              <a:solidFill>
                <a:srgbClr val="0000CC"/>
              </a:solidFill>
            </a:endParaRPr>
          </a:p>
        </p:txBody>
      </p:sp>
      <p:sp>
        <p:nvSpPr>
          <p:cNvPr id="3" name="Content Placeholder 2"/>
          <p:cNvSpPr>
            <a:spLocks noGrp="1"/>
          </p:cNvSpPr>
          <p:nvPr>
            <p:ph idx="1"/>
          </p:nvPr>
        </p:nvSpPr>
        <p:spPr>
          <a:xfrm>
            <a:off x="57150" y="990600"/>
            <a:ext cx="9029700" cy="6019800"/>
          </a:xfrm>
        </p:spPr>
        <p:txBody>
          <a:bodyPr>
            <a:noAutofit/>
          </a:bodyPr>
          <a:lstStyle/>
          <a:p>
            <a:pPr algn="just"/>
            <a:r>
              <a:rPr lang="en-US" sz="2400" dirty="0" smtClean="0">
                <a:solidFill>
                  <a:srgbClr val="0070C0"/>
                </a:solidFill>
              </a:rPr>
              <a:t>Development involves complex signaling among cells and between cells and their environment, which determines when cells divide, how they move and how they differentiate and die</a:t>
            </a:r>
          </a:p>
          <a:p>
            <a:r>
              <a:rPr lang="en-US" sz="2400" b="1" dirty="0" smtClean="0">
                <a:solidFill>
                  <a:srgbClr val="0070C0"/>
                </a:solidFill>
              </a:rPr>
              <a:t>Key to development are </a:t>
            </a:r>
            <a:r>
              <a:rPr lang="en-US" sz="2400" b="1" i="1" dirty="0" smtClean="0">
                <a:solidFill>
                  <a:srgbClr val="0070C0"/>
                </a:solidFill>
              </a:rPr>
              <a:t>emergence</a:t>
            </a:r>
            <a:r>
              <a:rPr lang="en-US" sz="2400" b="1" dirty="0" smtClean="0">
                <a:solidFill>
                  <a:srgbClr val="0070C0"/>
                </a:solidFill>
              </a:rPr>
              <a:t> and </a:t>
            </a:r>
            <a:r>
              <a:rPr lang="en-US" sz="2400" b="1" i="1" dirty="0" smtClean="0">
                <a:solidFill>
                  <a:srgbClr val="0070C0"/>
                </a:solidFill>
              </a:rPr>
              <a:t>self organization</a:t>
            </a:r>
            <a:r>
              <a:rPr lang="en-US" sz="2400" b="1" dirty="0" smtClean="0">
                <a:solidFill>
                  <a:srgbClr val="0070C0"/>
                </a:solidFill>
              </a:rPr>
              <a:t>:</a:t>
            </a:r>
          </a:p>
          <a:p>
            <a:pPr lvl="1"/>
            <a:r>
              <a:rPr lang="en-US" sz="2000" b="1" dirty="0" smtClean="0">
                <a:solidFill>
                  <a:srgbClr val="0070C0"/>
                </a:solidFill>
              </a:rPr>
              <a:t>Cells respond to their </a:t>
            </a:r>
            <a:r>
              <a:rPr lang="en-US" sz="2000" b="1" dirty="0">
                <a:solidFill>
                  <a:srgbClr val="0070C0"/>
                </a:solidFill>
              </a:rPr>
              <a:t>Internal State</a:t>
            </a:r>
          </a:p>
          <a:p>
            <a:pPr lvl="1"/>
            <a:r>
              <a:rPr lang="en-US" sz="2000" b="1" dirty="0" smtClean="0">
                <a:solidFill>
                  <a:srgbClr val="0070C0"/>
                </a:solidFill>
              </a:rPr>
              <a:t>Respond </a:t>
            </a:r>
            <a:r>
              <a:rPr lang="en-US" sz="2000" b="1" dirty="0">
                <a:solidFill>
                  <a:srgbClr val="0070C0"/>
                </a:solidFill>
              </a:rPr>
              <a:t>to Local Environment</a:t>
            </a:r>
          </a:p>
          <a:p>
            <a:pPr lvl="1"/>
            <a:r>
              <a:rPr lang="en-US" sz="2000" b="1" dirty="0" smtClean="0">
                <a:solidFill>
                  <a:srgbClr val="0070C0"/>
                </a:solidFill>
              </a:rPr>
              <a:t>Remodel </a:t>
            </a:r>
            <a:r>
              <a:rPr lang="en-US" sz="2000" b="1" dirty="0">
                <a:solidFill>
                  <a:srgbClr val="0070C0"/>
                </a:solidFill>
              </a:rPr>
              <a:t>their Environments</a:t>
            </a:r>
          </a:p>
          <a:p>
            <a:pPr lvl="1"/>
            <a:r>
              <a:rPr lang="en-US" sz="2000" b="1" dirty="0" smtClean="0">
                <a:solidFill>
                  <a:srgbClr val="0070C0"/>
                </a:solidFill>
              </a:rPr>
              <a:t>Change </a:t>
            </a:r>
            <a:r>
              <a:rPr lang="en-US" sz="2000" b="1" dirty="0">
                <a:solidFill>
                  <a:srgbClr val="0070C0"/>
                </a:solidFill>
              </a:rPr>
              <a:t>their Own Behaviors</a:t>
            </a:r>
          </a:p>
          <a:p>
            <a:endParaRPr lang="en-US" sz="2400" b="1" dirty="0">
              <a:solidFill>
                <a:srgbClr val="0070C0"/>
              </a:solidFill>
            </a:endParaRPr>
          </a:p>
        </p:txBody>
      </p:sp>
      <p:pic>
        <p:nvPicPr>
          <p:cNvPr id="4" name="Picture 3"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850633" y="5606252"/>
            <a:ext cx="4208844"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http://en.wikipedia.org/wiki/Cell_signaling</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1066" y="2895600"/>
            <a:ext cx="3486071" cy="256008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582" y="4197835"/>
            <a:ext cx="4057750" cy="1803797"/>
          </a:xfrm>
          <a:prstGeom prst="rect">
            <a:avLst/>
          </a:prstGeom>
        </p:spPr>
      </p:pic>
      <p:sp>
        <p:nvSpPr>
          <p:cNvPr id="10" name="Rectangle 9"/>
          <p:cNvSpPr/>
          <p:nvPr/>
        </p:nvSpPr>
        <p:spPr>
          <a:xfrm>
            <a:off x="484188" y="6067425"/>
            <a:ext cx="4572000" cy="261610"/>
          </a:xfrm>
          <a:prstGeom prst="rect">
            <a:avLst/>
          </a:prstGeom>
        </p:spPr>
        <p:txBody>
          <a:bodyPr>
            <a:spAutoFit/>
          </a:bodyPr>
          <a:lstStyle/>
          <a:p>
            <a:pPr eaLnBrk="1" fontAlgn="auto" hangingPunct="1">
              <a:spcBef>
                <a:spcPts val="0"/>
              </a:spcBef>
              <a:spcAft>
                <a:spcPts val="0"/>
              </a:spcAft>
            </a:pPr>
            <a:r>
              <a:rPr lang="en-US" sz="1100" dirty="0">
                <a:solidFill>
                  <a:prstClr val="black"/>
                </a:solidFill>
                <a:latin typeface="Calibri"/>
              </a:rPr>
              <a:t>https://beyondthedish.wordpress.com/tag/stem-cell-niches/</a:t>
            </a:r>
          </a:p>
        </p:txBody>
      </p:sp>
    </p:spTree>
    <p:extLst>
      <p:ext uri="{BB962C8B-B14F-4D97-AF65-F5344CB8AC3E}">
        <p14:creationId xmlns:p14="http://schemas.microsoft.com/office/powerpoint/2010/main" val="4017850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
            <a:ext cx="8229600" cy="665480"/>
          </a:xfrm>
        </p:spPr>
        <p:txBody>
          <a:bodyPr>
            <a:normAutofit fontScale="90000"/>
          </a:bodyPr>
          <a:lstStyle/>
          <a:p>
            <a:r>
              <a:rPr lang="en-US" b="1" dirty="0" smtClean="0">
                <a:solidFill>
                  <a:srgbClr val="0000CC"/>
                </a:solidFill>
              </a:rPr>
              <a:t>Adult Stem Cells</a:t>
            </a:r>
            <a:endParaRPr lang="en-US" b="1" dirty="0">
              <a:solidFill>
                <a:srgbClr val="0000CC"/>
              </a:solidFill>
            </a:endParaRPr>
          </a:p>
        </p:txBody>
      </p:sp>
      <p:sp>
        <p:nvSpPr>
          <p:cNvPr id="3" name="Content Placeholder 2"/>
          <p:cNvSpPr>
            <a:spLocks noGrp="1"/>
          </p:cNvSpPr>
          <p:nvPr>
            <p:ph idx="1"/>
          </p:nvPr>
        </p:nvSpPr>
        <p:spPr>
          <a:xfrm>
            <a:off x="152400" y="685800"/>
            <a:ext cx="5646289" cy="4154984"/>
          </a:xfrm>
        </p:spPr>
        <p:txBody>
          <a:bodyPr>
            <a:spAutoFit/>
          </a:bodyPr>
          <a:lstStyle/>
          <a:p>
            <a:pPr algn="just"/>
            <a:r>
              <a:rPr lang="en-US" sz="2000" dirty="0" smtClean="0">
                <a:solidFill>
                  <a:srgbClr val="0070C0"/>
                </a:solidFill>
              </a:rPr>
              <a:t>Because most cells in an organism have a shorter lifespan than the organism (</a:t>
            </a:r>
            <a:r>
              <a:rPr lang="en-US" sz="2000" i="1" dirty="0" smtClean="0">
                <a:solidFill>
                  <a:srgbClr val="0070C0"/>
                </a:solidFill>
              </a:rPr>
              <a:t>e.g.</a:t>
            </a:r>
            <a:r>
              <a:rPr lang="en-US" sz="2000" dirty="0" smtClean="0">
                <a:solidFill>
                  <a:srgbClr val="0070C0"/>
                </a:solidFill>
              </a:rPr>
              <a:t> due to chemical damage or wounding), maintaining </a:t>
            </a:r>
            <a:r>
              <a:rPr lang="en-US" sz="2000" dirty="0">
                <a:solidFill>
                  <a:srgbClr val="0070C0"/>
                </a:solidFill>
              </a:rPr>
              <a:t>(</a:t>
            </a:r>
            <a:r>
              <a:rPr lang="en-US" sz="2000" i="1" dirty="0">
                <a:solidFill>
                  <a:srgbClr val="0070C0"/>
                </a:solidFill>
              </a:rPr>
              <a:t>homeostasis</a:t>
            </a:r>
            <a:r>
              <a:rPr lang="en-US" sz="2000" dirty="0">
                <a:solidFill>
                  <a:srgbClr val="0070C0"/>
                </a:solidFill>
              </a:rPr>
              <a:t>) </a:t>
            </a:r>
            <a:r>
              <a:rPr lang="en-US" sz="2000" dirty="0" smtClean="0">
                <a:solidFill>
                  <a:srgbClr val="0070C0"/>
                </a:solidFill>
              </a:rPr>
              <a:t>all </a:t>
            </a:r>
            <a:r>
              <a:rPr lang="en-US" sz="2000" dirty="0">
                <a:solidFill>
                  <a:srgbClr val="0070C0"/>
                </a:solidFill>
              </a:rPr>
              <a:t>but the shortest-lived </a:t>
            </a:r>
            <a:r>
              <a:rPr lang="en-US" sz="2000" dirty="0" smtClean="0">
                <a:solidFill>
                  <a:srgbClr val="0070C0"/>
                </a:solidFill>
              </a:rPr>
              <a:t>organisms requires a population of relatively undifferentiated </a:t>
            </a:r>
            <a:r>
              <a:rPr lang="en-US" sz="2000" i="1" dirty="0" smtClean="0">
                <a:solidFill>
                  <a:srgbClr val="0070C0"/>
                </a:solidFill>
              </a:rPr>
              <a:t>adult</a:t>
            </a:r>
            <a:r>
              <a:rPr lang="en-US" sz="2000" dirty="0" smtClean="0">
                <a:solidFill>
                  <a:srgbClr val="0070C0"/>
                </a:solidFill>
              </a:rPr>
              <a:t> </a:t>
            </a:r>
            <a:r>
              <a:rPr lang="en-US" sz="2000" i="1" dirty="0" smtClean="0">
                <a:solidFill>
                  <a:srgbClr val="0070C0"/>
                </a:solidFill>
              </a:rPr>
              <a:t>stem</a:t>
            </a:r>
            <a:r>
              <a:rPr lang="en-US" sz="2000" dirty="0" smtClean="0">
                <a:solidFill>
                  <a:srgbClr val="0070C0"/>
                </a:solidFill>
              </a:rPr>
              <a:t> </a:t>
            </a:r>
            <a:r>
              <a:rPr lang="en-US" sz="2000" i="1" dirty="0" smtClean="0">
                <a:solidFill>
                  <a:srgbClr val="0070C0"/>
                </a:solidFill>
              </a:rPr>
              <a:t>cells</a:t>
            </a:r>
            <a:r>
              <a:rPr lang="en-US" sz="2000" dirty="0" smtClean="0">
                <a:solidFill>
                  <a:srgbClr val="0070C0"/>
                </a:solidFill>
              </a:rPr>
              <a:t> capable of dividing to give rise to populations of new somatic cells which regenerate lost cells or tissues</a:t>
            </a:r>
          </a:p>
          <a:p>
            <a:pPr algn="just"/>
            <a:r>
              <a:rPr lang="en-US" sz="2000" dirty="0" smtClean="0">
                <a:solidFill>
                  <a:srgbClr val="0070C0"/>
                </a:solidFill>
              </a:rPr>
              <a:t>Adult stem cells form a hierarchy in the range of cells to which they can give rise, but all can replicate without limit, more restricted differentiation usually leads to reduced tumorigenic potential</a:t>
            </a:r>
          </a:p>
        </p:txBody>
      </p:sp>
      <p:pic>
        <p:nvPicPr>
          <p:cNvPr id="4" name="Picture 3"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2503" y="1143000"/>
            <a:ext cx="3157462" cy="2626374"/>
          </a:xfrm>
          <a:prstGeom prst="rect">
            <a:avLst/>
          </a:prstGeom>
        </p:spPr>
      </p:pic>
      <p:sp>
        <p:nvSpPr>
          <p:cNvPr id="7" name="Rectangle 6"/>
          <p:cNvSpPr/>
          <p:nvPr/>
        </p:nvSpPr>
        <p:spPr>
          <a:xfrm>
            <a:off x="5823751" y="3500069"/>
            <a:ext cx="3374965" cy="538609"/>
          </a:xfrm>
          <a:prstGeom prst="rect">
            <a:avLst/>
          </a:prstGeom>
          <a:solidFill>
            <a:schemeClr val="bg1"/>
          </a:solidFill>
        </p:spPr>
        <p:txBody>
          <a:bodyPr wrap="square">
            <a:spAutoFit/>
          </a:bodyPr>
          <a:lstStyle/>
          <a:p>
            <a:pPr eaLnBrk="1" fontAlgn="auto" hangingPunct="1">
              <a:spcBef>
                <a:spcPts val="0"/>
              </a:spcBef>
              <a:spcAft>
                <a:spcPts val="0"/>
              </a:spcAft>
            </a:pPr>
            <a:r>
              <a:rPr lang="en-US" b="1" dirty="0" smtClean="0">
                <a:solidFill>
                  <a:srgbClr val="00B050"/>
                </a:solidFill>
                <a:latin typeface="Calibri"/>
              </a:rPr>
              <a:t>Immortal</a:t>
            </a:r>
            <a:r>
              <a:rPr lang="en-US" b="1" dirty="0" smtClean="0">
                <a:solidFill>
                  <a:prstClr val="black"/>
                </a:solidFill>
                <a:latin typeface="Calibri"/>
              </a:rPr>
              <a:t>	             </a:t>
            </a:r>
            <a:r>
              <a:rPr lang="en-US" b="1" dirty="0" smtClean="0">
                <a:solidFill>
                  <a:srgbClr val="FF0000"/>
                </a:solidFill>
                <a:latin typeface="Calibri"/>
              </a:rPr>
              <a:t>Senescent</a:t>
            </a:r>
            <a:endParaRPr lang="en-US" sz="1100" b="1" dirty="0" smtClean="0">
              <a:solidFill>
                <a:srgbClr val="FF0000"/>
              </a:solidFill>
              <a:latin typeface="Calibri"/>
            </a:endParaRPr>
          </a:p>
          <a:p>
            <a:pPr eaLnBrk="1" fontAlgn="auto" hangingPunct="1">
              <a:spcBef>
                <a:spcPts val="0"/>
              </a:spcBef>
              <a:spcAft>
                <a:spcPts val="0"/>
              </a:spcAft>
            </a:pPr>
            <a:r>
              <a:rPr lang="en-US" sz="1100" dirty="0" smtClean="0">
                <a:solidFill>
                  <a:prstClr val="black"/>
                </a:solidFill>
                <a:latin typeface="Calibri"/>
              </a:rPr>
              <a:t>http</a:t>
            </a:r>
            <a:r>
              <a:rPr lang="en-US" sz="1100" dirty="0">
                <a:solidFill>
                  <a:prstClr val="black"/>
                </a:solidFill>
                <a:latin typeface="Calibri"/>
              </a:rPr>
              <a:t>://www.fastbleep.com/biology-notes/32/158/852</a:t>
            </a:r>
          </a:p>
        </p:txBody>
      </p:sp>
      <p:sp>
        <p:nvSpPr>
          <p:cNvPr id="8" name="TextBox 7"/>
          <p:cNvSpPr txBox="1"/>
          <p:nvPr/>
        </p:nvSpPr>
        <p:spPr>
          <a:xfrm>
            <a:off x="5932503" y="821646"/>
            <a:ext cx="1295400" cy="369332"/>
          </a:xfrm>
          <a:prstGeom prst="rect">
            <a:avLst/>
          </a:prstGeom>
          <a:noFill/>
        </p:spPr>
        <p:txBody>
          <a:bodyPr wrap="square" rtlCol="0">
            <a:spAutoFit/>
          </a:bodyPr>
          <a:lstStyle/>
          <a:p>
            <a:pPr eaLnBrk="1" fontAlgn="auto" hangingPunct="1">
              <a:spcBef>
                <a:spcPts val="0"/>
              </a:spcBef>
              <a:spcAft>
                <a:spcPts val="0"/>
              </a:spcAft>
            </a:pPr>
            <a:r>
              <a:rPr lang="en-US" b="1" dirty="0" smtClean="0">
                <a:solidFill>
                  <a:srgbClr val="00B050"/>
                </a:solidFill>
                <a:latin typeface="Calibri"/>
              </a:rPr>
              <a:t>Stem Cells</a:t>
            </a:r>
            <a:endParaRPr lang="en-US" b="1" dirty="0">
              <a:solidFill>
                <a:srgbClr val="00B050"/>
              </a:solidFill>
              <a:latin typeface="Calibri"/>
            </a:endParaRPr>
          </a:p>
        </p:txBody>
      </p:sp>
      <p:sp>
        <p:nvSpPr>
          <p:cNvPr id="9" name="TextBox 8"/>
          <p:cNvSpPr txBox="1"/>
          <p:nvPr/>
        </p:nvSpPr>
        <p:spPr>
          <a:xfrm>
            <a:off x="7361716" y="567264"/>
            <a:ext cx="1728249" cy="646331"/>
          </a:xfrm>
          <a:prstGeom prst="rect">
            <a:avLst/>
          </a:prstGeom>
          <a:noFill/>
        </p:spPr>
        <p:txBody>
          <a:bodyPr wrap="square" rtlCol="0">
            <a:spAutoFit/>
          </a:bodyPr>
          <a:lstStyle/>
          <a:p>
            <a:pPr eaLnBrk="1" fontAlgn="auto" hangingPunct="1">
              <a:spcBef>
                <a:spcPts val="0"/>
              </a:spcBef>
              <a:spcAft>
                <a:spcPts val="0"/>
              </a:spcAft>
            </a:pPr>
            <a:r>
              <a:rPr lang="en-US" b="1" dirty="0" smtClean="0">
                <a:solidFill>
                  <a:srgbClr val="FF0000"/>
                </a:solidFill>
                <a:latin typeface="Calibri"/>
              </a:rPr>
              <a:t>Differentiated Cells</a:t>
            </a:r>
            <a:endParaRPr lang="en-US" b="1" dirty="0">
              <a:solidFill>
                <a:srgbClr val="FF0000"/>
              </a:solidFill>
              <a:latin typeface="Calibri"/>
            </a:endParaRPr>
          </a:p>
        </p:txBody>
      </p:sp>
      <p:sp>
        <p:nvSpPr>
          <p:cNvPr id="10" name="Right Triangle 9"/>
          <p:cNvSpPr/>
          <p:nvPr/>
        </p:nvSpPr>
        <p:spPr>
          <a:xfrm>
            <a:off x="5933304" y="4090728"/>
            <a:ext cx="2933716" cy="266700"/>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TextBox 10"/>
          <p:cNvSpPr txBox="1"/>
          <p:nvPr/>
        </p:nvSpPr>
        <p:spPr>
          <a:xfrm>
            <a:off x="5851124" y="4345110"/>
            <a:ext cx="3157462" cy="381000"/>
          </a:xfrm>
          <a:prstGeom prst="rect">
            <a:avLst/>
          </a:prstGeom>
          <a:noFill/>
        </p:spPr>
        <p:txBody>
          <a:bodyPr wrap="square" rtlCol="0">
            <a:spAutoFit/>
          </a:bodyPr>
          <a:lstStyle/>
          <a:p>
            <a:pPr eaLnBrk="1" fontAlgn="auto" hangingPunct="1">
              <a:spcBef>
                <a:spcPts val="0"/>
              </a:spcBef>
              <a:spcAft>
                <a:spcPts val="0"/>
              </a:spcAft>
            </a:pPr>
            <a:r>
              <a:rPr lang="en-US" b="1" dirty="0" smtClean="0">
                <a:solidFill>
                  <a:srgbClr val="F79646">
                    <a:lumMod val="75000"/>
                  </a:srgbClr>
                </a:solidFill>
                <a:latin typeface="Calibri"/>
              </a:rPr>
              <a:t>Tumorigenic Potential</a:t>
            </a:r>
            <a:endParaRPr lang="en-US" b="1" dirty="0">
              <a:solidFill>
                <a:srgbClr val="F79646">
                  <a:lumMod val="75000"/>
                </a:srgbClr>
              </a:solidFill>
              <a:latin typeface="Calibri"/>
            </a:endParaRPr>
          </a:p>
        </p:txBody>
      </p:sp>
      <p:sp>
        <p:nvSpPr>
          <p:cNvPr id="12" name="Rectangle 11"/>
          <p:cNvSpPr/>
          <p:nvPr/>
        </p:nvSpPr>
        <p:spPr>
          <a:xfrm>
            <a:off x="127000" y="4734414"/>
            <a:ext cx="8632765" cy="1754326"/>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70C0"/>
                </a:solidFill>
              </a:rPr>
              <a:t>A variety of signals maintain the stem cell population and instruct it on when to proliferate and whether the offspring of a division should be two stem cells, one stem and one differentiated cell, or two differentiated </a:t>
            </a:r>
            <a:r>
              <a:rPr lang="en-US" dirty="0" smtClean="0">
                <a:solidFill>
                  <a:srgbClr val="0070C0"/>
                </a:solidFill>
              </a:rPr>
              <a:t>cells</a:t>
            </a:r>
          </a:p>
          <a:p>
            <a:pPr marL="285750" indent="-285750" algn="just">
              <a:buFont typeface="Arial" panose="020B0604020202020204" pitchFamily="34" charset="0"/>
              <a:buChar char="•"/>
            </a:pPr>
            <a:r>
              <a:rPr lang="en-US" b="1" dirty="0" smtClean="0">
                <a:solidFill>
                  <a:srgbClr val="FF0000"/>
                </a:solidFill>
              </a:rPr>
              <a:t>The </a:t>
            </a:r>
            <a:r>
              <a:rPr lang="en-US" b="1" dirty="0">
                <a:solidFill>
                  <a:srgbClr val="FF0000"/>
                </a:solidFill>
              </a:rPr>
              <a:t>integrity of the organism’s organization depends crucially on the regulation of stem cells—if they disappear, the organism will die of degeneration, if they proliferate excessively, they disorganize tissues</a:t>
            </a:r>
            <a:endParaRPr lang="en-US" dirty="0">
              <a:solidFill>
                <a:srgbClr val="0070C0"/>
              </a:solidFill>
            </a:endParaRPr>
          </a:p>
        </p:txBody>
      </p:sp>
    </p:spTree>
    <p:extLst>
      <p:ext uri="{BB962C8B-B14F-4D97-AF65-F5344CB8AC3E}">
        <p14:creationId xmlns:p14="http://schemas.microsoft.com/office/powerpoint/2010/main" val="1861611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40" y="-8432"/>
            <a:ext cx="9065260" cy="997068"/>
          </a:xfrm>
          <a:prstGeom prst="rect">
            <a:avLst/>
          </a:prstGeom>
        </p:spPr>
        <p:txBody>
          <a:bodyPr vert="horz" wrap="square" lIns="0" tIns="12065" rIns="0" bIns="0" rtlCol="0">
            <a:spAutoFit/>
          </a:bodyPr>
          <a:lstStyle/>
          <a:p>
            <a:pPr marL="12700" algn="ctr">
              <a:lnSpc>
                <a:spcPct val="100000"/>
              </a:lnSpc>
              <a:spcBef>
                <a:spcPts val="95"/>
              </a:spcBef>
            </a:pPr>
            <a:r>
              <a:rPr sz="3200" spc="-5" dirty="0" smtClean="0">
                <a:solidFill>
                  <a:srgbClr val="0000CC"/>
                </a:solidFill>
              </a:rPr>
              <a:t>Whole-</a:t>
            </a:r>
            <a:r>
              <a:rPr lang="en-US" sz="3200" spc="-5" dirty="0" smtClean="0">
                <a:solidFill>
                  <a:srgbClr val="0000CC"/>
                </a:solidFill>
              </a:rPr>
              <a:t>B</a:t>
            </a:r>
            <a:r>
              <a:rPr sz="3200" spc="-5" dirty="0" smtClean="0">
                <a:solidFill>
                  <a:srgbClr val="0000CC"/>
                </a:solidFill>
              </a:rPr>
              <a:t>ody </a:t>
            </a:r>
            <a:r>
              <a:rPr lang="en-US" sz="3200" spc="-5" dirty="0" smtClean="0">
                <a:solidFill>
                  <a:srgbClr val="0000CC"/>
                </a:solidFill>
              </a:rPr>
              <a:t>P</a:t>
            </a:r>
            <a:r>
              <a:rPr sz="3200" spc="-5" dirty="0" smtClean="0">
                <a:solidFill>
                  <a:srgbClr val="0000CC"/>
                </a:solidFill>
              </a:rPr>
              <a:t>hysiology</a:t>
            </a:r>
            <a:r>
              <a:rPr lang="en-US" sz="3200" spc="-5" dirty="0">
                <a:solidFill>
                  <a:srgbClr val="0000CC"/>
                </a:solidFill>
              </a:rPr>
              <a:t/>
            </a:r>
            <a:br>
              <a:rPr lang="en-US" sz="3200" spc="-5" dirty="0">
                <a:solidFill>
                  <a:srgbClr val="0000CC"/>
                </a:solidFill>
              </a:rPr>
            </a:br>
            <a:r>
              <a:rPr lang="en-US" sz="3200" spc="-5" dirty="0" smtClean="0">
                <a:solidFill>
                  <a:srgbClr val="0000CC"/>
                </a:solidFill>
              </a:rPr>
              <a:t>Major Systems</a:t>
            </a:r>
            <a:endParaRPr sz="3200" spc="-5" dirty="0">
              <a:solidFill>
                <a:srgbClr val="0000CC"/>
              </a:solidFill>
            </a:endParaRP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19" name="object 19"/>
          <p:cNvSpPr txBox="1"/>
          <p:nvPr/>
        </p:nvSpPr>
        <p:spPr>
          <a:xfrm>
            <a:off x="362204" y="6090846"/>
            <a:ext cx="1883410" cy="309880"/>
          </a:xfrm>
          <a:prstGeom prst="rect">
            <a:avLst/>
          </a:prstGeom>
        </p:spPr>
        <p:txBody>
          <a:bodyPr vert="horz" wrap="square" lIns="0" tIns="0" rIns="0" bIns="0" rtlCol="0">
            <a:spAutoFit/>
          </a:bodyPr>
          <a:lstStyle/>
          <a:p>
            <a:pPr marL="12700" eaLnBrk="1" fontAlgn="auto" hangingPunct="1">
              <a:lnSpc>
                <a:spcPts val="2315"/>
              </a:lnSpc>
              <a:spcBef>
                <a:spcPts val="0"/>
              </a:spcBef>
              <a:spcAft>
                <a:spcPts val="0"/>
              </a:spcAft>
              <a:tabLst>
                <a:tab pos="303530" algn="l"/>
              </a:tabLst>
            </a:pPr>
            <a:r>
              <a:rPr sz="2000" dirty="0">
                <a:solidFill>
                  <a:prstClr val="black"/>
                </a:solidFill>
                <a:latin typeface="Arial"/>
                <a:cs typeface="Arial"/>
              </a:rPr>
              <a:t>–	</a:t>
            </a:r>
            <a:r>
              <a:rPr sz="2000" spc="-5" dirty="0">
                <a:solidFill>
                  <a:prstClr val="black"/>
                </a:solidFill>
                <a:latin typeface="Arial"/>
                <a:cs typeface="Arial"/>
              </a:rPr>
              <a:t>Hepatic</a:t>
            </a:r>
            <a:r>
              <a:rPr sz="2000" spc="-85" dirty="0">
                <a:solidFill>
                  <a:prstClr val="black"/>
                </a:solidFill>
                <a:latin typeface="Arial"/>
                <a:cs typeface="Arial"/>
              </a:rPr>
              <a:t> </a:t>
            </a:r>
            <a:r>
              <a:rPr sz="2000" spc="-5" dirty="0">
                <a:solidFill>
                  <a:prstClr val="black"/>
                </a:solidFill>
                <a:latin typeface="Arial"/>
                <a:cs typeface="Arial"/>
              </a:rPr>
              <a:t>(liver)</a:t>
            </a:r>
            <a:endParaRPr sz="2000" dirty="0">
              <a:solidFill>
                <a:prstClr val="black"/>
              </a:solidFill>
              <a:latin typeface="Arial"/>
              <a:cs typeface="Arial"/>
            </a:endParaRPr>
          </a:p>
        </p:txBody>
      </p:sp>
      <p:sp>
        <p:nvSpPr>
          <p:cNvPr id="4" name="object 4"/>
          <p:cNvSpPr txBox="1"/>
          <p:nvPr/>
        </p:nvSpPr>
        <p:spPr>
          <a:xfrm>
            <a:off x="78739" y="879703"/>
            <a:ext cx="3093720" cy="756920"/>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Tx/>
              <a:buChar char="•"/>
              <a:tabLst>
                <a:tab pos="300355" algn="l"/>
                <a:tab pos="300990" algn="l"/>
              </a:tabLst>
            </a:pPr>
            <a:r>
              <a:rPr sz="2000" spc="-5" dirty="0">
                <a:solidFill>
                  <a:prstClr val="black"/>
                </a:solidFill>
                <a:latin typeface="Arial"/>
                <a:cs typeface="Arial"/>
              </a:rPr>
              <a:t>Major (relevant</a:t>
            </a:r>
            <a:r>
              <a:rPr sz="2000" spc="-85" dirty="0">
                <a:solidFill>
                  <a:prstClr val="black"/>
                </a:solidFill>
                <a:latin typeface="Arial"/>
                <a:cs typeface="Arial"/>
              </a:rPr>
              <a:t> </a:t>
            </a:r>
            <a:r>
              <a:rPr sz="2000" dirty="0">
                <a:solidFill>
                  <a:prstClr val="black"/>
                </a:solidFill>
                <a:latin typeface="Arial"/>
                <a:cs typeface="Arial"/>
              </a:rPr>
              <a:t>systems)</a:t>
            </a:r>
          </a:p>
          <a:p>
            <a:pPr marL="295910" eaLnBrk="1" fontAlgn="auto" hangingPunct="1">
              <a:spcBef>
                <a:spcPts val="480"/>
              </a:spcBef>
              <a:spcAft>
                <a:spcPts val="0"/>
              </a:spcAft>
              <a:tabLst>
                <a:tab pos="586740" algn="l"/>
              </a:tabLst>
            </a:pPr>
            <a:r>
              <a:rPr sz="2000" dirty="0">
                <a:solidFill>
                  <a:prstClr val="black"/>
                </a:solidFill>
                <a:latin typeface="Arial"/>
                <a:cs typeface="Arial"/>
              </a:rPr>
              <a:t>–	</a:t>
            </a:r>
            <a:r>
              <a:rPr sz="2000" spc="-5" dirty="0">
                <a:solidFill>
                  <a:prstClr val="black"/>
                </a:solidFill>
                <a:latin typeface="Arial"/>
                <a:cs typeface="Arial"/>
              </a:rPr>
              <a:t>Respiratory</a:t>
            </a:r>
            <a:endParaRPr sz="2000" dirty="0">
              <a:solidFill>
                <a:prstClr val="black"/>
              </a:solidFill>
              <a:latin typeface="Arial"/>
              <a:cs typeface="Arial"/>
            </a:endParaRPr>
          </a:p>
        </p:txBody>
      </p:sp>
      <p:sp>
        <p:nvSpPr>
          <p:cNvPr id="5" name="object 5"/>
          <p:cNvSpPr txBox="1"/>
          <p:nvPr/>
        </p:nvSpPr>
        <p:spPr>
          <a:xfrm>
            <a:off x="653287" y="1613433"/>
            <a:ext cx="2799080" cy="610870"/>
          </a:xfrm>
          <a:prstGeom prst="rect">
            <a:avLst/>
          </a:prstGeom>
        </p:spPr>
        <p:txBody>
          <a:bodyPr vert="horz" wrap="square" lIns="0" tIns="61594" rIns="0" bIns="0" rtlCol="0">
            <a:spAutoFit/>
          </a:bodyPr>
          <a:lstStyle/>
          <a:p>
            <a:pPr marL="297815" indent="-285115" eaLnBrk="1" fontAlgn="auto" hangingPunct="1">
              <a:spcBef>
                <a:spcPts val="484"/>
              </a:spcBef>
              <a:spcAft>
                <a:spcPts val="0"/>
              </a:spcAft>
              <a:buFontTx/>
              <a:buChar char="•"/>
              <a:tabLst>
                <a:tab pos="297815" algn="l"/>
                <a:tab pos="298450" algn="l"/>
              </a:tabLst>
            </a:pPr>
            <a:r>
              <a:rPr sz="1600" spc="-5" dirty="0">
                <a:solidFill>
                  <a:prstClr val="black"/>
                </a:solidFill>
                <a:latin typeface="Arial"/>
                <a:cs typeface="Arial"/>
              </a:rPr>
              <a:t>Exchanges O</a:t>
            </a:r>
            <a:r>
              <a:rPr sz="1575" spc="-7" baseline="-21164" dirty="0">
                <a:solidFill>
                  <a:prstClr val="black"/>
                </a:solidFill>
                <a:latin typeface="Arial"/>
                <a:cs typeface="Arial"/>
              </a:rPr>
              <a:t>2</a:t>
            </a:r>
            <a:r>
              <a:rPr sz="1600" spc="-5" dirty="0">
                <a:solidFill>
                  <a:prstClr val="black"/>
                </a:solidFill>
                <a:latin typeface="Arial"/>
                <a:cs typeface="Arial"/>
              </a:rPr>
              <a:t>, CO</a:t>
            </a:r>
            <a:r>
              <a:rPr sz="1575" spc="-7" baseline="-21164" dirty="0">
                <a:solidFill>
                  <a:prstClr val="black"/>
                </a:solidFill>
                <a:latin typeface="Arial"/>
                <a:cs typeface="Arial"/>
              </a:rPr>
              <a:t>2 </a:t>
            </a:r>
            <a:r>
              <a:rPr sz="1600" spc="-5" dirty="0">
                <a:solidFill>
                  <a:prstClr val="black"/>
                </a:solidFill>
                <a:latin typeface="Arial"/>
                <a:cs typeface="Arial"/>
              </a:rPr>
              <a:t>with</a:t>
            </a:r>
            <a:r>
              <a:rPr sz="1600" spc="-135" dirty="0">
                <a:solidFill>
                  <a:prstClr val="black"/>
                </a:solidFill>
                <a:latin typeface="Arial"/>
                <a:cs typeface="Arial"/>
              </a:rPr>
              <a:t> </a:t>
            </a:r>
            <a:r>
              <a:rPr sz="1600" spc="-5" dirty="0">
                <a:solidFill>
                  <a:prstClr val="black"/>
                </a:solidFill>
                <a:latin typeface="Arial"/>
                <a:cs typeface="Arial"/>
              </a:rPr>
              <a:t>air</a:t>
            </a:r>
            <a:endParaRPr sz="1600">
              <a:solidFill>
                <a:prstClr val="black"/>
              </a:solidFill>
              <a:latin typeface="Arial"/>
              <a:cs typeface="Arial"/>
            </a:endParaRPr>
          </a:p>
          <a:p>
            <a:pPr marL="297815" indent="-285115" eaLnBrk="1" fontAlgn="auto" hangingPunct="1">
              <a:spcBef>
                <a:spcPts val="380"/>
              </a:spcBef>
              <a:spcAft>
                <a:spcPts val="0"/>
              </a:spcAft>
              <a:buFontTx/>
              <a:buChar char="•"/>
              <a:tabLst>
                <a:tab pos="297815" algn="l"/>
                <a:tab pos="298450" algn="l"/>
              </a:tabLst>
            </a:pPr>
            <a:r>
              <a:rPr sz="1600" spc="-5" dirty="0">
                <a:solidFill>
                  <a:prstClr val="black"/>
                </a:solidFill>
                <a:latin typeface="Arial"/>
                <a:cs typeface="Arial"/>
              </a:rPr>
              <a:t>Main </a:t>
            </a:r>
            <a:r>
              <a:rPr sz="1600" spc="-10" dirty="0">
                <a:solidFill>
                  <a:prstClr val="black"/>
                </a:solidFill>
                <a:latin typeface="Arial"/>
                <a:cs typeface="Arial"/>
              </a:rPr>
              <a:t>organs:</a:t>
            </a:r>
            <a:r>
              <a:rPr sz="1600" dirty="0">
                <a:solidFill>
                  <a:prstClr val="black"/>
                </a:solidFill>
                <a:latin typeface="Arial"/>
                <a:cs typeface="Arial"/>
              </a:rPr>
              <a:t> </a:t>
            </a:r>
            <a:r>
              <a:rPr sz="1600" spc="-10" dirty="0">
                <a:solidFill>
                  <a:prstClr val="black"/>
                </a:solidFill>
                <a:latin typeface="Arial"/>
                <a:cs typeface="Arial"/>
              </a:rPr>
              <a:t>lungs</a:t>
            </a:r>
            <a:endParaRPr sz="1600">
              <a:solidFill>
                <a:prstClr val="black"/>
              </a:solidFill>
              <a:latin typeface="Arial"/>
              <a:cs typeface="Arial"/>
            </a:endParaRPr>
          </a:p>
        </p:txBody>
      </p:sp>
      <p:sp>
        <p:nvSpPr>
          <p:cNvPr id="6" name="object 6"/>
          <p:cNvSpPr txBox="1"/>
          <p:nvPr/>
        </p:nvSpPr>
        <p:spPr>
          <a:xfrm>
            <a:off x="362204" y="2257170"/>
            <a:ext cx="2085339" cy="330835"/>
          </a:xfrm>
          <a:prstGeom prst="rect">
            <a:avLst/>
          </a:prstGeom>
        </p:spPr>
        <p:txBody>
          <a:bodyPr vert="horz" wrap="square" lIns="0" tIns="13335" rIns="0" bIns="0" rtlCol="0">
            <a:spAutoFit/>
          </a:bodyPr>
          <a:lstStyle/>
          <a:p>
            <a:pPr marL="12700" eaLnBrk="1" fontAlgn="auto" hangingPunct="1">
              <a:spcBef>
                <a:spcPts val="105"/>
              </a:spcBef>
              <a:spcAft>
                <a:spcPts val="0"/>
              </a:spcAft>
              <a:tabLst>
                <a:tab pos="303530" algn="l"/>
              </a:tabLst>
            </a:pPr>
            <a:r>
              <a:rPr sz="2000" dirty="0">
                <a:solidFill>
                  <a:prstClr val="black"/>
                </a:solidFill>
                <a:latin typeface="Arial"/>
                <a:cs typeface="Arial"/>
              </a:rPr>
              <a:t>–	Gastrointe</a:t>
            </a:r>
            <a:r>
              <a:rPr sz="2000" spc="-10" dirty="0">
                <a:solidFill>
                  <a:prstClr val="black"/>
                </a:solidFill>
                <a:latin typeface="Arial"/>
                <a:cs typeface="Arial"/>
              </a:rPr>
              <a:t>s</a:t>
            </a:r>
            <a:r>
              <a:rPr sz="2000" dirty="0">
                <a:solidFill>
                  <a:prstClr val="black"/>
                </a:solidFill>
                <a:latin typeface="Arial"/>
                <a:cs typeface="Arial"/>
              </a:rPr>
              <a:t>tinal</a:t>
            </a:r>
            <a:endParaRPr sz="2000">
              <a:solidFill>
                <a:prstClr val="black"/>
              </a:solidFill>
              <a:latin typeface="Arial"/>
              <a:cs typeface="Arial"/>
            </a:endParaRPr>
          </a:p>
        </p:txBody>
      </p:sp>
      <p:sp>
        <p:nvSpPr>
          <p:cNvPr id="7" name="object 7"/>
          <p:cNvSpPr txBox="1"/>
          <p:nvPr/>
        </p:nvSpPr>
        <p:spPr>
          <a:xfrm>
            <a:off x="653287" y="2563836"/>
            <a:ext cx="3619500" cy="855344"/>
          </a:xfrm>
          <a:prstGeom prst="rect">
            <a:avLst/>
          </a:prstGeom>
        </p:spPr>
        <p:txBody>
          <a:bodyPr vert="horz" wrap="square" lIns="0" tIns="62229" rIns="0" bIns="0" rtlCol="0">
            <a:spAutoFit/>
          </a:bodyPr>
          <a:lstStyle/>
          <a:p>
            <a:pPr marL="297815" indent="-285115" eaLnBrk="1" fontAlgn="auto" hangingPunct="1">
              <a:spcBef>
                <a:spcPts val="489"/>
              </a:spcBef>
              <a:spcAft>
                <a:spcPts val="0"/>
              </a:spcAft>
              <a:buFontTx/>
              <a:buChar char="•"/>
              <a:tabLst>
                <a:tab pos="297815" algn="l"/>
                <a:tab pos="298450" algn="l"/>
              </a:tabLst>
            </a:pPr>
            <a:r>
              <a:rPr sz="1600" spc="-10" dirty="0">
                <a:solidFill>
                  <a:prstClr val="black"/>
                </a:solidFill>
                <a:latin typeface="Arial"/>
                <a:cs typeface="Arial"/>
              </a:rPr>
              <a:t>Converts </a:t>
            </a:r>
            <a:r>
              <a:rPr sz="1600" spc="-5" dirty="0">
                <a:solidFill>
                  <a:prstClr val="black"/>
                </a:solidFill>
                <a:latin typeface="Arial"/>
                <a:cs typeface="Arial"/>
              </a:rPr>
              <a:t>food to </a:t>
            </a:r>
            <a:r>
              <a:rPr sz="1600" spc="-10" dirty="0">
                <a:solidFill>
                  <a:prstClr val="black"/>
                </a:solidFill>
                <a:latin typeface="Arial"/>
                <a:cs typeface="Arial"/>
              </a:rPr>
              <a:t>nutrients </a:t>
            </a:r>
            <a:r>
              <a:rPr sz="1600" spc="-5" dirty="0">
                <a:solidFill>
                  <a:prstClr val="black"/>
                </a:solidFill>
                <a:latin typeface="Arial"/>
                <a:cs typeface="Arial"/>
              </a:rPr>
              <a:t>and</a:t>
            </a:r>
            <a:r>
              <a:rPr sz="1600" spc="60" dirty="0">
                <a:solidFill>
                  <a:prstClr val="black"/>
                </a:solidFill>
                <a:latin typeface="Arial"/>
                <a:cs typeface="Arial"/>
              </a:rPr>
              <a:t> </a:t>
            </a:r>
            <a:r>
              <a:rPr sz="1600" spc="-10" dirty="0">
                <a:solidFill>
                  <a:prstClr val="black"/>
                </a:solidFill>
                <a:latin typeface="Arial"/>
                <a:cs typeface="Arial"/>
              </a:rPr>
              <a:t>waste</a:t>
            </a:r>
            <a:endParaRPr sz="1600" dirty="0">
              <a:solidFill>
                <a:prstClr val="black"/>
              </a:solidFill>
              <a:latin typeface="Arial"/>
              <a:cs typeface="Arial"/>
            </a:endParaRPr>
          </a:p>
          <a:p>
            <a:pPr marL="297815" marR="152400" indent="-285115" eaLnBrk="1" fontAlgn="auto" hangingPunct="1">
              <a:spcBef>
                <a:spcPts val="385"/>
              </a:spcBef>
              <a:spcAft>
                <a:spcPts val="0"/>
              </a:spcAft>
              <a:buFontTx/>
              <a:buChar char="•"/>
              <a:tabLst>
                <a:tab pos="297815" algn="l"/>
                <a:tab pos="298450" algn="l"/>
              </a:tabLst>
            </a:pPr>
            <a:r>
              <a:rPr sz="1600" spc="-5" dirty="0">
                <a:solidFill>
                  <a:prstClr val="black"/>
                </a:solidFill>
                <a:latin typeface="Arial"/>
                <a:cs typeface="Arial"/>
              </a:rPr>
              <a:t>Main </a:t>
            </a:r>
            <a:r>
              <a:rPr sz="1600" spc="-10" dirty="0">
                <a:solidFill>
                  <a:prstClr val="black"/>
                </a:solidFill>
                <a:latin typeface="Arial"/>
                <a:cs typeface="Arial"/>
              </a:rPr>
              <a:t>organs: esophagus, </a:t>
            </a:r>
            <a:r>
              <a:rPr sz="1600" spc="-5" dirty="0">
                <a:solidFill>
                  <a:prstClr val="black"/>
                </a:solidFill>
                <a:latin typeface="Arial"/>
                <a:cs typeface="Arial"/>
              </a:rPr>
              <a:t>stomach,  small intestine,</a:t>
            </a:r>
            <a:r>
              <a:rPr sz="1600" spc="-20" dirty="0">
                <a:solidFill>
                  <a:prstClr val="black"/>
                </a:solidFill>
                <a:latin typeface="Arial"/>
                <a:cs typeface="Arial"/>
              </a:rPr>
              <a:t> </a:t>
            </a:r>
            <a:r>
              <a:rPr sz="1600" spc="-5" dirty="0">
                <a:solidFill>
                  <a:prstClr val="black"/>
                </a:solidFill>
                <a:latin typeface="Arial"/>
                <a:cs typeface="Arial"/>
              </a:rPr>
              <a:t>colon</a:t>
            </a:r>
            <a:endParaRPr sz="1600" dirty="0">
              <a:solidFill>
                <a:prstClr val="black"/>
              </a:solidFill>
              <a:latin typeface="Arial"/>
              <a:cs typeface="Arial"/>
            </a:endParaRPr>
          </a:p>
        </p:txBody>
      </p:sp>
      <p:sp>
        <p:nvSpPr>
          <p:cNvPr id="8" name="object 8"/>
          <p:cNvSpPr txBox="1"/>
          <p:nvPr/>
        </p:nvSpPr>
        <p:spPr>
          <a:xfrm>
            <a:off x="362204" y="3387944"/>
            <a:ext cx="2088514" cy="689610"/>
          </a:xfrm>
          <a:prstGeom prst="rect">
            <a:avLst/>
          </a:prstGeom>
        </p:spPr>
        <p:txBody>
          <a:bodyPr vert="horz" wrap="square" lIns="0" tIns="77470" rIns="0" bIns="0" rtlCol="0">
            <a:spAutoFit/>
          </a:bodyPr>
          <a:lstStyle/>
          <a:p>
            <a:pPr marL="303530" indent="-290830" eaLnBrk="1" fontAlgn="auto" hangingPunct="1">
              <a:spcBef>
                <a:spcPts val="610"/>
              </a:spcBef>
              <a:spcAft>
                <a:spcPts val="0"/>
              </a:spcAft>
              <a:buFontTx/>
              <a:buChar char="–"/>
              <a:tabLst>
                <a:tab pos="303530" algn="l"/>
                <a:tab pos="304165" algn="l"/>
              </a:tabLst>
            </a:pPr>
            <a:r>
              <a:rPr sz="2000" spc="-5" dirty="0">
                <a:solidFill>
                  <a:prstClr val="black"/>
                </a:solidFill>
                <a:latin typeface="Arial"/>
                <a:cs typeface="Arial"/>
              </a:rPr>
              <a:t>Circulatory</a:t>
            </a:r>
            <a:endParaRPr sz="2000" dirty="0">
              <a:solidFill>
                <a:prstClr val="black"/>
              </a:solidFill>
              <a:latin typeface="Arial"/>
              <a:cs typeface="Arial"/>
            </a:endParaRPr>
          </a:p>
          <a:p>
            <a:pPr marL="588645" lvl="1" indent="-285115" eaLnBrk="1" fontAlgn="auto" hangingPunct="1">
              <a:spcBef>
                <a:spcPts val="400"/>
              </a:spcBef>
              <a:spcAft>
                <a:spcPts val="0"/>
              </a:spcAft>
              <a:buFontTx/>
              <a:buChar char="•"/>
              <a:tabLst>
                <a:tab pos="588645" algn="l"/>
                <a:tab pos="589280" algn="l"/>
              </a:tabLst>
            </a:pPr>
            <a:r>
              <a:rPr sz="1600" spc="-5" dirty="0">
                <a:solidFill>
                  <a:prstClr val="black"/>
                </a:solidFill>
                <a:latin typeface="Arial"/>
                <a:cs typeface="Arial"/>
              </a:rPr>
              <a:t>Delivery</a:t>
            </a:r>
            <a:r>
              <a:rPr sz="1600" spc="-85" dirty="0">
                <a:solidFill>
                  <a:prstClr val="black"/>
                </a:solidFill>
                <a:latin typeface="Arial"/>
                <a:cs typeface="Arial"/>
              </a:rPr>
              <a:t> </a:t>
            </a:r>
            <a:r>
              <a:rPr sz="1600" spc="-5" dirty="0">
                <a:solidFill>
                  <a:prstClr val="black"/>
                </a:solidFill>
                <a:latin typeface="Arial"/>
                <a:cs typeface="Arial"/>
              </a:rPr>
              <a:t>system:</a:t>
            </a:r>
            <a:endParaRPr sz="1600" dirty="0">
              <a:solidFill>
                <a:prstClr val="black"/>
              </a:solidFill>
              <a:latin typeface="Arial"/>
              <a:cs typeface="Arial"/>
            </a:endParaRPr>
          </a:p>
        </p:txBody>
      </p:sp>
      <p:sp>
        <p:nvSpPr>
          <p:cNvPr id="9" name="object 9"/>
          <p:cNvSpPr txBox="1"/>
          <p:nvPr/>
        </p:nvSpPr>
        <p:spPr>
          <a:xfrm>
            <a:off x="930960" y="4052468"/>
            <a:ext cx="3003550" cy="903605"/>
          </a:xfrm>
          <a:prstGeom prst="rect">
            <a:avLst/>
          </a:prstGeom>
        </p:spPr>
        <p:txBody>
          <a:bodyPr vert="horz" wrap="square" lIns="0" tIns="61594" rIns="0" bIns="0" rtlCol="0">
            <a:spAutoFit/>
          </a:bodyPr>
          <a:lstStyle/>
          <a:p>
            <a:pPr marL="303530" indent="-290830" eaLnBrk="1" fontAlgn="auto" hangingPunct="1">
              <a:spcBef>
                <a:spcPts val="484"/>
              </a:spcBef>
              <a:spcAft>
                <a:spcPts val="0"/>
              </a:spcAft>
              <a:buFontTx/>
              <a:buChar char="–"/>
              <a:tabLst>
                <a:tab pos="303530" algn="l"/>
                <a:tab pos="304165" algn="l"/>
              </a:tabLst>
            </a:pPr>
            <a:r>
              <a:rPr sz="1600" spc="-10" dirty="0">
                <a:solidFill>
                  <a:prstClr val="black"/>
                </a:solidFill>
                <a:latin typeface="Arial"/>
                <a:cs typeface="Arial"/>
              </a:rPr>
              <a:t>Nutrients, </a:t>
            </a:r>
            <a:r>
              <a:rPr sz="1600" spc="-5" dirty="0">
                <a:solidFill>
                  <a:prstClr val="black"/>
                </a:solidFill>
                <a:latin typeface="Arial"/>
                <a:cs typeface="Arial"/>
              </a:rPr>
              <a:t>gases, </a:t>
            </a:r>
            <a:r>
              <a:rPr sz="1600" spc="-10" dirty="0">
                <a:solidFill>
                  <a:prstClr val="black"/>
                </a:solidFill>
                <a:latin typeface="Arial"/>
                <a:cs typeface="Arial"/>
              </a:rPr>
              <a:t>water,</a:t>
            </a:r>
            <a:r>
              <a:rPr sz="1600" spc="35" dirty="0">
                <a:solidFill>
                  <a:prstClr val="black"/>
                </a:solidFill>
                <a:latin typeface="Arial"/>
                <a:cs typeface="Arial"/>
              </a:rPr>
              <a:t> </a:t>
            </a:r>
            <a:r>
              <a:rPr sz="1600" spc="-10" dirty="0">
                <a:solidFill>
                  <a:prstClr val="black"/>
                </a:solidFill>
                <a:latin typeface="Arial"/>
                <a:cs typeface="Arial"/>
              </a:rPr>
              <a:t>water</a:t>
            </a:r>
            <a:endParaRPr sz="1600">
              <a:solidFill>
                <a:prstClr val="black"/>
              </a:solidFill>
              <a:latin typeface="Arial"/>
              <a:cs typeface="Arial"/>
            </a:endParaRPr>
          </a:p>
          <a:p>
            <a:pPr marL="303530" indent="-290830" eaLnBrk="1" fontAlgn="auto" hangingPunct="1">
              <a:spcBef>
                <a:spcPts val="380"/>
              </a:spcBef>
              <a:spcAft>
                <a:spcPts val="0"/>
              </a:spcAft>
              <a:buFontTx/>
              <a:buChar char="–"/>
              <a:tabLst>
                <a:tab pos="303530" algn="l"/>
                <a:tab pos="304165" algn="l"/>
              </a:tabLst>
            </a:pPr>
            <a:r>
              <a:rPr sz="1600" spc="-10" dirty="0">
                <a:solidFill>
                  <a:prstClr val="black"/>
                </a:solidFill>
                <a:latin typeface="Arial"/>
                <a:cs typeface="Arial"/>
              </a:rPr>
              <a:t>Chemical</a:t>
            </a:r>
            <a:r>
              <a:rPr sz="1600" spc="-15" dirty="0">
                <a:solidFill>
                  <a:prstClr val="black"/>
                </a:solidFill>
                <a:latin typeface="Arial"/>
                <a:cs typeface="Arial"/>
              </a:rPr>
              <a:t> </a:t>
            </a:r>
            <a:r>
              <a:rPr sz="1600" spc="-5" dirty="0">
                <a:solidFill>
                  <a:prstClr val="black"/>
                </a:solidFill>
                <a:latin typeface="Arial"/>
                <a:cs typeface="Arial"/>
              </a:rPr>
              <a:t>signals</a:t>
            </a:r>
            <a:endParaRPr sz="1600">
              <a:solidFill>
                <a:prstClr val="black"/>
              </a:solidFill>
              <a:latin typeface="Arial"/>
              <a:cs typeface="Arial"/>
            </a:endParaRPr>
          </a:p>
          <a:p>
            <a:pPr marL="303530" indent="-290830" eaLnBrk="1" fontAlgn="auto" hangingPunct="1">
              <a:spcBef>
                <a:spcPts val="385"/>
              </a:spcBef>
              <a:spcAft>
                <a:spcPts val="0"/>
              </a:spcAft>
              <a:buFontTx/>
              <a:buChar char="–"/>
              <a:tabLst>
                <a:tab pos="303530" algn="l"/>
                <a:tab pos="304165" algn="l"/>
              </a:tabLst>
            </a:pPr>
            <a:r>
              <a:rPr sz="1600" spc="-5" dirty="0">
                <a:solidFill>
                  <a:prstClr val="black"/>
                </a:solidFill>
                <a:latin typeface="Arial"/>
                <a:cs typeface="Arial"/>
              </a:rPr>
              <a:t>Immune</a:t>
            </a:r>
            <a:r>
              <a:rPr sz="1600" spc="10" dirty="0">
                <a:solidFill>
                  <a:prstClr val="black"/>
                </a:solidFill>
                <a:latin typeface="Arial"/>
                <a:cs typeface="Arial"/>
              </a:rPr>
              <a:t> </a:t>
            </a:r>
            <a:r>
              <a:rPr sz="1600" spc="-5" dirty="0">
                <a:solidFill>
                  <a:prstClr val="black"/>
                </a:solidFill>
                <a:latin typeface="Arial"/>
                <a:cs typeface="Arial"/>
              </a:rPr>
              <a:t>cells</a:t>
            </a:r>
            <a:endParaRPr sz="1600">
              <a:solidFill>
                <a:prstClr val="black"/>
              </a:solidFill>
              <a:latin typeface="Arial"/>
              <a:cs typeface="Arial"/>
            </a:endParaRPr>
          </a:p>
        </p:txBody>
      </p:sp>
      <p:sp>
        <p:nvSpPr>
          <p:cNvPr id="10" name="object 10"/>
          <p:cNvSpPr txBox="1"/>
          <p:nvPr/>
        </p:nvSpPr>
        <p:spPr>
          <a:xfrm>
            <a:off x="362204" y="4864841"/>
            <a:ext cx="3641090" cy="680085"/>
          </a:xfrm>
          <a:prstGeom prst="rect">
            <a:avLst/>
          </a:prstGeom>
        </p:spPr>
        <p:txBody>
          <a:bodyPr vert="horz" wrap="square" lIns="0" tIns="59054" rIns="0" bIns="0" rtlCol="0">
            <a:spAutoFit/>
          </a:bodyPr>
          <a:lstStyle/>
          <a:p>
            <a:pPr marL="588645" indent="-285115" eaLnBrk="1" fontAlgn="auto" hangingPunct="1">
              <a:spcBef>
                <a:spcPts val="464"/>
              </a:spcBef>
              <a:spcAft>
                <a:spcPts val="0"/>
              </a:spcAft>
              <a:buFontTx/>
              <a:buChar char="•"/>
              <a:tabLst>
                <a:tab pos="588645" algn="l"/>
                <a:tab pos="589280" algn="l"/>
              </a:tabLst>
            </a:pPr>
            <a:r>
              <a:rPr sz="1600" spc="-5" dirty="0">
                <a:solidFill>
                  <a:prstClr val="black"/>
                </a:solidFill>
                <a:latin typeface="Arial"/>
                <a:cs typeface="Arial"/>
              </a:rPr>
              <a:t>Main </a:t>
            </a:r>
            <a:r>
              <a:rPr sz="1600" spc="-10" dirty="0">
                <a:solidFill>
                  <a:prstClr val="black"/>
                </a:solidFill>
                <a:latin typeface="Arial"/>
                <a:cs typeface="Arial"/>
              </a:rPr>
              <a:t>organs: heart, </a:t>
            </a:r>
            <a:r>
              <a:rPr sz="1600" spc="-5" dirty="0">
                <a:solidFill>
                  <a:prstClr val="black"/>
                </a:solidFill>
                <a:latin typeface="Arial"/>
                <a:cs typeface="Arial"/>
              </a:rPr>
              <a:t>blood</a:t>
            </a:r>
            <a:r>
              <a:rPr sz="1600" spc="15" dirty="0">
                <a:solidFill>
                  <a:prstClr val="black"/>
                </a:solidFill>
                <a:latin typeface="Arial"/>
                <a:cs typeface="Arial"/>
              </a:rPr>
              <a:t> </a:t>
            </a:r>
            <a:r>
              <a:rPr sz="1600" spc="-5" dirty="0">
                <a:solidFill>
                  <a:prstClr val="black"/>
                </a:solidFill>
                <a:latin typeface="Arial"/>
                <a:cs typeface="Arial"/>
              </a:rPr>
              <a:t>vessels</a:t>
            </a:r>
            <a:endParaRPr sz="1600" dirty="0">
              <a:solidFill>
                <a:prstClr val="black"/>
              </a:solidFill>
              <a:latin typeface="Arial"/>
              <a:cs typeface="Arial"/>
            </a:endParaRPr>
          </a:p>
          <a:p>
            <a:pPr marL="12700" eaLnBrk="1" fontAlgn="auto" hangingPunct="1">
              <a:spcBef>
                <a:spcPts val="465"/>
              </a:spcBef>
              <a:spcAft>
                <a:spcPts val="0"/>
              </a:spcAft>
              <a:tabLst>
                <a:tab pos="303530" algn="l"/>
              </a:tabLst>
            </a:pPr>
            <a:r>
              <a:rPr sz="2000" dirty="0">
                <a:solidFill>
                  <a:prstClr val="black"/>
                </a:solidFill>
                <a:latin typeface="Arial"/>
                <a:cs typeface="Arial"/>
              </a:rPr>
              <a:t>–	</a:t>
            </a:r>
            <a:r>
              <a:rPr sz="2000" spc="-5" dirty="0">
                <a:solidFill>
                  <a:prstClr val="black"/>
                </a:solidFill>
                <a:latin typeface="Arial"/>
                <a:cs typeface="Arial"/>
              </a:rPr>
              <a:t>Renal (urinary)</a:t>
            </a:r>
            <a:r>
              <a:rPr sz="2000" spc="-55" dirty="0">
                <a:solidFill>
                  <a:prstClr val="black"/>
                </a:solidFill>
                <a:latin typeface="Arial"/>
                <a:cs typeface="Arial"/>
              </a:rPr>
              <a:t> </a:t>
            </a:r>
            <a:r>
              <a:rPr sz="2000" dirty="0">
                <a:solidFill>
                  <a:prstClr val="black"/>
                </a:solidFill>
                <a:latin typeface="Arial"/>
                <a:cs typeface="Arial"/>
              </a:rPr>
              <a:t>system</a:t>
            </a:r>
          </a:p>
        </p:txBody>
      </p:sp>
      <p:sp>
        <p:nvSpPr>
          <p:cNvPr id="11" name="object 11"/>
          <p:cNvSpPr txBox="1"/>
          <p:nvPr/>
        </p:nvSpPr>
        <p:spPr>
          <a:xfrm>
            <a:off x="653287" y="5479976"/>
            <a:ext cx="3836670" cy="610870"/>
          </a:xfrm>
          <a:prstGeom prst="rect">
            <a:avLst/>
          </a:prstGeom>
        </p:spPr>
        <p:txBody>
          <a:bodyPr vert="horz" wrap="square" lIns="0" tIns="61594" rIns="0" bIns="0" rtlCol="0">
            <a:spAutoFit/>
          </a:bodyPr>
          <a:lstStyle/>
          <a:p>
            <a:pPr marL="297815" indent="-285115" eaLnBrk="1" fontAlgn="auto" hangingPunct="1">
              <a:spcBef>
                <a:spcPts val="484"/>
              </a:spcBef>
              <a:spcAft>
                <a:spcPts val="0"/>
              </a:spcAft>
              <a:buFontTx/>
              <a:buChar char="•"/>
              <a:tabLst>
                <a:tab pos="297815" algn="l"/>
                <a:tab pos="298450" algn="l"/>
              </a:tabLst>
            </a:pPr>
            <a:r>
              <a:rPr sz="1600" spc="-5" dirty="0">
                <a:solidFill>
                  <a:prstClr val="black"/>
                </a:solidFill>
                <a:latin typeface="Arial"/>
                <a:cs typeface="Arial"/>
              </a:rPr>
              <a:t>Extract </a:t>
            </a:r>
            <a:r>
              <a:rPr sz="1600" spc="-10" dirty="0">
                <a:solidFill>
                  <a:prstClr val="black"/>
                </a:solidFill>
                <a:latin typeface="Arial"/>
                <a:cs typeface="Arial"/>
              </a:rPr>
              <a:t>waste </a:t>
            </a:r>
            <a:r>
              <a:rPr sz="1600" spc="-5" dirty="0">
                <a:solidFill>
                  <a:prstClr val="black"/>
                </a:solidFill>
                <a:latin typeface="Arial"/>
                <a:cs typeface="Arial"/>
              </a:rPr>
              <a:t>from </a:t>
            </a:r>
            <a:r>
              <a:rPr sz="1600" spc="-10" dirty="0">
                <a:solidFill>
                  <a:prstClr val="black"/>
                </a:solidFill>
                <a:latin typeface="Arial"/>
                <a:cs typeface="Arial"/>
              </a:rPr>
              <a:t>blood, excrete</a:t>
            </a:r>
            <a:r>
              <a:rPr sz="1600" spc="110" dirty="0">
                <a:solidFill>
                  <a:prstClr val="black"/>
                </a:solidFill>
                <a:latin typeface="Arial"/>
                <a:cs typeface="Arial"/>
              </a:rPr>
              <a:t> </a:t>
            </a:r>
            <a:r>
              <a:rPr sz="1600" spc="-10" dirty="0">
                <a:solidFill>
                  <a:prstClr val="black"/>
                </a:solidFill>
                <a:latin typeface="Arial"/>
                <a:cs typeface="Arial"/>
              </a:rPr>
              <a:t>urine</a:t>
            </a:r>
            <a:endParaRPr sz="1600" dirty="0">
              <a:solidFill>
                <a:prstClr val="black"/>
              </a:solidFill>
              <a:latin typeface="Arial"/>
              <a:cs typeface="Arial"/>
            </a:endParaRPr>
          </a:p>
          <a:p>
            <a:pPr marL="297815" indent="-285115" eaLnBrk="1" fontAlgn="auto" hangingPunct="1">
              <a:spcBef>
                <a:spcPts val="380"/>
              </a:spcBef>
              <a:spcAft>
                <a:spcPts val="0"/>
              </a:spcAft>
              <a:buFontTx/>
              <a:buChar char="•"/>
              <a:tabLst>
                <a:tab pos="297815" algn="l"/>
                <a:tab pos="298450" algn="l"/>
              </a:tabLst>
            </a:pPr>
            <a:r>
              <a:rPr sz="1600" spc="-5" dirty="0">
                <a:solidFill>
                  <a:prstClr val="black"/>
                </a:solidFill>
                <a:latin typeface="Arial"/>
                <a:cs typeface="Arial"/>
              </a:rPr>
              <a:t>Main </a:t>
            </a:r>
            <a:r>
              <a:rPr sz="1600" spc="-10" dirty="0">
                <a:solidFill>
                  <a:prstClr val="black"/>
                </a:solidFill>
                <a:latin typeface="Arial"/>
                <a:cs typeface="Arial"/>
              </a:rPr>
              <a:t>organs: kidneys,</a:t>
            </a:r>
            <a:r>
              <a:rPr sz="1600" spc="25" dirty="0">
                <a:solidFill>
                  <a:prstClr val="black"/>
                </a:solidFill>
                <a:latin typeface="Arial"/>
                <a:cs typeface="Arial"/>
              </a:rPr>
              <a:t> </a:t>
            </a:r>
            <a:r>
              <a:rPr sz="1600" spc="-10" dirty="0">
                <a:solidFill>
                  <a:prstClr val="black"/>
                </a:solidFill>
                <a:latin typeface="Arial"/>
                <a:cs typeface="Arial"/>
              </a:rPr>
              <a:t>bladder</a:t>
            </a:r>
            <a:endParaRPr sz="1600" dirty="0">
              <a:solidFill>
                <a:prstClr val="black"/>
              </a:solidFill>
              <a:latin typeface="Arial"/>
              <a:cs typeface="Arial"/>
            </a:endParaRPr>
          </a:p>
        </p:txBody>
      </p:sp>
      <p:sp>
        <p:nvSpPr>
          <p:cNvPr id="12" name="object 12"/>
          <p:cNvSpPr txBox="1"/>
          <p:nvPr/>
        </p:nvSpPr>
        <p:spPr>
          <a:xfrm>
            <a:off x="5134736" y="943102"/>
            <a:ext cx="3845560" cy="805180"/>
          </a:xfrm>
          <a:prstGeom prst="rect">
            <a:avLst/>
          </a:prstGeom>
        </p:spPr>
        <p:txBody>
          <a:bodyPr vert="horz" wrap="square" lIns="0" tIns="12065" rIns="0" bIns="0" rtlCol="0">
            <a:spAutoFit/>
          </a:bodyPr>
          <a:lstStyle/>
          <a:p>
            <a:pPr marL="297180" marR="5080" indent="-284480" eaLnBrk="1" fontAlgn="auto" hangingPunct="1">
              <a:spcBef>
                <a:spcPts val="95"/>
              </a:spcBef>
              <a:spcAft>
                <a:spcPts val="0"/>
              </a:spcAft>
              <a:buFontTx/>
              <a:buChar char="•"/>
              <a:tabLst>
                <a:tab pos="297180" algn="l"/>
                <a:tab pos="297815" algn="l"/>
              </a:tabLst>
            </a:pPr>
            <a:r>
              <a:rPr sz="1600" spc="-5" dirty="0">
                <a:solidFill>
                  <a:prstClr val="black"/>
                </a:solidFill>
                <a:latin typeface="Arial"/>
                <a:cs typeface="Arial"/>
              </a:rPr>
              <a:t>Metabolizes toxins, </a:t>
            </a:r>
            <a:r>
              <a:rPr sz="1600" spc="-10" dirty="0">
                <a:solidFill>
                  <a:prstClr val="black"/>
                </a:solidFill>
                <a:latin typeface="Arial"/>
                <a:cs typeface="Arial"/>
              </a:rPr>
              <a:t>and </a:t>
            </a:r>
            <a:r>
              <a:rPr sz="1600" spc="-5" dirty="0">
                <a:solidFill>
                  <a:prstClr val="black"/>
                </a:solidFill>
                <a:latin typeface="Arial"/>
                <a:cs typeface="Arial"/>
              </a:rPr>
              <a:t>some digestive  factors</a:t>
            </a:r>
            <a:endParaRPr sz="1600">
              <a:solidFill>
                <a:prstClr val="black"/>
              </a:solidFill>
              <a:latin typeface="Arial"/>
              <a:cs typeface="Arial"/>
            </a:endParaRPr>
          </a:p>
          <a:p>
            <a:pPr marL="297180" indent="-284480" eaLnBrk="1" fontAlgn="auto" hangingPunct="1">
              <a:spcBef>
                <a:spcPts val="384"/>
              </a:spcBef>
              <a:spcAft>
                <a:spcPts val="0"/>
              </a:spcAft>
              <a:buFontTx/>
              <a:buChar char="•"/>
              <a:tabLst>
                <a:tab pos="297180" algn="l"/>
                <a:tab pos="297815" algn="l"/>
              </a:tabLst>
            </a:pPr>
            <a:r>
              <a:rPr sz="1600" u="sng" spc="-5" dirty="0">
                <a:solidFill>
                  <a:prstClr val="black"/>
                </a:solidFill>
                <a:uFill>
                  <a:solidFill>
                    <a:srgbClr val="000000"/>
                  </a:solidFill>
                </a:uFill>
                <a:latin typeface="Arial"/>
                <a:cs typeface="Arial"/>
              </a:rPr>
              <a:t>Functional model</a:t>
            </a:r>
            <a:r>
              <a:rPr sz="1600" spc="-5" dirty="0">
                <a:solidFill>
                  <a:prstClr val="black"/>
                </a:solidFill>
                <a:latin typeface="Arial"/>
                <a:cs typeface="Arial"/>
              </a:rPr>
              <a:t>: reactive</a:t>
            </a:r>
            <a:r>
              <a:rPr sz="1600" spc="-15" dirty="0">
                <a:solidFill>
                  <a:prstClr val="black"/>
                </a:solidFill>
                <a:latin typeface="Arial"/>
                <a:cs typeface="Arial"/>
              </a:rPr>
              <a:t> </a:t>
            </a:r>
            <a:r>
              <a:rPr sz="1600" spc="-5" dirty="0">
                <a:solidFill>
                  <a:prstClr val="black"/>
                </a:solidFill>
                <a:latin typeface="Arial"/>
                <a:cs typeface="Arial"/>
              </a:rPr>
              <a:t>filter</a:t>
            </a:r>
            <a:endParaRPr sz="1600">
              <a:solidFill>
                <a:prstClr val="black"/>
              </a:solidFill>
              <a:latin typeface="Arial"/>
              <a:cs typeface="Arial"/>
            </a:endParaRPr>
          </a:p>
        </p:txBody>
      </p:sp>
      <p:sp>
        <p:nvSpPr>
          <p:cNvPr id="13" name="object 13"/>
          <p:cNvSpPr txBox="1"/>
          <p:nvPr/>
        </p:nvSpPr>
        <p:spPr>
          <a:xfrm>
            <a:off x="4843653" y="1781682"/>
            <a:ext cx="2336800" cy="330835"/>
          </a:xfrm>
          <a:prstGeom prst="rect">
            <a:avLst/>
          </a:prstGeom>
        </p:spPr>
        <p:txBody>
          <a:bodyPr vert="horz" wrap="square" lIns="0" tIns="13335" rIns="0" bIns="0" rtlCol="0">
            <a:spAutoFit/>
          </a:bodyPr>
          <a:lstStyle/>
          <a:p>
            <a:pPr marL="12700" eaLnBrk="1" fontAlgn="auto" hangingPunct="1">
              <a:spcBef>
                <a:spcPts val="105"/>
              </a:spcBef>
              <a:spcAft>
                <a:spcPts val="0"/>
              </a:spcAft>
              <a:tabLst>
                <a:tab pos="303530" algn="l"/>
              </a:tabLst>
            </a:pPr>
            <a:r>
              <a:rPr sz="2000" dirty="0">
                <a:solidFill>
                  <a:prstClr val="black"/>
                </a:solidFill>
                <a:latin typeface="Arial"/>
                <a:cs typeface="Arial"/>
              </a:rPr>
              <a:t>–	Endocrine</a:t>
            </a:r>
            <a:r>
              <a:rPr sz="2000" spc="-95" dirty="0">
                <a:solidFill>
                  <a:prstClr val="black"/>
                </a:solidFill>
                <a:latin typeface="Arial"/>
                <a:cs typeface="Arial"/>
              </a:rPr>
              <a:t> </a:t>
            </a:r>
            <a:r>
              <a:rPr sz="2000" dirty="0">
                <a:solidFill>
                  <a:prstClr val="black"/>
                </a:solidFill>
                <a:latin typeface="Arial"/>
                <a:cs typeface="Arial"/>
              </a:rPr>
              <a:t>system</a:t>
            </a:r>
            <a:endParaRPr sz="2000">
              <a:solidFill>
                <a:prstClr val="black"/>
              </a:solidFill>
              <a:latin typeface="Arial"/>
              <a:cs typeface="Arial"/>
            </a:endParaRPr>
          </a:p>
        </p:txBody>
      </p:sp>
      <p:sp>
        <p:nvSpPr>
          <p:cNvPr id="14" name="object 14"/>
          <p:cNvSpPr txBox="1"/>
          <p:nvPr/>
        </p:nvSpPr>
        <p:spPr>
          <a:xfrm>
            <a:off x="5134736" y="2138298"/>
            <a:ext cx="3925570" cy="1049655"/>
          </a:xfrm>
          <a:prstGeom prst="rect">
            <a:avLst/>
          </a:prstGeom>
        </p:spPr>
        <p:txBody>
          <a:bodyPr vert="horz" wrap="square" lIns="0" tIns="12065" rIns="0" bIns="0" rtlCol="0">
            <a:spAutoFit/>
          </a:bodyPr>
          <a:lstStyle/>
          <a:p>
            <a:pPr marL="297180" marR="628650" indent="-284480" eaLnBrk="1" fontAlgn="auto" hangingPunct="1">
              <a:spcBef>
                <a:spcPts val="95"/>
              </a:spcBef>
              <a:spcAft>
                <a:spcPts val="0"/>
              </a:spcAft>
              <a:buFontTx/>
              <a:buChar char="•"/>
              <a:tabLst>
                <a:tab pos="297180" algn="l"/>
                <a:tab pos="297815" algn="l"/>
              </a:tabLst>
            </a:pPr>
            <a:r>
              <a:rPr sz="1600" spc="-10" dirty="0">
                <a:solidFill>
                  <a:prstClr val="black"/>
                </a:solidFill>
                <a:latin typeface="Arial"/>
                <a:cs typeface="Arial"/>
              </a:rPr>
              <a:t>Regulation </a:t>
            </a:r>
            <a:r>
              <a:rPr sz="1600" spc="-5" dirty="0">
                <a:solidFill>
                  <a:prstClr val="black"/>
                </a:solidFill>
                <a:latin typeface="Arial"/>
                <a:cs typeface="Arial"/>
              </a:rPr>
              <a:t>of </a:t>
            </a:r>
            <a:r>
              <a:rPr sz="1600" spc="-10" dirty="0">
                <a:solidFill>
                  <a:prstClr val="black"/>
                </a:solidFill>
                <a:latin typeface="Arial"/>
                <a:cs typeface="Arial"/>
              </a:rPr>
              <a:t>body processes </a:t>
            </a:r>
            <a:r>
              <a:rPr sz="1600" spc="-5" dirty="0">
                <a:solidFill>
                  <a:prstClr val="black"/>
                </a:solidFill>
                <a:latin typeface="Arial"/>
                <a:cs typeface="Arial"/>
              </a:rPr>
              <a:t>via  </a:t>
            </a:r>
            <a:r>
              <a:rPr sz="1600" spc="-10" dirty="0">
                <a:solidFill>
                  <a:prstClr val="black"/>
                </a:solidFill>
                <a:latin typeface="Arial"/>
                <a:cs typeface="Arial"/>
              </a:rPr>
              <a:t>hormones</a:t>
            </a:r>
            <a:endParaRPr sz="1600">
              <a:solidFill>
                <a:prstClr val="black"/>
              </a:solidFill>
              <a:latin typeface="Arial"/>
              <a:cs typeface="Arial"/>
            </a:endParaRPr>
          </a:p>
          <a:p>
            <a:pPr marL="297180" indent="-284480" eaLnBrk="1" fontAlgn="auto" hangingPunct="1">
              <a:spcBef>
                <a:spcPts val="385"/>
              </a:spcBef>
              <a:spcAft>
                <a:spcPts val="0"/>
              </a:spcAft>
              <a:buFontTx/>
              <a:buChar char="•"/>
              <a:tabLst>
                <a:tab pos="297180" algn="l"/>
                <a:tab pos="297815" algn="l"/>
              </a:tabLst>
            </a:pPr>
            <a:r>
              <a:rPr sz="1600" spc="-5" dirty="0">
                <a:solidFill>
                  <a:prstClr val="black"/>
                </a:solidFill>
                <a:latin typeface="Arial"/>
                <a:cs typeface="Arial"/>
              </a:rPr>
              <a:t>Major </a:t>
            </a:r>
            <a:r>
              <a:rPr sz="1600" spc="-10" dirty="0">
                <a:solidFill>
                  <a:prstClr val="black"/>
                </a:solidFill>
                <a:latin typeface="Arial"/>
                <a:cs typeface="Arial"/>
              </a:rPr>
              <a:t>organs: pancreas, </a:t>
            </a:r>
            <a:r>
              <a:rPr sz="1600" spc="-5" dirty="0">
                <a:solidFill>
                  <a:prstClr val="black"/>
                </a:solidFill>
                <a:latin typeface="Arial"/>
                <a:cs typeface="Arial"/>
              </a:rPr>
              <a:t>ovaries,</a:t>
            </a:r>
            <a:r>
              <a:rPr sz="1600" spc="60" dirty="0">
                <a:solidFill>
                  <a:prstClr val="black"/>
                </a:solidFill>
                <a:latin typeface="Arial"/>
                <a:cs typeface="Arial"/>
              </a:rPr>
              <a:t> </a:t>
            </a:r>
            <a:r>
              <a:rPr sz="1600" spc="-5" dirty="0">
                <a:solidFill>
                  <a:prstClr val="black"/>
                </a:solidFill>
                <a:latin typeface="Arial"/>
                <a:cs typeface="Arial"/>
              </a:rPr>
              <a:t>testes,</a:t>
            </a:r>
            <a:endParaRPr sz="1600">
              <a:solidFill>
                <a:prstClr val="black"/>
              </a:solidFill>
              <a:latin typeface="Arial"/>
              <a:cs typeface="Arial"/>
            </a:endParaRPr>
          </a:p>
          <a:p>
            <a:pPr marL="297180" eaLnBrk="1" fontAlgn="auto" hangingPunct="1">
              <a:spcBef>
                <a:spcPts val="0"/>
              </a:spcBef>
              <a:spcAft>
                <a:spcPts val="0"/>
              </a:spcAft>
            </a:pPr>
            <a:r>
              <a:rPr sz="1600" spc="-10" dirty="0">
                <a:solidFill>
                  <a:prstClr val="black"/>
                </a:solidFill>
                <a:latin typeface="Arial"/>
                <a:cs typeface="Arial"/>
              </a:rPr>
              <a:t>thyroid,</a:t>
            </a:r>
            <a:r>
              <a:rPr sz="1600" spc="25" dirty="0">
                <a:solidFill>
                  <a:prstClr val="black"/>
                </a:solidFill>
                <a:latin typeface="Arial"/>
                <a:cs typeface="Arial"/>
              </a:rPr>
              <a:t> </a:t>
            </a:r>
            <a:r>
              <a:rPr sz="1600" spc="-5" dirty="0">
                <a:solidFill>
                  <a:prstClr val="black"/>
                </a:solidFill>
                <a:latin typeface="Arial"/>
                <a:cs typeface="Arial"/>
              </a:rPr>
              <a:t>…</a:t>
            </a:r>
            <a:endParaRPr sz="1600">
              <a:solidFill>
                <a:prstClr val="black"/>
              </a:solidFill>
              <a:latin typeface="Arial"/>
              <a:cs typeface="Arial"/>
            </a:endParaRPr>
          </a:p>
        </p:txBody>
      </p:sp>
      <p:sp>
        <p:nvSpPr>
          <p:cNvPr id="15" name="object 15"/>
          <p:cNvSpPr txBox="1"/>
          <p:nvPr/>
        </p:nvSpPr>
        <p:spPr>
          <a:xfrm>
            <a:off x="4843653" y="3220593"/>
            <a:ext cx="1235710" cy="330835"/>
          </a:xfrm>
          <a:prstGeom prst="rect">
            <a:avLst/>
          </a:prstGeom>
        </p:spPr>
        <p:txBody>
          <a:bodyPr vert="horz" wrap="square" lIns="0" tIns="13335" rIns="0" bIns="0" rtlCol="0">
            <a:spAutoFit/>
          </a:bodyPr>
          <a:lstStyle/>
          <a:p>
            <a:pPr marL="12700" eaLnBrk="1" fontAlgn="auto" hangingPunct="1">
              <a:spcBef>
                <a:spcPts val="105"/>
              </a:spcBef>
              <a:spcAft>
                <a:spcPts val="0"/>
              </a:spcAft>
              <a:tabLst>
                <a:tab pos="303530" algn="l"/>
              </a:tabLst>
            </a:pPr>
            <a:r>
              <a:rPr sz="2000" dirty="0">
                <a:solidFill>
                  <a:prstClr val="black"/>
                </a:solidFill>
                <a:latin typeface="Arial"/>
                <a:cs typeface="Arial"/>
              </a:rPr>
              <a:t>–	</a:t>
            </a:r>
            <a:r>
              <a:rPr sz="2000" spc="-5" dirty="0">
                <a:solidFill>
                  <a:prstClr val="black"/>
                </a:solidFill>
                <a:latin typeface="Arial"/>
                <a:cs typeface="Arial"/>
              </a:rPr>
              <a:t>Immune</a:t>
            </a:r>
            <a:endParaRPr sz="2000">
              <a:solidFill>
                <a:prstClr val="black"/>
              </a:solidFill>
              <a:latin typeface="Arial"/>
              <a:cs typeface="Arial"/>
            </a:endParaRPr>
          </a:p>
        </p:txBody>
      </p:sp>
      <p:sp>
        <p:nvSpPr>
          <p:cNvPr id="16" name="object 16"/>
          <p:cNvSpPr txBox="1"/>
          <p:nvPr/>
        </p:nvSpPr>
        <p:spPr>
          <a:xfrm>
            <a:off x="5134736" y="3577209"/>
            <a:ext cx="3863975" cy="1342390"/>
          </a:xfrm>
          <a:prstGeom prst="rect">
            <a:avLst/>
          </a:prstGeom>
        </p:spPr>
        <p:txBody>
          <a:bodyPr vert="horz" wrap="square" lIns="0" tIns="12065" rIns="0" bIns="0" rtlCol="0">
            <a:spAutoFit/>
          </a:bodyPr>
          <a:lstStyle/>
          <a:p>
            <a:pPr marL="297180" marR="5080" indent="-284480" eaLnBrk="1" fontAlgn="auto" hangingPunct="1">
              <a:spcBef>
                <a:spcPts val="95"/>
              </a:spcBef>
              <a:spcAft>
                <a:spcPts val="0"/>
              </a:spcAft>
              <a:buFontTx/>
              <a:buChar char="•"/>
              <a:tabLst>
                <a:tab pos="297180" algn="l"/>
                <a:tab pos="297815" algn="l"/>
              </a:tabLst>
            </a:pPr>
            <a:r>
              <a:rPr sz="1600" spc="-5" dirty="0">
                <a:solidFill>
                  <a:prstClr val="black"/>
                </a:solidFill>
                <a:latin typeface="Arial"/>
                <a:cs typeface="Arial"/>
              </a:rPr>
              <a:t>Attack </a:t>
            </a:r>
            <a:r>
              <a:rPr sz="1600" spc="-10" dirty="0">
                <a:solidFill>
                  <a:prstClr val="black"/>
                </a:solidFill>
                <a:latin typeface="Arial"/>
                <a:cs typeface="Arial"/>
              </a:rPr>
              <a:t>and </a:t>
            </a:r>
            <a:r>
              <a:rPr sz="1600" spc="-5" dirty="0">
                <a:solidFill>
                  <a:prstClr val="black"/>
                </a:solidFill>
                <a:latin typeface="Arial"/>
                <a:cs typeface="Arial"/>
              </a:rPr>
              <a:t>eliminate foreign </a:t>
            </a:r>
            <a:r>
              <a:rPr sz="1600" spc="-10" dirty="0">
                <a:solidFill>
                  <a:prstClr val="black"/>
                </a:solidFill>
                <a:latin typeface="Arial"/>
                <a:cs typeface="Arial"/>
              </a:rPr>
              <a:t>bodies and  </a:t>
            </a:r>
            <a:r>
              <a:rPr sz="1600" spc="-5" dirty="0">
                <a:solidFill>
                  <a:prstClr val="black"/>
                </a:solidFill>
                <a:latin typeface="Arial"/>
                <a:cs typeface="Arial"/>
              </a:rPr>
              <a:t>misbehaving</a:t>
            </a:r>
            <a:r>
              <a:rPr sz="1600" spc="-30" dirty="0">
                <a:solidFill>
                  <a:prstClr val="black"/>
                </a:solidFill>
                <a:latin typeface="Arial"/>
                <a:cs typeface="Arial"/>
              </a:rPr>
              <a:t> </a:t>
            </a:r>
            <a:r>
              <a:rPr sz="1600" spc="-5" dirty="0">
                <a:solidFill>
                  <a:prstClr val="black"/>
                </a:solidFill>
                <a:latin typeface="Arial"/>
                <a:cs typeface="Arial"/>
              </a:rPr>
              <a:t>cells</a:t>
            </a:r>
            <a:endParaRPr sz="1600">
              <a:solidFill>
                <a:prstClr val="black"/>
              </a:solidFill>
              <a:latin typeface="Arial"/>
              <a:cs typeface="Arial"/>
            </a:endParaRPr>
          </a:p>
          <a:p>
            <a:pPr marL="297180" marR="340360" indent="-284480" eaLnBrk="1" fontAlgn="auto" hangingPunct="1">
              <a:spcBef>
                <a:spcPts val="385"/>
              </a:spcBef>
              <a:spcAft>
                <a:spcPts val="0"/>
              </a:spcAft>
              <a:buFontTx/>
              <a:buChar char="•"/>
              <a:tabLst>
                <a:tab pos="297180" algn="l"/>
                <a:tab pos="297815" algn="l"/>
              </a:tabLst>
            </a:pPr>
            <a:r>
              <a:rPr sz="1600" spc="-5" dirty="0">
                <a:solidFill>
                  <a:prstClr val="black"/>
                </a:solidFill>
                <a:latin typeface="Arial"/>
                <a:cs typeface="Arial"/>
              </a:rPr>
              <a:t>Major </a:t>
            </a:r>
            <a:r>
              <a:rPr sz="1600" spc="-10" dirty="0">
                <a:solidFill>
                  <a:prstClr val="black"/>
                </a:solidFill>
                <a:latin typeface="Arial"/>
                <a:cs typeface="Arial"/>
              </a:rPr>
              <a:t>organs: lymph nodes, spleen,  lymphatic</a:t>
            </a:r>
            <a:r>
              <a:rPr sz="1600" spc="5" dirty="0">
                <a:solidFill>
                  <a:prstClr val="black"/>
                </a:solidFill>
                <a:latin typeface="Arial"/>
                <a:cs typeface="Arial"/>
              </a:rPr>
              <a:t> </a:t>
            </a:r>
            <a:r>
              <a:rPr sz="1600" spc="-5" dirty="0">
                <a:solidFill>
                  <a:prstClr val="black"/>
                </a:solidFill>
                <a:latin typeface="Arial"/>
                <a:cs typeface="Arial"/>
              </a:rPr>
              <a:t>vessels</a:t>
            </a:r>
            <a:endParaRPr sz="1600">
              <a:solidFill>
                <a:prstClr val="black"/>
              </a:solidFill>
              <a:latin typeface="Arial"/>
              <a:cs typeface="Arial"/>
            </a:endParaRPr>
          </a:p>
          <a:p>
            <a:pPr marL="297180" indent="-284480" eaLnBrk="1" fontAlgn="auto" hangingPunct="1">
              <a:spcBef>
                <a:spcPts val="385"/>
              </a:spcBef>
              <a:spcAft>
                <a:spcPts val="0"/>
              </a:spcAft>
              <a:buFontTx/>
              <a:buChar char="•"/>
              <a:tabLst>
                <a:tab pos="297180" algn="l"/>
                <a:tab pos="297815" algn="l"/>
              </a:tabLst>
            </a:pPr>
            <a:r>
              <a:rPr sz="1600" u="sng" spc="-5" dirty="0">
                <a:solidFill>
                  <a:prstClr val="black"/>
                </a:solidFill>
                <a:uFill>
                  <a:solidFill>
                    <a:srgbClr val="000000"/>
                  </a:solidFill>
                </a:uFill>
                <a:latin typeface="Arial"/>
                <a:cs typeface="Arial"/>
              </a:rPr>
              <a:t>Functional model</a:t>
            </a:r>
            <a:r>
              <a:rPr sz="1600" spc="-5" dirty="0">
                <a:solidFill>
                  <a:prstClr val="black"/>
                </a:solidFill>
                <a:latin typeface="Arial"/>
                <a:cs typeface="Arial"/>
              </a:rPr>
              <a:t>: law</a:t>
            </a:r>
            <a:r>
              <a:rPr sz="1600" spc="-15" dirty="0">
                <a:solidFill>
                  <a:prstClr val="black"/>
                </a:solidFill>
                <a:latin typeface="Arial"/>
                <a:cs typeface="Arial"/>
              </a:rPr>
              <a:t> </a:t>
            </a:r>
            <a:r>
              <a:rPr sz="1600" spc="-10" dirty="0">
                <a:solidFill>
                  <a:prstClr val="black"/>
                </a:solidFill>
                <a:latin typeface="Arial"/>
                <a:cs typeface="Arial"/>
              </a:rPr>
              <a:t>enforcement</a:t>
            </a:r>
            <a:endParaRPr sz="1600">
              <a:solidFill>
                <a:prstClr val="black"/>
              </a:solidFill>
              <a:latin typeface="Arial"/>
              <a:cs typeface="Arial"/>
            </a:endParaRPr>
          </a:p>
        </p:txBody>
      </p:sp>
      <p:sp>
        <p:nvSpPr>
          <p:cNvPr id="17" name="object 17"/>
          <p:cNvSpPr txBox="1"/>
          <p:nvPr/>
        </p:nvSpPr>
        <p:spPr>
          <a:xfrm>
            <a:off x="4843653" y="4888419"/>
            <a:ext cx="3869054" cy="933450"/>
          </a:xfrm>
          <a:prstGeom prst="rect">
            <a:avLst/>
          </a:prstGeom>
        </p:spPr>
        <p:txBody>
          <a:bodyPr vert="horz" wrap="square" lIns="0" tIns="76835" rIns="0" bIns="0" rtlCol="0">
            <a:spAutoFit/>
          </a:bodyPr>
          <a:lstStyle/>
          <a:p>
            <a:pPr marL="303530" indent="-290830" eaLnBrk="1" fontAlgn="auto" hangingPunct="1">
              <a:spcBef>
                <a:spcPts val="605"/>
              </a:spcBef>
              <a:spcAft>
                <a:spcPts val="0"/>
              </a:spcAft>
              <a:buFontTx/>
              <a:buChar char="–"/>
              <a:tabLst>
                <a:tab pos="303530" algn="l"/>
                <a:tab pos="304165" algn="l"/>
              </a:tabLst>
            </a:pPr>
            <a:r>
              <a:rPr sz="2000" dirty="0">
                <a:solidFill>
                  <a:prstClr val="black"/>
                </a:solidFill>
                <a:latin typeface="Arial"/>
                <a:cs typeface="Arial"/>
              </a:rPr>
              <a:t>Systems </a:t>
            </a:r>
            <a:r>
              <a:rPr sz="2000" spc="-5" dirty="0">
                <a:solidFill>
                  <a:prstClr val="black"/>
                </a:solidFill>
                <a:latin typeface="Arial"/>
                <a:cs typeface="Arial"/>
              </a:rPr>
              <a:t>we’re not </a:t>
            </a:r>
            <a:r>
              <a:rPr sz="2000" dirty="0">
                <a:solidFill>
                  <a:prstClr val="black"/>
                </a:solidFill>
                <a:latin typeface="Arial"/>
                <a:cs typeface="Arial"/>
              </a:rPr>
              <a:t>focusing</a:t>
            </a:r>
            <a:r>
              <a:rPr sz="2000" spc="-120" dirty="0">
                <a:solidFill>
                  <a:prstClr val="black"/>
                </a:solidFill>
                <a:latin typeface="Arial"/>
                <a:cs typeface="Arial"/>
              </a:rPr>
              <a:t> </a:t>
            </a:r>
            <a:r>
              <a:rPr sz="2000" spc="-5" dirty="0">
                <a:solidFill>
                  <a:prstClr val="black"/>
                </a:solidFill>
                <a:latin typeface="Arial"/>
                <a:cs typeface="Arial"/>
              </a:rPr>
              <a:t>on:</a:t>
            </a:r>
            <a:endParaRPr sz="2000">
              <a:solidFill>
                <a:prstClr val="black"/>
              </a:solidFill>
              <a:latin typeface="Arial"/>
              <a:cs typeface="Arial"/>
            </a:endParaRPr>
          </a:p>
          <a:p>
            <a:pPr marL="588645" lvl="1" indent="-285115" eaLnBrk="1" fontAlgn="auto" hangingPunct="1">
              <a:spcBef>
                <a:spcPts val="400"/>
              </a:spcBef>
              <a:spcAft>
                <a:spcPts val="0"/>
              </a:spcAft>
              <a:buFontTx/>
              <a:buChar char="•"/>
              <a:tabLst>
                <a:tab pos="588645" algn="l"/>
                <a:tab pos="589280" algn="l"/>
              </a:tabLst>
            </a:pPr>
            <a:r>
              <a:rPr sz="1600" spc="-5" dirty="0">
                <a:solidFill>
                  <a:prstClr val="black"/>
                </a:solidFill>
                <a:latin typeface="Arial"/>
                <a:cs typeface="Arial"/>
              </a:rPr>
              <a:t>skin, </a:t>
            </a:r>
            <a:r>
              <a:rPr sz="1600" spc="-10" dirty="0">
                <a:solidFill>
                  <a:prstClr val="black"/>
                </a:solidFill>
                <a:latin typeface="Arial"/>
                <a:cs typeface="Arial"/>
              </a:rPr>
              <a:t>nervous, musculatory,</a:t>
            </a:r>
            <a:r>
              <a:rPr sz="1600" spc="75" dirty="0">
                <a:solidFill>
                  <a:prstClr val="black"/>
                </a:solidFill>
                <a:latin typeface="Arial"/>
                <a:cs typeface="Arial"/>
              </a:rPr>
              <a:t> </a:t>
            </a:r>
            <a:r>
              <a:rPr sz="1600" spc="-5" dirty="0">
                <a:solidFill>
                  <a:prstClr val="black"/>
                </a:solidFill>
                <a:latin typeface="Arial"/>
                <a:cs typeface="Arial"/>
              </a:rPr>
              <a:t>skeletal,</a:t>
            </a:r>
            <a:endParaRPr sz="1600">
              <a:solidFill>
                <a:prstClr val="black"/>
              </a:solidFill>
              <a:latin typeface="Arial"/>
              <a:cs typeface="Arial"/>
            </a:endParaRPr>
          </a:p>
          <a:p>
            <a:pPr marL="588645" eaLnBrk="1" fontAlgn="auto" hangingPunct="1">
              <a:spcBef>
                <a:spcPts val="0"/>
              </a:spcBef>
              <a:spcAft>
                <a:spcPts val="0"/>
              </a:spcAft>
            </a:pPr>
            <a:r>
              <a:rPr sz="1600" spc="-10" dirty="0">
                <a:solidFill>
                  <a:prstClr val="black"/>
                </a:solidFill>
                <a:latin typeface="Arial"/>
                <a:cs typeface="Arial"/>
              </a:rPr>
              <a:t>reproductive</a:t>
            </a:r>
            <a:endParaRPr sz="1600">
              <a:solidFill>
                <a:prstClr val="black"/>
              </a:solidFill>
              <a:latin typeface="Arial"/>
              <a:cs typeface="Arial"/>
            </a:endParaRPr>
          </a:p>
        </p:txBody>
      </p:sp>
      <p:sp>
        <p:nvSpPr>
          <p:cNvPr id="20" name="TextBox 19"/>
          <p:cNvSpPr txBox="1"/>
          <p:nvPr/>
        </p:nvSpPr>
        <p:spPr>
          <a:xfrm>
            <a:off x="6858000" y="5584478"/>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400687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432"/>
            <a:ext cx="9144000" cy="566181"/>
          </a:xfrm>
          <a:prstGeom prst="rect">
            <a:avLst/>
          </a:prstGeom>
        </p:spPr>
        <p:txBody>
          <a:bodyPr vert="horz" wrap="square" lIns="0" tIns="12065" rIns="0" bIns="0" rtlCol="0">
            <a:spAutoFit/>
          </a:bodyPr>
          <a:lstStyle/>
          <a:p>
            <a:pPr marL="12700" algn="ctr" eaLnBrk="1" fontAlgn="auto" hangingPunct="1">
              <a:spcBef>
                <a:spcPts val="100"/>
              </a:spcBef>
              <a:spcAft>
                <a:spcPts val="0"/>
              </a:spcAft>
            </a:pPr>
            <a:r>
              <a:rPr lang="en-US" sz="3600" dirty="0" smtClean="0">
                <a:solidFill>
                  <a:srgbClr val="0000CC"/>
                </a:solidFill>
              </a:rPr>
              <a:t>Block Diagram </a:t>
            </a:r>
            <a:r>
              <a:rPr lang="en-US" sz="3600" dirty="0">
                <a:solidFill>
                  <a:srgbClr val="0000CC"/>
                </a:solidFill>
              </a:rPr>
              <a:t>of </a:t>
            </a:r>
            <a:r>
              <a:rPr lang="en-US" sz="3600" spc="-5" dirty="0" smtClean="0">
                <a:solidFill>
                  <a:srgbClr val="0000CC"/>
                </a:solidFill>
              </a:rPr>
              <a:t>Major</a:t>
            </a:r>
            <a:r>
              <a:rPr lang="en-US" sz="3600" spc="-140" dirty="0" smtClean="0">
                <a:solidFill>
                  <a:srgbClr val="0000CC"/>
                </a:solidFill>
              </a:rPr>
              <a:t> </a:t>
            </a:r>
            <a:r>
              <a:rPr lang="en-US" sz="3600" spc="-10" dirty="0" smtClean="0">
                <a:solidFill>
                  <a:srgbClr val="0000CC"/>
                </a:solidFill>
              </a:rPr>
              <a:t>Organs</a:t>
            </a:r>
            <a:endParaRPr lang="en-US" sz="3600" dirty="0">
              <a:solidFill>
                <a:srgbClr val="0000CC"/>
              </a:solidFill>
            </a:endParaRPr>
          </a:p>
        </p:txBody>
      </p:sp>
      <p:sp>
        <p:nvSpPr>
          <p:cNvPr id="3" name="object 3"/>
          <p:cNvSpPr/>
          <p:nvPr/>
        </p:nvSpPr>
        <p:spPr>
          <a:xfrm>
            <a:off x="694944" y="1275714"/>
            <a:ext cx="7633334" cy="4914595"/>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4" name="object 4"/>
          <p:cNvSpPr txBox="1"/>
          <p:nvPr/>
        </p:nvSpPr>
        <p:spPr>
          <a:xfrm>
            <a:off x="4018026" y="3079495"/>
            <a:ext cx="1369060" cy="330835"/>
          </a:xfrm>
          <a:prstGeom prst="rect">
            <a:avLst/>
          </a:prstGeom>
        </p:spPr>
        <p:txBody>
          <a:bodyPr vert="horz" wrap="square" lIns="0" tIns="13335" rIns="0" bIns="0" rtlCol="0">
            <a:spAutoFit/>
          </a:bodyPr>
          <a:lstStyle/>
          <a:p>
            <a:pPr marL="12700" eaLnBrk="1" fontAlgn="auto" hangingPunct="1">
              <a:spcBef>
                <a:spcPts val="105"/>
              </a:spcBef>
              <a:spcAft>
                <a:spcPts val="0"/>
              </a:spcAft>
            </a:pPr>
            <a:r>
              <a:rPr sz="2000" b="1" i="1" spc="-5" dirty="0">
                <a:solidFill>
                  <a:srgbClr val="FFFFFF"/>
                </a:solidFill>
                <a:latin typeface="Arial"/>
                <a:cs typeface="Arial"/>
              </a:rPr>
              <a:t>Circulatory</a:t>
            </a:r>
            <a:endParaRPr sz="2000">
              <a:solidFill>
                <a:prstClr val="black"/>
              </a:solidFill>
              <a:latin typeface="Arial"/>
              <a:cs typeface="Arial"/>
            </a:endParaRPr>
          </a:p>
        </p:txBody>
      </p:sp>
      <p:sp>
        <p:nvSpPr>
          <p:cNvPr id="5" name="object 5"/>
          <p:cNvSpPr txBox="1"/>
          <p:nvPr/>
        </p:nvSpPr>
        <p:spPr>
          <a:xfrm>
            <a:off x="6787642" y="1943226"/>
            <a:ext cx="999490" cy="330835"/>
          </a:xfrm>
          <a:prstGeom prst="rect">
            <a:avLst/>
          </a:prstGeom>
        </p:spPr>
        <p:txBody>
          <a:bodyPr vert="horz" wrap="square" lIns="0" tIns="13335" rIns="0" bIns="0" rtlCol="0">
            <a:spAutoFit/>
          </a:bodyPr>
          <a:lstStyle/>
          <a:p>
            <a:pPr marL="12700" eaLnBrk="1" fontAlgn="auto" hangingPunct="1">
              <a:spcBef>
                <a:spcPts val="105"/>
              </a:spcBef>
              <a:spcAft>
                <a:spcPts val="0"/>
              </a:spcAft>
            </a:pPr>
            <a:r>
              <a:rPr sz="2000" b="1" i="1" dirty="0">
                <a:solidFill>
                  <a:srgbClr val="FFFFFF"/>
                </a:solidFill>
                <a:latin typeface="Arial"/>
                <a:cs typeface="Arial"/>
              </a:rPr>
              <a:t>I</a:t>
            </a:r>
            <a:r>
              <a:rPr sz="2000" b="1" i="1" spc="-10" dirty="0">
                <a:solidFill>
                  <a:srgbClr val="FFFFFF"/>
                </a:solidFill>
                <a:latin typeface="Arial"/>
                <a:cs typeface="Arial"/>
              </a:rPr>
              <a:t>m</a:t>
            </a:r>
            <a:r>
              <a:rPr sz="2000" b="1" i="1" spc="-5" dirty="0">
                <a:solidFill>
                  <a:srgbClr val="FFFFFF"/>
                </a:solidFill>
                <a:latin typeface="Arial"/>
                <a:cs typeface="Arial"/>
              </a:rPr>
              <a:t>mu</a:t>
            </a:r>
            <a:r>
              <a:rPr sz="2000" b="1" i="1" spc="-10" dirty="0">
                <a:solidFill>
                  <a:srgbClr val="FFFFFF"/>
                </a:solidFill>
                <a:latin typeface="Arial"/>
                <a:cs typeface="Arial"/>
              </a:rPr>
              <a:t>n</a:t>
            </a:r>
            <a:r>
              <a:rPr sz="2000" b="1" i="1" dirty="0">
                <a:solidFill>
                  <a:srgbClr val="FFFFFF"/>
                </a:solidFill>
                <a:latin typeface="Arial"/>
                <a:cs typeface="Arial"/>
              </a:rPr>
              <a:t>e</a:t>
            </a:r>
            <a:endParaRPr sz="2000">
              <a:solidFill>
                <a:prstClr val="black"/>
              </a:solidFill>
              <a:latin typeface="Arial"/>
              <a:cs typeface="Arial"/>
            </a:endParaRPr>
          </a:p>
        </p:txBody>
      </p:sp>
      <p:sp>
        <p:nvSpPr>
          <p:cNvPr id="6" name="object 6"/>
          <p:cNvSpPr txBox="1"/>
          <p:nvPr/>
        </p:nvSpPr>
        <p:spPr>
          <a:xfrm>
            <a:off x="819403" y="1574368"/>
            <a:ext cx="1270000" cy="331470"/>
          </a:xfrm>
          <a:prstGeom prst="rect">
            <a:avLst/>
          </a:prstGeom>
        </p:spPr>
        <p:txBody>
          <a:bodyPr vert="horz" wrap="square" lIns="0" tIns="13335" rIns="0" bIns="0" rtlCol="0">
            <a:spAutoFit/>
          </a:bodyPr>
          <a:lstStyle/>
          <a:p>
            <a:pPr marL="12700" eaLnBrk="1" fontAlgn="auto" hangingPunct="1">
              <a:spcBef>
                <a:spcPts val="105"/>
              </a:spcBef>
              <a:spcAft>
                <a:spcPts val="0"/>
              </a:spcAft>
            </a:pPr>
            <a:r>
              <a:rPr sz="2000" b="1" i="1" spc="-10" dirty="0">
                <a:solidFill>
                  <a:prstClr val="black"/>
                </a:solidFill>
                <a:latin typeface="Arial"/>
                <a:cs typeface="Arial"/>
              </a:rPr>
              <a:t>E</a:t>
            </a:r>
            <a:r>
              <a:rPr sz="2000" b="1" i="1" dirty="0">
                <a:solidFill>
                  <a:prstClr val="black"/>
                </a:solidFill>
                <a:latin typeface="Arial"/>
                <a:cs typeface="Arial"/>
              </a:rPr>
              <a:t>ndocr</a:t>
            </a:r>
            <a:r>
              <a:rPr sz="2000" b="1" i="1" spc="-15" dirty="0">
                <a:solidFill>
                  <a:prstClr val="black"/>
                </a:solidFill>
                <a:latin typeface="Arial"/>
                <a:cs typeface="Arial"/>
              </a:rPr>
              <a:t>i</a:t>
            </a:r>
            <a:r>
              <a:rPr sz="2000" b="1" i="1" dirty="0">
                <a:solidFill>
                  <a:prstClr val="black"/>
                </a:solidFill>
                <a:latin typeface="Arial"/>
                <a:cs typeface="Arial"/>
              </a:rPr>
              <a:t>ne</a:t>
            </a:r>
            <a:endParaRPr sz="2000">
              <a:solidFill>
                <a:prstClr val="black"/>
              </a:solidFill>
              <a:latin typeface="Arial"/>
              <a:cs typeface="Arial"/>
            </a:endParaRPr>
          </a:p>
        </p:txBody>
      </p:sp>
      <p:sp>
        <p:nvSpPr>
          <p:cNvPr id="7" name="object 7"/>
          <p:cNvSpPr txBox="1"/>
          <p:nvPr/>
        </p:nvSpPr>
        <p:spPr>
          <a:xfrm>
            <a:off x="5688584" y="2795092"/>
            <a:ext cx="258445" cy="269240"/>
          </a:xfrm>
          <a:prstGeom prst="rect">
            <a:avLst/>
          </a:prstGeom>
        </p:spPr>
        <p:txBody>
          <a:bodyPr vert="horz" wrap="square" lIns="0" tIns="12065" rIns="0" bIns="0" rtlCol="0">
            <a:spAutoFit/>
          </a:bodyPr>
          <a:lstStyle/>
          <a:p>
            <a:pPr marL="12700" eaLnBrk="1" fontAlgn="auto" hangingPunct="1">
              <a:spcBef>
                <a:spcPts val="95"/>
              </a:spcBef>
              <a:spcAft>
                <a:spcPts val="0"/>
              </a:spcAft>
            </a:pPr>
            <a:r>
              <a:rPr sz="1600" spc="-15" dirty="0">
                <a:solidFill>
                  <a:prstClr val="black"/>
                </a:solidFill>
                <a:latin typeface="Arial"/>
                <a:cs typeface="Arial"/>
              </a:rPr>
              <a:t>O</a:t>
            </a:r>
            <a:r>
              <a:rPr sz="1575" spc="7" baseline="-21164" dirty="0">
                <a:solidFill>
                  <a:prstClr val="black"/>
                </a:solidFill>
                <a:latin typeface="Arial"/>
                <a:cs typeface="Arial"/>
              </a:rPr>
              <a:t>2</a:t>
            </a:r>
            <a:endParaRPr sz="1575" baseline="-21164">
              <a:solidFill>
                <a:prstClr val="black"/>
              </a:solidFill>
              <a:latin typeface="Arial"/>
              <a:cs typeface="Arial"/>
            </a:endParaRPr>
          </a:p>
        </p:txBody>
      </p:sp>
      <p:sp>
        <p:nvSpPr>
          <p:cNvPr id="8" name="object 8"/>
          <p:cNvSpPr txBox="1"/>
          <p:nvPr/>
        </p:nvSpPr>
        <p:spPr>
          <a:xfrm>
            <a:off x="3982973" y="1691716"/>
            <a:ext cx="1441450" cy="331470"/>
          </a:xfrm>
          <a:prstGeom prst="rect">
            <a:avLst/>
          </a:prstGeom>
        </p:spPr>
        <p:txBody>
          <a:bodyPr vert="horz" wrap="square" lIns="0" tIns="13335" rIns="0" bIns="0" rtlCol="0">
            <a:spAutoFit/>
          </a:bodyPr>
          <a:lstStyle/>
          <a:p>
            <a:pPr marL="12700" eaLnBrk="1" fontAlgn="auto" hangingPunct="1">
              <a:spcBef>
                <a:spcPts val="105"/>
              </a:spcBef>
              <a:spcAft>
                <a:spcPts val="0"/>
              </a:spcAft>
            </a:pPr>
            <a:r>
              <a:rPr sz="2000" b="1" i="1" spc="-5" dirty="0">
                <a:solidFill>
                  <a:srgbClr val="FFFFFF"/>
                </a:solidFill>
                <a:latin typeface="Arial"/>
                <a:cs typeface="Arial"/>
              </a:rPr>
              <a:t>Respiratory</a:t>
            </a:r>
            <a:endParaRPr sz="2000">
              <a:solidFill>
                <a:prstClr val="black"/>
              </a:solidFill>
              <a:latin typeface="Arial"/>
              <a:cs typeface="Arial"/>
            </a:endParaRPr>
          </a:p>
        </p:txBody>
      </p:sp>
      <p:sp>
        <p:nvSpPr>
          <p:cNvPr id="9" name="object 9"/>
          <p:cNvSpPr txBox="1"/>
          <p:nvPr/>
        </p:nvSpPr>
        <p:spPr>
          <a:xfrm>
            <a:off x="1057233" y="943771"/>
            <a:ext cx="7077709" cy="259045"/>
          </a:xfrm>
          <a:prstGeom prst="rect">
            <a:avLst/>
          </a:prstGeom>
        </p:spPr>
        <p:txBody>
          <a:bodyPr vert="horz" wrap="square" lIns="0" tIns="12700" rIns="0" bIns="0" rtlCol="0">
            <a:spAutoFit/>
          </a:bodyPr>
          <a:lstStyle/>
          <a:p>
            <a:pPr marL="189865" algn="ctr" eaLnBrk="1" fontAlgn="auto" hangingPunct="1">
              <a:spcBef>
                <a:spcPts val="1280"/>
              </a:spcBef>
              <a:spcAft>
                <a:spcPts val="0"/>
              </a:spcAft>
              <a:tabLst>
                <a:tab pos="1423670" algn="l"/>
              </a:tabLst>
            </a:pPr>
            <a:r>
              <a:rPr sz="1600" spc="-5" dirty="0" smtClean="0">
                <a:solidFill>
                  <a:prstClr val="black"/>
                </a:solidFill>
                <a:latin typeface="Arial"/>
                <a:cs typeface="Arial"/>
              </a:rPr>
              <a:t>CO</a:t>
            </a:r>
            <a:r>
              <a:rPr sz="1575" spc="-7" baseline="-21164" dirty="0" smtClean="0">
                <a:solidFill>
                  <a:prstClr val="black"/>
                </a:solidFill>
                <a:latin typeface="Arial"/>
                <a:cs typeface="Arial"/>
              </a:rPr>
              <a:t>2</a:t>
            </a:r>
            <a:r>
              <a:rPr sz="1575" spc="-7" baseline="-21164" dirty="0">
                <a:solidFill>
                  <a:prstClr val="black"/>
                </a:solidFill>
                <a:latin typeface="Arial"/>
                <a:cs typeface="Arial"/>
              </a:rPr>
              <a:t>	</a:t>
            </a:r>
            <a:r>
              <a:rPr sz="1600" spc="-5" dirty="0">
                <a:solidFill>
                  <a:prstClr val="black"/>
                </a:solidFill>
                <a:latin typeface="Arial"/>
                <a:cs typeface="Arial"/>
              </a:rPr>
              <a:t>O</a:t>
            </a:r>
            <a:r>
              <a:rPr sz="1575" spc="-7" baseline="-21164" dirty="0">
                <a:solidFill>
                  <a:prstClr val="black"/>
                </a:solidFill>
                <a:latin typeface="Arial"/>
                <a:cs typeface="Arial"/>
              </a:rPr>
              <a:t>2</a:t>
            </a:r>
            <a:endParaRPr sz="1575" baseline="-21164" dirty="0">
              <a:solidFill>
                <a:prstClr val="black"/>
              </a:solidFill>
              <a:latin typeface="Arial"/>
              <a:cs typeface="Arial"/>
            </a:endParaRPr>
          </a:p>
        </p:txBody>
      </p:sp>
      <p:sp>
        <p:nvSpPr>
          <p:cNvPr id="10" name="object 10"/>
          <p:cNvSpPr txBox="1"/>
          <p:nvPr/>
        </p:nvSpPr>
        <p:spPr>
          <a:xfrm>
            <a:off x="780694" y="3585464"/>
            <a:ext cx="945515" cy="635635"/>
          </a:xfrm>
          <a:prstGeom prst="rect">
            <a:avLst/>
          </a:prstGeom>
        </p:spPr>
        <p:txBody>
          <a:bodyPr vert="horz" wrap="square" lIns="0" tIns="13335" rIns="0" bIns="0" rtlCol="0">
            <a:spAutoFit/>
          </a:bodyPr>
          <a:lstStyle/>
          <a:p>
            <a:pPr marL="125095" marR="5080" indent="-113030" eaLnBrk="1" fontAlgn="auto" hangingPunct="1">
              <a:spcBef>
                <a:spcPts val="105"/>
              </a:spcBef>
              <a:spcAft>
                <a:spcPts val="0"/>
              </a:spcAft>
            </a:pPr>
            <a:r>
              <a:rPr sz="2000" b="1" i="1" spc="-5" dirty="0">
                <a:solidFill>
                  <a:prstClr val="black"/>
                </a:solidFill>
                <a:latin typeface="Arial"/>
                <a:cs typeface="Arial"/>
              </a:rPr>
              <a:t>H</a:t>
            </a:r>
            <a:r>
              <a:rPr sz="2000" b="1" i="1" dirty="0">
                <a:solidFill>
                  <a:prstClr val="black"/>
                </a:solidFill>
                <a:latin typeface="Arial"/>
                <a:cs typeface="Arial"/>
              </a:rPr>
              <a:t>epatic  </a:t>
            </a:r>
            <a:r>
              <a:rPr sz="2000" b="1" i="1" spc="-5" dirty="0">
                <a:solidFill>
                  <a:prstClr val="black"/>
                </a:solidFill>
                <a:latin typeface="Arial"/>
                <a:cs typeface="Arial"/>
              </a:rPr>
              <a:t>(liver)</a:t>
            </a:r>
            <a:endParaRPr sz="2000">
              <a:solidFill>
                <a:prstClr val="black"/>
              </a:solidFill>
              <a:latin typeface="Arial"/>
              <a:cs typeface="Arial"/>
            </a:endParaRPr>
          </a:p>
        </p:txBody>
      </p:sp>
      <p:sp>
        <p:nvSpPr>
          <p:cNvPr id="11" name="object 11"/>
          <p:cNvSpPr txBox="1"/>
          <p:nvPr/>
        </p:nvSpPr>
        <p:spPr>
          <a:xfrm>
            <a:off x="6802628" y="4344161"/>
            <a:ext cx="969010" cy="330835"/>
          </a:xfrm>
          <a:prstGeom prst="rect">
            <a:avLst/>
          </a:prstGeom>
        </p:spPr>
        <p:txBody>
          <a:bodyPr vert="horz" wrap="square" lIns="0" tIns="12700" rIns="0" bIns="0" rtlCol="0">
            <a:spAutoFit/>
          </a:bodyPr>
          <a:lstStyle/>
          <a:p>
            <a:pPr marL="12700" eaLnBrk="1" fontAlgn="auto" hangingPunct="1">
              <a:spcBef>
                <a:spcPts val="100"/>
              </a:spcBef>
              <a:spcAft>
                <a:spcPts val="0"/>
              </a:spcAft>
            </a:pPr>
            <a:r>
              <a:rPr sz="2000" b="1" i="1" spc="-40" dirty="0">
                <a:solidFill>
                  <a:prstClr val="black"/>
                </a:solidFill>
                <a:latin typeface="Arial"/>
                <a:cs typeface="Arial"/>
              </a:rPr>
              <a:t>T</a:t>
            </a:r>
            <a:r>
              <a:rPr sz="2000" b="1" i="1" dirty="0">
                <a:solidFill>
                  <a:prstClr val="black"/>
                </a:solidFill>
                <a:latin typeface="Arial"/>
                <a:cs typeface="Arial"/>
              </a:rPr>
              <a:t>issues</a:t>
            </a:r>
            <a:endParaRPr sz="2000">
              <a:solidFill>
                <a:prstClr val="black"/>
              </a:solidFill>
              <a:latin typeface="Arial"/>
              <a:cs typeface="Arial"/>
            </a:endParaRPr>
          </a:p>
        </p:txBody>
      </p:sp>
      <p:sp>
        <p:nvSpPr>
          <p:cNvPr id="12" name="object 12"/>
          <p:cNvSpPr/>
          <p:nvPr/>
        </p:nvSpPr>
        <p:spPr>
          <a:xfrm>
            <a:off x="7206995" y="2344673"/>
            <a:ext cx="160020" cy="1964689"/>
          </a:xfrm>
          <a:custGeom>
            <a:avLst/>
            <a:gdLst/>
            <a:ahLst/>
            <a:cxnLst/>
            <a:rect l="l" t="t" r="r" b="b"/>
            <a:pathLst>
              <a:path w="160020" h="1964689">
                <a:moveTo>
                  <a:pt x="64007" y="1868296"/>
                </a:moveTo>
                <a:lnTo>
                  <a:pt x="0" y="1868296"/>
                </a:lnTo>
                <a:lnTo>
                  <a:pt x="80009" y="1964308"/>
                </a:lnTo>
                <a:lnTo>
                  <a:pt x="146684" y="1884299"/>
                </a:lnTo>
                <a:lnTo>
                  <a:pt x="64007" y="1884299"/>
                </a:lnTo>
                <a:lnTo>
                  <a:pt x="64007" y="1868296"/>
                </a:lnTo>
                <a:close/>
              </a:path>
              <a:path w="160020" h="1964689">
                <a:moveTo>
                  <a:pt x="96011" y="0"/>
                </a:moveTo>
                <a:lnTo>
                  <a:pt x="64007" y="0"/>
                </a:lnTo>
                <a:lnTo>
                  <a:pt x="64007" y="1884299"/>
                </a:lnTo>
                <a:lnTo>
                  <a:pt x="96011" y="1884299"/>
                </a:lnTo>
                <a:lnTo>
                  <a:pt x="96011" y="0"/>
                </a:lnTo>
                <a:close/>
              </a:path>
              <a:path w="160020" h="1964689">
                <a:moveTo>
                  <a:pt x="160020" y="1868296"/>
                </a:moveTo>
                <a:lnTo>
                  <a:pt x="96011" y="1868296"/>
                </a:lnTo>
                <a:lnTo>
                  <a:pt x="96011" y="1884299"/>
                </a:lnTo>
                <a:lnTo>
                  <a:pt x="146684" y="1884299"/>
                </a:lnTo>
                <a:lnTo>
                  <a:pt x="160020" y="1868296"/>
                </a:lnTo>
                <a:close/>
              </a:path>
            </a:pathLst>
          </a:custGeom>
          <a:solidFill>
            <a:srgbClr val="6F2F9F"/>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3" name="object 13"/>
          <p:cNvSpPr/>
          <p:nvPr/>
        </p:nvSpPr>
        <p:spPr>
          <a:xfrm>
            <a:off x="7835645" y="2111629"/>
            <a:ext cx="290830" cy="2420620"/>
          </a:xfrm>
          <a:custGeom>
            <a:avLst/>
            <a:gdLst/>
            <a:ahLst/>
            <a:cxnLst/>
            <a:rect l="l" t="t" r="r" b="b"/>
            <a:pathLst>
              <a:path w="290829" h="2420620">
                <a:moveTo>
                  <a:pt x="51167" y="2387812"/>
                </a:moveTo>
                <a:lnTo>
                  <a:pt x="49656" y="2388235"/>
                </a:lnTo>
                <a:lnTo>
                  <a:pt x="44323" y="2388743"/>
                </a:lnTo>
                <a:lnTo>
                  <a:pt x="47117" y="2420620"/>
                </a:lnTo>
                <a:lnTo>
                  <a:pt x="52450" y="2420112"/>
                </a:lnTo>
                <a:lnTo>
                  <a:pt x="59944" y="2418461"/>
                </a:lnTo>
                <a:lnTo>
                  <a:pt x="60832" y="2418334"/>
                </a:lnTo>
                <a:lnTo>
                  <a:pt x="94614" y="2394966"/>
                </a:lnTo>
                <a:lnTo>
                  <a:pt x="100456" y="2388108"/>
                </a:lnTo>
                <a:lnTo>
                  <a:pt x="50419" y="2388108"/>
                </a:lnTo>
                <a:lnTo>
                  <a:pt x="51167" y="2387812"/>
                </a:lnTo>
                <a:close/>
              </a:path>
              <a:path w="290829" h="2420620">
                <a:moveTo>
                  <a:pt x="52831" y="2387346"/>
                </a:moveTo>
                <a:lnTo>
                  <a:pt x="51167" y="2387812"/>
                </a:lnTo>
                <a:lnTo>
                  <a:pt x="50419" y="2388108"/>
                </a:lnTo>
                <a:lnTo>
                  <a:pt x="52831" y="2387346"/>
                </a:lnTo>
                <a:close/>
              </a:path>
              <a:path w="290829" h="2420620">
                <a:moveTo>
                  <a:pt x="101044" y="2387346"/>
                </a:moveTo>
                <a:lnTo>
                  <a:pt x="52831" y="2387346"/>
                </a:lnTo>
                <a:lnTo>
                  <a:pt x="50419" y="2388108"/>
                </a:lnTo>
                <a:lnTo>
                  <a:pt x="100456" y="2388108"/>
                </a:lnTo>
                <a:lnTo>
                  <a:pt x="101044" y="2387346"/>
                </a:lnTo>
                <a:close/>
              </a:path>
              <a:path w="290829" h="2420620">
                <a:moveTo>
                  <a:pt x="65962" y="76060"/>
                </a:moveTo>
                <a:lnTo>
                  <a:pt x="65448" y="76724"/>
                </a:lnTo>
                <a:lnTo>
                  <a:pt x="68579" y="81787"/>
                </a:lnTo>
                <a:lnTo>
                  <a:pt x="74549" y="91821"/>
                </a:lnTo>
                <a:lnTo>
                  <a:pt x="92201" y="126619"/>
                </a:lnTo>
                <a:lnTo>
                  <a:pt x="109474" y="167640"/>
                </a:lnTo>
                <a:lnTo>
                  <a:pt x="126364" y="214122"/>
                </a:lnTo>
                <a:lnTo>
                  <a:pt x="142494" y="265684"/>
                </a:lnTo>
                <a:lnTo>
                  <a:pt x="153034" y="302768"/>
                </a:lnTo>
                <a:lnTo>
                  <a:pt x="163195" y="341884"/>
                </a:lnTo>
                <a:lnTo>
                  <a:pt x="172974" y="382905"/>
                </a:lnTo>
                <a:lnTo>
                  <a:pt x="182372" y="425831"/>
                </a:lnTo>
                <a:lnTo>
                  <a:pt x="191388" y="470154"/>
                </a:lnTo>
                <a:lnTo>
                  <a:pt x="199898" y="516128"/>
                </a:lnTo>
                <a:lnTo>
                  <a:pt x="207772" y="563626"/>
                </a:lnTo>
                <a:lnTo>
                  <a:pt x="215392" y="612394"/>
                </a:lnTo>
                <a:lnTo>
                  <a:pt x="222376" y="662305"/>
                </a:lnTo>
                <a:lnTo>
                  <a:pt x="228853" y="713486"/>
                </a:lnTo>
                <a:lnTo>
                  <a:pt x="234823" y="765429"/>
                </a:lnTo>
                <a:lnTo>
                  <a:pt x="240029" y="818515"/>
                </a:lnTo>
                <a:lnTo>
                  <a:pt x="244855" y="872236"/>
                </a:lnTo>
                <a:lnTo>
                  <a:pt x="248793" y="926592"/>
                </a:lnTo>
                <a:lnTo>
                  <a:pt x="252095" y="981583"/>
                </a:lnTo>
                <a:lnTo>
                  <a:pt x="254761" y="1036828"/>
                </a:lnTo>
                <a:lnTo>
                  <a:pt x="256667" y="1092581"/>
                </a:lnTo>
                <a:lnTo>
                  <a:pt x="257936" y="1148461"/>
                </a:lnTo>
                <a:lnTo>
                  <a:pt x="258317" y="1204468"/>
                </a:lnTo>
                <a:lnTo>
                  <a:pt x="258054" y="1260856"/>
                </a:lnTo>
                <a:lnTo>
                  <a:pt x="257021" y="1317244"/>
                </a:lnTo>
                <a:lnTo>
                  <a:pt x="255347" y="1373378"/>
                </a:lnTo>
                <a:lnTo>
                  <a:pt x="253237" y="1427480"/>
                </a:lnTo>
                <a:lnTo>
                  <a:pt x="250444" y="1482344"/>
                </a:lnTo>
                <a:lnTo>
                  <a:pt x="247014" y="1536954"/>
                </a:lnTo>
                <a:lnTo>
                  <a:pt x="243077" y="1590675"/>
                </a:lnTo>
                <a:lnTo>
                  <a:pt x="238759" y="1643634"/>
                </a:lnTo>
                <a:lnTo>
                  <a:pt x="233806" y="1695704"/>
                </a:lnTo>
                <a:lnTo>
                  <a:pt x="228473" y="1746885"/>
                </a:lnTo>
                <a:lnTo>
                  <a:pt x="222503" y="1796923"/>
                </a:lnTo>
                <a:lnTo>
                  <a:pt x="216280" y="1845691"/>
                </a:lnTo>
                <a:lnTo>
                  <a:pt x="209550" y="1893062"/>
                </a:lnTo>
                <a:lnTo>
                  <a:pt x="202437" y="1939163"/>
                </a:lnTo>
                <a:lnTo>
                  <a:pt x="195072" y="1983613"/>
                </a:lnTo>
                <a:lnTo>
                  <a:pt x="187198" y="2026412"/>
                </a:lnTo>
                <a:lnTo>
                  <a:pt x="179070" y="2067560"/>
                </a:lnTo>
                <a:lnTo>
                  <a:pt x="170687" y="2106676"/>
                </a:lnTo>
                <a:lnTo>
                  <a:pt x="161798" y="2143760"/>
                </a:lnTo>
                <a:lnTo>
                  <a:pt x="148208" y="2195576"/>
                </a:lnTo>
                <a:lnTo>
                  <a:pt x="134238" y="2242058"/>
                </a:lnTo>
                <a:lnTo>
                  <a:pt x="119887" y="2282952"/>
                </a:lnTo>
                <a:lnTo>
                  <a:pt x="100202" y="2328037"/>
                </a:lnTo>
                <a:lnTo>
                  <a:pt x="80899" y="2361057"/>
                </a:lnTo>
                <a:lnTo>
                  <a:pt x="51167" y="2387812"/>
                </a:lnTo>
                <a:lnTo>
                  <a:pt x="52831" y="2387346"/>
                </a:lnTo>
                <a:lnTo>
                  <a:pt x="101044" y="2387346"/>
                </a:lnTo>
                <a:lnTo>
                  <a:pt x="106425" y="2380361"/>
                </a:lnTo>
                <a:lnTo>
                  <a:pt x="128650" y="2342769"/>
                </a:lnTo>
                <a:lnTo>
                  <a:pt x="144399" y="2307717"/>
                </a:lnTo>
                <a:lnTo>
                  <a:pt x="159638" y="2266950"/>
                </a:lnTo>
                <a:lnTo>
                  <a:pt x="174244" y="2220976"/>
                </a:lnTo>
                <a:lnTo>
                  <a:pt x="192912" y="2151761"/>
                </a:lnTo>
                <a:lnTo>
                  <a:pt x="201802" y="2114042"/>
                </a:lnTo>
                <a:lnTo>
                  <a:pt x="210311" y="2074291"/>
                </a:lnTo>
                <a:lnTo>
                  <a:pt x="218567" y="2032635"/>
                </a:lnTo>
                <a:lnTo>
                  <a:pt x="226568" y="1989455"/>
                </a:lnTo>
                <a:lnTo>
                  <a:pt x="234060" y="1944497"/>
                </a:lnTo>
                <a:lnTo>
                  <a:pt x="241173" y="1898015"/>
                </a:lnTo>
                <a:lnTo>
                  <a:pt x="248030" y="1850136"/>
                </a:lnTo>
                <a:lnTo>
                  <a:pt x="254253" y="1800987"/>
                </a:lnTo>
                <a:lnTo>
                  <a:pt x="260223" y="1750568"/>
                </a:lnTo>
                <a:lnTo>
                  <a:pt x="265683" y="1699133"/>
                </a:lnTo>
                <a:lnTo>
                  <a:pt x="270636" y="1646682"/>
                </a:lnTo>
                <a:lnTo>
                  <a:pt x="275081" y="1593342"/>
                </a:lnTo>
                <a:lnTo>
                  <a:pt x="278892" y="1539240"/>
                </a:lnTo>
                <a:lnTo>
                  <a:pt x="282448" y="1484376"/>
                </a:lnTo>
                <a:lnTo>
                  <a:pt x="285177" y="1427480"/>
                </a:lnTo>
                <a:lnTo>
                  <a:pt x="287400" y="1373378"/>
                </a:lnTo>
                <a:lnTo>
                  <a:pt x="288943" y="1316355"/>
                </a:lnTo>
                <a:lnTo>
                  <a:pt x="290070" y="1260348"/>
                </a:lnTo>
                <a:lnTo>
                  <a:pt x="290321" y="1204341"/>
                </a:lnTo>
                <a:lnTo>
                  <a:pt x="289940" y="1148334"/>
                </a:lnTo>
                <a:lnTo>
                  <a:pt x="288671" y="1091819"/>
                </a:lnTo>
                <a:lnTo>
                  <a:pt x="286765" y="1035685"/>
                </a:lnTo>
                <a:lnTo>
                  <a:pt x="284099" y="979932"/>
                </a:lnTo>
                <a:lnTo>
                  <a:pt x="280797" y="924687"/>
                </a:lnTo>
                <a:lnTo>
                  <a:pt x="276732" y="869823"/>
                </a:lnTo>
                <a:lnTo>
                  <a:pt x="272033" y="815721"/>
                </a:lnTo>
                <a:lnTo>
                  <a:pt x="266700" y="762254"/>
                </a:lnTo>
                <a:lnTo>
                  <a:pt x="260730" y="709803"/>
                </a:lnTo>
                <a:lnTo>
                  <a:pt x="254253" y="658368"/>
                </a:lnTo>
                <a:lnTo>
                  <a:pt x="247142" y="607949"/>
                </a:lnTo>
                <a:lnTo>
                  <a:pt x="239522" y="558673"/>
                </a:lnTo>
                <a:lnTo>
                  <a:pt x="231394" y="510794"/>
                </a:lnTo>
                <a:lnTo>
                  <a:pt x="222757" y="464312"/>
                </a:lnTo>
                <a:lnTo>
                  <a:pt x="213740" y="419354"/>
                </a:lnTo>
                <a:lnTo>
                  <a:pt x="204215" y="376174"/>
                </a:lnTo>
                <a:lnTo>
                  <a:pt x="194309" y="334518"/>
                </a:lnTo>
                <a:lnTo>
                  <a:pt x="184023" y="294767"/>
                </a:lnTo>
                <a:lnTo>
                  <a:pt x="173354" y="257048"/>
                </a:lnTo>
                <a:lnTo>
                  <a:pt x="156718" y="204216"/>
                </a:lnTo>
                <a:lnTo>
                  <a:pt x="139319" y="156210"/>
                </a:lnTo>
                <a:lnTo>
                  <a:pt x="121411" y="113665"/>
                </a:lnTo>
                <a:lnTo>
                  <a:pt x="102615" y="76708"/>
                </a:lnTo>
                <a:lnTo>
                  <a:pt x="102392" y="76326"/>
                </a:lnTo>
                <a:lnTo>
                  <a:pt x="66294" y="76326"/>
                </a:lnTo>
                <a:lnTo>
                  <a:pt x="65962" y="76060"/>
                </a:lnTo>
                <a:close/>
              </a:path>
              <a:path w="290829" h="2420620">
                <a:moveTo>
                  <a:pt x="124840" y="0"/>
                </a:moveTo>
                <a:lnTo>
                  <a:pt x="0" y="4445"/>
                </a:lnTo>
                <a:lnTo>
                  <a:pt x="26924" y="126492"/>
                </a:lnTo>
                <a:lnTo>
                  <a:pt x="65448" y="76724"/>
                </a:lnTo>
                <a:lnTo>
                  <a:pt x="64123" y="74582"/>
                </a:lnTo>
                <a:lnTo>
                  <a:pt x="53339" y="65912"/>
                </a:lnTo>
                <a:lnTo>
                  <a:pt x="73278" y="40894"/>
                </a:lnTo>
                <a:lnTo>
                  <a:pt x="93185" y="40894"/>
                </a:lnTo>
                <a:lnTo>
                  <a:pt x="124840" y="0"/>
                </a:lnTo>
                <a:close/>
              </a:path>
              <a:path w="290829" h="2420620">
                <a:moveTo>
                  <a:pt x="64123" y="74582"/>
                </a:moveTo>
                <a:lnTo>
                  <a:pt x="65448" y="76724"/>
                </a:lnTo>
                <a:lnTo>
                  <a:pt x="65962" y="76060"/>
                </a:lnTo>
                <a:lnTo>
                  <a:pt x="64123" y="74582"/>
                </a:lnTo>
                <a:close/>
              </a:path>
              <a:path w="290829" h="2420620">
                <a:moveTo>
                  <a:pt x="66008" y="76001"/>
                </a:moveTo>
                <a:lnTo>
                  <a:pt x="66294" y="76326"/>
                </a:lnTo>
                <a:lnTo>
                  <a:pt x="66008" y="76001"/>
                </a:lnTo>
                <a:close/>
              </a:path>
              <a:path w="290829" h="2420620">
                <a:moveTo>
                  <a:pt x="85549" y="50758"/>
                </a:moveTo>
                <a:lnTo>
                  <a:pt x="66008" y="76001"/>
                </a:lnTo>
                <a:lnTo>
                  <a:pt x="66294" y="76326"/>
                </a:lnTo>
                <a:lnTo>
                  <a:pt x="102392" y="76326"/>
                </a:lnTo>
                <a:lnTo>
                  <a:pt x="86232" y="51308"/>
                </a:lnTo>
                <a:lnTo>
                  <a:pt x="85549" y="50758"/>
                </a:lnTo>
                <a:close/>
              </a:path>
              <a:path w="290829" h="2420620">
                <a:moveTo>
                  <a:pt x="62610" y="72136"/>
                </a:moveTo>
                <a:lnTo>
                  <a:pt x="64123" y="74582"/>
                </a:lnTo>
                <a:lnTo>
                  <a:pt x="65962" y="76060"/>
                </a:lnTo>
                <a:lnTo>
                  <a:pt x="62610" y="72136"/>
                </a:lnTo>
                <a:close/>
              </a:path>
              <a:path w="290829" h="2420620">
                <a:moveTo>
                  <a:pt x="69000" y="72136"/>
                </a:moveTo>
                <a:lnTo>
                  <a:pt x="62610" y="72136"/>
                </a:lnTo>
                <a:lnTo>
                  <a:pt x="66008" y="76001"/>
                </a:lnTo>
                <a:lnTo>
                  <a:pt x="69000" y="72136"/>
                </a:lnTo>
                <a:close/>
              </a:path>
              <a:path w="290829" h="2420620">
                <a:moveTo>
                  <a:pt x="73278" y="40894"/>
                </a:moveTo>
                <a:lnTo>
                  <a:pt x="53339" y="65912"/>
                </a:lnTo>
                <a:lnTo>
                  <a:pt x="64123" y="74582"/>
                </a:lnTo>
                <a:lnTo>
                  <a:pt x="62610" y="72136"/>
                </a:lnTo>
                <a:lnTo>
                  <a:pt x="69000" y="72136"/>
                </a:lnTo>
                <a:lnTo>
                  <a:pt x="85549" y="50758"/>
                </a:lnTo>
                <a:lnTo>
                  <a:pt x="73278" y="40894"/>
                </a:lnTo>
                <a:close/>
              </a:path>
              <a:path w="290829" h="2420620">
                <a:moveTo>
                  <a:pt x="93185" y="40894"/>
                </a:moveTo>
                <a:lnTo>
                  <a:pt x="73278" y="40894"/>
                </a:lnTo>
                <a:lnTo>
                  <a:pt x="85549" y="50758"/>
                </a:lnTo>
                <a:lnTo>
                  <a:pt x="93185" y="40894"/>
                </a:lnTo>
                <a:close/>
              </a:path>
            </a:pathLst>
          </a:custGeom>
          <a:solidFill>
            <a:srgbClr val="7E7E7E"/>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4" name="object 14"/>
          <p:cNvSpPr/>
          <p:nvPr/>
        </p:nvSpPr>
        <p:spPr>
          <a:xfrm>
            <a:off x="2063114" y="2559685"/>
            <a:ext cx="835025" cy="480059"/>
          </a:xfrm>
          <a:custGeom>
            <a:avLst/>
            <a:gdLst/>
            <a:ahLst/>
            <a:cxnLst/>
            <a:rect l="l" t="t" r="r" b="b"/>
            <a:pathLst>
              <a:path w="835025" h="480060">
                <a:moveTo>
                  <a:pt x="103117" y="64007"/>
                </a:moveTo>
                <a:lnTo>
                  <a:pt x="69087" y="64007"/>
                </a:lnTo>
                <a:lnTo>
                  <a:pt x="74295" y="64769"/>
                </a:lnTo>
                <a:lnTo>
                  <a:pt x="85471" y="69723"/>
                </a:lnTo>
                <a:lnTo>
                  <a:pt x="89662" y="73787"/>
                </a:lnTo>
                <a:lnTo>
                  <a:pt x="91567" y="79120"/>
                </a:lnTo>
                <a:lnTo>
                  <a:pt x="93472" y="84327"/>
                </a:lnTo>
                <a:lnTo>
                  <a:pt x="92583" y="91059"/>
                </a:lnTo>
                <a:lnTo>
                  <a:pt x="89027" y="99187"/>
                </a:lnTo>
                <a:lnTo>
                  <a:pt x="61976" y="160147"/>
                </a:lnTo>
                <a:lnTo>
                  <a:pt x="78232" y="167386"/>
                </a:lnTo>
                <a:lnTo>
                  <a:pt x="105283" y="106425"/>
                </a:lnTo>
                <a:lnTo>
                  <a:pt x="109474" y="97027"/>
                </a:lnTo>
                <a:lnTo>
                  <a:pt x="111506" y="89407"/>
                </a:lnTo>
                <a:lnTo>
                  <a:pt x="111379" y="77469"/>
                </a:lnTo>
                <a:lnTo>
                  <a:pt x="109347" y="71881"/>
                </a:lnTo>
                <a:lnTo>
                  <a:pt x="105283" y="66801"/>
                </a:lnTo>
                <a:lnTo>
                  <a:pt x="103117" y="64007"/>
                </a:lnTo>
                <a:close/>
              </a:path>
              <a:path w="835025" h="480060">
                <a:moveTo>
                  <a:pt x="58801" y="0"/>
                </a:moveTo>
                <a:lnTo>
                  <a:pt x="0" y="132587"/>
                </a:lnTo>
                <a:lnTo>
                  <a:pt x="16256" y="139826"/>
                </a:lnTo>
                <a:lnTo>
                  <a:pt x="39624" y="87249"/>
                </a:lnTo>
                <a:lnTo>
                  <a:pt x="42926" y="79755"/>
                </a:lnTo>
                <a:lnTo>
                  <a:pt x="46482" y="74167"/>
                </a:lnTo>
                <a:lnTo>
                  <a:pt x="53848" y="67310"/>
                </a:lnTo>
                <a:lnTo>
                  <a:pt x="58420" y="65277"/>
                </a:lnTo>
                <a:lnTo>
                  <a:pt x="69087" y="64007"/>
                </a:lnTo>
                <a:lnTo>
                  <a:pt x="103117" y="64007"/>
                </a:lnTo>
                <a:lnTo>
                  <a:pt x="101346" y="61722"/>
                </a:lnTo>
                <a:lnTo>
                  <a:pt x="95758" y="57530"/>
                </a:lnTo>
                <a:lnTo>
                  <a:pt x="89499" y="54737"/>
                </a:lnTo>
                <a:lnTo>
                  <a:pt x="53975" y="54737"/>
                </a:lnTo>
                <a:lnTo>
                  <a:pt x="75184" y="7238"/>
                </a:lnTo>
                <a:lnTo>
                  <a:pt x="58801" y="0"/>
                </a:lnTo>
                <a:close/>
              </a:path>
              <a:path w="835025" h="480060">
                <a:moveTo>
                  <a:pt x="71310" y="50641"/>
                </a:moveTo>
                <a:lnTo>
                  <a:pt x="62642" y="51712"/>
                </a:lnTo>
                <a:lnTo>
                  <a:pt x="53975" y="54737"/>
                </a:lnTo>
                <a:lnTo>
                  <a:pt x="89499" y="54737"/>
                </a:lnTo>
                <a:lnTo>
                  <a:pt x="88646" y="54355"/>
                </a:lnTo>
                <a:lnTo>
                  <a:pt x="79978" y="51522"/>
                </a:lnTo>
                <a:lnTo>
                  <a:pt x="71310" y="50641"/>
                </a:lnTo>
                <a:close/>
              </a:path>
              <a:path w="835025" h="480060">
                <a:moveTo>
                  <a:pt x="627960" y="297433"/>
                </a:moveTo>
                <a:lnTo>
                  <a:pt x="597281" y="297433"/>
                </a:lnTo>
                <a:lnTo>
                  <a:pt x="608584" y="302513"/>
                </a:lnTo>
                <a:lnTo>
                  <a:pt x="612013" y="305053"/>
                </a:lnTo>
                <a:lnTo>
                  <a:pt x="614299" y="308863"/>
                </a:lnTo>
                <a:lnTo>
                  <a:pt x="616712" y="311403"/>
                </a:lnTo>
                <a:lnTo>
                  <a:pt x="617728" y="315213"/>
                </a:lnTo>
                <a:lnTo>
                  <a:pt x="612902" y="335533"/>
                </a:lnTo>
                <a:lnTo>
                  <a:pt x="586867" y="393953"/>
                </a:lnTo>
                <a:lnTo>
                  <a:pt x="629412" y="341883"/>
                </a:lnTo>
                <a:lnTo>
                  <a:pt x="635508" y="325374"/>
                </a:lnTo>
                <a:lnTo>
                  <a:pt x="636651" y="320293"/>
                </a:lnTo>
                <a:lnTo>
                  <a:pt x="636778" y="316483"/>
                </a:lnTo>
                <a:lnTo>
                  <a:pt x="635762" y="311403"/>
                </a:lnTo>
                <a:lnTo>
                  <a:pt x="634873" y="307593"/>
                </a:lnTo>
                <a:lnTo>
                  <a:pt x="632460" y="302513"/>
                </a:lnTo>
                <a:lnTo>
                  <a:pt x="627960" y="297433"/>
                </a:lnTo>
                <a:close/>
              </a:path>
              <a:path w="835025" h="480060">
                <a:moveTo>
                  <a:pt x="567817" y="270763"/>
                </a:moveTo>
                <a:lnTo>
                  <a:pt x="525145" y="366013"/>
                </a:lnTo>
                <a:lnTo>
                  <a:pt x="541401" y="373633"/>
                </a:lnTo>
                <a:lnTo>
                  <a:pt x="564769" y="321563"/>
                </a:lnTo>
                <a:lnTo>
                  <a:pt x="569007" y="312674"/>
                </a:lnTo>
                <a:lnTo>
                  <a:pt x="573532" y="306324"/>
                </a:lnTo>
                <a:lnTo>
                  <a:pt x="578342" y="302513"/>
                </a:lnTo>
                <a:lnTo>
                  <a:pt x="583438" y="298703"/>
                </a:lnTo>
                <a:lnTo>
                  <a:pt x="590423" y="297433"/>
                </a:lnTo>
                <a:lnTo>
                  <a:pt x="627960" y="297433"/>
                </a:lnTo>
                <a:lnTo>
                  <a:pt x="624586" y="293624"/>
                </a:lnTo>
                <a:lnTo>
                  <a:pt x="619760" y="291083"/>
                </a:lnTo>
                <a:lnTo>
                  <a:pt x="576326" y="291083"/>
                </a:lnTo>
                <a:lnTo>
                  <a:pt x="582422" y="277113"/>
                </a:lnTo>
                <a:lnTo>
                  <a:pt x="567817" y="270763"/>
                </a:lnTo>
                <a:close/>
              </a:path>
              <a:path w="835025" h="480060">
                <a:moveTo>
                  <a:pt x="486981" y="235203"/>
                </a:moveTo>
                <a:lnTo>
                  <a:pt x="478266" y="235203"/>
                </a:lnTo>
                <a:lnTo>
                  <a:pt x="469646" y="236474"/>
                </a:lnTo>
                <a:lnTo>
                  <a:pt x="437261" y="269493"/>
                </a:lnTo>
                <a:lnTo>
                  <a:pt x="430895" y="292353"/>
                </a:lnTo>
                <a:lnTo>
                  <a:pt x="430956" y="302513"/>
                </a:lnTo>
                <a:lnTo>
                  <a:pt x="450859" y="335533"/>
                </a:lnTo>
                <a:lnTo>
                  <a:pt x="472868" y="344424"/>
                </a:lnTo>
                <a:lnTo>
                  <a:pt x="485902" y="344424"/>
                </a:lnTo>
                <a:lnTo>
                  <a:pt x="494665" y="343153"/>
                </a:lnTo>
                <a:lnTo>
                  <a:pt x="502539" y="340613"/>
                </a:lnTo>
                <a:lnTo>
                  <a:pt x="509397" y="335533"/>
                </a:lnTo>
                <a:lnTo>
                  <a:pt x="514419" y="330453"/>
                </a:lnTo>
                <a:lnTo>
                  <a:pt x="474091" y="330453"/>
                </a:lnTo>
                <a:lnTo>
                  <a:pt x="466090" y="326643"/>
                </a:lnTo>
                <a:lnTo>
                  <a:pt x="457835" y="322833"/>
                </a:lnTo>
                <a:lnTo>
                  <a:pt x="452501" y="316483"/>
                </a:lnTo>
                <a:lnTo>
                  <a:pt x="449834" y="308863"/>
                </a:lnTo>
                <a:lnTo>
                  <a:pt x="448595" y="301243"/>
                </a:lnTo>
                <a:lnTo>
                  <a:pt x="448881" y="294893"/>
                </a:lnTo>
                <a:lnTo>
                  <a:pt x="468508" y="256793"/>
                </a:lnTo>
                <a:lnTo>
                  <a:pt x="486489" y="250443"/>
                </a:lnTo>
                <a:lnTo>
                  <a:pt x="521255" y="250443"/>
                </a:lnTo>
                <a:lnTo>
                  <a:pt x="513792" y="244093"/>
                </a:lnTo>
                <a:lnTo>
                  <a:pt x="495792" y="236474"/>
                </a:lnTo>
                <a:lnTo>
                  <a:pt x="486981" y="235203"/>
                </a:lnTo>
                <a:close/>
              </a:path>
              <a:path w="835025" h="480060">
                <a:moveTo>
                  <a:pt x="521255" y="250443"/>
                </a:moveTo>
                <a:lnTo>
                  <a:pt x="492579" y="250443"/>
                </a:lnTo>
                <a:lnTo>
                  <a:pt x="498729" y="252983"/>
                </a:lnTo>
                <a:lnTo>
                  <a:pt x="506730" y="256793"/>
                </a:lnTo>
                <a:lnTo>
                  <a:pt x="512064" y="263143"/>
                </a:lnTo>
                <a:lnTo>
                  <a:pt x="514731" y="270763"/>
                </a:lnTo>
                <a:lnTo>
                  <a:pt x="515991" y="278383"/>
                </a:lnTo>
                <a:lnTo>
                  <a:pt x="515762" y="284733"/>
                </a:lnTo>
                <a:lnTo>
                  <a:pt x="496131" y="322833"/>
                </a:lnTo>
                <a:lnTo>
                  <a:pt x="482219" y="330453"/>
                </a:lnTo>
                <a:lnTo>
                  <a:pt x="514419" y="330453"/>
                </a:lnTo>
                <a:lnTo>
                  <a:pt x="533828" y="286003"/>
                </a:lnTo>
                <a:lnTo>
                  <a:pt x="533600" y="277113"/>
                </a:lnTo>
                <a:lnTo>
                  <a:pt x="531241" y="266953"/>
                </a:lnTo>
                <a:lnTo>
                  <a:pt x="527075" y="258063"/>
                </a:lnTo>
                <a:lnTo>
                  <a:pt x="521255" y="250443"/>
                </a:lnTo>
                <a:close/>
              </a:path>
              <a:path w="835025" h="480060">
                <a:moveTo>
                  <a:pt x="424317" y="207263"/>
                </a:moveTo>
                <a:lnTo>
                  <a:pt x="394970" y="207263"/>
                </a:lnTo>
                <a:lnTo>
                  <a:pt x="405384" y="212343"/>
                </a:lnTo>
                <a:lnTo>
                  <a:pt x="408305" y="214883"/>
                </a:lnTo>
                <a:lnTo>
                  <a:pt x="410210" y="217424"/>
                </a:lnTo>
                <a:lnTo>
                  <a:pt x="412242" y="221233"/>
                </a:lnTo>
                <a:lnTo>
                  <a:pt x="413131" y="223774"/>
                </a:lnTo>
                <a:lnTo>
                  <a:pt x="413004" y="227583"/>
                </a:lnTo>
                <a:lnTo>
                  <a:pt x="412750" y="230124"/>
                </a:lnTo>
                <a:lnTo>
                  <a:pt x="411226" y="235203"/>
                </a:lnTo>
                <a:lnTo>
                  <a:pt x="408305" y="241553"/>
                </a:lnTo>
                <a:lnTo>
                  <a:pt x="381381" y="302513"/>
                </a:lnTo>
                <a:lnTo>
                  <a:pt x="426847" y="244093"/>
                </a:lnTo>
                <a:lnTo>
                  <a:pt x="431401" y="222503"/>
                </a:lnTo>
                <a:lnTo>
                  <a:pt x="430022" y="216153"/>
                </a:lnTo>
                <a:lnTo>
                  <a:pt x="427303" y="211074"/>
                </a:lnTo>
                <a:lnTo>
                  <a:pt x="424317" y="207263"/>
                </a:lnTo>
                <a:close/>
              </a:path>
              <a:path w="835025" h="480060">
                <a:moveTo>
                  <a:pt x="604079" y="284733"/>
                </a:moveTo>
                <a:lnTo>
                  <a:pt x="594550" y="284733"/>
                </a:lnTo>
                <a:lnTo>
                  <a:pt x="585307" y="286003"/>
                </a:lnTo>
                <a:lnTo>
                  <a:pt x="576326" y="291083"/>
                </a:lnTo>
                <a:lnTo>
                  <a:pt x="619760" y="291083"/>
                </a:lnTo>
                <a:lnTo>
                  <a:pt x="613918" y="288543"/>
                </a:lnTo>
                <a:lnTo>
                  <a:pt x="604079" y="284733"/>
                </a:lnTo>
                <a:close/>
              </a:path>
              <a:path w="835025" h="480060">
                <a:moveTo>
                  <a:pt x="368681" y="183133"/>
                </a:moveTo>
                <a:lnTo>
                  <a:pt x="340233" y="183133"/>
                </a:lnTo>
                <a:lnTo>
                  <a:pt x="344805" y="185674"/>
                </a:lnTo>
                <a:lnTo>
                  <a:pt x="350901" y="188213"/>
                </a:lnTo>
                <a:lnTo>
                  <a:pt x="354457" y="192024"/>
                </a:lnTo>
                <a:lnTo>
                  <a:pt x="356489" y="202183"/>
                </a:lnTo>
                <a:lnTo>
                  <a:pt x="355473" y="207263"/>
                </a:lnTo>
                <a:lnTo>
                  <a:pt x="352171" y="214883"/>
                </a:lnTo>
                <a:lnTo>
                  <a:pt x="324485" y="277113"/>
                </a:lnTo>
                <a:lnTo>
                  <a:pt x="340868" y="284733"/>
                </a:lnTo>
                <a:lnTo>
                  <a:pt x="365633" y="228853"/>
                </a:lnTo>
                <a:lnTo>
                  <a:pt x="369951" y="218693"/>
                </a:lnTo>
                <a:lnTo>
                  <a:pt x="375412" y="212343"/>
                </a:lnTo>
                <a:lnTo>
                  <a:pt x="388239" y="207263"/>
                </a:lnTo>
                <a:lnTo>
                  <a:pt x="424317" y="207263"/>
                </a:lnTo>
                <a:lnTo>
                  <a:pt x="423322" y="205993"/>
                </a:lnTo>
                <a:lnTo>
                  <a:pt x="418056" y="202183"/>
                </a:lnTo>
                <a:lnTo>
                  <a:pt x="374396" y="202183"/>
                </a:lnTo>
                <a:lnTo>
                  <a:pt x="374904" y="195833"/>
                </a:lnTo>
                <a:lnTo>
                  <a:pt x="373507" y="190753"/>
                </a:lnTo>
                <a:lnTo>
                  <a:pt x="370332" y="185674"/>
                </a:lnTo>
                <a:lnTo>
                  <a:pt x="368681" y="183133"/>
                </a:lnTo>
                <a:close/>
              </a:path>
              <a:path w="835025" h="480060">
                <a:moveTo>
                  <a:pt x="310134" y="155193"/>
                </a:moveTo>
                <a:lnTo>
                  <a:pt x="267462" y="251713"/>
                </a:lnTo>
                <a:lnTo>
                  <a:pt x="283718" y="259333"/>
                </a:lnTo>
                <a:lnTo>
                  <a:pt x="305816" y="209803"/>
                </a:lnTo>
                <a:lnTo>
                  <a:pt x="309753" y="200913"/>
                </a:lnTo>
                <a:lnTo>
                  <a:pt x="313563" y="194563"/>
                </a:lnTo>
                <a:lnTo>
                  <a:pt x="321183" y="186943"/>
                </a:lnTo>
                <a:lnTo>
                  <a:pt x="325628" y="184403"/>
                </a:lnTo>
                <a:lnTo>
                  <a:pt x="330581" y="183133"/>
                </a:lnTo>
                <a:lnTo>
                  <a:pt x="368681" y="183133"/>
                </a:lnTo>
                <a:lnTo>
                  <a:pt x="367030" y="180593"/>
                </a:lnTo>
                <a:lnTo>
                  <a:pt x="361823" y="176783"/>
                </a:lnTo>
                <a:lnTo>
                  <a:pt x="359452" y="175513"/>
                </a:lnTo>
                <a:lnTo>
                  <a:pt x="318643" y="175513"/>
                </a:lnTo>
                <a:lnTo>
                  <a:pt x="324612" y="162813"/>
                </a:lnTo>
                <a:lnTo>
                  <a:pt x="310134" y="155193"/>
                </a:lnTo>
                <a:close/>
              </a:path>
              <a:path w="835025" h="480060">
                <a:moveTo>
                  <a:pt x="248666" y="128524"/>
                </a:moveTo>
                <a:lnTo>
                  <a:pt x="205994" y="225043"/>
                </a:lnTo>
                <a:lnTo>
                  <a:pt x="222250" y="231393"/>
                </a:lnTo>
                <a:lnTo>
                  <a:pt x="247650" y="174243"/>
                </a:lnTo>
                <a:lnTo>
                  <a:pt x="251333" y="169163"/>
                </a:lnTo>
                <a:lnTo>
                  <a:pt x="255778" y="164083"/>
                </a:lnTo>
                <a:lnTo>
                  <a:pt x="258572" y="160274"/>
                </a:lnTo>
                <a:lnTo>
                  <a:pt x="262001" y="159003"/>
                </a:lnTo>
                <a:lnTo>
                  <a:pt x="265684" y="157733"/>
                </a:lnTo>
                <a:lnTo>
                  <a:pt x="269494" y="156463"/>
                </a:lnTo>
                <a:lnTo>
                  <a:pt x="298234" y="156463"/>
                </a:lnTo>
                <a:lnTo>
                  <a:pt x="299466" y="155193"/>
                </a:lnTo>
                <a:lnTo>
                  <a:pt x="296113" y="150113"/>
                </a:lnTo>
                <a:lnTo>
                  <a:pt x="256794" y="150113"/>
                </a:lnTo>
                <a:lnTo>
                  <a:pt x="263271" y="134874"/>
                </a:lnTo>
                <a:lnTo>
                  <a:pt x="248666" y="128524"/>
                </a:lnTo>
                <a:close/>
              </a:path>
              <a:path w="835025" h="480060">
                <a:moveTo>
                  <a:pt x="168021" y="92963"/>
                </a:moveTo>
                <a:lnTo>
                  <a:pt x="159349" y="92963"/>
                </a:lnTo>
                <a:lnTo>
                  <a:pt x="150749" y="95503"/>
                </a:lnTo>
                <a:lnTo>
                  <a:pt x="118364" y="128524"/>
                </a:lnTo>
                <a:lnTo>
                  <a:pt x="111887" y="151383"/>
                </a:lnTo>
                <a:lnTo>
                  <a:pt x="111934" y="161543"/>
                </a:lnTo>
                <a:lnTo>
                  <a:pt x="141097" y="198374"/>
                </a:lnTo>
                <a:lnTo>
                  <a:pt x="160331" y="203453"/>
                </a:lnTo>
                <a:lnTo>
                  <a:pt x="166878" y="203453"/>
                </a:lnTo>
                <a:lnTo>
                  <a:pt x="175768" y="202183"/>
                </a:lnTo>
                <a:lnTo>
                  <a:pt x="183515" y="199643"/>
                </a:lnTo>
                <a:lnTo>
                  <a:pt x="190373" y="193293"/>
                </a:lnTo>
                <a:lnTo>
                  <a:pt x="195395" y="188213"/>
                </a:lnTo>
                <a:lnTo>
                  <a:pt x="159146" y="188213"/>
                </a:lnTo>
                <a:lnTo>
                  <a:pt x="153088" y="186943"/>
                </a:lnTo>
                <a:lnTo>
                  <a:pt x="147066" y="184403"/>
                </a:lnTo>
                <a:lnTo>
                  <a:pt x="138937" y="181863"/>
                </a:lnTo>
                <a:lnTo>
                  <a:pt x="133477" y="175513"/>
                </a:lnTo>
                <a:lnTo>
                  <a:pt x="130810" y="166624"/>
                </a:lnTo>
                <a:lnTo>
                  <a:pt x="129571" y="160274"/>
                </a:lnTo>
                <a:lnTo>
                  <a:pt x="129857" y="152653"/>
                </a:lnTo>
                <a:lnTo>
                  <a:pt x="149538" y="115824"/>
                </a:lnTo>
                <a:lnTo>
                  <a:pt x="161417" y="109474"/>
                </a:lnTo>
                <a:lnTo>
                  <a:pt x="202247" y="109474"/>
                </a:lnTo>
                <a:lnTo>
                  <a:pt x="194770" y="103124"/>
                </a:lnTo>
                <a:lnTo>
                  <a:pt x="185674" y="98043"/>
                </a:lnTo>
                <a:lnTo>
                  <a:pt x="168021" y="92963"/>
                </a:lnTo>
                <a:close/>
              </a:path>
              <a:path w="835025" h="480060">
                <a:moveTo>
                  <a:pt x="393128" y="194563"/>
                </a:moveTo>
                <a:lnTo>
                  <a:pt x="383797" y="197103"/>
                </a:lnTo>
                <a:lnTo>
                  <a:pt x="374396" y="202183"/>
                </a:lnTo>
                <a:lnTo>
                  <a:pt x="418056" y="202183"/>
                </a:lnTo>
                <a:lnTo>
                  <a:pt x="411480" y="198374"/>
                </a:lnTo>
                <a:lnTo>
                  <a:pt x="402363" y="195833"/>
                </a:lnTo>
                <a:lnTo>
                  <a:pt x="393128" y="194563"/>
                </a:lnTo>
                <a:close/>
              </a:path>
              <a:path w="835025" h="480060">
                <a:moveTo>
                  <a:pt x="202247" y="109474"/>
                </a:moveTo>
                <a:lnTo>
                  <a:pt x="173609" y="109474"/>
                </a:lnTo>
                <a:lnTo>
                  <a:pt x="179705" y="112013"/>
                </a:lnTo>
                <a:lnTo>
                  <a:pt x="187706" y="114553"/>
                </a:lnTo>
                <a:lnTo>
                  <a:pt x="193040" y="120903"/>
                </a:lnTo>
                <a:lnTo>
                  <a:pt x="195707" y="129793"/>
                </a:lnTo>
                <a:lnTo>
                  <a:pt x="196969" y="136143"/>
                </a:lnTo>
                <a:lnTo>
                  <a:pt x="196754" y="143763"/>
                </a:lnTo>
                <a:lnTo>
                  <a:pt x="177180" y="180593"/>
                </a:lnTo>
                <a:lnTo>
                  <a:pt x="159146" y="188213"/>
                </a:lnTo>
                <a:lnTo>
                  <a:pt x="195395" y="188213"/>
                </a:lnTo>
                <a:lnTo>
                  <a:pt x="214820" y="145033"/>
                </a:lnTo>
                <a:lnTo>
                  <a:pt x="214630" y="134874"/>
                </a:lnTo>
                <a:lnTo>
                  <a:pt x="212344" y="125983"/>
                </a:lnTo>
                <a:lnTo>
                  <a:pt x="208105" y="117093"/>
                </a:lnTo>
                <a:lnTo>
                  <a:pt x="202247" y="109474"/>
                </a:lnTo>
                <a:close/>
              </a:path>
              <a:path w="835025" h="480060">
                <a:moveTo>
                  <a:pt x="342011" y="169163"/>
                </a:moveTo>
                <a:lnTo>
                  <a:pt x="329438" y="170433"/>
                </a:lnTo>
                <a:lnTo>
                  <a:pt x="323723" y="172974"/>
                </a:lnTo>
                <a:lnTo>
                  <a:pt x="318643" y="175513"/>
                </a:lnTo>
                <a:lnTo>
                  <a:pt x="359452" y="175513"/>
                </a:lnTo>
                <a:lnTo>
                  <a:pt x="354711" y="172974"/>
                </a:lnTo>
                <a:lnTo>
                  <a:pt x="348361" y="170433"/>
                </a:lnTo>
                <a:lnTo>
                  <a:pt x="342011" y="169163"/>
                </a:lnTo>
                <a:close/>
              </a:path>
              <a:path w="835025" h="480060">
                <a:moveTo>
                  <a:pt x="298234" y="156463"/>
                </a:moveTo>
                <a:lnTo>
                  <a:pt x="273177" y="156463"/>
                </a:lnTo>
                <a:lnTo>
                  <a:pt x="276733" y="159003"/>
                </a:lnTo>
                <a:lnTo>
                  <a:pt x="280670" y="160274"/>
                </a:lnTo>
                <a:lnTo>
                  <a:pt x="284226" y="162813"/>
                </a:lnTo>
                <a:lnTo>
                  <a:pt x="287147" y="167893"/>
                </a:lnTo>
                <a:lnTo>
                  <a:pt x="298234" y="156463"/>
                </a:lnTo>
                <a:close/>
              </a:path>
              <a:path w="835025" h="480060">
                <a:moveTo>
                  <a:pt x="281178" y="139953"/>
                </a:moveTo>
                <a:lnTo>
                  <a:pt x="277241" y="139953"/>
                </a:lnTo>
                <a:lnTo>
                  <a:pt x="268986" y="141224"/>
                </a:lnTo>
                <a:lnTo>
                  <a:pt x="263525" y="145033"/>
                </a:lnTo>
                <a:lnTo>
                  <a:pt x="256794" y="150113"/>
                </a:lnTo>
                <a:lnTo>
                  <a:pt x="296113" y="150113"/>
                </a:lnTo>
                <a:lnTo>
                  <a:pt x="295275" y="148843"/>
                </a:lnTo>
                <a:lnTo>
                  <a:pt x="290576" y="145033"/>
                </a:lnTo>
                <a:lnTo>
                  <a:pt x="281178" y="139953"/>
                </a:lnTo>
                <a:close/>
              </a:path>
              <a:path w="835025" h="480060">
                <a:moveTo>
                  <a:pt x="737489" y="425576"/>
                </a:moveTo>
                <a:lnTo>
                  <a:pt x="736179" y="433300"/>
                </a:lnTo>
                <a:lnTo>
                  <a:pt x="736060" y="441023"/>
                </a:lnTo>
                <a:lnTo>
                  <a:pt x="737274" y="447919"/>
                </a:lnTo>
                <a:lnTo>
                  <a:pt x="764921" y="474725"/>
                </a:lnTo>
                <a:lnTo>
                  <a:pt x="779780" y="479678"/>
                </a:lnTo>
                <a:lnTo>
                  <a:pt x="786892" y="479678"/>
                </a:lnTo>
                <a:lnTo>
                  <a:pt x="794004" y="479805"/>
                </a:lnTo>
                <a:lnTo>
                  <a:pt x="815322" y="465454"/>
                </a:lnTo>
                <a:lnTo>
                  <a:pt x="784479" y="465454"/>
                </a:lnTo>
                <a:lnTo>
                  <a:pt x="778256" y="464565"/>
                </a:lnTo>
                <a:lnTo>
                  <a:pt x="763270" y="457962"/>
                </a:lnTo>
                <a:lnTo>
                  <a:pt x="758317" y="453643"/>
                </a:lnTo>
                <a:lnTo>
                  <a:pt x="755777" y="448437"/>
                </a:lnTo>
                <a:lnTo>
                  <a:pt x="753110" y="443102"/>
                </a:lnTo>
                <a:lnTo>
                  <a:pt x="752800" y="438150"/>
                </a:lnTo>
                <a:lnTo>
                  <a:pt x="752879" y="436499"/>
                </a:lnTo>
                <a:lnTo>
                  <a:pt x="754761" y="430149"/>
                </a:lnTo>
                <a:lnTo>
                  <a:pt x="737489" y="425576"/>
                </a:lnTo>
                <a:close/>
              </a:path>
              <a:path w="835025" h="480060">
                <a:moveTo>
                  <a:pt x="786638" y="368045"/>
                </a:moveTo>
                <a:lnTo>
                  <a:pt x="782447" y="368045"/>
                </a:lnTo>
                <a:lnTo>
                  <a:pt x="779018" y="368807"/>
                </a:lnTo>
                <a:lnTo>
                  <a:pt x="774573" y="369697"/>
                </a:lnTo>
                <a:lnTo>
                  <a:pt x="756042" y="394549"/>
                </a:lnTo>
                <a:lnTo>
                  <a:pt x="757301" y="404367"/>
                </a:lnTo>
                <a:lnTo>
                  <a:pt x="784479" y="432053"/>
                </a:lnTo>
                <a:lnTo>
                  <a:pt x="792353" y="438150"/>
                </a:lnTo>
                <a:lnTo>
                  <a:pt x="797052" y="442467"/>
                </a:lnTo>
                <a:lnTo>
                  <a:pt x="798703" y="444880"/>
                </a:lnTo>
                <a:lnTo>
                  <a:pt x="800989" y="448437"/>
                </a:lnTo>
                <a:lnTo>
                  <a:pt x="801243" y="452119"/>
                </a:lnTo>
                <a:lnTo>
                  <a:pt x="799536" y="455929"/>
                </a:lnTo>
                <a:lnTo>
                  <a:pt x="797814" y="459866"/>
                </a:lnTo>
                <a:lnTo>
                  <a:pt x="794385" y="462661"/>
                </a:lnTo>
                <a:lnTo>
                  <a:pt x="784479" y="465454"/>
                </a:lnTo>
                <a:lnTo>
                  <a:pt x="815322" y="465454"/>
                </a:lnTo>
                <a:lnTo>
                  <a:pt x="819531" y="455929"/>
                </a:lnTo>
                <a:lnTo>
                  <a:pt x="820293" y="450723"/>
                </a:lnTo>
                <a:lnTo>
                  <a:pt x="818515" y="440943"/>
                </a:lnTo>
                <a:lnTo>
                  <a:pt x="784733" y="408559"/>
                </a:lnTo>
                <a:lnTo>
                  <a:pt x="780542" y="405002"/>
                </a:lnTo>
                <a:lnTo>
                  <a:pt x="774366" y="394549"/>
                </a:lnTo>
                <a:lnTo>
                  <a:pt x="774446" y="392049"/>
                </a:lnTo>
                <a:lnTo>
                  <a:pt x="775462" y="390016"/>
                </a:lnTo>
                <a:lnTo>
                  <a:pt x="776859" y="386714"/>
                </a:lnTo>
                <a:lnTo>
                  <a:pt x="779780" y="384555"/>
                </a:lnTo>
                <a:lnTo>
                  <a:pt x="784098" y="383413"/>
                </a:lnTo>
                <a:lnTo>
                  <a:pt x="788289" y="382397"/>
                </a:lnTo>
                <a:lnTo>
                  <a:pt x="822325" y="382397"/>
                </a:lnTo>
                <a:lnTo>
                  <a:pt x="820166" y="380238"/>
                </a:lnTo>
                <a:lnTo>
                  <a:pt x="814070" y="376300"/>
                </a:lnTo>
                <a:lnTo>
                  <a:pt x="806450" y="372872"/>
                </a:lnTo>
                <a:lnTo>
                  <a:pt x="801497" y="370713"/>
                </a:lnTo>
                <a:lnTo>
                  <a:pt x="796544" y="369315"/>
                </a:lnTo>
                <a:lnTo>
                  <a:pt x="786638" y="368045"/>
                </a:lnTo>
                <a:close/>
              </a:path>
              <a:path w="835025" h="480060">
                <a:moveTo>
                  <a:pt x="691721" y="326008"/>
                </a:moveTo>
                <a:lnTo>
                  <a:pt x="656415" y="341614"/>
                </a:lnTo>
                <a:lnTo>
                  <a:pt x="637684" y="383413"/>
                </a:lnTo>
                <a:lnTo>
                  <a:pt x="637665" y="392049"/>
                </a:lnTo>
                <a:lnTo>
                  <a:pt x="637777" y="394549"/>
                </a:lnTo>
                <a:lnTo>
                  <a:pt x="667639" y="431545"/>
                </a:lnTo>
                <a:lnTo>
                  <a:pt x="691391" y="436582"/>
                </a:lnTo>
                <a:lnTo>
                  <a:pt x="698754" y="435610"/>
                </a:lnTo>
                <a:lnTo>
                  <a:pt x="705679" y="433300"/>
                </a:lnTo>
                <a:lnTo>
                  <a:pt x="712152" y="429799"/>
                </a:lnTo>
                <a:lnTo>
                  <a:pt x="718149" y="425108"/>
                </a:lnTo>
                <a:lnTo>
                  <a:pt x="721509" y="421513"/>
                </a:lnTo>
                <a:lnTo>
                  <a:pt x="685419" y="421513"/>
                </a:lnTo>
                <a:lnTo>
                  <a:pt x="679577" y="420750"/>
                </a:lnTo>
                <a:lnTo>
                  <a:pt x="655621" y="387762"/>
                </a:lnTo>
                <a:lnTo>
                  <a:pt x="656701" y="380618"/>
                </a:lnTo>
                <a:lnTo>
                  <a:pt x="656792" y="380238"/>
                </a:lnTo>
                <a:lnTo>
                  <a:pt x="659130" y="372617"/>
                </a:lnTo>
                <a:lnTo>
                  <a:pt x="695221" y="372617"/>
                </a:lnTo>
                <a:lnTo>
                  <a:pt x="665988" y="359663"/>
                </a:lnTo>
                <a:lnTo>
                  <a:pt x="670179" y="351409"/>
                </a:lnTo>
                <a:lnTo>
                  <a:pt x="676021" y="346075"/>
                </a:lnTo>
                <a:lnTo>
                  <a:pt x="690626" y="340487"/>
                </a:lnTo>
                <a:lnTo>
                  <a:pt x="725855" y="340487"/>
                </a:lnTo>
                <a:lnTo>
                  <a:pt x="720139" y="335613"/>
                </a:lnTo>
                <a:lnTo>
                  <a:pt x="711327" y="330707"/>
                </a:lnTo>
                <a:lnTo>
                  <a:pt x="701422" y="327298"/>
                </a:lnTo>
                <a:lnTo>
                  <a:pt x="691721" y="326008"/>
                </a:lnTo>
                <a:close/>
              </a:path>
              <a:path w="835025" h="480060">
                <a:moveTo>
                  <a:pt x="707771" y="409701"/>
                </a:moveTo>
                <a:lnTo>
                  <a:pt x="702183" y="415416"/>
                </a:lnTo>
                <a:lnTo>
                  <a:pt x="696595" y="418973"/>
                </a:lnTo>
                <a:lnTo>
                  <a:pt x="685419" y="421513"/>
                </a:lnTo>
                <a:lnTo>
                  <a:pt x="721509" y="421513"/>
                </a:lnTo>
                <a:lnTo>
                  <a:pt x="723646" y="419226"/>
                </a:lnTo>
                <a:lnTo>
                  <a:pt x="707771" y="409701"/>
                </a:lnTo>
                <a:close/>
              </a:path>
              <a:path w="835025" h="480060">
                <a:moveTo>
                  <a:pt x="822325" y="382397"/>
                </a:moveTo>
                <a:lnTo>
                  <a:pt x="788289" y="382397"/>
                </a:lnTo>
                <a:lnTo>
                  <a:pt x="794258" y="383539"/>
                </a:lnTo>
                <a:lnTo>
                  <a:pt x="808101" y="389636"/>
                </a:lnTo>
                <a:lnTo>
                  <a:pt x="812292" y="393191"/>
                </a:lnTo>
                <a:lnTo>
                  <a:pt x="816864" y="401827"/>
                </a:lnTo>
                <a:lnTo>
                  <a:pt x="817245" y="406653"/>
                </a:lnTo>
                <a:lnTo>
                  <a:pt x="815721" y="411861"/>
                </a:lnTo>
                <a:lnTo>
                  <a:pt x="832612" y="416813"/>
                </a:lnTo>
                <a:lnTo>
                  <a:pt x="834390" y="410082"/>
                </a:lnTo>
                <a:lnTo>
                  <a:pt x="834644" y="404367"/>
                </a:lnTo>
                <a:lnTo>
                  <a:pt x="833510" y="398906"/>
                </a:lnTo>
                <a:lnTo>
                  <a:pt x="832505" y="394549"/>
                </a:lnTo>
                <a:lnTo>
                  <a:pt x="832316" y="394184"/>
                </a:lnTo>
                <a:lnTo>
                  <a:pt x="829564" y="389636"/>
                </a:lnTo>
                <a:lnTo>
                  <a:pt x="822325" y="382397"/>
                </a:lnTo>
                <a:close/>
              </a:path>
              <a:path w="835025" h="480060">
                <a:moveTo>
                  <a:pt x="695221" y="372617"/>
                </a:moveTo>
                <a:lnTo>
                  <a:pt x="659130" y="372617"/>
                </a:lnTo>
                <a:lnTo>
                  <a:pt x="730758" y="404367"/>
                </a:lnTo>
                <a:lnTo>
                  <a:pt x="732409" y="400812"/>
                </a:lnTo>
                <a:lnTo>
                  <a:pt x="732790" y="400050"/>
                </a:lnTo>
                <a:lnTo>
                  <a:pt x="736981" y="388477"/>
                </a:lnTo>
                <a:lnTo>
                  <a:pt x="737954" y="383413"/>
                </a:lnTo>
                <a:lnTo>
                  <a:pt x="719582" y="383413"/>
                </a:lnTo>
                <a:lnTo>
                  <a:pt x="695221" y="372617"/>
                </a:lnTo>
                <a:close/>
              </a:path>
              <a:path w="835025" h="480060">
                <a:moveTo>
                  <a:pt x="725855" y="340487"/>
                </a:moveTo>
                <a:lnTo>
                  <a:pt x="690626" y="340487"/>
                </a:lnTo>
                <a:lnTo>
                  <a:pt x="697992" y="340867"/>
                </a:lnTo>
                <a:lnTo>
                  <a:pt x="713740" y="347852"/>
                </a:lnTo>
                <a:lnTo>
                  <a:pt x="719074" y="353949"/>
                </a:lnTo>
                <a:lnTo>
                  <a:pt x="721487" y="362457"/>
                </a:lnTo>
                <a:lnTo>
                  <a:pt x="722926" y="367331"/>
                </a:lnTo>
                <a:lnTo>
                  <a:pt x="723022" y="369315"/>
                </a:lnTo>
                <a:lnTo>
                  <a:pt x="722503" y="375030"/>
                </a:lnTo>
                <a:lnTo>
                  <a:pt x="719582" y="383413"/>
                </a:lnTo>
                <a:lnTo>
                  <a:pt x="737954" y="383413"/>
                </a:lnTo>
                <a:lnTo>
                  <a:pt x="739076" y="377570"/>
                </a:lnTo>
                <a:lnTo>
                  <a:pt x="739076" y="367331"/>
                </a:lnTo>
                <a:lnTo>
                  <a:pt x="736981" y="357759"/>
                </a:lnTo>
                <a:lnTo>
                  <a:pt x="732954" y="349138"/>
                </a:lnTo>
                <a:lnTo>
                  <a:pt x="727344" y="341756"/>
                </a:lnTo>
                <a:lnTo>
                  <a:pt x="725855" y="340487"/>
                </a:lnTo>
                <a:close/>
              </a:path>
            </a:pathLst>
          </a:custGeom>
          <a:solidFill>
            <a:srgbClr val="FF000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5" name="object 15"/>
          <p:cNvSpPr/>
          <p:nvPr/>
        </p:nvSpPr>
        <p:spPr>
          <a:xfrm>
            <a:off x="2159889" y="3364229"/>
            <a:ext cx="523240" cy="167640"/>
          </a:xfrm>
          <a:custGeom>
            <a:avLst/>
            <a:gdLst/>
            <a:ahLst/>
            <a:cxnLst/>
            <a:rect l="l" t="t" r="r" b="b"/>
            <a:pathLst>
              <a:path w="523239" h="167639">
                <a:moveTo>
                  <a:pt x="31863" y="76708"/>
                </a:moveTo>
                <a:lnTo>
                  <a:pt x="14097" y="76708"/>
                </a:lnTo>
                <a:lnTo>
                  <a:pt x="19050" y="137033"/>
                </a:lnTo>
                <a:lnTo>
                  <a:pt x="39878" y="167512"/>
                </a:lnTo>
                <a:lnTo>
                  <a:pt x="46228" y="167005"/>
                </a:lnTo>
                <a:lnTo>
                  <a:pt x="50165" y="166750"/>
                </a:lnTo>
                <a:lnTo>
                  <a:pt x="54610" y="165862"/>
                </a:lnTo>
                <a:lnTo>
                  <a:pt x="59562" y="164337"/>
                </a:lnTo>
                <a:lnTo>
                  <a:pt x="56158" y="150495"/>
                </a:lnTo>
                <a:lnTo>
                  <a:pt x="45338" y="150495"/>
                </a:lnTo>
                <a:lnTo>
                  <a:pt x="43306" y="150114"/>
                </a:lnTo>
                <a:lnTo>
                  <a:pt x="36703" y="136525"/>
                </a:lnTo>
                <a:lnTo>
                  <a:pt x="31863" y="76708"/>
                </a:lnTo>
                <a:close/>
              </a:path>
              <a:path w="523239" h="167639">
                <a:moveTo>
                  <a:pt x="55753" y="148844"/>
                </a:moveTo>
                <a:lnTo>
                  <a:pt x="52578" y="149606"/>
                </a:lnTo>
                <a:lnTo>
                  <a:pt x="49911" y="150114"/>
                </a:lnTo>
                <a:lnTo>
                  <a:pt x="48006" y="150241"/>
                </a:lnTo>
                <a:lnTo>
                  <a:pt x="45338" y="150495"/>
                </a:lnTo>
                <a:lnTo>
                  <a:pt x="56158" y="150495"/>
                </a:lnTo>
                <a:lnTo>
                  <a:pt x="55753" y="148844"/>
                </a:lnTo>
                <a:close/>
              </a:path>
              <a:path w="523239" h="167639">
                <a:moveTo>
                  <a:pt x="27686" y="24892"/>
                </a:moveTo>
                <a:lnTo>
                  <a:pt x="10922" y="36957"/>
                </a:lnTo>
                <a:lnTo>
                  <a:pt x="12954" y="62865"/>
                </a:lnTo>
                <a:lnTo>
                  <a:pt x="0" y="64008"/>
                </a:lnTo>
                <a:lnTo>
                  <a:pt x="1143" y="77724"/>
                </a:lnTo>
                <a:lnTo>
                  <a:pt x="14097" y="76708"/>
                </a:lnTo>
                <a:lnTo>
                  <a:pt x="31863" y="76708"/>
                </a:lnTo>
                <a:lnTo>
                  <a:pt x="31750" y="75311"/>
                </a:lnTo>
                <a:lnTo>
                  <a:pt x="49656" y="73787"/>
                </a:lnTo>
                <a:lnTo>
                  <a:pt x="48630" y="61468"/>
                </a:lnTo>
                <a:lnTo>
                  <a:pt x="30606" y="61468"/>
                </a:lnTo>
                <a:lnTo>
                  <a:pt x="27686" y="24892"/>
                </a:lnTo>
                <a:close/>
              </a:path>
              <a:path w="523239" h="167639">
                <a:moveTo>
                  <a:pt x="48513" y="60071"/>
                </a:moveTo>
                <a:lnTo>
                  <a:pt x="30606" y="61468"/>
                </a:lnTo>
                <a:lnTo>
                  <a:pt x="48630" y="61468"/>
                </a:lnTo>
                <a:lnTo>
                  <a:pt x="48513" y="60071"/>
                </a:lnTo>
                <a:close/>
              </a:path>
              <a:path w="523239" h="167639">
                <a:moveTo>
                  <a:pt x="118687" y="52830"/>
                </a:moveTo>
                <a:lnTo>
                  <a:pt x="76327" y="67056"/>
                </a:lnTo>
                <a:lnTo>
                  <a:pt x="63503" y="97809"/>
                </a:lnTo>
                <a:lnTo>
                  <a:pt x="63656" y="111702"/>
                </a:lnTo>
                <a:lnTo>
                  <a:pt x="80391" y="151003"/>
                </a:lnTo>
                <a:lnTo>
                  <a:pt x="117221" y="162306"/>
                </a:lnTo>
                <a:lnTo>
                  <a:pt x="123858" y="161351"/>
                </a:lnTo>
                <a:lnTo>
                  <a:pt x="149770" y="148462"/>
                </a:lnTo>
                <a:lnTo>
                  <a:pt x="107061" y="148462"/>
                </a:lnTo>
                <a:lnTo>
                  <a:pt x="99441" y="145669"/>
                </a:lnTo>
                <a:lnTo>
                  <a:pt x="81787" y="109982"/>
                </a:lnTo>
                <a:lnTo>
                  <a:pt x="81601" y="100554"/>
                </a:lnTo>
                <a:lnTo>
                  <a:pt x="82581" y="92281"/>
                </a:lnTo>
                <a:lnTo>
                  <a:pt x="118237" y="66802"/>
                </a:lnTo>
                <a:lnTo>
                  <a:pt x="147220" y="66802"/>
                </a:lnTo>
                <a:lnTo>
                  <a:pt x="144780" y="64135"/>
                </a:lnTo>
                <a:lnTo>
                  <a:pt x="136923" y="58493"/>
                </a:lnTo>
                <a:lnTo>
                  <a:pt x="128222" y="54721"/>
                </a:lnTo>
                <a:lnTo>
                  <a:pt x="118687" y="52830"/>
                </a:lnTo>
                <a:close/>
              </a:path>
              <a:path w="523239" h="167639">
                <a:moveTo>
                  <a:pt x="147220" y="66802"/>
                </a:moveTo>
                <a:lnTo>
                  <a:pt x="118237" y="66802"/>
                </a:lnTo>
                <a:lnTo>
                  <a:pt x="125856" y="69469"/>
                </a:lnTo>
                <a:lnTo>
                  <a:pt x="132206" y="75692"/>
                </a:lnTo>
                <a:lnTo>
                  <a:pt x="143696" y="114137"/>
                </a:lnTo>
                <a:lnTo>
                  <a:pt x="142716" y="122618"/>
                </a:lnTo>
                <a:lnTo>
                  <a:pt x="107061" y="148462"/>
                </a:lnTo>
                <a:lnTo>
                  <a:pt x="149770" y="148462"/>
                </a:lnTo>
                <a:lnTo>
                  <a:pt x="162026" y="111702"/>
                </a:lnTo>
                <a:lnTo>
                  <a:pt x="161671" y="102108"/>
                </a:lnTo>
                <a:lnTo>
                  <a:pt x="159835" y="90370"/>
                </a:lnTo>
                <a:lnTo>
                  <a:pt x="156416" y="80121"/>
                </a:lnTo>
                <a:lnTo>
                  <a:pt x="151401" y="71372"/>
                </a:lnTo>
                <a:lnTo>
                  <a:pt x="147220" y="66802"/>
                </a:lnTo>
                <a:close/>
              </a:path>
              <a:path w="523239" h="167639">
                <a:moveTo>
                  <a:pt x="191516" y="48387"/>
                </a:moveTo>
                <a:lnTo>
                  <a:pt x="169418" y="50165"/>
                </a:lnTo>
                <a:lnTo>
                  <a:pt x="208915" y="97662"/>
                </a:lnTo>
                <a:lnTo>
                  <a:pt x="175006" y="155194"/>
                </a:lnTo>
                <a:lnTo>
                  <a:pt x="196469" y="153416"/>
                </a:lnTo>
                <a:lnTo>
                  <a:pt x="220725" y="109855"/>
                </a:lnTo>
                <a:lnTo>
                  <a:pt x="241950" y="109855"/>
                </a:lnTo>
                <a:lnTo>
                  <a:pt x="229616" y="94996"/>
                </a:lnTo>
                <a:lnTo>
                  <a:pt x="237132" y="82804"/>
                </a:lnTo>
                <a:lnTo>
                  <a:pt x="217931" y="82804"/>
                </a:lnTo>
                <a:lnTo>
                  <a:pt x="215773" y="79756"/>
                </a:lnTo>
                <a:lnTo>
                  <a:pt x="213106" y="76073"/>
                </a:lnTo>
                <a:lnTo>
                  <a:pt x="209677" y="71628"/>
                </a:lnTo>
                <a:lnTo>
                  <a:pt x="191516" y="48387"/>
                </a:lnTo>
                <a:close/>
              </a:path>
              <a:path w="523239" h="167639">
                <a:moveTo>
                  <a:pt x="241950" y="109855"/>
                </a:moveTo>
                <a:lnTo>
                  <a:pt x="220725" y="109855"/>
                </a:lnTo>
                <a:lnTo>
                  <a:pt x="227075" y="118237"/>
                </a:lnTo>
                <a:lnTo>
                  <a:pt x="251333" y="148971"/>
                </a:lnTo>
                <a:lnTo>
                  <a:pt x="273050" y="147320"/>
                </a:lnTo>
                <a:lnTo>
                  <a:pt x="241950" y="109855"/>
                </a:lnTo>
                <a:close/>
              </a:path>
              <a:path w="523239" h="167639">
                <a:moveTo>
                  <a:pt x="261874" y="42672"/>
                </a:moveTo>
                <a:lnTo>
                  <a:pt x="240665" y="44450"/>
                </a:lnTo>
                <a:lnTo>
                  <a:pt x="224917" y="70612"/>
                </a:lnTo>
                <a:lnTo>
                  <a:pt x="222758" y="74168"/>
                </a:lnTo>
                <a:lnTo>
                  <a:pt x="220472" y="78232"/>
                </a:lnTo>
                <a:lnTo>
                  <a:pt x="217931" y="82804"/>
                </a:lnTo>
                <a:lnTo>
                  <a:pt x="237132" y="82804"/>
                </a:lnTo>
                <a:lnTo>
                  <a:pt x="261874" y="42672"/>
                </a:lnTo>
                <a:close/>
              </a:path>
              <a:path w="523239" h="167639">
                <a:moveTo>
                  <a:pt x="293243" y="0"/>
                </a:moveTo>
                <a:lnTo>
                  <a:pt x="275463" y="1524"/>
                </a:lnTo>
                <a:lnTo>
                  <a:pt x="277113" y="21971"/>
                </a:lnTo>
                <a:lnTo>
                  <a:pt x="294894" y="20447"/>
                </a:lnTo>
                <a:lnTo>
                  <a:pt x="293243" y="0"/>
                </a:lnTo>
                <a:close/>
              </a:path>
              <a:path w="523239" h="167639">
                <a:moveTo>
                  <a:pt x="296418" y="39878"/>
                </a:moveTo>
                <a:lnTo>
                  <a:pt x="278765" y="41402"/>
                </a:lnTo>
                <a:lnTo>
                  <a:pt x="287147" y="146050"/>
                </a:lnTo>
                <a:lnTo>
                  <a:pt x="304927" y="144653"/>
                </a:lnTo>
                <a:lnTo>
                  <a:pt x="296418" y="39878"/>
                </a:lnTo>
                <a:close/>
              </a:path>
              <a:path w="523239" h="167639">
                <a:moveTo>
                  <a:pt x="340106" y="36322"/>
                </a:moveTo>
                <a:lnTo>
                  <a:pt x="324231" y="37719"/>
                </a:lnTo>
                <a:lnTo>
                  <a:pt x="332740" y="142367"/>
                </a:lnTo>
                <a:lnTo>
                  <a:pt x="350393" y="140970"/>
                </a:lnTo>
                <a:lnTo>
                  <a:pt x="345821" y="83820"/>
                </a:lnTo>
                <a:lnTo>
                  <a:pt x="345557" y="74487"/>
                </a:lnTo>
                <a:lnTo>
                  <a:pt x="346471" y="66690"/>
                </a:lnTo>
                <a:lnTo>
                  <a:pt x="348553" y="60442"/>
                </a:lnTo>
                <a:lnTo>
                  <a:pt x="351790" y="55753"/>
                </a:lnTo>
                <a:lnTo>
                  <a:pt x="356126" y="51308"/>
                </a:lnTo>
                <a:lnTo>
                  <a:pt x="341375" y="51308"/>
                </a:lnTo>
                <a:lnTo>
                  <a:pt x="340106" y="36322"/>
                </a:lnTo>
                <a:close/>
              </a:path>
              <a:path w="523239" h="167639">
                <a:moveTo>
                  <a:pt x="407508" y="46609"/>
                </a:moveTo>
                <a:lnTo>
                  <a:pt x="375538" y="46609"/>
                </a:lnTo>
                <a:lnTo>
                  <a:pt x="379730" y="47371"/>
                </a:lnTo>
                <a:lnTo>
                  <a:pt x="383413" y="49149"/>
                </a:lnTo>
                <a:lnTo>
                  <a:pt x="394941" y="74487"/>
                </a:lnTo>
                <a:lnTo>
                  <a:pt x="400050" y="136906"/>
                </a:lnTo>
                <a:lnTo>
                  <a:pt x="417830" y="135509"/>
                </a:lnTo>
                <a:lnTo>
                  <a:pt x="412623" y="71120"/>
                </a:lnTo>
                <a:lnTo>
                  <a:pt x="411861" y="62865"/>
                </a:lnTo>
                <a:lnTo>
                  <a:pt x="411099" y="57150"/>
                </a:lnTo>
                <a:lnTo>
                  <a:pt x="410133" y="53721"/>
                </a:lnTo>
                <a:lnTo>
                  <a:pt x="408686" y="48895"/>
                </a:lnTo>
                <a:lnTo>
                  <a:pt x="407508" y="46609"/>
                </a:lnTo>
                <a:close/>
              </a:path>
              <a:path w="523239" h="167639">
                <a:moveTo>
                  <a:pt x="379603" y="30734"/>
                </a:moveTo>
                <a:lnTo>
                  <a:pt x="341375" y="51308"/>
                </a:lnTo>
                <a:lnTo>
                  <a:pt x="356126" y="51308"/>
                </a:lnTo>
                <a:lnTo>
                  <a:pt x="356869" y="50546"/>
                </a:lnTo>
                <a:lnTo>
                  <a:pt x="363219" y="47625"/>
                </a:lnTo>
                <a:lnTo>
                  <a:pt x="375538" y="46609"/>
                </a:lnTo>
                <a:lnTo>
                  <a:pt x="407508" y="46609"/>
                </a:lnTo>
                <a:lnTo>
                  <a:pt x="406527" y="44704"/>
                </a:lnTo>
                <a:lnTo>
                  <a:pt x="403606" y="41275"/>
                </a:lnTo>
                <a:lnTo>
                  <a:pt x="400685" y="37719"/>
                </a:lnTo>
                <a:lnTo>
                  <a:pt x="396494" y="35179"/>
                </a:lnTo>
                <a:lnTo>
                  <a:pt x="391033" y="33274"/>
                </a:lnTo>
                <a:lnTo>
                  <a:pt x="385572" y="31496"/>
                </a:lnTo>
                <a:lnTo>
                  <a:pt x="379603" y="30734"/>
                </a:lnTo>
                <a:close/>
              </a:path>
              <a:path w="523239" h="167639">
                <a:moveTo>
                  <a:pt x="452755" y="98425"/>
                </a:moveTo>
                <a:lnTo>
                  <a:pt x="435483" y="102616"/>
                </a:lnTo>
                <a:lnTo>
                  <a:pt x="438048" y="110259"/>
                </a:lnTo>
                <a:lnTo>
                  <a:pt x="441531" y="116808"/>
                </a:lnTo>
                <a:lnTo>
                  <a:pt x="473338" y="132851"/>
                </a:lnTo>
                <a:lnTo>
                  <a:pt x="482981" y="132587"/>
                </a:lnTo>
                <a:lnTo>
                  <a:pt x="491292" y="131937"/>
                </a:lnTo>
                <a:lnTo>
                  <a:pt x="498475" y="129921"/>
                </a:lnTo>
                <a:lnTo>
                  <a:pt x="504698" y="126492"/>
                </a:lnTo>
                <a:lnTo>
                  <a:pt x="511048" y="123190"/>
                </a:lnTo>
                <a:lnTo>
                  <a:pt x="515619" y="118745"/>
                </a:lnTo>
                <a:lnTo>
                  <a:pt x="473583" y="118745"/>
                </a:lnTo>
                <a:lnTo>
                  <a:pt x="467106" y="117348"/>
                </a:lnTo>
                <a:lnTo>
                  <a:pt x="462280" y="113919"/>
                </a:lnTo>
                <a:lnTo>
                  <a:pt x="457581" y="110490"/>
                </a:lnTo>
                <a:lnTo>
                  <a:pt x="454279" y="105410"/>
                </a:lnTo>
                <a:lnTo>
                  <a:pt x="452755" y="98425"/>
                </a:lnTo>
                <a:close/>
              </a:path>
              <a:path w="523239" h="167639">
                <a:moveTo>
                  <a:pt x="479044" y="22733"/>
                </a:moveTo>
                <a:lnTo>
                  <a:pt x="470788" y="23368"/>
                </a:lnTo>
                <a:lnTo>
                  <a:pt x="465328" y="23875"/>
                </a:lnTo>
                <a:lnTo>
                  <a:pt x="460375" y="24892"/>
                </a:lnTo>
                <a:lnTo>
                  <a:pt x="455675" y="26797"/>
                </a:lnTo>
                <a:lnTo>
                  <a:pt x="450977" y="28575"/>
                </a:lnTo>
                <a:lnTo>
                  <a:pt x="434340" y="52070"/>
                </a:lnTo>
                <a:lnTo>
                  <a:pt x="434786" y="57531"/>
                </a:lnTo>
                <a:lnTo>
                  <a:pt x="435102" y="61849"/>
                </a:lnTo>
                <a:lnTo>
                  <a:pt x="436753" y="66421"/>
                </a:lnTo>
                <a:lnTo>
                  <a:pt x="439800" y="70485"/>
                </a:lnTo>
                <a:lnTo>
                  <a:pt x="442722" y="74422"/>
                </a:lnTo>
                <a:lnTo>
                  <a:pt x="479806" y="85852"/>
                </a:lnTo>
                <a:lnTo>
                  <a:pt x="489585" y="87503"/>
                </a:lnTo>
                <a:lnTo>
                  <a:pt x="495808" y="89027"/>
                </a:lnTo>
                <a:lnTo>
                  <a:pt x="498348" y="90297"/>
                </a:lnTo>
                <a:lnTo>
                  <a:pt x="502031" y="92329"/>
                </a:lnTo>
                <a:lnTo>
                  <a:pt x="504063" y="95377"/>
                </a:lnTo>
                <a:lnTo>
                  <a:pt x="504825" y="103886"/>
                </a:lnTo>
                <a:lnTo>
                  <a:pt x="503047" y="107950"/>
                </a:lnTo>
                <a:lnTo>
                  <a:pt x="499491" y="111633"/>
                </a:lnTo>
                <a:lnTo>
                  <a:pt x="495808" y="115189"/>
                </a:lnTo>
                <a:lnTo>
                  <a:pt x="489838" y="117348"/>
                </a:lnTo>
                <a:lnTo>
                  <a:pt x="481711" y="117983"/>
                </a:lnTo>
                <a:lnTo>
                  <a:pt x="473583" y="118745"/>
                </a:lnTo>
                <a:lnTo>
                  <a:pt x="515619" y="118745"/>
                </a:lnTo>
                <a:lnTo>
                  <a:pt x="518668" y="113157"/>
                </a:lnTo>
                <a:lnTo>
                  <a:pt x="521716" y="107696"/>
                </a:lnTo>
                <a:lnTo>
                  <a:pt x="522986" y="101981"/>
                </a:lnTo>
                <a:lnTo>
                  <a:pt x="521969" y="90043"/>
                </a:lnTo>
                <a:lnTo>
                  <a:pt x="520192" y="85090"/>
                </a:lnTo>
                <a:lnTo>
                  <a:pt x="463423" y="64008"/>
                </a:lnTo>
                <a:lnTo>
                  <a:pt x="461518" y="63500"/>
                </a:lnTo>
                <a:lnTo>
                  <a:pt x="458343" y="62484"/>
                </a:lnTo>
                <a:lnTo>
                  <a:pt x="455930" y="61087"/>
                </a:lnTo>
                <a:lnTo>
                  <a:pt x="454406" y="59309"/>
                </a:lnTo>
                <a:lnTo>
                  <a:pt x="452755" y="57531"/>
                </a:lnTo>
                <a:lnTo>
                  <a:pt x="451866" y="55499"/>
                </a:lnTo>
                <a:lnTo>
                  <a:pt x="451738" y="53212"/>
                </a:lnTo>
                <a:lnTo>
                  <a:pt x="451358" y="49657"/>
                </a:lnTo>
                <a:lnTo>
                  <a:pt x="480187" y="37337"/>
                </a:lnTo>
                <a:lnTo>
                  <a:pt x="510434" y="37337"/>
                </a:lnTo>
                <a:lnTo>
                  <a:pt x="507365" y="33655"/>
                </a:lnTo>
                <a:lnTo>
                  <a:pt x="504063" y="29845"/>
                </a:lnTo>
                <a:lnTo>
                  <a:pt x="499237" y="27050"/>
                </a:lnTo>
                <a:lnTo>
                  <a:pt x="492760" y="25146"/>
                </a:lnTo>
                <a:lnTo>
                  <a:pt x="486410" y="23368"/>
                </a:lnTo>
                <a:lnTo>
                  <a:pt x="479044" y="22733"/>
                </a:lnTo>
                <a:close/>
              </a:path>
              <a:path w="523239" h="167639">
                <a:moveTo>
                  <a:pt x="510434" y="37337"/>
                </a:moveTo>
                <a:lnTo>
                  <a:pt x="480187" y="37337"/>
                </a:lnTo>
                <a:lnTo>
                  <a:pt x="485648" y="38354"/>
                </a:lnTo>
                <a:lnTo>
                  <a:pt x="489712" y="41148"/>
                </a:lnTo>
                <a:lnTo>
                  <a:pt x="493775" y="43815"/>
                </a:lnTo>
                <a:lnTo>
                  <a:pt x="496316" y="47879"/>
                </a:lnTo>
                <a:lnTo>
                  <a:pt x="497586" y="53212"/>
                </a:lnTo>
                <a:lnTo>
                  <a:pt x="514731" y="49403"/>
                </a:lnTo>
                <a:lnTo>
                  <a:pt x="513080" y="42672"/>
                </a:lnTo>
                <a:lnTo>
                  <a:pt x="510540" y="37465"/>
                </a:lnTo>
                <a:lnTo>
                  <a:pt x="510434" y="37337"/>
                </a:lnTo>
                <a:close/>
              </a:path>
            </a:pathLst>
          </a:custGeom>
          <a:solidFill>
            <a:srgbClr val="FF000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6" name="object 16"/>
          <p:cNvSpPr/>
          <p:nvPr/>
        </p:nvSpPr>
        <p:spPr>
          <a:xfrm>
            <a:off x="2132964" y="3557270"/>
            <a:ext cx="1907794" cy="284352"/>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7" name="object 17"/>
          <p:cNvSpPr txBox="1"/>
          <p:nvPr/>
        </p:nvSpPr>
        <p:spPr>
          <a:xfrm>
            <a:off x="3059429" y="4334002"/>
            <a:ext cx="554355" cy="269240"/>
          </a:xfrm>
          <a:prstGeom prst="rect">
            <a:avLst/>
          </a:prstGeom>
        </p:spPr>
        <p:txBody>
          <a:bodyPr vert="horz" wrap="square" lIns="0" tIns="12065" rIns="0" bIns="0" rtlCol="0">
            <a:spAutoFit/>
          </a:bodyPr>
          <a:lstStyle/>
          <a:p>
            <a:pPr marL="12700" eaLnBrk="1" fontAlgn="auto" hangingPunct="1">
              <a:spcBef>
                <a:spcPts val="95"/>
              </a:spcBef>
              <a:spcAft>
                <a:spcPts val="0"/>
              </a:spcAft>
            </a:pPr>
            <a:r>
              <a:rPr sz="1600" spc="-20" dirty="0">
                <a:solidFill>
                  <a:srgbClr val="FF0000"/>
                </a:solidFill>
                <a:latin typeface="Arial"/>
                <a:cs typeface="Arial"/>
              </a:rPr>
              <a:t>w</a:t>
            </a:r>
            <a:r>
              <a:rPr sz="1600" spc="-10" dirty="0">
                <a:solidFill>
                  <a:srgbClr val="FF0000"/>
                </a:solidFill>
                <a:latin typeface="Arial"/>
                <a:cs typeface="Arial"/>
              </a:rPr>
              <a:t>a</a:t>
            </a:r>
            <a:r>
              <a:rPr sz="1600" spc="-5" dirty="0">
                <a:solidFill>
                  <a:srgbClr val="FF0000"/>
                </a:solidFill>
                <a:latin typeface="Arial"/>
                <a:cs typeface="Arial"/>
              </a:rPr>
              <a:t>ste</a:t>
            </a:r>
            <a:endParaRPr sz="1600">
              <a:solidFill>
                <a:prstClr val="black"/>
              </a:solidFill>
              <a:latin typeface="Arial"/>
              <a:cs typeface="Arial"/>
            </a:endParaRPr>
          </a:p>
        </p:txBody>
      </p:sp>
      <p:sp>
        <p:nvSpPr>
          <p:cNvPr id="18" name="object 18"/>
          <p:cNvSpPr/>
          <p:nvPr/>
        </p:nvSpPr>
        <p:spPr>
          <a:xfrm>
            <a:off x="4808220" y="4195445"/>
            <a:ext cx="272415" cy="756920"/>
          </a:xfrm>
          <a:custGeom>
            <a:avLst/>
            <a:gdLst/>
            <a:ahLst/>
            <a:cxnLst/>
            <a:rect l="l" t="t" r="r" b="b"/>
            <a:pathLst>
              <a:path w="272414" h="756920">
                <a:moveTo>
                  <a:pt x="102813" y="25796"/>
                </a:moveTo>
                <a:lnTo>
                  <a:pt x="76882" y="25796"/>
                </a:lnTo>
                <a:lnTo>
                  <a:pt x="83321" y="27072"/>
                </a:lnTo>
                <a:lnTo>
                  <a:pt x="88391" y="29717"/>
                </a:lnTo>
                <a:lnTo>
                  <a:pt x="94233" y="34162"/>
                </a:lnTo>
                <a:lnTo>
                  <a:pt x="98043" y="40004"/>
                </a:lnTo>
                <a:lnTo>
                  <a:pt x="99677" y="47878"/>
                </a:lnTo>
                <a:lnTo>
                  <a:pt x="100583" y="52069"/>
                </a:lnTo>
                <a:lnTo>
                  <a:pt x="92075" y="69214"/>
                </a:lnTo>
                <a:lnTo>
                  <a:pt x="88900" y="71373"/>
                </a:lnTo>
                <a:lnTo>
                  <a:pt x="83692" y="73151"/>
                </a:lnTo>
                <a:lnTo>
                  <a:pt x="14096" y="87883"/>
                </a:lnTo>
                <a:lnTo>
                  <a:pt x="17779" y="105409"/>
                </a:lnTo>
                <a:lnTo>
                  <a:pt x="89026" y="90296"/>
                </a:lnTo>
                <a:lnTo>
                  <a:pt x="115696" y="65658"/>
                </a:lnTo>
                <a:lnTo>
                  <a:pt x="116814" y="60197"/>
                </a:lnTo>
                <a:lnTo>
                  <a:pt x="116712" y="54101"/>
                </a:lnTo>
                <a:lnTo>
                  <a:pt x="115442" y="47878"/>
                </a:lnTo>
                <a:lnTo>
                  <a:pt x="112248" y="38048"/>
                </a:lnTo>
                <a:lnTo>
                  <a:pt x="107219" y="29908"/>
                </a:lnTo>
                <a:lnTo>
                  <a:pt x="102813" y="25796"/>
                </a:lnTo>
                <a:close/>
              </a:path>
              <a:path w="272414" h="756920">
                <a:moveTo>
                  <a:pt x="102869" y="0"/>
                </a:moveTo>
                <a:lnTo>
                  <a:pt x="0" y="21843"/>
                </a:lnTo>
                <a:lnTo>
                  <a:pt x="3682" y="39242"/>
                </a:lnTo>
                <a:lnTo>
                  <a:pt x="59943" y="27304"/>
                </a:lnTo>
                <a:lnTo>
                  <a:pt x="69086" y="25878"/>
                </a:lnTo>
                <a:lnTo>
                  <a:pt x="76882" y="25796"/>
                </a:lnTo>
                <a:lnTo>
                  <a:pt x="102813" y="25796"/>
                </a:lnTo>
                <a:lnTo>
                  <a:pt x="100333" y="23483"/>
                </a:lnTo>
                <a:lnTo>
                  <a:pt x="91566" y="18795"/>
                </a:lnTo>
                <a:lnTo>
                  <a:pt x="106171" y="15620"/>
                </a:lnTo>
                <a:lnTo>
                  <a:pt x="102869" y="0"/>
                </a:lnTo>
                <a:close/>
              </a:path>
              <a:path w="272414" h="756920">
                <a:moveTo>
                  <a:pt x="164536" y="301370"/>
                </a:moveTo>
                <a:lnTo>
                  <a:pt x="130428" y="301370"/>
                </a:lnTo>
                <a:lnTo>
                  <a:pt x="141350" y="302386"/>
                </a:lnTo>
                <a:lnTo>
                  <a:pt x="145033" y="303910"/>
                </a:lnTo>
                <a:lnTo>
                  <a:pt x="150875" y="308990"/>
                </a:lnTo>
                <a:lnTo>
                  <a:pt x="152780" y="312165"/>
                </a:lnTo>
                <a:lnTo>
                  <a:pt x="154431" y="320293"/>
                </a:lnTo>
                <a:lnTo>
                  <a:pt x="154050" y="324738"/>
                </a:lnTo>
                <a:lnTo>
                  <a:pt x="152526" y="329564"/>
                </a:lnTo>
                <a:lnTo>
                  <a:pt x="169925" y="332104"/>
                </a:lnTo>
                <a:lnTo>
                  <a:pt x="172338" y="325246"/>
                </a:lnTo>
                <a:lnTo>
                  <a:pt x="172974" y="318896"/>
                </a:lnTo>
                <a:lnTo>
                  <a:pt x="171703" y="313054"/>
                </a:lnTo>
                <a:lnTo>
                  <a:pt x="170941" y="308990"/>
                </a:lnTo>
                <a:lnTo>
                  <a:pt x="168909" y="305434"/>
                </a:lnTo>
                <a:lnTo>
                  <a:pt x="165862" y="302640"/>
                </a:lnTo>
                <a:lnTo>
                  <a:pt x="164536" y="301370"/>
                </a:lnTo>
                <a:close/>
              </a:path>
              <a:path w="272414" h="756920">
                <a:moveTo>
                  <a:pt x="161416" y="275589"/>
                </a:moveTo>
                <a:lnTo>
                  <a:pt x="58546" y="297433"/>
                </a:lnTo>
                <a:lnTo>
                  <a:pt x="62229" y="314832"/>
                </a:lnTo>
                <a:lnTo>
                  <a:pt x="123443" y="301878"/>
                </a:lnTo>
                <a:lnTo>
                  <a:pt x="130428" y="301370"/>
                </a:lnTo>
                <a:lnTo>
                  <a:pt x="164536" y="301370"/>
                </a:lnTo>
                <a:lnTo>
                  <a:pt x="162813" y="299719"/>
                </a:lnTo>
                <a:lnTo>
                  <a:pt x="157225" y="297052"/>
                </a:lnTo>
                <a:lnTo>
                  <a:pt x="149097" y="294639"/>
                </a:lnTo>
                <a:lnTo>
                  <a:pt x="164718" y="291210"/>
                </a:lnTo>
                <a:lnTo>
                  <a:pt x="161416" y="275589"/>
                </a:lnTo>
                <a:close/>
              </a:path>
              <a:path w="272414" h="756920">
                <a:moveTo>
                  <a:pt x="147700" y="211073"/>
                </a:moveTo>
                <a:lnTo>
                  <a:pt x="134112" y="213867"/>
                </a:lnTo>
                <a:lnTo>
                  <a:pt x="136778" y="226694"/>
                </a:lnTo>
                <a:lnTo>
                  <a:pt x="67182" y="241426"/>
                </a:lnTo>
                <a:lnTo>
                  <a:pt x="60451" y="243585"/>
                </a:lnTo>
                <a:lnTo>
                  <a:pt x="54609" y="247903"/>
                </a:lnTo>
                <a:lnTo>
                  <a:pt x="52450" y="250824"/>
                </a:lnTo>
                <a:lnTo>
                  <a:pt x="49910" y="258698"/>
                </a:lnTo>
                <a:lnTo>
                  <a:pt x="50037" y="263778"/>
                </a:lnTo>
                <a:lnTo>
                  <a:pt x="51307" y="270128"/>
                </a:lnTo>
                <a:lnTo>
                  <a:pt x="52196" y="274065"/>
                </a:lnTo>
                <a:lnTo>
                  <a:pt x="53593" y="278256"/>
                </a:lnTo>
                <a:lnTo>
                  <a:pt x="55752" y="282955"/>
                </a:lnTo>
                <a:lnTo>
                  <a:pt x="70612" y="277240"/>
                </a:lnTo>
                <a:lnTo>
                  <a:pt x="69468" y="274065"/>
                </a:lnTo>
                <a:lnTo>
                  <a:pt x="68706" y="271652"/>
                </a:lnTo>
                <a:lnTo>
                  <a:pt x="68199" y="269747"/>
                </a:lnTo>
                <a:lnTo>
                  <a:pt x="67690" y="267080"/>
                </a:lnTo>
                <a:lnTo>
                  <a:pt x="67690" y="265048"/>
                </a:lnTo>
                <a:lnTo>
                  <a:pt x="140462" y="243966"/>
                </a:lnTo>
                <a:lnTo>
                  <a:pt x="154638" y="243966"/>
                </a:lnTo>
                <a:lnTo>
                  <a:pt x="154050" y="241172"/>
                </a:lnTo>
                <a:lnTo>
                  <a:pt x="189991" y="233552"/>
                </a:lnTo>
                <a:lnTo>
                  <a:pt x="180870" y="223773"/>
                </a:lnTo>
                <a:lnTo>
                  <a:pt x="150367" y="223773"/>
                </a:lnTo>
                <a:lnTo>
                  <a:pt x="147700" y="211073"/>
                </a:lnTo>
                <a:close/>
              </a:path>
              <a:path w="272414" h="756920">
                <a:moveTo>
                  <a:pt x="154638" y="243966"/>
                </a:moveTo>
                <a:lnTo>
                  <a:pt x="140462" y="243966"/>
                </a:lnTo>
                <a:lnTo>
                  <a:pt x="144271" y="261492"/>
                </a:lnTo>
                <a:lnTo>
                  <a:pt x="157733" y="258698"/>
                </a:lnTo>
                <a:lnTo>
                  <a:pt x="154638" y="243966"/>
                </a:lnTo>
                <a:close/>
              </a:path>
              <a:path w="272414" h="756920">
                <a:moveTo>
                  <a:pt x="175894" y="218439"/>
                </a:moveTo>
                <a:lnTo>
                  <a:pt x="150367" y="223773"/>
                </a:lnTo>
                <a:lnTo>
                  <a:pt x="180870" y="223773"/>
                </a:lnTo>
                <a:lnTo>
                  <a:pt x="175894" y="218439"/>
                </a:lnTo>
                <a:close/>
              </a:path>
              <a:path w="272414" h="756920">
                <a:moveTo>
                  <a:pt x="126237" y="109981"/>
                </a:moveTo>
                <a:lnTo>
                  <a:pt x="55117" y="124967"/>
                </a:lnTo>
                <a:lnTo>
                  <a:pt x="49783" y="126491"/>
                </a:lnTo>
                <a:lnTo>
                  <a:pt x="46481" y="128015"/>
                </a:lnTo>
                <a:lnTo>
                  <a:pt x="41528" y="130047"/>
                </a:lnTo>
                <a:lnTo>
                  <a:pt x="37591" y="132841"/>
                </a:lnTo>
                <a:lnTo>
                  <a:pt x="34670" y="136143"/>
                </a:lnTo>
                <a:lnTo>
                  <a:pt x="31750" y="139318"/>
                </a:lnTo>
                <a:lnTo>
                  <a:pt x="29590" y="143890"/>
                </a:lnTo>
                <a:lnTo>
                  <a:pt x="28447" y="149605"/>
                </a:lnTo>
                <a:lnTo>
                  <a:pt x="27177" y="155447"/>
                </a:lnTo>
                <a:lnTo>
                  <a:pt x="27177" y="161289"/>
                </a:lnTo>
                <a:lnTo>
                  <a:pt x="28575" y="167385"/>
                </a:lnTo>
                <a:lnTo>
                  <a:pt x="31722" y="176911"/>
                </a:lnTo>
                <a:lnTo>
                  <a:pt x="36798" y="184912"/>
                </a:lnTo>
                <a:lnTo>
                  <a:pt x="43826" y="191388"/>
                </a:lnTo>
                <a:lnTo>
                  <a:pt x="52831" y="196341"/>
                </a:lnTo>
                <a:lnTo>
                  <a:pt x="37718" y="199516"/>
                </a:lnTo>
                <a:lnTo>
                  <a:pt x="41020" y="215137"/>
                </a:lnTo>
                <a:lnTo>
                  <a:pt x="143890" y="193293"/>
                </a:lnTo>
                <a:lnTo>
                  <a:pt x="143165" y="189864"/>
                </a:lnTo>
                <a:lnTo>
                  <a:pt x="69468" y="189864"/>
                </a:lnTo>
                <a:lnTo>
                  <a:pt x="59435" y="188086"/>
                </a:lnTo>
                <a:lnTo>
                  <a:pt x="44267" y="167385"/>
                </a:lnTo>
                <a:lnTo>
                  <a:pt x="43179" y="162432"/>
                </a:lnTo>
                <a:lnTo>
                  <a:pt x="129920" y="127380"/>
                </a:lnTo>
                <a:lnTo>
                  <a:pt x="126237" y="109981"/>
                </a:lnTo>
                <a:close/>
              </a:path>
              <a:path w="272414" h="756920">
                <a:moveTo>
                  <a:pt x="140207" y="175894"/>
                </a:moveTo>
                <a:lnTo>
                  <a:pt x="76326" y="189356"/>
                </a:lnTo>
                <a:lnTo>
                  <a:pt x="69468" y="189864"/>
                </a:lnTo>
                <a:lnTo>
                  <a:pt x="143165" y="189864"/>
                </a:lnTo>
                <a:lnTo>
                  <a:pt x="140207" y="175894"/>
                </a:lnTo>
                <a:close/>
              </a:path>
              <a:path w="272414" h="756920">
                <a:moveTo>
                  <a:pt x="214502" y="333120"/>
                </a:moveTo>
                <a:lnTo>
                  <a:pt x="194437" y="337438"/>
                </a:lnTo>
                <a:lnTo>
                  <a:pt x="198119" y="354837"/>
                </a:lnTo>
                <a:lnTo>
                  <a:pt x="218185" y="350646"/>
                </a:lnTo>
                <a:lnTo>
                  <a:pt x="214502" y="333120"/>
                </a:lnTo>
                <a:close/>
              </a:path>
              <a:path w="272414" h="756920">
                <a:moveTo>
                  <a:pt x="175387" y="341502"/>
                </a:moveTo>
                <a:lnTo>
                  <a:pt x="72516" y="363346"/>
                </a:lnTo>
                <a:lnTo>
                  <a:pt x="76200" y="380745"/>
                </a:lnTo>
                <a:lnTo>
                  <a:pt x="179069" y="358901"/>
                </a:lnTo>
                <a:lnTo>
                  <a:pt x="175387" y="341502"/>
                </a:lnTo>
                <a:close/>
              </a:path>
              <a:path w="272414" h="756920">
                <a:moveTo>
                  <a:pt x="143726" y="389649"/>
                </a:moveTo>
                <a:lnTo>
                  <a:pt x="101582" y="405469"/>
                </a:lnTo>
                <a:lnTo>
                  <a:pt x="87497" y="440755"/>
                </a:lnTo>
                <a:lnTo>
                  <a:pt x="88900" y="451611"/>
                </a:lnTo>
                <a:lnTo>
                  <a:pt x="116363" y="486679"/>
                </a:lnTo>
                <a:lnTo>
                  <a:pt x="131699" y="489711"/>
                </a:lnTo>
                <a:lnTo>
                  <a:pt x="130047" y="471296"/>
                </a:lnTo>
                <a:lnTo>
                  <a:pt x="122174" y="470153"/>
                </a:lnTo>
                <a:lnTo>
                  <a:pt x="116077" y="467740"/>
                </a:lnTo>
                <a:lnTo>
                  <a:pt x="107441" y="460120"/>
                </a:lnTo>
                <a:lnTo>
                  <a:pt x="104520" y="455040"/>
                </a:lnTo>
                <a:lnTo>
                  <a:pt x="103250" y="448690"/>
                </a:lnTo>
                <a:lnTo>
                  <a:pt x="101345" y="440054"/>
                </a:lnTo>
                <a:lnTo>
                  <a:pt x="131571" y="410209"/>
                </a:lnTo>
                <a:lnTo>
                  <a:pt x="146508" y="410209"/>
                </a:lnTo>
                <a:lnTo>
                  <a:pt x="146050" y="408050"/>
                </a:lnTo>
                <a:lnTo>
                  <a:pt x="155193" y="406780"/>
                </a:lnTo>
                <a:lnTo>
                  <a:pt x="186328" y="406780"/>
                </a:lnTo>
                <a:lnTo>
                  <a:pt x="182282" y="402074"/>
                </a:lnTo>
                <a:lnTo>
                  <a:pt x="174497" y="396239"/>
                </a:lnTo>
                <a:lnTo>
                  <a:pt x="165304" y="392074"/>
                </a:lnTo>
                <a:lnTo>
                  <a:pt x="155051" y="389874"/>
                </a:lnTo>
                <a:lnTo>
                  <a:pt x="143726" y="389649"/>
                </a:lnTo>
                <a:close/>
              </a:path>
              <a:path w="272414" h="756920">
                <a:moveTo>
                  <a:pt x="146508" y="410209"/>
                </a:moveTo>
                <a:lnTo>
                  <a:pt x="131571" y="410209"/>
                </a:lnTo>
                <a:lnTo>
                  <a:pt x="147827" y="486790"/>
                </a:lnTo>
                <a:lnTo>
                  <a:pt x="188338" y="465454"/>
                </a:lnTo>
                <a:lnTo>
                  <a:pt x="158241" y="465454"/>
                </a:lnTo>
                <a:lnTo>
                  <a:pt x="146508" y="410209"/>
                </a:lnTo>
                <a:close/>
              </a:path>
              <a:path w="272414" h="756920">
                <a:moveTo>
                  <a:pt x="186328" y="406780"/>
                </a:moveTo>
                <a:lnTo>
                  <a:pt x="155193" y="406780"/>
                </a:lnTo>
                <a:lnTo>
                  <a:pt x="162940" y="408304"/>
                </a:lnTo>
                <a:lnTo>
                  <a:pt x="169925" y="412876"/>
                </a:lnTo>
                <a:lnTo>
                  <a:pt x="176021" y="416940"/>
                </a:lnTo>
                <a:lnTo>
                  <a:pt x="180085" y="423036"/>
                </a:lnTo>
                <a:lnTo>
                  <a:pt x="181863" y="431037"/>
                </a:lnTo>
                <a:lnTo>
                  <a:pt x="182582" y="437516"/>
                </a:lnTo>
                <a:lnTo>
                  <a:pt x="181895" y="443626"/>
                </a:lnTo>
                <a:lnTo>
                  <a:pt x="158241" y="465454"/>
                </a:lnTo>
                <a:lnTo>
                  <a:pt x="188338" y="465454"/>
                </a:lnTo>
                <a:lnTo>
                  <a:pt x="189229" y="464438"/>
                </a:lnTo>
                <a:lnTo>
                  <a:pt x="193873" y="456152"/>
                </a:lnTo>
                <a:lnTo>
                  <a:pt x="196564" y="447293"/>
                </a:lnTo>
                <a:lnTo>
                  <a:pt x="197302" y="437864"/>
                </a:lnTo>
                <a:lnTo>
                  <a:pt x="196087" y="427862"/>
                </a:lnTo>
                <a:lnTo>
                  <a:pt x="193089" y="417885"/>
                </a:lnTo>
                <a:lnTo>
                  <a:pt x="188483" y="409289"/>
                </a:lnTo>
                <a:lnTo>
                  <a:pt x="186328" y="406780"/>
                </a:lnTo>
                <a:close/>
              </a:path>
              <a:path w="272414" h="756920">
                <a:moveTo>
                  <a:pt x="169799" y="670178"/>
                </a:moveTo>
                <a:lnTo>
                  <a:pt x="144489" y="702732"/>
                </a:lnTo>
                <a:lnTo>
                  <a:pt x="144439" y="703579"/>
                </a:lnTo>
                <a:lnTo>
                  <a:pt x="144565" y="710056"/>
                </a:lnTo>
                <a:lnTo>
                  <a:pt x="155031" y="742060"/>
                </a:lnTo>
                <a:lnTo>
                  <a:pt x="159130" y="747775"/>
                </a:lnTo>
                <a:lnTo>
                  <a:pt x="164083" y="751839"/>
                </a:lnTo>
                <a:lnTo>
                  <a:pt x="175767" y="756411"/>
                </a:lnTo>
                <a:lnTo>
                  <a:pt x="181609" y="756919"/>
                </a:lnTo>
                <a:lnTo>
                  <a:pt x="187451" y="755776"/>
                </a:lnTo>
                <a:lnTo>
                  <a:pt x="207354" y="739139"/>
                </a:lnTo>
                <a:lnTo>
                  <a:pt x="177418" y="739139"/>
                </a:lnTo>
                <a:lnTo>
                  <a:pt x="173227" y="737996"/>
                </a:lnTo>
                <a:lnTo>
                  <a:pt x="158750" y="710056"/>
                </a:lnTo>
                <a:lnTo>
                  <a:pt x="159257" y="703579"/>
                </a:lnTo>
                <a:lnTo>
                  <a:pt x="162051" y="698372"/>
                </a:lnTo>
                <a:lnTo>
                  <a:pt x="164718" y="693165"/>
                </a:lnTo>
                <a:lnTo>
                  <a:pt x="169417" y="689355"/>
                </a:lnTo>
                <a:lnTo>
                  <a:pt x="176149" y="686942"/>
                </a:lnTo>
                <a:lnTo>
                  <a:pt x="169799" y="670178"/>
                </a:lnTo>
                <a:close/>
              </a:path>
              <a:path w="272414" h="756920">
                <a:moveTo>
                  <a:pt x="246960" y="679322"/>
                </a:moveTo>
                <a:lnTo>
                  <a:pt x="224408" y="679322"/>
                </a:lnTo>
                <a:lnTo>
                  <a:pt x="227837" y="680338"/>
                </a:lnTo>
                <a:lnTo>
                  <a:pt x="231266" y="683132"/>
                </a:lnTo>
                <a:lnTo>
                  <a:pt x="234568" y="686053"/>
                </a:lnTo>
                <a:lnTo>
                  <a:pt x="237108" y="691514"/>
                </a:lnTo>
                <a:lnTo>
                  <a:pt x="238887" y="699515"/>
                </a:lnTo>
                <a:lnTo>
                  <a:pt x="240283" y="706246"/>
                </a:lnTo>
                <a:lnTo>
                  <a:pt x="239902" y="711834"/>
                </a:lnTo>
                <a:lnTo>
                  <a:pt x="235584" y="720470"/>
                </a:lnTo>
                <a:lnTo>
                  <a:pt x="231901" y="723645"/>
                </a:lnTo>
                <a:lnTo>
                  <a:pt x="226821" y="725550"/>
                </a:lnTo>
                <a:lnTo>
                  <a:pt x="232663" y="742060"/>
                </a:lnTo>
                <a:lnTo>
                  <a:pt x="254888" y="710564"/>
                </a:lnTo>
                <a:lnTo>
                  <a:pt x="254620" y="703135"/>
                </a:lnTo>
                <a:lnTo>
                  <a:pt x="251713" y="689863"/>
                </a:lnTo>
                <a:lnTo>
                  <a:pt x="250062" y="684910"/>
                </a:lnTo>
                <a:lnTo>
                  <a:pt x="246960" y="679322"/>
                </a:lnTo>
                <a:close/>
              </a:path>
              <a:path w="272414" h="756920">
                <a:moveTo>
                  <a:pt x="219837" y="662685"/>
                </a:moveTo>
                <a:lnTo>
                  <a:pt x="215264" y="663574"/>
                </a:lnTo>
                <a:lnTo>
                  <a:pt x="210184" y="664717"/>
                </a:lnTo>
                <a:lnTo>
                  <a:pt x="205866" y="666876"/>
                </a:lnTo>
                <a:lnTo>
                  <a:pt x="202310" y="670432"/>
                </a:lnTo>
                <a:lnTo>
                  <a:pt x="198627" y="673861"/>
                </a:lnTo>
                <a:lnTo>
                  <a:pt x="192150" y="712088"/>
                </a:lnTo>
                <a:lnTo>
                  <a:pt x="191769" y="721994"/>
                </a:lnTo>
                <a:lnTo>
                  <a:pt x="191007" y="728344"/>
                </a:lnTo>
                <a:lnTo>
                  <a:pt x="177418" y="739139"/>
                </a:lnTo>
                <a:lnTo>
                  <a:pt x="207354" y="739139"/>
                </a:lnTo>
                <a:lnTo>
                  <a:pt x="211336" y="698372"/>
                </a:lnTo>
                <a:lnTo>
                  <a:pt x="211708" y="693038"/>
                </a:lnTo>
                <a:lnTo>
                  <a:pt x="211962" y="691133"/>
                </a:lnTo>
                <a:lnTo>
                  <a:pt x="212597" y="687831"/>
                </a:lnTo>
                <a:lnTo>
                  <a:pt x="213613" y="685291"/>
                </a:lnTo>
                <a:lnTo>
                  <a:pt x="215137" y="683513"/>
                </a:lnTo>
                <a:lnTo>
                  <a:pt x="216662" y="681608"/>
                </a:lnTo>
                <a:lnTo>
                  <a:pt x="218566" y="680465"/>
                </a:lnTo>
                <a:lnTo>
                  <a:pt x="220852" y="680084"/>
                </a:lnTo>
                <a:lnTo>
                  <a:pt x="224408" y="679322"/>
                </a:lnTo>
                <a:lnTo>
                  <a:pt x="246960" y="679322"/>
                </a:lnTo>
                <a:lnTo>
                  <a:pt x="245237" y="676147"/>
                </a:lnTo>
                <a:lnTo>
                  <a:pt x="242696" y="672845"/>
                </a:lnTo>
                <a:lnTo>
                  <a:pt x="240156" y="670559"/>
                </a:lnTo>
                <a:lnTo>
                  <a:pt x="236854" y="667511"/>
                </a:lnTo>
                <a:lnTo>
                  <a:pt x="233044" y="665352"/>
                </a:lnTo>
                <a:lnTo>
                  <a:pt x="224281" y="662812"/>
                </a:lnTo>
                <a:lnTo>
                  <a:pt x="219837" y="662685"/>
                </a:lnTo>
                <a:close/>
              </a:path>
              <a:path w="272414" h="756920">
                <a:moveTo>
                  <a:pt x="229615" y="597153"/>
                </a:moveTo>
                <a:lnTo>
                  <a:pt x="216153" y="600074"/>
                </a:lnTo>
                <a:lnTo>
                  <a:pt x="218820" y="612774"/>
                </a:lnTo>
                <a:lnTo>
                  <a:pt x="149225" y="627633"/>
                </a:lnTo>
                <a:lnTo>
                  <a:pt x="131952" y="644778"/>
                </a:lnTo>
                <a:lnTo>
                  <a:pt x="131952" y="649985"/>
                </a:lnTo>
                <a:lnTo>
                  <a:pt x="133350" y="656208"/>
                </a:lnTo>
                <a:lnTo>
                  <a:pt x="134112" y="660145"/>
                </a:lnTo>
                <a:lnTo>
                  <a:pt x="135635" y="664336"/>
                </a:lnTo>
                <a:lnTo>
                  <a:pt x="137667" y="669035"/>
                </a:lnTo>
                <a:lnTo>
                  <a:pt x="152526" y="663320"/>
                </a:lnTo>
                <a:lnTo>
                  <a:pt x="151345" y="660145"/>
                </a:lnTo>
                <a:lnTo>
                  <a:pt x="150621" y="657732"/>
                </a:lnTo>
                <a:lnTo>
                  <a:pt x="149732" y="653160"/>
                </a:lnTo>
                <a:lnTo>
                  <a:pt x="149732" y="651128"/>
                </a:lnTo>
                <a:lnTo>
                  <a:pt x="150240" y="649604"/>
                </a:lnTo>
                <a:lnTo>
                  <a:pt x="150749" y="647953"/>
                </a:lnTo>
                <a:lnTo>
                  <a:pt x="222503" y="630173"/>
                </a:lnTo>
                <a:lnTo>
                  <a:pt x="236706" y="630173"/>
                </a:lnTo>
                <a:lnTo>
                  <a:pt x="236092" y="627252"/>
                </a:lnTo>
                <a:lnTo>
                  <a:pt x="271906" y="619632"/>
                </a:lnTo>
                <a:lnTo>
                  <a:pt x="262903" y="609980"/>
                </a:lnTo>
                <a:lnTo>
                  <a:pt x="232409" y="609980"/>
                </a:lnTo>
                <a:lnTo>
                  <a:pt x="229615" y="597153"/>
                </a:lnTo>
                <a:close/>
              </a:path>
              <a:path w="272414" h="756920">
                <a:moveTo>
                  <a:pt x="236706" y="630173"/>
                </a:moveTo>
                <a:lnTo>
                  <a:pt x="222503" y="630173"/>
                </a:lnTo>
                <a:lnTo>
                  <a:pt x="226187" y="647699"/>
                </a:lnTo>
                <a:lnTo>
                  <a:pt x="239775" y="644778"/>
                </a:lnTo>
                <a:lnTo>
                  <a:pt x="236706" y="630173"/>
                </a:lnTo>
                <a:close/>
              </a:path>
              <a:path w="272414" h="756920">
                <a:moveTo>
                  <a:pt x="257809" y="604519"/>
                </a:moveTo>
                <a:lnTo>
                  <a:pt x="232409" y="609980"/>
                </a:lnTo>
                <a:lnTo>
                  <a:pt x="262903" y="609980"/>
                </a:lnTo>
                <a:lnTo>
                  <a:pt x="257809" y="604519"/>
                </a:lnTo>
                <a:close/>
              </a:path>
              <a:path w="272414" h="756920">
                <a:moveTo>
                  <a:pt x="208223" y="522239"/>
                </a:moveTo>
                <a:lnTo>
                  <a:pt x="182292" y="522239"/>
                </a:lnTo>
                <a:lnTo>
                  <a:pt x="188731" y="523515"/>
                </a:lnTo>
                <a:lnTo>
                  <a:pt x="193801" y="526160"/>
                </a:lnTo>
                <a:lnTo>
                  <a:pt x="199643" y="530478"/>
                </a:lnTo>
                <a:lnTo>
                  <a:pt x="203453" y="536447"/>
                </a:lnTo>
                <a:lnTo>
                  <a:pt x="205087" y="544321"/>
                </a:lnTo>
                <a:lnTo>
                  <a:pt x="205993" y="548512"/>
                </a:lnTo>
                <a:lnTo>
                  <a:pt x="197484" y="565657"/>
                </a:lnTo>
                <a:lnTo>
                  <a:pt x="194309" y="567816"/>
                </a:lnTo>
                <a:lnTo>
                  <a:pt x="189102" y="569594"/>
                </a:lnTo>
                <a:lnTo>
                  <a:pt x="119506" y="584326"/>
                </a:lnTo>
                <a:lnTo>
                  <a:pt x="123189" y="601852"/>
                </a:lnTo>
                <a:lnTo>
                  <a:pt x="194437" y="586612"/>
                </a:lnTo>
                <a:lnTo>
                  <a:pt x="221106" y="562101"/>
                </a:lnTo>
                <a:lnTo>
                  <a:pt x="222224" y="556640"/>
                </a:lnTo>
                <a:lnTo>
                  <a:pt x="222122" y="550544"/>
                </a:lnTo>
                <a:lnTo>
                  <a:pt x="220852" y="544321"/>
                </a:lnTo>
                <a:lnTo>
                  <a:pt x="217658" y="534491"/>
                </a:lnTo>
                <a:lnTo>
                  <a:pt x="212629" y="526351"/>
                </a:lnTo>
                <a:lnTo>
                  <a:pt x="208223" y="522239"/>
                </a:lnTo>
                <a:close/>
              </a:path>
              <a:path w="272414" h="756920">
                <a:moveTo>
                  <a:pt x="208279" y="496442"/>
                </a:moveTo>
                <a:lnTo>
                  <a:pt x="105409" y="518286"/>
                </a:lnTo>
                <a:lnTo>
                  <a:pt x="109092" y="535685"/>
                </a:lnTo>
                <a:lnTo>
                  <a:pt x="165353" y="523747"/>
                </a:lnTo>
                <a:lnTo>
                  <a:pt x="174496" y="522321"/>
                </a:lnTo>
                <a:lnTo>
                  <a:pt x="182292" y="522239"/>
                </a:lnTo>
                <a:lnTo>
                  <a:pt x="208223" y="522239"/>
                </a:lnTo>
                <a:lnTo>
                  <a:pt x="205743" y="519926"/>
                </a:lnTo>
                <a:lnTo>
                  <a:pt x="196976" y="515238"/>
                </a:lnTo>
                <a:lnTo>
                  <a:pt x="211581" y="512063"/>
                </a:lnTo>
                <a:lnTo>
                  <a:pt x="208279" y="496442"/>
                </a:lnTo>
                <a:close/>
              </a:path>
            </a:pathLst>
          </a:custGeom>
          <a:solidFill>
            <a:srgbClr val="00AF50"/>
          </a:solid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19" name="object 19"/>
          <p:cNvSpPr txBox="1"/>
          <p:nvPr/>
        </p:nvSpPr>
        <p:spPr>
          <a:xfrm>
            <a:off x="3283965" y="2440000"/>
            <a:ext cx="404495" cy="269240"/>
          </a:xfrm>
          <a:prstGeom prst="rect">
            <a:avLst/>
          </a:prstGeom>
        </p:spPr>
        <p:txBody>
          <a:bodyPr vert="horz" wrap="square" lIns="0" tIns="12065" rIns="0" bIns="0" rtlCol="0">
            <a:spAutoFit/>
          </a:bodyPr>
          <a:lstStyle/>
          <a:p>
            <a:pPr marL="12700" eaLnBrk="1" fontAlgn="auto" hangingPunct="1">
              <a:spcBef>
                <a:spcPts val="95"/>
              </a:spcBef>
              <a:spcAft>
                <a:spcPts val="0"/>
              </a:spcAft>
            </a:pPr>
            <a:r>
              <a:rPr sz="1600" spc="-10" dirty="0">
                <a:solidFill>
                  <a:prstClr val="black"/>
                </a:solidFill>
                <a:latin typeface="Arial"/>
                <a:cs typeface="Arial"/>
              </a:rPr>
              <a:t>C</a:t>
            </a:r>
            <a:r>
              <a:rPr sz="1600" spc="-15" dirty="0">
                <a:solidFill>
                  <a:prstClr val="black"/>
                </a:solidFill>
                <a:latin typeface="Arial"/>
                <a:cs typeface="Arial"/>
              </a:rPr>
              <a:t>O</a:t>
            </a:r>
            <a:r>
              <a:rPr sz="1575" spc="7" baseline="-21164" dirty="0">
                <a:solidFill>
                  <a:prstClr val="black"/>
                </a:solidFill>
                <a:latin typeface="Arial"/>
                <a:cs typeface="Arial"/>
              </a:rPr>
              <a:t>2</a:t>
            </a:r>
            <a:endParaRPr sz="1575" baseline="-21164">
              <a:solidFill>
                <a:prstClr val="black"/>
              </a:solidFill>
              <a:latin typeface="Arial"/>
              <a:cs typeface="Arial"/>
            </a:endParaRPr>
          </a:p>
        </p:txBody>
      </p:sp>
      <p:sp>
        <p:nvSpPr>
          <p:cNvPr id="21" name="object 21"/>
          <p:cNvSpPr txBox="1"/>
          <p:nvPr/>
        </p:nvSpPr>
        <p:spPr>
          <a:xfrm>
            <a:off x="186944" y="4958230"/>
            <a:ext cx="1427480" cy="1228090"/>
          </a:xfrm>
          <a:prstGeom prst="rect">
            <a:avLst/>
          </a:prstGeom>
        </p:spPr>
        <p:txBody>
          <a:bodyPr vert="horz" wrap="square" lIns="0" tIns="635" rIns="0" bIns="0" rtlCol="0">
            <a:spAutoFit/>
          </a:bodyPr>
          <a:lstStyle/>
          <a:p>
            <a:pPr marL="114300" marR="106680" algn="ctr" eaLnBrk="1" fontAlgn="auto" hangingPunct="1">
              <a:lnSpc>
                <a:spcPts val="1920"/>
              </a:lnSpc>
              <a:spcBef>
                <a:spcPts val="5"/>
              </a:spcBef>
              <a:spcAft>
                <a:spcPts val="0"/>
              </a:spcAft>
            </a:pPr>
            <a:r>
              <a:rPr sz="1600" b="1" spc="-10" dirty="0">
                <a:solidFill>
                  <a:prstClr val="black"/>
                </a:solidFill>
                <a:latin typeface="Arial"/>
                <a:cs typeface="Arial"/>
              </a:rPr>
              <a:t>“nutrients”:  </a:t>
            </a:r>
            <a:r>
              <a:rPr sz="1600" spc="-5" dirty="0">
                <a:solidFill>
                  <a:prstClr val="black"/>
                </a:solidFill>
                <a:latin typeface="Arial"/>
                <a:cs typeface="Arial"/>
              </a:rPr>
              <a:t>glucose,  </a:t>
            </a:r>
            <a:r>
              <a:rPr sz="1600" spc="-10" dirty="0">
                <a:solidFill>
                  <a:prstClr val="black"/>
                </a:solidFill>
                <a:latin typeface="Arial"/>
                <a:cs typeface="Arial"/>
              </a:rPr>
              <a:t>proteins,  </a:t>
            </a:r>
            <a:r>
              <a:rPr sz="1600" spc="-5" dirty="0">
                <a:solidFill>
                  <a:prstClr val="black"/>
                </a:solidFill>
                <a:latin typeface="Arial"/>
                <a:cs typeface="Arial"/>
              </a:rPr>
              <a:t>vitamins,</a:t>
            </a:r>
            <a:r>
              <a:rPr sz="1600" spc="-45" dirty="0">
                <a:solidFill>
                  <a:prstClr val="black"/>
                </a:solidFill>
                <a:latin typeface="Arial"/>
                <a:cs typeface="Arial"/>
              </a:rPr>
              <a:t> </a:t>
            </a:r>
            <a:r>
              <a:rPr sz="1600" spc="-10" dirty="0">
                <a:solidFill>
                  <a:prstClr val="black"/>
                </a:solidFill>
                <a:latin typeface="Arial"/>
                <a:cs typeface="Arial"/>
              </a:rPr>
              <a:t>and</a:t>
            </a:r>
            <a:endParaRPr sz="1600">
              <a:solidFill>
                <a:prstClr val="black"/>
              </a:solidFill>
              <a:latin typeface="Arial"/>
              <a:cs typeface="Arial"/>
            </a:endParaRPr>
          </a:p>
          <a:p>
            <a:pPr algn="ctr" eaLnBrk="1" fontAlgn="auto" hangingPunct="1">
              <a:lnSpc>
                <a:spcPts val="1860"/>
              </a:lnSpc>
              <a:spcBef>
                <a:spcPts val="0"/>
              </a:spcBef>
              <a:spcAft>
                <a:spcPts val="0"/>
              </a:spcAft>
            </a:pPr>
            <a:r>
              <a:rPr sz="1600" spc="-10" dirty="0">
                <a:solidFill>
                  <a:prstClr val="black"/>
                </a:solidFill>
                <a:latin typeface="Arial"/>
                <a:cs typeface="Arial"/>
              </a:rPr>
              <a:t>other</a:t>
            </a:r>
            <a:r>
              <a:rPr sz="1600" spc="-45" dirty="0">
                <a:solidFill>
                  <a:prstClr val="black"/>
                </a:solidFill>
                <a:latin typeface="Arial"/>
                <a:cs typeface="Arial"/>
              </a:rPr>
              <a:t> </a:t>
            </a:r>
            <a:r>
              <a:rPr sz="1600" spc="-5" dirty="0">
                <a:solidFill>
                  <a:prstClr val="black"/>
                </a:solidFill>
                <a:latin typeface="Arial"/>
                <a:cs typeface="Arial"/>
              </a:rPr>
              <a:t>“supplies”</a:t>
            </a:r>
            <a:endParaRPr sz="1600">
              <a:solidFill>
                <a:prstClr val="black"/>
              </a:solidFill>
              <a:latin typeface="Arial"/>
              <a:cs typeface="Arial"/>
            </a:endParaRPr>
          </a:p>
        </p:txBody>
      </p:sp>
      <p:sp>
        <p:nvSpPr>
          <p:cNvPr id="22" name="object 22"/>
          <p:cNvSpPr txBox="1"/>
          <p:nvPr/>
        </p:nvSpPr>
        <p:spPr>
          <a:xfrm>
            <a:off x="2430017" y="5112490"/>
            <a:ext cx="1057910" cy="614680"/>
          </a:xfrm>
          <a:prstGeom prst="rect">
            <a:avLst/>
          </a:prstGeom>
        </p:spPr>
        <p:txBody>
          <a:bodyPr vert="horz" wrap="square" lIns="0" tIns="0" rIns="0" bIns="0" rtlCol="0">
            <a:spAutoFit/>
          </a:bodyPr>
          <a:lstStyle/>
          <a:p>
            <a:pPr marR="59690" algn="ctr" eaLnBrk="1" fontAlgn="auto" hangingPunct="1">
              <a:lnSpc>
                <a:spcPts val="2315"/>
              </a:lnSpc>
              <a:spcBef>
                <a:spcPts val="0"/>
              </a:spcBef>
              <a:spcAft>
                <a:spcPts val="0"/>
              </a:spcAft>
            </a:pPr>
            <a:r>
              <a:rPr sz="2000" b="1" i="1" dirty="0">
                <a:solidFill>
                  <a:srgbClr val="FFFFFF"/>
                </a:solidFill>
                <a:latin typeface="Arial"/>
                <a:cs typeface="Arial"/>
              </a:rPr>
              <a:t>Renal</a:t>
            </a:r>
            <a:endParaRPr sz="2000">
              <a:solidFill>
                <a:prstClr val="black"/>
              </a:solidFill>
              <a:latin typeface="Arial"/>
              <a:cs typeface="Arial"/>
            </a:endParaRPr>
          </a:p>
          <a:p>
            <a:pPr algn="ctr" eaLnBrk="1" fontAlgn="auto" hangingPunct="1">
              <a:spcBef>
                <a:spcPts val="0"/>
              </a:spcBef>
              <a:spcAft>
                <a:spcPts val="0"/>
              </a:spcAft>
            </a:pPr>
            <a:r>
              <a:rPr sz="2000" b="1" i="1" spc="-5" dirty="0">
                <a:solidFill>
                  <a:srgbClr val="FFFFFF"/>
                </a:solidFill>
                <a:latin typeface="Arial"/>
                <a:cs typeface="Arial"/>
              </a:rPr>
              <a:t>(urinary)</a:t>
            </a:r>
            <a:endParaRPr sz="2000">
              <a:solidFill>
                <a:prstClr val="black"/>
              </a:solidFill>
              <a:latin typeface="Arial"/>
              <a:cs typeface="Arial"/>
            </a:endParaRPr>
          </a:p>
        </p:txBody>
      </p:sp>
      <p:sp>
        <p:nvSpPr>
          <p:cNvPr id="23" name="object 23"/>
          <p:cNvSpPr txBox="1"/>
          <p:nvPr/>
        </p:nvSpPr>
        <p:spPr>
          <a:xfrm>
            <a:off x="8345805" y="5116726"/>
            <a:ext cx="519430" cy="495934"/>
          </a:xfrm>
          <a:prstGeom prst="rect">
            <a:avLst/>
          </a:prstGeom>
        </p:spPr>
        <p:txBody>
          <a:bodyPr vert="horz" wrap="square" lIns="0" tIns="635" rIns="0" bIns="0" rtlCol="0">
            <a:spAutoFit/>
          </a:bodyPr>
          <a:lstStyle/>
          <a:p>
            <a:pPr marL="12700" marR="5080" indent="50165" eaLnBrk="1" fontAlgn="auto" hangingPunct="1">
              <a:lnSpc>
                <a:spcPts val="1920"/>
              </a:lnSpc>
              <a:spcBef>
                <a:spcPts val="5"/>
              </a:spcBef>
              <a:spcAft>
                <a:spcPts val="0"/>
              </a:spcAft>
            </a:pPr>
            <a:r>
              <a:rPr sz="1600" spc="-5" dirty="0">
                <a:solidFill>
                  <a:prstClr val="black"/>
                </a:solidFill>
                <a:latin typeface="Arial"/>
                <a:cs typeface="Arial"/>
              </a:rPr>
              <a:t>food  </a:t>
            </a:r>
            <a:r>
              <a:rPr sz="1600" spc="-20" dirty="0">
                <a:solidFill>
                  <a:prstClr val="black"/>
                </a:solidFill>
                <a:latin typeface="Arial"/>
                <a:cs typeface="Arial"/>
              </a:rPr>
              <a:t>w</a:t>
            </a:r>
            <a:r>
              <a:rPr sz="1600" spc="-10" dirty="0">
                <a:solidFill>
                  <a:prstClr val="black"/>
                </a:solidFill>
                <a:latin typeface="Arial"/>
                <a:cs typeface="Arial"/>
              </a:rPr>
              <a:t>ater</a:t>
            </a:r>
            <a:endParaRPr sz="1600">
              <a:solidFill>
                <a:prstClr val="black"/>
              </a:solidFill>
              <a:latin typeface="Arial"/>
              <a:cs typeface="Arial"/>
            </a:endParaRPr>
          </a:p>
        </p:txBody>
      </p:sp>
      <p:sp>
        <p:nvSpPr>
          <p:cNvPr id="24" name="object 24"/>
          <p:cNvSpPr txBox="1"/>
          <p:nvPr/>
        </p:nvSpPr>
        <p:spPr>
          <a:xfrm>
            <a:off x="5183504" y="5210026"/>
            <a:ext cx="1961514" cy="309880"/>
          </a:xfrm>
          <a:prstGeom prst="rect">
            <a:avLst/>
          </a:prstGeom>
        </p:spPr>
        <p:txBody>
          <a:bodyPr vert="horz" wrap="square" lIns="0" tIns="0" rIns="0" bIns="0" rtlCol="0">
            <a:spAutoFit/>
          </a:bodyPr>
          <a:lstStyle/>
          <a:p>
            <a:pPr marL="12700" eaLnBrk="1" fontAlgn="auto" hangingPunct="1">
              <a:lnSpc>
                <a:spcPts val="2315"/>
              </a:lnSpc>
              <a:spcBef>
                <a:spcPts val="0"/>
              </a:spcBef>
              <a:spcAft>
                <a:spcPts val="0"/>
              </a:spcAft>
            </a:pPr>
            <a:r>
              <a:rPr sz="2000" b="1" i="1" spc="-5" dirty="0">
                <a:solidFill>
                  <a:prstClr val="black"/>
                </a:solidFill>
                <a:latin typeface="Arial"/>
                <a:cs typeface="Arial"/>
              </a:rPr>
              <a:t>Gastrointestinal</a:t>
            </a:r>
            <a:endParaRPr sz="2000">
              <a:solidFill>
                <a:prstClr val="black"/>
              </a:solidFill>
              <a:latin typeface="Arial"/>
              <a:cs typeface="Arial"/>
            </a:endParaRPr>
          </a:p>
        </p:txBody>
      </p:sp>
      <p:sp>
        <p:nvSpPr>
          <p:cNvPr id="25" name="object 25"/>
          <p:cNvSpPr txBox="1"/>
          <p:nvPr/>
        </p:nvSpPr>
        <p:spPr>
          <a:xfrm>
            <a:off x="4405629" y="5993077"/>
            <a:ext cx="593725" cy="252095"/>
          </a:xfrm>
          <a:prstGeom prst="rect">
            <a:avLst/>
          </a:prstGeom>
        </p:spPr>
        <p:txBody>
          <a:bodyPr vert="horz" wrap="square" lIns="0" tIns="0" rIns="0" bIns="0" rtlCol="0">
            <a:spAutoFit/>
          </a:bodyPr>
          <a:lstStyle/>
          <a:p>
            <a:pPr marL="12700" eaLnBrk="1" fontAlgn="auto" hangingPunct="1">
              <a:lnSpc>
                <a:spcPts val="1864"/>
              </a:lnSpc>
              <a:spcBef>
                <a:spcPts val="0"/>
              </a:spcBef>
              <a:spcAft>
                <a:spcPts val="0"/>
              </a:spcAft>
            </a:pPr>
            <a:r>
              <a:rPr sz="1600" spc="-60" dirty="0">
                <a:solidFill>
                  <a:prstClr val="black"/>
                </a:solidFill>
                <a:latin typeface="Arial"/>
                <a:cs typeface="Arial"/>
              </a:rPr>
              <a:t>W</a:t>
            </a:r>
            <a:r>
              <a:rPr sz="1600" spc="-10" dirty="0">
                <a:solidFill>
                  <a:prstClr val="black"/>
                </a:solidFill>
                <a:latin typeface="Arial"/>
                <a:cs typeface="Arial"/>
              </a:rPr>
              <a:t>a</a:t>
            </a:r>
            <a:r>
              <a:rPr sz="1600" spc="-5" dirty="0">
                <a:solidFill>
                  <a:prstClr val="black"/>
                </a:solidFill>
                <a:latin typeface="Arial"/>
                <a:cs typeface="Arial"/>
              </a:rPr>
              <a:t>ste</a:t>
            </a:r>
            <a:endParaRPr sz="1600">
              <a:solidFill>
                <a:prstClr val="black"/>
              </a:solidFill>
              <a:latin typeface="Arial"/>
              <a:cs typeface="Arial"/>
            </a:endParaRP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20" name="object 20"/>
          <p:cNvSpPr txBox="1"/>
          <p:nvPr/>
        </p:nvSpPr>
        <p:spPr>
          <a:xfrm>
            <a:off x="7475954" y="2657601"/>
            <a:ext cx="495934" cy="1210945"/>
          </a:xfrm>
          <a:prstGeom prst="rect">
            <a:avLst/>
          </a:prstGeom>
        </p:spPr>
        <p:txBody>
          <a:bodyPr vert="vert" wrap="square" lIns="0" tIns="635" rIns="0" bIns="0" rtlCol="0">
            <a:spAutoFit/>
          </a:bodyPr>
          <a:lstStyle/>
          <a:p>
            <a:pPr marL="64135" marR="5080" indent="-52069" eaLnBrk="1" fontAlgn="auto" hangingPunct="1">
              <a:lnSpc>
                <a:spcPts val="1920"/>
              </a:lnSpc>
              <a:spcBef>
                <a:spcPts val="5"/>
              </a:spcBef>
              <a:spcAft>
                <a:spcPts val="0"/>
              </a:spcAft>
            </a:pPr>
            <a:r>
              <a:rPr sz="1600" spc="-5" dirty="0">
                <a:solidFill>
                  <a:prstClr val="black"/>
                </a:solidFill>
                <a:latin typeface="Arial"/>
                <a:cs typeface="Arial"/>
              </a:rPr>
              <a:t>immune</a:t>
            </a:r>
            <a:r>
              <a:rPr sz="1600" spc="-80" dirty="0">
                <a:solidFill>
                  <a:prstClr val="black"/>
                </a:solidFill>
                <a:latin typeface="Arial"/>
                <a:cs typeface="Arial"/>
              </a:rPr>
              <a:t> </a:t>
            </a:r>
            <a:r>
              <a:rPr sz="1600" spc="-5" dirty="0">
                <a:solidFill>
                  <a:prstClr val="black"/>
                </a:solidFill>
                <a:latin typeface="Arial"/>
                <a:cs typeface="Arial"/>
              </a:rPr>
              <a:t>cells  </a:t>
            </a:r>
            <a:r>
              <a:rPr sz="1600" spc="-10" dirty="0">
                <a:solidFill>
                  <a:prstClr val="black"/>
                </a:solidFill>
                <a:latin typeface="Arial"/>
                <a:cs typeface="Arial"/>
              </a:rPr>
              <a:t>chemokines</a:t>
            </a:r>
            <a:endParaRPr sz="1600">
              <a:solidFill>
                <a:prstClr val="black"/>
              </a:solidFill>
              <a:latin typeface="Arial"/>
              <a:cs typeface="Arial"/>
            </a:endParaRPr>
          </a:p>
        </p:txBody>
      </p:sp>
      <p:sp>
        <p:nvSpPr>
          <p:cNvPr id="27" name="TextBox 26"/>
          <p:cNvSpPr txBox="1"/>
          <p:nvPr/>
        </p:nvSpPr>
        <p:spPr>
          <a:xfrm>
            <a:off x="6477000" y="879703"/>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2969893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2625" y="175005"/>
            <a:ext cx="8376284" cy="543560"/>
          </a:xfrm>
          <a:prstGeom prst="rect">
            <a:avLst/>
          </a:prstGeom>
        </p:spPr>
        <p:txBody>
          <a:bodyPr vert="horz" wrap="square" lIns="0" tIns="12065" rIns="0" bIns="0" rtlCol="0">
            <a:spAutoFit/>
          </a:bodyPr>
          <a:lstStyle/>
          <a:p>
            <a:pPr marL="12700" algn="ctr">
              <a:lnSpc>
                <a:spcPct val="100000"/>
              </a:lnSpc>
              <a:spcBef>
                <a:spcPts val="95"/>
              </a:spcBef>
            </a:pPr>
            <a:r>
              <a:rPr spc="-5" dirty="0">
                <a:solidFill>
                  <a:srgbClr val="0000CC"/>
                </a:solidFill>
              </a:rPr>
              <a:t>Organs </a:t>
            </a:r>
            <a:r>
              <a:rPr spc="-10" dirty="0">
                <a:solidFill>
                  <a:srgbClr val="0000CC"/>
                </a:solidFill>
              </a:rPr>
              <a:t>are </a:t>
            </a:r>
            <a:r>
              <a:rPr lang="en-US" spc="-10" dirty="0">
                <a:solidFill>
                  <a:srgbClr val="0000CC"/>
                </a:solidFill>
              </a:rPr>
              <a:t>T</a:t>
            </a:r>
            <a:r>
              <a:rPr spc="-10" dirty="0" smtClean="0">
                <a:solidFill>
                  <a:srgbClr val="0000CC"/>
                </a:solidFill>
              </a:rPr>
              <a:t>ypically </a:t>
            </a:r>
            <a:r>
              <a:rPr lang="en-US" spc="-10" dirty="0" smtClean="0">
                <a:solidFill>
                  <a:srgbClr val="0000CC"/>
                </a:solidFill>
              </a:rPr>
              <a:t>P</a:t>
            </a:r>
            <a:r>
              <a:rPr spc="-5" dirty="0" smtClean="0">
                <a:solidFill>
                  <a:srgbClr val="0000CC"/>
                </a:solidFill>
              </a:rPr>
              <a:t>arallel</a:t>
            </a:r>
            <a:endParaRPr spc="-5" dirty="0">
              <a:solidFill>
                <a:srgbClr val="0000CC"/>
              </a:solidFill>
            </a:endParaRPr>
          </a:p>
        </p:txBody>
      </p:sp>
      <p:sp>
        <p:nvSpPr>
          <p:cNvPr id="3" name="object 3"/>
          <p:cNvSpPr txBox="1"/>
          <p:nvPr/>
        </p:nvSpPr>
        <p:spPr>
          <a:xfrm>
            <a:off x="78739" y="879703"/>
            <a:ext cx="8746490" cy="1489075"/>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Tx/>
              <a:buChar char="•"/>
              <a:tabLst>
                <a:tab pos="300355" algn="l"/>
                <a:tab pos="300990" algn="l"/>
              </a:tabLst>
            </a:pPr>
            <a:r>
              <a:rPr sz="2000" spc="-5" dirty="0">
                <a:solidFill>
                  <a:prstClr val="black"/>
                </a:solidFill>
                <a:latin typeface="Arial"/>
                <a:cs typeface="Arial"/>
              </a:rPr>
              <a:t>Most organs </a:t>
            </a:r>
            <a:r>
              <a:rPr sz="2000" dirty="0">
                <a:solidFill>
                  <a:prstClr val="black"/>
                </a:solidFill>
                <a:latin typeface="Arial"/>
                <a:cs typeface="Arial"/>
              </a:rPr>
              <a:t>are </a:t>
            </a:r>
            <a:r>
              <a:rPr sz="2000" spc="-5" dirty="0">
                <a:solidFill>
                  <a:prstClr val="black"/>
                </a:solidFill>
                <a:latin typeface="Arial"/>
                <a:cs typeface="Arial"/>
              </a:rPr>
              <a:t>parallel, repeating bundles of </a:t>
            </a:r>
            <a:r>
              <a:rPr sz="2000" b="1" i="1" spc="-5" dirty="0">
                <a:solidFill>
                  <a:prstClr val="black"/>
                </a:solidFill>
                <a:latin typeface="Arial"/>
                <a:cs typeface="Arial"/>
              </a:rPr>
              <a:t>functional</a:t>
            </a:r>
            <a:r>
              <a:rPr sz="2000" b="1" i="1" spc="-145" dirty="0">
                <a:solidFill>
                  <a:prstClr val="black"/>
                </a:solidFill>
                <a:latin typeface="Arial"/>
                <a:cs typeface="Arial"/>
              </a:rPr>
              <a:t> </a:t>
            </a:r>
            <a:r>
              <a:rPr sz="2000" b="1" i="1" dirty="0">
                <a:solidFill>
                  <a:prstClr val="black"/>
                </a:solidFill>
                <a:latin typeface="Arial"/>
                <a:cs typeface="Arial"/>
              </a:rPr>
              <a:t>units.</a:t>
            </a:r>
            <a:endParaRPr sz="2000">
              <a:solidFill>
                <a:prstClr val="black"/>
              </a:solidFill>
              <a:latin typeface="Arial"/>
              <a:cs typeface="Arial"/>
            </a:endParaRPr>
          </a:p>
          <a:p>
            <a:pPr marL="300355" indent="-287655" eaLnBrk="1" fontAlgn="auto" hangingPunct="1">
              <a:spcBef>
                <a:spcPts val="480"/>
              </a:spcBef>
              <a:spcAft>
                <a:spcPts val="0"/>
              </a:spcAft>
              <a:buFont typeface="Arial"/>
              <a:buChar char="•"/>
              <a:tabLst>
                <a:tab pos="300355" algn="l"/>
                <a:tab pos="300990" algn="l"/>
              </a:tabLst>
            </a:pPr>
            <a:r>
              <a:rPr sz="2000" b="1" spc="-5" dirty="0">
                <a:solidFill>
                  <a:prstClr val="black"/>
                </a:solidFill>
                <a:latin typeface="Arial"/>
                <a:cs typeface="Arial"/>
              </a:rPr>
              <a:t>Lung:</a:t>
            </a:r>
            <a:r>
              <a:rPr sz="2000" b="1" spc="-15" dirty="0">
                <a:solidFill>
                  <a:prstClr val="black"/>
                </a:solidFill>
                <a:latin typeface="Arial"/>
                <a:cs typeface="Arial"/>
              </a:rPr>
              <a:t> </a:t>
            </a:r>
            <a:r>
              <a:rPr sz="2000" spc="-5" dirty="0">
                <a:solidFill>
                  <a:prstClr val="black"/>
                </a:solidFill>
                <a:latin typeface="Arial"/>
                <a:cs typeface="Arial"/>
              </a:rPr>
              <a:t>Alveoli</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Air sacs </a:t>
            </a:r>
            <a:r>
              <a:rPr sz="2000" spc="-5" dirty="0">
                <a:solidFill>
                  <a:prstClr val="black"/>
                </a:solidFill>
                <a:latin typeface="Arial"/>
                <a:cs typeface="Arial"/>
              </a:rPr>
              <a:t>surrounded by </a:t>
            </a:r>
            <a:r>
              <a:rPr sz="2000" dirty="0">
                <a:solidFill>
                  <a:prstClr val="black"/>
                </a:solidFill>
                <a:latin typeface="Arial"/>
                <a:cs typeface="Arial"/>
              </a:rPr>
              <a:t>thin </a:t>
            </a:r>
            <a:r>
              <a:rPr sz="2000" spc="-5" dirty="0">
                <a:solidFill>
                  <a:prstClr val="black"/>
                </a:solidFill>
                <a:latin typeface="Arial"/>
                <a:cs typeface="Arial"/>
              </a:rPr>
              <a:t>capillaries </a:t>
            </a:r>
            <a:r>
              <a:rPr sz="2000" dirty="0">
                <a:solidFill>
                  <a:prstClr val="black"/>
                </a:solidFill>
                <a:latin typeface="Arial"/>
                <a:cs typeface="Arial"/>
              </a:rPr>
              <a:t>that </a:t>
            </a:r>
            <a:r>
              <a:rPr sz="2000" spc="-5" dirty="0">
                <a:solidFill>
                  <a:prstClr val="black"/>
                </a:solidFill>
                <a:latin typeface="Arial"/>
                <a:cs typeface="Arial"/>
              </a:rPr>
              <a:t>maximize </a:t>
            </a:r>
            <a:r>
              <a:rPr sz="2000" dirty="0">
                <a:solidFill>
                  <a:prstClr val="black"/>
                </a:solidFill>
                <a:latin typeface="Arial"/>
                <a:cs typeface="Arial"/>
              </a:rPr>
              <a:t>air-blood</a:t>
            </a:r>
            <a:r>
              <a:rPr sz="2000" spc="-95" dirty="0">
                <a:solidFill>
                  <a:prstClr val="black"/>
                </a:solidFill>
                <a:latin typeface="Arial"/>
                <a:cs typeface="Arial"/>
              </a:rPr>
              <a:t> </a:t>
            </a:r>
            <a:r>
              <a:rPr sz="2000" spc="-5" dirty="0">
                <a:solidFill>
                  <a:prstClr val="black"/>
                </a:solidFill>
                <a:latin typeface="Arial"/>
                <a:cs typeface="Arial"/>
              </a:rPr>
              <a:t>exchange</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Bundled </a:t>
            </a:r>
            <a:r>
              <a:rPr sz="2000" spc="-5" dirty="0">
                <a:solidFill>
                  <a:prstClr val="black"/>
                </a:solidFill>
                <a:latin typeface="Arial"/>
                <a:cs typeface="Arial"/>
              </a:rPr>
              <a:t>into larger and larger </a:t>
            </a:r>
            <a:r>
              <a:rPr sz="2000" dirty="0">
                <a:solidFill>
                  <a:prstClr val="black"/>
                </a:solidFill>
                <a:latin typeface="Arial"/>
                <a:cs typeface="Arial"/>
              </a:rPr>
              <a:t>structures, connecting to</a:t>
            </a:r>
            <a:r>
              <a:rPr sz="2000" spc="-170" dirty="0">
                <a:solidFill>
                  <a:prstClr val="black"/>
                </a:solidFill>
                <a:latin typeface="Arial"/>
                <a:cs typeface="Arial"/>
              </a:rPr>
              <a:t> </a:t>
            </a:r>
            <a:r>
              <a:rPr sz="2000" spc="-5" dirty="0">
                <a:solidFill>
                  <a:prstClr val="black"/>
                </a:solidFill>
                <a:latin typeface="Arial"/>
                <a:cs typeface="Arial"/>
              </a:rPr>
              <a:t>airway</a:t>
            </a:r>
            <a:endParaRPr sz="2000">
              <a:solidFill>
                <a:prstClr val="black"/>
              </a:solidFill>
              <a:latin typeface="Arial"/>
              <a:cs typeface="Arial"/>
            </a:endParaRPr>
          </a:p>
        </p:txBody>
      </p:sp>
      <p:sp>
        <p:nvSpPr>
          <p:cNvPr id="4" name="object 4"/>
          <p:cNvSpPr/>
          <p:nvPr/>
        </p:nvSpPr>
        <p:spPr>
          <a:xfrm>
            <a:off x="478536" y="2697479"/>
            <a:ext cx="3674364" cy="2743200"/>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5" name="object 5"/>
          <p:cNvSpPr txBox="1"/>
          <p:nvPr/>
        </p:nvSpPr>
        <p:spPr>
          <a:xfrm>
            <a:off x="670661" y="5424932"/>
            <a:ext cx="3286760" cy="574040"/>
          </a:xfrm>
          <a:prstGeom prst="rect">
            <a:avLst/>
          </a:prstGeom>
        </p:spPr>
        <p:txBody>
          <a:bodyPr vert="horz" wrap="square" lIns="0" tIns="12700" rIns="0" bIns="0" rtlCol="0">
            <a:spAutoFit/>
          </a:bodyPr>
          <a:lstStyle/>
          <a:p>
            <a:pPr marL="12065" marR="5080" indent="1905" algn="ctr" eaLnBrk="1" fontAlgn="auto" hangingPunct="1">
              <a:spcBef>
                <a:spcPts val="100"/>
              </a:spcBef>
              <a:spcAft>
                <a:spcPts val="0"/>
              </a:spcAft>
            </a:pPr>
            <a:r>
              <a:rPr sz="1200" b="1" dirty="0">
                <a:solidFill>
                  <a:prstClr val="black"/>
                </a:solidFill>
                <a:latin typeface="Arial"/>
                <a:cs typeface="Arial"/>
              </a:rPr>
              <a:t>Source:                    </a:t>
            </a:r>
            <a:r>
              <a:rPr sz="1200" u="sng" dirty="0">
                <a:solidFill>
                  <a:srgbClr val="7C110C"/>
                </a:solidFill>
                <a:uFill>
                  <a:solidFill>
                    <a:srgbClr val="7C110C"/>
                  </a:solidFill>
                </a:uFill>
                <a:latin typeface="Arial"/>
                <a:cs typeface="Arial"/>
                <a:hlinkClick r:id="rId3"/>
              </a:rPr>
              <a:t>https://en.</a:t>
            </a:r>
            <a:r>
              <a:rPr sz="1200" u="sng" spc="-15" dirty="0">
                <a:solidFill>
                  <a:srgbClr val="7C110C"/>
                </a:solidFill>
                <a:uFill>
                  <a:solidFill>
                    <a:srgbClr val="7C110C"/>
                  </a:solidFill>
                </a:uFill>
                <a:latin typeface="Arial"/>
                <a:cs typeface="Arial"/>
                <a:hlinkClick r:id="rId3"/>
              </a:rPr>
              <a:t>w</a:t>
            </a:r>
            <a:r>
              <a:rPr sz="1200" u="sng" spc="-5" dirty="0">
                <a:solidFill>
                  <a:srgbClr val="7C110C"/>
                </a:solidFill>
                <a:uFill>
                  <a:solidFill>
                    <a:srgbClr val="7C110C"/>
                  </a:solidFill>
                </a:uFill>
                <a:latin typeface="Arial"/>
                <a:cs typeface="Arial"/>
                <a:hlinkClick r:id="rId3"/>
              </a:rPr>
              <a:t>iki</a:t>
            </a:r>
            <a:r>
              <a:rPr sz="1200" u="sng" dirty="0">
                <a:solidFill>
                  <a:srgbClr val="7C110C"/>
                </a:solidFill>
                <a:uFill>
                  <a:solidFill>
                    <a:srgbClr val="7C110C"/>
                  </a:solidFill>
                </a:uFill>
                <a:latin typeface="Arial"/>
                <a:cs typeface="Arial"/>
                <a:hlinkClick r:id="rId3"/>
              </a:rPr>
              <a:t>pe</a:t>
            </a:r>
            <a:r>
              <a:rPr sz="1200" u="sng" spc="-10" dirty="0">
                <a:solidFill>
                  <a:srgbClr val="7C110C"/>
                </a:solidFill>
                <a:uFill>
                  <a:solidFill>
                    <a:srgbClr val="7C110C"/>
                  </a:solidFill>
                </a:uFill>
                <a:latin typeface="Arial"/>
                <a:cs typeface="Arial"/>
                <a:hlinkClick r:id="rId3"/>
              </a:rPr>
              <a:t>d</a:t>
            </a:r>
            <a:r>
              <a:rPr sz="1200" u="sng" spc="-5" dirty="0">
                <a:solidFill>
                  <a:srgbClr val="7C110C"/>
                </a:solidFill>
                <a:uFill>
                  <a:solidFill>
                    <a:srgbClr val="7C110C"/>
                  </a:solidFill>
                </a:uFill>
                <a:latin typeface="Arial"/>
                <a:cs typeface="Arial"/>
                <a:hlinkClick r:id="rId3"/>
              </a:rPr>
              <a:t>i</a:t>
            </a:r>
            <a:r>
              <a:rPr sz="1200" u="sng" spc="-10" dirty="0">
                <a:solidFill>
                  <a:srgbClr val="7C110C"/>
                </a:solidFill>
                <a:uFill>
                  <a:solidFill>
                    <a:srgbClr val="7C110C"/>
                  </a:solidFill>
                </a:uFill>
                <a:latin typeface="Arial"/>
                <a:cs typeface="Arial"/>
                <a:hlinkClick r:id="rId3"/>
              </a:rPr>
              <a:t>a</a:t>
            </a:r>
            <a:r>
              <a:rPr sz="1200" u="sng" dirty="0">
                <a:solidFill>
                  <a:srgbClr val="7C110C"/>
                </a:solidFill>
                <a:uFill>
                  <a:solidFill>
                    <a:srgbClr val="7C110C"/>
                  </a:solidFill>
                </a:uFill>
                <a:latin typeface="Arial"/>
                <a:cs typeface="Arial"/>
                <a:hlinkClick r:id="rId3"/>
              </a:rPr>
              <a:t>.</a:t>
            </a:r>
            <a:r>
              <a:rPr sz="1200" u="sng" spc="-5" dirty="0">
                <a:solidFill>
                  <a:srgbClr val="7C110C"/>
                </a:solidFill>
                <a:uFill>
                  <a:solidFill>
                    <a:srgbClr val="7C110C"/>
                  </a:solidFill>
                </a:uFill>
                <a:latin typeface="Arial"/>
                <a:cs typeface="Arial"/>
                <a:hlinkClick r:id="rId3"/>
              </a:rPr>
              <a:t>o</a:t>
            </a:r>
            <a:r>
              <a:rPr sz="1200" u="sng" dirty="0">
                <a:solidFill>
                  <a:srgbClr val="7C110C"/>
                </a:solidFill>
                <a:uFill>
                  <a:solidFill>
                    <a:srgbClr val="7C110C"/>
                  </a:solidFill>
                </a:uFill>
                <a:latin typeface="Arial"/>
                <a:cs typeface="Arial"/>
                <a:hlinkClick r:id="rId3"/>
              </a:rPr>
              <a:t>r</a:t>
            </a:r>
            <a:r>
              <a:rPr sz="1200" u="sng" spc="-15" dirty="0">
                <a:solidFill>
                  <a:srgbClr val="7C110C"/>
                </a:solidFill>
                <a:uFill>
                  <a:solidFill>
                    <a:srgbClr val="7C110C"/>
                  </a:solidFill>
                </a:uFill>
                <a:latin typeface="Arial"/>
                <a:cs typeface="Arial"/>
                <a:hlinkClick r:id="rId3"/>
              </a:rPr>
              <a:t>g</a:t>
            </a:r>
            <a:r>
              <a:rPr sz="1200" u="sng" dirty="0">
                <a:solidFill>
                  <a:srgbClr val="7C110C"/>
                </a:solidFill>
                <a:uFill>
                  <a:solidFill>
                    <a:srgbClr val="7C110C"/>
                  </a:solidFill>
                </a:uFill>
                <a:latin typeface="Arial"/>
                <a:cs typeface="Arial"/>
                <a:hlinkClick r:id="rId3"/>
              </a:rPr>
              <a:t>/</a:t>
            </a:r>
            <a:r>
              <a:rPr sz="1200" u="sng" spc="-15" dirty="0">
                <a:solidFill>
                  <a:srgbClr val="7C110C"/>
                </a:solidFill>
                <a:uFill>
                  <a:solidFill>
                    <a:srgbClr val="7C110C"/>
                  </a:solidFill>
                </a:uFill>
                <a:latin typeface="Arial"/>
                <a:cs typeface="Arial"/>
                <a:hlinkClick r:id="rId3"/>
              </a:rPr>
              <a:t>w</a:t>
            </a:r>
            <a:r>
              <a:rPr sz="1200" u="sng" spc="-5" dirty="0">
                <a:solidFill>
                  <a:srgbClr val="7C110C"/>
                </a:solidFill>
                <a:uFill>
                  <a:solidFill>
                    <a:srgbClr val="7C110C"/>
                  </a:solidFill>
                </a:uFill>
                <a:latin typeface="Arial"/>
                <a:cs typeface="Arial"/>
                <a:hlinkClick r:id="rId3"/>
              </a:rPr>
              <a:t>iki</a:t>
            </a:r>
            <a:r>
              <a:rPr sz="1200" u="sng" dirty="0">
                <a:solidFill>
                  <a:srgbClr val="7C110C"/>
                </a:solidFill>
                <a:uFill>
                  <a:solidFill>
                    <a:srgbClr val="7C110C"/>
                  </a:solidFill>
                </a:uFill>
                <a:latin typeface="Arial"/>
                <a:cs typeface="Arial"/>
                <a:hlinkClick r:id="rId3"/>
              </a:rPr>
              <a:t>/Pu</a:t>
            </a:r>
            <a:r>
              <a:rPr sz="1200" u="sng" spc="-5" dirty="0">
                <a:solidFill>
                  <a:srgbClr val="7C110C"/>
                </a:solidFill>
                <a:uFill>
                  <a:solidFill>
                    <a:srgbClr val="7C110C"/>
                  </a:solidFill>
                </a:uFill>
                <a:latin typeface="Arial"/>
                <a:cs typeface="Arial"/>
                <a:hlinkClick r:id="rId3"/>
              </a:rPr>
              <a:t>l</a:t>
            </a:r>
            <a:r>
              <a:rPr sz="1200" u="sng" dirty="0">
                <a:solidFill>
                  <a:srgbClr val="7C110C"/>
                </a:solidFill>
                <a:uFill>
                  <a:solidFill>
                    <a:srgbClr val="7C110C"/>
                  </a:solidFill>
                </a:uFill>
                <a:latin typeface="Arial"/>
                <a:cs typeface="Arial"/>
                <a:hlinkClick r:id="rId3"/>
              </a:rPr>
              <a:t>m</a:t>
            </a:r>
            <a:r>
              <a:rPr sz="1200" u="sng" spc="-10" dirty="0">
                <a:solidFill>
                  <a:srgbClr val="7C110C"/>
                </a:solidFill>
                <a:uFill>
                  <a:solidFill>
                    <a:srgbClr val="7C110C"/>
                  </a:solidFill>
                </a:uFill>
                <a:latin typeface="Arial"/>
                <a:cs typeface="Arial"/>
                <a:hlinkClick r:id="rId3"/>
              </a:rPr>
              <a:t>ona</a:t>
            </a:r>
            <a:r>
              <a:rPr sz="1200" u="sng" dirty="0">
                <a:solidFill>
                  <a:srgbClr val="7C110C"/>
                </a:solidFill>
                <a:uFill>
                  <a:solidFill>
                    <a:srgbClr val="7C110C"/>
                  </a:solidFill>
                </a:uFill>
                <a:latin typeface="Arial"/>
                <a:cs typeface="Arial"/>
                <a:hlinkClick r:id="rId3"/>
              </a:rPr>
              <a:t>r</a:t>
            </a:r>
            <a:r>
              <a:rPr sz="1200" u="sng" spc="-20" dirty="0">
                <a:solidFill>
                  <a:srgbClr val="7C110C"/>
                </a:solidFill>
                <a:uFill>
                  <a:solidFill>
                    <a:srgbClr val="7C110C"/>
                  </a:solidFill>
                </a:uFill>
                <a:latin typeface="Arial"/>
                <a:cs typeface="Arial"/>
                <a:hlinkClick r:id="rId3"/>
              </a:rPr>
              <a:t>y</a:t>
            </a:r>
            <a:r>
              <a:rPr sz="1200" u="sng" dirty="0">
                <a:solidFill>
                  <a:srgbClr val="7C110C"/>
                </a:solidFill>
                <a:uFill>
                  <a:solidFill>
                    <a:srgbClr val="7C110C"/>
                  </a:solidFill>
                </a:uFill>
                <a:latin typeface="Arial"/>
                <a:cs typeface="Arial"/>
                <a:hlinkClick r:id="rId3"/>
              </a:rPr>
              <a:t>_a</a:t>
            </a:r>
            <a:r>
              <a:rPr sz="1200" u="sng" spc="-5" dirty="0">
                <a:solidFill>
                  <a:srgbClr val="7C110C"/>
                </a:solidFill>
                <a:uFill>
                  <a:solidFill>
                    <a:srgbClr val="7C110C"/>
                  </a:solidFill>
                </a:uFill>
                <a:latin typeface="Arial"/>
                <a:cs typeface="Arial"/>
                <a:hlinkClick r:id="rId3"/>
              </a:rPr>
              <a:t>l</a:t>
            </a:r>
            <a:r>
              <a:rPr sz="1200" u="sng" spc="-15" dirty="0">
                <a:solidFill>
                  <a:srgbClr val="7C110C"/>
                </a:solidFill>
                <a:uFill>
                  <a:solidFill>
                    <a:srgbClr val="7C110C"/>
                  </a:solidFill>
                </a:uFill>
                <a:latin typeface="Arial"/>
                <a:cs typeface="Arial"/>
                <a:hlinkClick r:id="rId3"/>
              </a:rPr>
              <a:t>v</a:t>
            </a:r>
            <a:r>
              <a:rPr sz="1200" u="sng" dirty="0">
                <a:solidFill>
                  <a:srgbClr val="7C110C"/>
                </a:solidFill>
                <a:uFill>
                  <a:solidFill>
                    <a:srgbClr val="7C110C"/>
                  </a:solidFill>
                </a:uFill>
                <a:latin typeface="Arial"/>
                <a:cs typeface="Arial"/>
                <a:hlinkClick r:id="rId3"/>
              </a:rPr>
              <a:t>e</a:t>
            </a:r>
            <a:r>
              <a:rPr sz="1200" u="sng" spc="-10" dirty="0">
                <a:solidFill>
                  <a:srgbClr val="7C110C"/>
                </a:solidFill>
                <a:uFill>
                  <a:solidFill>
                    <a:srgbClr val="7C110C"/>
                  </a:solidFill>
                </a:uFill>
                <a:latin typeface="Arial"/>
                <a:cs typeface="Arial"/>
                <a:hlinkClick r:id="rId3"/>
              </a:rPr>
              <a:t>o</a:t>
            </a:r>
            <a:r>
              <a:rPr sz="1200" u="sng" spc="-5" dirty="0">
                <a:solidFill>
                  <a:srgbClr val="7C110C"/>
                </a:solidFill>
                <a:uFill>
                  <a:solidFill>
                    <a:srgbClr val="7C110C"/>
                  </a:solidFill>
                </a:uFill>
                <a:latin typeface="Arial"/>
                <a:cs typeface="Arial"/>
                <a:hlinkClick r:id="rId3"/>
              </a:rPr>
              <a:t>lus </a:t>
            </a:r>
            <a:r>
              <a:rPr sz="1200" spc="-5" dirty="0">
                <a:solidFill>
                  <a:srgbClr val="7C110C"/>
                </a:solidFill>
                <a:latin typeface="Arial"/>
                <a:cs typeface="Arial"/>
              </a:rPr>
              <a:t> </a:t>
            </a:r>
            <a:r>
              <a:rPr sz="1200" spc="-5" dirty="0">
                <a:solidFill>
                  <a:prstClr val="black"/>
                </a:solidFill>
                <a:latin typeface="Arial"/>
                <a:cs typeface="Arial"/>
              </a:rPr>
              <a:t>(public</a:t>
            </a:r>
            <a:r>
              <a:rPr sz="1200" spc="-30" dirty="0">
                <a:solidFill>
                  <a:prstClr val="black"/>
                </a:solidFill>
                <a:latin typeface="Arial"/>
                <a:cs typeface="Arial"/>
              </a:rPr>
              <a:t> </a:t>
            </a:r>
            <a:r>
              <a:rPr sz="1200" spc="-5" dirty="0">
                <a:solidFill>
                  <a:prstClr val="black"/>
                </a:solidFill>
                <a:latin typeface="Arial"/>
                <a:cs typeface="Arial"/>
              </a:rPr>
              <a:t>domain)</a:t>
            </a:r>
            <a:endParaRPr sz="1200">
              <a:solidFill>
                <a:prstClr val="black"/>
              </a:solidFill>
              <a:latin typeface="Arial"/>
              <a:cs typeface="Arial"/>
            </a:endParaRPr>
          </a:p>
        </p:txBody>
      </p:sp>
      <p:sp>
        <p:nvSpPr>
          <p:cNvPr id="6" name="object 6"/>
          <p:cNvSpPr/>
          <p:nvPr/>
        </p:nvSpPr>
        <p:spPr>
          <a:xfrm>
            <a:off x="4876800" y="2697479"/>
            <a:ext cx="3543300" cy="2743200"/>
          </a:xfrm>
          <a:prstGeom prst="rect">
            <a:avLst/>
          </a:prstGeom>
          <a:blipFill>
            <a:blip r:embed="rId4"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7" name="object 7"/>
          <p:cNvSpPr txBox="1"/>
          <p:nvPr/>
        </p:nvSpPr>
        <p:spPr>
          <a:xfrm>
            <a:off x="5161534" y="5426150"/>
            <a:ext cx="2973705" cy="391160"/>
          </a:xfrm>
          <a:prstGeom prst="rect">
            <a:avLst/>
          </a:prstGeom>
        </p:spPr>
        <p:txBody>
          <a:bodyPr vert="horz" wrap="square" lIns="0" tIns="12700" rIns="0" bIns="0" rtlCol="0">
            <a:spAutoFit/>
          </a:bodyPr>
          <a:lstStyle/>
          <a:p>
            <a:pPr marL="865505" marR="5080" indent="-853440" eaLnBrk="1" fontAlgn="auto" hangingPunct="1">
              <a:spcBef>
                <a:spcPts val="100"/>
              </a:spcBef>
              <a:spcAft>
                <a:spcPts val="0"/>
              </a:spcAft>
            </a:pPr>
            <a:r>
              <a:rPr sz="1200" b="1" dirty="0">
                <a:solidFill>
                  <a:prstClr val="black"/>
                </a:solidFill>
                <a:latin typeface="Arial"/>
                <a:cs typeface="Arial"/>
              </a:rPr>
              <a:t>Source: </a:t>
            </a:r>
            <a:r>
              <a:rPr sz="1200" spc="-5" dirty="0">
                <a:solidFill>
                  <a:prstClr val="black"/>
                </a:solidFill>
                <a:latin typeface="Arial"/>
                <a:cs typeface="Arial"/>
              </a:rPr>
              <a:t>Patrick </a:t>
            </a:r>
            <a:r>
              <a:rPr sz="1200" dirty="0">
                <a:solidFill>
                  <a:prstClr val="black"/>
                </a:solidFill>
                <a:latin typeface="Arial"/>
                <a:cs typeface="Arial"/>
              </a:rPr>
              <a:t>J. </a:t>
            </a:r>
            <a:r>
              <a:rPr sz="1200" spc="-10" dirty="0">
                <a:solidFill>
                  <a:prstClr val="black"/>
                </a:solidFill>
                <a:latin typeface="Arial"/>
                <a:cs typeface="Arial"/>
              </a:rPr>
              <a:t>Lynch, </a:t>
            </a:r>
            <a:r>
              <a:rPr sz="1200" spc="-5" dirty="0">
                <a:solidFill>
                  <a:prstClr val="black"/>
                </a:solidFill>
                <a:latin typeface="Arial"/>
                <a:cs typeface="Arial"/>
              </a:rPr>
              <a:t>medical illustrator  (CC </a:t>
            </a:r>
            <a:r>
              <a:rPr sz="1200" dirty="0">
                <a:solidFill>
                  <a:prstClr val="black"/>
                </a:solidFill>
                <a:latin typeface="Arial"/>
                <a:cs typeface="Arial"/>
              </a:rPr>
              <a:t>BY 2.5,</a:t>
            </a:r>
            <a:r>
              <a:rPr sz="1200" spc="-40" dirty="0">
                <a:solidFill>
                  <a:prstClr val="black"/>
                </a:solidFill>
                <a:latin typeface="Arial"/>
                <a:cs typeface="Arial"/>
              </a:rPr>
              <a:t> </a:t>
            </a:r>
            <a:r>
              <a:rPr sz="1200" spc="-5" dirty="0">
                <a:solidFill>
                  <a:prstClr val="black"/>
                </a:solidFill>
                <a:latin typeface="Arial"/>
                <a:cs typeface="Arial"/>
              </a:rPr>
              <a:t>2006)</a:t>
            </a:r>
            <a:endParaRPr sz="1200">
              <a:solidFill>
                <a:prstClr val="black"/>
              </a:solidFill>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9" name="TextBox 8"/>
          <p:cNvSpPr txBox="1"/>
          <p:nvPr/>
        </p:nvSpPr>
        <p:spPr>
          <a:xfrm>
            <a:off x="6779895" y="5785483"/>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2993391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2625" y="175005"/>
            <a:ext cx="8376284" cy="543560"/>
          </a:xfrm>
          <a:prstGeom prst="rect">
            <a:avLst/>
          </a:prstGeom>
        </p:spPr>
        <p:txBody>
          <a:bodyPr vert="horz" wrap="square" lIns="0" tIns="12065" rIns="0" bIns="0" rtlCol="0">
            <a:spAutoFit/>
          </a:bodyPr>
          <a:lstStyle/>
          <a:p>
            <a:pPr marL="12700" algn="ctr">
              <a:lnSpc>
                <a:spcPct val="100000"/>
              </a:lnSpc>
              <a:spcBef>
                <a:spcPts val="95"/>
              </a:spcBef>
            </a:pPr>
            <a:r>
              <a:rPr spc="-5" dirty="0">
                <a:solidFill>
                  <a:srgbClr val="0000CC"/>
                </a:solidFill>
              </a:rPr>
              <a:t>Organs </a:t>
            </a:r>
            <a:r>
              <a:rPr spc="-10" dirty="0">
                <a:solidFill>
                  <a:srgbClr val="0000CC"/>
                </a:solidFill>
              </a:rPr>
              <a:t>are </a:t>
            </a:r>
            <a:r>
              <a:rPr lang="en-US" spc="-10" dirty="0" smtClean="0">
                <a:solidFill>
                  <a:srgbClr val="0000CC"/>
                </a:solidFill>
              </a:rPr>
              <a:t>T</a:t>
            </a:r>
            <a:r>
              <a:rPr spc="-10" dirty="0" smtClean="0">
                <a:solidFill>
                  <a:srgbClr val="0000CC"/>
                </a:solidFill>
              </a:rPr>
              <a:t>ypically </a:t>
            </a:r>
            <a:r>
              <a:rPr lang="en-US" spc="-5" dirty="0" smtClean="0">
                <a:solidFill>
                  <a:srgbClr val="0000CC"/>
                </a:solidFill>
              </a:rPr>
              <a:t>P</a:t>
            </a:r>
            <a:r>
              <a:rPr spc="-5" dirty="0" smtClean="0">
                <a:solidFill>
                  <a:srgbClr val="0000CC"/>
                </a:solidFill>
              </a:rPr>
              <a:t>arallel</a:t>
            </a:r>
            <a:endParaRPr spc="-5" dirty="0">
              <a:solidFill>
                <a:srgbClr val="0000CC"/>
              </a:solidFill>
            </a:endParaRPr>
          </a:p>
        </p:txBody>
      </p:sp>
      <p:sp>
        <p:nvSpPr>
          <p:cNvPr id="3" name="object 3"/>
          <p:cNvSpPr txBox="1"/>
          <p:nvPr/>
        </p:nvSpPr>
        <p:spPr>
          <a:xfrm>
            <a:off x="78739" y="879703"/>
            <a:ext cx="8203565" cy="1123315"/>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 typeface="Arial"/>
              <a:buChar char="•"/>
              <a:tabLst>
                <a:tab pos="300355" algn="l"/>
                <a:tab pos="300990" algn="l"/>
              </a:tabLst>
            </a:pPr>
            <a:r>
              <a:rPr sz="2000" b="1" dirty="0">
                <a:solidFill>
                  <a:prstClr val="black"/>
                </a:solidFill>
                <a:latin typeface="Arial"/>
                <a:cs typeface="Arial"/>
              </a:rPr>
              <a:t>Pancreas:</a:t>
            </a:r>
            <a:r>
              <a:rPr sz="2000" b="1" spc="-25" dirty="0">
                <a:solidFill>
                  <a:prstClr val="black"/>
                </a:solidFill>
                <a:latin typeface="Arial"/>
                <a:cs typeface="Arial"/>
              </a:rPr>
              <a:t> </a:t>
            </a:r>
            <a:r>
              <a:rPr sz="2000" spc="-5" dirty="0">
                <a:solidFill>
                  <a:prstClr val="black"/>
                </a:solidFill>
                <a:latin typeface="Arial"/>
                <a:cs typeface="Arial"/>
              </a:rPr>
              <a:t>acini</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Pancreatic acini </a:t>
            </a:r>
            <a:r>
              <a:rPr sz="2000" dirty="0">
                <a:solidFill>
                  <a:prstClr val="black"/>
                </a:solidFill>
                <a:latin typeface="Arial"/>
                <a:cs typeface="Arial"/>
              </a:rPr>
              <a:t>secrete </a:t>
            </a:r>
            <a:r>
              <a:rPr sz="2000" spc="-5" dirty="0">
                <a:solidFill>
                  <a:prstClr val="black"/>
                </a:solidFill>
                <a:latin typeface="Arial"/>
                <a:cs typeface="Arial"/>
              </a:rPr>
              <a:t>pancreatic enzymes into </a:t>
            </a:r>
            <a:r>
              <a:rPr sz="2000" dirty="0">
                <a:solidFill>
                  <a:prstClr val="black"/>
                </a:solidFill>
                <a:latin typeface="Arial"/>
                <a:cs typeface="Arial"/>
              </a:rPr>
              <a:t>the small</a:t>
            </a:r>
            <a:r>
              <a:rPr sz="2000" spc="-100" dirty="0">
                <a:solidFill>
                  <a:prstClr val="black"/>
                </a:solidFill>
                <a:latin typeface="Arial"/>
                <a:cs typeface="Arial"/>
              </a:rPr>
              <a:t> </a:t>
            </a:r>
            <a:r>
              <a:rPr sz="2000" spc="-5" dirty="0">
                <a:solidFill>
                  <a:prstClr val="black"/>
                </a:solidFill>
                <a:latin typeface="Arial"/>
                <a:cs typeface="Arial"/>
              </a:rPr>
              <a:t>intestine</a:t>
            </a:r>
            <a:endParaRPr sz="200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Islets </a:t>
            </a:r>
            <a:r>
              <a:rPr sz="2000" spc="-5" dirty="0">
                <a:solidFill>
                  <a:prstClr val="black"/>
                </a:solidFill>
                <a:latin typeface="Arial"/>
                <a:cs typeface="Arial"/>
              </a:rPr>
              <a:t>of Langerhans </a:t>
            </a:r>
            <a:r>
              <a:rPr sz="2000" dirty="0">
                <a:solidFill>
                  <a:prstClr val="black"/>
                </a:solidFill>
                <a:latin typeface="Arial"/>
                <a:cs typeface="Arial"/>
              </a:rPr>
              <a:t>secrete </a:t>
            </a:r>
            <a:r>
              <a:rPr sz="2000" spc="-5" dirty="0">
                <a:solidFill>
                  <a:prstClr val="black"/>
                </a:solidFill>
                <a:latin typeface="Arial"/>
                <a:cs typeface="Arial"/>
              </a:rPr>
              <a:t>hormones into </a:t>
            </a:r>
            <a:r>
              <a:rPr sz="2000" dirty="0">
                <a:solidFill>
                  <a:prstClr val="black"/>
                </a:solidFill>
                <a:latin typeface="Arial"/>
                <a:cs typeface="Arial"/>
              </a:rPr>
              <a:t>the</a:t>
            </a:r>
            <a:r>
              <a:rPr sz="2000" spc="-155" dirty="0">
                <a:solidFill>
                  <a:prstClr val="black"/>
                </a:solidFill>
                <a:latin typeface="Arial"/>
                <a:cs typeface="Arial"/>
              </a:rPr>
              <a:t> </a:t>
            </a:r>
            <a:r>
              <a:rPr sz="2000" spc="-5" dirty="0">
                <a:solidFill>
                  <a:prstClr val="black"/>
                </a:solidFill>
                <a:latin typeface="Arial"/>
                <a:cs typeface="Arial"/>
              </a:rPr>
              <a:t>bloodstream</a:t>
            </a:r>
            <a:endParaRPr sz="2000">
              <a:solidFill>
                <a:prstClr val="black"/>
              </a:solidFill>
              <a:latin typeface="Arial"/>
              <a:cs typeface="Arial"/>
            </a:endParaRPr>
          </a:p>
        </p:txBody>
      </p:sp>
      <p:sp>
        <p:nvSpPr>
          <p:cNvPr id="4" name="object 4"/>
          <p:cNvSpPr txBox="1"/>
          <p:nvPr/>
        </p:nvSpPr>
        <p:spPr>
          <a:xfrm>
            <a:off x="5480430" y="3900296"/>
            <a:ext cx="3154045" cy="574675"/>
          </a:xfrm>
          <a:prstGeom prst="rect">
            <a:avLst/>
          </a:prstGeom>
        </p:spPr>
        <p:txBody>
          <a:bodyPr vert="horz" wrap="square" lIns="0" tIns="12700" rIns="0" bIns="0" rtlCol="0">
            <a:spAutoFit/>
          </a:bodyPr>
          <a:lstStyle/>
          <a:p>
            <a:pPr algn="ctr" eaLnBrk="1" fontAlgn="auto" hangingPunct="1">
              <a:spcBef>
                <a:spcPts val="100"/>
              </a:spcBef>
              <a:spcAft>
                <a:spcPts val="0"/>
              </a:spcAft>
            </a:pPr>
            <a:r>
              <a:rPr sz="1200" b="1" dirty="0">
                <a:solidFill>
                  <a:prstClr val="black"/>
                </a:solidFill>
                <a:latin typeface="Arial"/>
                <a:cs typeface="Arial"/>
              </a:rPr>
              <a:t>Source:</a:t>
            </a:r>
            <a:endParaRPr sz="1200">
              <a:solidFill>
                <a:prstClr val="black"/>
              </a:solidFill>
              <a:latin typeface="Arial"/>
              <a:cs typeface="Arial"/>
            </a:endParaRPr>
          </a:p>
          <a:p>
            <a:pPr algn="ctr" eaLnBrk="1" fontAlgn="auto" hangingPunct="1">
              <a:spcBef>
                <a:spcPts val="0"/>
              </a:spcBef>
              <a:spcAft>
                <a:spcPts val="0"/>
              </a:spcAft>
            </a:pPr>
            <a:r>
              <a:rPr sz="1200" spc="-5" dirty="0">
                <a:solidFill>
                  <a:prstClr val="black"/>
                </a:solidFill>
                <a:latin typeface="Arial"/>
                <a:cs typeface="Arial"/>
              </a:rPr>
              <a:t>Bardeesy </a:t>
            </a:r>
            <a:r>
              <a:rPr sz="1200" dirty="0">
                <a:solidFill>
                  <a:prstClr val="black"/>
                </a:solidFill>
                <a:latin typeface="Arial"/>
                <a:cs typeface="Arial"/>
              </a:rPr>
              <a:t>&amp; </a:t>
            </a:r>
            <a:r>
              <a:rPr sz="1200" spc="-5" dirty="0">
                <a:solidFill>
                  <a:prstClr val="black"/>
                </a:solidFill>
                <a:latin typeface="Arial"/>
                <a:cs typeface="Arial"/>
              </a:rPr>
              <a:t>DePinho, Nat </a:t>
            </a:r>
            <a:r>
              <a:rPr sz="1200" spc="-30" dirty="0">
                <a:solidFill>
                  <a:prstClr val="black"/>
                </a:solidFill>
                <a:latin typeface="Arial"/>
                <a:cs typeface="Arial"/>
              </a:rPr>
              <a:t>Rev. </a:t>
            </a:r>
            <a:r>
              <a:rPr sz="1200" spc="-5" dirty="0">
                <a:solidFill>
                  <a:prstClr val="black"/>
                </a:solidFill>
                <a:latin typeface="Arial"/>
                <a:cs typeface="Arial"/>
              </a:rPr>
              <a:t>Canc. </a:t>
            </a:r>
            <a:r>
              <a:rPr sz="1200" b="1" dirty="0">
                <a:solidFill>
                  <a:prstClr val="black"/>
                </a:solidFill>
                <a:latin typeface="Arial"/>
                <a:cs typeface="Arial"/>
              </a:rPr>
              <a:t>2</a:t>
            </a:r>
            <a:r>
              <a:rPr sz="1200" b="1" spc="-10" dirty="0">
                <a:solidFill>
                  <a:prstClr val="black"/>
                </a:solidFill>
                <a:latin typeface="Arial"/>
                <a:cs typeface="Arial"/>
              </a:rPr>
              <a:t> </a:t>
            </a:r>
            <a:r>
              <a:rPr sz="1200" spc="-5" dirty="0">
                <a:solidFill>
                  <a:prstClr val="black"/>
                </a:solidFill>
                <a:latin typeface="Arial"/>
                <a:cs typeface="Arial"/>
              </a:rPr>
              <a:t>(2002)</a:t>
            </a:r>
            <a:endParaRPr sz="1200">
              <a:solidFill>
                <a:prstClr val="black"/>
              </a:solidFill>
              <a:latin typeface="Arial"/>
              <a:cs typeface="Arial"/>
            </a:endParaRPr>
          </a:p>
          <a:p>
            <a:pPr algn="ctr" eaLnBrk="1" fontAlgn="auto" hangingPunct="1">
              <a:spcBef>
                <a:spcPts val="0"/>
              </a:spcBef>
              <a:spcAft>
                <a:spcPts val="0"/>
              </a:spcAft>
            </a:pPr>
            <a:r>
              <a:rPr sz="1200" u="sng" spc="-5" dirty="0">
                <a:solidFill>
                  <a:srgbClr val="7C110C"/>
                </a:solidFill>
                <a:uFill>
                  <a:solidFill>
                    <a:srgbClr val="7C110C"/>
                  </a:solidFill>
                </a:uFill>
                <a:latin typeface="Arial"/>
                <a:cs typeface="Arial"/>
                <a:hlinkClick r:id="rId2"/>
              </a:rPr>
              <a:t>https://www.nature.com/articles/nrc949#f1</a:t>
            </a:r>
            <a:endParaRPr sz="1200">
              <a:solidFill>
                <a:prstClr val="black"/>
              </a:solidFill>
              <a:latin typeface="Arial"/>
              <a:cs typeface="Arial"/>
            </a:endParaRPr>
          </a:p>
        </p:txBody>
      </p:sp>
      <p:sp>
        <p:nvSpPr>
          <p:cNvPr id="5" name="object 5"/>
          <p:cNvSpPr/>
          <p:nvPr/>
        </p:nvSpPr>
        <p:spPr>
          <a:xfrm>
            <a:off x="452627" y="2133600"/>
            <a:ext cx="4968240" cy="4114800"/>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7" name="TextBox 6"/>
          <p:cNvSpPr txBox="1"/>
          <p:nvPr/>
        </p:nvSpPr>
        <p:spPr>
          <a:xfrm>
            <a:off x="6805295" y="5486400"/>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4093584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2625" y="175005"/>
            <a:ext cx="8376284" cy="543560"/>
          </a:xfrm>
          <a:prstGeom prst="rect">
            <a:avLst/>
          </a:prstGeom>
        </p:spPr>
        <p:txBody>
          <a:bodyPr vert="horz" wrap="square" lIns="0" tIns="12065" rIns="0" bIns="0" rtlCol="0">
            <a:spAutoFit/>
          </a:bodyPr>
          <a:lstStyle/>
          <a:p>
            <a:pPr marL="12700" algn="ctr">
              <a:lnSpc>
                <a:spcPct val="100000"/>
              </a:lnSpc>
              <a:spcBef>
                <a:spcPts val="95"/>
              </a:spcBef>
            </a:pPr>
            <a:r>
              <a:rPr spc="-5" dirty="0">
                <a:solidFill>
                  <a:srgbClr val="0000CC"/>
                </a:solidFill>
              </a:rPr>
              <a:t>Organs </a:t>
            </a:r>
            <a:r>
              <a:rPr spc="-10" dirty="0">
                <a:solidFill>
                  <a:srgbClr val="0000CC"/>
                </a:solidFill>
              </a:rPr>
              <a:t>are </a:t>
            </a:r>
            <a:r>
              <a:rPr lang="en-US" spc="-10" dirty="0">
                <a:solidFill>
                  <a:srgbClr val="0000CC"/>
                </a:solidFill>
              </a:rPr>
              <a:t>T</a:t>
            </a:r>
            <a:r>
              <a:rPr spc="-10" dirty="0" smtClean="0">
                <a:solidFill>
                  <a:srgbClr val="0000CC"/>
                </a:solidFill>
              </a:rPr>
              <a:t>ypically </a:t>
            </a:r>
            <a:r>
              <a:rPr lang="en-US" spc="-10" dirty="0" smtClean="0">
                <a:solidFill>
                  <a:srgbClr val="0000CC"/>
                </a:solidFill>
              </a:rPr>
              <a:t>P</a:t>
            </a:r>
            <a:r>
              <a:rPr spc="-5" dirty="0" smtClean="0">
                <a:solidFill>
                  <a:srgbClr val="0000CC"/>
                </a:solidFill>
              </a:rPr>
              <a:t>arallel</a:t>
            </a:r>
            <a:endParaRPr spc="-5" dirty="0">
              <a:solidFill>
                <a:srgbClr val="0000CC"/>
              </a:solidFill>
            </a:endParaRPr>
          </a:p>
        </p:txBody>
      </p:sp>
      <p:sp>
        <p:nvSpPr>
          <p:cNvPr id="3" name="object 3"/>
          <p:cNvSpPr txBox="1"/>
          <p:nvPr/>
        </p:nvSpPr>
        <p:spPr>
          <a:xfrm>
            <a:off x="78739" y="879703"/>
            <a:ext cx="5287645" cy="3483005"/>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 typeface="Arial"/>
              <a:buChar char="•"/>
              <a:tabLst>
                <a:tab pos="300355" algn="l"/>
                <a:tab pos="300990" algn="l"/>
              </a:tabLst>
            </a:pPr>
            <a:r>
              <a:rPr sz="2000" b="1" spc="-5" dirty="0">
                <a:solidFill>
                  <a:prstClr val="black"/>
                </a:solidFill>
                <a:latin typeface="Arial"/>
                <a:cs typeface="Arial"/>
              </a:rPr>
              <a:t>Liver: </a:t>
            </a:r>
            <a:r>
              <a:rPr sz="2000" spc="-5" dirty="0">
                <a:solidFill>
                  <a:prstClr val="black"/>
                </a:solidFill>
                <a:latin typeface="Arial"/>
                <a:cs typeface="Arial"/>
              </a:rPr>
              <a:t>hepatic</a:t>
            </a:r>
            <a:r>
              <a:rPr sz="2000" spc="-25" dirty="0">
                <a:solidFill>
                  <a:prstClr val="black"/>
                </a:solidFill>
                <a:latin typeface="Arial"/>
                <a:cs typeface="Arial"/>
              </a:rPr>
              <a:t> </a:t>
            </a:r>
            <a:r>
              <a:rPr sz="2000" spc="-5" dirty="0">
                <a:solidFill>
                  <a:prstClr val="black"/>
                </a:solidFill>
                <a:latin typeface="Arial"/>
                <a:cs typeface="Arial"/>
              </a:rPr>
              <a:t>lobules</a:t>
            </a:r>
            <a:endParaRPr sz="2000" dirty="0">
              <a:solidFill>
                <a:prstClr val="black"/>
              </a:solidFill>
              <a:latin typeface="Arial"/>
              <a:cs typeface="Arial"/>
            </a:endParaRPr>
          </a:p>
          <a:p>
            <a:pPr marL="586740" marR="508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Blood </a:t>
            </a:r>
            <a:r>
              <a:rPr sz="2000" spc="-5" dirty="0">
                <a:solidFill>
                  <a:prstClr val="black"/>
                </a:solidFill>
                <a:latin typeface="Arial"/>
                <a:cs typeface="Arial"/>
              </a:rPr>
              <a:t>flows past hepatocytes in sinusoids  </a:t>
            </a:r>
            <a:r>
              <a:rPr sz="2000" dirty="0">
                <a:solidFill>
                  <a:prstClr val="black"/>
                </a:solidFill>
                <a:latin typeface="Arial"/>
                <a:cs typeface="Arial"/>
              </a:rPr>
              <a:t>to </a:t>
            </a:r>
            <a:r>
              <a:rPr sz="2000" spc="-5" dirty="0">
                <a:solidFill>
                  <a:prstClr val="black"/>
                </a:solidFill>
                <a:latin typeface="Arial"/>
                <a:cs typeface="Arial"/>
              </a:rPr>
              <a:t>maximize </a:t>
            </a:r>
            <a:r>
              <a:rPr sz="2000" dirty="0">
                <a:solidFill>
                  <a:prstClr val="black"/>
                </a:solidFill>
                <a:latin typeface="Arial"/>
                <a:cs typeface="Arial"/>
              </a:rPr>
              <a:t>reaction </a:t>
            </a:r>
            <a:r>
              <a:rPr sz="2000" spc="-5" dirty="0">
                <a:solidFill>
                  <a:prstClr val="black"/>
                </a:solidFill>
                <a:latin typeface="Arial"/>
                <a:cs typeface="Arial"/>
              </a:rPr>
              <a:t>surface, and break  down toxins, metabolites,</a:t>
            </a:r>
            <a:r>
              <a:rPr sz="2000" spc="-70" dirty="0">
                <a:solidFill>
                  <a:prstClr val="black"/>
                </a:solidFill>
                <a:latin typeface="Arial"/>
                <a:cs typeface="Arial"/>
              </a:rPr>
              <a:t> </a:t>
            </a:r>
            <a:r>
              <a:rPr sz="2000" spc="-5" dirty="0">
                <a:solidFill>
                  <a:prstClr val="black"/>
                </a:solidFill>
                <a:latin typeface="Arial"/>
                <a:cs typeface="Arial"/>
              </a:rPr>
              <a:t>etc.</a:t>
            </a:r>
            <a:endParaRPr sz="2000" dirty="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Hepatocytes </a:t>
            </a:r>
            <a:r>
              <a:rPr sz="2000" dirty="0">
                <a:solidFill>
                  <a:prstClr val="black"/>
                </a:solidFill>
                <a:latin typeface="Arial"/>
                <a:cs typeface="Arial"/>
              </a:rPr>
              <a:t>secrete </a:t>
            </a:r>
            <a:r>
              <a:rPr sz="2000" spc="-5" dirty="0">
                <a:solidFill>
                  <a:prstClr val="black"/>
                </a:solidFill>
                <a:latin typeface="Arial"/>
                <a:cs typeface="Arial"/>
              </a:rPr>
              <a:t>bile into ducts</a:t>
            </a:r>
            <a:r>
              <a:rPr sz="2000" spc="-120" dirty="0">
                <a:solidFill>
                  <a:prstClr val="black"/>
                </a:solidFill>
                <a:latin typeface="Arial"/>
                <a:cs typeface="Arial"/>
              </a:rPr>
              <a:t> </a:t>
            </a:r>
            <a:r>
              <a:rPr sz="2000" dirty="0">
                <a:solidFill>
                  <a:prstClr val="black"/>
                </a:solidFill>
                <a:latin typeface="Arial"/>
                <a:cs typeface="Arial"/>
              </a:rPr>
              <a:t>that</a:t>
            </a:r>
          </a:p>
          <a:p>
            <a:pPr marL="586740" eaLnBrk="1" fontAlgn="auto" hangingPunct="1">
              <a:spcBef>
                <a:spcPts val="0"/>
              </a:spcBef>
              <a:spcAft>
                <a:spcPts val="0"/>
              </a:spcAft>
            </a:pPr>
            <a:r>
              <a:rPr sz="2000" spc="-5" dirty="0">
                <a:solidFill>
                  <a:prstClr val="black"/>
                </a:solidFill>
                <a:latin typeface="Arial"/>
                <a:cs typeface="Arial"/>
              </a:rPr>
              <a:t>empty into the </a:t>
            </a:r>
            <a:r>
              <a:rPr sz="2000" dirty="0">
                <a:solidFill>
                  <a:prstClr val="black"/>
                </a:solidFill>
                <a:latin typeface="Arial"/>
                <a:cs typeface="Arial"/>
              </a:rPr>
              <a:t>small</a:t>
            </a:r>
            <a:r>
              <a:rPr sz="2000" spc="-55" dirty="0">
                <a:solidFill>
                  <a:prstClr val="black"/>
                </a:solidFill>
                <a:latin typeface="Arial"/>
                <a:cs typeface="Arial"/>
              </a:rPr>
              <a:t> </a:t>
            </a:r>
            <a:r>
              <a:rPr sz="2000" spc="-5" dirty="0">
                <a:solidFill>
                  <a:prstClr val="black"/>
                </a:solidFill>
                <a:latin typeface="Arial"/>
                <a:cs typeface="Arial"/>
              </a:rPr>
              <a:t>intestine</a:t>
            </a:r>
            <a:endParaRPr sz="2000" dirty="0">
              <a:solidFill>
                <a:prstClr val="black"/>
              </a:solidFill>
              <a:latin typeface="Arial"/>
              <a:cs typeface="Arial"/>
            </a:endParaRPr>
          </a:p>
          <a:p>
            <a:pPr marL="586740" lvl="1" indent="-290830" eaLnBrk="1" fontAlgn="auto" hangingPunct="1">
              <a:spcBef>
                <a:spcPts val="484"/>
              </a:spcBef>
              <a:spcAft>
                <a:spcPts val="0"/>
              </a:spcAft>
              <a:buFontTx/>
              <a:buChar char="–"/>
              <a:tabLst>
                <a:tab pos="586740" algn="l"/>
                <a:tab pos="587375" algn="l"/>
              </a:tabLst>
            </a:pPr>
            <a:r>
              <a:rPr sz="2000" spc="-5" dirty="0">
                <a:solidFill>
                  <a:prstClr val="black"/>
                </a:solidFill>
                <a:latin typeface="Arial"/>
                <a:cs typeface="Arial"/>
              </a:rPr>
              <a:t>Many liver lobules work in</a:t>
            </a:r>
            <a:r>
              <a:rPr sz="2000" spc="-45" dirty="0">
                <a:solidFill>
                  <a:prstClr val="black"/>
                </a:solidFill>
                <a:latin typeface="Arial"/>
                <a:cs typeface="Arial"/>
              </a:rPr>
              <a:t> </a:t>
            </a:r>
            <a:r>
              <a:rPr sz="2000" spc="-5" dirty="0">
                <a:solidFill>
                  <a:prstClr val="black"/>
                </a:solidFill>
                <a:latin typeface="Arial"/>
                <a:cs typeface="Arial"/>
              </a:rPr>
              <a:t>parallel</a:t>
            </a:r>
            <a:endParaRPr sz="2000" dirty="0">
              <a:solidFill>
                <a:prstClr val="black"/>
              </a:solidFill>
              <a:latin typeface="Arial"/>
              <a:cs typeface="Arial"/>
            </a:endParaRPr>
          </a:p>
          <a:p>
            <a:pPr lvl="1" eaLnBrk="1" fontAlgn="auto" hangingPunct="1">
              <a:spcBef>
                <a:spcPts val="20"/>
              </a:spcBef>
              <a:spcAft>
                <a:spcPts val="0"/>
              </a:spcAft>
              <a:buFont typeface="Arial"/>
              <a:buChar char="–"/>
            </a:pPr>
            <a:endParaRPr sz="2900" dirty="0">
              <a:solidFill>
                <a:prstClr val="black"/>
              </a:solidFill>
              <a:latin typeface="Times New Roman"/>
              <a:cs typeface="Times New Roman"/>
            </a:endParaRPr>
          </a:p>
          <a:p>
            <a:pPr marL="300355" marR="804545" indent="-287655" eaLnBrk="1" fontAlgn="auto" hangingPunct="1">
              <a:spcBef>
                <a:spcPts val="5"/>
              </a:spcBef>
              <a:spcAft>
                <a:spcPts val="0"/>
              </a:spcAft>
              <a:buFont typeface="Arial"/>
              <a:buChar char="•"/>
              <a:tabLst>
                <a:tab pos="300355" algn="l"/>
                <a:tab pos="300990" algn="l"/>
              </a:tabLst>
            </a:pPr>
            <a:r>
              <a:rPr sz="2000" spc="-5" dirty="0" smtClean="0">
                <a:solidFill>
                  <a:prstClr val="black"/>
                </a:solidFill>
                <a:latin typeface="Arial"/>
                <a:cs typeface="Arial"/>
              </a:rPr>
              <a:t>Built-in  </a:t>
            </a:r>
            <a:r>
              <a:rPr sz="2000" spc="-5" dirty="0">
                <a:solidFill>
                  <a:prstClr val="black"/>
                </a:solidFill>
                <a:latin typeface="Arial"/>
                <a:cs typeface="Arial"/>
              </a:rPr>
              <a:t>redundancy, </a:t>
            </a:r>
            <a:r>
              <a:rPr sz="2000" dirty="0" smtClean="0">
                <a:solidFill>
                  <a:prstClr val="black"/>
                </a:solidFill>
                <a:latin typeface="Arial"/>
                <a:cs typeface="Arial"/>
              </a:rPr>
              <a:t>robustness</a:t>
            </a:r>
            <a:r>
              <a:rPr lang="en-US" sz="2000" dirty="0" smtClean="0">
                <a:solidFill>
                  <a:prstClr val="black"/>
                </a:solidFill>
                <a:latin typeface="Arial"/>
                <a:cs typeface="Arial"/>
              </a:rPr>
              <a:t> </a:t>
            </a:r>
            <a:r>
              <a:rPr sz="2000" spc="-5" dirty="0" smtClean="0">
                <a:solidFill>
                  <a:prstClr val="black"/>
                </a:solidFill>
                <a:latin typeface="Arial"/>
                <a:cs typeface="Arial"/>
              </a:rPr>
              <a:t>at </a:t>
            </a:r>
            <a:r>
              <a:rPr sz="2000" spc="-5" dirty="0">
                <a:solidFill>
                  <a:prstClr val="black"/>
                </a:solidFill>
                <a:latin typeface="Arial"/>
                <a:cs typeface="Arial"/>
              </a:rPr>
              <a:t>many</a:t>
            </a:r>
            <a:r>
              <a:rPr sz="2000" spc="-70" dirty="0">
                <a:solidFill>
                  <a:prstClr val="black"/>
                </a:solidFill>
                <a:latin typeface="Arial"/>
                <a:cs typeface="Arial"/>
              </a:rPr>
              <a:t> </a:t>
            </a:r>
            <a:r>
              <a:rPr sz="2000" dirty="0">
                <a:solidFill>
                  <a:prstClr val="black"/>
                </a:solidFill>
                <a:latin typeface="Arial"/>
                <a:cs typeface="Arial"/>
              </a:rPr>
              <a:t>scales!</a:t>
            </a:r>
          </a:p>
        </p:txBody>
      </p:sp>
      <p:sp>
        <p:nvSpPr>
          <p:cNvPr id="4" name="object 4"/>
          <p:cNvSpPr txBox="1"/>
          <p:nvPr/>
        </p:nvSpPr>
        <p:spPr>
          <a:xfrm>
            <a:off x="78739" y="5025390"/>
            <a:ext cx="5163185" cy="636270"/>
          </a:xfrm>
          <a:prstGeom prst="rect">
            <a:avLst/>
          </a:prstGeom>
        </p:spPr>
        <p:txBody>
          <a:bodyPr vert="horz" wrap="square" lIns="0" tIns="12700" rIns="0" bIns="0" rtlCol="0">
            <a:spAutoFit/>
          </a:bodyPr>
          <a:lstStyle/>
          <a:p>
            <a:pPr marL="300355" marR="5080" indent="-287655" eaLnBrk="1" fontAlgn="auto" hangingPunct="1">
              <a:spcBef>
                <a:spcPts val="100"/>
              </a:spcBef>
              <a:spcAft>
                <a:spcPts val="0"/>
              </a:spcAft>
              <a:buFont typeface="Arial"/>
              <a:buChar char="•"/>
              <a:tabLst>
                <a:tab pos="300355" algn="l"/>
                <a:tab pos="300990" algn="l"/>
              </a:tabLst>
            </a:pPr>
            <a:r>
              <a:rPr sz="2000" dirty="0" smtClean="0">
                <a:solidFill>
                  <a:prstClr val="black"/>
                </a:solidFill>
                <a:latin typeface="Arial"/>
                <a:cs typeface="Arial"/>
              </a:rPr>
              <a:t>We </a:t>
            </a:r>
            <a:r>
              <a:rPr sz="2000" dirty="0">
                <a:solidFill>
                  <a:prstClr val="black"/>
                </a:solidFill>
                <a:latin typeface="Arial"/>
                <a:cs typeface="Arial"/>
              </a:rPr>
              <a:t>can </a:t>
            </a:r>
            <a:r>
              <a:rPr sz="2000" spc="-5" dirty="0">
                <a:solidFill>
                  <a:prstClr val="black"/>
                </a:solidFill>
                <a:latin typeface="Arial"/>
                <a:cs typeface="Arial"/>
              </a:rPr>
              <a:t>understand</a:t>
            </a:r>
            <a:r>
              <a:rPr sz="2000" spc="-175" dirty="0">
                <a:solidFill>
                  <a:prstClr val="black"/>
                </a:solidFill>
                <a:latin typeface="Arial"/>
                <a:cs typeface="Arial"/>
              </a:rPr>
              <a:t> </a:t>
            </a:r>
            <a:r>
              <a:rPr sz="2000" spc="-5" dirty="0">
                <a:solidFill>
                  <a:prstClr val="black"/>
                </a:solidFill>
                <a:latin typeface="Arial"/>
                <a:cs typeface="Arial"/>
              </a:rPr>
              <a:t>an  organ by </a:t>
            </a:r>
            <a:r>
              <a:rPr sz="2000" dirty="0">
                <a:solidFill>
                  <a:prstClr val="black"/>
                </a:solidFill>
                <a:latin typeface="Arial"/>
                <a:cs typeface="Arial"/>
              </a:rPr>
              <a:t>studying these functional</a:t>
            </a:r>
            <a:r>
              <a:rPr sz="2000" spc="-105" dirty="0">
                <a:solidFill>
                  <a:prstClr val="black"/>
                </a:solidFill>
                <a:latin typeface="Arial"/>
                <a:cs typeface="Arial"/>
              </a:rPr>
              <a:t> </a:t>
            </a:r>
            <a:r>
              <a:rPr sz="2000" spc="-5" dirty="0" smtClean="0">
                <a:solidFill>
                  <a:prstClr val="black"/>
                </a:solidFill>
                <a:latin typeface="Arial"/>
                <a:cs typeface="Arial"/>
              </a:rPr>
              <a:t>units</a:t>
            </a:r>
            <a:endParaRPr sz="2000" dirty="0">
              <a:solidFill>
                <a:prstClr val="black"/>
              </a:solidFill>
              <a:latin typeface="Arial"/>
              <a:cs typeface="Arial"/>
            </a:endParaRPr>
          </a:p>
        </p:txBody>
      </p:sp>
      <p:sp>
        <p:nvSpPr>
          <p:cNvPr id="5" name="object 5"/>
          <p:cNvSpPr/>
          <p:nvPr/>
        </p:nvSpPr>
        <p:spPr>
          <a:xfrm>
            <a:off x="5480303" y="1371600"/>
            <a:ext cx="3441192" cy="3931920"/>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6" name="object 6"/>
          <p:cNvSpPr txBox="1"/>
          <p:nvPr/>
        </p:nvSpPr>
        <p:spPr>
          <a:xfrm>
            <a:off x="5642228" y="5332933"/>
            <a:ext cx="3015615" cy="391795"/>
          </a:xfrm>
          <a:prstGeom prst="rect">
            <a:avLst/>
          </a:prstGeom>
        </p:spPr>
        <p:txBody>
          <a:bodyPr vert="horz" wrap="square" lIns="0" tIns="12700" rIns="0" bIns="0" rtlCol="0">
            <a:spAutoFit/>
          </a:bodyPr>
          <a:lstStyle/>
          <a:p>
            <a:pPr marL="12700" eaLnBrk="1" fontAlgn="auto" hangingPunct="1">
              <a:spcBef>
                <a:spcPts val="100"/>
              </a:spcBef>
              <a:spcAft>
                <a:spcPts val="0"/>
              </a:spcAft>
            </a:pPr>
            <a:r>
              <a:rPr sz="1200" i="1" spc="-5" dirty="0">
                <a:solidFill>
                  <a:srgbClr val="990000"/>
                </a:solidFill>
                <a:latin typeface="Arial"/>
                <a:cs typeface="Arial"/>
              </a:rPr>
              <a:t>Anatomy </a:t>
            </a:r>
            <a:r>
              <a:rPr sz="1200" i="1" dirty="0">
                <a:solidFill>
                  <a:srgbClr val="990000"/>
                </a:solidFill>
                <a:latin typeface="Arial"/>
                <a:cs typeface="Arial"/>
              </a:rPr>
              <a:t>&amp; </a:t>
            </a:r>
            <a:r>
              <a:rPr sz="1200" i="1" spc="-15" dirty="0">
                <a:solidFill>
                  <a:srgbClr val="990000"/>
                </a:solidFill>
                <a:latin typeface="Arial"/>
                <a:cs typeface="Arial"/>
              </a:rPr>
              <a:t>Physiology, </a:t>
            </a:r>
            <a:r>
              <a:rPr sz="1200" i="1" spc="-5" dirty="0">
                <a:solidFill>
                  <a:srgbClr val="990000"/>
                </a:solidFill>
                <a:latin typeface="Arial"/>
                <a:cs typeface="Arial"/>
              </a:rPr>
              <a:t>Connexions</a:t>
            </a:r>
            <a:r>
              <a:rPr sz="1200" i="1" spc="-20" dirty="0">
                <a:solidFill>
                  <a:srgbClr val="990000"/>
                </a:solidFill>
                <a:latin typeface="Arial"/>
                <a:cs typeface="Arial"/>
              </a:rPr>
              <a:t> </a:t>
            </a:r>
            <a:r>
              <a:rPr sz="1200" i="1" spc="-5" dirty="0">
                <a:solidFill>
                  <a:srgbClr val="990000"/>
                </a:solidFill>
                <a:latin typeface="Arial"/>
                <a:cs typeface="Arial"/>
              </a:rPr>
              <a:t>Website</a:t>
            </a:r>
            <a:endParaRPr sz="1200">
              <a:solidFill>
                <a:prstClr val="black"/>
              </a:solidFill>
              <a:latin typeface="Arial"/>
              <a:cs typeface="Arial"/>
            </a:endParaRPr>
          </a:p>
          <a:p>
            <a:pPr marL="12700" eaLnBrk="1" fontAlgn="auto" hangingPunct="1">
              <a:spcBef>
                <a:spcPts val="5"/>
              </a:spcBef>
              <a:spcAft>
                <a:spcPts val="0"/>
              </a:spcAft>
            </a:pPr>
            <a:r>
              <a:rPr sz="1200" i="1" u="sng" spc="-5" dirty="0">
                <a:solidFill>
                  <a:srgbClr val="7C110C"/>
                </a:solidFill>
                <a:uFill>
                  <a:solidFill>
                    <a:srgbClr val="7C110C"/>
                  </a:solidFill>
                </a:uFill>
                <a:latin typeface="Arial"/>
                <a:cs typeface="Arial"/>
                <a:hlinkClick r:id="rId3"/>
              </a:rPr>
              <a:t>http://cnx.org/content/col11496/1.6/</a:t>
            </a:r>
            <a:endParaRPr sz="1200">
              <a:solidFill>
                <a:prstClr val="black"/>
              </a:solidFill>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8" name="TextBox 7"/>
          <p:cNvSpPr txBox="1"/>
          <p:nvPr/>
        </p:nvSpPr>
        <p:spPr>
          <a:xfrm>
            <a:off x="6518910" y="695856"/>
            <a:ext cx="2286000" cy="646331"/>
          </a:xfrm>
          <a:prstGeom prst="rect">
            <a:avLst/>
          </a:prstGeom>
          <a:noFill/>
        </p:spPr>
        <p:txBody>
          <a:bodyPr wrap="square" rtlCol="0">
            <a:spAutoFit/>
          </a:bodyPr>
          <a:lstStyle/>
          <a:p>
            <a:r>
              <a:rPr lang="en-US" dirty="0" smtClean="0"/>
              <a:t>Slide from Prof. Paul Macklin, IUB</a:t>
            </a:r>
            <a:endParaRPr lang="en-US" dirty="0"/>
          </a:p>
        </p:txBody>
      </p:sp>
    </p:spTree>
    <p:extLst>
      <p:ext uri="{BB962C8B-B14F-4D97-AF65-F5344CB8AC3E}">
        <p14:creationId xmlns:p14="http://schemas.microsoft.com/office/powerpoint/2010/main" val="2840745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6589962" cy="838200"/>
          </a:xfrm>
        </p:spPr>
        <p:txBody>
          <a:bodyPr/>
          <a:lstStyle/>
          <a:p>
            <a:pPr eaLnBrk="1" hangingPunct="1"/>
            <a:r>
              <a:rPr lang="en-US" altLang="en-US" sz="3600" b="1" dirty="0" smtClean="0">
                <a:solidFill>
                  <a:srgbClr val="0000CC"/>
                </a:solidFill>
              </a:rPr>
              <a:t>Tissue Organization</a:t>
            </a:r>
          </a:p>
        </p:txBody>
      </p:sp>
      <p:sp>
        <p:nvSpPr>
          <p:cNvPr id="7171" name="Rectangle 3"/>
          <p:cNvSpPr>
            <a:spLocks noGrp="1" noChangeArrowheads="1"/>
          </p:cNvSpPr>
          <p:nvPr>
            <p:ph type="body" idx="1"/>
          </p:nvPr>
        </p:nvSpPr>
        <p:spPr>
          <a:xfrm>
            <a:off x="104379" y="4221645"/>
            <a:ext cx="8825706" cy="4525963"/>
          </a:xfrm>
        </p:spPr>
        <p:txBody>
          <a:bodyPr/>
          <a:lstStyle/>
          <a:p>
            <a:pPr marL="0" indent="0">
              <a:buNone/>
            </a:pPr>
            <a:r>
              <a:rPr lang="en-US" sz="2000" dirty="0" smtClean="0"/>
              <a:t>Muscle and neural tissue in the brain also have specialized architectures</a:t>
            </a:r>
            <a:endParaRPr lang="en-US" sz="2000" dirty="0"/>
          </a:p>
          <a:p>
            <a:pPr marL="0" indent="0">
              <a:buNone/>
            </a:pPr>
            <a:endParaRPr lang="en-US" sz="2000" dirty="0" smtClean="0"/>
          </a:p>
          <a:p>
            <a:pPr marL="0" indent="0">
              <a:buNone/>
            </a:pPr>
            <a:r>
              <a:rPr lang="en-US" sz="2000" dirty="0"/>
              <a:t>While a metazoan organism like a person or a zebrafish and most of the organs they contain seem intrinsically 3 </a:t>
            </a:r>
            <a:r>
              <a:rPr lang="en-US" sz="2000" dirty="0" smtClean="0"/>
              <a:t>dimensional, most </a:t>
            </a:r>
            <a:r>
              <a:rPr lang="en-US" sz="2000" dirty="0"/>
              <a:t>of the function and complexity of </a:t>
            </a:r>
            <a:r>
              <a:rPr lang="en-US" sz="2000" dirty="0" smtClean="0"/>
              <a:t>organs and animals </a:t>
            </a:r>
            <a:r>
              <a:rPr lang="en-US" sz="2000" dirty="0"/>
              <a:t>comes from epithelia, bent, rolled, branched, layered,… into a variety of space-filling </a:t>
            </a:r>
            <a:r>
              <a:rPr lang="en-US" sz="2000" dirty="0" smtClean="0"/>
              <a:t>forms</a:t>
            </a:r>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092500" y="3670"/>
            <a:ext cx="2045215" cy="2175346"/>
          </a:xfrm>
          <a:prstGeom prst="rect">
            <a:avLst/>
          </a:prstGeom>
        </p:spPr>
      </p:pic>
      <p:sp>
        <p:nvSpPr>
          <p:cNvPr id="7" name="Notched Right Arrow 6"/>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bject 5"/>
          <p:cNvSpPr/>
          <p:nvPr/>
        </p:nvSpPr>
        <p:spPr>
          <a:xfrm>
            <a:off x="6547998" y="2392845"/>
            <a:ext cx="2481072" cy="1828800"/>
          </a:xfrm>
          <a:prstGeom prst="rect">
            <a:avLst/>
          </a:prstGeom>
          <a:blipFill>
            <a:blip r:embed="rId6"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2" name="Rectangle 1"/>
          <p:cNvSpPr/>
          <p:nvPr/>
        </p:nvSpPr>
        <p:spPr>
          <a:xfrm>
            <a:off x="145380" y="685800"/>
            <a:ext cx="6896155" cy="2862322"/>
          </a:xfrm>
          <a:prstGeom prst="rect">
            <a:avLst/>
          </a:prstGeom>
        </p:spPr>
        <p:txBody>
          <a:bodyPr wrap="square">
            <a:spAutoFit/>
          </a:bodyPr>
          <a:lstStyle/>
          <a:p>
            <a:pPr marL="0" indent="0">
              <a:buNone/>
            </a:pPr>
            <a:r>
              <a:rPr lang="en-US" sz="2000" dirty="0"/>
              <a:t>Most tissues have one of two basic architectures: </a:t>
            </a:r>
          </a:p>
          <a:p>
            <a:pPr marL="400050" lvl="1" indent="0">
              <a:buNone/>
            </a:pPr>
            <a:endParaRPr lang="en-US" sz="2000" b="1" dirty="0"/>
          </a:p>
          <a:p>
            <a:pPr marL="400050" lvl="1" indent="0">
              <a:buNone/>
            </a:pPr>
            <a:r>
              <a:rPr lang="en-US" sz="2000" b="1" dirty="0" smtClean="0"/>
              <a:t>Mesenchyme</a:t>
            </a:r>
            <a:r>
              <a:rPr lang="en-US" sz="2000" dirty="0" smtClean="0"/>
              <a:t> </a:t>
            </a:r>
            <a:r>
              <a:rPr lang="en-US" sz="2000" dirty="0"/>
              <a:t>(three-dimensional textures) </a:t>
            </a:r>
          </a:p>
          <a:p>
            <a:pPr marL="400050" lvl="1" indent="0">
              <a:buNone/>
            </a:pPr>
            <a:r>
              <a:rPr lang="en-US" sz="2000" b="1" dirty="0" smtClean="0"/>
              <a:t>Epithelium</a:t>
            </a:r>
            <a:r>
              <a:rPr lang="en-US" sz="2000" dirty="0" smtClean="0"/>
              <a:t> </a:t>
            </a:r>
            <a:r>
              <a:rPr lang="en-US" sz="2000" dirty="0"/>
              <a:t>(</a:t>
            </a:r>
            <a:r>
              <a:rPr lang="en-US" sz="2000" dirty="0" smtClean="0"/>
              <a:t>sheets)</a:t>
            </a:r>
          </a:p>
          <a:p>
            <a:pPr marL="400050" lvl="1" indent="0">
              <a:buNone/>
            </a:pPr>
            <a:r>
              <a:rPr lang="en-US" sz="2000" b="1" spc="-5" dirty="0" smtClean="0">
                <a:solidFill>
                  <a:prstClr val="black"/>
                </a:solidFill>
                <a:cs typeface="Arial"/>
              </a:rPr>
              <a:t>Basement</a:t>
            </a:r>
            <a:r>
              <a:rPr lang="en-US" sz="2000" b="1" spc="-35" dirty="0" smtClean="0">
                <a:solidFill>
                  <a:prstClr val="black"/>
                </a:solidFill>
                <a:cs typeface="Arial"/>
              </a:rPr>
              <a:t> </a:t>
            </a:r>
            <a:r>
              <a:rPr lang="en-US" sz="2000" b="1" dirty="0" smtClean="0">
                <a:solidFill>
                  <a:prstClr val="black"/>
                </a:solidFill>
                <a:cs typeface="Arial"/>
              </a:rPr>
              <a:t>Membrane</a:t>
            </a:r>
            <a:r>
              <a:rPr lang="en-US" sz="2000" dirty="0">
                <a:solidFill>
                  <a:prstClr val="black"/>
                </a:solidFill>
                <a:cs typeface="Arial"/>
              </a:rPr>
              <a:t> </a:t>
            </a:r>
            <a:r>
              <a:rPr lang="en-US" sz="2000" dirty="0" smtClean="0">
                <a:solidFill>
                  <a:prstClr val="black"/>
                </a:solidFill>
                <a:cs typeface="Arial"/>
              </a:rPr>
              <a:t>(Physical </a:t>
            </a:r>
            <a:r>
              <a:rPr lang="en-US" sz="2000" spc="-5" dirty="0">
                <a:solidFill>
                  <a:prstClr val="black"/>
                </a:solidFill>
                <a:cs typeface="Arial"/>
              </a:rPr>
              <a:t>barrier between epithelium </a:t>
            </a:r>
            <a:r>
              <a:rPr lang="en-US" sz="2000" dirty="0">
                <a:solidFill>
                  <a:prstClr val="black"/>
                </a:solidFill>
                <a:cs typeface="Arial"/>
              </a:rPr>
              <a:t>&amp;  </a:t>
            </a:r>
            <a:r>
              <a:rPr lang="en-US" sz="2000" dirty="0" smtClean="0">
                <a:solidFill>
                  <a:prstClr val="black"/>
                </a:solidFill>
                <a:cs typeface="Arial"/>
              </a:rPr>
              <a:t>mesenchyme)</a:t>
            </a:r>
            <a:endParaRPr lang="en-US" sz="2000" dirty="0">
              <a:solidFill>
                <a:prstClr val="black"/>
              </a:solidFill>
              <a:cs typeface="Arial"/>
            </a:endParaRPr>
          </a:p>
          <a:p>
            <a:pPr marL="0" indent="0">
              <a:buNone/>
            </a:pPr>
            <a:endParaRPr lang="en-US" sz="2000" dirty="0" smtClean="0"/>
          </a:p>
          <a:p>
            <a:pPr marL="0" indent="0">
              <a:buNone/>
            </a:pPr>
            <a:r>
              <a:rPr lang="en-US" sz="2000" dirty="0" smtClean="0"/>
              <a:t>Occasionally </a:t>
            </a:r>
            <a:r>
              <a:rPr lang="en-US" sz="2000" dirty="0"/>
              <a:t>tissues assume structures intermediate between mesenchymal and epithelial organizations</a:t>
            </a:r>
          </a:p>
        </p:txBody>
      </p:sp>
    </p:spTree>
    <p:extLst>
      <p:ext uri="{BB962C8B-B14F-4D97-AF65-F5344CB8AC3E}">
        <p14:creationId xmlns:p14="http://schemas.microsoft.com/office/powerpoint/2010/main" val="1806161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0" y="895349"/>
            <a:ext cx="9144000" cy="4983163"/>
          </a:xfrm>
        </p:spPr>
        <p:txBody>
          <a:bodyPr>
            <a:normAutofit/>
          </a:bodyPr>
          <a:lstStyle/>
          <a:p>
            <a:pPr eaLnBrk="1" hangingPunct="1">
              <a:lnSpc>
                <a:spcPct val="80000"/>
              </a:lnSpc>
              <a:buFontTx/>
              <a:buNone/>
            </a:pPr>
            <a:r>
              <a:rPr lang="en-US" sz="2800" b="1" dirty="0" smtClean="0">
                <a:solidFill>
                  <a:schemeClr val="tx2"/>
                </a:solidFill>
              </a:rPr>
              <a:t>Developmental Diseases:</a:t>
            </a:r>
            <a:r>
              <a:rPr lang="en-US" sz="2800" dirty="0" smtClean="0"/>
              <a:t> </a:t>
            </a:r>
            <a:r>
              <a:rPr lang="en-US" sz="2400" dirty="0" smtClean="0"/>
              <a:t>How does Failure of Homeostasis Lead to Redeployment of Developmental Mechanisms in Pathological Ways</a:t>
            </a:r>
            <a:r>
              <a:rPr lang="en-US" sz="2400" dirty="0" smtClean="0">
                <a:sym typeface="Wingdings" pitchFamily="2" charset="2"/>
              </a:rPr>
              <a:t>?</a:t>
            </a:r>
            <a:endParaRPr lang="en-US" sz="2800" dirty="0" smtClean="0">
              <a:sym typeface="Wingdings" pitchFamily="2" charset="2"/>
            </a:endParaRPr>
          </a:p>
          <a:p>
            <a:pPr eaLnBrk="1" hangingPunct="1">
              <a:lnSpc>
                <a:spcPct val="80000"/>
              </a:lnSpc>
              <a:buFontTx/>
              <a:buNone/>
            </a:pPr>
            <a:endParaRPr lang="en-US" sz="2800" dirty="0" smtClean="0"/>
          </a:p>
          <a:p>
            <a:pPr eaLnBrk="1" hangingPunct="1">
              <a:lnSpc>
                <a:spcPct val="80000"/>
              </a:lnSpc>
              <a:buFontTx/>
              <a:buNone/>
            </a:pPr>
            <a:endParaRPr lang="en-US" sz="2800" dirty="0" smtClean="0"/>
          </a:p>
          <a:p>
            <a:pPr eaLnBrk="1" hangingPunct="1">
              <a:lnSpc>
                <a:spcPct val="80000"/>
              </a:lnSpc>
              <a:buFontTx/>
              <a:buNone/>
            </a:pPr>
            <a:endParaRPr lang="en-US" sz="1400" dirty="0" smtClean="0"/>
          </a:p>
          <a:p>
            <a:pPr>
              <a:lnSpc>
                <a:spcPct val="80000"/>
              </a:lnSpc>
              <a:buNone/>
            </a:pPr>
            <a:r>
              <a:rPr lang="en-US" sz="2800" dirty="0" smtClean="0">
                <a:sym typeface="Wingdings" pitchFamily="2" charset="2"/>
              </a:rPr>
              <a:t>					</a:t>
            </a:r>
            <a:r>
              <a:rPr lang="en-US" sz="2800" dirty="0">
                <a:sym typeface="Wingdings" pitchFamily="2" charset="2"/>
              </a:rPr>
              <a:t> </a:t>
            </a:r>
            <a:endParaRPr lang="en-US" sz="2800" dirty="0" smtClean="0">
              <a:sym typeface="Wingdings" pitchFamily="2" charset="2"/>
            </a:endParaRPr>
          </a:p>
          <a:p>
            <a:pPr eaLnBrk="1" hangingPunct="1">
              <a:lnSpc>
                <a:spcPct val="80000"/>
              </a:lnSpc>
              <a:buFontTx/>
              <a:buNone/>
            </a:pPr>
            <a:endParaRPr lang="en-US" sz="2800" dirty="0" smtClean="0"/>
          </a:p>
          <a:p>
            <a:pPr eaLnBrk="1" hangingPunct="1">
              <a:lnSpc>
                <a:spcPct val="80000"/>
              </a:lnSpc>
              <a:buFontTx/>
              <a:buNone/>
            </a:pPr>
            <a:endParaRPr lang="en-US" sz="2800" b="1" dirty="0">
              <a:solidFill>
                <a:schemeClr val="tx2"/>
              </a:solidFill>
              <a:sym typeface="Wingdings" pitchFamily="2" charset="2"/>
            </a:endParaRPr>
          </a:p>
          <a:p>
            <a:pPr eaLnBrk="1" hangingPunct="1">
              <a:lnSpc>
                <a:spcPct val="80000"/>
              </a:lnSpc>
              <a:buFontTx/>
              <a:buNone/>
            </a:pPr>
            <a:endParaRPr lang="en-US" sz="2800" b="1" dirty="0" smtClean="0">
              <a:solidFill>
                <a:schemeClr val="tx2"/>
              </a:solidFill>
              <a:sym typeface="Wingdings" pitchFamily="2" charset="2"/>
            </a:endParaRPr>
          </a:p>
          <a:p>
            <a:pPr eaLnBrk="1" hangingPunct="1">
              <a:lnSpc>
                <a:spcPct val="80000"/>
              </a:lnSpc>
              <a:buFontTx/>
              <a:buNone/>
            </a:pPr>
            <a:r>
              <a:rPr lang="en-US" sz="2400" i="1" dirty="0" smtClean="0">
                <a:sym typeface="Wingdings" pitchFamily="2" charset="2"/>
              </a:rPr>
              <a:t>e.g., liver cirrhosis, cancer, diabetic retinopathy, polycystic kidney disease, osteoporosis,..</a:t>
            </a:r>
          </a:p>
          <a:p>
            <a:pPr eaLnBrk="1" hangingPunct="1">
              <a:lnSpc>
                <a:spcPct val="80000"/>
              </a:lnSpc>
              <a:buFontTx/>
              <a:buNone/>
            </a:pPr>
            <a:endParaRPr lang="en-US" sz="2400" i="1" dirty="0">
              <a:sym typeface="Wingdings" pitchFamily="2" charset="2"/>
            </a:endParaRPr>
          </a:p>
        </p:txBody>
      </p:sp>
      <p:sp>
        <p:nvSpPr>
          <p:cNvPr id="15363" name="Rectangle 3"/>
          <p:cNvSpPr>
            <a:spLocks noGrp="1" noChangeArrowheads="1"/>
          </p:cNvSpPr>
          <p:nvPr>
            <p:ph type="title"/>
          </p:nvPr>
        </p:nvSpPr>
        <p:spPr>
          <a:xfrm>
            <a:off x="457200" y="12700"/>
            <a:ext cx="8229600" cy="868362"/>
          </a:xfrm>
        </p:spPr>
        <p:txBody>
          <a:bodyPr/>
          <a:lstStyle/>
          <a:p>
            <a:pPr eaLnBrk="1" hangingPunct="1"/>
            <a:r>
              <a:rPr lang="en-US" b="1" dirty="0" smtClean="0">
                <a:solidFill>
                  <a:srgbClr val="0000CC"/>
                </a:solidFill>
              </a:rPr>
              <a:t>Biological Questions</a:t>
            </a:r>
          </a:p>
        </p:txBody>
      </p:sp>
      <p:pic>
        <p:nvPicPr>
          <p:cNvPr id="15367" name="Picture 17"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M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66937"/>
            <a:ext cx="21018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828799"/>
            <a:ext cx="27813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917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89710"/>
            <a:ext cx="6589962" cy="838200"/>
          </a:xfrm>
        </p:spPr>
        <p:txBody>
          <a:bodyPr/>
          <a:lstStyle/>
          <a:p>
            <a:pPr eaLnBrk="1" hangingPunct="1"/>
            <a:r>
              <a:rPr lang="en-US" altLang="en-US" sz="3600" b="1" dirty="0" smtClean="0">
                <a:solidFill>
                  <a:srgbClr val="0000CC"/>
                </a:solidFill>
              </a:rPr>
              <a:t>Tissue Organization: Mesenchyme</a:t>
            </a:r>
          </a:p>
        </p:txBody>
      </p:sp>
      <p:sp>
        <p:nvSpPr>
          <p:cNvPr id="7171" name="Rectangle 3"/>
          <p:cNvSpPr>
            <a:spLocks noGrp="1" noChangeArrowheads="1"/>
          </p:cNvSpPr>
          <p:nvPr>
            <p:ph type="body" idx="1"/>
          </p:nvPr>
        </p:nvSpPr>
        <p:spPr>
          <a:xfrm>
            <a:off x="76200" y="1118908"/>
            <a:ext cx="6851254" cy="4525963"/>
          </a:xfrm>
        </p:spPr>
        <p:txBody>
          <a:bodyPr/>
          <a:lstStyle/>
          <a:p>
            <a:pPr marL="0" indent="0">
              <a:buNone/>
            </a:pPr>
            <a:r>
              <a:rPr lang="en-US" sz="2000" b="1" dirty="0"/>
              <a:t>Mesenchymal or connective </a:t>
            </a:r>
            <a:r>
              <a:rPr lang="en-US" sz="2000" dirty="0"/>
              <a:t>tissues consist of </a:t>
            </a:r>
            <a:r>
              <a:rPr lang="en-US" sz="2000" dirty="0" smtClean="0"/>
              <a:t>a 3-dimensional gel-like extracellular matrix, </a:t>
            </a:r>
            <a:r>
              <a:rPr lang="en-US" sz="2000" b="1" dirty="0" smtClean="0"/>
              <a:t>ECM</a:t>
            </a:r>
            <a:r>
              <a:rPr lang="en-US" sz="2000" dirty="0" smtClean="0"/>
              <a:t>, composed </a:t>
            </a:r>
            <a:r>
              <a:rPr lang="en-US" sz="2000" dirty="0"/>
              <a:t>of a wide variety of fibrous and globular molecular components) </a:t>
            </a:r>
            <a:endParaRPr lang="en-US" sz="2000" dirty="0" smtClean="0"/>
          </a:p>
          <a:p>
            <a:r>
              <a:rPr lang="en-US" sz="2000" dirty="0" smtClean="0"/>
              <a:t>Fibers in the ECM </a:t>
            </a:r>
            <a:r>
              <a:rPr lang="en-US" sz="2000" dirty="0"/>
              <a:t>provides the main mechanical integrity of the </a:t>
            </a:r>
            <a:r>
              <a:rPr lang="en-US" sz="2000" dirty="0" smtClean="0"/>
              <a:t>tissue</a:t>
            </a:r>
          </a:p>
          <a:p>
            <a:r>
              <a:rPr lang="en-US" sz="2000" dirty="0" smtClean="0"/>
              <a:t>Extracellular </a:t>
            </a:r>
            <a:r>
              <a:rPr lang="en-US" sz="2000" dirty="0"/>
              <a:t>matrix (ECM) for support</a:t>
            </a:r>
          </a:p>
          <a:p>
            <a:r>
              <a:rPr lang="en-US" sz="2000" dirty="0"/>
              <a:t>Blood vessels to supply O</a:t>
            </a:r>
            <a:r>
              <a:rPr lang="en-US" sz="2000" baseline="-25000" dirty="0"/>
              <a:t>2</a:t>
            </a:r>
            <a:r>
              <a:rPr lang="en-US" sz="2000" dirty="0"/>
              <a:t>, nutrients</a:t>
            </a:r>
          </a:p>
          <a:p>
            <a:r>
              <a:rPr lang="en-US" sz="2000" dirty="0"/>
              <a:t>Stromal cells </a:t>
            </a:r>
            <a:r>
              <a:rPr lang="en-US" sz="2000" dirty="0" smtClean="0"/>
              <a:t>maintain tissue</a:t>
            </a:r>
          </a:p>
          <a:p>
            <a:pPr marL="0" indent="0">
              <a:buNone/>
            </a:pPr>
            <a:endParaRPr lang="en-US" sz="2000" dirty="0" smtClean="0"/>
          </a:p>
          <a:p>
            <a:pPr marL="0" indent="0">
              <a:buNone/>
            </a:pPr>
            <a:endParaRPr lang="en-US" sz="2000" dirty="0" smtClean="0"/>
          </a:p>
          <a:p>
            <a:pPr marL="0" indent="0">
              <a:buNone/>
            </a:pP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4" name="Picture 2" descr="Image result for connective tiss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950" y="3986037"/>
            <a:ext cx="3383765" cy="2297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bject 10"/>
          <p:cNvSpPr/>
          <p:nvPr/>
        </p:nvSpPr>
        <p:spPr>
          <a:xfrm>
            <a:off x="7178470" y="2224370"/>
            <a:ext cx="1892219" cy="1787067"/>
          </a:xfrm>
          <a:prstGeom prst="rect">
            <a:avLst/>
          </a:prstGeom>
          <a:blipFill>
            <a:blip r:embed="rId7" cstate="print"/>
            <a:stretch>
              <a:fillRect/>
            </a:stretch>
          </a:blipFill>
        </p:spPr>
        <p:txBody>
          <a:bodyPr wrap="square" lIns="0" tIns="0" rIns="0" bIns="0" rtlCol="0"/>
          <a:lstStyle/>
          <a:p>
            <a:pPr eaLnBrk="1" fontAlgn="auto" hangingPunct="1">
              <a:spcBef>
                <a:spcPts val="0"/>
              </a:spcBef>
              <a:spcAft>
                <a:spcPts val="0"/>
              </a:spcAft>
            </a:pPr>
            <a:endParaRPr smtClean="0">
              <a:solidFill>
                <a:prstClr val="black"/>
              </a:solidFill>
              <a:latin typeface="Calibri"/>
            </a:endParaRPr>
          </a:p>
        </p:txBody>
      </p:sp>
      <p:sp>
        <p:nvSpPr>
          <p:cNvPr id="2" name="Rectangle 1"/>
          <p:cNvSpPr/>
          <p:nvPr/>
        </p:nvSpPr>
        <p:spPr>
          <a:xfrm>
            <a:off x="81064" y="4171567"/>
            <a:ext cx="5710136" cy="1938992"/>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0000"/>
                </a:solidFill>
              </a:rPr>
              <a:t>Dispersed cells occupy a moderate fraction of the total volume</a:t>
            </a:r>
          </a:p>
          <a:p>
            <a:pPr marL="285750" indent="-285750">
              <a:buFont typeface="Arial" panose="020B0604020202020204" pitchFamily="34" charset="0"/>
              <a:buChar char="•"/>
            </a:pPr>
            <a:r>
              <a:rPr lang="en-US" sz="2000" dirty="0">
                <a:solidFill>
                  <a:srgbClr val="000000"/>
                </a:solidFill>
              </a:rPr>
              <a:t>Cells contact each other over a fairly small fraction of their surface </a:t>
            </a:r>
          </a:p>
          <a:p>
            <a:pPr marL="285750" indent="-285750">
              <a:buFont typeface="Arial" panose="020B0604020202020204" pitchFamily="34" charset="0"/>
              <a:buChar char="•"/>
            </a:pPr>
            <a:r>
              <a:rPr lang="en-US" sz="2000" dirty="0">
                <a:solidFill>
                  <a:srgbClr val="000000"/>
                </a:solidFill>
              </a:rPr>
              <a:t>Cells have limited mechanical integration</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966397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91351"/>
            <a:ext cx="6705600" cy="838200"/>
          </a:xfrm>
        </p:spPr>
        <p:txBody>
          <a:bodyPr/>
          <a:lstStyle/>
          <a:p>
            <a:pPr eaLnBrk="1" hangingPunct="1"/>
            <a:r>
              <a:rPr lang="en-US" altLang="en-US" sz="3200" b="1" dirty="0" smtClean="0">
                <a:solidFill>
                  <a:srgbClr val="0000CC"/>
                </a:solidFill>
              </a:rPr>
              <a:t>Tissue Organization: Epithelia</a:t>
            </a:r>
          </a:p>
        </p:txBody>
      </p:sp>
      <p:sp>
        <p:nvSpPr>
          <p:cNvPr id="7171" name="Rectangle 3"/>
          <p:cNvSpPr>
            <a:spLocks noGrp="1" noChangeArrowheads="1"/>
          </p:cNvSpPr>
          <p:nvPr>
            <p:ph type="body" idx="1"/>
          </p:nvPr>
        </p:nvSpPr>
        <p:spPr>
          <a:xfrm>
            <a:off x="246412" y="1666034"/>
            <a:ext cx="4863306" cy="4525963"/>
          </a:xfrm>
        </p:spPr>
        <p:txBody>
          <a:bodyPr/>
          <a:lstStyle/>
          <a:p>
            <a:r>
              <a:rPr lang="en-US" sz="2000" dirty="0" smtClean="0"/>
              <a:t>Neighboring </a:t>
            </a:r>
            <a:r>
              <a:rPr lang="en-US" sz="2000" dirty="0"/>
              <a:t>cells </a:t>
            </a:r>
            <a:r>
              <a:rPr lang="en-US" sz="2000" dirty="0" smtClean="0"/>
              <a:t>in a layer adhere </a:t>
            </a:r>
            <a:r>
              <a:rPr lang="en-US" sz="2000" dirty="0"/>
              <a:t>strongly to each </a:t>
            </a:r>
            <a:r>
              <a:rPr lang="en-US" sz="2000" dirty="0" smtClean="0"/>
              <a:t>other. These lateral connections between cells are so tight they form </a:t>
            </a:r>
            <a:r>
              <a:rPr lang="en-US" sz="2000" dirty="0"/>
              <a:t>a molecular </a:t>
            </a:r>
            <a:r>
              <a:rPr lang="en-US" sz="2000" dirty="0" smtClean="0"/>
              <a:t>barrier</a:t>
            </a:r>
          </a:p>
          <a:p>
            <a:r>
              <a:rPr lang="en-US" sz="2000" dirty="0">
                <a:solidFill>
                  <a:srgbClr val="000000"/>
                </a:solidFill>
              </a:rPr>
              <a:t>Epithelia have a well-defined top (</a:t>
            </a:r>
            <a:r>
              <a:rPr lang="en-US" sz="2000" b="1" dirty="0">
                <a:solidFill>
                  <a:srgbClr val="000000"/>
                </a:solidFill>
              </a:rPr>
              <a:t>apical</a:t>
            </a:r>
            <a:r>
              <a:rPr lang="en-US" sz="2000" dirty="0">
                <a:solidFill>
                  <a:srgbClr val="000000"/>
                </a:solidFill>
              </a:rPr>
              <a:t>) surface and bottom (</a:t>
            </a:r>
            <a:r>
              <a:rPr lang="en-US" sz="2000" b="1" dirty="0">
                <a:solidFill>
                  <a:srgbClr val="000000"/>
                </a:solidFill>
              </a:rPr>
              <a:t>basal</a:t>
            </a:r>
            <a:r>
              <a:rPr lang="en-US" sz="2000" dirty="0">
                <a:solidFill>
                  <a:srgbClr val="000000"/>
                </a:solidFill>
              </a:rPr>
              <a:t>) </a:t>
            </a:r>
            <a:r>
              <a:rPr lang="en-US" sz="2000" dirty="0" smtClean="0">
                <a:solidFill>
                  <a:srgbClr val="000000"/>
                </a:solidFill>
              </a:rPr>
              <a:t>surface</a:t>
            </a:r>
          </a:p>
          <a:p>
            <a:r>
              <a:rPr lang="en-US" sz="2000" dirty="0">
                <a:solidFill>
                  <a:srgbClr val="000000"/>
                </a:solidFill>
              </a:rPr>
              <a:t>Often the apical surface faces a fluid-filled space and secretes into it or absorbs from it</a:t>
            </a:r>
          </a:p>
          <a:p>
            <a:endParaRPr lang="en-US" sz="2000" dirty="0">
              <a:solidFill>
                <a:srgbClr val="000000"/>
              </a:solidFill>
            </a:endParaRPr>
          </a:p>
          <a:p>
            <a:pPr marL="0" indent="0">
              <a:buNone/>
            </a:pPr>
            <a:endParaRPr lang="en-US" sz="2000" dirty="0" smtClean="0"/>
          </a:p>
          <a:p>
            <a:pPr marL="0" indent="0">
              <a:buNone/>
            </a:pP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http://www.uaz.edu.mx/histo/shisto/banuscal/micro3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385" y="2326270"/>
            <a:ext cx="365760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234130" y="4834250"/>
            <a:ext cx="8823121" cy="163121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At the basal surface, the sheet attaches to an ECM </a:t>
            </a:r>
            <a:r>
              <a:rPr lang="en-US" sz="2000" b="1" dirty="0">
                <a:solidFill>
                  <a:srgbClr val="000000"/>
                </a:solidFill>
              </a:rPr>
              <a:t>basement membrane </a:t>
            </a:r>
            <a:r>
              <a:rPr lang="en-US" sz="2000" dirty="0">
                <a:solidFill>
                  <a:srgbClr val="000000"/>
                </a:solidFill>
              </a:rPr>
              <a:t>(a mechanically strong quasi-two dimensional meshwork of fibrous molecules to which the cells adhere strongly) </a:t>
            </a:r>
          </a:p>
          <a:p>
            <a:pPr marL="342900" indent="-342900">
              <a:buFont typeface="Arial" panose="020B0604020202020204" pitchFamily="34" charset="0"/>
              <a:buChar char="•"/>
            </a:pPr>
            <a:r>
              <a:rPr lang="en-US" sz="2000" dirty="0" smtClean="0">
                <a:solidFill>
                  <a:srgbClr val="000000"/>
                </a:solidFill>
              </a:rPr>
              <a:t>Often </a:t>
            </a:r>
            <a:r>
              <a:rPr lang="en-US" sz="2000" dirty="0">
                <a:solidFill>
                  <a:srgbClr val="000000"/>
                </a:solidFill>
              </a:rPr>
              <a:t>a layer of connective tissue underlays the basal surface</a:t>
            </a:r>
          </a:p>
          <a:p>
            <a:endParaRPr lang="en-US" sz="2000" dirty="0">
              <a:solidFill>
                <a:srgbClr val="000000"/>
              </a:solidFill>
            </a:endParaRPr>
          </a:p>
        </p:txBody>
      </p:sp>
      <p:sp>
        <p:nvSpPr>
          <p:cNvPr id="2" name="Rectangle 1"/>
          <p:cNvSpPr/>
          <p:nvPr/>
        </p:nvSpPr>
        <p:spPr>
          <a:xfrm>
            <a:off x="234130" y="724269"/>
            <a:ext cx="6857630" cy="1015663"/>
          </a:xfrm>
          <a:prstGeom prst="rect">
            <a:avLst/>
          </a:prstGeom>
        </p:spPr>
        <p:txBody>
          <a:bodyPr wrap="square">
            <a:spAutoFit/>
          </a:bodyPr>
          <a:lstStyle/>
          <a:p>
            <a:pPr marL="0" indent="0">
              <a:buNone/>
            </a:pPr>
            <a:r>
              <a:rPr lang="en-US" sz="2000" dirty="0"/>
              <a:t>Cells form continuous more-or-less two-dimensional monolayer sheets (one sheet in </a:t>
            </a:r>
            <a:r>
              <a:rPr lang="en-US" sz="2000" b="1" dirty="0"/>
              <a:t>simple</a:t>
            </a:r>
            <a:r>
              <a:rPr lang="en-US" sz="2000" dirty="0"/>
              <a:t> epithelia, two or more stacked sheets in </a:t>
            </a:r>
            <a:r>
              <a:rPr lang="en-US" sz="2000" b="1" dirty="0"/>
              <a:t>stratified</a:t>
            </a:r>
            <a:r>
              <a:rPr lang="en-US" sz="2000" dirty="0"/>
              <a:t> epithelia)</a:t>
            </a:r>
          </a:p>
        </p:txBody>
      </p:sp>
      <p:pic>
        <p:nvPicPr>
          <p:cNvPr id="10" name="Picture 9"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117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15761"/>
            <a:ext cx="6589962" cy="838200"/>
          </a:xfrm>
        </p:spPr>
        <p:txBody>
          <a:bodyPr/>
          <a:lstStyle/>
          <a:p>
            <a:pPr eaLnBrk="1" hangingPunct="1"/>
            <a:r>
              <a:rPr lang="en-US" altLang="en-US" sz="3600" b="1" dirty="0" smtClean="0">
                <a:solidFill>
                  <a:srgbClr val="0000CC"/>
                </a:solidFill>
              </a:rPr>
              <a:t>Tissue Organization: Epithelia</a:t>
            </a:r>
          </a:p>
        </p:txBody>
      </p:sp>
      <p:sp>
        <p:nvSpPr>
          <p:cNvPr id="7171" name="Rectangle 3"/>
          <p:cNvSpPr>
            <a:spLocks noGrp="1" noChangeArrowheads="1"/>
          </p:cNvSpPr>
          <p:nvPr>
            <p:ph type="body" idx="1"/>
          </p:nvPr>
        </p:nvSpPr>
        <p:spPr>
          <a:xfrm>
            <a:off x="146740" y="4595018"/>
            <a:ext cx="8776494" cy="4525963"/>
          </a:xfrm>
        </p:spPr>
        <p:txBody>
          <a:bodyPr/>
          <a:lstStyle/>
          <a:p>
            <a:pPr marL="0" indent="0">
              <a:buNone/>
            </a:pPr>
            <a:r>
              <a:rPr lang="en-US" sz="2000" dirty="0" smtClean="0"/>
              <a:t>In many epithelia, the fibrous cytoskeleton of the cell connects from cell to cell in the plane of the sheet, providing great tensile strength</a:t>
            </a: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2" descr="http://i21.servimg.com/u/f21/17/30/76/23/two_ma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32420"/>
            <a:ext cx="58293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7092500" y="3670"/>
            <a:ext cx="2045215" cy="2175346"/>
          </a:xfrm>
          <a:prstGeom prst="rect">
            <a:avLst/>
          </a:prstGeom>
        </p:spPr>
      </p:pic>
      <p:sp>
        <p:nvSpPr>
          <p:cNvPr id="9" name="Notched Right Arrow 8"/>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94585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65203"/>
            <a:ext cx="6589962" cy="576654"/>
          </a:xfrm>
        </p:spPr>
        <p:txBody>
          <a:bodyPr/>
          <a:lstStyle/>
          <a:p>
            <a:pPr eaLnBrk="1" hangingPunct="1"/>
            <a:r>
              <a:rPr lang="en-US" altLang="en-US" sz="2800" b="1" dirty="0" smtClean="0">
                <a:solidFill>
                  <a:srgbClr val="0000CC"/>
                </a:solidFill>
              </a:rPr>
              <a:t>Cell Classifications: Epithelial vs Mesenchymal</a:t>
            </a:r>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2" descr="http://antranik.org/wp-content/uploads/2011/09/special-characteristics-of-epithelia-epithelium-cell-junctions-basal-lamina-reticulum-.png"/>
          <p:cNvPicPr>
            <a:picLocks noChangeAspect="1" noChangeArrowheads="1"/>
          </p:cNvPicPr>
          <p:nvPr/>
        </p:nvPicPr>
        <p:blipFill rotWithShape="1">
          <a:blip r:embed="rId4">
            <a:extLst>
              <a:ext uri="{28A0092B-C50C-407E-A947-70E740481C1C}">
                <a14:useLocalDpi xmlns:a14="http://schemas.microsoft.com/office/drawing/2010/main" val="0"/>
              </a:ext>
            </a:extLst>
          </a:blip>
          <a:srcRect t="14763"/>
          <a:stretch/>
        </p:blipFill>
        <p:spPr bwMode="auto">
          <a:xfrm>
            <a:off x="3641429" y="900772"/>
            <a:ext cx="3450331" cy="2150056"/>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epithelial cells structure diagram actin integrin"/>
          <p:cNvPicPr>
            <a:picLocks noChangeAspect="1" noChangeArrowheads="1"/>
          </p:cNvPicPr>
          <p:nvPr/>
        </p:nvPicPr>
        <p:blipFill rotWithShape="1">
          <a:blip r:embed="rId5">
            <a:extLst>
              <a:ext uri="{28A0092B-C50C-407E-A947-70E740481C1C}">
                <a14:useLocalDpi xmlns:a14="http://schemas.microsoft.com/office/drawing/2010/main" val="0"/>
              </a:ext>
            </a:extLst>
          </a:blip>
          <a:srcRect l="5063" r="3798" b="19679"/>
          <a:stretch/>
        </p:blipFill>
        <p:spPr bwMode="auto">
          <a:xfrm>
            <a:off x="4389438" y="3209743"/>
            <a:ext cx="4724400" cy="2624667"/>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type="body" idx="1"/>
          </p:nvPr>
        </p:nvSpPr>
        <p:spPr>
          <a:xfrm>
            <a:off x="0" y="932415"/>
            <a:ext cx="4017376" cy="4298985"/>
          </a:xfrm>
        </p:spPr>
        <p:txBody>
          <a:bodyPr/>
          <a:lstStyle/>
          <a:p>
            <a:pPr marL="0" indent="0">
              <a:buNone/>
            </a:pPr>
            <a:r>
              <a:rPr lang="en-US" sz="2000" dirty="0" smtClean="0"/>
              <a:t>Characterizes </a:t>
            </a:r>
            <a:r>
              <a:rPr lang="en-US" sz="2000" dirty="0"/>
              <a:t>the propensity of the cell to form </a:t>
            </a:r>
            <a:r>
              <a:rPr lang="en-US" sz="2000" dirty="0" smtClean="0"/>
              <a:t>sheets (epithelia)</a:t>
            </a:r>
          </a:p>
          <a:p>
            <a:pPr marL="0" indent="0">
              <a:buNone/>
            </a:pPr>
            <a:r>
              <a:rPr lang="en-US" sz="2000" b="1" dirty="0" smtClean="0"/>
              <a:t>Epithelial</a:t>
            </a:r>
            <a:r>
              <a:rPr lang="en-US" sz="2000" dirty="0" smtClean="0"/>
              <a:t> </a:t>
            </a:r>
            <a:r>
              <a:rPr lang="en-US" sz="2000" dirty="0"/>
              <a:t>cells are typically </a:t>
            </a:r>
            <a:r>
              <a:rPr lang="en-US" sz="2000" dirty="0" smtClean="0"/>
              <a:t>polarized, </a:t>
            </a:r>
            <a:r>
              <a:rPr lang="en-US" sz="2000" dirty="0"/>
              <a:t>with apical, lateral and basolateral </a:t>
            </a:r>
            <a:r>
              <a:rPr lang="en-US" sz="2000" dirty="0" smtClean="0"/>
              <a:t>domains</a:t>
            </a:r>
          </a:p>
          <a:p>
            <a:pPr marL="0" indent="0">
              <a:buNone/>
            </a:pPr>
            <a:endParaRPr lang="en-US" sz="2000" dirty="0"/>
          </a:p>
        </p:txBody>
      </p:sp>
      <p:pic>
        <p:nvPicPr>
          <p:cNvPr id="7" name="Picture 6"/>
          <p:cNvPicPr>
            <a:picLocks noChangeAspect="1"/>
          </p:cNvPicPr>
          <p:nvPr/>
        </p:nvPicPr>
        <p:blipFill>
          <a:blip r:embed="rId6"/>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0" y="3081907"/>
            <a:ext cx="4572000" cy="3693319"/>
          </a:xfrm>
          <a:prstGeom prst="rect">
            <a:avLst/>
          </a:prstGeom>
        </p:spPr>
        <p:txBody>
          <a:bodyPr>
            <a:spAutoFit/>
          </a:bodyPr>
          <a:lstStyle/>
          <a:p>
            <a:r>
              <a:rPr lang="en-US" b="1" dirty="0">
                <a:solidFill>
                  <a:srgbClr val="000000"/>
                </a:solidFill>
              </a:rPr>
              <a:t>Lateral</a:t>
            </a:r>
            <a:r>
              <a:rPr lang="en-US" dirty="0">
                <a:solidFill>
                  <a:srgbClr val="000000"/>
                </a:solidFill>
              </a:rPr>
              <a:t> domains have special molecular structures for adhering to epithelial cells of specific types and molecular machines to create and apply tension forces to form tightly assembled epithelial sheets and to transmit force across sheets</a:t>
            </a:r>
          </a:p>
          <a:p>
            <a:r>
              <a:rPr lang="en-US" b="1" dirty="0">
                <a:solidFill>
                  <a:srgbClr val="000000"/>
                </a:solidFill>
              </a:rPr>
              <a:t>Apical</a:t>
            </a:r>
            <a:r>
              <a:rPr lang="en-US" dirty="0">
                <a:solidFill>
                  <a:srgbClr val="000000"/>
                </a:solidFill>
              </a:rPr>
              <a:t> surfaces are often non-adhesive to allow them to face fluid environments and have special structures for absorbing or secreting material</a:t>
            </a:r>
          </a:p>
          <a:p>
            <a:r>
              <a:rPr lang="en-US" b="1" dirty="0">
                <a:solidFill>
                  <a:srgbClr val="000000"/>
                </a:solidFill>
              </a:rPr>
              <a:t>Basolateral</a:t>
            </a:r>
            <a:r>
              <a:rPr lang="en-US" dirty="0">
                <a:solidFill>
                  <a:srgbClr val="000000"/>
                </a:solidFill>
              </a:rPr>
              <a:t> or </a:t>
            </a:r>
            <a:r>
              <a:rPr lang="en-US" b="1" dirty="0">
                <a:solidFill>
                  <a:srgbClr val="000000"/>
                </a:solidFill>
              </a:rPr>
              <a:t>Basal </a:t>
            </a:r>
            <a:r>
              <a:rPr lang="en-US" dirty="0">
                <a:solidFill>
                  <a:srgbClr val="000000"/>
                </a:solidFill>
              </a:rPr>
              <a:t>surfaces stick weakly to other cells but strongly to extracellular matrix</a:t>
            </a:r>
          </a:p>
        </p:txBody>
      </p:sp>
    </p:spTree>
    <p:extLst>
      <p:ext uri="{BB962C8B-B14F-4D97-AF65-F5344CB8AC3E}">
        <p14:creationId xmlns:p14="http://schemas.microsoft.com/office/powerpoint/2010/main" val="2425144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11423"/>
            <a:ext cx="6584417" cy="576654"/>
          </a:xfrm>
        </p:spPr>
        <p:txBody>
          <a:bodyPr/>
          <a:lstStyle/>
          <a:p>
            <a:pPr eaLnBrk="1" hangingPunct="1"/>
            <a:r>
              <a:rPr lang="en-US" altLang="en-US" sz="2800" b="1" dirty="0" smtClean="0">
                <a:solidFill>
                  <a:srgbClr val="0000CC"/>
                </a:solidFill>
              </a:rPr>
              <a:t>Cell Classifications: Epithelial vs Mesenchymal</a:t>
            </a:r>
          </a:p>
        </p:txBody>
      </p:sp>
      <p:sp>
        <p:nvSpPr>
          <p:cNvPr id="7171" name="Rectangle 3"/>
          <p:cNvSpPr>
            <a:spLocks noGrp="1" noChangeArrowheads="1"/>
          </p:cNvSpPr>
          <p:nvPr>
            <p:ph type="body" idx="1"/>
          </p:nvPr>
        </p:nvSpPr>
        <p:spPr>
          <a:xfrm>
            <a:off x="76200" y="1091343"/>
            <a:ext cx="4592719" cy="4525963"/>
          </a:xfrm>
        </p:spPr>
        <p:txBody>
          <a:bodyPr/>
          <a:lstStyle/>
          <a:p>
            <a:pPr marL="0" indent="0">
              <a:buNone/>
            </a:pPr>
            <a:r>
              <a:rPr lang="en-US" sz="2000" b="1" dirty="0" smtClean="0"/>
              <a:t>Mesenchymal</a:t>
            </a:r>
            <a:r>
              <a:rPr lang="en-US" sz="2000" dirty="0" smtClean="0"/>
              <a:t> </a:t>
            </a:r>
            <a:r>
              <a:rPr lang="en-US" sz="2000" dirty="0"/>
              <a:t>cells are </a:t>
            </a:r>
            <a:r>
              <a:rPr lang="en-US" sz="2000" dirty="0" smtClean="0"/>
              <a:t>any cells that don’t naturally form sheets</a:t>
            </a:r>
          </a:p>
          <a:p>
            <a:pPr marL="0" indent="0">
              <a:buNone/>
            </a:pPr>
            <a:r>
              <a:rPr lang="en-US" sz="2000" dirty="0" smtClean="0"/>
              <a:t>May be polarized (neurons)</a:t>
            </a:r>
          </a:p>
          <a:p>
            <a:pPr marL="0" indent="0">
              <a:buNone/>
            </a:pPr>
            <a:r>
              <a:rPr lang="en-US" sz="2000" dirty="0" smtClean="0"/>
              <a:t>Generally </a:t>
            </a:r>
            <a:r>
              <a:rPr lang="en-US" sz="2000" dirty="0"/>
              <a:t>weakly adhering to each </a:t>
            </a:r>
            <a:r>
              <a:rPr lang="en-US" sz="2000" dirty="0" smtClean="0"/>
              <a:t>other</a:t>
            </a:r>
          </a:p>
          <a:p>
            <a:pPr marL="0" indent="0">
              <a:buNone/>
            </a:pPr>
            <a:r>
              <a:rPr lang="en-US" sz="2000" dirty="0" smtClean="0"/>
              <a:t>Often found in three-dimensional </a:t>
            </a:r>
            <a:r>
              <a:rPr lang="en-US" sz="2000" dirty="0"/>
              <a:t>connective </a:t>
            </a:r>
            <a:r>
              <a:rPr lang="en-US" sz="2000" dirty="0" smtClean="0"/>
              <a:t>tissue (</a:t>
            </a:r>
            <a:r>
              <a:rPr lang="en-US" sz="2000" i="1" dirty="0" smtClean="0"/>
              <a:t>e.g. </a:t>
            </a:r>
            <a:r>
              <a:rPr lang="en-US" sz="2000" dirty="0" smtClean="0"/>
              <a:t>neurons, leukocytes,…)</a:t>
            </a:r>
          </a:p>
          <a:p>
            <a:pPr marL="0" indent="0">
              <a:buNone/>
            </a:pPr>
            <a:endParaRPr lang="en-US" sz="2000" dirty="0" smtClean="0"/>
          </a:p>
          <a:p>
            <a:pPr marL="0" indent="0">
              <a:buNone/>
            </a:pPr>
            <a:r>
              <a:rPr lang="en-US" sz="2000" dirty="0" smtClean="0"/>
              <a:t>Cells </a:t>
            </a:r>
            <a:r>
              <a:rPr lang="en-US" sz="2000" dirty="0"/>
              <a:t>of the same type can differ in the degree to which they have particular mesenchymal or epithelial </a:t>
            </a:r>
            <a:r>
              <a:rPr lang="en-US" sz="2000" dirty="0" smtClean="0"/>
              <a:t>properties</a:t>
            </a:r>
          </a:p>
          <a:p>
            <a:pPr marL="0" indent="0">
              <a:buNone/>
            </a:pPr>
            <a:endParaRPr lang="en-US" sz="2000" dirty="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Image result for mesenchymal c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675" y="2220888"/>
            <a:ext cx="4632325" cy="2956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75833" y="5266777"/>
            <a:ext cx="9061882" cy="707886"/>
          </a:xfrm>
          <a:prstGeom prst="rect">
            <a:avLst/>
          </a:prstGeom>
        </p:spPr>
        <p:txBody>
          <a:bodyPr wrap="square">
            <a:spAutoFit/>
          </a:bodyPr>
          <a:lstStyle/>
          <a:p>
            <a:r>
              <a:rPr lang="en-US" sz="2000" dirty="0">
                <a:solidFill>
                  <a:srgbClr val="000000"/>
                </a:solidFill>
              </a:rPr>
              <a:t>Cells with intermediate properties between epithelial and mesenchymal are sometimes called </a:t>
            </a:r>
            <a:r>
              <a:rPr lang="en-US" sz="2000" b="1" dirty="0">
                <a:solidFill>
                  <a:srgbClr val="000000"/>
                </a:solidFill>
              </a:rPr>
              <a:t>epithelioid</a:t>
            </a:r>
          </a:p>
        </p:txBody>
      </p:sp>
    </p:spTree>
    <p:extLst>
      <p:ext uri="{BB962C8B-B14F-4D97-AF65-F5344CB8AC3E}">
        <p14:creationId xmlns:p14="http://schemas.microsoft.com/office/powerpoint/2010/main" val="3954404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6589962" cy="576654"/>
          </a:xfrm>
        </p:spPr>
        <p:txBody>
          <a:bodyPr/>
          <a:lstStyle/>
          <a:p>
            <a:pPr eaLnBrk="1" hangingPunct="1"/>
            <a:r>
              <a:rPr lang="en-US" altLang="en-US" sz="2800" b="1" dirty="0" smtClean="0">
                <a:solidFill>
                  <a:srgbClr val="0000CC"/>
                </a:solidFill>
              </a:rPr>
              <a:t>Cell Classifications: Planar Polarity</a:t>
            </a:r>
          </a:p>
        </p:txBody>
      </p:sp>
      <p:sp>
        <p:nvSpPr>
          <p:cNvPr id="7171" name="Rectangle 3"/>
          <p:cNvSpPr>
            <a:spLocks noGrp="1" noChangeArrowheads="1"/>
          </p:cNvSpPr>
          <p:nvPr>
            <p:ph type="body" idx="1"/>
          </p:nvPr>
        </p:nvSpPr>
        <p:spPr>
          <a:xfrm>
            <a:off x="55480" y="611222"/>
            <a:ext cx="5202319" cy="4525963"/>
          </a:xfrm>
        </p:spPr>
        <p:txBody>
          <a:bodyPr/>
          <a:lstStyle/>
          <a:p>
            <a:pPr marL="0" indent="0">
              <a:buNone/>
            </a:pPr>
            <a:r>
              <a:rPr lang="en-US" sz="2000" dirty="0" smtClean="0"/>
              <a:t>Many cells, especially in epithelia also have a gradient of properties roughly perpendicular to the main polarization axis</a:t>
            </a:r>
          </a:p>
          <a:p>
            <a:pPr marL="0" indent="0">
              <a:buNone/>
            </a:pPr>
            <a:endParaRPr lang="en-US" sz="2000" dirty="0" smtClean="0"/>
          </a:p>
          <a:p>
            <a:pPr marL="0" indent="0">
              <a:buNone/>
            </a:pPr>
            <a:r>
              <a:rPr lang="en-US" sz="2000" dirty="0" smtClean="0"/>
              <a:t>This secondary polarization is called </a:t>
            </a:r>
            <a:r>
              <a:rPr lang="en-US" sz="2000" b="1" dirty="0" smtClean="0"/>
              <a:t>planar polarity</a:t>
            </a:r>
          </a:p>
          <a:p>
            <a:pPr marL="0" indent="0">
              <a:buNone/>
            </a:pPr>
            <a:endParaRPr lang="en-US" sz="2000" b="1" dirty="0"/>
          </a:p>
          <a:p>
            <a:r>
              <a:rPr lang="en-US" sz="2000" dirty="0" smtClean="0"/>
              <a:t>Results from contact signaling between lateral surfaces of epithelial cells</a:t>
            </a:r>
          </a:p>
          <a:p>
            <a:r>
              <a:rPr lang="en-US" sz="2000" dirty="0" smtClean="0"/>
              <a:t>May be labile, or may build permanent structures </a:t>
            </a:r>
          </a:p>
          <a:p>
            <a:r>
              <a:rPr lang="en-US" sz="2000" dirty="0" smtClean="0"/>
              <a:t>Classic example bristles on fly </a:t>
            </a:r>
            <a:r>
              <a:rPr lang="en-US" sz="2000" dirty="0" err="1" smtClean="0"/>
              <a:t>omatidia</a:t>
            </a:r>
            <a:r>
              <a:rPr lang="en-US" sz="2000" dirty="0" smtClean="0"/>
              <a:t> (fly eye cells)</a:t>
            </a:r>
          </a:p>
          <a:p>
            <a:r>
              <a:rPr lang="en-US" sz="2000" dirty="0" smtClean="0"/>
              <a:t>Migration of cells within epithelia usually requires planar polarity</a:t>
            </a:r>
            <a:endParaRPr lang="en-US" sz="2000" dirty="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2" descr="Image result for planar polar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8418" y="2245110"/>
            <a:ext cx="3091857"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092500" y="3670"/>
            <a:ext cx="2045215" cy="2175346"/>
          </a:xfrm>
          <a:prstGeom prst="rect">
            <a:avLst/>
          </a:prstGeom>
        </p:spPr>
      </p:pic>
      <p:sp>
        <p:nvSpPr>
          <p:cNvPr id="7" name="Notched Right Arrow 6"/>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391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665163"/>
          </a:xfrm>
        </p:spPr>
        <p:txBody>
          <a:bodyPr>
            <a:normAutofit fontScale="90000"/>
          </a:bodyPr>
          <a:lstStyle/>
          <a:p>
            <a:r>
              <a:rPr lang="en-US" b="1" dirty="0" smtClean="0">
                <a:solidFill>
                  <a:srgbClr val="0000CC"/>
                </a:solidFill>
              </a:rPr>
              <a:t>Tissue Level Mechanical Processes</a:t>
            </a:r>
            <a:endParaRPr lang="en-US" b="1" dirty="0">
              <a:solidFill>
                <a:srgbClr val="0000CC"/>
              </a:solidFill>
            </a:endParaRPr>
          </a:p>
        </p:txBody>
      </p:sp>
      <p:sp>
        <p:nvSpPr>
          <p:cNvPr id="3" name="Content Placeholder 2"/>
          <p:cNvSpPr>
            <a:spLocks noGrp="1"/>
          </p:cNvSpPr>
          <p:nvPr>
            <p:ph idx="4294967295"/>
          </p:nvPr>
        </p:nvSpPr>
        <p:spPr>
          <a:xfrm>
            <a:off x="484188" y="716280"/>
            <a:ext cx="8229600" cy="6019800"/>
          </a:xfrm>
        </p:spPr>
        <p:txBody>
          <a:bodyPr>
            <a:noAutofit/>
          </a:bodyPr>
          <a:lstStyle/>
          <a:p>
            <a:pPr algn="just"/>
            <a:r>
              <a:rPr lang="en-US" sz="2400" dirty="0" smtClean="0">
                <a:solidFill>
                  <a:srgbClr val="0070C0"/>
                </a:solidFill>
              </a:rPr>
              <a:t>Formation of sheets (epithelialization)</a:t>
            </a:r>
          </a:p>
          <a:p>
            <a:pPr algn="just"/>
            <a:r>
              <a:rPr lang="en-US" sz="2400" dirty="0" smtClean="0">
                <a:solidFill>
                  <a:srgbClr val="0070C0"/>
                </a:solidFill>
              </a:rPr>
              <a:t>Formation of clumps of cells (condensation)</a:t>
            </a:r>
          </a:p>
          <a:p>
            <a:pPr algn="just"/>
            <a:r>
              <a:rPr lang="en-US" sz="2400" dirty="0" smtClean="0">
                <a:solidFill>
                  <a:srgbClr val="0070C0"/>
                </a:solidFill>
              </a:rPr>
              <a:t>Formation of tubes (invagination, apical constriction)</a:t>
            </a:r>
          </a:p>
          <a:p>
            <a:pPr algn="just"/>
            <a:r>
              <a:rPr lang="en-US" sz="2400" dirty="0" smtClean="0">
                <a:solidFill>
                  <a:srgbClr val="0070C0"/>
                </a:solidFill>
              </a:rPr>
              <a:t>Growth and branching of tubes (branching morphogenesis)</a:t>
            </a:r>
          </a:p>
          <a:p>
            <a:pPr algn="just"/>
            <a:r>
              <a:rPr lang="en-US" sz="2400" dirty="0" smtClean="0">
                <a:solidFill>
                  <a:srgbClr val="0070C0"/>
                </a:solidFill>
              </a:rPr>
              <a:t>Reorganization by sorting</a:t>
            </a:r>
          </a:p>
          <a:p>
            <a:pPr algn="just"/>
            <a:r>
              <a:rPr lang="en-US" sz="2400" dirty="0" smtClean="0">
                <a:solidFill>
                  <a:srgbClr val="0070C0"/>
                </a:solidFill>
              </a:rPr>
              <a:t>Reorganization by convergent extension</a:t>
            </a:r>
          </a:p>
          <a:p>
            <a:pPr algn="just"/>
            <a:r>
              <a:rPr lang="en-US" sz="2400" dirty="0" smtClean="0">
                <a:solidFill>
                  <a:srgbClr val="0070C0"/>
                </a:solidFill>
              </a:rPr>
              <a:t>Flow and reshaping of tissues </a:t>
            </a:r>
          </a:p>
        </p:txBody>
      </p:sp>
      <p:pic>
        <p:nvPicPr>
          <p:cNvPr id="4" name="Picture 3"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1316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b="1" dirty="0" smtClean="0">
                <a:solidFill>
                  <a:srgbClr val="0000CC"/>
                </a:solidFill>
              </a:rPr>
              <a:t>Mechanical Changes of Tissues</a:t>
            </a:r>
            <a:endParaRPr lang="en-US" b="1" dirty="0">
              <a:solidFill>
                <a:srgbClr val="0000CC"/>
              </a:solidFill>
            </a:endParaRPr>
          </a:p>
        </p:txBody>
      </p:sp>
      <p:pic>
        <p:nvPicPr>
          <p:cNvPr id="5122" name="Picture 2" descr="Image result for epithelial invagin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3620770"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2595399" y="2421466"/>
            <a:ext cx="3524514" cy="461665"/>
          </a:xfrm>
          <a:prstGeom prst="rect">
            <a:avLst/>
          </a:prstGeom>
        </p:spPr>
        <p:txBody>
          <a:bodyPr wrap="square">
            <a:spAutoFit/>
          </a:bodyPr>
          <a:lstStyle/>
          <a:p>
            <a:r>
              <a:rPr lang="en-US" sz="1200" dirty="0">
                <a:solidFill>
                  <a:srgbClr val="000000"/>
                </a:solidFill>
              </a:rPr>
              <a:t>http://www.albertkharris.com/2016_morphogenetic_movements.html</a:t>
            </a:r>
          </a:p>
        </p:txBody>
      </p:sp>
      <p:pic>
        <p:nvPicPr>
          <p:cNvPr id="6" name="Picture 2" descr="Image result for figures in gilbert developmental biology textbook epithel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050" y="804333"/>
            <a:ext cx="35748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86867" y="5410200"/>
            <a:ext cx="3829854" cy="1169551"/>
          </a:xfrm>
          <a:prstGeom prst="rect">
            <a:avLst/>
          </a:prstGeom>
        </p:spPr>
        <p:txBody>
          <a:bodyPr wrap="square">
            <a:spAutoFit/>
          </a:bodyPr>
          <a:lstStyle/>
          <a:p>
            <a:r>
              <a:rPr lang="en-US" sz="1400" dirty="0">
                <a:solidFill>
                  <a:srgbClr val="000000"/>
                </a:solidFill>
              </a:rPr>
              <a:t>Mechanisms of pattern formation in development and </a:t>
            </a:r>
            <a:r>
              <a:rPr lang="en-US" sz="1400" dirty="0" smtClean="0">
                <a:solidFill>
                  <a:srgbClr val="000000"/>
                </a:solidFill>
              </a:rPr>
              <a:t>evolution, Isaac </a:t>
            </a:r>
            <a:r>
              <a:rPr lang="en-US" sz="1400" dirty="0">
                <a:solidFill>
                  <a:srgbClr val="000000"/>
                </a:solidFill>
              </a:rPr>
              <a:t>Salazar-Ciudad, </a:t>
            </a:r>
            <a:r>
              <a:rPr lang="en-US" sz="1400" dirty="0" err="1">
                <a:solidFill>
                  <a:srgbClr val="000000"/>
                </a:solidFill>
              </a:rPr>
              <a:t>Jukka</a:t>
            </a:r>
            <a:r>
              <a:rPr lang="en-US" sz="1400" dirty="0">
                <a:solidFill>
                  <a:srgbClr val="000000"/>
                </a:solidFill>
              </a:rPr>
              <a:t> </a:t>
            </a:r>
            <a:r>
              <a:rPr lang="en-US" sz="1400" dirty="0" err="1">
                <a:solidFill>
                  <a:srgbClr val="000000"/>
                </a:solidFill>
              </a:rPr>
              <a:t>Jernvall</a:t>
            </a:r>
            <a:r>
              <a:rPr lang="en-US" sz="1400" dirty="0">
                <a:solidFill>
                  <a:srgbClr val="000000"/>
                </a:solidFill>
              </a:rPr>
              <a:t>, Stuart A. </a:t>
            </a:r>
            <a:r>
              <a:rPr lang="en-US" sz="1400" dirty="0" smtClean="0">
                <a:solidFill>
                  <a:srgbClr val="000000"/>
                </a:solidFill>
              </a:rPr>
              <a:t>Newman, Development </a:t>
            </a:r>
            <a:r>
              <a:rPr lang="en-US" sz="1400" dirty="0">
                <a:solidFill>
                  <a:srgbClr val="000000"/>
                </a:solidFill>
              </a:rPr>
              <a:t>2003 130: 2027-2037; </a:t>
            </a:r>
            <a:r>
              <a:rPr lang="en-US" sz="1400" dirty="0" err="1">
                <a:solidFill>
                  <a:srgbClr val="000000"/>
                </a:solidFill>
              </a:rPr>
              <a:t>doi</a:t>
            </a:r>
            <a:r>
              <a:rPr lang="en-US" sz="1400" dirty="0">
                <a:solidFill>
                  <a:srgbClr val="000000"/>
                </a:solidFill>
              </a:rPr>
              <a:t>: 10.1242/dev.00425</a:t>
            </a:r>
          </a:p>
        </p:txBody>
      </p:sp>
      <p:pic>
        <p:nvPicPr>
          <p:cNvPr id="8" name="Picture 2" descr="Image result for epithelial invagination"/>
          <p:cNvPicPr>
            <a:picLocks noChangeAspect="1" noChangeArrowheads="1"/>
          </p:cNvPicPr>
          <p:nvPr/>
        </p:nvPicPr>
        <p:blipFill rotWithShape="1">
          <a:blip r:embed="rId4">
            <a:extLst>
              <a:ext uri="{28A0092B-C50C-407E-A947-70E740481C1C}">
                <a14:useLocalDpi xmlns:a14="http://schemas.microsoft.com/office/drawing/2010/main" val="0"/>
              </a:ext>
            </a:extLst>
          </a:blip>
          <a:srcRect t="36081"/>
          <a:stretch/>
        </p:blipFill>
        <p:spPr bwMode="auto">
          <a:xfrm>
            <a:off x="567267" y="4466399"/>
            <a:ext cx="3372503" cy="15285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6200000">
            <a:off x="3716302" y="5099271"/>
            <a:ext cx="1479228" cy="577081"/>
          </a:xfrm>
          <a:prstGeom prst="rect">
            <a:avLst/>
          </a:prstGeom>
        </p:spPr>
        <p:txBody>
          <a:bodyPr wrap="square">
            <a:spAutoFit/>
          </a:bodyPr>
          <a:lstStyle/>
          <a:p>
            <a:r>
              <a:rPr lang="en-US" sz="1050" dirty="0"/>
              <a:t>http://worms.zoology.wisc.edu/frogs/gast/gast_morph.html</a:t>
            </a:r>
          </a:p>
        </p:txBody>
      </p:sp>
      <p:pic>
        <p:nvPicPr>
          <p:cNvPr id="10" name="Picture 9" descr="Biocomplex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redblackblock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391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95" y="29314"/>
            <a:ext cx="8987156" cy="873957"/>
          </a:xfrm>
          <a:prstGeom prst="rect">
            <a:avLst/>
          </a:prstGeom>
        </p:spPr>
        <p:txBody>
          <a:bodyPr vert="horz" wrap="square" lIns="0" tIns="12065" rIns="0" bIns="0" rtlCol="0">
            <a:spAutoFit/>
          </a:bodyPr>
          <a:lstStyle/>
          <a:p>
            <a:pPr marL="12700" algn="ctr">
              <a:lnSpc>
                <a:spcPct val="100000"/>
              </a:lnSpc>
              <a:spcBef>
                <a:spcPts val="95"/>
              </a:spcBef>
            </a:pPr>
            <a:r>
              <a:rPr lang="en-US" sz="2800" spc="-10" dirty="0">
                <a:solidFill>
                  <a:srgbClr val="0000CC"/>
                </a:solidFill>
              </a:rPr>
              <a:t>Cells C</a:t>
            </a:r>
            <a:r>
              <a:rPr lang="en-US" sz="2800" spc="-10" dirty="0" smtClean="0">
                <a:solidFill>
                  <a:srgbClr val="0000CC"/>
                </a:solidFill>
              </a:rPr>
              <a:t>oordinate to </a:t>
            </a:r>
            <a:r>
              <a:rPr lang="en-US" sz="2800" spc="-10" dirty="0">
                <a:solidFill>
                  <a:srgbClr val="0000CC"/>
                </a:solidFill>
              </a:rPr>
              <a:t>M</a:t>
            </a:r>
            <a:r>
              <a:rPr lang="en-US" sz="2800" spc="-10" dirty="0" smtClean="0">
                <a:solidFill>
                  <a:srgbClr val="0000CC"/>
                </a:solidFill>
              </a:rPr>
              <a:t>aintain </a:t>
            </a:r>
            <a:r>
              <a:rPr lang="en-US" sz="2800" spc="-10" dirty="0">
                <a:solidFill>
                  <a:srgbClr val="0000CC"/>
                </a:solidFill>
              </a:rPr>
              <a:t>T</a:t>
            </a:r>
            <a:r>
              <a:rPr lang="en-US" sz="2800" spc="-10" dirty="0" smtClean="0">
                <a:solidFill>
                  <a:srgbClr val="0000CC"/>
                </a:solidFill>
              </a:rPr>
              <a:t>issues</a:t>
            </a:r>
            <a:r>
              <a:rPr lang="en-US" sz="2800" spc="-10" dirty="0">
                <a:solidFill>
                  <a:srgbClr val="0000CC"/>
                </a:solidFill>
              </a:rPr>
              <a:t>, </a:t>
            </a:r>
            <a:r>
              <a:rPr lang="en-US" sz="2800" spc="-10" dirty="0" smtClean="0">
                <a:solidFill>
                  <a:srgbClr val="0000CC"/>
                </a:solidFill>
              </a:rPr>
              <a:t>Organs</a:t>
            </a:r>
            <a:r>
              <a:rPr lang="en-US" sz="2800" spc="-10" dirty="0">
                <a:solidFill>
                  <a:srgbClr val="0000CC"/>
                </a:solidFill>
              </a:rPr>
              <a:t>, </a:t>
            </a:r>
            <a:r>
              <a:rPr lang="en-US" sz="2800" spc="-10" dirty="0" smtClean="0">
                <a:solidFill>
                  <a:srgbClr val="0000CC"/>
                </a:solidFill>
              </a:rPr>
              <a:t>and </a:t>
            </a:r>
            <a:r>
              <a:rPr lang="en-US" sz="2800" spc="-10" dirty="0">
                <a:solidFill>
                  <a:srgbClr val="0000CC"/>
                </a:solidFill>
              </a:rPr>
              <a:t>O</a:t>
            </a:r>
            <a:r>
              <a:rPr lang="en-US" sz="2800" spc="-10" dirty="0" smtClean="0">
                <a:solidFill>
                  <a:srgbClr val="0000CC"/>
                </a:solidFill>
              </a:rPr>
              <a:t>rganisms (</a:t>
            </a:r>
            <a:r>
              <a:rPr sz="2800" spc="-10" dirty="0" smtClean="0">
                <a:solidFill>
                  <a:srgbClr val="0000CC"/>
                </a:solidFill>
              </a:rPr>
              <a:t>Homeostasi</a:t>
            </a:r>
            <a:r>
              <a:rPr lang="en-US" sz="2800" spc="-10" dirty="0" smtClean="0">
                <a:solidFill>
                  <a:srgbClr val="0000CC"/>
                </a:solidFill>
              </a:rPr>
              <a:t>s)</a:t>
            </a:r>
            <a:endParaRPr sz="2800" spc="-10" dirty="0">
              <a:solidFill>
                <a:srgbClr val="0000CC"/>
              </a:solidFil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89535" algn="ctr">
              <a:lnSpc>
                <a:spcPts val="1650"/>
              </a:lnSpc>
            </a:pPr>
            <a:r>
              <a:rPr spc="-5" dirty="0"/>
              <a:t>Intelligent </a:t>
            </a:r>
            <a:r>
              <a:rPr spc="-10" dirty="0"/>
              <a:t>Systems</a:t>
            </a:r>
            <a:r>
              <a:rPr spc="-65" dirty="0"/>
              <a:t> </a:t>
            </a:r>
            <a:r>
              <a:rPr spc="-5" dirty="0"/>
              <a:t>Engineering</a:t>
            </a:r>
          </a:p>
          <a:p>
            <a:pPr algn="ctr"/>
            <a:r>
              <a:rPr b="0" dirty="0">
                <a:solidFill>
                  <a:srgbClr val="E9D96E"/>
                </a:solidFill>
              </a:rPr>
              <a:t>ENGR-E </a:t>
            </a:r>
            <a:r>
              <a:rPr b="0" spc="-5" dirty="0">
                <a:solidFill>
                  <a:srgbClr val="E9D96E"/>
                </a:solidFill>
              </a:rPr>
              <a:t>441/541: Cancer</a:t>
            </a:r>
            <a:r>
              <a:rPr b="0" spc="-114" dirty="0">
                <a:solidFill>
                  <a:srgbClr val="E9D96E"/>
                </a:solidFill>
              </a:rPr>
              <a:t> </a:t>
            </a:r>
            <a:r>
              <a:rPr b="0" spc="-5" dirty="0">
                <a:solidFill>
                  <a:srgbClr val="E9D96E"/>
                </a:solidFill>
              </a:rPr>
              <a:t>Systems</a:t>
            </a:r>
          </a:p>
        </p:txBody>
      </p:sp>
      <p:sp>
        <p:nvSpPr>
          <p:cNvPr id="3" name="object 3"/>
          <p:cNvSpPr txBox="1"/>
          <p:nvPr/>
        </p:nvSpPr>
        <p:spPr>
          <a:xfrm>
            <a:off x="78739" y="879703"/>
            <a:ext cx="8764905" cy="4716676"/>
          </a:xfrm>
          <a:prstGeom prst="rect">
            <a:avLst/>
          </a:prstGeom>
        </p:spPr>
        <p:txBody>
          <a:bodyPr vert="horz" wrap="square" lIns="0" tIns="73660" rIns="0" bIns="0" rtlCol="0">
            <a:spAutoFit/>
          </a:bodyPr>
          <a:lstStyle/>
          <a:p>
            <a:pPr marL="300355" indent="-287655" eaLnBrk="1" fontAlgn="auto" hangingPunct="1">
              <a:spcBef>
                <a:spcPts val="580"/>
              </a:spcBef>
              <a:spcAft>
                <a:spcPts val="0"/>
              </a:spcAft>
              <a:buFontTx/>
              <a:buChar char="•"/>
              <a:tabLst>
                <a:tab pos="300355" algn="l"/>
                <a:tab pos="300990" algn="l"/>
              </a:tabLst>
            </a:pPr>
            <a:r>
              <a:rPr sz="2000" spc="-5" dirty="0">
                <a:solidFill>
                  <a:prstClr val="black"/>
                </a:solidFill>
                <a:latin typeface="Arial"/>
                <a:cs typeface="Arial"/>
              </a:rPr>
              <a:t>Cell birth and death must be balanced </a:t>
            </a:r>
            <a:r>
              <a:rPr sz="2000" dirty="0">
                <a:solidFill>
                  <a:prstClr val="black"/>
                </a:solidFill>
                <a:latin typeface="Arial"/>
                <a:cs typeface="Arial"/>
              </a:rPr>
              <a:t>to </a:t>
            </a:r>
            <a:r>
              <a:rPr sz="2000" spc="-5" dirty="0">
                <a:solidFill>
                  <a:prstClr val="black"/>
                </a:solidFill>
                <a:latin typeface="Arial"/>
                <a:cs typeface="Arial"/>
              </a:rPr>
              <a:t>maintain </a:t>
            </a:r>
            <a:r>
              <a:rPr sz="2000" dirty="0">
                <a:solidFill>
                  <a:prstClr val="black"/>
                </a:solidFill>
                <a:latin typeface="Arial"/>
                <a:cs typeface="Arial"/>
              </a:rPr>
              <a:t>a stable cell</a:t>
            </a:r>
            <a:r>
              <a:rPr sz="2000" spc="-85" dirty="0">
                <a:solidFill>
                  <a:prstClr val="black"/>
                </a:solidFill>
                <a:latin typeface="Arial"/>
                <a:cs typeface="Arial"/>
              </a:rPr>
              <a:t> </a:t>
            </a:r>
            <a:r>
              <a:rPr sz="2000" spc="-5" dirty="0">
                <a:solidFill>
                  <a:prstClr val="black"/>
                </a:solidFill>
                <a:latin typeface="Arial"/>
                <a:cs typeface="Arial"/>
              </a:rPr>
              <a:t>population.</a:t>
            </a:r>
            <a:endParaRPr sz="2000" dirty="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If a </a:t>
            </a:r>
            <a:r>
              <a:rPr sz="2000" spc="-5" dirty="0">
                <a:solidFill>
                  <a:prstClr val="black"/>
                </a:solidFill>
                <a:latin typeface="Arial"/>
                <a:cs typeface="Arial"/>
              </a:rPr>
              <a:t>tissue is at “design</a:t>
            </a:r>
            <a:r>
              <a:rPr sz="2000" spc="-95" dirty="0">
                <a:solidFill>
                  <a:prstClr val="black"/>
                </a:solidFill>
                <a:latin typeface="Arial"/>
                <a:cs typeface="Arial"/>
              </a:rPr>
              <a:t> </a:t>
            </a:r>
            <a:r>
              <a:rPr sz="2000" spc="-5" dirty="0">
                <a:solidFill>
                  <a:prstClr val="black"/>
                </a:solidFill>
                <a:latin typeface="Arial"/>
                <a:cs typeface="Arial"/>
              </a:rPr>
              <a:t>capacity”</a:t>
            </a:r>
            <a:endParaRPr sz="2000" dirty="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If a cell </a:t>
            </a:r>
            <a:r>
              <a:rPr sz="2000" spc="-5" dirty="0">
                <a:solidFill>
                  <a:prstClr val="black"/>
                </a:solidFill>
                <a:latin typeface="Arial"/>
                <a:cs typeface="Arial"/>
              </a:rPr>
              <a:t>dies, another </a:t>
            </a:r>
            <a:r>
              <a:rPr sz="2000" dirty="0">
                <a:solidFill>
                  <a:prstClr val="black"/>
                </a:solidFill>
                <a:latin typeface="Arial"/>
                <a:cs typeface="Arial"/>
              </a:rPr>
              <a:t>cell </a:t>
            </a:r>
            <a:r>
              <a:rPr sz="2000" spc="-5" dirty="0">
                <a:solidFill>
                  <a:prstClr val="black"/>
                </a:solidFill>
                <a:latin typeface="Arial"/>
                <a:cs typeface="Arial"/>
              </a:rPr>
              <a:t>divides to create </a:t>
            </a:r>
            <a:r>
              <a:rPr sz="2000" dirty="0">
                <a:solidFill>
                  <a:prstClr val="black"/>
                </a:solidFill>
                <a:latin typeface="Arial"/>
                <a:cs typeface="Arial"/>
              </a:rPr>
              <a:t>a</a:t>
            </a:r>
            <a:r>
              <a:rPr sz="2000" spc="-120" dirty="0">
                <a:solidFill>
                  <a:prstClr val="black"/>
                </a:solidFill>
                <a:latin typeface="Arial"/>
                <a:cs typeface="Arial"/>
              </a:rPr>
              <a:t> </a:t>
            </a:r>
            <a:r>
              <a:rPr sz="2000" spc="-5" dirty="0">
                <a:solidFill>
                  <a:prstClr val="black"/>
                </a:solidFill>
                <a:latin typeface="Arial"/>
                <a:cs typeface="Arial"/>
              </a:rPr>
              <a:t>replacement</a:t>
            </a:r>
            <a:endParaRPr sz="2000" dirty="0">
              <a:solidFill>
                <a:prstClr val="black"/>
              </a:solidFill>
              <a:latin typeface="Arial"/>
              <a:cs typeface="Arial"/>
            </a:endParaRPr>
          </a:p>
          <a:p>
            <a:pPr marL="872490" lvl="2" indent="-285750" eaLnBrk="1" fontAlgn="auto" hangingPunct="1">
              <a:spcBef>
                <a:spcPts val="400"/>
              </a:spcBef>
              <a:spcAft>
                <a:spcPts val="0"/>
              </a:spcAft>
              <a:buFontTx/>
              <a:buChar char="•"/>
              <a:tabLst>
                <a:tab pos="871855" algn="l"/>
                <a:tab pos="873125" algn="l"/>
              </a:tabLst>
            </a:pPr>
            <a:r>
              <a:rPr sz="1600" spc="-10" dirty="0">
                <a:solidFill>
                  <a:prstClr val="black"/>
                </a:solidFill>
                <a:latin typeface="Arial"/>
                <a:cs typeface="Arial"/>
              </a:rPr>
              <a:t>Once one </a:t>
            </a:r>
            <a:r>
              <a:rPr sz="1600" spc="-5" dirty="0">
                <a:solidFill>
                  <a:prstClr val="black"/>
                </a:solidFill>
                <a:latin typeface="Arial"/>
                <a:cs typeface="Arial"/>
              </a:rPr>
              <a:t>cell </a:t>
            </a:r>
            <a:r>
              <a:rPr sz="1600" spc="-10" dirty="0">
                <a:solidFill>
                  <a:prstClr val="black"/>
                </a:solidFill>
                <a:latin typeface="Arial"/>
                <a:cs typeface="Arial"/>
              </a:rPr>
              <a:t>“decides” </a:t>
            </a:r>
            <a:r>
              <a:rPr sz="1600" spc="-5" dirty="0">
                <a:solidFill>
                  <a:prstClr val="black"/>
                </a:solidFill>
                <a:latin typeface="Arial"/>
                <a:cs typeface="Arial"/>
              </a:rPr>
              <a:t>to step </a:t>
            </a:r>
            <a:r>
              <a:rPr sz="1600" spc="-10" dirty="0">
                <a:solidFill>
                  <a:prstClr val="black"/>
                </a:solidFill>
                <a:latin typeface="Arial"/>
                <a:cs typeface="Arial"/>
              </a:rPr>
              <a:t>up, </a:t>
            </a:r>
            <a:r>
              <a:rPr sz="1600" spc="-5" dirty="0">
                <a:solidFill>
                  <a:prstClr val="black"/>
                </a:solidFill>
                <a:latin typeface="Arial"/>
                <a:cs typeface="Arial"/>
              </a:rPr>
              <a:t>it must communicate </a:t>
            </a:r>
            <a:r>
              <a:rPr sz="1600" spc="-10" dirty="0">
                <a:solidFill>
                  <a:prstClr val="black"/>
                </a:solidFill>
                <a:latin typeface="Arial"/>
                <a:cs typeface="Arial"/>
              </a:rPr>
              <a:t>neighbor </a:t>
            </a:r>
            <a:r>
              <a:rPr sz="1600" spc="-5" dirty="0">
                <a:solidFill>
                  <a:prstClr val="black"/>
                </a:solidFill>
                <a:latin typeface="Arial"/>
                <a:cs typeface="Arial"/>
              </a:rPr>
              <a:t>so they don’t all do</a:t>
            </a:r>
            <a:r>
              <a:rPr sz="1600" spc="225" dirty="0">
                <a:solidFill>
                  <a:prstClr val="black"/>
                </a:solidFill>
                <a:latin typeface="Arial"/>
                <a:cs typeface="Arial"/>
              </a:rPr>
              <a:t> </a:t>
            </a:r>
            <a:r>
              <a:rPr sz="1600" spc="-5" dirty="0">
                <a:solidFill>
                  <a:prstClr val="black"/>
                </a:solidFill>
                <a:latin typeface="Arial"/>
                <a:cs typeface="Arial"/>
              </a:rPr>
              <a:t>it!</a:t>
            </a:r>
            <a:endParaRPr sz="1600" dirty="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Even </a:t>
            </a:r>
            <a:r>
              <a:rPr sz="1600" spc="-10" dirty="0">
                <a:solidFill>
                  <a:prstClr val="black"/>
                </a:solidFill>
                <a:latin typeface="Arial"/>
                <a:cs typeface="Arial"/>
              </a:rPr>
              <a:t>more </a:t>
            </a:r>
            <a:r>
              <a:rPr sz="1600" spc="-5" dirty="0">
                <a:solidFill>
                  <a:prstClr val="black"/>
                </a:solidFill>
                <a:latin typeface="Arial"/>
                <a:cs typeface="Arial"/>
              </a:rPr>
              <a:t>tightly </a:t>
            </a:r>
            <a:r>
              <a:rPr sz="1600" spc="-10" dirty="0">
                <a:solidFill>
                  <a:prstClr val="black"/>
                </a:solidFill>
                <a:latin typeface="Arial"/>
                <a:cs typeface="Arial"/>
              </a:rPr>
              <a:t>regulated </a:t>
            </a:r>
            <a:r>
              <a:rPr sz="1600" spc="-5" dirty="0">
                <a:solidFill>
                  <a:prstClr val="black"/>
                </a:solidFill>
                <a:latin typeface="Arial"/>
                <a:cs typeface="Arial"/>
              </a:rPr>
              <a:t>through stem cell</a:t>
            </a:r>
            <a:r>
              <a:rPr sz="1600" spc="60" dirty="0">
                <a:solidFill>
                  <a:prstClr val="black"/>
                </a:solidFill>
                <a:latin typeface="Arial"/>
                <a:cs typeface="Arial"/>
              </a:rPr>
              <a:t> </a:t>
            </a:r>
            <a:r>
              <a:rPr sz="1600" spc="-10" dirty="0">
                <a:solidFill>
                  <a:prstClr val="black"/>
                </a:solidFill>
                <a:latin typeface="Arial"/>
                <a:cs typeface="Arial"/>
              </a:rPr>
              <a:t>dynamics</a:t>
            </a:r>
            <a:endParaRPr sz="1600" dirty="0">
              <a:solidFill>
                <a:prstClr val="black"/>
              </a:solidFill>
              <a:latin typeface="Arial"/>
              <a:cs typeface="Arial"/>
            </a:endParaRPr>
          </a:p>
          <a:p>
            <a:pPr marL="586740" lvl="1" indent="-290830" eaLnBrk="1" fontAlgn="auto" hangingPunct="1">
              <a:spcBef>
                <a:spcPts val="465"/>
              </a:spcBef>
              <a:spcAft>
                <a:spcPts val="0"/>
              </a:spcAft>
              <a:buFontTx/>
              <a:buChar char="–"/>
              <a:tabLst>
                <a:tab pos="586740" algn="l"/>
                <a:tab pos="587375" algn="l"/>
              </a:tabLst>
            </a:pPr>
            <a:r>
              <a:rPr sz="2000" dirty="0">
                <a:solidFill>
                  <a:prstClr val="black"/>
                </a:solidFill>
                <a:latin typeface="Arial"/>
                <a:cs typeface="Arial"/>
              </a:rPr>
              <a:t>If cells </a:t>
            </a:r>
            <a:r>
              <a:rPr sz="2000" spc="-5" dirty="0">
                <a:solidFill>
                  <a:prstClr val="black"/>
                </a:solidFill>
                <a:latin typeface="Arial"/>
                <a:cs typeface="Arial"/>
              </a:rPr>
              <a:t>are overcrowded, </a:t>
            </a:r>
            <a:r>
              <a:rPr sz="2000" dirty="0">
                <a:solidFill>
                  <a:prstClr val="black"/>
                </a:solidFill>
                <a:latin typeface="Arial"/>
                <a:cs typeface="Arial"/>
              </a:rPr>
              <a:t>they </a:t>
            </a:r>
            <a:r>
              <a:rPr sz="2000" spc="-5" dirty="0">
                <a:solidFill>
                  <a:prstClr val="black"/>
                </a:solidFill>
                <a:latin typeface="Arial"/>
                <a:cs typeface="Arial"/>
              </a:rPr>
              <a:t>first </a:t>
            </a:r>
            <a:r>
              <a:rPr sz="2000" dirty="0">
                <a:solidFill>
                  <a:prstClr val="black"/>
                </a:solidFill>
                <a:latin typeface="Arial"/>
                <a:cs typeface="Arial"/>
              </a:rPr>
              <a:t>slow down cycling, then do</a:t>
            </a:r>
            <a:r>
              <a:rPr sz="2000" spc="-155" dirty="0">
                <a:solidFill>
                  <a:prstClr val="black"/>
                </a:solidFill>
                <a:latin typeface="Arial"/>
                <a:cs typeface="Arial"/>
              </a:rPr>
              <a:t> </a:t>
            </a:r>
            <a:r>
              <a:rPr sz="2000" spc="-5" dirty="0">
                <a:solidFill>
                  <a:prstClr val="black"/>
                </a:solidFill>
                <a:latin typeface="Arial"/>
                <a:cs typeface="Arial"/>
              </a:rPr>
              <a:t>apoptosis</a:t>
            </a:r>
            <a:endParaRPr sz="2000" dirty="0">
              <a:solidFill>
                <a:prstClr val="black"/>
              </a:solidFill>
              <a:latin typeface="Arial"/>
              <a:cs typeface="Arial"/>
            </a:endParaRPr>
          </a:p>
          <a:p>
            <a:pPr marL="300355" indent="-287655" eaLnBrk="1" fontAlgn="auto" hangingPunct="1">
              <a:spcBef>
                <a:spcPts val="0"/>
              </a:spcBef>
              <a:spcAft>
                <a:spcPts val="0"/>
              </a:spcAft>
              <a:buFontTx/>
              <a:buChar char="•"/>
              <a:tabLst>
                <a:tab pos="300355" algn="l"/>
                <a:tab pos="300990" algn="l"/>
              </a:tabLst>
            </a:pPr>
            <a:r>
              <a:rPr sz="2000" spc="-5" dirty="0" smtClean="0">
                <a:solidFill>
                  <a:prstClr val="black"/>
                </a:solidFill>
                <a:latin typeface="Arial"/>
                <a:cs typeface="Arial"/>
              </a:rPr>
              <a:t>Cells </a:t>
            </a:r>
            <a:r>
              <a:rPr sz="2000" spc="-5" dirty="0">
                <a:solidFill>
                  <a:prstClr val="black"/>
                </a:solidFill>
                <a:latin typeface="Arial"/>
                <a:cs typeface="Arial"/>
              </a:rPr>
              <a:t>must maintain an organization </a:t>
            </a:r>
            <a:r>
              <a:rPr sz="2000" dirty="0">
                <a:solidFill>
                  <a:prstClr val="black"/>
                </a:solidFill>
                <a:latin typeface="Arial"/>
                <a:cs typeface="Arial"/>
              </a:rPr>
              <a:t>to preserve tissue</a:t>
            </a:r>
            <a:r>
              <a:rPr sz="2000" spc="-160" dirty="0">
                <a:solidFill>
                  <a:prstClr val="black"/>
                </a:solidFill>
                <a:latin typeface="Arial"/>
                <a:cs typeface="Arial"/>
              </a:rPr>
              <a:t> </a:t>
            </a:r>
            <a:r>
              <a:rPr sz="2000" dirty="0">
                <a:solidFill>
                  <a:prstClr val="black"/>
                </a:solidFill>
                <a:latin typeface="Arial"/>
                <a:cs typeface="Arial"/>
              </a:rPr>
              <a:t>function</a:t>
            </a:r>
          </a:p>
          <a:p>
            <a:pPr marL="586740" lvl="1" indent="-290830" eaLnBrk="1" fontAlgn="auto" hangingPunct="1">
              <a:spcBef>
                <a:spcPts val="480"/>
              </a:spcBef>
              <a:spcAft>
                <a:spcPts val="0"/>
              </a:spcAft>
              <a:buFontTx/>
              <a:buChar char="–"/>
              <a:tabLst>
                <a:tab pos="586740" algn="l"/>
                <a:tab pos="587375" algn="l"/>
              </a:tabLst>
            </a:pPr>
            <a:r>
              <a:rPr sz="2000" spc="-5" dirty="0">
                <a:solidFill>
                  <a:prstClr val="black"/>
                </a:solidFill>
                <a:latin typeface="Arial"/>
                <a:cs typeface="Arial"/>
              </a:rPr>
              <a:t>Cells </a:t>
            </a:r>
            <a:r>
              <a:rPr sz="2000" dirty="0">
                <a:solidFill>
                  <a:prstClr val="black"/>
                </a:solidFill>
                <a:latin typeface="Arial"/>
                <a:cs typeface="Arial"/>
              </a:rPr>
              <a:t>that are </a:t>
            </a:r>
            <a:r>
              <a:rPr sz="2000" spc="-5" dirty="0">
                <a:solidFill>
                  <a:prstClr val="black"/>
                </a:solidFill>
                <a:latin typeface="Arial"/>
                <a:cs typeface="Arial"/>
              </a:rPr>
              <a:t>out of place (e.g., detached </a:t>
            </a:r>
            <a:r>
              <a:rPr sz="2000" dirty="0">
                <a:solidFill>
                  <a:prstClr val="black"/>
                </a:solidFill>
                <a:latin typeface="Arial"/>
                <a:cs typeface="Arial"/>
              </a:rPr>
              <a:t>from BM) </a:t>
            </a:r>
            <a:r>
              <a:rPr sz="2000" spc="-5" dirty="0">
                <a:solidFill>
                  <a:prstClr val="black"/>
                </a:solidFill>
                <a:latin typeface="Arial"/>
                <a:cs typeface="Arial"/>
              </a:rPr>
              <a:t>commit</a:t>
            </a:r>
            <a:r>
              <a:rPr sz="2000" spc="-190" dirty="0">
                <a:solidFill>
                  <a:prstClr val="black"/>
                </a:solidFill>
                <a:latin typeface="Arial"/>
                <a:cs typeface="Arial"/>
              </a:rPr>
              <a:t> </a:t>
            </a:r>
            <a:r>
              <a:rPr sz="2000" dirty="0" smtClean="0">
                <a:solidFill>
                  <a:prstClr val="black"/>
                </a:solidFill>
                <a:latin typeface="Arial"/>
                <a:cs typeface="Arial"/>
              </a:rPr>
              <a:t>apoptosis</a:t>
            </a:r>
            <a:endParaRPr sz="2900" dirty="0">
              <a:solidFill>
                <a:prstClr val="black"/>
              </a:solidFill>
              <a:latin typeface="Times New Roman"/>
              <a:cs typeface="Times New Roman"/>
            </a:endParaRPr>
          </a:p>
          <a:p>
            <a:pPr marL="300355" indent="-287655" eaLnBrk="1" fontAlgn="auto" hangingPunct="1">
              <a:spcBef>
                <a:spcPts val="0"/>
              </a:spcBef>
              <a:spcAft>
                <a:spcPts val="0"/>
              </a:spcAft>
              <a:buFontTx/>
              <a:buChar char="•"/>
              <a:tabLst>
                <a:tab pos="300355" algn="l"/>
                <a:tab pos="300990" algn="l"/>
              </a:tabLst>
            </a:pPr>
            <a:r>
              <a:rPr sz="2000" spc="-5" dirty="0">
                <a:solidFill>
                  <a:prstClr val="black"/>
                </a:solidFill>
                <a:latin typeface="Arial"/>
                <a:cs typeface="Arial"/>
              </a:rPr>
              <a:t>Oxygen and nutrient supply and demand must </a:t>
            </a:r>
            <a:r>
              <a:rPr sz="2000" spc="-5" dirty="0" smtClean="0">
                <a:solidFill>
                  <a:prstClr val="black"/>
                </a:solidFill>
                <a:latin typeface="Arial"/>
                <a:cs typeface="Arial"/>
              </a:rPr>
              <a:t>balance</a:t>
            </a:r>
            <a:endParaRPr sz="2000" dirty="0">
              <a:solidFill>
                <a:prstClr val="black"/>
              </a:solidFill>
              <a:latin typeface="Arial"/>
              <a:cs typeface="Arial"/>
            </a:endParaRPr>
          </a:p>
          <a:p>
            <a:pPr marL="586740" lvl="1" indent="-290830" eaLnBrk="1" fontAlgn="auto" hangingPunct="1">
              <a:spcBef>
                <a:spcPts val="480"/>
              </a:spcBef>
              <a:spcAft>
                <a:spcPts val="0"/>
              </a:spcAft>
              <a:buFontTx/>
              <a:buChar char="–"/>
              <a:tabLst>
                <a:tab pos="586740" algn="l"/>
                <a:tab pos="587375" algn="l"/>
              </a:tabLst>
            </a:pPr>
            <a:r>
              <a:rPr sz="2000" dirty="0">
                <a:solidFill>
                  <a:prstClr val="black"/>
                </a:solidFill>
                <a:latin typeface="Arial"/>
                <a:cs typeface="Arial"/>
              </a:rPr>
              <a:t>If </a:t>
            </a:r>
            <a:r>
              <a:rPr sz="2000" spc="-5" dirty="0">
                <a:solidFill>
                  <a:prstClr val="black"/>
                </a:solidFill>
                <a:latin typeface="Arial"/>
                <a:cs typeface="Arial"/>
              </a:rPr>
              <a:t>supply is outstripped, hypoxic regions emerge </a:t>
            </a:r>
            <a:r>
              <a:rPr sz="2000" dirty="0">
                <a:solidFill>
                  <a:prstClr val="black"/>
                </a:solidFill>
                <a:latin typeface="Arial"/>
                <a:cs typeface="Arial"/>
              </a:rPr>
              <a:t>where </a:t>
            </a:r>
            <a:r>
              <a:rPr sz="2000" spc="-5" dirty="0">
                <a:solidFill>
                  <a:prstClr val="black"/>
                </a:solidFill>
                <a:latin typeface="Arial"/>
                <a:cs typeface="Arial"/>
              </a:rPr>
              <a:t>cells </a:t>
            </a:r>
            <a:r>
              <a:rPr sz="2000" dirty="0">
                <a:solidFill>
                  <a:prstClr val="black"/>
                </a:solidFill>
                <a:latin typeface="Arial"/>
                <a:cs typeface="Arial"/>
              </a:rPr>
              <a:t>are</a:t>
            </a:r>
            <a:r>
              <a:rPr sz="2000" spc="-114" dirty="0">
                <a:solidFill>
                  <a:prstClr val="black"/>
                </a:solidFill>
                <a:latin typeface="Arial"/>
                <a:cs typeface="Arial"/>
              </a:rPr>
              <a:t> </a:t>
            </a:r>
            <a:r>
              <a:rPr sz="2000" spc="-5" dirty="0">
                <a:solidFill>
                  <a:prstClr val="black"/>
                </a:solidFill>
                <a:latin typeface="Arial"/>
                <a:cs typeface="Arial"/>
              </a:rPr>
              <a:t>starving.</a:t>
            </a:r>
            <a:endParaRPr sz="2000" dirty="0">
              <a:solidFill>
                <a:prstClr val="black"/>
              </a:solidFill>
              <a:latin typeface="Arial"/>
              <a:cs typeface="Arial"/>
            </a:endParaRPr>
          </a:p>
          <a:p>
            <a:pPr marL="586740" lvl="1" indent="-290830" eaLnBrk="1" fontAlgn="auto" hangingPunct="1">
              <a:spcBef>
                <a:spcPts val="480"/>
              </a:spcBef>
              <a:spcAft>
                <a:spcPts val="0"/>
              </a:spcAft>
              <a:buFont typeface="Arial"/>
              <a:buChar char="–"/>
              <a:tabLst>
                <a:tab pos="586740" algn="l"/>
                <a:tab pos="587375" algn="l"/>
              </a:tabLst>
            </a:pPr>
            <a:r>
              <a:rPr sz="2000" b="1" spc="-5" dirty="0">
                <a:solidFill>
                  <a:prstClr val="black"/>
                </a:solidFill>
                <a:latin typeface="Arial"/>
                <a:cs typeface="Arial"/>
              </a:rPr>
              <a:t>Angiogenesis:</a:t>
            </a:r>
            <a:endParaRPr sz="2000" dirty="0">
              <a:solidFill>
                <a:prstClr val="black"/>
              </a:solidFill>
              <a:latin typeface="Arial"/>
              <a:cs typeface="Arial"/>
            </a:endParaRPr>
          </a:p>
          <a:p>
            <a:pPr marL="872490" lvl="2" indent="-285750" eaLnBrk="1" fontAlgn="auto" hangingPunct="1">
              <a:spcBef>
                <a:spcPts val="400"/>
              </a:spcBef>
              <a:spcAft>
                <a:spcPts val="0"/>
              </a:spcAft>
              <a:buFontTx/>
              <a:buChar char="•"/>
              <a:tabLst>
                <a:tab pos="871855" algn="l"/>
                <a:tab pos="873125" algn="l"/>
              </a:tabLst>
            </a:pPr>
            <a:r>
              <a:rPr sz="1600" spc="-10" dirty="0">
                <a:solidFill>
                  <a:prstClr val="black"/>
                </a:solidFill>
                <a:latin typeface="Arial"/>
                <a:cs typeface="Arial"/>
              </a:rPr>
              <a:t>Hypoxic </a:t>
            </a:r>
            <a:r>
              <a:rPr sz="1600" spc="-5" dirty="0">
                <a:solidFill>
                  <a:prstClr val="black"/>
                </a:solidFill>
                <a:latin typeface="Arial"/>
                <a:cs typeface="Arial"/>
              </a:rPr>
              <a:t>cells have </a:t>
            </a:r>
            <a:r>
              <a:rPr sz="1600" spc="-10" dirty="0">
                <a:solidFill>
                  <a:prstClr val="black"/>
                </a:solidFill>
                <a:latin typeface="Arial"/>
                <a:cs typeface="Arial"/>
              </a:rPr>
              <a:t>oxygen </a:t>
            </a:r>
            <a:r>
              <a:rPr sz="1600" spc="-5" dirty="0">
                <a:solidFill>
                  <a:prstClr val="black"/>
                </a:solidFill>
                <a:latin typeface="Arial"/>
                <a:cs typeface="Arial"/>
              </a:rPr>
              <a:t>sensors </a:t>
            </a:r>
            <a:r>
              <a:rPr sz="1600" spc="-10" dirty="0">
                <a:solidFill>
                  <a:prstClr val="black"/>
                </a:solidFill>
                <a:latin typeface="Arial"/>
                <a:cs typeface="Arial"/>
              </a:rPr>
              <a:t>(really!), </a:t>
            </a:r>
            <a:r>
              <a:rPr sz="1600" spc="-5" dirty="0">
                <a:solidFill>
                  <a:prstClr val="black"/>
                </a:solidFill>
                <a:latin typeface="Arial"/>
                <a:cs typeface="Arial"/>
              </a:rPr>
              <a:t>secrete a panic signal</a:t>
            </a:r>
            <a:r>
              <a:rPr sz="1600" spc="100" dirty="0">
                <a:solidFill>
                  <a:prstClr val="black"/>
                </a:solidFill>
                <a:latin typeface="Arial"/>
                <a:cs typeface="Arial"/>
              </a:rPr>
              <a:t> </a:t>
            </a:r>
            <a:r>
              <a:rPr sz="1600" spc="-10" dirty="0">
                <a:solidFill>
                  <a:prstClr val="black"/>
                </a:solidFill>
                <a:latin typeface="Arial"/>
                <a:cs typeface="Arial"/>
              </a:rPr>
              <a:t>(VEGF)</a:t>
            </a:r>
            <a:endParaRPr sz="1600" dirty="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Blood vessels receive </a:t>
            </a:r>
            <a:r>
              <a:rPr sz="1600" spc="-10" dirty="0">
                <a:solidFill>
                  <a:prstClr val="black"/>
                </a:solidFill>
                <a:latin typeface="Arial"/>
                <a:cs typeface="Arial"/>
              </a:rPr>
              <a:t>VEGF </a:t>
            </a:r>
            <a:r>
              <a:rPr sz="1600" spc="-5" dirty="0">
                <a:solidFill>
                  <a:prstClr val="black"/>
                </a:solidFill>
                <a:latin typeface="Arial"/>
                <a:cs typeface="Arial"/>
              </a:rPr>
              <a:t>signal, extend the vascular</a:t>
            </a:r>
            <a:r>
              <a:rPr sz="1600" dirty="0">
                <a:solidFill>
                  <a:prstClr val="black"/>
                </a:solidFill>
                <a:latin typeface="Arial"/>
                <a:cs typeface="Arial"/>
              </a:rPr>
              <a:t> </a:t>
            </a:r>
            <a:r>
              <a:rPr sz="1600" spc="-10" dirty="0">
                <a:solidFill>
                  <a:prstClr val="black"/>
                </a:solidFill>
                <a:latin typeface="Arial"/>
                <a:cs typeface="Arial"/>
              </a:rPr>
              <a:t>network</a:t>
            </a:r>
            <a:endParaRPr sz="1600" dirty="0">
              <a:solidFill>
                <a:prstClr val="black"/>
              </a:solidFill>
              <a:latin typeface="Arial"/>
              <a:cs typeface="Arial"/>
            </a:endParaRPr>
          </a:p>
          <a:p>
            <a:pPr marL="872490" lvl="2" indent="-285750" eaLnBrk="1" fontAlgn="auto" hangingPunct="1">
              <a:spcBef>
                <a:spcPts val="385"/>
              </a:spcBef>
              <a:spcAft>
                <a:spcPts val="0"/>
              </a:spcAft>
              <a:buFontTx/>
              <a:buChar char="•"/>
              <a:tabLst>
                <a:tab pos="871855" algn="l"/>
                <a:tab pos="873125" algn="l"/>
              </a:tabLst>
            </a:pPr>
            <a:r>
              <a:rPr sz="1600" spc="-5" dirty="0">
                <a:solidFill>
                  <a:prstClr val="black"/>
                </a:solidFill>
                <a:latin typeface="Arial"/>
                <a:cs typeface="Arial"/>
              </a:rPr>
              <a:t>Feedback: </a:t>
            </a:r>
            <a:r>
              <a:rPr sz="1600" spc="-10" dirty="0">
                <a:solidFill>
                  <a:prstClr val="black"/>
                </a:solidFill>
                <a:latin typeface="Arial"/>
                <a:cs typeface="Arial"/>
              </a:rPr>
              <a:t>new </a:t>
            </a:r>
            <a:r>
              <a:rPr sz="1600" spc="-5" dirty="0">
                <a:solidFill>
                  <a:prstClr val="black"/>
                </a:solidFill>
                <a:latin typeface="Arial"/>
                <a:cs typeface="Arial"/>
              </a:rPr>
              <a:t>vessels </a:t>
            </a:r>
            <a:r>
              <a:rPr sz="1600" spc="-10" dirty="0">
                <a:solidFill>
                  <a:prstClr val="black"/>
                </a:solidFill>
                <a:latin typeface="Arial"/>
                <a:cs typeface="Arial"/>
              </a:rPr>
              <a:t>release </a:t>
            </a:r>
            <a:r>
              <a:rPr sz="1600" spc="-5" dirty="0">
                <a:solidFill>
                  <a:prstClr val="black"/>
                </a:solidFill>
                <a:latin typeface="Arial"/>
                <a:cs typeface="Arial"/>
              </a:rPr>
              <a:t>O</a:t>
            </a:r>
            <a:r>
              <a:rPr sz="1575" spc="-7" baseline="-21164" dirty="0">
                <a:solidFill>
                  <a:prstClr val="black"/>
                </a:solidFill>
                <a:latin typeface="Arial"/>
                <a:cs typeface="Arial"/>
              </a:rPr>
              <a:t>2</a:t>
            </a:r>
            <a:r>
              <a:rPr sz="1600" spc="-5" dirty="0">
                <a:solidFill>
                  <a:prstClr val="black"/>
                </a:solidFill>
                <a:latin typeface="Arial"/>
                <a:cs typeface="Arial"/>
              </a:rPr>
              <a:t>, </a:t>
            </a:r>
            <a:r>
              <a:rPr sz="1600" spc="-10" dirty="0">
                <a:solidFill>
                  <a:prstClr val="black"/>
                </a:solidFill>
                <a:latin typeface="Arial"/>
                <a:cs typeface="Arial"/>
              </a:rPr>
              <a:t>hypoxia </a:t>
            </a:r>
            <a:r>
              <a:rPr sz="1600" spc="-5" dirty="0">
                <a:solidFill>
                  <a:prstClr val="black"/>
                </a:solidFill>
                <a:latin typeface="Arial"/>
                <a:cs typeface="Arial"/>
              </a:rPr>
              <a:t>ends, panic signal</a:t>
            </a:r>
            <a:r>
              <a:rPr sz="1600" spc="55" dirty="0">
                <a:solidFill>
                  <a:prstClr val="black"/>
                </a:solidFill>
                <a:latin typeface="Arial"/>
                <a:cs typeface="Arial"/>
              </a:rPr>
              <a:t> </a:t>
            </a:r>
            <a:r>
              <a:rPr sz="1600" spc="-10" dirty="0">
                <a:solidFill>
                  <a:prstClr val="black"/>
                </a:solidFill>
                <a:latin typeface="Arial"/>
                <a:cs typeface="Arial"/>
              </a:rPr>
              <a:t>ends</a:t>
            </a:r>
            <a:endParaRPr sz="1600" dirty="0">
              <a:solidFill>
                <a:prstClr val="black"/>
              </a:solidFill>
              <a:latin typeface="Arial"/>
              <a:cs typeface="Arial"/>
            </a:endParaRPr>
          </a:p>
        </p:txBody>
      </p:sp>
    </p:spTree>
    <p:extLst>
      <p:ext uri="{BB962C8B-B14F-4D97-AF65-F5344CB8AC3E}">
        <p14:creationId xmlns:p14="http://schemas.microsoft.com/office/powerpoint/2010/main" val="3248193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8"/>
            <a:ext cx="8229600" cy="665162"/>
          </a:xfrm>
        </p:spPr>
        <p:txBody>
          <a:bodyPr>
            <a:normAutofit fontScale="90000"/>
          </a:bodyPr>
          <a:lstStyle/>
          <a:p>
            <a:r>
              <a:rPr lang="en-US" b="1" dirty="0" smtClean="0">
                <a:solidFill>
                  <a:srgbClr val="0000CC"/>
                </a:solidFill>
              </a:rPr>
              <a:t>Cell Regulation and Homeostasis</a:t>
            </a:r>
            <a:endParaRPr lang="en-US" b="1" dirty="0">
              <a:solidFill>
                <a:srgbClr val="0000CC"/>
              </a:solidFill>
            </a:endParaRPr>
          </a:p>
        </p:txBody>
      </p:sp>
      <p:sp>
        <p:nvSpPr>
          <p:cNvPr id="3" name="Content Placeholder 2"/>
          <p:cNvSpPr>
            <a:spLocks noGrp="1"/>
          </p:cNvSpPr>
          <p:nvPr>
            <p:ph idx="4294967295"/>
          </p:nvPr>
        </p:nvSpPr>
        <p:spPr>
          <a:xfrm>
            <a:off x="0" y="685800"/>
            <a:ext cx="5059363" cy="6019800"/>
          </a:xfrm>
        </p:spPr>
        <p:txBody>
          <a:bodyPr>
            <a:noAutofit/>
          </a:bodyPr>
          <a:lstStyle/>
          <a:p>
            <a:pPr algn="just"/>
            <a:r>
              <a:rPr lang="en-US" sz="2000" dirty="0" smtClean="0">
                <a:solidFill>
                  <a:srgbClr val="0000CC"/>
                </a:solidFill>
              </a:rPr>
              <a:t>A key question is how a cell decides when to divide and/or differentiate</a:t>
            </a:r>
            <a:endParaRPr lang="en-US" sz="1800" dirty="0">
              <a:solidFill>
                <a:srgbClr val="0000CC"/>
              </a:solidFill>
            </a:endParaRPr>
          </a:p>
          <a:p>
            <a:pPr algn="just"/>
            <a:r>
              <a:rPr lang="en-US" sz="2000" dirty="0" smtClean="0">
                <a:solidFill>
                  <a:srgbClr val="0000CC"/>
                </a:solidFill>
              </a:rPr>
              <a:t>External factors include cell-cell contact, cell-ECM contact, diffusible chemicals in the cell’s environment, the cell’s mechanical environment,…</a:t>
            </a:r>
          </a:p>
          <a:p>
            <a:pPr algn="just"/>
            <a:r>
              <a:rPr lang="en-US" sz="2000" dirty="0" smtClean="0">
                <a:solidFill>
                  <a:srgbClr val="0000CC"/>
                </a:solidFill>
              </a:rPr>
              <a:t>Internal regulatory factors include the cell’s energetics, size, cytoskeletal organization, chromosomal organization, epigenetic modifications of DNA and histones, DNA integrity, levels of internal regulatory molecules, levels of Reactive Oxygen Species,…</a:t>
            </a:r>
          </a:p>
          <a:p>
            <a:pPr algn="just"/>
            <a:endParaRPr lang="en-US" sz="2000" dirty="0">
              <a:solidFill>
                <a:srgbClr val="0000CC"/>
              </a:solidFill>
            </a:endParaRPr>
          </a:p>
        </p:txBody>
      </p:sp>
      <p:pic>
        <p:nvPicPr>
          <p:cNvPr id="4" name="Picture 3"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440" y="668867"/>
            <a:ext cx="388056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15496" y="3494617"/>
            <a:ext cx="3776448"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 Thomas Knudsen (EPA)</a:t>
            </a:r>
            <a:endParaRPr lang="en-US" dirty="0"/>
          </a:p>
        </p:txBody>
      </p:sp>
      <p:sp>
        <p:nvSpPr>
          <p:cNvPr id="8" name="Rectangle 7"/>
          <p:cNvSpPr/>
          <p:nvPr/>
        </p:nvSpPr>
        <p:spPr>
          <a:xfrm>
            <a:off x="537898" y="5573494"/>
            <a:ext cx="7907867" cy="646331"/>
          </a:xfrm>
          <a:prstGeom prst="rect">
            <a:avLst/>
          </a:prstGeom>
        </p:spPr>
        <p:txBody>
          <a:bodyPr wrap="square">
            <a:spAutoFit/>
          </a:bodyPr>
          <a:lstStyle/>
          <a:p>
            <a:pPr algn="just"/>
            <a:r>
              <a:rPr lang="en-US" b="1" dirty="0">
                <a:solidFill>
                  <a:srgbClr val="FF0000"/>
                </a:solidFill>
              </a:rPr>
              <a:t>A cell only ‘knows’ its internal state and local signals—it doesn’t ‘know’ it is part of a multicellular organism</a:t>
            </a:r>
          </a:p>
        </p:txBody>
      </p:sp>
    </p:spTree>
    <p:extLst>
      <p:ext uri="{BB962C8B-B14F-4D97-AF65-F5344CB8AC3E}">
        <p14:creationId xmlns:p14="http://schemas.microsoft.com/office/powerpoint/2010/main" val="1604097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62000" y="0"/>
            <a:ext cx="7772400" cy="533400"/>
          </a:xfrm>
        </p:spPr>
        <p:txBody>
          <a:bodyPr/>
          <a:lstStyle/>
          <a:p>
            <a:r>
              <a:rPr lang="en-US" b="1" dirty="0" smtClean="0">
                <a:solidFill>
                  <a:srgbClr val="1421DC"/>
                </a:solidFill>
              </a:rPr>
              <a:t>Development</a:t>
            </a:r>
          </a:p>
        </p:txBody>
      </p:sp>
      <p:sp>
        <p:nvSpPr>
          <p:cNvPr id="20483" name="Content Placeholder 2"/>
          <p:cNvSpPr>
            <a:spLocks noGrp="1"/>
          </p:cNvSpPr>
          <p:nvPr>
            <p:ph idx="1"/>
          </p:nvPr>
        </p:nvSpPr>
        <p:spPr>
          <a:xfrm>
            <a:off x="0" y="533400"/>
            <a:ext cx="4311201" cy="5257800"/>
          </a:xfrm>
        </p:spPr>
        <p:txBody>
          <a:bodyPr>
            <a:normAutofit/>
          </a:bodyPr>
          <a:lstStyle/>
          <a:p>
            <a:pPr marL="0" indent="0">
              <a:buNone/>
            </a:pPr>
            <a:r>
              <a:rPr lang="en-US" sz="2000" dirty="0">
                <a:solidFill>
                  <a:srgbClr val="00B050"/>
                </a:solidFill>
              </a:rPr>
              <a:t>Branching Morphogenesis </a:t>
            </a:r>
            <a:r>
              <a:rPr lang="en-US" sz="2000" i="1" dirty="0">
                <a:solidFill>
                  <a:srgbClr val="00B050"/>
                </a:solidFill>
              </a:rPr>
              <a:t>in vitro</a:t>
            </a:r>
            <a:endParaRPr lang="en-US" sz="1800" i="1" dirty="0"/>
          </a:p>
          <a:p>
            <a:pPr marL="0" indent="0">
              <a:buNone/>
            </a:pPr>
            <a:endParaRPr lang="en-US" sz="2400" dirty="0" smtClean="0">
              <a:solidFill>
                <a:srgbClr val="00B050"/>
              </a:solidFill>
            </a:endParaRPr>
          </a:p>
        </p:txBody>
      </p:sp>
      <p:pic>
        <p:nvPicPr>
          <p:cNvPr id="20484" name="Picture 3" descr="Biocomplexity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redblackblocki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ovie_03_in_toto_reconstruc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724748" y="1178005"/>
            <a:ext cx="3124200" cy="3001233"/>
          </a:xfrm>
          <a:prstGeom prst="rect">
            <a:avLst/>
          </a:prstGeom>
        </p:spPr>
      </p:pic>
      <p:pic>
        <p:nvPicPr>
          <p:cNvPr id="8" name="Larsen Salivary Gland Development 2010_0.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84319" y="1055038"/>
            <a:ext cx="3124200" cy="3124200"/>
          </a:xfrm>
          <a:prstGeom prst="rect">
            <a:avLst/>
          </a:prstGeom>
        </p:spPr>
      </p:pic>
      <p:sp>
        <p:nvSpPr>
          <p:cNvPr id="9" name="TextBox 8"/>
          <p:cNvSpPr txBox="1"/>
          <p:nvPr/>
        </p:nvSpPr>
        <p:spPr>
          <a:xfrm>
            <a:off x="384319" y="4223250"/>
            <a:ext cx="3124200" cy="707886"/>
          </a:xfrm>
          <a:prstGeom prst="rect">
            <a:avLst/>
          </a:prstGeom>
          <a:noFill/>
        </p:spPr>
        <p:txBody>
          <a:bodyPr wrap="square" rtlCol="0">
            <a:spAutoFit/>
          </a:bodyPr>
          <a:lstStyle/>
          <a:p>
            <a:pPr algn="just"/>
            <a:r>
              <a:rPr lang="en-US" sz="1000" dirty="0">
                <a:latin typeface="Calibri" pitchFamily="34" charset="0"/>
              </a:rPr>
              <a:t>Larsen </a:t>
            </a:r>
            <a:r>
              <a:rPr lang="en-US" sz="1000" i="1" dirty="0">
                <a:latin typeface="Calibri" pitchFamily="34" charset="0"/>
              </a:rPr>
              <a:t>et al</a:t>
            </a:r>
            <a:r>
              <a:rPr lang="en-US" sz="1000" dirty="0">
                <a:latin typeface="Calibri" pitchFamily="34" charset="0"/>
              </a:rPr>
              <a:t>., </a:t>
            </a:r>
            <a:r>
              <a:rPr lang="en-US" sz="1000" dirty="0" smtClean="0">
                <a:latin typeface="Calibri" pitchFamily="34" charset="0"/>
              </a:rPr>
              <a:t>“Cell </a:t>
            </a:r>
            <a:r>
              <a:rPr lang="en-US" sz="1000" dirty="0">
                <a:latin typeface="Calibri" pitchFamily="34" charset="0"/>
              </a:rPr>
              <a:t>and </a:t>
            </a:r>
            <a:r>
              <a:rPr lang="en-US" sz="1000" dirty="0" err="1">
                <a:latin typeface="Calibri" pitchFamily="34" charset="0"/>
              </a:rPr>
              <a:t>fibronectin</a:t>
            </a:r>
            <a:r>
              <a:rPr lang="en-US" sz="1000" dirty="0">
                <a:latin typeface="Calibri" pitchFamily="34" charset="0"/>
              </a:rPr>
              <a:t> dynamics during branching </a:t>
            </a:r>
            <a:r>
              <a:rPr lang="en-US" sz="1000" dirty="0" smtClean="0">
                <a:latin typeface="Calibri" pitchFamily="34" charset="0"/>
              </a:rPr>
              <a:t>morphogenesis,” </a:t>
            </a:r>
            <a:r>
              <a:rPr lang="en-US" sz="1000" i="1" dirty="0" smtClean="0">
                <a:latin typeface="Calibri" pitchFamily="34" charset="0"/>
              </a:rPr>
              <a:t> Cell </a:t>
            </a:r>
            <a:r>
              <a:rPr lang="en-US" sz="1000" i="1" dirty="0" err="1">
                <a:latin typeface="Calibri" pitchFamily="34" charset="0"/>
              </a:rPr>
              <a:t>Sci</a:t>
            </a:r>
            <a:r>
              <a:rPr lang="en-US" sz="1000" i="1" dirty="0">
                <a:latin typeface="Calibri" pitchFamily="34" charset="0"/>
              </a:rPr>
              <a:t> </a:t>
            </a:r>
            <a:r>
              <a:rPr lang="en-US" sz="1000" b="1" dirty="0">
                <a:latin typeface="Calibri" pitchFamily="34" charset="0"/>
              </a:rPr>
              <a:t>119</a:t>
            </a:r>
            <a:r>
              <a:rPr lang="en-US" sz="1000" dirty="0">
                <a:latin typeface="Calibri" pitchFamily="34" charset="0"/>
              </a:rPr>
              <a:t>: </a:t>
            </a:r>
            <a:r>
              <a:rPr lang="en-US" sz="1000" dirty="0" smtClean="0">
                <a:latin typeface="Calibri" pitchFamily="34" charset="0"/>
              </a:rPr>
              <a:t>3376.</a:t>
            </a:r>
            <a:endParaRPr lang="en-US" sz="1000" dirty="0">
              <a:latin typeface="Calibri" pitchFamily="34" charset="0"/>
            </a:endParaRPr>
          </a:p>
          <a:p>
            <a:pPr algn="just"/>
            <a:endParaRPr lang="en" sz="1000" dirty="0">
              <a:latin typeface="Calibri" pitchFamily="34" charset="0"/>
            </a:endParaRPr>
          </a:p>
          <a:p>
            <a:pPr algn="just"/>
            <a:endParaRPr lang="en-US" sz="1000" dirty="0">
              <a:latin typeface="Calibri" pitchFamily="34" charset="0"/>
            </a:endParaRPr>
          </a:p>
        </p:txBody>
      </p:sp>
      <p:pic>
        <p:nvPicPr>
          <p:cNvPr id="10" name="Ecculture by Susan C Champan, London Colleg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extLst>
              <a:ext uri="{28A0092B-C50C-407E-A947-70E740481C1C}">
                <a14:useLocalDpi xmlns:a14="http://schemas.microsoft.com/office/drawing/2010/main" val="0"/>
              </a:ext>
            </a:extLst>
          </a:blip>
          <a:srcRect/>
          <a:stretch>
            <a:fillRect/>
          </a:stretch>
        </p:blipFill>
        <p:spPr bwMode="auto">
          <a:xfrm>
            <a:off x="4860608" y="4641441"/>
            <a:ext cx="2667000" cy="213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16200000">
            <a:off x="6320367" y="1685836"/>
            <a:ext cx="4572000" cy="1200329"/>
          </a:xfrm>
          <a:prstGeom prst="rect">
            <a:avLst/>
          </a:prstGeom>
        </p:spPr>
        <p:txBody>
          <a:bodyPr>
            <a:spAutoFit/>
          </a:bodyPr>
          <a:lstStyle/>
          <a:p>
            <a:r>
              <a:rPr lang="en-GB" dirty="0">
                <a:latin typeface="Calibri" pitchFamily="34" charset="0"/>
              </a:rPr>
              <a:t>P. J. Keller, </a:t>
            </a:r>
            <a:r>
              <a:rPr lang="en-GB" i="1" dirty="0">
                <a:latin typeface="Calibri" pitchFamily="34" charset="0"/>
              </a:rPr>
              <a:t>et al.,</a:t>
            </a:r>
          </a:p>
          <a:p>
            <a:r>
              <a:rPr lang="en-US" dirty="0" smtClean="0">
                <a:latin typeface="Calibri" pitchFamily="34" charset="0"/>
              </a:rPr>
              <a:t>“</a:t>
            </a:r>
            <a:r>
              <a:rPr lang="en-GB" dirty="0">
                <a:latin typeface="Calibri" pitchFamily="34" charset="0"/>
              </a:rPr>
              <a:t>Reconstruction of zebrafish early embryonic development by scanned light sheet microscopy,” </a:t>
            </a:r>
            <a:r>
              <a:rPr lang="en-GB" i="1" dirty="0">
                <a:latin typeface="Calibri" pitchFamily="34" charset="0"/>
              </a:rPr>
              <a:t>Science</a:t>
            </a:r>
            <a:r>
              <a:rPr lang="en-GB" dirty="0">
                <a:latin typeface="Calibri" pitchFamily="34" charset="0"/>
              </a:rPr>
              <a:t> </a:t>
            </a:r>
            <a:r>
              <a:rPr lang="en-GB" b="1" dirty="0">
                <a:latin typeface="Calibri" pitchFamily="34" charset="0"/>
              </a:rPr>
              <a:t>322</a:t>
            </a:r>
            <a:r>
              <a:rPr lang="en-GB" dirty="0">
                <a:latin typeface="Calibri" pitchFamily="34" charset="0"/>
              </a:rPr>
              <a:t>, 1065 (2008).</a:t>
            </a:r>
            <a:endParaRPr lang="en-US" dirty="0">
              <a:latin typeface="Calibri" pitchFamily="34" charset="0"/>
            </a:endParaRPr>
          </a:p>
        </p:txBody>
      </p:sp>
      <p:sp>
        <p:nvSpPr>
          <p:cNvPr id="5" name="Rectangle 4"/>
          <p:cNvSpPr/>
          <p:nvPr/>
        </p:nvSpPr>
        <p:spPr>
          <a:xfrm>
            <a:off x="4311201" y="648404"/>
            <a:ext cx="3416320" cy="369332"/>
          </a:xfrm>
          <a:prstGeom prst="rect">
            <a:avLst/>
          </a:prstGeom>
        </p:spPr>
        <p:txBody>
          <a:bodyPr wrap="none">
            <a:spAutoFit/>
          </a:bodyPr>
          <a:lstStyle/>
          <a:p>
            <a:pPr marL="0" indent="0">
              <a:buNone/>
            </a:pPr>
            <a:r>
              <a:rPr lang="en-US" dirty="0" smtClean="0">
                <a:solidFill>
                  <a:srgbClr val="00B050"/>
                </a:solidFill>
              </a:rPr>
              <a:t>Early Development </a:t>
            </a:r>
            <a:r>
              <a:rPr lang="en-US" dirty="0">
                <a:solidFill>
                  <a:srgbClr val="00B050"/>
                </a:solidFill>
              </a:rPr>
              <a:t>of </a:t>
            </a:r>
            <a:r>
              <a:rPr lang="en-US" dirty="0" smtClean="0">
                <a:solidFill>
                  <a:srgbClr val="00B050"/>
                </a:solidFill>
              </a:rPr>
              <a:t>Zebrafish</a:t>
            </a:r>
            <a:endParaRPr lang="en-US" dirty="0">
              <a:solidFill>
                <a:srgbClr val="00B050"/>
              </a:solidFill>
            </a:endParaRPr>
          </a:p>
        </p:txBody>
      </p:sp>
      <p:sp>
        <p:nvSpPr>
          <p:cNvPr id="14" name="Rectangle 13"/>
          <p:cNvSpPr/>
          <p:nvPr/>
        </p:nvSpPr>
        <p:spPr>
          <a:xfrm>
            <a:off x="4351296" y="4202669"/>
            <a:ext cx="3365024" cy="369332"/>
          </a:xfrm>
          <a:prstGeom prst="rect">
            <a:avLst/>
          </a:prstGeom>
        </p:spPr>
        <p:txBody>
          <a:bodyPr wrap="none">
            <a:spAutoFit/>
          </a:bodyPr>
          <a:lstStyle/>
          <a:p>
            <a:pPr marL="0" indent="0">
              <a:buNone/>
            </a:pPr>
            <a:r>
              <a:rPr lang="en-US" dirty="0" smtClean="0">
                <a:solidFill>
                  <a:srgbClr val="00B050"/>
                </a:solidFill>
              </a:rPr>
              <a:t>Segmentation of Chick Embryo</a:t>
            </a:r>
            <a:endParaRPr lang="en-US" dirty="0">
              <a:solidFill>
                <a:srgbClr val="00B050"/>
              </a:solidFill>
            </a:endParaRPr>
          </a:p>
        </p:txBody>
      </p:sp>
      <p:pic>
        <p:nvPicPr>
          <p:cNvPr id="15" name="Aug8-wt-jpgcp-cropped.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593584" y="4931136"/>
            <a:ext cx="2914935" cy="1872531"/>
          </a:xfrm>
          <a:prstGeom prst="rect">
            <a:avLst/>
          </a:prstGeom>
        </p:spPr>
      </p:pic>
      <p:sp>
        <p:nvSpPr>
          <p:cNvPr id="16" name="Rectangle 15"/>
          <p:cNvSpPr/>
          <p:nvPr/>
        </p:nvSpPr>
        <p:spPr>
          <a:xfrm>
            <a:off x="384616" y="4572001"/>
            <a:ext cx="4532075" cy="369332"/>
          </a:xfrm>
          <a:prstGeom prst="rect">
            <a:avLst/>
          </a:prstGeom>
        </p:spPr>
        <p:txBody>
          <a:bodyPr wrap="none">
            <a:spAutoFit/>
          </a:bodyPr>
          <a:lstStyle/>
          <a:p>
            <a:pPr marL="0" indent="0">
              <a:buNone/>
            </a:pPr>
            <a:r>
              <a:rPr lang="en-US" dirty="0" smtClean="0">
                <a:solidFill>
                  <a:srgbClr val="00B050"/>
                </a:solidFill>
              </a:rPr>
              <a:t>Intersegmental Vessel Growth in Zebrafish</a:t>
            </a:r>
            <a:endParaRPr lang="en-US" dirty="0">
              <a:solidFill>
                <a:srgbClr val="00B050"/>
              </a:solidFill>
            </a:endParaRPr>
          </a:p>
        </p:txBody>
      </p:sp>
    </p:spTree>
    <p:extLst>
      <p:ext uri="{BB962C8B-B14F-4D97-AF65-F5344CB8AC3E}">
        <p14:creationId xmlns:p14="http://schemas.microsoft.com/office/powerpoint/2010/main" val="27342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0" fill="hold"/>
                                        <p:tgtEl>
                                          <p:spTgt spid="6"/>
                                        </p:tgtEl>
                                      </p:cBhvr>
                                    </p:cmd>
                                  </p:childTnLst>
                                </p:cTn>
                              </p:par>
                            </p:childTnLst>
                          </p:cTn>
                        </p:par>
                        <p:par>
                          <p:cTn id="7" fill="hold">
                            <p:stCondLst>
                              <p:cond delay="44050"/>
                            </p:stCondLst>
                            <p:childTnLst>
                              <p:par>
                                <p:cTn id="8" presetID="1" presetClass="mediacall" presetSubtype="0" fill="hold" nodeType="afterEffect">
                                  <p:stCondLst>
                                    <p:cond delay="0"/>
                                  </p:stCondLst>
                                  <p:childTnLst>
                                    <p:cmd type="call" cmd="playFrom(0.0)">
                                      <p:cBhvr>
                                        <p:cTn id="9" dur="8700" fill="hold"/>
                                        <p:tgtEl>
                                          <p:spTgt spid="8"/>
                                        </p:tgtEl>
                                      </p:cBhvr>
                                    </p:cmd>
                                  </p:childTnLst>
                                </p:cTn>
                              </p:par>
                            </p:childTnLst>
                          </p:cTn>
                        </p:par>
                        <p:par>
                          <p:cTn id="10" fill="hold">
                            <p:stCondLst>
                              <p:cond delay="52750"/>
                            </p:stCondLst>
                            <p:childTnLst>
                              <p:par>
                                <p:cTn id="11" presetID="1" presetClass="mediacall" presetSubtype="0" fill="hold" nodeType="afterEffect">
                                  <p:stCondLst>
                                    <p:cond delay="0"/>
                                  </p:stCondLst>
                                  <p:childTnLst>
                                    <p:cmd type="call" cmd="playFrom(0.0)">
                                      <p:cBhvr>
                                        <p:cTn id="12" dur="10000" fill="hold"/>
                                        <p:tgtEl>
                                          <p:spTgt spid="10"/>
                                        </p:tgtEl>
                                      </p:cBhvr>
                                    </p:cmd>
                                  </p:childTnLst>
                                </p:cTn>
                              </p:par>
                            </p:childTnLst>
                          </p:cTn>
                        </p:par>
                        <p:par>
                          <p:cTn id="13" fill="hold">
                            <p:stCondLst>
                              <p:cond delay="62750"/>
                            </p:stCondLst>
                            <p:childTnLst>
                              <p:par>
                                <p:cTn id="14" presetID="1" presetClass="mediacall" presetSubtype="0" fill="hold" nodeType="afterEffect">
                                  <p:stCondLst>
                                    <p:cond delay="0"/>
                                  </p:stCondLst>
                                  <p:childTnLst>
                                    <p:cmd type="call" cmd="playFrom(0.0)">
                                      <p:cBhvr>
                                        <p:cTn id="15" dur="98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p:cTn id="33" fill="hold" display="0">
                  <p:stCondLst>
                    <p:cond delay="indefinite"/>
                  </p:stCondLst>
                  <p:endCondLst>
                    <p:cond evt="onNext" delay="0">
                      <p:tgtEl>
                        <p:sldTgt/>
                      </p:tgtEl>
                    </p:cond>
                    <p:cond evt="onPrev" delay="0">
                      <p:tgtEl>
                        <p:sldTgt/>
                      </p:tgtEl>
                    </p:cond>
                  </p:endCondLst>
                </p:cTn>
                <p:tgtEl>
                  <p:spTgt spid="10"/>
                </p:tgtEl>
              </p:cMediaNode>
            </p:video>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5"/>
                                        </p:tgtEl>
                                      </p:cBhvr>
                                    </p:cmd>
                                  </p:childTnLst>
                                </p:cTn>
                              </p:par>
                            </p:childTnLst>
                          </p:cTn>
                        </p:par>
                      </p:childTnLst>
                    </p:cTn>
                  </p:par>
                </p:childTnLst>
              </p:cTn>
              <p:nextCondLst>
                <p:cond evt="onClick" delay="0">
                  <p:tgtEl>
                    <p:spTgt spid="15"/>
                  </p:tgtEl>
                </p:cond>
              </p:nextCondLst>
            </p:seq>
            <p:video>
              <p:cMediaNode vol="80000">
                <p:cTn id="39" repeatCount="indefinite" fill="hold" display="0">
                  <p:stCondLst>
                    <p:cond delay="indefinite"/>
                  </p:stCondLst>
                </p:cTn>
                <p:tgtEl>
                  <p:spTgt spid="1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70668"/>
            <a:ext cx="9144000" cy="685800"/>
          </a:xfrm>
        </p:spPr>
        <p:txBody>
          <a:bodyPr>
            <a:noAutofit/>
          </a:bodyPr>
          <a:lstStyle/>
          <a:p>
            <a:r>
              <a:rPr lang="en-US" sz="3200" b="1" dirty="0" smtClean="0">
                <a:solidFill>
                  <a:srgbClr val="1421DC"/>
                </a:solidFill>
              </a:rPr>
              <a:t>Need for Quantitative Mechanistic Understanding of Developmental Mechanisms</a:t>
            </a:r>
          </a:p>
        </p:txBody>
      </p:sp>
      <p:pic>
        <p:nvPicPr>
          <p:cNvPr id="5124" name="Picture 3"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stCxn id="4" idx="3"/>
            <a:endCxn id="2" idx="1"/>
          </p:cNvCxnSpPr>
          <p:nvPr/>
        </p:nvCxnSpPr>
        <p:spPr>
          <a:xfrm flipV="1">
            <a:off x="5337029" y="1638300"/>
            <a:ext cx="787024" cy="401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449617" y="1447800"/>
            <a:ext cx="4191000" cy="1273446"/>
            <a:chOff x="381000" y="4365354"/>
            <a:chExt cx="4191000" cy="1273446"/>
          </a:xfrm>
        </p:grpSpPr>
        <p:sp>
          <p:nvSpPr>
            <p:cNvPr id="2" name="Rectangle 1"/>
            <p:cNvSpPr/>
            <p:nvPr/>
          </p:nvSpPr>
          <p:spPr>
            <a:xfrm>
              <a:off x="2055436" y="4365354"/>
              <a:ext cx="9144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3" name="Rectangle 2"/>
            <p:cNvSpPr/>
            <p:nvPr/>
          </p:nvSpPr>
          <p:spPr>
            <a:xfrm>
              <a:off x="2055436" y="5257800"/>
              <a:ext cx="9144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4" name="Rectangle 3"/>
            <p:cNvSpPr/>
            <p:nvPr/>
          </p:nvSpPr>
          <p:spPr>
            <a:xfrm>
              <a:off x="381000" y="4784103"/>
              <a:ext cx="887412" cy="346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9" name="Rectangle 8"/>
            <p:cNvSpPr/>
            <p:nvPr/>
          </p:nvSpPr>
          <p:spPr>
            <a:xfrm>
              <a:off x="3684588" y="4784103"/>
              <a:ext cx="887412" cy="346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endParaRPr lang="en-US" dirty="0">
                <a:solidFill>
                  <a:srgbClr val="000000"/>
                </a:solidFill>
              </a:endParaRPr>
            </a:p>
          </p:txBody>
        </p:sp>
        <p:cxnSp>
          <p:nvCxnSpPr>
            <p:cNvPr id="12" name="Straight Arrow Connector 11"/>
            <p:cNvCxnSpPr>
              <a:stCxn id="4" idx="3"/>
              <a:endCxn id="3" idx="1"/>
            </p:cNvCxnSpPr>
            <p:nvPr/>
          </p:nvCxnSpPr>
          <p:spPr>
            <a:xfrm>
              <a:off x="1268412" y="4957537"/>
              <a:ext cx="787024" cy="4907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9" idx="1"/>
            </p:cNvCxnSpPr>
            <p:nvPr/>
          </p:nvCxnSpPr>
          <p:spPr>
            <a:xfrm>
              <a:off x="2969836" y="4555854"/>
              <a:ext cx="714752" cy="401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1"/>
            </p:cNvCxnSpPr>
            <p:nvPr/>
          </p:nvCxnSpPr>
          <p:spPr>
            <a:xfrm flipV="1">
              <a:off x="2969836" y="4957537"/>
              <a:ext cx="714752" cy="513848"/>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76200" y="1342825"/>
            <a:ext cx="3783012" cy="1200329"/>
          </a:xfrm>
          <a:prstGeom prst="rect">
            <a:avLst/>
          </a:prstGeom>
          <a:noFill/>
        </p:spPr>
        <p:txBody>
          <a:bodyPr wrap="square" rtlCol="0">
            <a:spAutoFit/>
          </a:bodyPr>
          <a:lstStyle/>
          <a:p>
            <a:r>
              <a:rPr lang="en-US" dirty="0" smtClean="0">
                <a:solidFill>
                  <a:srgbClr val="000000"/>
                </a:solidFill>
              </a:rPr>
              <a:t>If molecule A promotes B and C</a:t>
            </a:r>
          </a:p>
          <a:p>
            <a:r>
              <a:rPr lang="en-US" dirty="0" smtClean="0">
                <a:solidFill>
                  <a:srgbClr val="000000"/>
                </a:solidFill>
              </a:rPr>
              <a:t>And B promotes D and C inhibits D, does increasing A increase or decrease D?</a:t>
            </a:r>
            <a:endParaRPr lang="en-US" dirty="0">
              <a:solidFill>
                <a:srgbClr val="000000"/>
              </a:solidFill>
            </a:endParaRPr>
          </a:p>
        </p:txBody>
      </p:sp>
      <p:sp>
        <p:nvSpPr>
          <p:cNvPr id="22" name="TextBox 21"/>
          <p:cNvSpPr txBox="1"/>
          <p:nvPr/>
        </p:nvSpPr>
        <p:spPr>
          <a:xfrm>
            <a:off x="76201" y="3034486"/>
            <a:ext cx="5791200" cy="646331"/>
          </a:xfrm>
          <a:prstGeom prst="rect">
            <a:avLst/>
          </a:prstGeom>
          <a:noFill/>
        </p:spPr>
        <p:txBody>
          <a:bodyPr wrap="square" rtlCol="0">
            <a:spAutoFit/>
          </a:bodyPr>
          <a:lstStyle/>
          <a:p>
            <a:r>
              <a:rPr lang="en-US" dirty="0" smtClean="0">
                <a:solidFill>
                  <a:srgbClr val="000000"/>
                </a:solidFill>
              </a:rPr>
              <a:t>If a cell is on a particular gel substrate does it move faster or slower if we increase the stiffness of the gel?</a:t>
            </a:r>
            <a:endParaRPr lang="en-US" dirty="0">
              <a:solidFill>
                <a:srgbClr val="000000"/>
              </a:solidFill>
            </a:endParaRPr>
          </a:p>
        </p:txBody>
      </p:sp>
      <p:sp>
        <p:nvSpPr>
          <p:cNvPr id="23" name="TextBox 22"/>
          <p:cNvSpPr txBox="1"/>
          <p:nvPr/>
        </p:nvSpPr>
        <p:spPr>
          <a:xfrm>
            <a:off x="76200" y="4325260"/>
            <a:ext cx="7745412" cy="646331"/>
          </a:xfrm>
          <a:prstGeom prst="rect">
            <a:avLst/>
          </a:prstGeom>
          <a:noFill/>
        </p:spPr>
        <p:txBody>
          <a:bodyPr wrap="square" rtlCol="0">
            <a:spAutoFit/>
          </a:bodyPr>
          <a:lstStyle/>
          <a:p>
            <a:r>
              <a:rPr lang="en-US" dirty="0" smtClean="0">
                <a:solidFill>
                  <a:srgbClr val="000000"/>
                </a:solidFill>
              </a:rPr>
              <a:t>Why do cells migrate along the direction of fibers in their extracellular environment rather than perpendicular to them?</a:t>
            </a:r>
            <a:endParaRPr lang="en-US" dirty="0">
              <a:solidFill>
                <a:srgbClr val="000000"/>
              </a:solidFill>
            </a:endParaRPr>
          </a:p>
        </p:txBody>
      </p:sp>
      <p:sp>
        <p:nvSpPr>
          <p:cNvPr id="18" name="TextBox 17"/>
          <p:cNvSpPr txBox="1"/>
          <p:nvPr/>
        </p:nvSpPr>
        <p:spPr>
          <a:xfrm>
            <a:off x="40786" y="5349171"/>
            <a:ext cx="4759814" cy="646331"/>
          </a:xfrm>
          <a:prstGeom prst="rect">
            <a:avLst/>
          </a:prstGeom>
          <a:noFill/>
        </p:spPr>
        <p:txBody>
          <a:bodyPr wrap="square" rtlCol="0">
            <a:spAutoFit/>
          </a:bodyPr>
          <a:lstStyle/>
          <a:p>
            <a:r>
              <a:rPr lang="en-US" dirty="0" smtClean="0">
                <a:solidFill>
                  <a:srgbClr val="000000"/>
                </a:solidFill>
              </a:rPr>
              <a:t>When does adding myosin II increase cortex stiffness within a cell?</a:t>
            </a:r>
            <a:endParaRPr lang="en-US" dirty="0">
              <a:solidFill>
                <a:srgbClr val="000000"/>
              </a:solidFill>
            </a:endParaRPr>
          </a:p>
        </p:txBody>
      </p:sp>
      <p:pic>
        <p:nvPicPr>
          <p:cNvPr id="94210" name="Picture 2" descr="Resultado de imagem para cell crawling on substrate stiff and soft"/>
          <p:cNvPicPr>
            <a:picLocks noChangeAspect="1" noChangeArrowheads="1"/>
          </p:cNvPicPr>
          <p:nvPr/>
        </p:nvPicPr>
        <p:blipFill rotWithShape="1">
          <a:blip r:embed="rId5">
            <a:extLst>
              <a:ext uri="{28A0092B-C50C-407E-A947-70E740481C1C}">
                <a14:useLocalDpi xmlns:a14="http://schemas.microsoft.com/office/drawing/2010/main" val="0"/>
              </a:ext>
            </a:extLst>
          </a:blip>
          <a:srcRect l="29148" t="42253"/>
          <a:stretch/>
        </p:blipFill>
        <p:spPr bwMode="auto">
          <a:xfrm>
            <a:off x="5867401" y="2867071"/>
            <a:ext cx="3098800" cy="1570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srcRect t="9685" r="31000" b="26063"/>
          <a:stretch/>
        </p:blipFill>
        <p:spPr>
          <a:xfrm>
            <a:off x="6570752" y="4583579"/>
            <a:ext cx="2364905" cy="1747973"/>
          </a:xfrm>
          <a:prstGeom prst="rect">
            <a:avLst/>
          </a:prstGeom>
        </p:spPr>
      </p:pic>
      <p:pic>
        <p:nvPicPr>
          <p:cNvPr id="7" name="Picture 6"/>
          <p:cNvPicPr>
            <a:picLocks noChangeAspect="1"/>
          </p:cNvPicPr>
          <p:nvPr/>
        </p:nvPicPr>
        <p:blipFill>
          <a:blip r:embed="rId7"/>
          <a:stretch>
            <a:fillRect/>
          </a:stretch>
        </p:blipFill>
        <p:spPr>
          <a:xfrm>
            <a:off x="4762209" y="5139006"/>
            <a:ext cx="1600200" cy="1600200"/>
          </a:xfrm>
          <a:prstGeom prst="rect">
            <a:avLst/>
          </a:prstGeom>
        </p:spPr>
      </p:pic>
    </p:spTree>
    <p:extLst>
      <p:ext uri="{BB962C8B-B14F-4D97-AF65-F5344CB8AC3E}">
        <p14:creationId xmlns:p14="http://schemas.microsoft.com/office/powerpoint/2010/main" val="33717893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495800" y="1828799"/>
            <a:ext cx="698500" cy="4336660"/>
            <a:chOff x="4495800" y="1828799"/>
            <a:chExt cx="698500" cy="4336660"/>
          </a:xfrm>
        </p:grpSpPr>
        <p:grpSp>
          <p:nvGrpSpPr>
            <p:cNvPr id="9" name="Group 8"/>
            <p:cNvGrpSpPr/>
            <p:nvPr/>
          </p:nvGrpSpPr>
          <p:grpSpPr>
            <a:xfrm>
              <a:off x="4495800" y="1828799"/>
              <a:ext cx="698500" cy="4267201"/>
              <a:chOff x="4495800" y="1828799"/>
              <a:chExt cx="698500" cy="4267201"/>
            </a:xfrm>
          </p:grpSpPr>
          <p:sp>
            <p:nvSpPr>
              <p:cNvPr id="8" name="Arc 7"/>
              <p:cNvSpPr/>
              <p:nvPr/>
            </p:nvSpPr>
            <p:spPr>
              <a:xfrm>
                <a:off x="4495800" y="1828799"/>
                <a:ext cx="609600" cy="746915"/>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18" name="Arc 17"/>
              <p:cNvSpPr/>
              <p:nvPr/>
            </p:nvSpPr>
            <p:spPr>
              <a:xfrm>
                <a:off x="4495800" y="1828799"/>
                <a:ext cx="647700" cy="2126057"/>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19" name="Arc 18"/>
              <p:cNvSpPr/>
              <p:nvPr/>
            </p:nvSpPr>
            <p:spPr>
              <a:xfrm>
                <a:off x="4495800" y="1856583"/>
                <a:ext cx="609600" cy="1420016"/>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0" name="Arc 19"/>
              <p:cNvSpPr/>
              <p:nvPr/>
            </p:nvSpPr>
            <p:spPr>
              <a:xfrm>
                <a:off x="4495800" y="1828799"/>
                <a:ext cx="698500" cy="2895601"/>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1" name="Arc 20"/>
              <p:cNvSpPr/>
              <p:nvPr/>
            </p:nvSpPr>
            <p:spPr>
              <a:xfrm>
                <a:off x="4495800" y="1856583"/>
                <a:ext cx="698500" cy="3553617"/>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2" name="Arc 21"/>
              <p:cNvSpPr/>
              <p:nvPr/>
            </p:nvSpPr>
            <p:spPr>
              <a:xfrm>
                <a:off x="4495800" y="1856582"/>
                <a:ext cx="692150" cy="4239418"/>
              </a:xfrm>
              <a:prstGeom prst="arc">
                <a:avLst>
                  <a:gd name="adj1" fmla="val 16200000"/>
                  <a:gd name="adj2" fmla="val 5476382"/>
                </a:avLst>
              </a:prstGeom>
              <a:ln w="476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grpSp>
          <p:nvGrpSpPr>
            <p:cNvPr id="24" name="Group 23"/>
            <p:cNvGrpSpPr/>
            <p:nvPr/>
          </p:nvGrpSpPr>
          <p:grpSpPr>
            <a:xfrm>
              <a:off x="4495800" y="2566591"/>
              <a:ext cx="698500" cy="3581401"/>
              <a:chOff x="4495800" y="1828799"/>
              <a:chExt cx="698500" cy="3581401"/>
            </a:xfrm>
          </p:grpSpPr>
          <p:sp>
            <p:nvSpPr>
              <p:cNvPr id="25" name="Arc 24"/>
              <p:cNvSpPr/>
              <p:nvPr/>
            </p:nvSpPr>
            <p:spPr>
              <a:xfrm>
                <a:off x="4495800" y="1828799"/>
                <a:ext cx="609600" cy="746915"/>
              </a:xfrm>
              <a:prstGeom prst="arc">
                <a:avLst>
                  <a:gd name="adj1" fmla="val 16200000"/>
                  <a:gd name="adj2" fmla="val 5476382"/>
                </a:avLst>
              </a:prstGeom>
              <a:ln w="476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6" name="Arc 25"/>
              <p:cNvSpPr/>
              <p:nvPr/>
            </p:nvSpPr>
            <p:spPr>
              <a:xfrm>
                <a:off x="4495800" y="1828799"/>
                <a:ext cx="647700" cy="2126057"/>
              </a:xfrm>
              <a:prstGeom prst="arc">
                <a:avLst>
                  <a:gd name="adj1" fmla="val 16200000"/>
                  <a:gd name="adj2" fmla="val 5476382"/>
                </a:avLst>
              </a:prstGeom>
              <a:ln w="476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7" name="Arc 26"/>
              <p:cNvSpPr/>
              <p:nvPr/>
            </p:nvSpPr>
            <p:spPr>
              <a:xfrm>
                <a:off x="4495800" y="1856583"/>
                <a:ext cx="609600" cy="1420016"/>
              </a:xfrm>
              <a:prstGeom prst="arc">
                <a:avLst>
                  <a:gd name="adj1" fmla="val 16200000"/>
                  <a:gd name="adj2" fmla="val 5476382"/>
                </a:avLst>
              </a:prstGeom>
              <a:ln w="476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8" name="Arc 27"/>
              <p:cNvSpPr/>
              <p:nvPr/>
            </p:nvSpPr>
            <p:spPr>
              <a:xfrm>
                <a:off x="4495800" y="1828799"/>
                <a:ext cx="698500" cy="2895601"/>
              </a:xfrm>
              <a:prstGeom prst="arc">
                <a:avLst>
                  <a:gd name="adj1" fmla="val 16200000"/>
                  <a:gd name="adj2" fmla="val 5476382"/>
                </a:avLst>
              </a:prstGeom>
              <a:ln w="476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29" name="Arc 28"/>
              <p:cNvSpPr/>
              <p:nvPr/>
            </p:nvSpPr>
            <p:spPr>
              <a:xfrm>
                <a:off x="4495800" y="1856583"/>
                <a:ext cx="698500" cy="3553617"/>
              </a:xfrm>
              <a:prstGeom prst="arc">
                <a:avLst>
                  <a:gd name="adj1" fmla="val 16200000"/>
                  <a:gd name="adj2" fmla="val 5476382"/>
                </a:avLst>
              </a:prstGeom>
              <a:ln w="476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grpSp>
          <p:nvGrpSpPr>
            <p:cNvPr id="31" name="Group 30"/>
            <p:cNvGrpSpPr/>
            <p:nvPr/>
          </p:nvGrpSpPr>
          <p:grpSpPr>
            <a:xfrm>
              <a:off x="4495800" y="3269858"/>
              <a:ext cx="698500" cy="2895601"/>
              <a:chOff x="4495800" y="1828799"/>
              <a:chExt cx="698500" cy="2895601"/>
            </a:xfrm>
          </p:grpSpPr>
          <p:sp>
            <p:nvSpPr>
              <p:cNvPr id="32" name="Arc 31"/>
              <p:cNvSpPr/>
              <p:nvPr/>
            </p:nvSpPr>
            <p:spPr>
              <a:xfrm>
                <a:off x="4495800" y="1828799"/>
                <a:ext cx="609600" cy="746915"/>
              </a:xfrm>
              <a:prstGeom prst="arc">
                <a:avLst>
                  <a:gd name="adj1" fmla="val 16200000"/>
                  <a:gd name="adj2" fmla="val 5476382"/>
                </a:avLst>
              </a:prstGeom>
              <a:ln w="476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33" name="Arc 32"/>
              <p:cNvSpPr/>
              <p:nvPr/>
            </p:nvSpPr>
            <p:spPr>
              <a:xfrm>
                <a:off x="4495800" y="1828799"/>
                <a:ext cx="647700" cy="2126057"/>
              </a:xfrm>
              <a:prstGeom prst="arc">
                <a:avLst>
                  <a:gd name="adj1" fmla="val 16200000"/>
                  <a:gd name="adj2" fmla="val 5476382"/>
                </a:avLst>
              </a:prstGeom>
              <a:ln w="476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34" name="Arc 33"/>
              <p:cNvSpPr/>
              <p:nvPr/>
            </p:nvSpPr>
            <p:spPr>
              <a:xfrm>
                <a:off x="4495800" y="1856583"/>
                <a:ext cx="609600" cy="1420016"/>
              </a:xfrm>
              <a:prstGeom prst="arc">
                <a:avLst>
                  <a:gd name="adj1" fmla="val 16200000"/>
                  <a:gd name="adj2" fmla="val 5476382"/>
                </a:avLst>
              </a:prstGeom>
              <a:ln w="476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35" name="Arc 34"/>
              <p:cNvSpPr/>
              <p:nvPr/>
            </p:nvSpPr>
            <p:spPr>
              <a:xfrm>
                <a:off x="4495800" y="1828799"/>
                <a:ext cx="698500" cy="2895601"/>
              </a:xfrm>
              <a:prstGeom prst="arc">
                <a:avLst>
                  <a:gd name="adj1" fmla="val 16200000"/>
                  <a:gd name="adj2" fmla="val 5476382"/>
                </a:avLst>
              </a:prstGeom>
              <a:ln w="476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grpSp>
          <p:nvGrpSpPr>
            <p:cNvPr id="37" name="Group 36"/>
            <p:cNvGrpSpPr/>
            <p:nvPr/>
          </p:nvGrpSpPr>
          <p:grpSpPr>
            <a:xfrm>
              <a:off x="4495800" y="3978674"/>
              <a:ext cx="647700" cy="2126057"/>
              <a:chOff x="4495800" y="1828799"/>
              <a:chExt cx="647700" cy="2126057"/>
            </a:xfrm>
          </p:grpSpPr>
          <p:sp>
            <p:nvSpPr>
              <p:cNvPr id="38" name="Arc 37"/>
              <p:cNvSpPr/>
              <p:nvPr/>
            </p:nvSpPr>
            <p:spPr>
              <a:xfrm>
                <a:off x="4495800" y="1828799"/>
                <a:ext cx="609600" cy="746915"/>
              </a:xfrm>
              <a:prstGeom prst="arc">
                <a:avLst>
                  <a:gd name="adj1" fmla="val 16200000"/>
                  <a:gd name="adj2" fmla="val 5476382"/>
                </a:avLst>
              </a:prstGeom>
              <a:ln w="4762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39" name="Arc 38"/>
              <p:cNvSpPr/>
              <p:nvPr/>
            </p:nvSpPr>
            <p:spPr>
              <a:xfrm>
                <a:off x="4495800" y="1828799"/>
                <a:ext cx="647700" cy="2126057"/>
              </a:xfrm>
              <a:prstGeom prst="arc">
                <a:avLst>
                  <a:gd name="adj1" fmla="val 16200000"/>
                  <a:gd name="adj2" fmla="val 5476382"/>
                </a:avLst>
              </a:prstGeom>
              <a:ln w="4762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40" name="Arc 39"/>
              <p:cNvSpPr/>
              <p:nvPr/>
            </p:nvSpPr>
            <p:spPr>
              <a:xfrm>
                <a:off x="4495800" y="1856583"/>
                <a:ext cx="609600" cy="1420016"/>
              </a:xfrm>
              <a:prstGeom prst="arc">
                <a:avLst>
                  <a:gd name="adj1" fmla="val 16200000"/>
                  <a:gd name="adj2" fmla="val 5476382"/>
                </a:avLst>
              </a:prstGeom>
              <a:ln w="4762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grpSp>
          <p:nvGrpSpPr>
            <p:cNvPr id="42" name="Group 41"/>
            <p:cNvGrpSpPr/>
            <p:nvPr/>
          </p:nvGrpSpPr>
          <p:grpSpPr>
            <a:xfrm>
              <a:off x="4495800" y="4692648"/>
              <a:ext cx="609600" cy="1447800"/>
              <a:chOff x="4495800" y="1828799"/>
              <a:chExt cx="609600" cy="1447800"/>
            </a:xfrm>
          </p:grpSpPr>
          <p:sp>
            <p:nvSpPr>
              <p:cNvPr id="43" name="Arc 42"/>
              <p:cNvSpPr/>
              <p:nvPr/>
            </p:nvSpPr>
            <p:spPr>
              <a:xfrm>
                <a:off x="4495800" y="1828799"/>
                <a:ext cx="609600" cy="746915"/>
              </a:xfrm>
              <a:prstGeom prst="arc">
                <a:avLst>
                  <a:gd name="adj1" fmla="val 16200000"/>
                  <a:gd name="adj2" fmla="val 5476382"/>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sp>
            <p:nvSpPr>
              <p:cNvPr id="45" name="Arc 44"/>
              <p:cNvSpPr/>
              <p:nvPr/>
            </p:nvSpPr>
            <p:spPr>
              <a:xfrm>
                <a:off x="4495800" y="1856583"/>
                <a:ext cx="609600" cy="1420016"/>
              </a:xfrm>
              <a:prstGeom prst="arc">
                <a:avLst>
                  <a:gd name="adj1" fmla="val 16200000"/>
                  <a:gd name="adj2" fmla="val 5476382"/>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sp>
          <p:nvSpPr>
            <p:cNvPr id="55" name="Arc 54"/>
            <p:cNvSpPr/>
            <p:nvPr/>
          </p:nvSpPr>
          <p:spPr>
            <a:xfrm>
              <a:off x="4495800" y="5372100"/>
              <a:ext cx="609600" cy="746915"/>
            </a:xfrm>
            <a:prstGeom prst="arc">
              <a:avLst>
                <a:gd name="adj1" fmla="val 16200000"/>
                <a:gd name="adj2" fmla="val 5476382"/>
              </a:avLst>
            </a:prstGeom>
            <a:ln w="47625">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a:solidFill>
                  <a:prstClr val="black"/>
                </a:solidFill>
              </a:endParaRPr>
            </a:p>
          </p:txBody>
        </p:sp>
      </p:grpSp>
      <p:pic>
        <p:nvPicPr>
          <p:cNvPr id="5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858" t="16139" r="43776" b="2575"/>
          <a:stretch/>
        </p:blipFill>
        <p:spPr bwMode="auto">
          <a:xfrm>
            <a:off x="243593" y="2695147"/>
            <a:ext cx="2016914" cy="308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41799" y="1523999"/>
            <a:ext cx="2945845" cy="5257801"/>
            <a:chOff x="2241799" y="1523999"/>
            <a:chExt cx="2945845" cy="5257801"/>
          </a:xfrm>
        </p:grpSpPr>
        <p:grpSp>
          <p:nvGrpSpPr>
            <p:cNvPr id="53" name="Group 52"/>
            <p:cNvGrpSpPr/>
            <p:nvPr/>
          </p:nvGrpSpPr>
          <p:grpSpPr>
            <a:xfrm>
              <a:off x="2241799" y="1523999"/>
              <a:ext cx="2945845" cy="4861715"/>
              <a:chOff x="2241799" y="1558952"/>
              <a:chExt cx="2945845" cy="4861715"/>
            </a:xfrm>
          </p:grpSpPr>
          <p:graphicFrame>
            <p:nvGraphicFramePr>
              <p:cNvPr id="50" name="Diagram 49"/>
              <p:cNvGraphicFramePr/>
              <p:nvPr>
                <p:extLst/>
              </p:nvPr>
            </p:nvGraphicFramePr>
            <p:xfrm>
              <a:off x="2901644" y="1633718"/>
              <a:ext cx="22860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Right Triangle 50"/>
              <p:cNvSpPr/>
              <p:nvPr/>
            </p:nvSpPr>
            <p:spPr>
              <a:xfrm flipH="1" flipV="1">
                <a:off x="2513173" y="1558952"/>
                <a:ext cx="405395" cy="4861715"/>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52" name="Rectangle 51"/>
              <p:cNvSpPr/>
              <p:nvPr/>
            </p:nvSpPr>
            <p:spPr>
              <a:xfrm rot="16200000">
                <a:off x="1975925" y="3714668"/>
                <a:ext cx="962636" cy="430887"/>
              </a:xfrm>
              <a:prstGeom prst="rect">
                <a:avLst/>
              </a:prstGeom>
            </p:spPr>
            <p:txBody>
              <a:bodyPr wrap="none">
                <a:spAutoFit/>
              </a:bodyPr>
              <a:lstStyle/>
              <a:p>
                <a:pPr eaLnBrk="1" fontAlgn="auto" hangingPunct="1">
                  <a:spcBef>
                    <a:spcPts val="0"/>
                  </a:spcBef>
                  <a:spcAft>
                    <a:spcPts val="0"/>
                  </a:spcAft>
                </a:pPr>
                <a:r>
                  <a:rPr lang="en-US" sz="2200" dirty="0" smtClean="0">
                    <a:solidFill>
                      <a:prstClr val="black"/>
                    </a:solidFill>
                    <a:latin typeface="Calibri"/>
                  </a:rPr>
                  <a:t>Length</a:t>
                </a:r>
                <a:endParaRPr lang="en-US" sz="2200" dirty="0">
                  <a:solidFill>
                    <a:prstClr val="black"/>
                  </a:solidFill>
                  <a:latin typeface="Calibri"/>
                </a:endParaRPr>
              </a:p>
            </p:txBody>
          </p:sp>
        </p:grpSp>
        <p:cxnSp>
          <p:nvCxnSpPr>
            <p:cNvPr id="3" name="Straight Arrow Connector 2"/>
            <p:cNvCxnSpPr/>
            <p:nvPr/>
          </p:nvCxnSpPr>
          <p:spPr>
            <a:xfrm>
              <a:off x="4038600" y="6385714"/>
              <a:ext cx="0" cy="396086"/>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569906" y="1676400"/>
            <a:ext cx="2431094" cy="646331"/>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Coupled ODE, Fluid Dynamics,…</a:t>
            </a:r>
            <a:endParaRPr lang="en-US" dirty="0">
              <a:solidFill>
                <a:prstClr val="black"/>
              </a:solidFill>
              <a:latin typeface="Calibri"/>
            </a:endParaRPr>
          </a:p>
        </p:txBody>
      </p:sp>
      <p:sp>
        <p:nvSpPr>
          <p:cNvPr id="46" name="TextBox 45"/>
          <p:cNvSpPr txBox="1"/>
          <p:nvPr/>
        </p:nvSpPr>
        <p:spPr>
          <a:xfrm>
            <a:off x="5569906" y="2362200"/>
            <a:ext cx="3345494"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Continuum Mechanics, PDE,…</a:t>
            </a:r>
            <a:endParaRPr lang="en-US" dirty="0">
              <a:solidFill>
                <a:prstClr val="black"/>
              </a:solidFill>
              <a:latin typeface="Calibri"/>
            </a:endParaRPr>
          </a:p>
        </p:txBody>
      </p:sp>
      <p:sp>
        <p:nvSpPr>
          <p:cNvPr id="47" name="TextBox 46"/>
          <p:cNvSpPr txBox="1"/>
          <p:nvPr/>
        </p:nvSpPr>
        <p:spPr>
          <a:xfrm>
            <a:off x="5569906" y="3057717"/>
            <a:ext cx="3421693"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Continuum </a:t>
            </a:r>
            <a:r>
              <a:rPr lang="en-US" dirty="0">
                <a:solidFill>
                  <a:prstClr val="black"/>
                </a:solidFill>
                <a:latin typeface="Calibri"/>
              </a:rPr>
              <a:t>Mechanics, </a:t>
            </a:r>
            <a:r>
              <a:rPr lang="en-US" dirty="0" smtClean="0">
                <a:solidFill>
                  <a:prstClr val="black"/>
                </a:solidFill>
                <a:latin typeface="Calibri"/>
              </a:rPr>
              <a:t>PDE,…</a:t>
            </a:r>
            <a:endParaRPr lang="en-US" dirty="0">
              <a:solidFill>
                <a:prstClr val="black"/>
              </a:solidFill>
              <a:latin typeface="Calibri"/>
            </a:endParaRPr>
          </a:p>
        </p:txBody>
      </p:sp>
      <p:sp>
        <p:nvSpPr>
          <p:cNvPr id="48" name="TextBox 47"/>
          <p:cNvSpPr txBox="1"/>
          <p:nvPr/>
        </p:nvSpPr>
        <p:spPr>
          <a:xfrm>
            <a:off x="5569905" y="3681958"/>
            <a:ext cx="3574093" cy="646331"/>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Agent-Based, CPM/GGH, Center, Vertex,…</a:t>
            </a:r>
            <a:endParaRPr lang="en-US" dirty="0">
              <a:solidFill>
                <a:prstClr val="black"/>
              </a:solidFill>
              <a:latin typeface="Calibri"/>
            </a:endParaRPr>
          </a:p>
        </p:txBody>
      </p:sp>
      <p:sp>
        <p:nvSpPr>
          <p:cNvPr id="49" name="TextBox 48"/>
          <p:cNvSpPr txBox="1"/>
          <p:nvPr/>
        </p:nvSpPr>
        <p:spPr>
          <a:xfrm>
            <a:off x="5577214" y="4495800"/>
            <a:ext cx="3338186"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PDE, Coupled ODE,…</a:t>
            </a:r>
            <a:endParaRPr lang="en-US" dirty="0">
              <a:solidFill>
                <a:prstClr val="black"/>
              </a:solidFill>
              <a:latin typeface="Calibri"/>
            </a:endParaRPr>
          </a:p>
        </p:txBody>
      </p:sp>
      <p:sp>
        <p:nvSpPr>
          <p:cNvPr id="54" name="TextBox 53"/>
          <p:cNvSpPr txBox="1"/>
          <p:nvPr/>
        </p:nvSpPr>
        <p:spPr>
          <a:xfrm>
            <a:off x="5577213" y="5181600"/>
            <a:ext cx="3566785" cy="923330"/>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Continuum </a:t>
            </a:r>
            <a:r>
              <a:rPr lang="en-US" dirty="0">
                <a:solidFill>
                  <a:prstClr val="black"/>
                </a:solidFill>
                <a:latin typeface="Calibri"/>
              </a:rPr>
              <a:t>Mechanics, </a:t>
            </a:r>
            <a:r>
              <a:rPr lang="en-US" dirty="0" smtClean="0">
                <a:solidFill>
                  <a:prstClr val="black"/>
                </a:solidFill>
                <a:latin typeface="Calibri"/>
              </a:rPr>
              <a:t>PDE, Coarse-Grained Molecular Dynamics,…</a:t>
            </a:r>
            <a:endParaRPr lang="en-US" dirty="0">
              <a:solidFill>
                <a:prstClr val="black"/>
              </a:solidFill>
              <a:latin typeface="Calibri"/>
            </a:endParaRPr>
          </a:p>
          <a:p>
            <a:pPr eaLnBrk="1" fontAlgn="auto" hangingPunct="1">
              <a:spcBef>
                <a:spcPts val="0"/>
              </a:spcBef>
              <a:spcAft>
                <a:spcPts val="0"/>
              </a:spcAft>
            </a:pPr>
            <a:endParaRPr lang="en-US" dirty="0">
              <a:solidFill>
                <a:prstClr val="black"/>
              </a:solidFill>
              <a:latin typeface="Calibri"/>
            </a:endParaRPr>
          </a:p>
        </p:txBody>
      </p:sp>
      <p:sp>
        <p:nvSpPr>
          <p:cNvPr id="56" name="TextBox 55"/>
          <p:cNvSpPr txBox="1"/>
          <p:nvPr/>
        </p:nvSpPr>
        <p:spPr>
          <a:xfrm>
            <a:off x="5569905" y="5894943"/>
            <a:ext cx="3421693"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Coupled ODE, Stochastic, MD,…</a:t>
            </a:r>
            <a:endParaRPr lang="en-US" dirty="0">
              <a:solidFill>
                <a:prstClr val="black"/>
              </a:solidFill>
              <a:latin typeface="Calibri"/>
            </a:endParaRPr>
          </a:p>
        </p:txBody>
      </p:sp>
      <p:sp>
        <p:nvSpPr>
          <p:cNvPr id="61" name="Text Box 6"/>
          <p:cNvSpPr txBox="1">
            <a:spLocks noChangeArrowheads="1"/>
          </p:cNvSpPr>
          <p:nvPr/>
        </p:nvSpPr>
        <p:spPr bwMode="auto">
          <a:xfrm>
            <a:off x="0" y="12700"/>
            <a:ext cx="9144000" cy="830997"/>
          </a:xfrm>
          <a:prstGeom prst="rect">
            <a:avLst/>
          </a:prstGeom>
          <a:solidFill>
            <a:schemeClr val="bg1"/>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US" sz="2400" b="1" kern="0" dirty="0" smtClean="0">
                <a:solidFill>
                  <a:srgbClr val="0000FF"/>
                </a:solidFill>
              </a:rPr>
              <a:t>Biology Occurs Heterogeneously Across Spatial and Temporal Scales</a:t>
            </a:r>
            <a:endParaRPr lang="pl-PL" sz="2400" b="1" kern="0" dirty="0">
              <a:solidFill>
                <a:srgbClr val="0000FF"/>
              </a:solidFill>
            </a:endParaRPr>
          </a:p>
        </p:txBody>
      </p:sp>
      <p:sp>
        <p:nvSpPr>
          <p:cNvPr id="12" name="Rectangle 11"/>
          <p:cNvSpPr/>
          <p:nvPr/>
        </p:nvSpPr>
        <p:spPr>
          <a:xfrm>
            <a:off x="3063835" y="2202256"/>
            <a:ext cx="2327562" cy="217422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TextBox 12"/>
          <p:cNvSpPr txBox="1"/>
          <p:nvPr/>
        </p:nvSpPr>
        <p:spPr>
          <a:xfrm>
            <a:off x="5577213" y="1223313"/>
            <a:ext cx="3467595"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srgbClr val="FF0000"/>
                </a:solidFill>
                <a:latin typeface="Calibri"/>
              </a:rPr>
              <a:t>Virtual-Tissues</a:t>
            </a:r>
            <a:endParaRPr lang="en-US" dirty="0">
              <a:solidFill>
                <a:srgbClr val="FF0000"/>
              </a:solidFill>
              <a:latin typeface="Calibri"/>
            </a:endParaRPr>
          </a:p>
        </p:txBody>
      </p:sp>
      <p:cxnSp>
        <p:nvCxnSpPr>
          <p:cNvPr id="15" name="Straight Arrow Connector 14"/>
          <p:cNvCxnSpPr>
            <a:stCxn id="13" idx="1"/>
          </p:cNvCxnSpPr>
          <p:nvPr/>
        </p:nvCxnSpPr>
        <p:spPr>
          <a:xfrm flipH="1">
            <a:off x="5194300" y="1407979"/>
            <a:ext cx="382913" cy="7942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752" y="508336"/>
            <a:ext cx="2574925" cy="2031325"/>
          </a:xfrm>
          <a:prstGeom prst="rect">
            <a:avLst/>
          </a:prstGeom>
          <a:noFill/>
        </p:spPr>
        <p:txBody>
          <a:bodyPr wrap="square" rtlCol="0">
            <a:spAutoFit/>
          </a:bodyPr>
          <a:lstStyle/>
          <a:p>
            <a:pPr marL="285750" indent="-285750" eaLnBrk="1" fontAlgn="auto" hangingPunct="1">
              <a:spcBef>
                <a:spcPts val="0"/>
              </a:spcBef>
              <a:spcAft>
                <a:spcPts val="0"/>
              </a:spcAft>
              <a:buFont typeface="Arial" pitchFamily="34" charset="0"/>
              <a:buChar char="•"/>
            </a:pPr>
            <a:r>
              <a:rPr lang="en-US" dirty="0" smtClean="0">
                <a:solidFill>
                  <a:prstClr val="black"/>
                </a:solidFill>
                <a:latin typeface="Calibri"/>
              </a:rPr>
              <a:t>Distance scales range from sub-nanometer to meters.</a:t>
            </a:r>
          </a:p>
          <a:p>
            <a:pPr marL="285750" indent="-285750" eaLnBrk="1" fontAlgn="auto" hangingPunct="1">
              <a:spcBef>
                <a:spcPts val="0"/>
              </a:spcBef>
              <a:spcAft>
                <a:spcPts val="0"/>
              </a:spcAft>
              <a:buFont typeface="Arial" pitchFamily="34" charset="0"/>
              <a:buChar char="•"/>
            </a:pPr>
            <a:endParaRPr lang="en-US" dirty="0" smtClean="0">
              <a:solidFill>
                <a:prstClr val="black"/>
              </a:solidFill>
              <a:latin typeface="Calibri"/>
            </a:endParaRPr>
          </a:p>
          <a:p>
            <a:pPr marL="285750" indent="-285750" eaLnBrk="1" fontAlgn="auto" hangingPunct="1">
              <a:spcBef>
                <a:spcPts val="0"/>
              </a:spcBef>
              <a:spcAft>
                <a:spcPts val="0"/>
              </a:spcAft>
              <a:buFont typeface="Arial" pitchFamily="34" charset="0"/>
              <a:buChar char="•"/>
            </a:pPr>
            <a:r>
              <a:rPr lang="en-US" dirty="0" smtClean="0">
                <a:solidFill>
                  <a:prstClr val="black"/>
                </a:solidFill>
                <a:latin typeface="Calibri"/>
              </a:rPr>
              <a:t>Time scales range from seconds to decades.</a:t>
            </a:r>
            <a:endParaRPr lang="en-US" dirty="0">
              <a:solidFill>
                <a:prstClr val="black"/>
              </a:solidFill>
              <a:latin typeface="Calibri"/>
            </a:endParaRPr>
          </a:p>
        </p:txBody>
      </p:sp>
      <p:pic>
        <p:nvPicPr>
          <p:cNvPr id="59" name="Picture 17" descr="Biocomplexity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redblackblocki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p:cNvSpPr/>
          <p:nvPr/>
        </p:nvSpPr>
        <p:spPr>
          <a:xfrm>
            <a:off x="60040" y="5842337"/>
            <a:ext cx="2612647" cy="1015663"/>
          </a:xfrm>
          <a:prstGeom prst="rect">
            <a:avLst/>
          </a:prstGeom>
        </p:spPr>
        <p:txBody>
          <a:bodyPr wrap="square">
            <a:spAutoFit/>
          </a:bodyPr>
          <a:lstStyle/>
          <a:p>
            <a:pPr marL="342900" indent="-234950" eaLnBrk="1" fontAlgn="auto" hangingPunct="1">
              <a:spcBef>
                <a:spcPts val="0"/>
              </a:spcBef>
              <a:spcAft>
                <a:spcPts val="0"/>
              </a:spcAft>
              <a:buFont typeface="+mj-lt"/>
              <a:buAutoNum type="arabicPeriod"/>
            </a:pPr>
            <a:r>
              <a:rPr lang="en-US" sz="1200" dirty="0">
                <a:solidFill>
                  <a:prstClr val="black"/>
                </a:solidFill>
                <a:latin typeface="Calibri"/>
              </a:rPr>
              <a:t>Human Microscopic Anatomy: An Atlas for Students of Medicine and Biology, R. V. Krstic, Springer-</a:t>
            </a:r>
            <a:r>
              <a:rPr lang="en-US" sz="1200" dirty="0" err="1">
                <a:solidFill>
                  <a:prstClr val="black"/>
                </a:solidFill>
                <a:latin typeface="Calibri"/>
              </a:rPr>
              <a:t>Verlag</a:t>
            </a:r>
            <a:r>
              <a:rPr lang="en-US" sz="1200" dirty="0">
                <a:solidFill>
                  <a:prstClr val="black"/>
                </a:solidFill>
                <a:latin typeface="Calibri"/>
              </a:rPr>
              <a:t>, 1991 (ISBN 978-3-540-53666-6</a:t>
            </a:r>
            <a:r>
              <a:rPr lang="en-US" sz="1200" dirty="0" smtClean="0">
                <a:solidFill>
                  <a:prstClr val="black"/>
                </a:solidFill>
                <a:latin typeface="Calibri"/>
              </a:rPr>
              <a:t>).</a:t>
            </a:r>
            <a:endParaRPr lang="en-US" sz="1200" dirty="0">
              <a:solidFill>
                <a:prstClr val="black"/>
              </a:solidFill>
              <a:latin typeface="Calibri"/>
            </a:endParaRPr>
          </a:p>
        </p:txBody>
      </p:sp>
    </p:spTree>
    <p:extLst>
      <p:ext uri="{BB962C8B-B14F-4D97-AF65-F5344CB8AC3E}">
        <p14:creationId xmlns:p14="http://schemas.microsoft.com/office/powerpoint/2010/main" val="321617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21"/>
          <p:cNvSpPr>
            <a:spLocks noChangeArrowheads="1"/>
          </p:cNvSpPr>
          <p:nvPr/>
        </p:nvSpPr>
        <p:spPr bwMode="auto">
          <a:xfrm>
            <a:off x="2514600" y="0"/>
            <a:ext cx="4640263" cy="6399213"/>
          </a:xfrm>
          <a:prstGeom prst="rect">
            <a:avLst/>
          </a:prstGeom>
          <a:noFill/>
          <a:ln w="9525">
            <a:noFill/>
            <a:miter lim="800000"/>
            <a:headEnd/>
            <a:tailEnd/>
          </a:ln>
        </p:spPr>
        <p:txBody>
          <a:bodyPr wrap="none" anchor="ctr">
            <a:prstTxWarp prst="textNoShape">
              <a:avLst/>
            </a:prstTxWarp>
          </a:bodyPr>
          <a:lstStyle/>
          <a:p>
            <a:endParaRPr lang="en-AU" sz="1600">
              <a:solidFill>
                <a:prstClr val="black"/>
              </a:solidFill>
            </a:endParaRPr>
          </a:p>
        </p:txBody>
      </p:sp>
      <p:sp>
        <p:nvSpPr>
          <p:cNvPr id="21512" name="Rectangle 23"/>
          <p:cNvSpPr>
            <a:spLocks noChangeArrowheads="1"/>
          </p:cNvSpPr>
          <p:nvPr/>
        </p:nvSpPr>
        <p:spPr bwMode="auto">
          <a:xfrm>
            <a:off x="1447800" y="381000"/>
            <a:ext cx="3565525" cy="6203950"/>
          </a:xfrm>
          <a:prstGeom prst="rect">
            <a:avLst/>
          </a:prstGeom>
          <a:noFill/>
          <a:ln w="9525">
            <a:noFill/>
            <a:miter lim="800000"/>
            <a:headEnd/>
            <a:tailEnd/>
          </a:ln>
        </p:spPr>
        <p:txBody>
          <a:bodyPr wrap="none" anchor="ctr">
            <a:prstTxWarp prst="textNoShape">
              <a:avLst/>
            </a:prstTxWarp>
          </a:bodyPr>
          <a:lstStyle/>
          <a:p>
            <a:endParaRPr lang="en-AU" sz="1600">
              <a:solidFill>
                <a:prstClr val="black"/>
              </a:solidFill>
            </a:endParaRPr>
          </a:p>
        </p:txBody>
      </p:sp>
      <p:pic>
        <p:nvPicPr>
          <p:cNvPr id="21" name="Picture 3"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p:cNvSpPr>
            <a:spLocks noGrp="1" noChangeArrowheads="1"/>
          </p:cNvSpPr>
          <p:nvPr>
            <p:ph type="ctrTitle"/>
          </p:nvPr>
        </p:nvSpPr>
        <p:spPr>
          <a:xfrm>
            <a:off x="0" y="0"/>
            <a:ext cx="9067800" cy="838200"/>
          </a:xfrm>
        </p:spPr>
        <p:txBody>
          <a:bodyPr>
            <a:noAutofit/>
          </a:bodyPr>
          <a:lstStyle/>
          <a:p>
            <a:r>
              <a:rPr lang="en-US" b="1" dirty="0" smtClean="0">
                <a:solidFill>
                  <a:srgbClr val="0000CC"/>
                </a:solidFill>
                <a:ea typeface="ＭＳ Ｐゴシック" pitchFamily="-109" charset="-128"/>
                <a:cs typeface="ＭＳ Ｐゴシック" pitchFamily="-109" charset="-128"/>
              </a:rPr>
              <a:t>Where Do We Start?</a:t>
            </a:r>
            <a:endParaRPr lang="en-US" b="1" dirty="0">
              <a:solidFill>
                <a:srgbClr val="0000CC"/>
              </a:solidFill>
              <a:ea typeface="ＭＳ Ｐゴシック" pitchFamily="-109" charset="-128"/>
              <a:cs typeface="ＭＳ Ｐゴシック" pitchFamily="-109" charset="-128"/>
            </a:endParaRPr>
          </a:p>
        </p:txBody>
      </p:sp>
      <p:sp>
        <p:nvSpPr>
          <p:cNvPr id="5" name="TextBox 4"/>
          <p:cNvSpPr txBox="1"/>
          <p:nvPr/>
        </p:nvSpPr>
        <p:spPr>
          <a:xfrm>
            <a:off x="417233" y="990600"/>
            <a:ext cx="8429904"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rgbClr val="FF0000"/>
                </a:solidFill>
              </a:rPr>
              <a:t>Many types of components</a:t>
            </a:r>
          </a:p>
          <a:p>
            <a:pPr marL="571500" indent="-571500">
              <a:buFont typeface="Arial" panose="020B0604020202020204" pitchFamily="34" charset="0"/>
              <a:buChar char="•"/>
            </a:pPr>
            <a:r>
              <a:rPr lang="en-US" sz="3600" b="1" dirty="0" smtClean="0">
                <a:solidFill>
                  <a:srgbClr val="FF0000"/>
                </a:solidFill>
              </a:rPr>
              <a:t>Don’t know all the components</a:t>
            </a:r>
          </a:p>
          <a:p>
            <a:pPr marL="571500" indent="-571500">
              <a:buFont typeface="Arial" panose="020B0604020202020204" pitchFamily="34" charset="0"/>
              <a:buChar char="•"/>
            </a:pPr>
            <a:r>
              <a:rPr lang="en-US" sz="3600" b="1" dirty="0" smtClean="0">
                <a:solidFill>
                  <a:srgbClr val="FF0000"/>
                </a:solidFill>
              </a:rPr>
              <a:t>Different components of the same type may behave differently</a:t>
            </a:r>
          </a:p>
          <a:p>
            <a:pPr marL="571500" indent="-571500">
              <a:buFont typeface="Arial" panose="020B0604020202020204" pitchFamily="34" charset="0"/>
              <a:buChar char="•"/>
            </a:pPr>
            <a:r>
              <a:rPr lang="en-US" sz="3600" b="1" dirty="0" smtClean="0">
                <a:solidFill>
                  <a:srgbClr val="FF0000"/>
                </a:solidFill>
              </a:rPr>
              <a:t>Many types of interaction</a:t>
            </a:r>
          </a:p>
          <a:p>
            <a:pPr marL="571500" indent="-571500">
              <a:buFont typeface="Arial" panose="020B0604020202020204" pitchFamily="34" charset="0"/>
              <a:buChar char="•"/>
            </a:pPr>
            <a:r>
              <a:rPr lang="en-US" sz="3600" b="1" dirty="0" smtClean="0">
                <a:solidFill>
                  <a:srgbClr val="FF0000"/>
                </a:solidFill>
              </a:rPr>
              <a:t>No clean rules!</a:t>
            </a:r>
          </a:p>
          <a:p>
            <a:pPr marL="571500" indent="-571500">
              <a:buFont typeface="Arial" panose="020B0604020202020204" pitchFamily="34" charset="0"/>
              <a:buChar char="•"/>
            </a:pPr>
            <a:r>
              <a:rPr lang="en-US" sz="3600" b="1" dirty="0">
                <a:solidFill>
                  <a:srgbClr val="FF0000"/>
                </a:solidFill>
              </a:rPr>
              <a:t>Can’t model everything in detail</a:t>
            </a:r>
          </a:p>
          <a:p>
            <a:endParaRPr lang="en-US" sz="3600" b="1" dirty="0">
              <a:solidFill>
                <a:srgbClr val="FF0000"/>
              </a:solidFill>
            </a:endParaRPr>
          </a:p>
        </p:txBody>
      </p:sp>
    </p:spTree>
    <p:extLst>
      <p:ext uri="{BB962C8B-B14F-4D97-AF65-F5344CB8AC3E}">
        <p14:creationId xmlns:p14="http://schemas.microsoft.com/office/powerpoint/2010/main" val="2773330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4" cstate="print"/>
          <a:srcRect/>
          <a:stretch>
            <a:fillRect/>
          </a:stretch>
        </p:blipFill>
        <p:spPr bwMode="auto">
          <a:xfrm>
            <a:off x="228600" y="3505200"/>
            <a:ext cx="2618827" cy="2643188"/>
          </a:xfrm>
          <a:prstGeom prst="rect">
            <a:avLst/>
          </a:prstGeom>
          <a:noFill/>
          <a:ln w="9525">
            <a:noFill/>
            <a:miter lim="800000"/>
            <a:headEnd/>
            <a:tailEnd/>
          </a:ln>
        </p:spPr>
      </p:pic>
      <p:sp>
        <p:nvSpPr>
          <p:cNvPr id="2" name="Title 1"/>
          <p:cNvSpPr>
            <a:spLocks noGrp="1"/>
          </p:cNvSpPr>
          <p:nvPr>
            <p:ph type="title"/>
          </p:nvPr>
        </p:nvSpPr>
        <p:spPr>
          <a:xfrm>
            <a:off x="0" y="0"/>
            <a:ext cx="7772400" cy="651510"/>
          </a:xfrm>
        </p:spPr>
        <p:txBody>
          <a:bodyPr>
            <a:normAutofit/>
          </a:bodyPr>
          <a:lstStyle/>
          <a:p>
            <a:r>
              <a:rPr lang="en-US" sz="3600" b="1" dirty="0" smtClean="0">
                <a:solidFill>
                  <a:srgbClr val="0070C0"/>
                </a:solidFill>
              </a:rPr>
              <a:t>Virtual Tissue Simulations</a:t>
            </a:r>
            <a:endParaRPr lang="en-US" sz="3600" b="1" dirty="0">
              <a:solidFill>
                <a:srgbClr val="0070C0"/>
              </a:solidFill>
            </a:endParaRPr>
          </a:p>
        </p:txBody>
      </p:sp>
      <p:sp>
        <p:nvSpPr>
          <p:cNvPr id="3" name="Content Placeholder 2"/>
          <p:cNvSpPr>
            <a:spLocks noGrp="1"/>
          </p:cNvSpPr>
          <p:nvPr>
            <p:ph idx="1"/>
          </p:nvPr>
        </p:nvSpPr>
        <p:spPr>
          <a:xfrm>
            <a:off x="228600" y="640080"/>
            <a:ext cx="8915400" cy="5989320"/>
          </a:xfrm>
        </p:spPr>
        <p:txBody>
          <a:bodyPr>
            <a:normAutofit/>
          </a:bodyPr>
          <a:lstStyle/>
          <a:p>
            <a:pPr marL="0" indent="0">
              <a:buNone/>
            </a:pPr>
            <a:r>
              <a:rPr lang="en-US" sz="2400" b="1" dirty="0" smtClean="0"/>
              <a:t>Separate Analysis into </a:t>
            </a:r>
            <a:r>
              <a:rPr lang="en-US" sz="2400" b="1" dirty="0"/>
              <a:t>T</a:t>
            </a:r>
            <a:r>
              <a:rPr lang="en-US" sz="2400" b="1" dirty="0" smtClean="0"/>
              <a:t>hree Components</a:t>
            </a:r>
          </a:p>
          <a:p>
            <a:pPr lvl="3"/>
            <a:endParaRPr lang="en-US" sz="1600" dirty="0" smtClean="0"/>
          </a:p>
        </p:txBody>
      </p:sp>
      <p:sp>
        <p:nvSpPr>
          <p:cNvPr id="6" name="Down Arrow 5"/>
          <p:cNvSpPr/>
          <p:nvPr/>
        </p:nvSpPr>
        <p:spPr>
          <a:xfrm rot="16200000">
            <a:off x="3048000" y="46482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6200000">
            <a:off x="5715000" y="46482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5" cstate="print"/>
          <a:srcRect/>
          <a:stretch>
            <a:fillRect/>
          </a:stretch>
        </p:blipFill>
        <p:spPr bwMode="auto">
          <a:xfrm>
            <a:off x="3581400" y="3886200"/>
            <a:ext cx="1924050" cy="1924050"/>
          </a:xfrm>
          <a:prstGeom prst="rect">
            <a:avLst/>
          </a:prstGeom>
          <a:noFill/>
          <a:ln w="9525">
            <a:noFill/>
            <a:miter lim="800000"/>
            <a:headEnd/>
            <a:tailEnd/>
          </a:ln>
        </p:spPr>
      </p:pic>
      <p:pic>
        <p:nvPicPr>
          <p:cNvPr id="11267" name="Picture 3"/>
          <p:cNvPicPr>
            <a:picLocks noChangeAspect="1" noChangeArrowheads="1"/>
          </p:cNvPicPr>
          <p:nvPr/>
        </p:nvPicPr>
        <p:blipFill>
          <a:blip r:embed="rId6" cstate="print"/>
          <a:srcRect/>
          <a:stretch>
            <a:fillRect/>
          </a:stretch>
        </p:blipFill>
        <p:spPr bwMode="auto">
          <a:xfrm>
            <a:off x="6172200" y="3276600"/>
            <a:ext cx="2752725" cy="1590305"/>
          </a:xfrm>
          <a:prstGeom prst="rect">
            <a:avLst/>
          </a:prstGeom>
          <a:noFill/>
          <a:ln w="9525">
            <a:noFill/>
            <a:miter lim="800000"/>
            <a:headEnd/>
            <a:tailEnd/>
          </a:ln>
        </p:spPr>
      </p:pic>
      <p:pic>
        <p:nvPicPr>
          <p:cNvPr id="12" name="Picture 60" descr="electron micrscope2"/>
          <p:cNvPicPr>
            <a:picLocks noChangeAspect="1" noChangeArrowheads="1"/>
          </p:cNvPicPr>
          <p:nvPr/>
        </p:nvPicPr>
        <p:blipFill>
          <a:blip r:embed="rId7" cstate="print"/>
          <a:srcRect/>
          <a:stretch>
            <a:fillRect/>
          </a:stretch>
        </p:blipFill>
        <p:spPr bwMode="auto">
          <a:xfrm flipH="1">
            <a:off x="6324600" y="5029200"/>
            <a:ext cx="2134220" cy="1828800"/>
          </a:xfrm>
          <a:prstGeom prst="rect">
            <a:avLst/>
          </a:prstGeom>
          <a:noFill/>
          <a:ln w="9525">
            <a:noFill/>
            <a:miter lim="800000"/>
            <a:headEnd/>
            <a:tailEnd/>
          </a:ln>
        </p:spPr>
      </p:pic>
      <p:pic>
        <p:nvPicPr>
          <p:cNvPr id="10" name="Picture 3" descr="Biocomplex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redblackblocki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omitogenesis-[Cells,Fgf8,Lfng]-HighR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37500" r="37500"/>
          <a:stretch/>
        </p:blipFill>
        <p:spPr>
          <a:xfrm>
            <a:off x="7087220" y="80012"/>
            <a:ext cx="1371600" cy="3086099"/>
          </a:xfrm>
          <a:prstGeom prst="rect">
            <a:avLst/>
          </a:prstGeom>
        </p:spPr>
      </p:pic>
      <p:sp>
        <p:nvSpPr>
          <p:cNvPr id="4" name="Rectangle 3"/>
          <p:cNvSpPr/>
          <p:nvPr/>
        </p:nvSpPr>
        <p:spPr>
          <a:xfrm>
            <a:off x="232285" y="1252478"/>
            <a:ext cx="6539087" cy="400110"/>
          </a:xfrm>
          <a:prstGeom prst="rect">
            <a:avLst/>
          </a:prstGeom>
        </p:spPr>
        <p:txBody>
          <a:bodyPr wrap="square">
            <a:spAutoFit/>
          </a:bodyPr>
          <a:lstStyle/>
          <a:p>
            <a:pPr lvl="1"/>
            <a:r>
              <a:rPr lang="en-US" sz="2000" b="1" dirty="0"/>
              <a:t>From molecular event to molecular network </a:t>
            </a:r>
            <a:r>
              <a:rPr lang="en-US" sz="2000" b="1" dirty="0" smtClean="0"/>
              <a:t>behavior</a:t>
            </a:r>
            <a:endParaRPr lang="en-US" sz="2000" b="1" dirty="0"/>
          </a:p>
        </p:txBody>
      </p:sp>
      <p:sp>
        <p:nvSpPr>
          <p:cNvPr id="5" name="Rectangle 4"/>
          <p:cNvSpPr/>
          <p:nvPr/>
        </p:nvSpPr>
        <p:spPr>
          <a:xfrm>
            <a:off x="228600" y="1867610"/>
            <a:ext cx="5867400" cy="400110"/>
          </a:xfrm>
          <a:prstGeom prst="rect">
            <a:avLst/>
          </a:prstGeom>
        </p:spPr>
        <p:txBody>
          <a:bodyPr wrap="square">
            <a:spAutoFit/>
          </a:bodyPr>
          <a:lstStyle/>
          <a:p>
            <a:pPr lvl="1"/>
            <a:r>
              <a:rPr lang="en-US" sz="2000" b="1" dirty="0"/>
              <a:t>From network behavior to cell </a:t>
            </a:r>
            <a:r>
              <a:rPr lang="en-US" sz="2000" b="1" dirty="0" smtClean="0"/>
              <a:t>behaviors</a:t>
            </a:r>
            <a:endParaRPr lang="en-US" sz="2000" b="1" dirty="0"/>
          </a:p>
        </p:txBody>
      </p:sp>
      <p:sp>
        <p:nvSpPr>
          <p:cNvPr id="8" name="Rectangle 7"/>
          <p:cNvSpPr/>
          <p:nvPr/>
        </p:nvSpPr>
        <p:spPr>
          <a:xfrm>
            <a:off x="228600" y="2523145"/>
            <a:ext cx="6184089" cy="400110"/>
          </a:xfrm>
          <a:prstGeom prst="rect">
            <a:avLst/>
          </a:prstGeom>
        </p:spPr>
        <p:txBody>
          <a:bodyPr wrap="square">
            <a:spAutoFit/>
          </a:bodyPr>
          <a:lstStyle/>
          <a:p>
            <a:pPr lvl="1"/>
            <a:r>
              <a:rPr lang="en-US" sz="2000" b="1" dirty="0" smtClean="0"/>
              <a:t>From </a:t>
            </a:r>
            <a:r>
              <a:rPr lang="en-US" sz="2000" b="1" dirty="0"/>
              <a:t>cell behavior to tissue behaviors </a:t>
            </a:r>
          </a:p>
        </p:txBody>
      </p:sp>
      <p:cxnSp>
        <p:nvCxnSpPr>
          <p:cNvPr id="14" name="Straight Arrow Connector 13"/>
          <p:cNvCxnSpPr>
            <a:stCxn id="4" idx="2"/>
            <a:endCxn id="11265" idx="0"/>
          </p:cNvCxnSpPr>
          <p:nvPr/>
        </p:nvCxnSpPr>
        <p:spPr>
          <a:xfrm flipH="1">
            <a:off x="1538014" y="1652588"/>
            <a:ext cx="1963815" cy="1852612"/>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a:endCxn id="6" idx="3"/>
          </p:cNvCxnSpPr>
          <p:nvPr/>
        </p:nvCxnSpPr>
        <p:spPr>
          <a:xfrm>
            <a:off x="3076028" y="2196377"/>
            <a:ext cx="124372" cy="2451823"/>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1" name="Straight Arrow Connector 20"/>
          <p:cNvCxnSpPr>
            <a:endCxn id="11266" idx="0"/>
          </p:cNvCxnSpPr>
          <p:nvPr/>
        </p:nvCxnSpPr>
        <p:spPr>
          <a:xfrm>
            <a:off x="3088985" y="2209756"/>
            <a:ext cx="1454440" cy="1676444"/>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3" name="Straight Arrow Connector 22"/>
          <p:cNvCxnSpPr>
            <a:endCxn id="7" idx="3"/>
          </p:cNvCxnSpPr>
          <p:nvPr/>
        </p:nvCxnSpPr>
        <p:spPr>
          <a:xfrm>
            <a:off x="4876800" y="2743200"/>
            <a:ext cx="990600" cy="190500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5" name="Straight Arrow Connector 24"/>
          <p:cNvCxnSpPr>
            <a:endCxn id="11267" idx="1"/>
          </p:cNvCxnSpPr>
          <p:nvPr/>
        </p:nvCxnSpPr>
        <p:spPr>
          <a:xfrm>
            <a:off x="4876800" y="2743200"/>
            <a:ext cx="1295400" cy="1328553"/>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7" name="Straight Arrow Connector 26"/>
          <p:cNvCxnSpPr>
            <a:endCxn id="13" idx="1"/>
          </p:cNvCxnSpPr>
          <p:nvPr/>
        </p:nvCxnSpPr>
        <p:spPr>
          <a:xfrm flipV="1">
            <a:off x="4876800" y="1623062"/>
            <a:ext cx="2210420" cy="112013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a:endCxn id="12" idx="3"/>
          </p:cNvCxnSpPr>
          <p:nvPr/>
        </p:nvCxnSpPr>
        <p:spPr>
          <a:xfrm>
            <a:off x="4876800" y="2743200"/>
            <a:ext cx="1447800" cy="320040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9" name="TextBox 8"/>
          <p:cNvSpPr txBox="1"/>
          <p:nvPr/>
        </p:nvSpPr>
        <p:spPr>
          <a:xfrm>
            <a:off x="4023345" y="6236982"/>
            <a:ext cx="2209800" cy="369332"/>
          </a:xfrm>
          <a:prstGeom prst="rect">
            <a:avLst/>
          </a:prstGeom>
          <a:noFill/>
        </p:spPr>
        <p:txBody>
          <a:bodyPr wrap="square" rtlCol="0">
            <a:spAutoFit/>
          </a:bodyPr>
          <a:lstStyle/>
          <a:p>
            <a:r>
              <a:rPr lang="en-US" b="1" dirty="0" smtClean="0">
                <a:solidFill>
                  <a:srgbClr val="0000CC"/>
                </a:solidFill>
              </a:rPr>
              <a:t>CompuCell3D</a:t>
            </a:r>
            <a:endParaRPr lang="en-US" b="1" dirty="0">
              <a:solidFill>
                <a:srgbClr val="0000CC"/>
              </a:solidFill>
            </a:endParaRPr>
          </a:p>
        </p:txBody>
      </p:sp>
      <p:sp>
        <p:nvSpPr>
          <p:cNvPr id="24" name="TextBox 23"/>
          <p:cNvSpPr txBox="1"/>
          <p:nvPr/>
        </p:nvSpPr>
        <p:spPr>
          <a:xfrm>
            <a:off x="894547" y="6189702"/>
            <a:ext cx="2209800" cy="369332"/>
          </a:xfrm>
          <a:prstGeom prst="rect">
            <a:avLst/>
          </a:prstGeom>
          <a:noFill/>
        </p:spPr>
        <p:txBody>
          <a:bodyPr wrap="square" rtlCol="0">
            <a:spAutoFit/>
          </a:bodyPr>
          <a:lstStyle/>
          <a:p>
            <a:r>
              <a:rPr lang="en-US" b="1" dirty="0" smtClean="0">
                <a:solidFill>
                  <a:srgbClr val="0000CC"/>
                </a:solidFill>
              </a:rPr>
              <a:t>Tellurium/SBML</a:t>
            </a:r>
            <a:endParaRPr lang="en-US" b="1" dirty="0">
              <a:solidFill>
                <a:srgbClr val="0000CC"/>
              </a:solidFill>
            </a:endParaRPr>
          </a:p>
        </p:txBody>
      </p:sp>
    </p:spTree>
    <p:extLst>
      <p:ext uri="{BB962C8B-B14F-4D97-AF65-F5344CB8AC3E}">
        <p14:creationId xmlns:p14="http://schemas.microsoft.com/office/powerpoint/2010/main" val="28960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1265"/>
                                        </p:tgtEl>
                                        <p:attrNameLst>
                                          <p:attrName>style.visibility</p:attrName>
                                        </p:attrNameLst>
                                      </p:cBhvr>
                                      <p:to>
                                        <p:strVal val="visible"/>
                                      </p:to>
                                    </p:set>
                                    <p:animEffect transition="in" filter="fade">
                                      <p:cBhvr>
                                        <p:cTn id="14" dur="500"/>
                                        <p:tgtEl>
                                          <p:spTgt spid="112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1266"/>
                                        </p:tgtEl>
                                        <p:attrNameLst>
                                          <p:attrName>style.visibility</p:attrName>
                                        </p:attrNameLst>
                                      </p:cBhvr>
                                      <p:to>
                                        <p:strVal val="visible"/>
                                      </p:to>
                                    </p:set>
                                    <p:animEffect transition="in" filter="fade">
                                      <p:cBhvr>
                                        <p:cTn id="32" dur="500"/>
                                        <p:tgtEl>
                                          <p:spTgt spid="11266"/>
                                        </p:tgtEl>
                                      </p:cBhvr>
                                    </p:animEffec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nodeType="withEffect">
                                  <p:stCondLst>
                                    <p:cond delay="0"/>
                                  </p:stCondLst>
                                  <p:childTnLst>
                                    <p:set>
                                      <p:cBhvr>
                                        <p:cTn id="77" dur="1" fill="hold">
                                          <p:stCondLst>
                                            <p:cond delay="0"/>
                                          </p:stCondLst>
                                        </p:cTn>
                                        <p:tgtEl>
                                          <p:spTgt spid="11267"/>
                                        </p:tgtEl>
                                        <p:attrNameLst>
                                          <p:attrName>style.visibility</p:attrName>
                                        </p:attrNameLst>
                                      </p:cBhvr>
                                      <p:to>
                                        <p:strVal val="visible"/>
                                      </p:to>
                                    </p:set>
                                    <p:animEffect transition="in" filter="fade">
                                      <p:cBhvr>
                                        <p:cTn id="78" dur="500"/>
                                        <p:tgtEl>
                                          <p:spTgt spid="11267"/>
                                        </p:tgtEl>
                                      </p:cBhvr>
                                    </p:animEffect>
                                  </p:childTnLst>
                                </p:cTn>
                              </p:par>
                              <p:par>
                                <p:cTn id="79" presetID="1" presetClass="mediacall" presetSubtype="0" fill="hold" nodeType="withEffect">
                                  <p:stCondLst>
                                    <p:cond delay="0"/>
                                  </p:stCondLst>
                                  <p:childTnLst>
                                    <p:cmd type="call" cmd="playFrom(0.0)">
                                      <p:cBhvr>
                                        <p:cTn id="80" dur="62291" fill="hold"/>
                                        <p:tgtEl>
                                          <p:spTgt spid="13"/>
                                        </p:tgtEl>
                                      </p:cBhvr>
                                    </p:cmd>
                                  </p:childTnLst>
                                </p:cTn>
                              </p:par>
                            </p:childTnLst>
                          </p:cTn>
                        </p:par>
                        <p:par>
                          <p:cTn id="81" fill="hold">
                            <p:stCondLst>
                              <p:cond delay="62291"/>
                            </p:stCondLst>
                            <p:childTnLst>
                              <p:par>
                                <p:cTn id="82" presetID="2" presetClass="mediacall" presetSubtype="0" fill="hold" nodeType="afterEffect">
                                  <p:stCondLst>
                                    <p:cond delay="0"/>
                                  </p:stCondLst>
                                  <p:childTnLst>
                                    <p:cmd type="call" cmd="togglePause">
                                      <p:cBhvr>
                                        <p:cTn id="83" dur="1" fill="hold"/>
                                        <p:tgtEl>
                                          <p:spTgt spid="13"/>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par>
                          <p:cTn id="89" fill="hold">
                            <p:stCondLst>
                              <p:cond delay="500"/>
                            </p:stCondLst>
                            <p:childTnLst>
                              <p:par>
                                <p:cTn id="90" presetID="10" presetClass="exit" presetSubtype="0" fill="hold" nodeType="after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childTnLst>
                          </p:cTn>
                        </p:par>
                        <p:par>
                          <p:cTn id="93" fill="hold">
                            <p:stCondLst>
                              <p:cond delay="1000"/>
                            </p:stCondLst>
                            <p:childTnLst>
                              <p:par>
                                <p:cTn id="94" presetID="10" presetClass="exit" presetSubtype="0" fill="hold" nodeType="after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7" repeatCount="indefinite" fill="hold" display="0">
                  <p:stCondLst>
                    <p:cond delay="indefinite"/>
                  </p:stCondLst>
                </p:cTn>
                <p:tgtEl>
                  <p:spTgt spid="13"/>
                </p:tgtEl>
              </p:cMediaNode>
            </p:video>
          </p:childTnLst>
        </p:cTn>
      </p:par>
    </p:tnLst>
    <p:bldLst>
      <p:bldP spid="6" grpId="0" animBg="1"/>
      <p:bldP spid="7" grpId="0" animBg="1"/>
      <p:bldP spid="4"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28600"/>
            <a:ext cx="7092500" cy="609600"/>
          </a:xfrm>
        </p:spPr>
        <p:txBody>
          <a:bodyPr>
            <a:normAutofit fontScale="90000"/>
          </a:bodyPr>
          <a:lstStyle/>
          <a:p>
            <a:pPr eaLnBrk="1" hangingPunct="1"/>
            <a:r>
              <a:rPr lang="en-US" altLang="en-US" sz="3600" b="1" dirty="0" smtClean="0">
                <a:solidFill>
                  <a:srgbClr val="0000CC"/>
                </a:solidFill>
              </a:rPr>
              <a:t>The Components of Living Tissues</a:t>
            </a:r>
          </a:p>
        </p:txBody>
      </p:sp>
      <p:sp>
        <p:nvSpPr>
          <p:cNvPr id="7171" name="Rectangle 3"/>
          <p:cNvSpPr>
            <a:spLocks noGrp="1" noChangeArrowheads="1"/>
          </p:cNvSpPr>
          <p:nvPr>
            <p:ph type="body" idx="1"/>
          </p:nvPr>
        </p:nvSpPr>
        <p:spPr>
          <a:xfrm>
            <a:off x="320675" y="1371600"/>
            <a:ext cx="6771825" cy="4525963"/>
          </a:xfrm>
        </p:spPr>
        <p:txBody>
          <a:bodyPr/>
          <a:lstStyle/>
          <a:p>
            <a:pPr marL="0" indent="0">
              <a:buNone/>
            </a:pPr>
            <a:r>
              <a:rPr lang="en-US" sz="2400" b="1" dirty="0" smtClean="0"/>
              <a:t>Cells</a:t>
            </a:r>
            <a:r>
              <a:rPr lang="en-US" sz="2400" dirty="0" smtClean="0"/>
              <a:t>: With some exceptions </a:t>
            </a:r>
            <a:r>
              <a:rPr lang="en-US" sz="2400" dirty="0"/>
              <a:t>(the true slime molds and some algae, </a:t>
            </a:r>
            <a:r>
              <a:rPr lang="en-US" sz="2400" dirty="0" smtClean="0"/>
              <a:t>early-stage </a:t>
            </a:r>
            <a:r>
              <a:rPr lang="en-US" sz="2400" dirty="0"/>
              <a:t>fruit-fly embryos and parts of the chicken embryo) </a:t>
            </a:r>
            <a:r>
              <a:rPr lang="en-US" sz="2400" u="sng" dirty="0"/>
              <a:t>the fundamental active agent </a:t>
            </a:r>
            <a:r>
              <a:rPr lang="en-US" sz="2400" dirty="0"/>
              <a:t>in biological tissues, organs and organisms is the </a:t>
            </a:r>
            <a:r>
              <a:rPr lang="en-US" sz="2400" dirty="0" smtClean="0"/>
              <a:t>cell  </a:t>
            </a:r>
            <a:endParaRPr lang="en-US" sz="2400" dirty="0"/>
          </a:p>
          <a:p>
            <a:pPr marL="0" indent="0">
              <a:buNone/>
            </a:pPr>
            <a:r>
              <a:rPr lang="en-US" sz="2400" b="1" dirty="0" smtClean="0"/>
              <a:t>Extra-cellular Matrix: </a:t>
            </a:r>
            <a:r>
              <a:rPr lang="en-US" sz="2400" dirty="0" smtClean="0"/>
              <a:t>Complex </a:t>
            </a:r>
            <a:r>
              <a:rPr lang="en-US" sz="2400" dirty="0"/>
              <a:t>acellular solid or semi-solid fibrous materials generically known as </a:t>
            </a:r>
            <a:r>
              <a:rPr lang="en-US" sz="2400" b="1" dirty="0" smtClean="0"/>
              <a:t>ECM</a:t>
            </a:r>
            <a:r>
              <a:rPr lang="en-US" sz="2400" dirty="0" smtClean="0"/>
              <a:t>, </a:t>
            </a:r>
            <a:r>
              <a:rPr lang="en-US" sz="2400" i="1" dirty="0" smtClean="0"/>
              <a:t>e.g</a:t>
            </a:r>
            <a:r>
              <a:rPr lang="en-US" sz="2400" dirty="0"/>
              <a:t>. bone or basement </a:t>
            </a:r>
            <a:r>
              <a:rPr lang="en-US" sz="2400" dirty="0" smtClean="0"/>
              <a:t>membrane</a:t>
            </a:r>
            <a:r>
              <a:rPr lang="en-US" sz="2400" dirty="0"/>
              <a:t>.</a:t>
            </a:r>
            <a:endParaRPr lang="en-US" sz="2400" dirty="0" smtClean="0"/>
          </a:p>
          <a:p>
            <a:pPr marL="0" indent="0">
              <a:buNone/>
            </a:pPr>
            <a:r>
              <a:rPr lang="en-US" sz="2400" b="1" dirty="0" smtClean="0"/>
              <a:t>Fluids:  </a:t>
            </a:r>
            <a:r>
              <a:rPr lang="en-US" sz="2400" i="1" dirty="0" smtClean="0"/>
              <a:t>e.g</a:t>
            </a:r>
            <a:r>
              <a:rPr lang="en-US" sz="2400" dirty="0"/>
              <a:t>. blood, lymph, air</a:t>
            </a:r>
            <a:r>
              <a:rPr lang="en-US" sz="2400" dirty="0" smtClean="0"/>
              <a:t>,…. </a:t>
            </a:r>
          </a:p>
          <a:p>
            <a:pPr marL="0" indent="0">
              <a:buNone/>
            </a:pPr>
            <a:endParaRPr lang="en-US" sz="2400" dirty="0" smtClean="0"/>
          </a:p>
          <a:p>
            <a:pPr marL="0" indent="0">
              <a:buNone/>
            </a:pPr>
            <a:endParaRPr lang="en-US" sz="24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092500" y="3670"/>
            <a:ext cx="2045215" cy="2175346"/>
          </a:xfrm>
          <a:prstGeom prst="rect">
            <a:avLst/>
          </a:prstGeom>
        </p:spPr>
      </p:pic>
      <p:sp>
        <p:nvSpPr>
          <p:cNvPr id="7" name="Notched Right Arrow 6"/>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438400"/>
            <a:ext cx="1385497" cy="138549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Extracellular matrix fibers SE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9912"/>
          <a:stretch/>
        </p:blipFill>
        <p:spPr bwMode="auto">
          <a:xfrm>
            <a:off x="7171750" y="4083281"/>
            <a:ext cx="1757547" cy="15064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57239" y="5598217"/>
            <a:ext cx="3281431" cy="1169551"/>
          </a:xfrm>
          <a:prstGeom prst="rect">
            <a:avLst/>
          </a:prstGeom>
        </p:spPr>
        <p:txBody>
          <a:bodyPr wrap="square">
            <a:spAutoFit/>
          </a:bodyPr>
          <a:lstStyle/>
          <a:p>
            <a:r>
              <a:rPr lang="en-US" sz="1000" dirty="0"/>
              <a:t>Petropolis DB, Rodrigues JCF, </a:t>
            </a:r>
            <a:r>
              <a:rPr lang="en-US" sz="1000" dirty="0" err="1"/>
              <a:t>Viana</a:t>
            </a:r>
            <a:r>
              <a:rPr lang="en-US" sz="1000" dirty="0"/>
              <a:t> NB, Pontes B, Pereira CFA, Silva-</a:t>
            </a:r>
            <a:r>
              <a:rPr lang="en-US" sz="1000" dirty="0" err="1"/>
              <a:t>Filho</a:t>
            </a:r>
            <a:r>
              <a:rPr lang="en-US" sz="1000" dirty="0"/>
              <a:t> FC.(2014) </a:t>
            </a:r>
            <a:r>
              <a:rPr lang="en-US" sz="1000" i="1" dirty="0" err="1"/>
              <a:t>Leishmania</a:t>
            </a:r>
            <a:r>
              <a:rPr lang="en-US" sz="1000" i="1" dirty="0"/>
              <a:t> </a:t>
            </a:r>
            <a:r>
              <a:rPr lang="en-US" sz="1000" i="1" dirty="0" err="1"/>
              <a:t>amazonensis</a:t>
            </a:r>
            <a:r>
              <a:rPr lang="en-US" sz="1000" dirty="0"/>
              <a:t> promastigotes in 3D Collagen I culture: an </a:t>
            </a:r>
            <a:r>
              <a:rPr lang="en-US" sz="1000" i="1" dirty="0"/>
              <a:t>in </a:t>
            </a:r>
            <a:r>
              <a:rPr lang="en-US" sz="1000" i="1" dirty="0" err="1"/>
              <a:t>vitro</a:t>
            </a:r>
            <a:r>
              <a:rPr lang="en-US" sz="1000" dirty="0" err="1"/>
              <a:t>physiological</a:t>
            </a:r>
            <a:r>
              <a:rPr lang="en-US" sz="1000" dirty="0"/>
              <a:t> environment for the study of extracellular matrix and host </a:t>
            </a:r>
            <a:r>
              <a:rPr lang="en-US" sz="1000" dirty="0" smtClean="0"/>
              <a:t>cell interactions</a:t>
            </a:r>
            <a:r>
              <a:rPr lang="en-US" sz="1000" dirty="0"/>
              <a:t>. </a:t>
            </a:r>
            <a:r>
              <a:rPr lang="en-US" sz="1000" i="1" dirty="0" err="1"/>
              <a:t>PeerJ</a:t>
            </a:r>
            <a:r>
              <a:rPr lang="en-US" sz="1000" dirty="0"/>
              <a:t> 2:e317 </a:t>
            </a:r>
            <a:r>
              <a:rPr lang="en-US" sz="1000" dirty="0">
                <a:hlinkClick r:id="rId8"/>
              </a:rPr>
              <a:t>https://doi.org/10.7717/peerj.317</a:t>
            </a:r>
            <a:endParaRPr lang="en-US" sz="1000" dirty="0"/>
          </a:p>
        </p:txBody>
      </p:sp>
      <p:pic>
        <p:nvPicPr>
          <p:cNvPr id="18440" name="Picture 8" descr="Blood Component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600" y="5020534"/>
            <a:ext cx="3346450" cy="13934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6529" y="6331503"/>
            <a:ext cx="3810000" cy="461665"/>
          </a:xfrm>
          <a:prstGeom prst="rect">
            <a:avLst/>
          </a:prstGeom>
        </p:spPr>
        <p:txBody>
          <a:bodyPr wrap="square">
            <a:spAutoFit/>
          </a:bodyPr>
          <a:lstStyle/>
          <a:p>
            <a:r>
              <a:rPr lang="en-US" sz="1200" dirty="0"/>
              <a:t>https://www.oneblood.org/about-donating/blood-donor-basics/what-is-blood/</a:t>
            </a:r>
          </a:p>
        </p:txBody>
      </p:sp>
    </p:spTree>
    <p:extLst>
      <p:ext uri="{BB962C8B-B14F-4D97-AF65-F5344CB8AC3E}">
        <p14:creationId xmlns:p14="http://schemas.microsoft.com/office/powerpoint/2010/main" val="424109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6589962" cy="609600"/>
          </a:xfrm>
        </p:spPr>
        <p:txBody>
          <a:bodyPr/>
          <a:lstStyle/>
          <a:p>
            <a:pPr eaLnBrk="1" hangingPunct="1"/>
            <a:r>
              <a:rPr lang="en-US" altLang="en-US" sz="3200" b="1" dirty="0" smtClean="0">
                <a:solidFill>
                  <a:srgbClr val="0000CC"/>
                </a:solidFill>
              </a:rPr>
              <a:t>Start Discussion </a:t>
            </a:r>
            <a:r>
              <a:rPr lang="en-US" altLang="en-US" sz="3200" b="1" dirty="0">
                <a:solidFill>
                  <a:srgbClr val="0000CC"/>
                </a:solidFill>
              </a:rPr>
              <a:t>with </a:t>
            </a:r>
            <a:r>
              <a:rPr lang="en-US" altLang="en-US" sz="3200" b="1" dirty="0" smtClean="0">
                <a:solidFill>
                  <a:srgbClr val="0000CC"/>
                </a:solidFill>
              </a:rPr>
              <a:t>Cells</a:t>
            </a:r>
            <a:r>
              <a:rPr lang="en-US" altLang="en-US" sz="3200" b="1" dirty="0">
                <a:solidFill>
                  <a:srgbClr val="0000CC"/>
                </a:solidFill>
              </a:rPr>
              <a:t>…</a:t>
            </a:r>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7092500" y="3670"/>
            <a:ext cx="2045215" cy="2175346"/>
          </a:xfrm>
          <a:prstGeom prst="rect">
            <a:avLst/>
          </a:prstGeom>
        </p:spPr>
      </p:pic>
      <p:sp>
        <p:nvSpPr>
          <p:cNvPr id="8" name="Notched Right Arrow 7"/>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746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893" y="61960"/>
            <a:ext cx="6615855" cy="838200"/>
          </a:xfrm>
        </p:spPr>
        <p:txBody>
          <a:bodyPr/>
          <a:lstStyle/>
          <a:p>
            <a:pPr eaLnBrk="1" hangingPunct="1"/>
            <a:r>
              <a:rPr lang="en-US" altLang="en-US" sz="3600" b="1" dirty="0" smtClean="0">
                <a:solidFill>
                  <a:srgbClr val="0000CC"/>
                </a:solidFill>
              </a:rPr>
              <a:t>Components of Living Tissues</a:t>
            </a:r>
          </a:p>
        </p:txBody>
      </p:sp>
      <p:sp>
        <p:nvSpPr>
          <p:cNvPr id="7171" name="Rectangle 3"/>
          <p:cNvSpPr>
            <a:spLocks noGrp="1" noChangeArrowheads="1"/>
          </p:cNvSpPr>
          <p:nvPr>
            <p:ph type="body" idx="1"/>
          </p:nvPr>
        </p:nvSpPr>
        <p:spPr>
          <a:xfrm>
            <a:off x="76200" y="1009650"/>
            <a:ext cx="6989667" cy="4525963"/>
          </a:xfrm>
        </p:spPr>
        <p:txBody>
          <a:bodyPr/>
          <a:lstStyle/>
          <a:p>
            <a:pPr marL="0" indent="0">
              <a:buNone/>
            </a:pPr>
            <a:r>
              <a:rPr lang="en-US" sz="2000" dirty="0" smtClean="0"/>
              <a:t>Living organisms are either </a:t>
            </a:r>
            <a:r>
              <a:rPr lang="en-US" sz="2000" b="1" dirty="0" smtClean="0"/>
              <a:t>prokaryotes</a:t>
            </a:r>
            <a:r>
              <a:rPr lang="en-US" sz="2000" dirty="0" smtClean="0"/>
              <a:t> (</a:t>
            </a:r>
            <a:r>
              <a:rPr lang="en-US" sz="2000" b="1" dirty="0" smtClean="0"/>
              <a:t>bacteria</a:t>
            </a:r>
            <a:r>
              <a:rPr lang="en-US" sz="2000" dirty="0" smtClean="0"/>
              <a:t> and </a:t>
            </a:r>
            <a:r>
              <a:rPr lang="en-US" sz="2000" b="1" dirty="0" smtClean="0"/>
              <a:t>archaea</a:t>
            </a:r>
            <a:r>
              <a:rPr lang="en-US" sz="2000" dirty="0" smtClean="0"/>
              <a:t>) or </a:t>
            </a:r>
            <a:r>
              <a:rPr lang="en-US" sz="2000" b="1" dirty="0" smtClean="0"/>
              <a:t>eukaryotes</a:t>
            </a:r>
            <a:r>
              <a:rPr lang="en-US" sz="2000" dirty="0" smtClean="0"/>
              <a:t>, which differ in their internal cell structure and function. Unless we specify otherwise, we will be considering more structurally complex eukaryotic cells. Plant cells and animal cells are also structurally and functionally distinct. We will take animal cells as our ‘typical’ cell type</a:t>
            </a:r>
          </a:p>
          <a:p>
            <a:pPr marL="0" indent="0">
              <a:buNone/>
            </a:pPr>
            <a:endParaRPr lang="en-US" sz="2000" dirty="0" smtClean="0"/>
          </a:p>
          <a:p>
            <a:pPr marL="0" indent="0">
              <a:buNone/>
            </a:pPr>
            <a:r>
              <a:rPr lang="en-US" sz="2000" dirty="0" smtClean="0"/>
              <a:t> </a:t>
            </a: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Image result for schematic bacter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3781333"/>
            <a:ext cx="2563475" cy="2086067"/>
          </a:xfrm>
          <a:prstGeom prst="rect">
            <a:avLst/>
          </a:prstGeom>
          <a:noFill/>
          <a:extLst>
            <a:ext uri="{909E8E84-426E-40DD-AFC4-6F175D3DCCD1}">
              <a14:hiddenFill xmlns:a14="http://schemas.microsoft.com/office/drawing/2010/main">
                <a:solidFill>
                  <a:srgbClr val="FFFFFF"/>
                </a:solidFill>
              </a14:hiddenFill>
            </a:ext>
          </a:extLst>
        </p:spPr>
      </p:pic>
      <p:pic>
        <p:nvPicPr>
          <p:cNvPr id="93192" name="Picture 8" descr="http://schools-wikipedia.org/2006/images/53/532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663" y="3644246"/>
            <a:ext cx="2843897" cy="2266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6019800"/>
            <a:ext cx="2133600" cy="369332"/>
          </a:xfrm>
          <a:prstGeom prst="rect">
            <a:avLst/>
          </a:prstGeom>
          <a:noFill/>
        </p:spPr>
        <p:txBody>
          <a:bodyPr wrap="square" rtlCol="0">
            <a:spAutoFit/>
          </a:bodyPr>
          <a:lstStyle/>
          <a:p>
            <a:r>
              <a:rPr lang="en-US" dirty="0" smtClean="0"/>
              <a:t>Prokaryote</a:t>
            </a:r>
            <a:endParaRPr lang="en-US" dirty="0"/>
          </a:p>
        </p:txBody>
      </p:sp>
      <p:sp>
        <p:nvSpPr>
          <p:cNvPr id="13" name="TextBox 12"/>
          <p:cNvSpPr txBox="1"/>
          <p:nvPr/>
        </p:nvSpPr>
        <p:spPr>
          <a:xfrm>
            <a:off x="5371446" y="6035159"/>
            <a:ext cx="2133600" cy="369332"/>
          </a:xfrm>
          <a:prstGeom prst="rect">
            <a:avLst/>
          </a:prstGeom>
          <a:noFill/>
        </p:spPr>
        <p:txBody>
          <a:bodyPr wrap="square" rtlCol="0">
            <a:spAutoFit/>
          </a:bodyPr>
          <a:lstStyle/>
          <a:p>
            <a:r>
              <a:rPr lang="en-US" dirty="0" smtClean="0"/>
              <a:t>Eukaryotes</a:t>
            </a:r>
            <a:endParaRPr lang="en-US" dirty="0"/>
          </a:p>
        </p:txBody>
      </p:sp>
      <p:pic>
        <p:nvPicPr>
          <p:cNvPr id="15" name="Picture 7" descr="http://evolvingcreation.com/wp-content/uploads/2012/08/biological-ce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2203" y="3708561"/>
            <a:ext cx="295482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52700" y="6346469"/>
            <a:ext cx="4038600" cy="369332"/>
          </a:xfrm>
          <a:prstGeom prst="rect">
            <a:avLst/>
          </a:prstGeom>
          <a:noFill/>
        </p:spPr>
        <p:txBody>
          <a:bodyPr wrap="square" rtlCol="0">
            <a:spAutoFit/>
          </a:bodyPr>
          <a:lstStyle/>
          <a:p>
            <a:r>
              <a:rPr lang="en-US" dirty="0" smtClean="0"/>
              <a:t>Not to scale</a:t>
            </a:r>
            <a:endParaRPr lang="en-US" dirty="0"/>
          </a:p>
        </p:txBody>
      </p:sp>
      <p:pic>
        <p:nvPicPr>
          <p:cNvPr id="12" name="Picture 11"/>
          <p:cNvPicPr>
            <a:picLocks noChangeAspect="1"/>
          </p:cNvPicPr>
          <p:nvPr/>
        </p:nvPicPr>
        <p:blipFill>
          <a:blip r:embed="rId8"/>
          <a:stretch>
            <a:fillRect/>
          </a:stretch>
        </p:blipFill>
        <p:spPr>
          <a:xfrm>
            <a:off x="7092500" y="3670"/>
            <a:ext cx="2045215" cy="2175346"/>
          </a:xfrm>
          <a:prstGeom prst="rect">
            <a:avLst/>
          </a:prstGeom>
        </p:spPr>
      </p:pic>
      <p:sp>
        <p:nvSpPr>
          <p:cNvPr id="14" name="Notched Right Arrow 13"/>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104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423" y="-4762"/>
            <a:ext cx="7123183" cy="682625"/>
          </a:xfrm>
        </p:spPr>
        <p:txBody>
          <a:bodyPr/>
          <a:lstStyle/>
          <a:p>
            <a:pPr eaLnBrk="1" hangingPunct="1"/>
            <a:r>
              <a:rPr lang="en-US" altLang="en-US" sz="3600" b="1" dirty="0" smtClean="0">
                <a:solidFill>
                  <a:srgbClr val="0000CC"/>
                </a:solidFill>
              </a:rPr>
              <a:t>Cell Organization</a:t>
            </a:r>
          </a:p>
        </p:txBody>
      </p:sp>
      <p:sp>
        <p:nvSpPr>
          <p:cNvPr id="7171" name="Rectangle 3"/>
          <p:cNvSpPr>
            <a:spLocks noGrp="1" noChangeArrowheads="1"/>
          </p:cNvSpPr>
          <p:nvPr>
            <p:ph type="body" idx="1"/>
          </p:nvPr>
        </p:nvSpPr>
        <p:spPr>
          <a:xfrm>
            <a:off x="242094" y="677863"/>
            <a:ext cx="6849666" cy="4525963"/>
          </a:xfrm>
        </p:spPr>
        <p:txBody>
          <a:bodyPr/>
          <a:lstStyle/>
          <a:p>
            <a:pPr marL="0" indent="0">
              <a:buNone/>
            </a:pPr>
            <a:r>
              <a:rPr lang="en-US" sz="2400" dirty="0" smtClean="0"/>
              <a:t>Most prokaryotes (bacteria and archaea) have simple internal structures, with a single loop of DNA to store their genetic material and a limited number of compartments and subcomponents </a:t>
            </a:r>
          </a:p>
          <a:p>
            <a:pPr marL="0" indent="0">
              <a:buNone/>
            </a:pPr>
            <a:r>
              <a:rPr lang="en-US" sz="2400" dirty="0" smtClean="0"/>
              <a:t>Prokaryotes have a rigid cell wall in addition to their plasma membrane and often have highly specialized motile apparatus</a:t>
            </a:r>
          </a:p>
        </p:txBody>
      </p:sp>
      <p:pic>
        <p:nvPicPr>
          <p:cNvPr id="7172" name="Picture 4" descr="Biocomplex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redblackblocki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Image result for schematic bacter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3781333"/>
            <a:ext cx="2563475" cy="2086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6019800"/>
            <a:ext cx="2133600" cy="369332"/>
          </a:xfrm>
          <a:prstGeom prst="rect">
            <a:avLst/>
          </a:prstGeom>
          <a:noFill/>
        </p:spPr>
        <p:txBody>
          <a:bodyPr wrap="square" rtlCol="0">
            <a:spAutoFit/>
          </a:bodyPr>
          <a:lstStyle/>
          <a:p>
            <a:r>
              <a:rPr lang="en-US" dirty="0" smtClean="0"/>
              <a:t>Prokaryote</a:t>
            </a:r>
            <a:endParaRPr lang="en-US" dirty="0"/>
          </a:p>
        </p:txBody>
      </p:sp>
      <p:pic>
        <p:nvPicPr>
          <p:cNvPr id="8" name="Picture 7"/>
          <p:cNvPicPr>
            <a:picLocks noChangeAspect="1"/>
          </p:cNvPicPr>
          <p:nvPr/>
        </p:nvPicPr>
        <p:blipFill>
          <a:blip r:embed="rId6"/>
          <a:stretch>
            <a:fillRect/>
          </a:stretch>
        </p:blipFill>
        <p:spPr>
          <a:xfrm>
            <a:off x="7092500" y="3670"/>
            <a:ext cx="2045215" cy="2175346"/>
          </a:xfrm>
          <a:prstGeom prst="rect">
            <a:avLst/>
          </a:prstGeom>
        </p:spPr>
      </p:pic>
      <p:sp>
        <p:nvSpPr>
          <p:cNvPr id="9" name="Notched Right Arrow 8"/>
          <p:cNvSpPr/>
          <p:nvPr/>
        </p:nvSpPr>
        <p:spPr>
          <a:xfrm>
            <a:off x="6590702" y="38100"/>
            <a:ext cx="501058"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978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4506</TotalTime>
  <Words>4147</Words>
  <Application>Microsoft Office PowerPoint</Application>
  <PresentationFormat>On-screen Show (4:3)</PresentationFormat>
  <Paragraphs>572</Paragraphs>
  <Slides>53</Slides>
  <Notes>34</Notes>
  <HiddenSlides>0</HiddenSlides>
  <MMClips>9</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4" baseType="lpstr">
      <vt:lpstr>ＭＳ Ｐゴシック</vt:lpstr>
      <vt:lpstr>Arial</vt:lpstr>
      <vt:lpstr>Calibri</vt:lpstr>
      <vt:lpstr>Cambria Math</vt:lpstr>
      <vt:lpstr>Times New Roman</vt:lpstr>
      <vt:lpstr>Verdana</vt:lpstr>
      <vt:lpstr>Wingdings</vt:lpstr>
      <vt:lpstr>Default Design</vt:lpstr>
      <vt:lpstr>1_Office Theme</vt:lpstr>
      <vt:lpstr>2_Office Theme</vt:lpstr>
      <vt:lpstr>點陣圖影像</vt:lpstr>
      <vt:lpstr>Introduction to Biology for Virtual Tissues </vt:lpstr>
      <vt:lpstr>WorkshopTopic</vt:lpstr>
      <vt:lpstr>Biological Questions</vt:lpstr>
      <vt:lpstr>Biological Questions</vt:lpstr>
      <vt:lpstr>Development</vt:lpstr>
      <vt:lpstr>The Components of Living Tissues</vt:lpstr>
      <vt:lpstr>Start Discussion with Cells…</vt:lpstr>
      <vt:lpstr>Components of Living Tissues</vt:lpstr>
      <vt:lpstr>Cell Organization</vt:lpstr>
      <vt:lpstr>Components of Living Tissues</vt:lpstr>
      <vt:lpstr>Components of Living Tissues</vt:lpstr>
      <vt:lpstr>(Mammalian) Cell Structure</vt:lpstr>
      <vt:lpstr>Cytoskeleton</vt:lpstr>
      <vt:lpstr>Components of Living Tissues</vt:lpstr>
      <vt:lpstr>Cell Types</vt:lpstr>
      <vt:lpstr>PowerPoint Presentation</vt:lpstr>
      <vt:lpstr>Cell Shapes</vt:lpstr>
      <vt:lpstr>Cell Classifications: Polarization</vt:lpstr>
      <vt:lpstr>Cell Polarization Regulation</vt:lpstr>
      <vt:lpstr>What Do Cells Do?</vt:lpstr>
      <vt:lpstr>Central Dogma of Molecular Biology</vt:lpstr>
      <vt:lpstr>Key Autonomous Housekeeping Cell Behaviors</vt:lpstr>
      <vt:lpstr>THE CELL CYCLE</vt:lpstr>
      <vt:lpstr>CELL CYCLE CHECKPOINTS</vt:lpstr>
      <vt:lpstr>CYCLIN-DEPENDENT KINASES (CDK) &amp; CYCLINS</vt:lpstr>
      <vt:lpstr>Cell Proliferation and Division</vt:lpstr>
      <vt:lpstr>Key Cell Interactions</vt:lpstr>
      <vt:lpstr>Types of Cell Migration</vt:lpstr>
      <vt:lpstr>Key ECM Processes</vt:lpstr>
      <vt:lpstr>Key Fluid Processes</vt:lpstr>
      <vt:lpstr>Development and Differentiation</vt:lpstr>
      <vt:lpstr>Development and Differentiation</vt:lpstr>
      <vt:lpstr>Adult Stem Cells</vt:lpstr>
      <vt:lpstr>Whole-Body Physiology Major Systems</vt:lpstr>
      <vt:lpstr>Block Diagram of Major Organs</vt:lpstr>
      <vt:lpstr>Organs are Typically Parallel</vt:lpstr>
      <vt:lpstr>Organs are Typically Parallel</vt:lpstr>
      <vt:lpstr>Organs are Typically Parallel</vt:lpstr>
      <vt:lpstr>Tissue Organization</vt:lpstr>
      <vt:lpstr>Tissue Organization: Mesenchyme</vt:lpstr>
      <vt:lpstr>Tissue Organization: Epithelia</vt:lpstr>
      <vt:lpstr>Tissue Organization: Epithelia</vt:lpstr>
      <vt:lpstr>Cell Classifications: Epithelial vs Mesenchymal</vt:lpstr>
      <vt:lpstr>Cell Classifications: Epithelial vs Mesenchymal</vt:lpstr>
      <vt:lpstr>Cell Classifications: Planar Polarity</vt:lpstr>
      <vt:lpstr>Tissue Level Mechanical Processes</vt:lpstr>
      <vt:lpstr>Mechanical Changes of Tissues</vt:lpstr>
      <vt:lpstr>Cells Coordinate to Maintain Tissues, Organs, and Organisms (Homeostasis)</vt:lpstr>
      <vt:lpstr>Cell Regulation and Homeostasis</vt:lpstr>
      <vt:lpstr>Need for Quantitative Mechanistic Understanding of Developmental Mechanisms</vt:lpstr>
      <vt:lpstr>PowerPoint Presentation</vt:lpstr>
      <vt:lpstr>Where Do We Start?</vt:lpstr>
      <vt:lpstr>Virtual Tissue Simulations</vt:lpstr>
    </vt:vector>
  </TitlesOfParts>
  <Company>Indiana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P548/M548 Mathematical Biology</dc:title>
  <dc:creator>James Glazier</dc:creator>
  <cp:lastModifiedBy>JamesG</cp:lastModifiedBy>
  <cp:revision>264</cp:revision>
  <dcterms:created xsi:type="dcterms:W3CDTF">2006-01-12T00:58:50Z</dcterms:created>
  <dcterms:modified xsi:type="dcterms:W3CDTF">2018-08-06T15:41:26Z</dcterms:modified>
</cp:coreProperties>
</file>