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72" r:id="rId1"/>
  </p:sldMasterIdLst>
  <p:notesMasterIdLst>
    <p:notesMasterId r:id="rId59"/>
  </p:notesMasterIdLst>
  <p:handoutMasterIdLst>
    <p:handoutMasterId r:id="rId60"/>
  </p:handoutMasterIdLst>
  <p:sldIdLst>
    <p:sldId id="265" r:id="rId2"/>
    <p:sldId id="911" r:id="rId3"/>
    <p:sldId id="912" r:id="rId4"/>
    <p:sldId id="913" r:id="rId5"/>
    <p:sldId id="850" r:id="rId6"/>
    <p:sldId id="859" r:id="rId7"/>
    <p:sldId id="807" r:id="rId8"/>
    <p:sldId id="858" r:id="rId9"/>
    <p:sldId id="874" r:id="rId10"/>
    <p:sldId id="873" r:id="rId11"/>
    <p:sldId id="857" r:id="rId12"/>
    <p:sldId id="867" r:id="rId13"/>
    <p:sldId id="868" r:id="rId14"/>
    <p:sldId id="869" r:id="rId15"/>
    <p:sldId id="914" r:id="rId16"/>
    <p:sldId id="872" r:id="rId17"/>
    <p:sldId id="860" r:id="rId18"/>
    <p:sldId id="853" r:id="rId19"/>
    <p:sldId id="849" r:id="rId20"/>
    <p:sldId id="877" r:id="rId21"/>
    <p:sldId id="861" r:id="rId22"/>
    <p:sldId id="880" r:id="rId23"/>
    <p:sldId id="882" r:id="rId24"/>
    <p:sldId id="881" r:id="rId25"/>
    <p:sldId id="883" r:id="rId26"/>
    <p:sldId id="893" r:id="rId27"/>
    <p:sldId id="900" r:id="rId28"/>
    <p:sldId id="901" r:id="rId29"/>
    <p:sldId id="884" r:id="rId30"/>
    <p:sldId id="885" r:id="rId31"/>
    <p:sldId id="886" r:id="rId32"/>
    <p:sldId id="894" r:id="rId33"/>
    <p:sldId id="863" r:id="rId34"/>
    <p:sldId id="871" r:id="rId35"/>
    <p:sldId id="864" r:id="rId36"/>
    <p:sldId id="896" r:id="rId37"/>
    <p:sldId id="897" r:id="rId38"/>
    <p:sldId id="903" r:id="rId39"/>
    <p:sldId id="904" r:id="rId40"/>
    <p:sldId id="905" r:id="rId41"/>
    <p:sldId id="906" r:id="rId42"/>
    <p:sldId id="908" r:id="rId43"/>
    <p:sldId id="909" r:id="rId44"/>
    <p:sldId id="910" r:id="rId45"/>
    <p:sldId id="898" r:id="rId46"/>
    <p:sldId id="899" r:id="rId47"/>
    <p:sldId id="865" r:id="rId48"/>
    <p:sldId id="888" r:id="rId49"/>
    <p:sldId id="887" r:id="rId50"/>
    <p:sldId id="889" r:id="rId51"/>
    <p:sldId id="890" r:id="rId52"/>
    <p:sldId id="875" r:id="rId53"/>
    <p:sldId id="891" r:id="rId54"/>
    <p:sldId id="892" r:id="rId55"/>
    <p:sldId id="876" r:id="rId56"/>
    <p:sldId id="895" r:id="rId57"/>
    <p:sldId id="789" r:id="rId58"/>
  </p:sldIdLst>
  <p:sldSz cx="9144000" cy="6858000" type="screen4x3"/>
  <p:notesSz cx="9296400" cy="7010400"/>
  <p:embeddedFontLst>
    <p:embeddedFont>
      <p:font typeface="Cambria" panose="02040503050406030204" pitchFamily="18" charset="0"/>
      <p:regular r:id="rId61"/>
      <p:bold r:id="rId62"/>
      <p:italic r:id="rId63"/>
      <p:boldItalic r:id="rId64"/>
    </p:embeddedFont>
    <p:embeddedFont>
      <p:font typeface="Cambria Math" panose="02040503050406030204" pitchFamily="18" charset="0"/>
      <p:regular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Verdana" panose="020B0604030504040204" pitchFamily="34" charset="0"/>
      <p:regular r:id="rId70"/>
      <p:bold r:id="rId71"/>
      <p:italic r:id="rId72"/>
      <p:boldItalic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2" autoAdjust="0"/>
    <p:restoredTop sz="92687" autoAdjust="0"/>
  </p:normalViewPr>
  <p:slideViewPr>
    <p:cSldViewPr>
      <p:cViewPr varScale="1">
        <p:scale>
          <a:sx n="64" d="100"/>
          <a:sy n="64" d="100"/>
        </p:scale>
        <p:origin x="-14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1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1" d="100"/>
        <a:sy n="6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font" Target="fonts/font5.fntdata"/><Relationship Id="rId73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r">
              <a:defRPr sz="1200"/>
            </a:lvl1pPr>
          </a:lstStyle>
          <a:p>
            <a:fld id="{FF4C16E5-DCEE-4AEF-BB7A-EFEFE28E37FC}" type="datetimeFigureOut">
              <a:rPr lang="en-US" smtClean="0"/>
              <a:t>8/7/2018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r">
              <a:defRPr sz="1200"/>
            </a:lvl1pPr>
          </a:lstStyle>
          <a:p>
            <a:fld id="{781097DA-E73C-4DBC-A4BE-5884675863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681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r">
              <a:defRPr sz="1200"/>
            </a:lvl1pPr>
          </a:lstStyle>
          <a:p>
            <a:fld id="{F8500831-C61D-4479-BFB8-C69DA23B95AC}" type="datetimeFigureOut">
              <a:rPr lang="en-US" smtClean="0"/>
              <a:pPr/>
              <a:t>8/7/2018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57" tIns="46378" rIns="92757" bIns="4637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1" y="3329940"/>
            <a:ext cx="7437120" cy="3154680"/>
          </a:xfrm>
          <a:prstGeom prst="rect">
            <a:avLst/>
          </a:prstGeom>
        </p:spPr>
        <p:txBody>
          <a:bodyPr vert="horz" lIns="92757" tIns="46378" rIns="92757" bIns="4637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r">
              <a:defRPr sz="1200"/>
            </a:lvl1pPr>
          </a:lstStyle>
          <a:p>
            <a:fld id="{73DF0311-E4C3-4A97-AD5A-1269F85105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904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53648" indent="-289865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59459" indent="-231892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23243" indent="-231892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87027" indent="-231892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50810" indent="-23189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3014594" indent="-23189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78378" indent="-23189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942161" indent="-23189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D5C7E54-06B2-4EB8-A896-C0B684E74CA5}" type="slidenum">
              <a:rPr lang="en-US" sz="1200">
                <a:latin typeface="Verdana" pitchFamily="34" charset="0"/>
              </a:rPr>
              <a:pPr/>
              <a:t>1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Summary</a:t>
            </a:r>
            <a:r>
              <a:rPr lang="en-US" b="1" baseline="0" dirty="0" smtClean="0"/>
              <a:t>  </a:t>
            </a:r>
            <a:r>
              <a:rPr lang="en-US" dirty="0" smtClean="0"/>
              <a:t>The Fisher information matrix is a generalization of Fisher information to distributions with multiple parameters. Roughly speaking, it determines the amount that observing a sample from the distribution constrains the parameters in any given direction.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F0311-E4C3-4A97-AD5A-1269F851054A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495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53648" indent="-289865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59459" indent="-231892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23243" indent="-231892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87027" indent="-231892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50810" indent="-23189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3014594" indent="-23189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78378" indent="-23189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942161" indent="-23189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BA88239-A10A-4097-9FBF-7459932AD90D}" type="slidenum">
              <a:rPr lang="en-US" sz="1200">
                <a:latin typeface="Verdana" pitchFamily="34" charset="0"/>
              </a:rPr>
              <a:pPr/>
              <a:t>57</a:t>
            </a:fld>
            <a:endParaRPr lang="en-US" sz="1200" dirty="0">
              <a:latin typeface="Verdan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875" y="381000"/>
            <a:ext cx="7772400" cy="1470025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2860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30DA1-941D-412A-8DCA-F945B8D21E72}" type="datetime1">
              <a:rPr lang="en-US" smtClean="0"/>
              <a:t>8/7/2018</a:t>
            </a:fld>
            <a:endParaRPr lang="en-US" dirty="0"/>
          </a:p>
        </p:txBody>
      </p:sp>
      <p:pic>
        <p:nvPicPr>
          <p:cNvPr id="7" name="Picture 3" descr="Biocomplexity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redblackblockiu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 smtClean="0"/>
              <a:t>jps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EA2B8-F67E-468F-94E2-C5FF8FEE5109}" type="datetime1">
              <a:rPr lang="en-US" smtClean="0"/>
              <a:t>8/7/2018</a:t>
            </a:fld>
            <a:endParaRPr lang="en-US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jps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1E319-19A5-417D-8C1C-E4AE29247F9D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jps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954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C914D-BDE3-44D2-8D5A-922CB885F8FF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jps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86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3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34138-174A-4891-B8DA-F6A7ED1F37FA}" type="datetime1">
              <a:rPr lang="en-US" smtClean="0"/>
              <a:t>8/7/2018</a:t>
            </a:fld>
            <a:endParaRPr lang="en-US" dirty="0"/>
          </a:p>
        </p:txBody>
      </p:sp>
      <p:pic>
        <p:nvPicPr>
          <p:cNvPr id="7" name="Picture 3" descr="Biocomplexity Logo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redblackblockiu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6400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8A558-0F77-4BB1-B5B4-EFA4F3369E3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jps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0.png"/><Relationship Id="rId4" Type="http://schemas.openxmlformats.org/officeDocument/2006/relationships/image" Target="../media/image2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oleObject" Target="../embeddings/oleObject1.bin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oleObject" Target="../embeddings/oleObject2.bin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copasi.org/Support/User_Manual/Methods/Optimization_Methods/Levenberg_-_Marquardt/" TargetMode="External"/><Relationship Id="rId13" Type="http://schemas.openxmlformats.org/officeDocument/2006/relationships/hyperlink" Target="http://copasi.org/Support/User_Manual/Methods/Optimization_Methods/Simulated_Annealing/" TargetMode="External"/><Relationship Id="rId3" Type="http://schemas.openxmlformats.org/officeDocument/2006/relationships/hyperlink" Target="http://copasi.org/Support/User_Manual/Methods/Optimization_Methods/Evolutionary_Programming/" TargetMode="External"/><Relationship Id="rId7" Type="http://schemas.openxmlformats.org/officeDocument/2006/relationships/hyperlink" Target="http://copasi.org/Support/User_Manual/Methods/Optimization_Methods/Hooke___Jeeves/" TargetMode="External"/><Relationship Id="rId12" Type="http://schemas.openxmlformats.org/officeDocument/2006/relationships/hyperlink" Target="http://copasi.org/Support/User_Manual/Methods/Optimization_Methods/Random_Search/" TargetMode="External"/><Relationship Id="rId2" Type="http://schemas.openxmlformats.org/officeDocument/2006/relationships/hyperlink" Target="http://copasi.org/Support/User_Manual/Methods/Optimization_Methods/" TargetMode="External"/><Relationship Id="rId16" Type="http://schemas.openxmlformats.org/officeDocument/2006/relationships/hyperlink" Target="http://copasi.org/Events/Past_Events/COPASI_User_Workshop_VBI_2014/Materials/OptimizationParameterEstimation.pd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copasi.org/Support/User_Manual/Methods/Optimization_Methods/Genetic_Algorithm_SR/" TargetMode="External"/><Relationship Id="rId11" Type="http://schemas.openxmlformats.org/officeDocument/2006/relationships/hyperlink" Target="http://copasi.org/Support/User_Manual/Methods/Optimization_Methods/Praxis/" TargetMode="External"/><Relationship Id="rId5" Type="http://schemas.openxmlformats.org/officeDocument/2006/relationships/hyperlink" Target="http://copasi.org/Support/User_Manual/Methods/Optimization_Methods/Genetic_Algorithm/" TargetMode="External"/><Relationship Id="rId15" Type="http://schemas.openxmlformats.org/officeDocument/2006/relationships/hyperlink" Target="http://copasi.org/Support/User_Manual/Methods/Optimization_Methods/Truncated_Newton/" TargetMode="External"/><Relationship Id="rId10" Type="http://schemas.openxmlformats.org/officeDocument/2006/relationships/hyperlink" Target="http://copasi.org/Support/User_Manual/Methods/Optimization_Methods/Particle_Swarm/" TargetMode="External"/><Relationship Id="rId4" Type="http://schemas.openxmlformats.org/officeDocument/2006/relationships/hyperlink" Target="http://copasi.org/Support/User_Manual/Methods/Optimization_Methods/Evolutionary_Strategy_SRES/" TargetMode="External"/><Relationship Id="rId9" Type="http://schemas.openxmlformats.org/officeDocument/2006/relationships/hyperlink" Target="http://copasi.org/Support/User_Manual/Methods/Optimization_Methods/Nelder_-_Mead/" TargetMode="External"/><Relationship Id="rId14" Type="http://schemas.openxmlformats.org/officeDocument/2006/relationships/hyperlink" Target="http://copasi.org/Support/User_Manual/Methods/Optimization_Methods/Steepest_Descent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6.e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PBPK Modeling Using SBML</a:t>
            </a:r>
            <a:endParaRPr lang="en-US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James P. Sluka</a:t>
            </a:r>
          </a:p>
          <a:p>
            <a:r>
              <a:rPr lang="en-US" dirty="0" smtClean="0"/>
              <a:t>Biocomplexity Institute</a:t>
            </a:r>
          </a:p>
          <a:p>
            <a:r>
              <a:rPr lang="en-US" dirty="0" smtClean="0"/>
              <a:t>Indiana University </a:t>
            </a:r>
          </a:p>
          <a:p>
            <a:r>
              <a:rPr lang="en-US" dirty="0" smtClean="0"/>
              <a:t>Bloomington, IN 47405</a:t>
            </a:r>
          </a:p>
          <a:p>
            <a:r>
              <a:rPr lang="en-US" dirty="0" smtClean="0"/>
              <a:t>USA</a:t>
            </a:r>
          </a:p>
        </p:txBody>
      </p:sp>
      <p:pic>
        <p:nvPicPr>
          <p:cNvPr id="14340" name="Picture 5" descr="IU seal, red on white, 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057400"/>
            <a:ext cx="19446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4384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827404" y="6397823"/>
            <a:ext cx="75545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http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://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www.biocomplexity.indiana.edu 		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http://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www.compucell3d.org</a:t>
            </a:r>
            <a:endParaRPr 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19760" y="4182070"/>
            <a:ext cx="79581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800" dirty="0" smtClean="0"/>
              <a:t>CompuCell3D Workshop </a:t>
            </a:r>
          </a:p>
          <a:p>
            <a:pPr algn="ctr" eaLnBrk="1" hangingPunct="1"/>
            <a:r>
              <a:rPr lang="en-US" sz="1800" dirty="0" smtClean="0"/>
              <a:t>Indiana University, Bloomington, IN</a:t>
            </a:r>
            <a:endParaRPr lang="en-US" sz="1800" dirty="0"/>
          </a:p>
          <a:p>
            <a:pPr algn="ctr" eaLnBrk="1" hangingPunct="1"/>
            <a:r>
              <a:rPr lang="en-US" sz="1800" dirty="0" smtClean="0"/>
              <a:t>Aug. 5-10, </a:t>
            </a:r>
            <a:r>
              <a:rPr lang="en-US" sz="1800" dirty="0"/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24619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“Perfusion Limited” Approximation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290F-F574-4831-BFCB-981667677365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10</a:t>
            </a:fld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138" y="2400179"/>
            <a:ext cx="4887310" cy="40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Callout 1 5"/>
          <p:cNvSpPr/>
          <p:nvPr/>
        </p:nvSpPr>
        <p:spPr>
          <a:xfrm>
            <a:off x="6248400" y="1307650"/>
            <a:ext cx="2590800" cy="1066800"/>
          </a:xfrm>
          <a:prstGeom prst="borderCallout1">
            <a:avLst>
              <a:gd name="adj1" fmla="val 51262"/>
              <a:gd name="adj2" fmla="val -2326"/>
              <a:gd name="adj3" fmla="val 139271"/>
              <a:gd name="adj4" fmla="val -1579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Compound partitions between blood, extracellular space and cells quickly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9" name="Line Callout 1 28"/>
          <p:cNvSpPr/>
          <p:nvPr/>
        </p:nvSpPr>
        <p:spPr>
          <a:xfrm>
            <a:off x="304800" y="1295400"/>
            <a:ext cx="3657600" cy="1066800"/>
          </a:xfrm>
          <a:prstGeom prst="borderCallout1">
            <a:avLst>
              <a:gd name="adj1" fmla="val 100030"/>
              <a:gd name="adj2" fmla="val 50711"/>
              <a:gd name="adj3" fmla="val 137623"/>
              <a:gd name="adj4" fmla="val 773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Compound partitions between blood, extracellular space and cells slowly and the tissue is treated as a compartment </a:t>
            </a:r>
            <a:r>
              <a:rPr lang="en-US" sz="1600" dirty="0">
                <a:solidFill>
                  <a:schemeClr val="tx1"/>
                </a:solidFill>
              </a:rPr>
              <a:t>separate </a:t>
            </a:r>
            <a:r>
              <a:rPr lang="en-US" sz="1600" dirty="0" smtClean="0">
                <a:solidFill>
                  <a:schemeClr val="tx1"/>
                </a:solidFill>
              </a:rPr>
              <a:t> from the blood.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603230" y="4618220"/>
            <a:ext cx="2057400" cy="1219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4479560" y="1235440"/>
            <a:ext cx="0" cy="4572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ine Callout 1 10"/>
          <p:cNvSpPr/>
          <p:nvPr/>
        </p:nvSpPr>
        <p:spPr>
          <a:xfrm>
            <a:off x="6954101" y="5070424"/>
            <a:ext cx="1846288" cy="715780"/>
          </a:xfrm>
          <a:prstGeom prst="borderCallout1">
            <a:avLst>
              <a:gd name="adj1" fmla="val 51262"/>
              <a:gd name="adj2" fmla="val -2326"/>
              <a:gd name="adj3" fmla="val 40910"/>
              <a:gd name="adj4" fmla="val -1695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Blood flow is slow, partitioning is fast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420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Simple </a:t>
            </a:r>
            <a:r>
              <a:rPr lang="en-US" i="1" u="sng" dirty="0" smtClean="0"/>
              <a:t>Compartment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PK Model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3735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Several basic equations </a:t>
            </a:r>
            <a:br>
              <a:rPr lang="en-US" dirty="0" smtClean="0"/>
            </a:br>
            <a:r>
              <a:rPr lang="en-US" dirty="0" smtClean="0"/>
              <a:t>(of a continuum of possible equations):</a:t>
            </a:r>
          </a:p>
          <a:p>
            <a:pPr lvl="1"/>
            <a:r>
              <a:rPr lang="en-US" dirty="0" smtClean="0"/>
              <a:t>Simple flow through a </a:t>
            </a:r>
            <a:r>
              <a:rPr lang="en-US" dirty="0" smtClean="0"/>
              <a:t>compartment</a:t>
            </a:r>
          </a:p>
          <a:p>
            <a:pPr lvl="1"/>
            <a:r>
              <a:rPr lang="en-US" dirty="0"/>
              <a:t>Implicit transport between blood and </a:t>
            </a:r>
            <a:r>
              <a:rPr lang="en-US" dirty="0" smtClean="0"/>
              <a:t>tissue</a:t>
            </a:r>
            <a:endParaRPr lang="en-US" dirty="0" smtClean="0"/>
          </a:p>
          <a:p>
            <a:pPr lvl="1"/>
            <a:r>
              <a:rPr lang="en-US" dirty="0" smtClean="0"/>
              <a:t>Explicit transport </a:t>
            </a:r>
            <a:r>
              <a:rPr lang="en-US" dirty="0" smtClean="0"/>
              <a:t>between blood and explicit tissue </a:t>
            </a:r>
            <a:r>
              <a:rPr lang="en-US" dirty="0" smtClean="0"/>
              <a:t>compartment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E3B3-0679-495D-A356-D07F91543B74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50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Simple Compartment Model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713" y="1223513"/>
            <a:ext cx="8229600" cy="135120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Advection through a compartment with no retention, modeling the rate of exiting: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726D8-288D-4FD8-98EE-2FB7A84865A0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162300" y="2514600"/>
            <a:ext cx="2438400" cy="1371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Compartment of constant volume  V</a:t>
            </a:r>
            <a:r>
              <a:rPr lang="en-US" baseline="-25000" dirty="0" smtClean="0">
                <a:solidFill>
                  <a:schemeClr val="tx1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</a:rPr>
              <a:t> containing </a:t>
            </a:r>
            <a:r>
              <a:rPr lang="en-US" i="1" dirty="0" smtClean="0">
                <a:solidFill>
                  <a:schemeClr val="tx1"/>
                </a:solidFill>
              </a:rPr>
              <a:t>X</a:t>
            </a:r>
            <a:r>
              <a:rPr lang="en-US" i="1" baseline="-25000" dirty="0" smtClean="0">
                <a:solidFill>
                  <a:schemeClr val="tx1"/>
                </a:solidFill>
              </a:rPr>
              <a:t>c </a:t>
            </a:r>
            <a:r>
              <a:rPr lang="en-US" dirty="0" smtClean="0">
                <a:solidFill>
                  <a:schemeClr val="tx1"/>
                </a:solidFill>
              </a:rPr>
              <a:t>grams of compound</a:t>
            </a:r>
            <a:endParaRPr lang="en-US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162300" y="4114800"/>
                <a:ext cx="2772426" cy="11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32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3200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3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32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3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32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sz="3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sz="3200" i="1">
                              <a:latin typeface="Cambria Math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2300" y="4114800"/>
                <a:ext cx="2772426" cy="111036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Arrow 7"/>
          <p:cNvSpPr/>
          <p:nvPr/>
        </p:nvSpPr>
        <p:spPr>
          <a:xfrm>
            <a:off x="5791200" y="2933700"/>
            <a:ext cx="121920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752600" y="2933700"/>
            <a:ext cx="121920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39456" y="3486495"/>
            <a:ext cx="1190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Blood flow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086455" y="2574722"/>
            <a:ext cx="4251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Q</a:t>
            </a:r>
            <a:r>
              <a:rPr lang="en-US" sz="2000" i="1" baseline="-25000" dirty="0" smtClean="0"/>
              <a:t>c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6074979" y="2574722"/>
            <a:ext cx="4251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Q</a:t>
            </a:r>
            <a:r>
              <a:rPr lang="en-US" sz="2000" i="1" baseline="-25000" dirty="0" smtClean="0"/>
              <a:t>c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693436" y="5181600"/>
            <a:ext cx="57101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dirty="0"/>
              <a:t>Where;</a:t>
            </a:r>
          </a:p>
          <a:p>
            <a:pPr>
              <a:tabLst>
                <a:tab pos="457200" algn="l"/>
              </a:tabLst>
            </a:pPr>
            <a:r>
              <a:rPr lang="en-US" dirty="0" smtClean="0"/>
              <a:t>	</a:t>
            </a:r>
            <a:r>
              <a:rPr lang="en-US" dirty="0"/>
              <a:t> </a:t>
            </a:r>
            <a:r>
              <a:rPr lang="en-US" i="1" dirty="0"/>
              <a:t>V</a:t>
            </a:r>
            <a:r>
              <a:rPr lang="en-US" i="1" baseline="-25000" dirty="0"/>
              <a:t>c</a:t>
            </a:r>
            <a:r>
              <a:rPr lang="en-US" dirty="0" smtClean="0"/>
              <a:t> volume of compartment C</a:t>
            </a:r>
          </a:p>
          <a:p>
            <a:pPr>
              <a:tabLst>
                <a:tab pos="457200" algn="l"/>
              </a:tabLst>
            </a:pPr>
            <a:r>
              <a:rPr lang="en-US" i="1" dirty="0"/>
              <a:t>	</a:t>
            </a:r>
            <a:r>
              <a:rPr lang="en-US" i="1" dirty="0" err="1" smtClean="0"/>
              <a:t>X</a:t>
            </a:r>
            <a:r>
              <a:rPr lang="en-US" i="1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/>
              <a:t>is </a:t>
            </a:r>
            <a:r>
              <a:rPr lang="en-US" b="1" dirty="0"/>
              <a:t>amount (mass) </a:t>
            </a:r>
            <a:r>
              <a:rPr lang="en-US" dirty="0"/>
              <a:t>of compound X in compartment </a:t>
            </a:r>
            <a:r>
              <a:rPr lang="en-US" dirty="0" smtClean="0"/>
              <a:t>C</a:t>
            </a:r>
            <a:endParaRPr lang="en-US" dirty="0"/>
          </a:p>
          <a:p>
            <a:pPr>
              <a:tabLst>
                <a:tab pos="457200" algn="l"/>
              </a:tabLst>
            </a:pPr>
            <a:r>
              <a:rPr lang="en-US" dirty="0" smtClean="0"/>
              <a:t>	</a:t>
            </a:r>
            <a:r>
              <a:rPr lang="en-US" i="1" dirty="0" smtClean="0"/>
              <a:t>Q</a:t>
            </a:r>
            <a:r>
              <a:rPr lang="en-US" i="1" baseline="-25000" dirty="0" smtClean="0"/>
              <a:t>c</a:t>
            </a:r>
            <a:r>
              <a:rPr lang="en-US" dirty="0" smtClean="0"/>
              <a:t> </a:t>
            </a:r>
            <a:r>
              <a:rPr lang="en-US" dirty="0"/>
              <a:t>is the volumetric blood flow (volume/time</a:t>
            </a:r>
            <a:r>
              <a:rPr lang="en-US" dirty="0" smtClean="0"/>
              <a:t>)</a:t>
            </a:r>
          </a:p>
          <a:p>
            <a:pPr>
              <a:tabLst>
                <a:tab pos="457200" algn="l"/>
              </a:tabLst>
            </a:pPr>
            <a:r>
              <a:rPr lang="en-US" dirty="0" smtClean="0"/>
              <a:t>Note: there is conservation of volumetric flow; </a:t>
            </a:r>
            <a:r>
              <a:rPr lang="en-US" dirty="0" smtClean="0"/>
              <a:t>Q</a:t>
            </a:r>
            <a:r>
              <a:rPr lang="en-US" baseline="-25000" dirty="0" smtClean="0"/>
              <a:t>in</a:t>
            </a:r>
            <a:r>
              <a:rPr lang="en-US" dirty="0"/>
              <a:t> </a:t>
            </a:r>
            <a:r>
              <a:rPr lang="en-US" dirty="0" smtClean="0"/>
              <a:t>=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out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502480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Simple </a:t>
            </a:r>
            <a:r>
              <a:rPr lang="en-US" dirty="0"/>
              <a:t>Compartment Model </a:t>
            </a:r>
            <a:r>
              <a:rPr lang="en-US" dirty="0" smtClean="0"/>
              <a:t>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596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There are some catches</a:t>
            </a:r>
            <a:r>
              <a:rPr lang="en-US" dirty="0" smtClean="0"/>
              <a:t>: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4C6AD-9640-4FAF-9D8A-C25F7B273F0D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447800" y="2130181"/>
            <a:ext cx="2772426" cy="1110369"/>
            <a:chOff x="2995287" y="3657600"/>
            <a:chExt cx="2772426" cy="111036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/>
                <p:cNvSpPr/>
                <p:nvPr/>
              </p:nvSpPr>
              <p:spPr>
                <a:xfrm>
                  <a:off x="2995287" y="3657600"/>
                  <a:ext cx="2772426" cy="111036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2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3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/>
                                  </a:rPr>
                                  <m:t>𝑑𝑋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3200" i="1">
                                <a:latin typeface="Cambria Math"/>
                              </a:rPr>
                              <m:t>𝑑𝑡</m:t>
                            </m:r>
                          </m:den>
                        </m:f>
                        <m:r>
                          <a:rPr lang="en-US" sz="3200" i="1">
                            <a:latin typeface="Cambria Math"/>
                          </a:rPr>
                          <m:t>=−</m:t>
                        </m:r>
                        <m:f>
                          <m:f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3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3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den>
                        </m:f>
                        <m:sSub>
                          <m:sSub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i="1">
                                <a:latin typeface="Cambria Math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7" name="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5287" y="3657600"/>
                  <a:ext cx="2772426" cy="1110369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Oval 13"/>
            <p:cNvSpPr/>
            <p:nvPr/>
          </p:nvSpPr>
          <p:spPr>
            <a:xfrm rot="19916102">
              <a:off x="4500280" y="4137160"/>
              <a:ext cx="12192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243712" y="2334620"/>
            <a:ext cx="4443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Looks like the concentration </a:t>
            </a:r>
            <a:endParaRPr lang="en-US" dirty="0" smtClean="0"/>
          </a:p>
          <a:p>
            <a:r>
              <a:rPr lang="en-US" dirty="0" smtClean="0"/>
              <a:t>of </a:t>
            </a:r>
            <a:r>
              <a:rPr lang="en-US" i="1" dirty="0" err="1" smtClean="0"/>
              <a:t>X</a:t>
            </a:r>
            <a:r>
              <a:rPr lang="en-US" i="1" baseline="-25000" dirty="0" err="1" smtClean="0"/>
              <a:t>c</a:t>
            </a:r>
            <a:r>
              <a:rPr lang="en-US" i="1" baseline="-25000" dirty="0" smtClean="0"/>
              <a:t> </a:t>
            </a:r>
            <a:r>
              <a:rPr lang="en-US" dirty="0" smtClean="0"/>
              <a:t>;  </a:t>
            </a:r>
            <a:r>
              <a:rPr lang="en-US" dirty="0" smtClean="0"/>
              <a:t>[</a:t>
            </a:r>
            <a:r>
              <a:rPr lang="en-US" i="1" dirty="0" err="1"/>
              <a:t>X</a:t>
            </a:r>
            <a:r>
              <a:rPr lang="en-US" i="1" baseline="-25000" dirty="0" err="1"/>
              <a:t>c</a:t>
            </a:r>
            <a:r>
              <a:rPr lang="en-US" dirty="0" smtClean="0"/>
              <a:t>]=</a:t>
            </a:r>
            <a:r>
              <a:rPr lang="en-US" i="1" dirty="0" err="1" smtClean="0"/>
              <a:t>X</a:t>
            </a:r>
            <a:r>
              <a:rPr lang="en-US" i="1" baseline="-25000" dirty="0" err="1" smtClean="0"/>
              <a:t>c</a:t>
            </a:r>
            <a:r>
              <a:rPr lang="en-US" i="1" dirty="0" smtClean="0"/>
              <a:t>/</a:t>
            </a:r>
            <a:r>
              <a:rPr lang="en-US" i="1" dirty="0" err="1" smtClean="0"/>
              <a:t>V</a:t>
            </a:r>
            <a:r>
              <a:rPr lang="en-US" baseline="-25000" dirty="0" err="1" smtClean="0"/>
              <a:t>c</a:t>
            </a:r>
            <a:endParaRPr lang="en-US" baseline="-25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1455683" y="3418300"/>
                <a:ext cx="2927275" cy="10273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32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3200" i="1">
                          <a:latin typeface="Cambria Math"/>
                        </a:rPr>
                        <m:t>=−</m:t>
                      </m:r>
                      <m:sSub>
                        <m:sSubPr>
                          <m:ctrlPr>
                            <a:rPr lang="en-US" sz="3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n-US" sz="32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3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sz="32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3200" dirty="0"/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5683" y="3418300"/>
                <a:ext cx="2927275" cy="102733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4375237" y="3470301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But the units of  </a:t>
            </a:r>
            <a:r>
              <a:rPr lang="en-US" i="1" dirty="0" smtClean="0"/>
              <a:t>X</a:t>
            </a:r>
            <a:r>
              <a:rPr lang="en-US" i="1" baseline="-25000" dirty="0" smtClean="0"/>
              <a:t>c</a:t>
            </a:r>
            <a:r>
              <a:rPr lang="en-US" dirty="0"/>
              <a:t> </a:t>
            </a:r>
            <a:r>
              <a:rPr lang="en-US" dirty="0" smtClean="0"/>
              <a:t>are not the same on both sides of the equation</a:t>
            </a:r>
            <a:endParaRPr lang="en-US" dirty="0"/>
          </a:p>
        </p:txBody>
      </p:sp>
      <p:sp>
        <p:nvSpPr>
          <p:cNvPr id="22" name="Line Callout 1 21"/>
          <p:cNvSpPr/>
          <p:nvPr/>
        </p:nvSpPr>
        <p:spPr>
          <a:xfrm>
            <a:off x="2743200" y="4800600"/>
            <a:ext cx="3810000" cy="1066800"/>
          </a:xfrm>
          <a:prstGeom prst="borderCallout1">
            <a:avLst>
              <a:gd name="adj1" fmla="val -9329"/>
              <a:gd name="adj2" fmla="val 37988"/>
              <a:gd name="adj3" fmla="val -51757"/>
              <a:gd name="adj4" fmla="val 1786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Looks like a first order rate constant but the units are wrong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(vol/time instead of 1/time)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92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Simple </a:t>
            </a:r>
            <a:r>
              <a:rPr lang="en-US" dirty="0"/>
              <a:t>Compartment Model </a:t>
            </a:r>
            <a:r>
              <a:rPr lang="en-US" dirty="0" smtClean="0"/>
              <a:t>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5962"/>
            <a:ext cx="8229600" cy="80941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Better way to look at the transfer: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35EB-96F1-4CD0-8505-41A0161D051E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14</a:t>
            </a:fld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2041312" y="1806464"/>
            <a:ext cx="2772426" cy="1219200"/>
            <a:chOff x="2995287" y="3638683"/>
            <a:chExt cx="2772426" cy="12192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/>
                <p:cNvSpPr/>
                <p:nvPr/>
              </p:nvSpPr>
              <p:spPr>
                <a:xfrm>
                  <a:off x="2995287" y="3657600"/>
                  <a:ext cx="2772426" cy="111036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32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3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/>
                                  </a:rPr>
                                  <m:t>𝑑𝑋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3200" i="1">
                                <a:latin typeface="Cambria Math"/>
                              </a:rPr>
                              <m:t>𝑑𝑡</m:t>
                            </m:r>
                          </m:den>
                        </m:f>
                        <m:r>
                          <a:rPr lang="en-US" sz="3200" i="1">
                            <a:latin typeface="Cambria Math"/>
                          </a:rPr>
                          <m:t>=−</m:t>
                        </m:r>
                        <m:f>
                          <m:f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3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3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den>
                        </m:f>
                        <m:sSub>
                          <m:sSub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i="1">
                                <a:latin typeface="Cambria Math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7" name="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5287" y="3657600"/>
                  <a:ext cx="2772426" cy="1110369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Oval 13"/>
            <p:cNvSpPr/>
            <p:nvPr/>
          </p:nvSpPr>
          <p:spPr>
            <a:xfrm rot="16357227">
              <a:off x="4271265" y="3943483"/>
              <a:ext cx="12192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Line Callout 1 21"/>
          <p:cNvSpPr/>
          <p:nvPr/>
        </p:nvSpPr>
        <p:spPr>
          <a:xfrm>
            <a:off x="2847310" y="3352800"/>
            <a:ext cx="3810000" cy="1066800"/>
          </a:xfrm>
          <a:prstGeom prst="borderCallout1">
            <a:avLst>
              <a:gd name="adj1" fmla="val -9329"/>
              <a:gd name="adj2" fmla="val 37988"/>
              <a:gd name="adj3" fmla="val -33490"/>
              <a:gd name="adj4" fmla="val 3163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This a first order rate </a:t>
            </a:r>
            <a:r>
              <a:rPr lang="en-US" sz="2000" dirty="0" smtClean="0">
                <a:solidFill>
                  <a:schemeClr val="tx1"/>
                </a:solidFill>
              </a:rPr>
              <a:t>constant 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with units </a:t>
            </a:r>
            <a:r>
              <a:rPr lang="en-US" sz="2000" dirty="0" smtClean="0">
                <a:solidFill>
                  <a:schemeClr val="tx1"/>
                </a:solidFill>
              </a:rPr>
              <a:t>of 1/time</a:t>
            </a: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6356" y="4953000"/>
            <a:ext cx="3666766" cy="1389765"/>
            <a:chOff x="2846356" y="5105400"/>
            <a:chExt cx="3666766" cy="138976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2847310" y="5607934"/>
                  <a:ext cx="3665812" cy="8872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𝑡</m:t>
                          </m:r>
                        </m:e>
                        <m:sub>
                          <m:f>
                            <m:fPr>
                              <m:type m:val="skw"/>
                              <m:ctrlPr>
                                <a:rPr lang="en-US" sz="32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32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32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sub>
                      </m:sSub>
                      <m:r>
                        <a:rPr lang="en-US" sz="32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3200" b="0" i="0" smtClean="0">
                              <a:latin typeface="Cambria Math"/>
                            </a:rPr>
                            <m:t>ln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⁡(2)</m:t>
                          </m:r>
                        </m:num>
                        <m:den>
                          <m:r>
                            <a:rPr lang="en-US" sz="3200" i="1" smtClean="0">
                              <a:latin typeface="Cambria Math"/>
                            </a:rPr>
                            <m:t>𝑘</m:t>
                          </m:r>
                        </m:den>
                      </m:f>
                    </m:oMath>
                  </a14:m>
                  <a:r>
                    <a:rPr lang="en-US" sz="3200" dirty="0"/>
                    <a:t> </a:t>
                  </a:r>
                  <a14:m>
                    <m:oMath xmlns:m="http://schemas.openxmlformats.org/officeDocument/2006/math">
                      <m:r>
                        <a:rPr lang="en-US" sz="32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i="1">
                                  <a:latin typeface="Cambria Math"/>
                                </a:rPr>
                              </m:ctrlPr>
                            </m:sSubPr>
                            <m:e>
                              <m:func>
                                <m:funcPr>
                                  <m:ctrlPr>
                                    <a:rPr lang="en-US" sz="3200" b="0" i="1" smtClean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3200" b="0" i="0" smtClean="0">
                                      <a:latin typeface="Cambria Math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32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32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lang="en-US" sz="3200" b="0" i="1" smtClean="0">
                                  <a:latin typeface="Cambria Math"/>
                                </a:rPr>
                                <m:t>∗</m:t>
                              </m:r>
                              <m:r>
                                <a:rPr lang="en-US" sz="32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32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3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32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</m:oMath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7310" y="5607934"/>
                  <a:ext cx="3665812" cy="887231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/>
            <p:cNvSpPr txBox="1"/>
            <p:nvPr/>
          </p:nvSpPr>
          <p:spPr>
            <a:xfrm>
              <a:off x="2846356" y="5105400"/>
              <a:ext cx="25158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Clearance half-life: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81457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Simple </a:t>
            </a:r>
            <a:r>
              <a:rPr lang="en-US" dirty="0"/>
              <a:t>Compartment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8229600" cy="135120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Advection through a compartment with no retention, just write the </a:t>
            </a:r>
            <a:r>
              <a:rPr lang="en-US" i="1" dirty="0" smtClean="0"/>
              <a:t>exit</a:t>
            </a:r>
            <a:r>
              <a:rPr lang="en-US" dirty="0" smtClean="0"/>
              <a:t> equations: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686C7-A7EE-42A0-B92D-8C5DC9042191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162300" y="1905000"/>
            <a:ext cx="2438400" cy="1371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Compartment of constant volume  V</a:t>
            </a:r>
            <a:r>
              <a:rPr lang="en-US" baseline="-25000" dirty="0" smtClean="0">
                <a:solidFill>
                  <a:schemeClr val="tx1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</a:rPr>
              <a:t> containing </a:t>
            </a:r>
            <a:r>
              <a:rPr lang="en-US" i="1" dirty="0" smtClean="0">
                <a:solidFill>
                  <a:schemeClr val="tx1"/>
                </a:solidFill>
              </a:rPr>
              <a:t>X</a:t>
            </a:r>
            <a:r>
              <a:rPr lang="en-US" i="1" baseline="-25000" dirty="0" smtClean="0">
                <a:solidFill>
                  <a:schemeClr val="tx1"/>
                </a:solidFill>
              </a:rPr>
              <a:t>c </a:t>
            </a:r>
            <a:r>
              <a:rPr lang="en-US" dirty="0" smtClean="0">
                <a:solidFill>
                  <a:schemeClr val="tx1"/>
                </a:solidFill>
              </a:rPr>
              <a:t>grams of compound</a:t>
            </a:r>
            <a:endParaRPr lang="en-US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80845" y="3581400"/>
                <a:ext cx="2772426" cy="11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32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3200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3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3200" i="1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3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32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sz="3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sz="3200" i="1">
                              <a:latin typeface="Cambria Math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845" y="3581400"/>
                <a:ext cx="2772426" cy="111036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Arrow 7"/>
          <p:cNvSpPr/>
          <p:nvPr/>
        </p:nvSpPr>
        <p:spPr>
          <a:xfrm>
            <a:off x="5791200" y="2324100"/>
            <a:ext cx="121920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752600" y="2324100"/>
            <a:ext cx="1219200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39456" y="2876895"/>
            <a:ext cx="1190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Blood flow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086455" y="1965122"/>
            <a:ext cx="4251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Q</a:t>
            </a:r>
            <a:r>
              <a:rPr lang="en-US" sz="2000" i="1" baseline="-25000" dirty="0" smtClean="0"/>
              <a:t>c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6074979" y="1965122"/>
            <a:ext cx="4251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Q</a:t>
            </a:r>
            <a:r>
              <a:rPr lang="en-US" sz="2000" i="1" baseline="-25000" dirty="0" smtClean="0"/>
              <a:t>c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872406" y="2236857"/>
            <a:ext cx="705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smtClean="0"/>
              <a:t>X</a:t>
            </a:r>
            <a:r>
              <a:rPr lang="en-US" sz="4000" i="1" baseline="-25000" dirty="0" smtClean="0"/>
              <a:t>in</a:t>
            </a:r>
            <a:endParaRPr lang="en-US" sz="4000" i="1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7062946" y="2236857"/>
            <a:ext cx="9058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err="1" smtClean="0"/>
              <a:t>X</a:t>
            </a:r>
            <a:r>
              <a:rPr lang="en-US" sz="4000" i="1" baseline="-25000" dirty="0" err="1" smtClean="0"/>
              <a:t>out</a:t>
            </a:r>
            <a:endParaRPr lang="en-US" sz="4000" i="1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882234" y="5258974"/>
            <a:ext cx="7575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</a:t>
            </a:r>
            <a:r>
              <a:rPr lang="en-US" dirty="0" err="1" smtClean="0"/>
              <a:t>X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is an </a:t>
            </a:r>
            <a:r>
              <a:rPr lang="en-US" u="sng" dirty="0" smtClean="0"/>
              <a:t>amount</a:t>
            </a:r>
            <a:r>
              <a:rPr lang="en-US" dirty="0" smtClean="0"/>
              <a:t> (grams, moles, …). The </a:t>
            </a:r>
            <a:r>
              <a:rPr lang="en-US" u="sng" dirty="0" smtClean="0"/>
              <a:t>amount</a:t>
            </a:r>
            <a:r>
              <a:rPr lang="en-US" dirty="0" smtClean="0"/>
              <a:t> entering the next compartment is calculated. This won’t work if the quantities are in </a:t>
            </a:r>
            <a:r>
              <a:rPr lang="en-US" u="sng" dirty="0" smtClean="0"/>
              <a:t>concentration</a:t>
            </a:r>
            <a:r>
              <a:rPr lang="en-US" dirty="0" smtClean="0"/>
              <a:t> since the change in concentration for the source compartment is </a:t>
            </a:r>
            <a:r>
              <a:rPr lang="en-US" dirty="0" smtClean="0"/>
              <a:t>not </a:t>
            </a:r>
            <a:r>
              <a:rPr lang="en-US" dirty="0" smtClean="0"/>
              <a:t>the same as the change in </a:t>
            </a:r>
            <a:r>
              <a:rPr lang="en-US" u="sng" dirty="0" smtClean="0"/>
              <a:t>concentration</a:t>
            </a:r>
            <a:r>
              <a:rPr lang="en-US" dirty="0" smtClean="0"/>
              <a:t> in the destination compartment.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138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“Well Stirred” Approximation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i="1" dirty="0" smtClean="0"/>
              <a:t>Well Stirred</a:t>
            </a:r>
            <a:r>
              <a:rPr lang="en-US" dirty="0" smtClean="0"/>
              <a:t> compartment is treated such that when something enters it is instantly evenly distributed throughout the compartment. It takes zero time for the thing to transit the compartment.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1044202" y="4447925"/>
            <a:ext cx="3471166" cy="1371600"/>
            <a:chOff x="2695499" y="3045483"/>
            <a:chExt cx="3471166" cy="1371600"/>
          </a:xfrm>
        </p:grpSpPr>
        <p:sp>
          <p:nvSpPr>
            <p:cNvPr id="15" name="Rounded Rectangle 14"/>
            <p:cNvSpPr/>
            <p:nvPr/>
          </p:nvSpPr>
          <p:spPr>
            <a:xfrm>
              <a:off x="3180699" y="3045483"/>
              <a:ext cx="2438400" cy="13716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5670328" y="3464583"/>
              <a:ext cx="496337" cy="5334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2695499" y="3464583"/>
              <a:ext cx="460229" cy="5334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EA5DD-F529-4F9E-AAFC-EF4C09B9F767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985516" y="6356350"/>
            <a:ext cx="2133600" cy="365125"/>
          </a:xfrm>
        </p:spPr>
        <p:txBody>
          <a:bodyPr/>
          <a:lstStyle/>
          <a:p>
            <a:fld id="{E208A558-0F77-4BB1-B5B4-EFA4F3369E3B}" type="slidenum">
              <a:rPr lang="en-US" smtClean="0"/>
              <a:t>16</a:t>
            </a:fld>
            <a:endParaRPr lang="en-US" dirty="0"/>
          </a:p>
        </p:txBody>
      </p:sp>
      <p:sp>
        <p:nvSpPr>
          <p:cNvPr id="7" name="5-Point Star 6"/>
          <p:cNvSpPr/>
          <p:nvPr/>
        </p:nvSpPr>
        <p:spPr>
          <a:xfrm>
            <a:off x="1653802" y="5019425"/>
            <a:ext cx="152400" cy="2286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ne Callout 1 7"/>
          <p:cNvSpPr/>
          <p:nvPr/>
        </p:nvSpPr>
        <p:spPr>
          <a:xfrm>
            <a:off x="437631" y="3957355"/>
            <a:ext cx="1066800" cy="773245"/>
          </a:xfrm>
          <a:prstGeom prst="borderCallout1">
            <a:avLst>
              <a:gd name="adj1" fmla="val 49936"/>
              <a:gd name="adj2" fmla="val 101026"/>
              <a:gd name="adj3" fmla="val 135545"/>
              <a:gd name="adj4" fmla="val 12570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Particle enters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30571" y="3985315"/>
            <a:ext cx="1204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time = 0</a:t>
            </a:r>
            <a:endParaRPr lang="en-US" sz="24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5026171" y="4447924"/>
            <a:ext cx="3471166" cy="1371600"/>
            <a:chOff x="2695499" y="3045483"/>
            <a:chExt cx="3471166" cy="1371600"/>
          </a:xfrm>
        </p:grpSpPr>
        <p:sp>
          <p:nvSpPr>
            <p:cNvPr id="23" name="Rounded Rectangle 22"/>
            <p:cNvSpPr/>
            <p:nvPr/>
          </p:nvSpPr>
          <p:spPr>
            <a:xfrm>
              <a:off x="3180699" y="3045483"/>
              <a:ext cx="2438400" cy="13716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Right Arrow 23"/>
            <p:cNvSpPr/>
            <p:nvPr/>
          </p:nvSpPr>
          <p:spPr>
            <a:xfrm>
              <a:off x="5670328" y="3464583"/>
              <a:ext cx="496337" cy="5334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2695499" y="3464583"/>
              <a:ext cx="460229" cy="5334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5-Point Star 25"/>
          <p:cNvSpPr/>
          <p:nvPr/>
        </p:nvSpPr>
        <p:spPr>
          <a:xfrm>
            <a:off x="7658887" y="4931980"/>
            <a:ext cx="152400" cy="2286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ine Callout 1 26"/>
          <p:cNvSpPr/>
          <p:nvPr/>
        </p:nvSpPr>
        <p:spPr>
          <a:xfrm>
            <a:off x="7467600" y="3505200"/>
            <a:ext cx="1066800" cy="773245"/>
          </a:xfrm>
          <a:prstGeom prst="borderCallout1">
            <a:avLst>
              <a:gd name="adj1" fmla="val 180425"/>
              <a:gd name="adj2" fmla="val 33045"/>
              <a:gd name="adj3" fmla="val 100884"/>
              <a:gd name="adj4" fmla="val 51814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Particle can exit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58687" y="3985314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time = </a:t>
            </a:r>
            <a:r>
              <a:rPr lang="en-US" sz="2400" dirty="0" smtClean="0">
                <a:sym typeface="Symbol"/>
              </a:rPr>
              <a:t>t</a:t>
            </a:r>
            <a:endParaRPr lang="en-US" sz="24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4810959" y="3909114"/>
            <a:ext cx="0" cy="22743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126639" y="5939873"/>
            <a:ext cx="3112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Or, “part” of particle could exit.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90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Intermediate PK-PBPK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3429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/>
              <a:t>Body is modeled as input and output compartments with a limited number of </a:t>
            </a:r>
            <a:r>
              <a:rPr lang="en-US" sz="2600" u="sng" dirty="0" smtClean="0"/>
              <a:t>phenomenological</a:t>
            </a:r>
            <a:r>
              <a:rPr lang="en-US" sz="2600" dirty="0" smtClean="0"/>
              <a:t> compartments </a:t>
            </a:r>
            <a:r>
              <a:rPr lang="en-US" sz="2600" dirty="0"/>
              <a:t>for </a:t>
            </a:r>
            <a:r>
              <a:rPr lang="en-US" sz="2600" dirty="0" smtClean="0"/>
              <a:t>compound’s whose </a:t>
            </a:r>
            <a:r>
              <a:rPr lang="en-US" sz="2600" dirty="0"/>
              <a:t>characteristics make a clear distinction between tissues with high and low blood </a:t>
            </a:r>
            <a:r>
              <a:rPr lang="en-US" sz="2600" dirty="0" smtClean="0"/>
              <a:t>flow, lipophilicity etc.</a:t>
            </a:r>
            <a:endParaRPr lang="en-US" sz="26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8BBB-4001-48A6-8B59-43B70F6B11EB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17</a:t>
            </a:fld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2971800" y="2566453"/>
            <a:ext cx="4123177" cy="3986747"/>
            <a:chOff x="4448501" y="2331643"/>
            <a:chExt cx="4123177" cy="3986747"/>
          </a:xfrm>
        </p:grpSpPr>
        <p:sp>
          <p:nvSpPr>
            <p:cNvPr id="8" name="Right Arrow 7"/>
            <p:cNvSpPr/>
            <p:nvPr/>
          </p:nvSpPr>
          <p:spPr>
            <a:xfrm rot="20633405" flipH="1">
              <a:off x="6804298" y="2400299"/>
              <a:ext cx="570332" cy="533400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 flipH="1">
              <a:off x="7333839" y="2331643"/>
              <a:ext cx="12378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/>
                <a:t>inhalation</a:t>
              </a:r>
              <a:endParaRPr lang="en-US" sz="2000" i="1" baseline="-25000" dirty="0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4448501" y="2667000"/>
              <a:ext cx="2750191" cy="3587495"/>
              <a:chOff x="3894389" y="3447905"/>
              <a:chExt cx="2750191" cy="3587495"/>
            </a:xfrm>
          </p:grpSpPr>
          <p:sp>
            <p:nvSpPr>
              <p:cNvPr id="7" name="Right Arrow 6"/>
              <p:cNvSpPr/>
              <p:nvPr/>
            </p:nvSpPr>
            <p:spPr>
              <a:xfrm rot="2058468">
                <a:off x="6206146" y="6502000"/>
                <a:ext cx="391365" cy="533400"/>
              </a:xfrm>
              <a:prstGeom prst="rightArrow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Group 18"/>
              <p:cNvGrpSpPr/>
              <p:nvPr/>
            </p:nvGrpSpPr>
            <p:grpSpPr>
              <a:xfrm>
                <a:off x="4362474" y="3447905"/>
                <a:ext cx="1824906" cy="3251280"/>
                <a:chOff x="3429000" y="3414497"/>
                <a:chExt cx="1824906" cy="3251280"/>
              </a:xfrm>
            </p:grpSpPr>
            <p:sp>
              <p:nvSpPr>
                <p:cNvPr id="6" name="Rounded Rectangle 5"/>
                <p:cNvSpPr/>
                <p:nvPr/>
              </p:nvSpPr>
              <p:spPr>
                <a:xfrm>
                  <a:off x="3429000" y="4093967"/>
                  <a:ext cx="1824906" cy="533400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Slowly Perfused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Rounded Rectangle 15"/>
                <p:cNvSpPr/>
                <p:nvPr/>
              </p:nvSpPr>
              <p:spPr>
                <a:xfrm>
                  <a:off x="3429000" y="4773437"/>
                  <a:ext cx="1824906" cy="533400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Rapidly Perfused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Rounded Rectangle 16"/>
                <p:cNvSpPr/>
                <p:nvPr/>
              </p:nvSpPr>
              <p:spPr>
                <a:xfrm>
                  <a:off x="3429000" y="5452907"/>
                  <a:ext cx="1824906" cy="533400"/>
                </a:xfrm>
                <a:prstGeom prst="round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Fat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Rounded Rectangle 17"/>
                <p:cNvSpPr/>
                <p:nvPr/>
              </p:nvSpPr>
              <p:spPr>
                <a:xfrm>
                  <a:off x="3429000" y="6132377"/>
                  <a:ext cx="1824906" cy="533400"/>
                </a:xfrm>
                <a:prstGeom prst="round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Liver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Rounded Rectangle 19"/>
                <p:cNvSpPr/>
                <p:nvPr/>
              </p:nvSpPr>
              <p:spPr>
                <a:xfrm>
                  <a:off x="3429000" y="3414497"/>
                  <a:ext cx="1824906" cy="533400"/>
                </a:xfrm>
                <a:prstGeom prst="round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Lung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22" name="Straight Arrow Connector 21"/>
              <p:cNvCxnSpPr>
                <a:stCxn id="18" idx="3"/>
              </p:cNvCxnSpPr>
              <p:nvPr/>
            </p:nvCxnSpPr>
            <p:spPr>
              <a:xfrm flipV="1">
                <a:off x="6187380" y="6432484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 flipV="1">
                <a:off x="6202560" y="5061686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 flipV="1">
                <a:off x="6202560" y="5753015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/>
              <p:nvPr/>
            </p:nvCxnSpPr>
            <p:spPr>
              <a:xfrm flipV="1">
                <a:off x="6202560" y="4394075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 flipH="1" flipV="1">
                <a:off x="6202560" y="3734383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 flipV="1">
                <a:off x="3905274" y="6437757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/>
              <p:nvPr/>
            </p:nvCxnSpPr>
            <p:spPr>
              <a:xfrm flipV="1">
                <a:off x="3920454" y="5066959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 flipV="1">
                <a:off x="3920454" y="5758288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 flipV="1">
                <a:off x="3920454" y="4399348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/>
              <p:cNvCxnSpPr/>
              <p:nvPr/>
            </p:nvCxnSpPr>
            <p:spPr>
              <a:xfrm flipH="1" flipV="1">
                <a:off x="3920454" y="3739656"/>
                <a:ext cx="442020" cy="1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V="1">
                <a:off x="6629400" y="3714605"/>
                <a:ext cx="0" cy="2723153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V="1">
                <a:off x="3894389" y="3704860"/>
                <a:ext cx="0" cy="2723153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36"/>
            <p:cNvSpPr txBox="1"/>
            <p:nvPr/>
          </p:nvSpPr>
          <p:spPr>
            <a:xfrm flipH="1">
              <a:off x="7043819" y="5918280"/>
              <a:ext cx="11833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/>
                <a:t>clearance</a:t>
              </a:r>
              <a:endParaRPr lang="en-US" sz="2000" i="1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72047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Key differences </a:t>
            </a:r>
            <a:r>
              <a:rPr lang="en-US" b="1" dirty="0" smtClean="0"/>
              <a:t>between</a:t>
            </a:r>
            <a:br>
              <a:rPr lang="en-US" b="1" dirty="0" smtClean="0"/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COPASI, Tellurium</a:t>
            </a:r>
            <a:r>
              <a:rPr lang="en-US" b="1" dirty="0" smtClean="0"/>
              <a:t> </a:t>
            </a:r>
            <a:r>
              <a:rPr lang="en-US" b="1" dirty="0"/>
              <a:t>and </a:t>
            </a:r>
            <a:r>
              <a:rPr lang="en-US" b="1" dirty="0" smtClean="0"/>
              <a:t>SBML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Units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dirty="0" smtClean="0"/>
              <a:t>COPASI </a:t>
            </a:r>
            <a:r>
              <a:rPr lang="en-US" dirty="0"/>
              <a:t>uses </a:t>
            </a:r>
            <a:r>
              <a:rPr lang="en-US" u="sng" dirty="0" smtClean="0"/>
              <a:t>concentration</a:t>
            </a:r>
          </a:p>
          <a:p>
            <a:pPr lvl="1"/>
            <a:r>
              <a:rPr lang="en-US" dirty="0" smtClean="0"/>
              <a:t>Tellurium uses …</a:t>
            </a:r>
          </a:p>
          <a:p>
            <a:pPr lvl="1"/>
            <a:r>
              <a:rPr lang="en-US" dirty="0" smtClean="0"/>
              <a:t>SBML uses </a:t>
            </a:r>
            <a:r>
              <a:rPr lang="en-US" u="sng" dirty="0"/>
              <a:t>mass</a:t>
            </a:r>
            <a:r>
              <a:rPr lang="en-US" dirty="0"/>
              <a:t> </a:t>
            </a:r>
          </a:p>
          <a:p>
            <a:r>
              <a:rPr lang="en-US" dirty="0" smtClean="0"/>
              <a:t>Simulation description:</a:t>
            </a:r>
          </a:p>
          <a:p>
            <a:pPr lvl="1"/>
            <a:r>
              <a:rPr lang="en-US" dirty="0" smtClean="0"/>
              <a:t>COPASI’s native file format includes simulation parameters, plot layouts etc.</a:t>
            </a:r>
          </a:p>
          <a:p>
            <a:pPr lvl="1"/>
            <a:r>
              <a:rPr lang="en-US" dirty="0" smtClean="0"/>
              <a:t>Tellurium's </a:t>
            </a:r>
            <a:r>
              <a:rPr lang="en-US" dirty="0"/>
              <a:t>native file format includes simulation parameters, plot layouts etc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SBML does not directly support these concepts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20EC-B54D-4867-81EA-E9AEF7815293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382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219200"/>
            <a:ext cx="2667000" cy="53108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PB</a:t>
            </a:r>
            <a:r>
              <a:rPr lang="en-US" dirty="0" smtClean="0"/>
              <a:t>PK</a:t>
            </a:r>
            <a:br>
              <a:rPr lang="en-US" dirty="0" smtClean="0"/>
            </a:br>
            <a:r>
              <a:rPr lang="en-US" sz="3100" dirty="0" smtClean="0"/>
              <a:t>Physiologically Based PharmacoKinetic modelling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5638800" cy="2362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Extend the basic concept of PK modeling to a “physiological based” </a:t>
            </a:r>
            <a:r>
              <a:rPr lang="en-US" sz="2400" dirty="0" smtClean="0"/>
              <a:t>model of </a:t>
            </a:r>
            <a:r>
              <a:rPr lang="en-US" sz="2400" dirty="0" smtClean="0"/>
              <a:t>the major tissues and organs of the body linked via the systemic blood circulation.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1BD9-0C94-4FC2-95D9-5E37B0149CA5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071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Biology is Multiscale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127BE-A138-4815-A826-02EEB37F1086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</a:t>
            </a:fld>
            <a:endParaRPr lang="en-US" dirty="0"/>
          </a:p>
        </p:txBody>
      </p:sp>
      <p:pic>
        <p:nvPicPr>
          <p:cNvPr id="5" name="Content Placeholder 5" descr="https://lh3.googleusercontent.com/FfzzFOkVIRG1FDIQaGazedaKVA-WTkXkwhPqCdSTkJJQhlzz0GU2FzGkCH9APv2PMdRzqDRZFLSCewPKqWEVgTsle8_a8EBTJ-jdseAxTCnD45XE1g"/>
          <p:cNvPicPr>
            <a:picLocks/>
          </p:cNvPicPr>
          <p:nvPr/>
        </p:nvPicPr>
        <p:blipFill rotWithShape="1">
          <a:blip r:embed="rId2" cstate="print"/>
          <a:srcRect b="24678"/>
          <a:stretch/>
        </p:blipFill>
        <p:spPr bwMode="auto">
          <a:xfrm>
            <a:off x="495300" y="990600"/>
            <a:ext cx="822960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838200" y="42672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Multiple scales, ranging from the entire body down to individual chemical reactions, </a:t>
            </a:r>
            <a:r>
              <a:rPr lang="en-US" dirty="0" smtClean="0"/>
              <a:t>contribute to the effects of </a:t>
            </a:r>
            <a:r>
              <a:rPr lang="en-US" dirty="0"/>
              <a:t>a chemical. Computational tools exist to model the behavior of chemicals at each of these biological scales. Integration of the individual tools creates a multiscale model that can represent the multifaceted nature of chemical </a:t>
            </a:r>
            <a:r>
              <a:rPr lang="en-US" dirty="0" smtClean="0"/>
              <a:t>effects. </a:t>
            </a:r>
            <a:r>
              <a:rPr lang="en-US" dirty="0"/>
              <a:t>To apply the multiscale model to a new chemical entity, or to a new </a:t>
            </a:r>
            <a:r>
              <a:rPr lang="en-US" dirty="0" smtClean="0"/>
              <a:t>pathway</a:t>
            </a:r>
            <a:r>
              <a:rPr lang="en-US" dirty="0"/>
              <a:t>, requires effective tools for mining the large quantity of publicly available data.</a:t>
            </a:r>
          </a:p>
        </p:txBody>
      </p:sp>
    </p:spTree>
    <p:extLst>
      <p:ext uri="{BB962C8B-B14F-4D97-AF65-F5344CB8AC3E}">
        <p14:creationId xmlns:p14="http://schemas.microsoft.com/office/powerpoint/2010/main" val="209103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compartment with more details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971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The previous simple </a:t>
            </a:r>
            <a:r>
              <a:rPr lang="en-US" sz="2400" dirty="0" smtClean="0"/>
              <a:t>equation </a:t>
            </a:r>
            <a:r>
              <a:rPr lang="en-US" sz="2400" dirty="0" smtClean="0"/>
              <a:t>is suitable for a </a:t>
            </a:r>
            <a:r>
              <a:rPr lang="en-US" sz="2400" b="1" dirty="0" smtClean="0"/>
              <a:t>blood</a:t>
            </a:r>
            <a:r>
              <a:rPr lang="en-US" sz="2400" dirty="0" smtClean="0"/>
              <a:t> </a:t>
            </a:r>
            <a:r>
              <a:rPr lang="en-US" sz="2400" dirty="0" smtClean="0"/>
              <a:t>compartment: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A compartment with more details is need for </a:t>
            </a:r>
            <a:r>
              <a:rPr lang="en-US" sz="2400" b="1" dirty="0" smtClean="0"/>
              <a:t>organs</a:t>
            </a:r>
            <a:r>
              <a:rPr lang="en-US" sz="2400" dirty="0" smtClean="0"/>
              <a:t>. So</a:t>
            </a:r>
            <a:r>
              <a:rPr lang="en-US" sz="2400" dirty="0"/>
              <a:t>, </a:t>
            </a:r>
            <a:r>
              <a:rPr lang="en-US" sz="2400" dirty="0" smtClean="0"/>
              <a:t>include mass </a:t>
            </a:r>
            <a:r>
              <a:rPr lang="en-US" sz="2400" dirty="0"/>
              <a:t>transfer between </a:t>
            </a:r>
            <a:r>
              <a:rPr lang="en-US" sz="2400" dirty="0" smtClean="0"/>
              <a:t>compartments and </a:t>
            </a:r>
            <a:r>
              <a:rPr lang="en-US" sz="2400" dirty="0" smtClean="0"/>
              <a:t>tissue </a:t>
            </a:r>
            <a:r>
              <a:rPr lang="en-US" sz="2400" dirty="0"/>
              <a:t>uptake etc</a:t>
            </a:r>
            <a:r>
              <a:rPr lang="en-US" sz="2400" dirty="0" smtClean="0"/>
              <a:t>. Suitable for a tissue </a:t>
            </a:r>
            <a:r>
              <a:rPr lang="en-US" sz="2400" dirty="0" smtClean="0"/>
              <a:t>compartment: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650E-8D5E-411F-ABCE-0CDA2C56EB70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552497" y="1447800"/>
                <a:ext cx="2133726" cy="856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US" sz="24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497" y="1447800"/>
                <a:ext cx="2133726" cy="85600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723760" y="3505200"/>
                <a:ext cx="5791200" cy="1060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8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8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80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𝑏</m:t>
                                  </m:r>
                                  <m: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80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𝑢𝑏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3760" y="3505200"/>
                <a:ext cx="5791200" cy="106048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348707" y="4495800"/>
            <a:ext cx="86766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87338" algn="l"/>
                <a:tab pos="690563" algn="l"/>
              </a:tabLst>
            </a:pPr>
            <a:r>
              <a:rPr lang="en-US" sz="1600" dirty="0"/>
              <a:t>Where;</a:t>
            </a:r>
          </a:p>
          <a:p>
            <a:pPr>
              <a:tabLst>
                <a:tab pos="287338" algn="l"/>
                <a:tab pos="690563" algn="l"/>
              </a:tabLst>
            </a:pPr>
            <a:r>
              <a:rPr lang="en-US" sz="1600" dirty="0"/>
              <a:t>	</a:t>
            </a:r>
            <a:r>
              <a:rPr lang="en-US" sz="1600" i="1" dirty="0" err="1"/>
              <a:t>X</a:t>
            </a:r>
            <a:r>
              <a:rPr lang="en-US" sz="1600" i="1" baseline="-25000" dirty="0" err="1"/>
              <a:t>c</a:t>
            </a:r>
            <a:r>
              <a:rPr lang="en-US" sz="1600" dirty="0"/>
              <a:t> </a:t>
            </a:r>
            <a:r>
              <a:rPr lang="en-US" sz="1600" dirty="0" smtClean="0"/>
              <a:t>	is </a:t>
            </a:r>
            <a:r>
              <a:rPr lang="en-US" sz="1600" dirty="0"/>
              <a:t>amount </a:t>
            </a:r>
            <a:r>
              <a:rPr lang="en-US" sz="1600" b="1" dirty="0"/>
              <a:t>(</a:t>
            </a:r>
            <a:r>
              <a:rPr lang="en-US" sz="1600" b="1" dirty="0" smtClean="0"/>
              <a:t>mass or moles</a:t>
            </a:r>
            <a:r>
              <a:rPr lang="en-US" sz="1600" dirty="0" smtClean="0"/>
              <a:t>) </a:t>
            </a:r>
            <a:r>
              <a:rPr lang="en-US" sz="1600" dirty="0"/>
              <a:t>of compound X in compartment </a:t>
            </a:r>
            <a:r>
              <a:rPr lang="en-US" sz="1600" i="1" dirty="0"/>
              <a:t>C</a:t>
            </a:r>
            <a:r>
              <a:rPr lang="en-US" sz="1600" dirty="0"/>
              <a:t> of volume </a:t>
            </a:r>
            <a:r>
              <a:rPr lang="en-US" sz="1600" i="1" dirty="0"/>
              <a:t>V</a:t>
            </a:r>
            <a:r>
              <a:rPr lang="en-US" sz="1600" i="1" baseline="-25000" dirty="0"/>
              <a:t>c</a:t>
            </a:r>
          </a:p>
          <a:p>
            <a:pPr>
              <a:tabLst>
                <a:tab pos="287338" algn="l"/>
                <a:tab pos="690563" algn="l"/>
              </a:tabLst>
            </a:pPr>
            <a:r>
              <a:rPr lang="en-US" sz="1600" dirty="0"/>
              <a:t>	</a:t>
            </a:r>
            <a:r>
              <a:rPr lang="en-US" sz="1600" i="1" dirty="0" smtClean="0"/>
              <a:t>Q</a:t>
            </a:r>
            <a:r>
              <a:rPr lang="en-US" sz="1600" i="1" baseline="-25000" dirty="0" smtClean="0"/>
              <a:t>c</a:t>
            </a:r>
            <a:r>
              <a:rPr lang="en-US" sz="1600" dirty="0" smtClean="0"/>
              <a:t> 	is </a:t>
            </a:r>
            <a:r>
              <a:rPr lang="en-US" sz="1600" dirty="0"/>
              <a:t>the volumetric blood flow (</a:t>
            </a:r>
            <a:r>
              <a:rPr lang="en-US" sz="1600" b="1" dirty="0"/>
              <a:t>volume/time</a:t>
            </a:r>
            <a:r>
              <a:rPr lang="en-US" sz="1600" dirty="0"/>
              <a:t>)</a:t>
            </a:r>
          </a:p>
          <a:p>
            <a:pPr>
              <a:tabLst>
                <a:tab pos="287338" algn="l"/>
                <a:tab pos="690563" algn="l"/>
              </a:tabLst>
            </a:pPr>
            <a:r>
              <a:rPr lang="en-US" sz="1600" dirty="0"/>
              <a:t>	</a:t>
            </a:r>
            <a:r>
              <a:rPr lang="en-US" sz="1600" i="1" dirty="0" smtClean="0"/>
              <a:t>R</a:t>
            </a:r>
            <a:r>
              <a:rPr lang="en-US" sz="1600" i="1" baseline="-25000" dirty="0" smtClean="0"/>
              <a:t>b2p</a:t>
            </a:r>
            <a:r>
              <a:rPr lang="en-US" sz="1600" dirty="0" smtClean="0"/>
              <a:t>	is </a:t>
            </a:r>
            <a:r>
              <a:rPr lang="en-US" sz="1600" dirty="0"/>
              <a:t>the ratio of compound in blood versus plasma (</a:t>
            </a:r>
            <a:r>
              <a:rPr lang="en-US" sz="1600" b="1" dirty="0" smtClean="0"/>
              <a:t>unitless</a:t>
            </a:r>
            <a:r>
              <a:rPr lang="en-US" sz="1600" dirty="0" smtClean="0"/>
              <a:t> and often equal to 1) </a:t>
            </a:r>
            <a:endParaRPr lang="en-US" sz="1600" dirty="0"/>
          </a:p>
          <a:p>
            <a:pPr>
              <a:tabLst>
                <a:tab pos="287338" algn="l"/>
                <a:tab pos="690563" algn="l"/>
              </a:tabLst>
            </a:pPr>
            <a:r>
              <a:rPr lang="en-US" sz="1600" dirty="0"/>
              <a:t>	</a:t>
            </a:r>
            <a:r>
              <a:rPr lang="en-US" sz="1600" i="1" dirty="0" err="1"/>
              <a:t>F</a:t>
            </a:r>
            <a:r>
              <a:rPr lang="en-US" sz="1600" i="1" baseline="-25000" dirty="0" err="1"/>
              <a:t>ub</a:t>
            </a:r>
            <a:r>
              <a:rPr lang="en-US" sz="1600" dirty="0"/>
              <a:t> </a:t>
            </a:r>
            <a:r>
              <a:rPr lang="en-US" sz="1600" dirty="0" smtClean="0"/>
              <a:t>	is </a:t>
            </a:r>
            <a:r>
              <a:rPr lang="en-US" sz="1600" dirty="0"/>
              <a:t>the fraction of compound in blood plasma that is not bound to blood components (</a:t>
            </a:r>
            <a:r>
              <a:rPr lang="en-US" sz="1600" b="1" dirty="0"/>
              <a:t>unitless</a:t>
            </a:r>
            <a:r>
              <a:rPr lang="en-US" sz="1600" dirty="0"/>
              <a:t>)</a:t>
            </a:r>
          </a:p>
          <a:p>
            <a:pPr>
              <a:tabLst>
                <a:tab pos="287338" algn="l"/>
                <a:tab pos="690563" algn="l"/>
              </a:tabLst>
            </a:pPr>
            <a:r>
              <a:rPr lang="en-US" sz="1600" dirty="0"/>
              <a:t>	</a:t>
            </a:r>
            <a:r>
              <a:rPr lang="en-US" sz="1600" i="1" dirty="0"/>
              <a:t>K</a:t>
            </a:r>
            <a:r>
              <a:rPr lang="en-US" sz="1600" i="1" baseline="-25000" dirty="0"/>
              <a:t>c</a:t>
            </a:r>
            <a:r>
              <a:rPr lang="en-US" sz="1600" dirty="0"/>
              <a:t> </a:t>
            </a:r>
            <a:r>
              <a:rPr lang="en-US" sz="1600" dirty="0" smtClean="0"/>
              <a:t>	is </a:t>
            </a:r>
            <a:r>
              <a:rPr lang="en-US" sz="1600" dirty="0"/>
              <a:t>the </a:t>
            </a:r>
            <a:r>
              <a:rPr lang="en-US" sz="1600" dirty="0" err="1" smtClean="0"/>
              <a:t>cmpd’s</a:t>
            </a:r>
            <a:r>
              <a:rPr lang="en-US" sz="1600" dirty="0" smtClean="0"/>
              <a:t> partition </a:t>
            </a:r>
            <a:r>
              <a:rPr lang="en-US" sz="1600" dirty="0"/>
              <a:t>constant </a:t>
            </a:r>
            <a:r>
              <a:rPr lang="en-US" sz="1600" dirty="0" smtClean="0"/>
              <a:t>between blood </a:t>
            </a:r>
            <a:r>
              <a:rPr lang="en-US" sz="1600" dirty="0"/>
              <a:t>and </a:t>
            </a:r>
            <a:r>
              <a:rPr lang="en-US" sz="1600" dirty="0" smtClean="0"/>
              <a:t>tissue (tissue)/(blood</a:t>
            </a:r>
            <a:r>
              <a:rPr lang="en-US" sz="1600" dirty="0"/>
              <a:t>) (</a:t>
            </a:r>
            <a:r>
              <a:rPr lang="en-US" sz="1600" b="1" dirty="0"/>
              <a:t>unitless</a:t>
            </a:r>
            <a:r>
              <a:rPr lang="en-US" sz="1600" dirty="0" smtClean="0"/>
              <a:t>).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57162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PBPK Model of Acetaminophen </a:t>
            </a:r>
            <a:r>
              <a:rPr lang="en-US" sz="3100" dirty="0" smtClean="0"/>
              <a:t>(APAP)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8F77-D0A7-46DC-8278-BB06694C528F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21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 t="2836" r="6383" b="9508"/>
          <a:stretch/>
        </p:blipFill>
        <p:spPr bwMode="auto">
          <a:xfrm>
            <a:off x="1371600" y="1143000"/>
            <a:ext cx="6550025" cy="52170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38800" y="6379097"/>
            <a:ext cx="1978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Rest = Rest of Body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6421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PBPK Model of Acetaminophen </a:t>
            </a:r>
            <a:r>
              <a:rPr lang="en-US" sz="3100" dirty="0" smtClean="0"/>
              <a:t>(APAP)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 smtClean="0"/>
              <a:t>Hint: Only write the ODEs for </a:t>
            </a:r>
            <a:r>
              <a:rPr lang="en-US" i="1" u="sng" dirty="0" smtClean="0"/>
              <a:t>exiting</a:t>
            </a:r>
            <a:r>
              <a:rPr lang="en-US" i="1" dirty="0" smtClean="0"/>
              <a:t> a compartment not for entering </a:t>
            </a:r>
            <a:r>
              <a:rPr lang="en-US" dirty="0" smtClean="0"/>
              <a:t>and</a:t>
            </a:r>
            <a:r>
              <a:rPr lang="en-US" i="1" dirty="0" smtClean="0"/>
              <a:t> exiting. </a:t>
            </a:r>
          </a:p>
          <a:p>
            <a:pPr marL="0" indent="0">
              <a:buNone/>
            </a:pPr>
            <a:r>
              <a:rPr lang="en-US" i="1" dirty="0" smtClean="0"/>
              <a:t>SBML tools will properly aggregate the ODEs as needed.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F8064-B084-477E-900B-641CFA1433DD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486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601" y="120134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 </a:t>
            </a:r>
            <a:r>
              <a:rPr lang="en-US" sz="4000" u="sng" dirty="0" smtClean="0"/>
              <a:t>blood</a:t>
            </a:r>
            <a:r>
              <a:rPr lang="en-US" sz="4000" dirty="0" smtClean="0"/>
              <a:t> compartment exit can use</a:t>
            </a:r>
            <a:br>
              <a:rPr lang="en-US" sz="4000" dirty="0" smtClean="0"/>
            </a:br>
            <a:r>
              <a:rPr lang="en-US" sz="4000" dirty="0" smtClean="0"/>
              <a:t>the simple equation</a:t>
            </a:r>
            <a:endParaRPr lang="en-US" sz="4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307D1-A718-4CDD-A87B-1D860D3F44A5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23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5867400" y="3349623"/>
                <a:ext cx="2932213" cy="7285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𝑣𝑒𝑛</m:t>
                              </m:r>
                            </m:sub>
                          </m:sSub>
                        </m:num>
                        <m:den>
                          <m:r>
                            <a:rPr lang="en-US" sz="20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𝐴𝑟𝑡𝑒𝑟𝑖𝑎𝑙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𝑣𝑒𝑛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𝑣𝑒𝑛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400" y="3349623"/>
                <a:ext cx="2932213" cy="72859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 t="2836" r="6383" b="9508"/>
          <a:stretch/>
        </p:blipFill>
        <p:spPr bwMode="auto">
          <a:xfrm>
            <a:off x="304800" y="1474076"/>
            <a:ext cx="5611451" cy="44695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4658951" y="1864348"/>
            <a:ext cx="1665649" cy="1447800"/>
          </a:xfrm>
          <a:prstGeom prst="straightConnector1">
            <a:avLst/>
          </a:prstGeom>
          <a:ln w="50800">
            <a:solidFill>
              <a:srgbClr val="FF0000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9176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</a:t>
            </a:r>
            <a:r>
              <a:rPr lang="en-US" u="sng" dirty="0" smtClean="0"/>
              <a:t>tissue</a:t>
            </a:r>
            <a:r>
              <a:rPr lang="en-US" dirty="0" smtClean="0"/>
              <a:t> compartment exit</a:t>
            </a:r>
            <a:br>
              <a:rPr lang="en-US" dirty="0" smtClean="0"/>
            </a:br>
            <a:r>
              <a:rPr lang="en-US" dirty="0" smtClean="0"/>
              <a:t>needs the more complex equation</a:t>
            </a:r>
            <a:r>
              <a:rPr lang="en-US" sz="3100" dirty="0" smtClean="0"/>
              <a:t>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769-C2E1-464E-998F-82323218EE7B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24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 t="2836" r="6383" b="9508"/>
          <a:stretch/>
        </p:blipFill>
        <p:spPr bwMode="auto">
          <a:xfrm>
            <a:off x="228600" y="1250732"/>
            <a:ext cx="5515782" cy="43933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334000" y="3766606"/>
                <a:ext cx="4143640" cy="783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𝑟𝑒𝑠𝑡</m:t>
                              </m:r>
                            </m:sub>
                          </m:sSub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𝑟𝑒𝑠𝑡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𝑟𝑒𝑠𝑡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𝑟𝑒𝑠𝑡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𝑏</m:t>
                                  </m:r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00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𝑢𝑏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𝑟𝑒𝑠𝑡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3766606"/>
                <a:ext cx="4143640" cy="78386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3962400" y="2552236"/>
            <a:ext cx="2514600" cy="1214370"/>
          </a:xfrm>
          <a:prstGeom prst="straightConnector1">
            <a:avLst/>
          </a:prstGeom>
          <a:ln w="50800">
            <a:solidFill>
              <a:srgbClr val="FF0000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238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A </a:t>
            </a:r>
            <a:r>
              <a:rPr lang="en-US" sz="2800" u="sng" dirty="0" smtClean="0"/>
              <a:t>terminal</a:t>
            </a:r>
            <a:r>
              <a:rPr lang="en-US" sz="2800" dirty="0" smtClean="0"/>
              <a:t> compartment may or may not need the more complex equation and may also need other changes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7585D-C02C-4A17-9F1A-5F2AF7D0BF1D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25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 t="2836" r="6383" b="9508"/>
          <a:stretch/>
        </p:blipFill>
        <p:spPr bwMode="auto">
          <a:xfrm>
            <a:off x="228600" y="1143000"/>
            <a:ext cx="5515782" cy="43933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526831" y="5536324"/>
                <a:ext cx="4143640" cy="783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𝑙𝑖𝑣𝑒𝑟</m:t>
                              </m:r>
                            </m:sub>
                          </m:sSub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𝐶𝐿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𝑚𝑒𝑡𝑎𝑏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𝑙𝑖𝑣𝑒𝑟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𝑙𝑖𝑣𝑒𝑟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00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𝑢𝑏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𝑙𝑖𝑣𝑒𝑟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6831" y="5536324"/>
                <a:ext cx="4143640" cy="78386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3554187" y="4871355"/>
            <a:ext cx="1475013" cy="664969"/>
          </a:xfrm>
          <a:prstGeom prst="straightConnector1">
            <a:avLst/>
          </a:prstGeom>
          <a:ln w="50800">
            <a:solidFill>
              <a:srgbClr val="FF0000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429000" y="6248400"/>
            <a:ext cx="5562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CL</a:t>
            </a:r>
            <a:r>
              <a:rPr lang="en-US" sz="1400" i="1" baseline="-25000" dirty="0" smtClean="0"/>
              <a:t>metab</a:t>
            </a:r>
            <a:r>
              <a:rPr lang="en-US" sz="1400" dirty="0" smtClean="0"/>
              <a:t> (the liver metabolic rate) replace the volumetric flow rate </a:t>
            </a:r>
            <a:r>
              <a:rPr lang="en-US" sz="1400" i="1" dirty="0" smtClean="0"/>
              <a:t>Q</a:t>
            </a:r>
            <a:r>
              <a:rPr lang="en-US" sz="1400" dirty="0" smtClean="0"/>
              <a:t>.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876800" y="1981199"/>
                <a:ext cx="4143640" cy="78386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𝑙𝑖𝑣𝑒𝑟</m:t>
                              </m:r>
                            </m:sub>
                          </m:sSub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𝑔𝑓𝑟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𝑘𝑖𝑑𝑛𝑒𝑦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𝑘𝑖𝑑𝑛𝑒𝑦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000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𝑢𝑏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𝑘𝑖𝑑𝑛𝑒𝑦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1981199"/>
                <a:ext cx="4143640" cy="78386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14060" y="5525552"/>
                <a:ext cx="4143640" cy="685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𝑑𝑋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𝑔𝑢𝑡</m:t>
                              </m:r>
                            </m:sub>
                          </m:sSub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𝑔𝑢𝑡𝑎𝑏𝑠</m:t>
                          </m:r>
                        </m:sub>
                      </m:sSub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𝑔𝑢𝑡𝑙𝑢𝑚𝑒𝑛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060" y="5525552"/>
                <a:ext cx="4143640" cy="68582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>
          <a:xfrm flipH="1">
            <a:off x="1981200" y="4113698"/>
            <a:ext cx="228600" cy="1422626"/>
          </a:xfrm>
          <a:prstGeom prst="straightConnector1">
            <a:avLst/>
          </a:prstGeom>
          <a:ln w="50800">
            <a:solidFill>
              <a:srgbClr val="FF0000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581401" y="2514600"/>
            <a:ext cx="1752599" cy="1216996"/>
          </a:xfrm>
          <a:prstGeom prst="straightConnector1">
            <a:avLst/>
          </a:prstGeom>
          <a:ln w="50800">
            <a:solidFill>
              <a:srgbClr val="FF0000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867400" y="2861488"/>
            <a:ext cx="29260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Q</a:t>
            </a:r>
            <a:r>
              <a:rPr lang="en-US" sz="1400" i="1" baseline="-25000" dirty="0" smtClean="0"/>
              <a:t>gfr</a:t>
            </a:r>
            <a:r>
              <a:rPr lang="en-US" sz="1400" dirty="0" smtClean="0"/>
              <a:t> (</a:t>
            </a:r>
            <a:r>
              <a:rPr lang="en-US" sz="1400" i="1" dirty="0" smtClean="0"/>
              <a:t>Glomerular </a:t>
            </a:r>
            <a:r>
              <a:rPr lang="en-US" sz="1400" i="1" dirty="0"/>
              <a:t>Filtration Rate</a:t>
            </a:r>
            <a:r>
              <a:rPr lang="en-US" sz="1400" dirty="0"/>
              <a:t> </a:t>
            </a:r>
            <a:r>
              <a:rPr lang="en-US" sz="1400" dirty="0" smtClean="0"/>
              <a:t>in the kidney) replace the volumetric flow rate </a:t>
            </a:r>
            <a:r>
              <a:rPr lang="en-US" sz="1400" i="1" dirty="0" smtClean="0"/>
              <a:t>Q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869467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APAP PBPK Parameter Summary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CC1C2-E1E2-4EFF-9585-D5047A693936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48560" y="725269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Species, age, gender, … specific parameters</a:t>
            </a:r>
          </a:p>
          <a:p>
            <a:pPr algn="ctr"/>
            <a:r>
              <a:rPr lang="en-US" b="1" i="1" dirty="0">
                <a:solidFill>
                  <a:srgbClr val="0070C0"/>
                </a:solidFill>
              </a:rPr>
              <a:t>Compound specific </a:t>
            </a:r>
            <a:r>
              <a:rPr lang="en-US" b="1" i="1" dirty="0" smtClean="0">
                <a:solidFill>
                  <a:srgbClr val="0070C0"/>
                </a:solidFill>
              </a:rPr>
              <a:t>parameters</a:t>
            </a:r>
            <a:r>
              <a:rPr lang="en-US" b="1" i="1" dirty="0" smtClean="0"/>
              <a:t>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886200"/>
            <a:ext cx="3054350" cy="262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295896"/>
              </p:ext>
            </p:extLst>
          </p:nvPr>
        </p:nvGraphicFramePr>
        <p:xfrm>
          <a:off x="1076960" y="1371600"/>
          <a:ext cx="7239000" cy="4874768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3691388"/>
                <a:gridCol w="3547612"/>
              </a:tblGrid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Variables: </a:t>
                      </a:r>
                      <a:r>
                        <a:rPr lang="en-US" sz="1600" b="0" dirty="0">
                          <a:effectLst/>
                        </a:rPr>
                        <a:t>These are </a:t>
                      </a:r>
                      <a:r>
                        <a:rPr lang="en-US" sz="1600" b="0" dirty="0" smtClean="0">
                          <a:effectLst/>
                        </a:rPr>
                        <a:t>amounts (grams</a:t>
                      </a:r>
                      <a:r>
                        <a:rPr lang="en-US" sz="1600" b="0" dirty="0">
                          <a:effectLst/>
                        </a:rPr>
                        <a:t>)</a:t>
                      </a:r>
                      <a:endParaRPr lang="en-US" sz="1400" b="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Parameters: </a:t>
                      </a:r>
                      <a:r>
                        <a:rPr lang="en-US" sz="1600" b="0" dirty="0">
                          <a:effectLst/>
                        </a:rPr>
                        <a:t>Compartment volumes (L)</a:t>
                      </a:r>
                      <a:endParaRPr lang="en-US" sz="1400" b="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CArt    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VArt</a:t>
                      </a:r>
                      <a:endParaRPr lang="en-US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CGut    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VGut   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CKidney 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VKidney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CLiver  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VLiver 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CMetabolized 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VLung  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CLung   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</a:rPr>
                        <a:t>VRest (rest of body)  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CRest   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</a:rPr>
                        <a:t>VVen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CTubules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CVen    </a:t>
                      </a: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Parameters: Volumetric flows </a:t>
                      </a:r>
                      <a:r>
                        <a:rPr lang="en-US" sz="1600" b="1" dirty="0" smtClean="0">
                          <a:effectLst/>
                        </a:rPr>
                        <a:t>(L/hr)</a:t>
                      </a:r>
                      <a:endParaRPr lang="en-US" sz="1400" b="1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QCardiac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Parameters: </a:t>
                      </a:r>
                      <a:r>
                        <a:rPr lang="en-US" sz="1600" b="0" dirty="0">
                          <a:effectLst/>
                        </a:rPr>
                        <a:t>Rates and partition coeffic.</a:t>
                      </a:r>
                      <a:endParaRPr lang="en-US" sz="1400" b="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QGut    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70C0"/>
                          </a:solidFill>
                          <a:effectLst/>
                        </a:rPr>
                        <a:t>Qgfr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QKidney 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70C0"/>
                          </a:solidFill>
                          <a:effectLst/>
                        </a:rPr>
                        <a:t>Fraction_unbound_plasma </a:t>
                      </a:r>
                      <a:r>
                        <a:rPr lang="en-US" sz="1600" dirty="0" smtClean="0">
                          <a:solidFill>
                            <a:srgbClr val="0070C0"/>
                          </a:solidFill>
                          <a:effectLst/>
                        </a:rPr>
                        <a:t>(F</a:t>
                      </a:r>
                      <a:r>
                        <a:rPr lang="en-US" sz="1600" baseline="-25000" dirty="0" smtClean="0">
                          <a:solidFill>
                            <a:srgbClr val="0070C0"/>
                          </a:solidFill>
                          <a:effectLst/>
                        </a:rPr>
                        <a:t>ub</a:t>
                      </a:r>
                      <a:r>
                        <a:rPr lang="en-US" sz="1600" dirty="0" smtClean="0">
                          <a:solidFill>
                            <a:srgbClr val="0070C0"/>
                          </a:solidFill>
                          <a:effectLst/>
                        </a:rPr>
                        <a:t> or F</a:t>
                      </a:r>
                      <a:r>
                        <a:rPr lang="en-US" sz="1600" baseline="-25000" dirty="0" smtClean="0">
                          <a:solidFill>
                            <a:srgbClr val="0070C0"/>
                          </a:solidFill>
                          <a:effectLst/>
                        </a:rPr>
                        <a:t>up</a:t>
                      </a:r>
                      <a:r>
                        <a:rPr lang="en-US" sz="1600" dirty="0" smtClean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QLiver  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70C0"/>
                          </a:solidFill>
                          <a:effectLst/>
                        </a:rPr>
                        <a:t>kGutabs 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</a:rPr>
                        <a:t>QRest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solidFill>
                            <a:srgbClr val="0070C0"/>
                          </a:solidFill>
                          <a:effectLst/>
                        </a:rPr>
                        <a:t>K</a:t>
                      </a:r>
                      <a:r>
                        <a:rPr lang="en-US" sz="1600" dirty="0">
                          <a:solidFill>
                            <a:srgbClr val="0070C0"/>
                          </a:solidFill>
                          <a:effectLst/>
                        </a:rPr>
                        <a:t>kidney2plasma 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solidFill>
                            <a:srgbClr val="0070C0"/>
                          </a:solidFill>
                          <a:effectLst/>
                        </a:rPr>
                        <a:t>K</a:t>
                      </a:r>
                      <a:r>
                        <a:rPr lang="en-US" sz="1600" dirty="0">
                          <a:solidFill>
                            <a:srgbClr val="0070C0"/>
                          </a:solidFill>
                          <a:effectLst/>
                        </a:rPr>
                        <a:t>liver2plasma  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solidFill>
                            <a:srgbClr val="0070C0"/>
                          </a:solidFill>
                          <a:effectLst/>
                        </a:rPr>
                        <a:t>K</a:t>
                      </a:r>
                      <a:r>
                        <a:rPr lang="en-US" sz="1600" dirty="0">
                          <a:solidFill>
                            <a:srgbClr val="0070C0"/>
                          </a:solidFill>
                          <a:effectLst/>
                        </a:rPr>
                        <a:t>Rest2plasma   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70C0"/>
                          </a:solidFill>
                          <a:effectLst/>
                        </a:rPr>
                        <a:t>CLmetabolism 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70C0"/>
                          </a:solidFill>
                          <a:effectLst/>
                        </a:rPr>
                        <a:t>Ratioblood2plasma (R</a:t>
                      </a:r>
                      <a:r>
                        <a:rPr lang="en-US" sz="1600" baseline="-25000" dirty="0" smtClean="0">
                          <a:solidFill>
                            <a:srgbClr val="0070C0"/>
                          </a:solidFill>
                          <a:effectLst/>
                        </a:rPr>
                        <a:t>b2p</a:t>
                      </a:r>
                      <a:r>
                        <a:rPr lang="en-US" sz="1600" dirty="0" smtClean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042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55E91-1906-4D5B-A167-696FD0CCA89E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27</a:t>
            </a:fld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t="24542" r="6990"/>
          <a:stretch/>
        </p:blipFill>
        <p:spPr bwMode="auto">
          <a:xfrm>
            <a:off x="533400" y="609600"/>
            <a:ext cx="8214611" cy="5009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592705" y="6025833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https://www.ncbi.nlm.nih.gov/pmc/articles/PMC5026379/</a:t>
            </a:r>
          </a:p>
        </p:txBody>
      </p:sp>
    </p:spTree>
    <p:extLst>
      <p:ext uri="{BB962C8B-B14F-4D97-AF65-F5344CB8AC3E}">
        <p14:creationId xmlns:p14="http://schemas.microsoft.com/office/powerpoint/2010/main" val="29838880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C18A9-69AD-489E-84A8-7EE3047C15D8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28</a:t>
            </a:fld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59" y="381000"/>
            <a:ext cx="303352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317" y="381000"/>
            <a:ext cx="479374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02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195B-432D-455B-8029-9F677E859074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29</a:t>
            </a:fld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03" b="34301"/>
          <a:stretch/>
        </p:blipFill>
        <p:spPr bwMode="auto">
          <a:xfrm>
            <a:off x="683302" y="685800"/>
            <a:ext cx="7893421" cy="4926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6224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81800" y="5171398"/>
            <a:ext cx="2234743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Reaction:          </a:t>
            </a:r>
            <a:r>
              <a:rPr lang="en-US" sz="700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Source </a:t>
            </a:r>
            <a:r>
              <a:rPr lang="en-US" sz="7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ODE</a:t>
            </a:r>
            <a:r>
              <a:rPr lang="en-US" sz="700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endParaRPr lang="en-US" sz="700" u="sng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 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-&gt;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NA;    Vmax_A*A/(Km_A+A)</a:t>
            </a:r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NA+GSH 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-&gt;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NAGSH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kNaGsh*NA*GSH</a:t>
            </a:r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$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X1 -&gt; GSH;  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kGsh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*(GSHmax-GSH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 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-&gt;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Ac;    Vmax_II_A*A/(Km_II_A+A)</a:t>
            </a:r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/>
          <a:srcRect l="38247" t="16840" r="23077" b="14996"/>
          <a:stretch/>
        </p:blipFill>
        <p:spPr bwMode="auto">
          <a:xfrm>
            <a:off x="838200" y="4587025"/>
            <a:ext cx="1775818" cy="17073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 descr="Image:hep_glyphs_rscaled0_5_vessels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6"/>
          <a:stretch/>
        </p:blipFill>
        <p:spPr bwMode="auto">
          <a:xfrm>
            <a:off x="2711199" y="4899621"/>
            <a:ext cx="1098801" cy="108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3851694" y="4475320"/>
            <a:ext cx="1447800" cy="1695900"/>
            <a:chOff x="4657739" y="3620562"/>
            <a:chExt cx="1637460" cy="1918060"/>
          </a:xfrm>
        </p:grpSpPr>
        <p:grpSp>
          <p:nvGrpSpPr>
            <p:cNvPr id="9" name="Group 8"/>
            <p:cNvGrpSpPr/>
            <p:nvPr/>
          </p:nvGrpSpPr>
          <p:grpSpPr>
            <a:xfrm>
              <a:off x="4657739" y="3620562"/>
              <a:ext cx="1637460" cy="603449"/>
              <a:chOff x="38160745" y="24507557"/>
              <a:chExt cx="9964442" cy="3672170"/>
            </a:xfrm>
          </p:grpSpPr>
          <p:pic>
            <p:nvPicPr>
              <p:cNvPr id="14" name="Picture 95" descr="C:\Users\James Sluka\Desktop\Biocomplexity\EPA_Project\Compucell_models\PBPK_CC3D_SBML\Liver_PBPK_CC3D_SBML_v02\Simulation\Liver_PBPK_CC3D_SBML_v02_cc3d_10_09_2012_17_41_10 keep\Liver_PBPK_CC3D_SBML_v02_cc3d_12399000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09" t="36556" r="5554" b="36525"/>
              <a:stretch/>
            </p:blipFill>
            <p:spPr bwMode="auto">
              <a:xfrm>
                <a:off x="39756082" y="26128496"/>
                <a:ext cx="6723659" cy="20512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38160745" y="24507557"/>
                <a:ext cx="4481453" cy="1588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smtClean="0"/>
                  <a:t>Periportal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3334822" y="24507557"/>
                <a:ext cx="4790365" cy="1588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smtClean="0"/>
                  <a:t>Pericentral</a:t>
                </a:r>
                <a:endParaRPr lang="en-US" sz="900" dirty="0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4918342" y="4278955"/>
              <a:ext cx="1115399" cy="1259667"/>
              <a:chOff x="15609126" y="13860759"/>
              <a:chExt cx="3854651" cy="4258043"/>
            </a:xfrm>
          </p:grpSpPr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727" t="38099" r="20731" b="42312"/>
              <a:stretch/>
            </p:blipFill>
            <p:spPr bwMode="auto">
              <a:xfrm>
                <a:off x="15609133" y="13860759"/>
                <a:ext cx="3854644" cy="13396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158" t="37876" r="20919" b="42510"/>
              <a:stretch/>
            </p:blipFill>
            <p:spPr bwMode="auto">
              <a:xfrm>
                <a:off x="15609126" y="15324219"/>
                <a:ext cx="3854641" cy="1363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4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960" t="38734" r="21118" b="42650"/>
              <a:stretch/>
            </p:blipFill>
            <p:spPr bwMode="auto">
              <a:xfrm>
                <a:off x="15609126" y="16824877"/>
                <a:ext cx="3854641" cy="1293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7" name="Picture 6" descr="http://healthy-lifestyle.most-effective-solution.com/wp-content/uploads/2010/07/human-anatomy-liver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405841"/>
            <a:ext cx="1071563" cy="103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816024" y="1372930"/>
            <a:ext cx="1524612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Whole body </a:t>
            </a:r>
          </a:p>
          <a:p>
            <a:pPr algn="ctr"/>
            <a:r>
              <a:rPr lang="en-US" sz="1400" dirty="0" smtClean="0"/>
              <a:t>(and population)</a:t>
            </a:r>
            <a:endParaRPr lang="en-US" sz="1400" dirty="0"/>
          </a:p>
        </p:txBody>
      </p:sp>
      <p:pic>
        <p:nvPicPr>
          <p:cNvPr id="19" name="Picture 2" descr="Important Transporter Localization in the Liv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653" y="2489873"/>
            <a:ext cx="1723147" cy="87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1163758" y="2018957"/>
            <a:ext cx="838200" cy="1858844"/>
            <a:chOff x="520700" y="653845"/>
            <a:chExt cx="1617477" cy="2887290"/>
          </a:xfrm>
        </p:grpSpPr>
        <p:pic>
          <p:nvPicPr>
            <p:cNvPr id="21" name="Picture 4" descr="outline picture anatomy of the human body 580x116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700" y="653845"/>
              <a:ext cx="1345010" cy="2690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3242" y="2971800"/>
              <a:ext cx="544935" cy="56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6550427" y="1588373"/>
            <a:ext cx="1831573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Subcell</a:t>
            </a:r>
            <a:endParaRPr lang="en-US" sz="1400" dirty="0"/>
          </a:p>
        </p:txBody>
      </p:sp>
      <p:sp>
        <p:nvSpPr>
          <p:cNvPr id="24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2187624" y="1588373"/>
            <a:ext cx="1524612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Organ</a:t>
            </a:r>
            <a:endParaRPr lang="en-US" sz="1400" dirty="0"/>
          </a:p>
        </p:txBody>
      </p:sp>
      <p:sp>
        <p:nvSpPr>
          <p:cNvPr id="25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3406824" y="1588373"/>
            <a:ext cx="1524612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Tissue</a:t>
            </a:r>
            <a:endParaRPr lang="en-US" sz="1400" dirty="0"/>
          </a:p>
        </p:txBody>
      </p:sp>
      <p:sp>
        <p:nvSpPr>
          <p:cNvPr id="26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5140980" y="1588373"/>
            <a:ext cx="1524612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Cell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 rot="16200000">
            <a:off x="-279985" y="2729547"/>
            <a:ext cx="1714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Biology</a:t>
            </a:r>
            <a:r>
              <a:rPr lang="en-US" b="1" i="1" dirty="0" smtClean="0"/>
              <a:t> (in vivo)</a:t>
            </a:r>
            <a:endParaRPr lang="en-US" b="1" i="1" dirty="0"/>
          </a:p>
        </p:txBody>
      </p:sp>
      <p:sp>
        <p:nvSpPr>
          <p:cNvPr id="28" name="TextBox 27"/>
          <p:cNvSpPr txBox="1"/>
          <p:nvPr/>
        </p:nvSpPr>
        <p:spPr>
          <a:xfrm rot="16200000">
            <a:off x="-600668" y="5199015"/>
            <a:ext cx="2339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Computation </a:t>
            </a:r>
            <a:r>
              <a:rPr lang="en-US" b="1" i="1" dirty="0" smtClean="0"/>
              <a:t>(in silico)</a:t>
            </a:r>
            <a:endParaRPr lang="en-US" b="1" i="1" dirty="0"/>
          </a:p>
        </p:txBody>
      </p:sp>
      <p:sp>
        <p:nvSpPr>
          <p:cNvPr id="29" name="Rounded Rectangle 28"/>
          <p:cNvSpPr/>
          <p:nvPr/>
        </p:nvSpPr>
        <p:spPr>
          <a:xfrm>
            <a:off x="816024" y="1866557"/>
            <a:ext cx="8152706" cy="20692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ounded Rectangle 29"/>
          <p:cNvSpPr/>
          <p:nvPr/>
        </p:nvSpPr>
        <p:spPr>
          <a:xfrm>
            <a:off x="816023" y="4328413"/>
            <a:ext cx="8152707" cy="20692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040345"/>
              </p:ext>
            </p:extLst>
          </p:nvPr>
        </p:nvGraphicFramePr>
        <p:xfrm>
          <a:off x="6962847" y="2282084"/>
          <a:ext cx="1431685" cy="127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name="CS ChemDraw Drawing" r:id="rId13" imgW="3181523" imgH="2841861" progId="ChemDraw.Document.6.0">
                  <p:embed/>
                </p:oleObj>
              </mc:Choice>
              <mc:Fallback>
                <p:oleObj name="CS ChemDraw Drawing" r:id="rId13" imgW="3181523" imgH="2841861" progId="ChemDraw.Document.6.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2847" y="2282084"/>
                        <a:ext cx="1431685" cy="127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>
            <a:off x="1512260" y="3637121"/>
            <a:ext cx="0" cy="1021558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085123" y="3637121"/>
            <a:ext cx="17207" cy="953615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407993" y="3637121"/>
            <a:ext cx="794" cy="838199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5896853" y="3637121"/>
            <a:ext cx="0" cy="949904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7549884" y="3637121"/>
            <a:ext cx="0" cy="1021558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8" t="16139" r="43776" b="2575"/>
          <a:stretch/>
        </p:blipFill>
        <p:spPr bwMode="auto">
          <a:xfrm>
            <a:off x="3964528" y="2253441"/>
            <a:ext cx="912586" cy="139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Group 37"/>
          <p:cNvGrpSpPr/>
          <p:nvPr/>
        </p:nvGrpSpPr>
        <p:grpSpPr>
          <a:xfrm>
            <a:off x="5218094" y="4995117"/>
            <a:ext cx="1453000" cy="891171"/>
            <a:chOff x="2365898" y="4154488"/>
            <a:chExt cx="4128930" cy="2477038"/>
          </a:xfrm>
        </p:grpSpPr>
        <p:sp>
          <p:nvSpPr>
            <p:cNvPr id="39" name="Rounded Rectangle 38"/>
            <p:cNvSpPr/>
            <p:nvPr/>
          </p:nvSpPr>
          <p:spPr>
            <a:xfrm>
              <a:off x="3744913" y="4154488"/>
              <a:ext cx="1658937" cy="936625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00" b="1" dirty="0">
                  <a:solidFill>
                    <a:srgbClr val="000000"/>
                  </a:solidFill>
                  <a:latin typeface="Arial"/>
                  <a:ea typeface="Cambria"/>
                  <a:cs typeface="Times New Roman"/>
                </a:rPr>
                <a:t>Hepatocyte</a:t>
              </a:r>
              <a:endParaRPr lang="en-US" sz="500" dirty="0">
                <a:ea typeface="Cambria"/>
                <a:cs typeface="Times New Roman"/>
              </a:endParaRP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2943225" y="5703888"/>
              <a:ext cx="1122363" cy="66357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00" b="1" dirty="0" smtClean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Red Blood Cell</a:t>
              </a:r>
              <a:endParaRPr lang="en-US" sz="400" dirty="0">
                <a:solidFill>
                  <a:srgbClr val="FFFFFF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4984750" y="5880100"/>
              <a:ext cx="817563" cy="34131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" b="1" dirty="0" smtClean="0">
                  <a:solidFill>
                    <a:srgbClr val="000000"/>
                  </a:solidFill>
                  <a:latin typeface="Arial"/>
                  <a:ea typeface="Cambria"/>
                  <a:cs typeface="Times New Roman"/>
                </a:rPr>
                <a:t>Blood</a:t>
              </a:r>
              <a:br>
                <a:rPr lang="en-US" sz="300" b="1" dirty="0" smtClean="0">
                  <a:solidFill>
                    <a:srgbClr val="000000"/>
                  </a:solidFill>
                  <a:latin typeface="Arial"/>
                  <a:ea typeface="Cambria"/>
                  <a:cs typeface="Times New Roman"/>
                </a:rPr>
              </a:br>
              <a:r>
                <a:rPr lang="en-US" sz="300" b="1" dirty="0" smtClean="0">
                  <a:solidFill>
                    <a:srgbClr val="000000"/>
                  </a:solidFill>
                  <a:latin typeface="Arial"/>
                  <a:ea typeface="Cambria"/>
                  <a:cs typeface="Times New Roman"/>
                </a:rPr>
                <a:t>Portion</a:t>
              </a:r>
              <a:endParaRPr lang="en-US" sz="300" dirty="0">
                <a:ea typeface="Cambria"/>
                <a:cs typeface="Times New Roman"/>
              </a:endParaRPr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 flipH="1">
              <a:off x="3473450" y="5140325"/>
              <a:ext cx="331788" cy="42545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V="1">
              <a:off x="3597275" y="5172075"/>
              <a:ext cx="298450" cy="38258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 flipV="1">
              <a:off x="5078413" y="5140325"/>
              <a:ext cx="331787" cy="42545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5207000" y="5172075"/>
              <a:ext cx="296863" cy="38576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>
              <a:off x="4237038" y="6096000"/>
              <a:ext cx="511175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4237038" y="6011863"/>
              <a:ext cx="527051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 Box 652"/>
            <p:cNvSpPr txBox="1"/>
            <p:nvPr/>
          </p:nvSpPr>
          <p:spPr>
            <a:xfrm>
              <a:off x="5399088" y="5153324"/>
              <a:ext cx="667399" cy="25558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49" name="Text Box 653"/>
            <p:cNvSpPr txBox="1"/>
            <p:nvPr/>
          </p:nvSpPr>
          <p:spPr>
            <a:xfrm>
              <a:off x="4147578" y="5741988"/>
              <a:ext cx="837172" cy="2127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0" name="Text Box 654"/>
            <p:cNvSpPr txBox="1"/>
            <p:nvPr/>
          </p:nvSpPr>
          <p:spPr>
            <a:xfrm>
              <a:off x="4630523" y="5355127"/>
              <a:ext cx="688647" cy="2555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en-US" sz="500" dirty="0" smtClean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1" name="Text Box 655"/>
            <p:cNvSpPr txBox="1"/>
            <p:nvPr/>
          </p:nvSpPr>
          <p:spPr>
            <a:xfrm>
              <a:off x="4147578" y="6143625"/>
              <a:ext cx="837172" cy="21905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2" name="Text Box 656"/>
            <p:cNvSpPr txBox="1"/>
            <p:nvPr/>
          </p:nvSpPr>
          <p:spPr>
            <a:xfrm>
              <a:off x="2812500" y="5162452"/>
              <a:ext cx="869949" cy="237331"/>
            </a:xfrm>
            <a:prstGeom prst="rect">
              <a:avLst/>
            </a:prstGeom>
            <a:noFill/>
            <a:ln w="6350">
              <a:noFill/>
              <a:tailEnd w="sm" len="lg"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3" name="Text Box 657"/>
            <p:cNvSpPr txBox="1"/>
            <p:nvPr/>
          </p:nvSpPr>
          <p:spPr>
            <a:xfrm>
              <a:off x="3658887" y="5351669"/>
              <a:ext cx="899570" cy="25558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4" name="Arc 53"/>
            <p:cNvSpPr/>
            <p:nvPr/>
          </p:nvSpPr>
          <p:spPr>
            <a:xfrm rot="18848822">
              <a:off x="5405437" y="4335463"/>
              <a:ext cx="561975" cy="501650"/>
            </a:xfrm>
            <a:prstGeom prst="arc">
              <a:avLst>
                <a:gd name="adj1" fmla="val 16200000"/>
                <a:gd name="adj2" fmla="val 10800000"/>
              </a:avLst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 sz="500" dirty="0"/>
            </a:p>
          </p:txBody>
        </p:sp>
        <p:sp>
          <p:nvSpPr>
            <p:cNvPr id="55" name="Arc 54"/>
            <p:cNvSpPr/>
            <p:nvPr/>
          </p:nvSpPr>
          <p:spPr>
            <a:xfrm rot="18848822">
              <a:off x="5821362" y="5815013"/>
              <a:ext cx="561975" cy="501650"/>
            </a:xfrm>
            <a:prstGeom prst="arc">
              <a:avLst>
                <a:gd name="adj1" fmla="val 16200000"/>
                <a:gd name="adj2" fmla="val 10800000"/>
              </a:avLst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 sz="500" dirty="0"/>
            </a:p>
          </p:txBody>
        </p:sp>
        <p:sp>
          <p:nvSpPr>
            <p:cNvPr id="56" name="Arc 55"/>
            <p:cNvSpPr/>
            <p:nvPr/>
          </p:nvSpPr>
          <p:spPr>
            <a:xfrm rot="2751178" flipH="1">
              <a:off x="2391569" y="5738019"/>
              <a:ext cx="561975" cy="503237"/>
            </a:xfrm>
            <a:prstGeom prst="arc">
              <a:avLst>
                <a:gd name="adj1" fmla="val 16200000"/>
                <a:gd name="adj2" fmla="val 10800000"/>
              </a:avLst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 sz="500" dirty="0"/>
            </a:p>
          </p:txBody>
        </p:sp>
        <p:sp>
          <p:nvSpPr>
            <p:cNvPr id="57" name="Text Box 661"/>
            <p:cNvSpPr txBox="1"/>
            <p:nvPr/>
          </p:nvSpPr>
          <p:spPr>
            <a:xfrm>
              <a:off x="5709869" y="4645025"/>
              <a:ext cx="784959" cy="2555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r">
                <a:lnSpc>
                  <a:spcPct val="115000"/>
                </a:lnSpc>
                <a:defRPr/>
              </a:pPr>
              <a:r>
                <a:rPr lang="en-US" sz="500" dirty="0" smtClean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8" name="Text Box 662"/>
            <p:cNvSpPr txBox="1"/>
            <p:nvPr/>
          </p:nvSpPr>
          <p:spPr>
            <a:xfrm>
              <a:off x="5673268" y="6352646"/>
              <a:ext cx="746125" cy="25558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9" name="Text Box 663"/>
            <p:cNvSpPr txBox="1"/>
            <p:nvPr/>
          </p:nvSpPr>
          <p:spPr>
            <a:xfrm>
              <a:off x="2365898" y="6375938"/>
              <a:ext cx="917065" cy="2555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</p:grpSp>
      <p:sp>
        <p:nvSpPr>
          <p:cNvPr id="60" name="Right Triangle 59"/>
          <p:cNvSpPr/>
          <p:nvPr/>
        </p:nvSpPr>
        <p:spPr>
          <a:xfrm>
            <a:off x="816024" y="853471"/>
            <a:ext cx="7413576" cy="48557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dirty="0" smtClean="0"/>
              <a:t>Length Scale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57BD6-1E08-4C38-8486-FE1E8B793172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3471"/>
          </a:xfrm>
        </p:spPr>
        <p:txBody>
          <a:bodyPr/>
          <a:lstStyle/>
          <a:p>
            <a:r>
              <a:rPr lang="en-US" dirty="0" smtClean="0"/>
              <a:t>Multiscale 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65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2FFF1-0657-48BD-A972-A24D6F9094D7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30</a:t>
            </a:fld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13" b="13579"/>
          <a:stretch/>
        </p:blipFill>
        <p:spPr bwMode="auto">
          <a:xfrm>
            <a:off x="685800" y="152400"/>
            <a:ext cx="7543800" cy="6483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95804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6678-E968-4E9C-98F8-CEA835948C66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31</a:t>
            </a:fld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36"/>
          <a:stretch/>
        </p:blipFill>
        <p:spPr bwMode="auto">
          <a:xfrm>
            <a:off x="1065212" y="228600"/>
            <a:ext cx="6627519" cy="6545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621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COPASI, Tellurium etc. </a:t>
            </a:r>
            <a:r>
              <a:rPr lang="en-US" dirty="0" smtClean="0"/>
              <a:t>(</a:t>
            </a:r>
            <a:r>
              <a:rPr lang="en-US" dirty="0" smtClean="0"/>
              <a:t>SBML)</a:t>
            </a:r>
            <a:br>
              <a:rPr lang="en-US" dirty="0" smtClean="0"/>
            </a:br>
            <a:r>
              <a:rPr lang="en-US" dirty="0" smtClean="0"/>
              <a:t>Collect </a:t>
            </a:r>
            <a:r>
              <a:rPr lang="en-US" dirty="0" smtClean="0"/>
              <a:t>terms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32C5-D56A-4BAF-AF1B-B2DE41E50A89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32</a:t>
            </a:fld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4" t="31032" r="24743" b="35547"/>
          <a:stretch/>
        </p:blipFill>
        <p:spPr bwMode="auto">
          <a:xfrm>
            <a:off x="838200" y="1447800"/>
            <a:ext cx="7617968" cy="403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43200" y="5943600"/>
            <a:ext cx="3539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 COPASI’s weirdness with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VVen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7010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PBPK Model of Acetaminophen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/>
              <a:t>In SBML and </a:t>
            </a:r>
            <a:r>
              <a:rPr lang="en-US" dirty="0" smtClean="0"/>
              <a:t>COPASI</a:t>
            </a:r>
            <a:endParaRPr lang="en-US" dirty="0"/>
          </a:p>
          <a:p>
            <a:r>
              <a:rPr lang="en-US" dirty="0" smtClean="0"/>
              <a:t>In </a:t>
            </a:r>
            <a:r>
              <a:rPr lang="en-US" dirty="0" smtClean="0"/>
              <a:t>SBML and Tellurium</a:t>
            </a:r>
          </a:p>
          <a:p>
            <a:r>
              <a:rPr lang="en-US" dirty="0" smtClean="0"/>
              <a:t>Load the SBML version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B563-5E66-4F5F-A423-3FB1F734EA7B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9805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Ugliness</a:t>
            </a:r>
            <a:r>
              <a:rPr lang="en-US" baseline="30000" dirty="0" smtClean="0"/>
              <a:t>†</a:t>
            </a:r>
            <a:r>
              <a:rPr lang="en-US" dirty="0" smtClean="0"/>
              <a:t> when a PBPK model in SBML is imported into </a:t>
            </a:r>
            <a:r>
              <a:rPr lang="en-US" strike="sngStrike" dirty="0" smtClean="0"/>
              <a:t>COPASI</a:t>
            </a:r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7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Recall that SBML uses mass but </a:t>
            </a:r>
            <a:r>
              <a:rPr lang="en-US" strike="sngStrike" dirty="0" smtClean="0"/>
              <a:t>COPASI</a:t>
            </a:r>
            <a:r>
              <a:rPr lang="en-US" dirty="0" smtClean="0"/>
              <a:t> uses concentration. When a PBPK is imported it will often give rate equations like: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A149-66C1-40A9-992E-D4691F0A13CE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5940623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30000" dirty="0" smtClean="0"/>
              <a:t>†</a:t>
            </a:r>
            <a:r>
              <a:rPr lang="en-US" sz="1400" baseline="30000" dirty="0" smtClean="0"/>
              <a:t> </a:t>
            </a:r>
            <a:r>
              <a:rPr lang="en-US" sz="1400" dirty="0" smtClean="0"/>
              <a:t>But it still works!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81000" y="3200400"/>
                <a:ext cx="8382000" cy="863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𝑑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𝑔𝑢𝑡</m:t>
                                      </m:r>
                                    </m:sub>
                                  </m:sSub>
                                </m:e>
                              </m:d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∙</m:t>
                                  </m:r>
                                  <m:r>
                                    <a:rPr lang="en-US" sz="24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𝑔𝑢𝑡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40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−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𝑔𝑢𝑡𝑎𝑏𝑠</m:t>
                              </m:r>
                            </m:sub>
                          </m:sSub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𝑔𝑢𝑡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𝑔𝑢𝑡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200400"/>
                <a:ext cx="8382000" cy="86337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914400" y="4939281"/>
                <a:ext cx="7315200" cy="804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𝑔𝑢𝑡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40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𝑔𝑢𝑡𝑎𝑏𝑠</m:t>
                          </m:r>
                        </m:sub>
                      </m:sSub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2400" i="1"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𝑔𝑢𝑡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4939281"/>
                <a:ext cx="7315200" cy="80451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2"/>
          <p:cNvSpPr txBox="1">
            <a:spLocks/>
          </p:cNvSpPr>
          <p:nvPr/>
        </p:nvSpPr>
        <p:spPr>
          <a:xfrm>
            <a:off x="381000" y="4368578"/>
            <a:ext cx="5715000" cy="60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smtClean="0"/>
              <a:t>Instead of just: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9111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PBPK Model of Acetaminophen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066800"/>
            <a:ext cx="7543800" cy="762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Load and run time course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248CB-A235-4CE6-BCFE-E17C0781AAC6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35</a:t>
            </a:fld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41021"/>
            <a:ext cx="5791200" cy="457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9805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 Fitting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05000" y="3095261"/>
            <a:ext cx="5257800" cy="86713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dirty="0" smtClean="0"/>
              <a:t>Given a model and a set of data</a:t>
            </a:r>
          </a:p>
          <a:p>
            <a:pPr marL="0" indent="0" algn="ctr">
              <a:buNone/>
            </a:pPr>
            <a:r>
              <a:rPr lang="en-US" sz="2400" dirty="0" smtClean="0"/>
              <a:t>fit model parameters to the data.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4EE9-F471-413A-BCD5-599C1D75C3EB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36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495" y="1165188"/>
            <a:ext cx="2579151" cy="1549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2209800" cy="189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860345"/>
              </p:ext>
            </p:extLst>
          </p:nvPr>
        </p:nvGraphicFramePr>
        <p:xfrm>
          <a:off x="3048000" y="4381500"/>
          <a:ext cx="3691388" cy="2067052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3691388"/>
              </a:tblGrid>
              <a:tr h="40005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Parameters: </a:t>
                      </a:r>
                      <a:r>
                        <a:rPr lang="en-US" sz="1800" b="0" dirty="0">
                          <a:effectLst/>
                        </a:rPr>
                        <a:t>Rates and partition coeffic.</a:t>
                      </a:r>
                      <a:endParaRPr lang="en-US" sz="1600" b="0" dirty="0"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effectLst/>
                        </a:rPr>
                        <a:t>Qgfr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7660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effectLst/>
                        </a:rPr>
                        <a:t>Fraction_unbound_plasma </a:t>
                      </a:r>
                      <a:r>
                        <a:rPr lang="en-US" sz="1800" dirty="0" smtClean="0">
                          <a:solidFill>
                            <a:srgbClr val="0070C0"/>
                          </a:solidFill>
                          <a:effectLst/>
                        </a:rPr>
                        <a:t>(F</a:t>
                      </a:r>
                      <a:r>
                        <a:rPr lang="en-US" sz="1800" baseline="-25000" dirty="0" smtClean="0">
                          <a:solidFill>
                            <a:srgbClr val="0070C0"/>
                          </a:solidFill>
                          <a:effectLst/>
                        </a:rPr>
                        <a:t>ub</a:t>
                      </a:r>
                      <a:r>
                        <a:rPr lang="en-US" sz="1800" dirty="0" smtClean="0">
                          <a:solidFill>
                            <a:srgbClr val="0070C0"/>
                          </a:solidFill>
                          <a:effectLst/>
                        </a:rPr>
                        <a:t> or F</a:t>
                      </a:r>
                      <a:r>
                        <a:rPr lang="en-US" sz="1800" baseline="-25000" dirty="0" smtClean="0">
                          <a:solidFill>
                            <a:srgbClr val="0070C0"/>
                          </a:solidFill>
                          <a:effectLst/>
                        </a:rPr>
                        <a:t>up</a:t>
                      </a:r>
                      <a:r>
                        <a:rPr lang="en-US" sz="1800" dirty="0" smtClean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effectLst/>
                        </a:rPr>
                        <a:t>kGutabs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 dirty="0">
                          <a:solidFill>
                            <a:srgbClr val="0070C0"/>
                          </a:solidFill>
                          <a:effectLst/>
                        </a:rPr>
                        <a:t>K</a:t>
                      </a:r>
                      <a:r>
                        <a:rPr lang="en-US" sz="1800" dirty="0">
                          <a:solidFill>
                            <a:srgbClr val="0070C0"/>
                          </a:solidFill>
                          <a:effectLst/>
                        </a:rPr>
                        <a:t>kidney2plasma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 dirty="0">
                          <a:solidFill>
                            <a:srgbClr val="0070C0"/>
                          </a:solidFill>
                          <a:effectLst/>
                        </a:rPr>
                        <a:t>K</a:t>
                      </a:r>
                      <a:r>
                        <a:rPr lang="en-US" sz="1800" dirty="0">
                          <a:solidFill>
                            <a:srgbClr val="0070C0"/>
                          </a:solidFill>
                          <a:effectLst/>
                        </a:rPr>
                        <a:t>liver2plasma 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 dirty="0">
                          <a:solidFill>
                            <a:srgbClr val="0070C0"/>
                          </a:solidFill>
                          <a:effectLst/>
                        </a:rPr>
                        <a:t>K</a:t>
                      </a:r>
                      <a:r>
                        <a:rPr lang="en-US" sz="1800" dirty="0">
                          <a:solidFill>
                            <a:srgbClr val="0070C0"/>
                          </a:solidFill>
                          <a:effectLst/>
                        </a:rPr>
                        <a:t>Rest2plasma  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70C0"/>
                          </a:solidFill>
                          <a:effectLst/>
                        </a:rPr>
                        <a:t>CLmetabolism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70C0"/>
                          </a:solidFill>
                          <a:effectLst/>
                        </a:rPr>
                        <a:t>Ratioblood2plasma (R</a:t>
                      </a:r>
                      <a:r>
                        <a:rPr lang="en-US" sz="1800" baseline="-25000" dirty="0" smtClean="0">
                          <a:solidFill>
                            <a:srgbClr val="0070C0"/>
                          </a:solidFill>
                          <a:effectLst/>
                        </a:rPr>
                        <a:t>b2p</a:t>
                      </a:r>
                      <a:r>
                        <a:rPr lang="en-US" sz="1800" dirty="0" smtClean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urier New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V="1">
            <a:off x="6134100" y="2286001"/>
            <a:ext cx="342900" cy="838199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3200400" y="2286001"/>
            <a:ext cx="762000" cy="838199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95800" y="3810000"/>
            <a:ext cx="0" cy="612693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7641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Optimization in </a:t>
            </a:r>
            <a:r>
              <a:rPr lang="en-US" dirty="0" smtClean="0"/>
              <a:t>general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0AF9E-2715-41B5-A039-1FEC9AB6DDB2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37</a:t>
            </a:fld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70" y="3200400"/>
            <a:ext cx="3420719" cy="350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219200"/>
            <a:ext cx="5974528" cy="257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4345589" y="4800600"/>
            <a:ext cx="38056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ß"/>
            </a:pPr>
            <a:r>
              <a:rPr lang="en-US" dirty="0" smtClean="0"/>
              <a:t>Model </a:t>
            </a:r>
            <a:r>
              <a:rPr lang="en-US" dirty="0"/>
              <a:t>parameters are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not </a:t>
            </a:r>
            <a:r>
              <a:rPr lang="en-US" u="sng" dirty="0" smtClean="0"/>
              <a:t>identifiable</a:t>
            </a:r>
            <a:r>
              <a:rPr lang="en-US" dirty="0" smtClean="0"/>
              <a:t>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smtClean="0"/>
              <a:t>there are no minima)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00" y="1002268"/>
            <a:ext cx="30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ym typeface="Wingdings" panose="05000000000000000000" pitchFamily="2" charset="2"/>
              </a:rPr>
              <a:t>Single (global) minimum: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24400" y="1002268"/>
            <a:ext cx="30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ym typeface="Wingdings" panose="05000000000000000000" pitchFamily="2" charset="2"/>
              </a:rPr>
              <a:t>Global and local minimum: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5408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PBPK Model of Acetaminophen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152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Parameter fitting …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Need some data to fit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3E9D4-1042-49BC-84BB-545053F08D71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38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801" y="829945"/>
            <a:ext cx="3618399" cy="2174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1869" y="5877597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Critchley, </a:t>
            </a:r>
            <a:r>
              <a:rPr lang="en-US" sz="1200" dirty="0" smtClean="0"/>
              <a:t>JA </a:t>
            </a:r>
            <a:r>
              <a:rPr lang="en-US" sz="1200" i="1" dirty="0" smtClean="0"/>
              <a:t>et al</a:t>
            </a:r>
            <a:r>
              <a:rPr lang="en-US" sz="1200" dirty="0" smtClean="0"/>
              <a:t>. </a:t>
            </a:r>
            <a:r>
              <a:rPr lang="en-US" sz="1200" dirty="0"/>
              <a:t>"Differences in the </a:t>
            </a:r>
            <a:r>
              <a:rPr lang="en-US" sz="1200" dirty="0" smtClean="0"/>
              <a:t>single-oral-dose pharmacokinetics </a:t>
            </a:r>
            <a:r>
              <a:rPr lang="en-US" sz="1200" dirty="0"/>
              <a:t>and urinary excretion of paracetamol and its </a:t>
            </a:r>
            <a:r>
              <a:rPr lang="en-US" sz="1200" dirty="0" smtClean="0"/>
              <a:t>conjugates </a:t>
            </a:r>
            <a:r>
              <a:rPr lang="en-US" sz="1200" dirty="0"/>
              <a:t>between Hong Kong Chinese </a:t>
            </a:r>
            <a:r>
              <a:rPr lang="en-US" sz="1200" dirty="0" smtClean="0"/>
              <a:t>and Caucasian subjects" </a:t>
            </a:r>
            <a:r>
              <a:rPr lang="en-US" sz="1200" dirty="0"/>
              <a:t>Journal of clinical pharmacy and therapeutics, 30:2 , 179-84, (2005</a:t>
            </a:r>
            <a:r>
              <a:rPr lang="en-US" sz="1200" dirty="0" smtClean="0"/>
              <a:t>).</a:t>
            </a:r>
            <a:endParaRPr lang="en-US" sz="1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292267"/>
              </p:ext>
            </p:extLst>
          </p:nvPr>
        </p:nvGraphicFramePr>
        <p:xfrm>
          <a:off x="457200" y="2743200"/>
          <a:ext cx="4834169" cy="280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0822"/>
                <a:gridCol w="972675"/>
                <a:gridCol w="946387"/>
                <a:gridCol w="946387"/>
                <a:gridCol w="233676"/>
                <a:gridCol w="832471"/>
                <a:gridCol w="341751"/>
              </a:tblGrid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Time(h)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APAP(ug/ml)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APAPS(ug/ml)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APAPG(ug/ml)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APAP(Mol/L)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0.0000E+00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5.9205E-05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14.67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1.97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9.7152E-05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16.77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1.1106E-04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16.63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3.41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1.1013E-04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14.89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9.8609E-05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13.98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9.2583E-05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10.85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7.1854E-05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5.3907E-05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4.0530E-05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2.9470E-05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2.0728E-05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1.8013E-05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7.9470E-06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0.38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2.5166E-06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2297668"/>
            <a:ext cx="3702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File: Critchley_human_APAP_data.csv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33400" y="2667000"/>
            <a:ext cx="719369" cy="297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248962" y="2672255"/>
            <a:ext cx="890007" cy="297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386637" y="3003993"/>
            <a:ext cx="356546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393700" algn="l"/>
              </a:tabLst>
            </a:pPr>
            <a:r>
              <a:rPr lang="en-US" dirty="0"/>
              <a:t>For APAP (1g) in human (70Kg) liver:</a:t>
            </a:r>
            <a:br>
              <a:rPr lang="en-US" dirty="0"/>
            </a:br>
            <a:r>
              <a:rPr lang="en-US" dirty="0"/>
              <a:t>	</a:t>
            </a:r>
            <a:r>
              <a:rPr lang="en-US" i="1" dirty="0" err="1"/>
              <a:t>X</a:t>
            </a:r>
            <a:r>
              <a:rPr lang="en-US" i="1" baseline="-25000" dirty="0" err="1"/>
              <a:t>c</a:t>
            </a:r>
            <a:r>
              <a:rPr lang="en-US" dirty="0"/>
              <a:t>= 0.2mmol (32mg)</a:t>
            </a:r>
            <a:br>
              <a:rPr lang="en-US" dirty="0"/>
            </a:br>
            <a:r>
              <a:rPr lang="en-US" dirty="0"/>
              <a:t>	</a:t>
            </a:r>
            <a:r>
              <a:rPr lang="en-US" i="1" dirty="0"/>
              <a:t>V</a:t>
            </a:r>
            <a:r>
              <a:rPr lang="en-US" i="1" baseline="-25000" dirty="0"/>
              <a:t>c </a:t>
            </a:r>
            <a:r>
              <a:rPr lang="en-US" i="1" dirty="0"/>
              <a:t>=</a:t>
            </a:r>
            <a:r>
              <a:rPr lang="en-US" dirty="0"/>
              <a:t>1.72L</a:t>
            </a:r>
            <a:br>
              <a:rPr lang="en-US" dirty="0"/>
            </a:br>
            <a:r>
              <a:rPr lang="en-US" i="1" dirty="0"/>
              <a:t>	Q</a:t>
            </a:r>
            <a:r>
              <a:rPr lang="en-US" dirty="0"/>
              <a:t> = 94L/hr</a:t>
            </a:r>
            <a:br>
              <a:rPr lang="en-US" dirty="0"/>
            </a:br>
            <a:r>
              <a:rPr lang="en-US" dirty="0"/>
              <a:t>	R</a:t>
            </a:r>
            <a:r>
              <a:rPr lang="en-US" baseline="-25000" dirty="0"/>
              <a:t>b2p</a:t>
            </a:r>
            <a:r>
              <a:rPr lang="en-US" dirty="0"/>
              <a:t> = 1.09</a:t>
            </a:r>
            <a:br>
              <a:rPr lang="en-US" dirty="0"/>
            </a:br>
            <a:r>
              <a:rPr lang="en-US" dirty="0"/>
              <a:t>	</a:t>
            </a:r>
            <a:r>
              <a:rPr lang="en-US" i="1" dirty="0" err="1"/>
              <a:t>F</a:t>
            </a:r>
            <a:r>
              <a:rPr lang="en-US" i="1" baseline="-25000" dirty="0" err="1"/>
              <a:t>ub</a:t>
            </a:r>
            <a:r>
              <a:rPr lang="en-US" dirty="0"/>
              <a:t> = 0.8</a:t>
            </a:r>
            <a:br>
              <a:rPr lang="en-US" dirty="0"/>
            </a:br>
            <a:r>
              <a:rPr lang="en-US" dirty="0"/>
              <a:t>	</a:t>
            </a:r>
            <a:r>
              <a:rPr lang="en-US" i="1" dirty="0" err="1"/>
              <a:t>K</a:t>
            </a:r>
            <a:r>
              <a:rPr lang="en-US" i="1" baseline="-25000" dirty="0" err="1"/>
              <a:t>liver</a:t>
            </a:r>
            <a:r>
              <a:rPr lang="en-US" dirty="0"/>
              <a:t> = 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0380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Setup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27AA-48F0-4B9B-B40C-45A86B63AEE9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406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81800" y="5171398"/>
            <a:ext cx="2234743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Reaction:          </a:t>
            </a:r>
            <a:r>
              <a:rPr lang="en-US" sz="700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Source </a:t>
            </a:r>
            <a:r>
              <a:rPr lang="en-US" sz="7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ODE</a:t>
            </a:r>
            <a:r>
              <a:rPr lang="en-US" sz="700" u="sng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endParaRPr lang="en-US" sz="700" u="sng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 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-&gt;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NA;    Vmax_A*A/(Km_A+A)</a:t>
            </a:r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NA+GSH 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-&gt;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NAGSH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kNaGsh*NA*GSH</a:t>
            </a:r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$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X1 -&gt; GSH;  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kGsh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*(GSHmax-GSH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 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-&gt; </a:t>
            </a:r>
            <a:r>
              <a:rPr lang="en-US" sz="7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Ac;    Vmax_II_A*A/(Km_II_A+A)</a:t>
            </a:r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/>
          <a:srcRect l="38247" t="16840" r="23077" b="14996"/>
          <a:stretch/>
        </p:blipFill>
        <p:spPr bwMode="auto">
          <a:xfrm>
            <a:off x="838200" y="4587025"/>
            <a:ext cx="1775818" cy="17073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 descr="Image:hep_glyphs_rscaled0_5_vessels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6"/>
          <a:stretch/>
        </p:blipFill>
        <p:spPr bwMode="auto">
          <a:xfrm>
            <a:off x="2711199" y="4899621"/>
            <a:ext cx="1098801" cy="108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3851694" y="4475320"/>
            <a:ext cx="1447800" cy="1695900"/>
            <a:chOff x="4657739" y="3620562"/>
            <a:chExt cx="1637460" cy="1918060"/>
          </a:xfrm>
        </p:grpSpPr>
        <p:grpSp>
          <p:nvGrpSpPr>
            <p:cNvPr id="9" name="Group 8"/>
            <p:cNvGrpSpPr/>
            <p:nvPr/>
          </p:nvGrpSpPr>
          <p:grpSpPr>
            <a:xfrm>
              <a:off x="4657739" y="3620562"/>
              <a:ext cx="1637460" cy="603449"/>
              <a:chOff x="38160745" y="24507557"/>
              <a:chExt cx="9964442" cy="3672170"/>
            </a:xfrm>
          </p:grpSpPr>
          <p:pic>
            <p:nvPicPr>
              <p:cNvPr id="14" name="Picture 95" descr="C:\Users\James Sluka\Desktop\Biocomplexity\EPA_Project\Compucell_models\PBPK_CC3D_SBML\Liver_PBPK_CC3D_SBML_v02\Simulation\Liver_PBPK_CC3D_SBML_v02_cc3d_10_09_2012_17_41_10 keep\Liver_PBPK_CC3D_SBML_v02_cc3d_12399000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09" t="36556" r="5554" b="36525"/>
              <a:stretch/>
            </p:blipFill>
            <p:spPr bwMode="auto">
              <a:xfrm>
                <a:off x="39756082" y="26128496"/>
                <a:ext cx="6723659" cy="20512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38160745" y="24507557"/>
                <a:ext cx="4481453" cy="1588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smtClean="0"/>
                  <a:t>Periportal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3334822" y="24507557"/>
                <a:ext cx="4790365" cy="1588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 smtClean="0"/>
                  <a:t>Pericentral</a:t>
                </a:r>
                <a:endParaRPr lang="en-US" sz="900" dirty="0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4918342" y="4278955"/>
              <a:ext cx="1115399" cy="1259667"/>
              <a:chOff x="15609126" y="13860759"/>
              <a:chExt cx="3854651" cy="4258043"/>
            </a:xfrm>
          </p:grpSpPr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727" t="38099" r="20731" b="42312"/>
              <a:stretch/>
            </p:blipFill>
            <p:spPr bwMode="auto">
              <a:xfrm>
                <a:off x="15609133" y="13860759"/>
                <a:ext cx="3854644" cy="13396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158" t="37876" r="20919" b="42510"/>
              <a:stretch/>
            </p:blipFill>
            <p:spPr bwMode="auto">
              <a:xfrm>
                <a:off x="15609126" y="15324219"/>
                <a:ext cx="3854641" cy="1363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4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960" t="38734" r="21118" b="42650"/>
              <a:stretch/>
            </p:blipFill>
            <p:spPr bwMode="auto">
              <a:xfrm>
                <a:off x="15609126" y="16824877"/>
                <a:ext cx="3854641" cy="1293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7" name="Picture 6" descr="http://healthy-lifestyle.most-effective-solution.com/wp-content/uploads/2010/07/human-anatomy-liver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405841"/>
            <a:ext cx="1071563" cy="103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816024" y="1372930"/>
            <a:ext cx="1524612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Whole body </a:t>
            </a:r>
          </a:p>
          <a:p>
            <a:pPr algn="ctr"/>
            <a:r>
              <a:rPr lang="en-US" sz="1400" dirty="0" smtClean="0"/>
              <a:t>(and population)</a:t>
            </a:r>
            <a:endParaRPr lang="en-US" sz="1400" dirty="0"/>
          </a:p>
        </p:txBody>
      </p:sp>
      <p:pic>
        <p:nvPicPr>
          <p:cNvPr id="19" name="Picture 2" descr="Important Transporter Localization in the Liv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653" y="2489873"/>
            <a:ext cx="1723147" cy="87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1163758" y="2018957"/>
            <a:ext cx="838200" cy="1858844"/>
            <a:chOff x="520700" y="653845"/>
            <a:chExt cx="1617477" cy="2887290"/>
          </a:xfrm>
        </p:grpSpPr>
        <p:pic>
          <p:nvPicPr>
            <p:cNvPr id="21" name="Picture 4" descr="outline picture anatomy of the human body 580x116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700" y="653845"/>
              <a:ext cx="1345010" cy="2690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3242" y="2971800"/>
              <a:ext cx="544935" cy="56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6550427" y="1588373"/>
            <a:ext cx="1831573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Subcell</a:t>
            </a:r>
            <a:endParaRPr lang="en-US" sz="1400" dirty="0"/>
          </a:p>
        </p:txBody>
      </p:sp>
      <p:sp>
        <p:nvSpPr>
          <p:cNvPr id="24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2187624" y="1588373"/>
            <a:ext cx="1524612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Organ</a:t>
            </a:r>
            <a:endParaRPr lang="en-US" sz="1400" dirty="0"/>
          </a:p>
        </p:txBody>
      </p:sp>
      <p:sp>
        <p:nvSpPr>
          <p:cNvPr id="25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3406824" y="1588373"/>
            <a:ext cx="1524612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Tissue</a:t>
            </a:r>
            <a:endParaRPr lang="en-US" sz="1400" dirty="0"/>
          </a:p>
        </p:txBody>
      </p:sp>
      <p:sp>
        <p:nvSpPr>
          <p:cNvPr id="26" name="AutoShape 10" descr="http://www.mananatomy.com/wp-content/uploads/2011/04/Liver_sinusoids.png"/>
          <p:cNvSpPr>
            <a:spLocks noChangeAspect="1" noChangeArrowheads="1"/>
          </p:cNvSpPr>
          <p:nvPr/>
        </p:nvSpPr>
        <p:spPr bwMode="auto">
          <a:xfrm>
            <a:off x="5140980" y="1588373"/>
            <a:ext cx="1524612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 smtClean="0"/>
              <a:t>Cell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 rot="16200000">
            <a:off x="-279985" y="2729547"/>
            <a:ext cx="1714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Biology</a:t>
            </a:r>
            <a:r>
              <a:rPr lang="en-US" b="1" i="1" dirty="0" smtClean="0"/>
              <a:t> (in vivo)</a:t>
            </a:r>
            <a:endParaRPr lang="en-US" b="1" i="1" dirty="0"/>
          </a:p>
        </p:txBody>
      </p:sp>
      <p:sp>
        <p:nvSpPr>
          <p:cNvPr id="28" name="TextBox 27"/>
          <p:cNvSpPr txBox="1"/>
          <p:nvPr/>
        </p:nvSpPr>
        <p:spPr>
          <a:xfrm rot="16200000">
            <a:off x="-600668" y="5199015"/>
            <a:ext cx="2339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Computation </a:t>
            </a:r>
            <a:r>
              <a:rPr lang="en-US" b="1" i="1" dirty="0" smtClean="0"/>
              <a:t>(in silico)</a:t>
            </a:r>
            <a:endParaRPr lang="en-US" b="1" i="1" dirty="0"/>
          </a:p>
        </p:txBody>
      </p:sp>
      <p:sp>
        <p:nvSpPr>
          <p:cNvPr id="29" name="Rounded Rectangle 28"/>
          <p:cNvSpPr/>
          <p:nvPr/>
        </p:nvSpPr>
        <p:spPr>
          <a:xfrm>
            <a:off x="816024" y="1866557"/>
            <a:ext cx="8152706" cy="20692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ounded Rectangle 29"/>
          <p:cNvSpPr/>
          <p:nvPr/>
        </p:nvSpPr>
        <p:spPr>
          <a:xfrm>
            <a:off x="816023" y="4328413"/>
            <a:ext cx="8152707" cy="20692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622910"/>
              </p:ext>
            </p:extLst>
          </p:nvPr>
        </p:nvGraphicFramePr>
        <p:xfrm>
          <a:off x="6962847" y="2282084"/>
          <a:ext cx="1431685" cy="127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8" name="CS ChemDraw Drawing" r:id="rId13" imgW="3181523" imgH="2841861" progId="ChemDraw.Document.6.0">
                  <p:embed/>
                </p:oleObj>
              </mc:Choice>
              <mc:Fallback>
                <p:oleObj name="CS ChemDraw Drawing" r:id="rId13" imgW="3181523" imgH="2841861" progId="ChemDraw.Document.6.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2847" y="2282084"/>
                        <a:ext cx="1431685" cy="127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>
            <a:off x="1512260" y="3637121"/>
            <a:ext cx="0" cy="1021558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085123" y="3637121"/>
            <a:ext cx="17207" cy="953615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407993" y="3637121"/>
            <a:ext cx="794" cy="838199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5896853" y="3637121"/>
            <a:ext cx="0" cy="949904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7549884" y="3637121"/>
            <a:ext cx="0" cy="1021558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8" t="16139" r="43776" b="2575"/>
          <a:stretch/>
        </p:blipFill>
        <p:spPr bwMode="auto">
          <a:xfrm>
            <a:off x="3964528" y="2253441"/>
            <a:ext cx="912586" cy="139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Group 37"/>
          <p:cNvGrpSpPr/>
          <p:nvPr/>
        </p:nvGrpSpPr>
        <p:grpSpPr>
          <a:xfrm>
            <a:off x="5218094" y="4995117"/>
            <a:ext cx="1453000" cy="891171"/>
            <a:chOff x="2365898" y="4154488"/>
            <a:chExt cx="4128930" cy="2477038"/>
          </a:xfrm>
        </p:grpSpPr>
        <p:sp>
          <p:nvSpPr>
            <p:cNvPr id="39" name="Rounded Rectangle 38"/>
            <p:cNvSpPr/>
            <p:nvPr/>
          </p:nvSpPr>
          <p:spPr>
            <a:xfrm>
              <a:off x="3744913" y="4154488"/>
              <a:ext cx="1658937" cy="936625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00" b="1" dirty="0">
                  <a:solidFill>
                    <a:srgbClr val="000000"/>
                  </a:solidFill>
                  <a:latin typeface="Arial"/>
                  <a:ea typeface="Cambria"/>
                  <a:cs typeface="Times New Roman"/>
                </a:rPr>
                <a:t>Hepatocyte</a:t>
              </a:r>
              <a:endParaRPr lang="en-US" sz="500" dirty="0">
                <a:ea typeface="Cambria"/>
                <a:cs typeface="Times New Roman"/>
              </a:endParaRP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2943225" y="5703888"/>
              <a:ext cx="1122363" cy="66357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00" b="1" dirty="0" smtClean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Red Blood Cell</a:t>
              </a:r>
              <a:endParaRPr lang="en-US" sz="400" dirty="0">
                <a:solidFill>
                  <a:srgbClr val="FFFFFF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4984750" y="5880100"/>
              <a:ext cx="817563" cy="34131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" b="1" dirty="0" smtClean="0">
                  <a:solidFill>
                    <a:srgbClr val="000000"/>
                  </a:solidFill>
                  <a:latin typeface="Arial"/>
                  <a:ea typeface="Cambria"/>
                  <a:cs typeface="Times New Roman"/>
                </a:rPr>
                <a:t>Blood</a:t>
              </a:r>
              <a:br>
                <a:rPr lang="en-US" sz="300" b="1" dirty="0" smtClean="0">
                  <a:solidFill>
                    <a:srgbClr val="000000"/>
                  </a:solidFill>
                  <a:latin typeface="Arial"/>
                  <a:ea typeface="Cambria"/>
                  <a:cs typeface="Times New Roman"/>
                </a:rPr>
              </a:br>
              <a:r>
                <a:rPr lang="en-US" sz="300" b="1" dirty="0" smtClean="0">
                  <a:solidFill>
                    <a:srgbClr val="000000"/>
                  </a:solidFill>
                  <a:latin typeface="Arial"/>
                  <a:ea typeface="Cambria"/>
                  <a:cs typeface="Times New Roman"/>
                </a:rPr>
                <a:t>Portion</a:t>
              </a:r>
              <a:endParaRPr lang="en-US" sz="300" dirty="0">
                <a:ea typeface="Cambria"/>
                <a:cs typeface="Times New Roman"/>
              </a:endParaRPr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 flipH="1">
              <a:off x="3473450" y="5140325"/>
              <a:ext cx="331788" cy="42545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V="1">
              <a:off x="3597275" y="5172075"/>
              <a:ext cx="298450" cy="38258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 flipV="1">
              <a:off x="5078413" y="5140325"/>
              <a:ext cx="331787" cy="42545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5207000" y="5172075"/>
              <a:ext cx="296863" cy="38576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>
              <a:off x="4237038" y="6096000"/>
              <a:ext cx="511175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4237038" y="6011863"/>
              <a:ext cx="527051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 Box 652"/>
            <p:cNvSpPr txBox="1"/>
            <p:nvPr/>
          </p:nvSpPr>
          <p:spPr>
            <a:xfrm>
              <a:off x="5399088" y="5153324"/>
              <a:ext cx="667399" cy="25558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49" name="Text Box 653"/>
            <p:cNvSpPr txBox="1"/>
            <p:nvPr/>
          </p:nvSpPr>
          <p:spPr>
            <a:xfrm>
              <a:off x="4147578" y="5741988"/>
              <a:ext cx="837172" cy="2127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0" name="Text Box 654"/>
            <p:cNvSpPr txBox="1"/>
            <p:nvPr/>
          </p:nvSpPr>
          <p:spPr>
            <a:xfrm>
              <a:off x="4630523" y="5355127"/>
              <a:ext cx="688647" cy="2555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en-US" sz="500" dirty="0" smtClean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1" name="Text Box 655"/>
            <p:cNvSpPr txBox="1"/>
            <p:nvPr/>
          </p:nvSpPr>
          <p:spPr>
            <a:xfrm>
              <a:off x="4147578" y="6143625"/>
              <a:ext cx="837172" cy="21905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ct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2" name="Text Box 656"/>
            <p:cNvSpPr txBox="1"/>
            <p:nvPr/>
          </p:nvSpPr>
          <p:spPr>
            <a:xfrm>
              <a:off x="2812500" y="5162452"/>
              <a:ext cx="869949" cy="237331"/>
            </a:xfrm>
            <a:prstGeom prst="rect">
              <a:avLst/>
            </a:prstGeom>
            <a:noFill/>
            <a:ln w="6350">
              <a:noFill/>
              <a:tailEnd w="sm" len="lg"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3" name="Text Box 657"/>
            <p:cNvSpPr txBox="1"/>
            <p:nvPr/>
          </p:nvSpPr>
          <p:spPr>
            <a:xfrm>
              <a:off x="3658887" y="5351669"/>
              <a:ext cx="899570" cy="25558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4" name="Arc 53"/>
            <p:cNvSpPr/>
            <p:nvPr/>
          </p:nvSpPr>
          <p:spPr>
            <a:xfrm rot="18848822">
              <a:off x="5405437" y="4335463"/>
              <a:ext cx="561975" cy="501650"/>
            </a:xfrm>
            <a:prstGeom prst="arc">
              <a:avLst>
                <a:gd name="adj1" fmla="val 16200000"/>
                <a:gd name="adj2" fmla="val 10800000"/>
              </a:avLst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 sz="500" dirty="0"/>
            </a:p>
          </p:txBody>
        </p:sp>
        <p:sp>
          <p:nvSpPr>
            <p:cNvPr id="55" name="Arc 54"/>
            <p:cNvSpPr/>
            <p:nvPr/>
          </p:nvSpPr>
          <p:spPr>
            <a:xfrm rot="18848822">
              <a:off x="5821362" y="5815013"/>
              <a:ext cx="561975" cy="501650"/>
            </a:xfrm>
            <a:prstGeom prst="arc">
              <a:avLst>
                <a:gd name="adj1" fmla="val 16200000"/>
                <a:gd name="adj2" fmla="val 10800000"/>
              </a:avLst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 sz="500" dirty="0"/>
            </a:p>
          </p:txBody>
        </p:sp>
        <p:sp>
          <p:nvSpPr>
            <p:cNvPr id="56" name="Arc 55"/>
            <p:cNvSpPr/>
            <p:nvPr/>
          </p:nvSpPr>
          <p:spPr>
            <a:xfrm rot="2751178" flipH="1">
              <a:off x="2391569" y="5738019"/>
              <a:ext cx="561975" cy="503237"/>
            </a:xfrm>
            <a:prstGeom prst="arc">
              <a:avLst>
                <a:gd name="adj1" fmla="val 16200000"/>
                <a:gd name="adj2" fmla="val 10800000"/>
              </a:avLst>
            </a:prstGeom>
            <a:ln w="1270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 sz="500" dirty="0"/>
            </a:p>
          </p:txBody>
        </p:sp>
        <p:sp>
          <p:nvSpPr>
            <p:cNvPr id="57" name="Text Box 661"/>
            <p:cNvSpPr txBox="1"/>
            <p:nvPr/>
          </p:nvSpPr>
          <p:spPr>
            <a:xfrm>
              <a:off x="5709869" y="4645025"/>
              <a:ext cx="784959" cy="2555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r">
                <a:lnSpc>
                  <a:spcPct val="115000"/>
                </a:lnSpc>
                <a:defRPr/>
              </a:pPr>
              <a:r>
                <a:rPr lang="en-US" sz="500" dirty="0" smtClean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8" name="Text Box 662"/>
            <p:cNvSpPr txBox="1"/>
            <p:nvPr/>
          </p:nvSpPr>
          <p:spPr>
            <a:xfrm>
              <a:off x="5673268" y="6352646"/>
              <a:ext cx="746125" cy="255587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 algn="r"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  <p:sp>
          <p:nvSpPr>
            <p:cNvPr id="59" name="Text Box 663"/>
            <p:cNvSpPr txBox="1"/>
            <p:nvPr/>
          </p:nvSpPr>
          <p:spPr>
            <a:xfrm>
              <a:off x="2365898" y="6375938"/>
              <a:ext cx="917065" cy="2555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144" tIns="9144" rIns="9144" bIns="9144" anchor="ctr"/>
            <a:lstStyle/>
            <a:p>
              <a:pPr>
                <a:lnSpc>
                  <a:spcPct val="115000"/>
                </a:lnSpc>
                <a:defRPr/>
              </a:pPr>
              <a:r>
                <a:rPr lang="en-US" sz="500" dirty="0">
                  <a:solidFill>
                    <a:srgbClr val="000000"/>
                  </a:solidFill>
                  <a:latin typeface="Arial" charset="0"/>
                  <a:ea typeface="Cambria" pitchFamily="18" charset="0"/>
                  <a:cs typeface="Times New Roman" pitchFamily="18" charset="0"/>
                </a:rPr>
                <a:t>k=0.0005</a:t>
              </a:r>
              <a:endParaRPr lang="en-US" sz="500" dirty="0">
                <a:solidFill>
                  <a:srgbClr val="000000"/>
                </a:solidFill>
                <a:ea typeface="Cambria" pitchFamily="18" charset="0"/>
                <a:cs typeface="Times New Roman" pitchFamily="18" charset="0"/>
              </a:endParaRPr>
            </a:p>
          </p:txBody>
        </p:sp>
      </p:grpSp>
      <p:sp>
        <p:nvSpPr>
          <p:cNvPr id="60" name="Right Triangle 59"/>
          <p:cNvSpPr/>
          <p:nvPr/>
        </p:nvSpPr>
        <p:spPr>
          <a:xfrm>
            <a:off x="816024" y="853471"/>
            <a:ext cx="7413576" cy="48557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dirty="0" smtClean="0"/>
              <a:t>Length Scale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2ADD9-5DAF-4433-91F2-9E1AF49AD87C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3471"/>
          </a:xfrm>
        </p:spPr>
        <p:txBody>
          <a:bodyPr/>
          <a:lstStyle/>
          <a:p>
            <a:r>
              <a:rPr lang="en-US" dirty="0" smtClean="0"/>
              <a:t>Multiscale Models</a:t>
            </a:r>
            <a:endParaRPr lang="en-US" dirty="0"/>
          </a:p>
        </p:txBody>
      </p:sp>
      <p:sp>
        <p:nvSpPr>
          <p:cNvPr id="61" name="Rounded Rectangle 60"/>
          <p:cNvSpPr/>
          <p:nvPr/>
        </p:nvSpPr>
        <p:spPr>
          <a:xfrm>
            <a:off x="384185" y="1372930"/>
            <a:ext cx="2130416" cy="5180270"/>
          </a:xfrm>
          <a:prstGeom prst="roundRect">
            <a:avLst/>
          </a:prstGeom>
          <a:solidFill>
            <a:srgbClr val="00B050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5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Actually do the Fit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7760-A6BA-408F-BA27-1A1DB754F01C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4025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of Fitting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9C16-AD63-4B07-83B6-528E213B4F0A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8812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Sensitivity </a:t>
            </a:r>
            <a:r>
              <a:rPr lang="en-US" dirty="0" smtClean="0"/>
              <a:t>Analysis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A6-77F1-4A95-9B77-B2B2E8961E8A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33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Sensitivity </a:t>
            </a:r>
            <a:r>
              <a:rPr lang="en-US" dirty="0" smtClean="0"/>
              <a:t>Analysis Results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E28F1-7BC5-4FCA-8819-740EFE30C0FC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6868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AC7CD-BBEA-4B67-A7E2-A498DD6970CF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44</a:t>
            </a:fld>
            <a:endParaRPr lang="en-US" dirty="0"/>
          </a:p>
        </p:txBody>
      </p:sp>
      <p:pic>
        <p:nvPicPr>
          <p:cNvPr id="13314" name="Picture 2" descr="C:\Users\James Sluka\AppData\Local\Microsoft\Windows\Temporary Internet Files\Content.IE5\EIDRHKNL\Dialog-stop-hand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9200"/>
            <a:ext cx="47244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8778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Optimization in </a:t>
            </a:r>
            <a:r>
              <a:rPr lang="en-US" dirty="0" smtClean="0"/>
              <a:t>COPASI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19200" y="1143000"/>
            <a:ext cx="7086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2"/>
              </a:rPr>
              <a:t>http</a:t>
            </a:r>
            <a:r>
              <a:rPr lang="en-US" sz="1400" u="sng" dirty="0">
                <a:hlinkClick r:id="rId2"/>
              </a:rPr>
              <a:t>://copasi.org/Support/User_Manual/Methods/Optimization_Methods</a:t>
            </a:r>
            <a:r>
              <a:rPr lang="en-US" sz="1400" u="sng" dirty="0" smtClean="0">
                <a:hlinkClick r:id="rId2"/>
              </a:rPr>
              <a:t>/</a:t>
            </a:r>
            <a:endParaRPr lang="en-US" sz="1400" u="sng" dirty="0" smtClean="0"/>
          </a:p>
          <a:p>
            <a:endParaRPr lang="en-US" sz="1400" dirty="0"/>
          </a:p>
          <a:p>
            <a:r>
              <a:rPr lang="en-US" sz="1400" b="1" dirty="0"/>
              <a:t>Optimization Methods</a:t>
            </a:r>
          </a:p>
          <a:p>
            <a:r>
              <a:rPr lang="en-US" sz="1400" u="sng" dirty="0">
                <a:hlinkClick r:id="rId2"/>
              </a:rPr>
              <a:t>http://copasi.org/Support/User_Manual/Methods/Optimization_Methods/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The optimization methods described in this chapter attempt to minimize a given objective function. There are several ways to do this and COPASI supports many different methods for the minimization of an objective function</a:t>
            </a:r>
            <a:r>
              <a:rPr lang="en-US" sz="1400" dirty="0" smtClean="0"/>
              <a:t>.</a:t>
            </a:r>
          </a:p>
          <a:p>
            <a:endParaRPr lang="en-US" sz="1400" dirty="0"/>
          </a:p>
          <a:p>
            <a:pPr lvl="0"/>
            <a:r>
              <a:rPr lang="en-US" sz="1400" u="sng" dirty="0">
                <a:hlinkClick r:id="rId3"/>
              </a:rPr>
              <a:t>Evolutionary Programming</a:t>
            </a:r>
            <a:endParaRPr lang="en-US" sz="1400" dirty="0"/>
          </a:p>
          <a:p>
            <a:pPr lvl="0"/>
            <a:r>
              <a:rPr lang="en-US" sz="1400" u="sng" dirty="0">
                <a:hlinkClick r:id="rId4"/>
              </a:rPr>
              <a:t>Evolutionary Strategy (SRES) </a:t>
            </a:r>
            <a:endParaRPr lang="en-US" sz="1400" dirty="0"/>
          </a:p>
          <a:p>
            <a:pPr lvl="0"/>
            <a:r>
              <a:rPr lang="en-US" sz="1400" u="sng" dirty="0">
                <a:hlinkClick r:id="rId5"/>
              </a:rPr>
              <a:t>Genetic Algorithm </a:t>
            </a:r>
            <a:endParaRPr lang="en-US" sz="1400" dirty="0"/>
          </a:p>
          <a:p>
            <a:pPr lvl="0"/>
            <a:r>
              <a:rPr lang="en-US" sz="1400" u="sng" dirty="0">
                <a:hlinkClick r:id="rId6"/>
              </a:rPr>
              <a:t>Genetic Algorithm SR </a:t>
            </a:r>
            <a:endParaRPr lang="en-US" sz="1400" dirty="0"/>
          </a:p>
          <a:p>
            <a:pPr lvl="0"/>
            <a:r>
              <a:rPr lang="en-US" sz="1400" u="sng" dirty="0">
                <a:hlinkClick r:id="rId7"/>
              </a:rPr>
              <a:t>Hooke &amp; Jeeves </a:t>
            </a:r>
            <a:endParaRPr lang="en-US" sz="1400" dirty="0"/>
          </a:p>
          <a:p>
            <a:pPr lvl="0"/>
            <a:r>
              <a:rPr lang="en-US" sz="1400" u="sng" dirty="0" err="1">
                <a:hlinkClick r:id="rId8"/>
              </a:rPr>
              <a:t>Levenberg</a:t>
            </a:r>
            <a:r>
              <a:rPr lang="en-US" sz="1400" u="sng" dirty="0">
                <a:hlinkClick r:id="rId8"/>
              </a:rPr>
              <a:t> - Marquardt </a:t>
            </a:r>
            <a:endParaRPr lang="en-US" sz="1400" dirty="0"/>
          </a:p>
          <a:p>
            <a:pPr lvl="0"/>
            <a:r>
              <a:rPr lang="en-US" sz="1400" u="sng" dirty="0" err="1">
                <a:hlinkClick r:id="rId9"/>
              </a:rPr>
              <a:t>Nelder</a:t>
            </a:r>
            <a:r>
              <a:rPr lang="en-US" sz="1400" u="sng" dirty="0">
                <a:hlinkClick r:id="rId9"/>
              </a:rPr>
              <a:t> - Mead </a:t>
            </a:r>
            <a:endParaRPr lang="en-US" sz="1400" dirty="0"/>
          </a:p>
          <a:p>
            <a:pPr lvl="0"/>
            <a:r>
              <a:rPr lang="en-US" sz="1400" u="sng" dirty="0">
                <a:hlinkClick r:id="rId10"/>
              </a:rPr>
              <a:t>Particle Swarm </a:t>
            </a:r>
            <a:endParaRPr lang="en-US" sz="1400" dirty="0"/>
          </a:p>
          <a:p>
            <a:pPr lvl="0"/>
            <a:r>
              <a:rPr lang="en-US" sz="1400" u="sng" dirty="0">
                <a:hlinkClick r:id="rId11"/>
              </a:rPr>
              <a:t>Praxis </a:t>
            </a:r>
            <a:endParaRPr lang="en-US" sz="1400" dirty="0"/>
          </a:p>
          <a:p>
            <a:pPr lvl="0"/>
            <a:r>
              <a:rPr lang="en-US" sz="1400" u="sng" dirty="0">
                <a:hlinkClick r:id="rId12"/>
              </a:rPr>
              <a:t>Random Search </a:t>
            </a:r>
            <a:endParaRPr lang="en-US" sz="1400" dirty="0"/>
          </a:p>
          <a:p>
            <a:pPr lvl="0"/>
            <a:r>
              <a:rPr lang="en-US" sz="1400" u="sng" dirty="0">
                <a:hlinkClick r:id="rId13"/>
              </a:rPr>
              <a:t>Simulated Annealing </a:t>
            </a:r>
            <a:endParaRPr lang="en-US" sz="1400" dirty="0"/>
          </a:p>
          <a:p>
            <a:pPr lvl="0"/>
            <a:r>
              <a:rPr lang="en-US" sz="1400" u="sng" dirty="0">
                <a:hlinkClick r:id="rId14"/>
              </a:rPr>
              <a:t>Steepest Descent </a:t>
            </a:r>
            <a:endParaRPr lang="en-US" sz="1400" dirty="0"/>
          </a:p>
          <a:p>
            <a:pPr lvl="0"/>
            <a:r>
              <a:rPr lang="en-US" sz="1400" u="sng" dirty="0">
                <a:hlinkClick r:id="rId15"/>
              </a:rPr>
              <a:t>Truncated Newton </a:t>
            </a:r>
            <a:endParaRPr lang="en-US" sz="1400" u="sng" dirty="0" smtClean="0"/>
          </a:p>
          <a:p>
            <a:pPr lvl="0"/>
            <a:endParaRPr lang="en-US" sz="1400" dirty="0"/>
          </a:p>
          <a:p>
            <a:r>
              <a:rPr lang="en-US" sz="1400" u="sng" dirty="0">
                <a:hlinkClick r:id="rId16"/>
              </a:rPr>
              <a:t>http://copasi.org/Events/Past_Events/COPASI_User_Workshop_VBI_2014/Materials/OptimizationParameterEstimation.pdf</a:t>
            </a:r>
            <a:endParaRPr lang="en-US" sz="14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BC80-A185-486A-A7F5-80A237DB3F8D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5998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Table 1: Optimization  algorithms  available  in </a:t>
            </a:r>
            <a:br>
              <a:rPr lang="en-US" sz="2400" dirty="0" smtClean="0"/>
            </a:br>
            <a:r>
              <a:rPr lang="en-US" sz="2400" dirty="0" smtClean="0"/>
              <a:t>COPASI Version 4.4 (Build 26)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638CD-C1D0-4B12-BDC8-B90F94035F00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6021572"/>
            <a:ext cx="7299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From Mendes, P., et al., Computational modeling of biochemical networks using COPASI. Methods Mol </a:t>
            </a:r>
            <a:r>
              <a:rPr lang="en-US" sz="1200" dirty="0" err="1"/>
              <a:t>Biol</a:t>
            </a:r>
            <a:r>
              <a:rPr lang="en-US" sz="1200" dirty="0"/>
              <a:t>, 2009. 500: p. </a:t>
            </a:r>
            <a:r>
              <a:rPr lang="en-US" sz="1200" dirty="0" smtClean="0"/>
              <a:t>17-59. https</a:t>
            </a:r>
            <a:r>
              <a:rPr lang="en-US" sz="1200" dirty="0"/>
              <a:t>://link.springer.com/protocol/10.1007%2F978-1-59745-525-1_2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716311"/>
              </p:ext>
            </p:extLst>
          </p:nvPr>
        </p:nvGraphicFramePr>
        <p:xfrm>
          <a:off x="1774825" y="1335037"/>
          <a:ext cx="5975350" cy="499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6" name="Document" r:id="rId3" imgW="5975162" imgH="4993411" progId="Word.Document.12">
                  <p:embed/>
                </p:oleObj>
              </mc:Choice>
              <mc:Fallback>
                <p:oleObj name="Document" r:id="rId3" imgW="5975162" imgH="49934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4825" y="1335037"/>
                        <a:ext cx="5975350" cy="499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784499" y="1094601"/>
            <a:ext cx="5378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Algorithm                  </a:t>
            </a:r>
            <a:r>
              <a:rPr lang="en-US" sz="1200" b="1" dirty="0" smtClean="0"/>
              <a:t>                  </a:t>
            </a:r>
            <a:r>
              <a:rPr lang="en-US" sz="1200" b="1" dirty="0"/>
              <a:t>Strategy  </a:t>
            </a:r>
            <a:r>
              <a:rPr lang="en-US" sz="1200" b="1" dirty="0" smtClean="0"/>
              <a:t>                                        Type     Ref’s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582801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PBPK Model of Acetaminophen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152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Parameter fitting</a:t>
            </a:r>
          </a:p>
          <a:p>
            <a:r>
              <a:rPr lang="en-US" dirty="0" smtClean="0"/>
              <a:t>Need some data to fit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BBC43-AC61-451E-A323-2270732BF422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47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469" y="829945"/>
            <a:ext cx="2971800" cy="178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1869" y="5877597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Critchley, </a:t>
            </a:r>
            <a:r>
              <a:rPr lang="en-US" sz="1200" dirty="0" smtClean="0"/>
              <a:t>JA </a:t>
            </a:r>
            <a:r>
              <a:rPr lang="en-US" sz="1200" i="1" dirty="0" smtClean="0"/>
              <a:t>et al</a:t>
            </a:r>
            <a:r>
              <a:rPr lang="en-US" sz="1200" dirty="0" smtClean="0"/>
              <a:t>. </a:t>
            </a:r>
            <a:r>
              <a:rPr lang="en-US" sz="1200" dirty="0"/>
              <a:t>"Differences in the </a:t>
            </a:r>
            <a:r>
              <a:rPr lang="en-US" sz="1200" dirty="0" smtClean="0"/>
              <a:t>single-oral-dose pharmacokinetics </a:t>
            </a:r>
            <a:r>
              <a:rPr lang="en-US" sz="1200" dirty="0"/>
              <a:t>and urinary excretion of paracetamol and its </a:t>
            </a:r>
            <a:r>
              <a:rPr lang="en-US" sz="1200" dirty="0" smtClean="0"/>
              <a:t>conjugates </a:t>
            </a:r>
            <a:r>
              <a:rPr lang="en-US" sz="1200" dirty="0"/>
              <a:t>between Hong Kong Chinese </a:t>
            </a:r>
            <a:r>
              <a:rPr lang="en-US" sz="1200" dirty="0" smtClean="0"/>
              <a:t>and Caucasian subjects" </a:t>
            </a:r>
            <a:r>
              <a:rPr lang="en-US" sz="1200" dirty="0"/>
              <a:t>Journal of clinical pharmacy and therapeutics, 30:2 , 179-84, (2005</a:t>
            </a:r>
            <a:r>
              <a:rPr lang="en-US" sz="1200" dirty="0" smtClean="0"/>
              <a:t>).</a:t>
            </a:r>
            <a:endParaRPr lang="en-US" sz="1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900504"/>
              </p:ext>
            </p:extLst>
          </p:nvPr>
        </p:nvGraphicFramePr>
        <p:xfrm>
          <a:off x="457200" y="2743200"/>
          <a:ext cx="4834169" cy="280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0822"/>
                <a:gridCol w="972675"/>
                <a:gridCol w="946387"/>
                <a:gridCol w="946387"/>
                <a:gridCol w="233676"/>
                <a:gridCol w="832471"/>
                <a:gridCol w="341751"/>
              </a:tblGrid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Time(h)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APAP(ug/ml)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APAPS(ug/ml)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APAPG(ug/ml)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APAP(Mol/L)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0.0000E+00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5.9205E-05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14.67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1.97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9.7152E-05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16.77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1.1106E-04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16.63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3.41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1.1013E-04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14.89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9.8609E-05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13.98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9.2583E-05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10.85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7.1854E-05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5.3907E-05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4.0530E-05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2.9470E-05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2.0728E-05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1.8013E-05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7.9470E-06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  <a:tr h="1755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0.38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2.5166E-06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b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2297668"/>
            <a:ext cx="3702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File: Critchley_human_APAP_data.csv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33400" y="2667000"/>
            <a:ext cx="719369" cy="297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248962" y="2672255"/>
            <a:ext cx="890007" cy="297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386637" y="3003993"/>
            <a:ext cx="356546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393700" algn="l"/>
              </a:tabLst>
            </a:pPr>
            <a:r>
              <a:rPr lang="en-US" dirty="0"/>
              <a:t>For APAP (1g) in human (70Kg) liver:</a:t>
            </a:r>
            <a:br>
              <a:rPr lang="en-US" dirty="0"/>
            </a:br>
            <a:r>
              <a:rPr lang="en-US" dirty="0"/>
              <a:t>	</a:t>
            </a:r>
            <a:r>
              <a:rPr lang="en-US" i="1" dirty="0" err="1"/>
              <a:t>X</a:t>
            </a:r>
            <a:r>
              <a:rPr lang="en-US" i="1" baseline="-25000" dirty="0" err="1"/>
              <a:t>c</a:t>
            </a:r>
            <a:r>
              <a:rPr lang="en-US" dirty="0"/>
              <a:t>= 0.2mmol (32mg)</a:t>
            </a:r>
            <a:br>
              <a:rPr lang="en-US" dirty="0"/>
            </a:br>
            <a:r>
              <a:rPr lang="en-US" dirty="0"/>
              <a:t>	</a:t>
            </a:r>
            <a:r>
              <a:rPr lang="en-US" i="1" dirty="0"/>
              <a:t>V</a:t>
            </a:r>
            <a:r>
              <a:rPr lang="en-US" i="1" baseline="-25000" dirty="0"/>
              <a:t>c </a:t>
            </a:r>
            <a:r>
              <a:rPr lang="en-US" i="1" dirty="0"/>
              <a:t>=</a:t>
            </a:r>
            <a:r>
              <a:rPr lang="en-US" dirty="0"/>
              <a:t>1.72L</a:t>
            </a:r>
            <a:br>
              <a:rPr lang="en-US" dirty="0"/>
            </a:br>
            <a:r>
              <a:rPr lang="en-US" i="1" dirty="0"/>
              <a:t>	Q</a:t>
            </a:r>
            <a:r>
              <a:rPr lang="en-US" dirty="0"/>
              <a:t> = 94L/hr</a:t>
            </a:r>
            <a:br>
              <a:rPr lang="en-US" dirty="0"/>
            </a:br>
            <a:r>
              <a:rPr lang="en-US" dirty="0"/>
              <a:t>	R</a:t>
            </a:r>
            <a:r>
              <a:rPr lang="en-US" baseline="-25000" dirty="0"/>
              <a:t>b2p</a:t>
            </a:r>
            <a:r>
              <a:rPr lang="en-US" dirty="0"/>
              <a:t> = 1.09</a:t>
            </a:r>
            <a:br>
              <a:rPr lang="en-US" dirty="0"/>
            </a:br>
            <a:r>
              <a:rPr lang="en-US" dirty="0"/>
              <a:t>	</a:t>
            </a:r>
            <a:r>
              <a:rPr lang="en-US" i="1" dirty="0" err="1"/>
              <a:t>F</a:t>
            </a:r>
            <a:r>
              <a:rPr lang="en-US" i="1" baseline="-25000" dirty="0" err="1"/>
              <a:t>ub</a:t>
            </a:r>
            <a:r>
              <a:rPr lang="en-US" dirty="0"/>
              <a:t> = 0.8</a:t>
            </a:r>
            <a:br>
              <a:rPr lang="en-US" dirty="0"/>
            </a:br>
            <a:r>
              <a:rPr lang="en-US" dirty="0"/>
              <a:t>	</a:t>
            </a:r>
            <a:r>
              <a:rPr lang="en-US" i="1" dirty="0" err="1"/>
              <a:t>K</a:t>
            </a:r>
            <a:r>
              <a:rPr lang="en-US" i="1" baseline="-25000" dirty="0" err="1"/>
              <a:t>liver</a:t>
            </a:r>
            <a:r>
              <a:rPr lang="en-US" dirty="0"/>
              <a:t> = 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9805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Setup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56784-EA0F-4FB5-B3A2-5B0BA419DA91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48</a:t>
            </a:fld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7446074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ight Arrow 13"/>
          <p:cNvSpPr/>
          <p:nvPr/>
        </p:nvSpPr>
        <p:spPr>
          <a:xfrm>
            <a:off x="762000" y="4388069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1</a:t>
            </a:r>
            <a:endParaRPr lang="en-US" sz="1400" dirty="0"/>
          </a:p>
        </p:txBody>
      </p:sp>
      <p:sp>
        <p:nvSpPr>
          <p:cNvPr id="20" name="Right Arrow 19"/>
          <p:cNvSpPr/>
          <p:nvPr/>
        </p:nvSpPr>
        <p:spPr>
          <a:xfrm flipH="1">
            <a:off x="6156434" y="2495550"/>
            <a:ext cx="712076" cy="107632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3</a:t>
            </a:r>
            <a:endParaRPr lang="en-US" sz="1400" dirty="0"/>
          </a:p>
        </p:txBody>
      </p:sp>
      <p:sp>
        <p:nvSpPr>
          <p:cNvPr id="21" name="Right Arrow 20"/>
          <p:cNvSpPr/>
          <p:nvPr/>
        </p:nvSpPr>
        <p:spPr>
          <a:xfrm>
            <a:off x="6096000" y="1676400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2</a:t>
            </a:r>
            <a:endParaRPr lang="en-US" sz="1400" dirty="0"/>
          </a:p>
        </p:txBody>
      </p:sp>
      <p:sp>
        <p:nvSpPr>
          <p:cNvPr id="22" name="Right Arrow 21"/>
          <p:cNvSpPr/>
          <p:nvPr/>
        </p:nvSpPr>
        <p:spPr>
          <a:xfrm>
            <a:off x="6858000" y="6082864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4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2517226" y="5055477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5</a:t>
            </a:r>
            <a:endParaRPr lang="en-US" sz="1400" dirty="0"/>
          </a:p>
        </p:txBody>
      </p:sp>
      <p:sp>
        <p:nvSpPr>
          <p:cNvPr id="24" name="Right Arrow 23"/>
          <p:cNvSpPr/>
          <p:nvPr/>
        </p:nvSpPr>
        <p:spPr>
          <a:xfrm>
            <a:off x="2362200" y="6082864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6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09030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Actually do the Fit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D5D9-29BA-4105-8045-9DDB7B80B987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49</a:t>
            </a:fld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73" y="981075"/>
            <a:ext cx="379095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073" y="981075"/>
            <a:ext cx="2907074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76" t="10974" r="11596" b="38232"/>
          <a:stretch/>
        </p:blipFill>
        <p:spPr bwMode="auto">
          <a:xfrm>
            <a:off x="2598056" y="3521529"/>
            <a:ext cx="3547534" cy="284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1034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(L)ADME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Definition</a:t>
            </a:r>
          </a:p>
          <a:p>
            <a:pPr lvl="1"/>
            <a:r>
              <a:rPr lang="en-US" dirty="0" smtClean="0"/>
              <a:t>(Liberation)</a:t>
            </a:r>
          </a:p>
          <a:p>
            <a:pPr lvl="2"/>
            <a:r>
              <a:rPr lang="en-US" dirty="0" smtClean="0"/>
              <a:t>release of compound from a formulation such as a pill or capsule</a:t>
            </a:r>
          </a:p>
          <a:p>
            <a:pPr lvl="1"/>
            <a:r>
              <a:rPr lang="en-US" dirty="0" smtClean="0"/>
              <a:t>Adsorption: </a:t>
            </a:r>
          </a:p>
          <a:p>
            <a:pPr lvl="2"/>
            <a:r>
              <a:rPr lang="en-US" dirty="0" smtClean="0"/>
              <a:t>transfer from the gut to the blood</a:t>
            </a:r>
          </a:p>
          <a:p>
            <a:pPr lvl="1"/>
            <a:r>
              <a:rPr lang="en-US" dirty="0" smtClean="0"/>
              <a:t>Distribution</a:t>
            </a:r>
          </a:p>
          <a:p>
            <a:pPr lvl="2"/>
            <a:r>
              <a:rPr lang="en-US" dirty="0" smtClean="0"/>
              <a:t>Distribution of the compound throughout the blood and to the various tissues</a:t>
            </a:r>
          </a:p>
          <a:p>
            <a:pPr lvl="1"/>
            <a:r>
              <a:rPr lang="en-US" dirty="0" smtClean="0"/>
              <a:t>Metabolism</a:t>
            </a:r>
          </a:p>
          <a:p>
            <a:pPr lvl="2"/>
            <a:r>
              <a:rPr lang="en-US" dirty="0" smtClean="0"/>
              <a:t>Metabolic conversion of the compound to other compounds</a:t>
            </a:r>
          </a:p>
          <a:p>
            <a:pPr lvl="1"/>
            <a:r>
              <a:rPr lang="en-US" dirty="0" smtClean="0"/>
              <a:t>Excretion</a:t>
            </a:r>
          </a:p>
          <a:p>
            <a:pPr lvl="2"/>
            <a:r>
              <a:rPr lang="en-US" dirty="0" smtClean="0"/>
              <a:t>Clearance of the compound from the body via the kidney, liver/GI tract, lungs, …</a:t>
            </a:r>
          </a:p>
          <a:p>
            <a:r>
              <a:rPr lang="en-US" dirty="0" smtClean="0"/>
              <a:t>The most fundamental, common and cheapest experimental data available for drug and toxicity research in animals. (The subject survives)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D6EBD-9BE2-4167-B13D-152D366940EA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84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of Fitting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70872" y="781050"/>
            <a:ext cx="6046560" cy="3638550"/>
            <a:chOff x="381000" y="1219200"/>
            <a:chExt cx="6046560" cy="3638550"/>
          </a:xfrm>
        </p:grpSpPr>
        <p:pic>
          <p:nvPicPr>
            <p:cNvPr id="2048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08" b="27892"/>
            <a:stretch/>
          </p:blipFill>
          <p:spPr bwMode="auto">
            <a:xfrm>
              <a:off x="381000" y="1219200"/>
              <a:ext cx="6046560" cy="36385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6" name="Right Arrow 5"/>
            <p:cNvSpPr/>
            <p:nvPr/>
          </p:nvSpPr>
          <p:spPr>
            <a:xfrm>
              <a:off x="522894" y="4537184"/>
              <a:ext cx="457200" cy="304800"/>
            </a:xfrm>
            <a:prstGeom prst="rightArrow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1</a:t>
              </a:r>
              <a:endParaRPr lang="en-US" sz="1400" dirty="0"/>
            </a:p>
          </p:txBody>
        </p:sp>
        <p:sp>
          <p:nvSpPr>
            <p:cNvPr id="7" name="Right Arrow 6"/>
            <p:cNvSpPr/>
            <p:nvPr/>
          </p:nvSpPr>
          <p:spPr>
            <a:xfrm flipH="1">
              <a:off x="2743200" y="2322786"/>
              <a:ext cx="457200" cy="304800"/>
            </a:xfrm>
            <a:prstGeom prst="rightArrow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2</a:t>
              </a:r>
              <a:endParaRPr lang="en-US" sz="1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794031" y="4251434"/>
            <a:ext cx="6955216" cy="2073998"/>
            <a:chOff x="1905000" y="3962400"/>
            <a:chExt cx="6955216" cy="2073998"/>
          </a:xfrm>
        </p:grpSpPr>
        <p:pic>
          <p:nvPicPr>
            <p:cNvPr id="20483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06" t="12759" b="55857"/>
            <a:stretch/>
          </p:blipFill>
          <p:spPr bwMode="auto">
            <a:xfrm>
              <a:off x="1905000" y="4191000"/>
              <a:ext cx="6955216" cy="184539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9" name="Right Arrow 8"/>
            <p:cNvSpPr/>
            <p:nvPr/>
          </p:nvSpPr>
          <p:spPr>
            <a:xfrm rot="16200000" flipH="1">
              <a:off x="2514600" y="4038600"/>
              <a:ext cx="457200" cy="304800"/>
            </a:xfrm>
            <a:prstGeom prst="rightArrow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3</a:t>
              </a:r>
              <a:endParaRPr lang="en-US" sz="1400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997301" y="4689584"/>
              <a:ext cx="457200" cy="1346814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F9D4-D986-46C4-8BF1-A805DFF18161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5029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More…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34B1-7E8D-4A65-8C6B-1F60C18BCC51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51</a:t>
            </a:fld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6" t="11943" r="1505" b="44029"/>
          <a:stretch/>
        </p:blipFill>
        <p:spPr bwMode="auto">
          <a:xfrm>
            <a:off x="685800" y="533400"/>
            <a:ext cx="7680960" cy="293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4" t="13657" r="3119" b="40743"/>
          <a:stretch/>
        </p:blipFill>
        <p:spPr bwMode="auto">
          <a:xfrm>
            <a:off x="685800" y="3657600"/>
            <a:ext cx="7543800" cy="304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36260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Sensitivity </a:t>
            </a:r>
            <a:r>
              <a:rPr lang="en-US" dirty="0" smtClean="0"/>
              <a:t>Analysis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88F70-2E7C-4AF4-A2C6-4B1F6E769547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52</a:t>
            </a:fld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7744641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>
          <a:xfrm flipH="1">
            <a:off x="5029200" y="2046561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2</a:t>
            </a:r>
            <a:endParaRPr lang="en-US" sz="1400" dirty="0"/>
          </a:p>
        </p:txBody>
      </p:sp>
      <p:sp>
        <p:nvSpPr>
          <p:cNvPr id="8" name="Right Arrow 7"/>
          <p:cNvSpPr/>
          <p:nvPr/>
        </p:nvSpPr>
        <p:spPr>
          <a:xfrm>
            <a:off x="657225" y="4600575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1</a:t>
            </a:r>
            <a:endParaRPr lang="en-US" sz="1400" dirty="0"/>
          </a:p>
        </p:txBody>
      </p:sp>
      <p:sp>
        <p:nvSpPr>
          <p:cNvPr id="9" name="Right Arrow 8"/>
          <p:cNvSpPr/>
          <p:nvPr/>
        </p:nvSpPr>
        <p:spPr>
          <a:xfrm flipH="1">
            <a:off x="5029200" y="2322786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3</a:t>
            </a:r>
            <a:endParaRPr lang="en-US" sz="1400" dirty="0"/>
          </a:p>
        </p:txBody>
      </p:sp>
      <p:sp>
        <p:nvSpPr>
          <p:cNvPr id="10" name="Right Arrow 9"/>
          <p:cNvSpPr/>
          <p:nvPr/>
        </p:nvSpPr>
        <p:spPr>
          <a:xfrm flipH="1">
            <a:off x="5019675" y="2627586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4</a:t>
            </a:r>
            <a:endParaRPr lang="en-US" sz="1400" dirty="0"/>
          </a:p>
        </p:txBody>
      </p:sp>
      <p:sp>
        <p:nvSpPr>
          <p:cNvPr id="11" name="Right Arrow 10"/>
          <p:cNvSpPr/>
          <p:nvPr/>
        </p:nvSpPr>
        <p:spPr>
          <a:xfrm flipH="1">
            <a:off x="5029200" y="2921547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5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3276600" y="2475186"/>
            <a:ext cx="5334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7663542" y="5728605"/>
            <a:ext cx="810441" cy="438150"/>
          </a:xfrm>
          <a:prstGeom prst="mathMultiply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2362200" y="5795280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6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609526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7848600" cy="4922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Sensitivity </a:t>
            </a:r>
            <a:r>
              <a:rPr lang="en-US" dirty="0" smtClean="0"/>
              <a:t>Analysis Results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B768-1B7D-4A21-B052-3EAD667E017F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53</a:t>
            </a:fld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7418614" y="1673398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2</a:t>
            </a:r>
          </a:p>
        </p:txBody>
      </p:sp>
      <p:sp>
        <p:nvSpPr>
          <p:cNvPr id="14" name="Right Arrow 13"/>
          <p:cNvSpPr/>
          <p:nvPr/>
        </p:nvSpPr>
        <p:spPr>
          <a:xfrm rot="5400000">
            <a:off x="3282042" y="1597198"/>
            <a:ext cx="4572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1</a:t>
            </a: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5826663" y="3419812"/>
            <a:ext cx="2049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Can’t sort in COPASI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7738774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Sort in Excel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42B44-BC38-4D10-B655-A790755B4A5B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54</a:t>
            </a:fld>
            <a:endParaRPr lang="en-US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8" r="57438" b="4788"/>
          <a:stretch/>
        </p:blipFill>
        <p:spPr bwMode="auto">
          <a:xfrm>
            <a:off x="1905000" y="914400"/>
            <a:ext cx="530042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01581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APAP Metabolism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879D2-6DDC-4D82-ADF3-ED5895A85959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4280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BEF6-9724-4243-A055-201B59402C98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1530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Thank You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33400" y="6356350"/>
            <a:ext cx="2133600" cy="365125"/>
          </a:xfrm>
        </p:spPr>
        <p:txBody>
          <a:bodyPr/>
          <a:lstStyle/>
          <a:p>
            <a:fld id="{2EBBBA35-B3CA-42B6-900C-CF2DC8FC600B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00800" y="6356350"/>
            <a:ext cx="2133600" cy="365125"/>
          </a:xfrm>
        </p:spPr>
        <p:txBody>
          <a:bodyPr/>
          <a:lstStyle/>
          <a:p>
            <a:fld id="{2058D640-2CC3-4663-9E95-354326E26B7C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4294967295"/>
          </p:nvPr>
        </p:nvSpPr>
        <p:spPr>
          <a:xfrm>
            <a:off x="609600" y="1143000"/>
            <a:ext cx="8229600" cy="49530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BIOC </a:t>
            </a:r>
            <a:r>
              <a:rPr lang="en-US" sz="2000" b="1" dirty="0"/>
              <a:t>Team:</a:t>
            </a:r>
            <a:r>
              <a:rPr lang="en-US" sz="2000" dirty="0"/>
              <a:t> </a:t>
            </a:r>
            <a:r>
              <a:rPr lang="en-US" sz="2000" dirty="0" smtClean="0"/>
              <a:t>Dr. James Glazier, Dr. Julio </a:t>
            </a:r>
            <a:r>
              <a:rPr lang="en-US" sz="2000" dirty="0"/>
              <a:t>Belmonte, </a:t>
            </a:r>
            <a:r>
              <a:rPr lang="en-US" sz="2000" dirty="0" smtClean="0"/>
              <a:t>Dr. Abbas Shirinifard, </a:t>
            </a:r>
            <a:r>
              <a:rPr lang="en-US" sz="2000" dirty="0"/>
              <a:t>Randy Heiland, Dr. Maciej </a:t>
            </a:r>
            <a:r>
              <a:rPr lang="en-US" sz="2000" dirty="0" smtClean="0"/>
              <a:t>Swat, </a:t>
            </a:r>
            <a:r>
              <a:rPr lang="en-US" sz="2000" dirty="0"/>
              <a:t>Dr. Scott </a:t>
            </a:r>
            <a:r>
              <a:rPr lang="en-US" sz="2000" dirty="0" smtClean="0"/>
              <a:t>Gens, </a:t>
            </a:r>
            <a:r>
              <a:rPr lang="en-US" sz="2000" u="sng" dirty="0"/>
              <a:t>Dr. Sherry Clendenon</a:t>
            </a:r>
            <a:r>
              <a:rPr lang="en-US" sz="2000" dirty="0"/>
              <a:t>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Dr</a:t>
            </a:r>
            <a:r>
              <a:rPr lang="en-US" sz="2000" dirty="0"/>
              <a:t>. Mitja Hmeljak, Dr. Srividhya Jayaraman, Garth Gast, Aaron </a:t>
            </a:r>
            <a:r>
              <a:rPr lang="en-US" sz="2000" dirty="0" smtClean="0"/>
              <a:t>Dy, </a:t>
            </a:r>
            <a:br>
              <a:rPr lang="en-US" sz="2000" dirty="0" smtClean="0"/>
            </a:br>
            <a:r>
              <a:rPr lang="en-US" sz="2000" u="sng" dirty="0" smtClean="0"/>
              <a:t>Dr. Xiao Fu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Imaging Collaborators: </a:t>
            </a:r>
            <a:r>
              <a:rPr lang="en-US" sz="2000" u="sng" dirty="0" smtClean="0"/>
              <a:t>Dr. Kenneth Dunn</a:t>
            </a:r>
            <a:r>
              <a:rPr lang="en-US" sz="2000" dirty="0" smtClean="0"/>
              <a:t> </a:t>
            </a:r>
          </a:p>
          <a:p>
            <a:r>
              <a:rPr lang="en-US" sz="2000" b="1" dirty="0" smtClean="0"/>
              <a:t>Toxicology Collaborators:</a:t>
            </a:r>
            <a:r>
              <a:rPr lang="en-US" sz="2000" dirty="0" smtClean="0"/>
              <a:t> </a:t>
            </a:r>
            <a:r>
              <a:rPr lang="en-US" sz="2000" u="sng" dirty="0" smtClean="0"/>
              <a:t>Dr. James Klaunig, Dr. Zemin Wang</a:t>
            </a:r>
          </a:p>
          <a:p>
            <a:endParaRPr lang="en-US" sz="2000" dirty="0"/>
          </a:p>
          <a:p>
            <a:r>
              <a:rPr lang="en-US" sz="2000" b="1" dirty="0"/>
              <a:t>Support: EPA, NIH, NSF, Indiana University. </a:t>
            </a:r>
            <a:endParaRPr lang="en-US" sz="2000" b="1" dirty="0" smtClean="0"/>
          </a:p>
          <a:p>
            <a:endParaRPr lang="en-US" sz="2000" b="1" dirty="0"/>
          </a:p>
          <a:p>
            <a:pPr marL="0" indent="0">
              <a:buNone/>
            </a:pPr>
            <a:r>
              <a:rPr lang="en-US" sz="2000" dirty="0"/>
              <a:t>For papers on these </a:t>
            </a:r>
            <a:r>
              <a:rPr lang="en-US" sz="2000" dirty="0" smtClean="0"/>
              <a:t>projects</a:t>
            </a:r>
            <a:r>
              <a:rPr lang="en-US" sz="2000" dirty="0"/>
              <a:t>: http://www.biocomplexity.indiana.edu</a:t>
            </a:r>
            <a:endParaRPr lang="en-US" sz="2000" u="sng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000" dirty="0"/>
              <a:t>To download software for model </a:t>
            </a:r>
            <a:r>
              <a:rPr lang="en-US" sz="2000" dirty="0" smtClean="0"/>
              <a:t>building</a:t>
            </a:r>
            <a:r>
              <a:rPr lang="en-US" sz="2000" dirty="0"/>
              <a:t>: http://www.compucell3d.org</a:t>
            </a:r>
            <a:endParaRPr lang="en-US" sz="2000" u="sng" dirty="0">
              <a:solidFill>
                <a:schemeClr val="tx2"/>
              </a:solidFill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1900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ADME data for Acetaminophen (APAP)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8345E-167B-48B4-9D90-C35905AFC4CE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483114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data is </a:t>
            </a:r>
            <a:r>
              <a:rPr lang="en-US" dirty="0" smtClean="0"/>
              <a:t>from </a:t>
            </a:r>
            <a:r>
              <a:rPr lang="en-US" dirty="0"/>
              <a:t>nine </a:t>
            </a:r>
            <a:r>
              <a:rPr lang="en-US" dirty="0" smtClean="0"/>
              <a:t>Caucasian subjects, </a:t>
            </a:r>
            <a:r>
              <a:rPr lang="en-US" dirty="0"/>
              <a:t>with average BW of 68 </a:t>
            </a:r>
            <a:r>
              <a:rPr lang="en-US" dirty="0" smtClean="0"/>
              <a:t>Kg, </a:t>
            </a:r>
            <a:r>
              <a:rPr lang="en-US" dirty="0"/>
              <a:t>following a 20mg/kg (1.4g for a 70 Kg </a:t>
            </a:r>
            <a:r>
              <a:rPr lang="en-US" dirty="0" smtClean="0"/>
              <a:t>individual) oral </a:t>
            </a:r>
            <a:r>
              <a:rPr lang="en-US" dirty="0"/>
              <a:t>dose of APAP syrup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  <a:p>
            <a:r>
              <a:rPr lang="en-US" sz="1400" dirty="0"/>
              <a:t>Critchley, J. A., </a:t>
            </a:r>
            <a:r>
              <a:rPr lang="en-US" sz="1400" i="1" dirty="0" smtClean="0"/>
              <a:t>et al.</a:t>
            </a:r>
            <a:r>
              <a:rPr lang="en-US" sz="1400" dirty="0" smtClean="0"/>
              <a:t> </a:t>
            </a:r>
            <a:r>
              <a:rPr lang="en-US" sz="1400" dirty="0"/>
              <a:t>"Differences in the </a:t>
            </a:r>
            <a:r>
              <a:rPr lang="en-US" sz="1400" dirty="0" smtClean="0"/>
              <a:t>single-oral-dose pharmacokinetics </a:t>
            </a:r>
            <a:r>
              <a:rPr lang="en-US" sz="1400" dirty="0"/>
              <a:t>and urinary excretion of paracetamol and its conjugates between Hong Kong Chinese </a:t>
            </a:r>
            <a:r>
              <a:rPr lang="en-US" sz="1400" dirty="0" smtClean="0"/>
              <a:t>and Caucasian </a:t>
            </a:r>
            <a:r>
              <a:rPr lang="en-US" sz="1400" dirty="0"/>
              <a:t>subjects." Journal of clinical pharmacy and therapeutics, 30:2 , 179-84, (2005</a:t>
            </a:r>
            <a:r>
              <a:rPr lang="en-US" sz="1400" dirty="0" smtClean="0"/>
              <a:t>).</a:t>
            </a:r>
            <a:endParaRPr lang="en-US" sz="1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66800"/>
            <a:ext cx="570709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452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PK</a:t>
            </a:r>
            <a:r>
              <a:rPr lang="en-US" baseline="30000" dirty="0" smtClean="0"/>
              <a:t>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(Pharmacokinetics Modeling)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200"/>
          </a:xfrm>
        </p:spPr>
        <p:txBody>
          <a:bodyPr/>
          <a:lstStyle/>
          <a:p>
            <a:r>
              <a:rPr lang="en-US" dirty="0" smtClean="0"/>
              <a:t>Simplest level of modeling; uptake and excretion of a compound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23293-698C-4D1E-87DC-33639CE5A28B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572518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30000" dirty="0" smtClean="0"/>
              <a:t>†</a:t>
            </a:r>
            <a:r>
              <a:rPr lang="en-US" sz="1400" baseline="30000" dirty="0" smtClean="0"/>
              <a:t> </a:t>
            </a:r>
            <a:r>
              <a:rPr lang="en-US" sz="1400" dirty="0" smtClean="0"/>
              <a:t>“PK” is used for various types of modeling ranging from any  modeling of compound distribution to the specific usage here. </a:t>
            </a:r>
            <a:endParaRPr lang="en-US" sz="14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1757855" y="3045483"/>
            <a:ext cx="5270944" cy="1371600"/>
            <a:chOff x="1757855" y="3045483"/>
            <a:chExt cx="5270944" cy="1371600"/>
          </a:xfrm>
        </p:grpSpPr>
        <p:sp>
          <p:nvSpPr>
            <p:cNvPr id="7" name="Rounded Rectangle 6"/>
            <p:cNvSpPr/>
            <p:nvPr/>
          </p:nvSpPr>
          <p:spPr>
            <a:xfrm>
              <a:off x="3180699" y="3045483"/>
              <a:ext cx="2438400" cy="13716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Body of constant volume  V</a:t>
              </a:r>
              <a:r>
                <a:rPr lang="en-US" baseline="-25000" dirty="0" smtClean="0">
                  <a:solidFill>
                    <a:schemeClr val="tx1"/>
                  </a:solidFill>
                </a:rPr>
                <a:t>c</a:t>
              </a:r>
              <a:r>
                <a:rPr lang="en-US" dirty="0" smtClean="0">
                  <a:solidFill>
                    <a:schemeClr val="tx1"/>
                  </a:solidFill>
                </a:rPr>
                <a:t> containing </a:t>
              </a:r>
              <a:r>
                <a:rPr lang="en-US" i="1" dirty="0" smtClean="0">
                  <a:solidFill>
                    <a:schemeClr val="tx1"/>
                  </a:solidFill>
                </a:rPr>
                <a:t>X</a:t>
              </a:r>
              <a:r>
                <a:rPr lang="en-US" i="1" baseline="-25000" dirty="0" smtClean="0">
                  <a:solidFill>
                    <a:schemeClr val="tx1"/>
                  </a:solidFill>
                </a:rPr>
                <a:t>c </a:t>
              </a:r>
              <a:r>
                <a:rPr lang="en-US" dirty="0" smtClean="0">
                  <a:solidFill>
                    <a:schemeClr val="tx1"/>
                  </a:solidFill>
                </a:rPr>
                <a:t>grams of compound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Right Arrow 7"/>
            <p:cNvSpPr/>
            <p:nvPr/>
          </p:nvSpPr>
          <p:spPr>
            <a:xfrm>
              <a:off x="5809599" y="3464583"/>
              <a:ext cx="1219200" cy="5334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Arrow 8"/>
            <p:cNvSpPr/>
            <p:nvPr/>
          </p:nvSpPr>
          <p:spPr>
            <a:xfrm>
              <a:off x="1770999" y="3464583"/>
              <a:ext cx="1219200" cy="5334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57855" y="4032564"/>
              <a:ext cx="8498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Uptake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04854" y="3105605"/>
              <a:ext cx="1847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20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853984" y="4032564"/>
              <a:ext cx="11080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Clearance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1481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Exercise: Implement this simple </a:t>
            </a:r>
            <a:br>
              <a:rPr lang="en-US" dirty="0" smtClean="0"/>
            </a:br>
            <a:r>
              <a:rPr lang="en-US" dirty="0" smtClean="0"/>
              <a:t>PK Model (</a:t>
            </a:r>
            <a:r>
              <a:rPr lang="en-US" dirty="0" smtClean="0"/>
              <a:t>no </a:t>
            </a:r>
            <a:r>
              <a:rPr lang="en-US" dirty="0" smtClean="0"/>
              <a:t>flows, just transfer ODEs)</a:t>
            </a:r>
            <a:endParaRPr lang="en-US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Remember to set the units!</a:t>
            </a:r>
          </a:p>
          <a:p>
            <a:r>
              <a:rPr lang="en-US" sz="2400" dirty="0" smtClean="0"/>
              <a:t>Need three compartments:</a:t>
            </a:r>
          </a:p>
          <a:p>
            <a:pPr lvl="1"/>
            <a:r>
              <a:rPr lang="en-US" sz="2000" dirty="0" smtClean="0"/>
              <a:t>Gut(in), Body, Kidney(</a:t>
            </a:r>
            <a:r>
              <a:rPr lang="en-US" sz="2000" i="1" dirty="0" smtClean="0"/>
              <a:t>out)</a:t>
            </a:r>
            <a:endParaRPr lang="en-US" sz="2000" dirty="0" smtClean="0"/>
          </a:p>
          <a:p>
            <a:r>
              <a:rPr lang="en-US" sz="2400" dirty="0" smtClean="0"/>
              <a:t>Initialize:  Quantities </a:t>
            </a:r>
            <a:r>
              <a:rPr lang="en-US" sz="2400" i="1" dirty="0" err="1" smtClean="0"/>
              <a:t>X</a:t>
            </a:r>
            <a:r>
              <a:rPr lang="en-US" sz="2400" i="1" baseline="-25000" dirty="0" err="1" smtClean="0"/>
              <a:t>gut</a:t>
            </a:r>
            <a:r>
              <a:rPr lang="en-US" sz="2400" dirty="0" smtClean="0"/>
              <a:t> = 1,</a:t>
            </a:r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i="1" dirty="0" err="1" smtClean="0"/>
              <a:t>X</a:t>
            </a:r>
            <a:r>
              <a:rPr lang="en-US" sz="2400" i="1" baseline="-25000" dirty="0" err="1" smtClean="0"/>
              <a:t>bod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en-US" sz="2400" i="1" dirty="0" smtClean="0"/>
              <a:t>X</a:t>
            </a:r>
            <a:r>
              <a:rPr lang="en-US" sz="2400" i="1" baseline="-25000" dirty="0" smtClean="0"/>
              <a:t>kid</a:t>
            </a:r>
            <a:r>
              <a:rPr lang="en-US" sz="2400" dirty="0" smtClean="0"/>
              <a:t>  </a:t>
            </a:r>
            <a:r>
              <a:rPr lang="en-US" sz="2400" dirty="0"/>
              <a:t>= </a:t>
            </a:r>
            <a:r>
              <a:rPr lang="en-US" sz="2400" dirty="0" smtClean="0"/>
              <a:t>0</a:t>
            </a:r>
          </a:p>
          <a:p>
            <a:r>
              <a:rPr lang="en-US" sz="2400" dirty="0"/>
              <a:t>Initialize: </a:t>
            </a:r>
            <a:r>
              <a:rPr lang="en-US" sz="2400" dirty="0" smtClean="0"/>
              <a:t> Volumes </a:t>
            </a:r>
            <a:r>
              <a:rPr lang="en-US" sz="2400" i="1" dirty="0" err="1" smtClean="0"/>
              <a:t>V</a:t>
            </a:r>
            <a:r>
              <a:rPr lang="en-US" sz="2400" i="1" baseline="-25000" dirty="0" err="1" smtClean="0"/>
              <a:t>gut</a:t>
            </a:r>
            <a:r>
              <a:rPr lang="en-US" sz="2400" i="1" baseline="-25000" dirty="0" smtClean="0"/>
              <a:t> </a:t>
            </a:r>
            <a:r>
              <a:rPr lang="en-US" sz="2400" i="1" dirty="0"/>
              <a:t> </a:t>
            </a:r>
            <a:r>
              <a:rPr lang="en-US" sz="2400" i="1" dirty="0" smtClean="0"/>
              <a:t>= </a:t>
            </a:r>
            <a:r>
              <a:rPr lang="en-US" sz="2400" i="1" dirty="0" err="1" smtClean="0"/>
              <a:t>V</a:t>
            </a:r>
            <a:r>
              <a:rPr lang="en-US" sz="2400" i="1" baseline="-25000" dirty="0" err="1" smtClean="0"/>
              <a:t>kid</a:t>
            </a:r>
            <a:r>
              <a:rPr lang="en-US" sz="2400" dirty="0"/>
              <a:t> </a:t>
            </a:r>
            <a:r>
              <a:rPr lang="en-US" sz="2400" dirty="0" smtClean="0"/>
              <a:t>= 1 and </a:t>
            </a:r>
            <a:r>
              <a:rPr lang="en-US" sz="2400" dirty="0" err="1" smtClean="0"/>
              <a:t>V</a:t>
            </a:r>
            <a:r>
              <a:rPr lang="en-US" sz="2400" baseline="-25000" dirty="0" err="1" smtClean="0"/>
              <a:t>bod</a:t>
            </a:r>
            <a:r>
              <a:rPr lang="en-US" sz="2400" dirty="0" smtClean="0"/>
              <a:t> = 10</a:t>
            </a:r>
          </a:p>
          <a:p>
            <a:r>
              <a:rPr lang="en-US" sz="2400" dirty="0" smtClean="0"/>
              <a:t>Time course simulation of 10 hours</a:t>
            </a:r>
            <a:endParaRPr lang="en-US" sz="2400" dirty="0"/>
          </a:p>
          <a:p>
            <a:r>
              <a:rPr lang="en-US" sz="2400" dirty="0" smtClean="0"/>
              <a:t>What is the half-life for </a:t>
            </a:r>
            <a:r>
              <a:rPr lang="en-US" sz="2400" i="1" dirty="0" err="1" smtClean="0"/>
              <a:t>C</a:t>
            </a:r>
            <a:r>
              <a:rPr lang="en-US" sz="2400" i="1" baseline="-25000" dirty="0" err="1" smtClean="0"/>
              <a:t>gut</a:t>
            </a:r>
            <a:r>
              <a:rPr lang="en-US" sz="2400" i="1" dirty="0" smtClean="0"/>
              <a:t>? </a:t>
            </a:r>
            <a:r>
              <a:rPr lang="en-US" sz="2400" i="1" dirty="0" err="1" smtClean="0"/>
              <a:t>C</a:t>
            </a:r>
            <a:r>
              <a:rPr lang="en-US" sz="2400" i="1" baseline="-25000" dirty="0" err="1" smtClean="0"/>
              <a:t>body</a:t>
            </a:r>
            <a:r>
              <a:rPr lang="en-US" sz="2400" dirty="0" smtClean="0"/>
              <a:t>?</a:t>
            </a:r>
          </a:p>
          <a:p>
            <a:pPr marL="0" indent="0" algn="ctr">
              <a:buNone/>
            </a:pPr>
            <a:endParaRPr lang="en-US" sz="24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What are the units?</a:t>
            </a:r>
          </a:p>
          <a:p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F68EC-B2F1-4171-A6C6-312351B477D7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8</a:t>
            </a:fld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6934200" y="1621436"/>
            <a:ext cx="1371600" cy="2953063"/>
            <a:chOff x="6109741" y="1583960"/>
            <a:chExt cx="1371600" cy="2953063"/>
          </a:xfrm>
        </p:grpSpPr>
        <p:sp>
          <p:nvSpPr>
            <p:cNvPr id="6" name="Rectangle 5"/>
            <p:cNvSpPr/>
            <p:nvPr/>
          </p:nvSpPr>
          <p:spPr>
            <a:xfrm>
              <a:off x="6109741" y="1583960"/>
              <a:ext cx="1371600" cy="609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Gut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109741" y="3927423"/>
              <a:ext cx="1371600" cy="609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Kidney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109741" y="2755692"/>
              <a:ext cx="1371600" cy="609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Body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Arrow Connector 13"/>
            <p:cNvCxnSpPr>
              <a:stCxn id="6" idx="2"/>
              <a:endCxn id="10" idx="0"/>
            </p:cNvCxnSpPr>
            <p:nvPr/>
          </p:nvCxnSpPr>
          <p:spPr>
            <a:xfrm>
              <a:off x="6795541" y="2193560"/>
              <a:ext cx="0" cy="56213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0" idx="2"/>
            </p:cNvCxnSpPr>
            <p:nvPr/>
          </p:nvCxnSpPr>
          <p:spPr>
            <a:xfrm>
              <a:off x="6795541" y="3365292"/>
              <a:ext cx="0" cy="56213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7654660" y="2327436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k</a:t>
            </a:r>
            <a:r>
              <a:rPr lang="en-US" dirty="0" err="1" smtClean="0"/>
              <a:t>_gb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00880" y="3499167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k_bk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121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92E0-630F-42BA-BEC2-D4A8141327C8}" type="datetime1">
              <a:rPr lang="en-US" smtClean="0"/>
              <a:t>8/7/2018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A558-0F77-4BB1-B5B4-EFA4F3369E3B}" type="slidenum">
              <a:rPr lang="en-US" smtClean="0"/>
              <a:t>9</a:t>
            </a:fld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33400"/>
            <a:ext cx="663637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3310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4060</TotalTime>
  <Words>2356</Words>
  <Application>Microsoft Office PowerPoint</Application>
  <PresentationFormat>On-screen Show (4:3)</PresentationFormat>
  <Paragraphs>635</Paragraphs>
  <Slides>57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69" baseType="lpstr">
      <vt:lpstr>Arial</vt:lpstr>
      <vt:lpstr>Cambria</vt:lpstr>
      <vt:lpstr>Symbol</vt:lpstr>
      <vt:lpstr>Times New Roman</vt:lpstr>
      <vt:lpstr>Wingdings</vt:lpstr>
      <vt:lpstr>Cambria Math</vt:lpstr>
      <vt:lpstr>Calibri</vt:lpstr>
      <vt:lpstr>Courier New</vt:lpstr>
      <vt:lpstr>Verdana</vt:lpstr>
      <vt:lpstr>Office Theme</vt:lpstr>
      <vt:lpstr>CS ChemDraw Drawing</vt:lpstr>
      <vt:lpstr>Document</vt:lpstr>
      <vt:lpstr>PBPK Modeling Using SBML</vt:lpstr>
      <vt:lpstr>Biology is Multiscale</vt:lpstr>
      <vt:lpstr>Multiscale Models</vt:lpstr>
      <vt:lpstr>Multiscale Models</vt:lpstr>
      <vt:lpstr>(L)ADME</vt:lpstr>
      <vt:lpstr>ADME data for Acetaminophen (APAP)</vt:lpstr>
      <vt:lpstr>PK† (Pharmacokinetics Modeling)</vt:lpstr>
      <vt:lpstr>Exercise: Implement this simple  PK Model (no flows, just transfer ODEs)</vt:lpstr>
      <vt:lpstr>PowerPoint Presentation</vt:lpstr>
      <vt:lpstr>“Perfusion Limited” Approximation</vt:lpstr>
      <vt:lpstr>Simple Compartment  PK Model Equations</vt:lpstr>
      <vt:lpstr>Simple Compartment Model Equations</vt:lpstr>
      <vt:lpstr>Simple Compartment Model Equations</vt:lpstr>
      <vt:lpstr>Simple Compartment Model Equations</vt:lpstr>
      <vt:lpstr>Simple Compartment Model</vt:lpstr>
      <vt:lpstr>“Well Stirred” Approximation</vt:lpstr>
      <vt:lpstr>Intermediate PK-PBPK</vt:lpstr>
      <vt:lpstr>Key differences between COPASI, Tellurium and SBML</vt:lpstr>
      <vt:lpstr>PBPK Physiologically Based PharmacoKinetic modelling</vt:lpstr>
      <vt:lpstr>A compartment with more details</vt:lpstr>
      <vt:lpstr>A PBPK Model of Acetaminophen (APAP) </vt:lpstr>
      <vt:lpstr>A PBPK Model of Acetaminophen (APAP) </vt:lpstr>
      <vt:lpstr>A blood compartment exit can use the simple equation</vt:lpstr>
      <vt:lpstr>A tissue compartment exit needs the more complex equation </vt:lpstr>
      <vt:lpstr>A terminal compartment may or may not need the more complex equation and may also need other changes</vt:lpstr>
      <vt:lpstr>APAP PBPK Parameter 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COPASI, Tellurium etc. (SBML) Collect terms</vt:lpstr>
      <vt:lpstr>A PBPK Model of Acetaminophen </vt:lpstr>
      <vt:lpstr>Ugliness† when a PBPK model in SBML is imported into COPASI …</vt:lpstr>
      <vt:lpstr>A PBPK Model of Acetaminophen </vt:lpstr>
      <vt:lpstr>Parameter Fitting</vt:lpstr>
      <vt:lpstr>Optimization in general</vt:lpstr>
      <vt:lpstr>A PBPK Model of Acetaminophen </vt:lpstr>
      <vt:lpstr>Setup </vt:lpstr>
      <vt:lpstr>Actually do the Fit</vt:lpstr>
      <vt:lpstr>Results of Fitting</vt:lpstr>
      <vt:lpstr>Sensitivity Analysis </vt:lpstr>
      <vt:lpstr>Sensitivity Analysis Results </vt:lpstr>
      <vt:lpstr>PowerPoint Presentation</vt:lpstr>
      <vt:lpstr>Optimization in COPASI</vt:lpstr>
      <vt:lpstr>Table 1: Optimization  algorithms  available  in  COPASI Version 4.4 (Build 26)</vt:lpstr>
      <vt:lpstr>A PBPK Model of Acetaminophen </vt:lpstr>
      <vt:lpstr>Setup </vt:lpstr>
      <vt:lpstr>Actually do the Fit</vt:lpstr>
      <vt:lpstr>Results of Fitting</vt:lpstr>
      <vt:lpstr>More…</vt:lpstr>
      <vt:lpstr>Sensitivity Analysis </vt:lpstr>
      <vt:lpstr>Sensitivity Analysis Results </vt:lpstr>
      <vt:lpstr>Sort in Excel</vt:lpstr>
      <vt:lpstr>APAP Metabolism</vt:lpstr>
      <vt:lpstr>Sensitivity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Abbas Shirinifard</dc:creator>
  <cp:lastModifiedBy>Jim Sluka</cp:lastModifiedBy>
  <cp:revision>311</cp:revision>
  <cp:lastPrinted>2017-06-08T15:45:26Z</cp:lastPrinted>
  <dcterms:created xsi:type="dcterms:W3CDTF">2010-09-30T17:46:05Z</dcterms:created>
  <dcterms:modified xsi:type="dcterms:W3CDTF">2018-08-07T16:28:25Z</dcterms:modified>
</cp:coreProperties>
</file>