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sldIdLst>
    <p:sldId id="266" r:id="rId2"/>
    <p:sldId id="256" r:id="rId3"/>
    <p:sldId id="289" r:id="rId4"/>
    <p:sldId id="290" r:id="rId5"/>
    <p:sldId id="257" r:id="rId6"/>
    <p:sldId id="492" r:id="rId7"/>
    <p:sldId id="258" r:id="rId8"/>
    <p:sldId id="441" r:id="rId9"/>
    <p:sldId id="291" r:id="rId10"/>
    <p:sldId id="294" r:id="rId11"/>
    <p:sldId id="455" r:id="rId12"/>
    <p:sldId id="456" r:id="rId13"/>
    <p:sldId id="457" r:id="rId14"/>
    <p:sldId id="458" r:id="rId15"/>
    <p:sldId id="400" r:id="rId16"/>
    <p:sldId id="315" r:id="rId17"/>
    <p:sldId id="350" r:id="rId18"/>
    <p:sldId id="321" r:id="rId19"/>
    <p:sldId id="319" r:id="rId20"/>
    <p:sldId id="323" r:id="rId21"/>
    <p:sldId id="409" r:id="rId22"/>
    <p:sldId id="322" r:id="rId23"/>
    <p:sldId id="459" r:id="rId24"/>
    <p:sldId id="460" r:id="rId25"/>
    <p:sldId id="461" r:id="rId26"/>
    <p:sldId id="462" r:id="rId27"/>
    <p:sldId id="463" r:id="rId28"/>
    <p:sldId id="464" r:id="rId29"/>
    <p:sldId id="465" r:id="rId30"/>
    <p:sldId id="466" r:id="rId31"/>
    <p:sldId id="467" r:id="rId32"/>
    <p:sldId id="468" r:id="rId33"/>
    <p:sldId id="469" r:id="rId34"/>
    <p:sldId id="470" r:id="rId35"/>
    <p:sldId id="471" r:id="rId36"/>
    <p:sldId id="444" r:id="rId37"/>
    <p:sldId id="453" r:id="rId38"/>
    <p:sldId id="371" r:id="rId39"/>
    <p:sldId id="379" r:id="rId40"/>
    <p:sldId id="380" r:id="rId41"/>
    <p:sldId id="381" r:id="rId42"/>
    <p:sldId id="382" r:id="rId43"/>
    <p:sldId id="489" r:id="rId44"/>
    <p:sldId id="383" r:id="rId45"/>
    <p:sldId id="384" r:id="rId46"/>
    <p:sldId id="385" r:id="rId47"/>
    <p:sldId id="314" r:id="rId48"/>
    <p:sldId id="318" r:id="rId49"/>
    <p:sldId id="316" r:id="rId50"/>
    <p:sldId id="346" r:id="rId51"/>
    <p:sldId id="347" r:id="rId52"/>
    <p:sldId id="348" r:id="rId53"/>
    <p:sldId id="345" r:id="rId54"/>
    <p:sldId id="349" r:id="rId55"/>
    <p:sldId id="352" r:id="rId56"/>
    <p:sldId id="351" r:id="rId57"/>
    <p:sldId id="394" r:id="rId58"/>
    <p:sldId id="355" r:id="rId59"/>
    <p:sldId id="388" r:id="rId60"/>
    <p:sldId id="389" r:id="rId61"/>
    <p:sldId id="390" r:id="rId62"/>
    <p:sldId id="472" r:id="rId63"/>
    <p:sldId id="391" r:id="rId64"/>
    <p:sldId id="392" r:id="rId65"/>
    <p:sldId id="343" r:id="rId66"/>
    <p:sldId id="454" r:id="rId67"/>
    <p:sldId id="306" r:id="rId68"/>
    <p:sldId id="342" r:id="rId69"/>
    <p:sldId id="344" r:id="rId70"/>
    <p:sldId id="358" r:id="rId71"/>
    <p:sldId id="313" r:id="rId72"/>
    <p:sldId id="363" r:id="rId73"/>
    <p:sldId id="360" r:id="rId74"/>
    <p:sldId id="361" r:id="rId75"/>
    <p:sldId id="362" r:id="rId76"/>
    <p:sldId id="387" r:id="rId77"/>
    <p:sldId id="396" r:id="rId78"/>
    <p:sldId id="473" r:id="rId79"/>
    <p:sldId id="474" r:id="rId80"/>
    <p:sldId id="475" r:id="rId81"/>
    <p:sldId id="476" r:id="rId82"/>
    <p:sldId id="477" r:id="rId83"/>
    <p:sldId id="478" r:id="rId84"/>
    <p:sldId id="479" r:id="rId85"/>
    <p:sldId id="480" r:id="rId86"/>
    <p:sldId id="490" r:id="rId87"/>
    <p:sldId id="481" r:id="rId88"/>
    <p:sldId id="482" r:id="rId89"/>
    <p:sldId id="484" r:id="rId90"/>
    <p:sldId id="483" r:id="rId91"/>
    <p:sldId id="485" r:id="rId92"/>
    <p:sldId id="486" r:id="rId93"/>
    <p:sldId id="487" r:id="rId94"/>
    <p:sldId id="488" r:id="rId95"/>
    <p:sldId id="491" r:id="rId9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Fu" initials="XF"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CC"/>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426" y="62"/>
      </p:cViewPr>
      <p:guideLst>
        <p:guide orient="horz" pos="2160"/>
        <p:guide pos="2880"/>
      </p:guideLst>
    </p:cSldViewPr>
  </p:slideViewPr>
  <p:notesTextViewPr>
    <p:cViewPr>
      <p:scale>
        <a:sx n="100" d="100"/>
        <a:sy n="100" d="100"/>
      </p:scale>
      <p:origin x="0" y="0"/>
    </p:cViewPr>
  </p:notesTextViewPr>
  <p:sorterViewPr>
    <p:cViewPr>
      <p:scale>
        <a:sx n="140" d="100"/>
        <a:sy n="140" d="100"/>
      </p:scale>
      <p:origin x="0" y="-1747"/>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commentAuthors" Target="commentAuthors.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04-10T11:52:53" idx="1">
    <p:pos x="6053" y="4627"/>
    <p:text>Slide change
Bigger flow arrow</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5B55F373-7BCF-4994-8E90-F22E1D3DB1DB}" type="datetimeFigureOut">
              <a:rPr lang="en-US"/>
              <a:pPr>
                <a:defRPr/>
              </a:pPr>
              <a:t>9/15/2017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108B2DD-3C97-43C7-A40D-4F648D603A4B}" type="slidenum">
              <a:rPr lang="en-US"/>
              <a:pPr>
                <a:defRPr/>
              </a:pPr>
              <a:t>‹#›</a:t>
            </a:fld>
            <a:endParaRPr lang="en-US"/>
          </a:p>
        </p:txBody>
      </p:sp>
    </p:spTree>
    <p:extLst>
      <p:ext uri="{BB962C8B-B14F-4D97-AF65-F5344CB8AC3E}">
        <p14:creationId xmlns:p14="http://schemas.microsoft.com/office/powerpoint/2010/main" val="21139769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9A26DA1-F7E7-4EAD-A7C7-680743A4A3C5}" type="slidenum">
              <a:rPr lang="en-US" smtClean="0">
                <a:latin typeface="Arial" panose="020B0604020202020204" pitchFamily="34" charset="0"/>
              </a:rPr>
              <a:pPr>
                <a:spcBef>
                  <a:spcPct val="0"/>
                </a:spcBef>
              </a:pPr>
              <a:t>1</a:t>
            </a:fld>
            <a:endParaRPr lang="en-US" smtClean="0">
              <a:latin typeface="Arial" panose="020B0604020202020204" pitchFamily="34" charset="0"/>
            </a:endParaRPr>
          </a:p>
        </p:txBody>
      </p:sp>
      <p:sp>
        <p:nvSpPr>
          <p:cNvPr id="40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latin typeface="Arial" panose="020B0604020202020204" pitchFamily="34" charset="0"/>
            </a:endParaRPr>
          </a:p>
        </p:txBody>
      </p:sp>
    </p:spTree>
    <p:extLst>
      <p:ext uri="{BB962C8B-B14F-4D97-AF65-F5344CB8AC3E}">
        <p14:creationId xmlns:p14="http://schemas.microsoft.com/office/powerpoint/2010/main" val="1236040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10</a:t>
            </a:fld>
            <a:endParaRPr lang="en-US" smtClean="0">
              <a:latin typeface="Arial" panose="020B0604020202020204" pitchFamily="34" charset="0"/>
            </a:endParaRPr>
          </a:p>
        </p:txBody>
      </p:sp>
    </p:spTree>
    <p:extLst>
      <p:ext uri="{BB962C8B-B14F-4D97-AF65-F5344CB8AC3E}">
        <p14:creationId xmlns:p14="http://schemas.microsoft.com/office/powerpoint/2010/main" val="491050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11</a:t>
            </a:fld>
            <a:endParaRPr lang="en-US" smtClean="0">
              <a:latin typeface="Arial" panose="020B0604020202020204" pitchFamily="34" charset="0"/>
            </a:endParaRPr>
          </a:p>
        </p:txBody>
      </p:sp>
    </p:spTree>
    <p:extLst>
      <p:ext uri="{BB962C8B-B14F-4D97-AF65-F5344CB8AC3E}">
        <p14:creationId xmlns:p14="http://schemas.microsoft.com/office/powerpoint/2010/main" val="1175617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12</a:t>
            </a:fld>
            <a:endParaRPr lang="en-US" smtClean="0">
              <a:latin typeface="Arial" panose="020B0604020202020204" pitchFamily="34" charset="0"/>
            </a:endParaRPr>
          </a:p>
        </p:txBody>
      </p:sp>
    </p:spTree>
    <p:extLst>
      <p:ext uri="{BB962C8B-B14F-4D97-AF65-F5344CB8AC3E}">
        <p14:creationId xmlns:p14="http://schemas.microsoft.com/office/powerpoint/2010/main" val="3628945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13</a:t>
            </a:fld>
            <a:endParaRPr lang="en-US" smtClean="0">
              <a:latin typeface="Arial" panose="020B0604020202020204" pitchFamily="34" charset="0"/>
            </a:endParaRPr>
          </a:p>
        </p:txBody>
      </p:sp>
    </p:spTree>
    <p:extLst>
      <p:ext uri="{BB962C8B-B14F-4D97-AF65-F5344CB8AC3E}">
        <p14:creationId xmlns:p14="http://schemas.microsoft.com/office/powerpoint/2010/main" val="3245498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14</a:t>
            </a:fld>
            <a:endParaRPr lang="en-US" smtClean="0">
              <a:latin typeface="Arial" panose="020B0604020202020204" pitchFamily="34" charset="0"/>
            </a:endParaRPr>
          </a:p>
        </p:txBody>
      </p:sp>
    </p:spTree>
    <p:extLst>
      <p:ext uri="{BB962C8B-B14F-4D97-AF65-F5344CB8AC3E}">
        <p14:creationId xmlns:p14="http://schemas.microsoft.com/office/powerpoint/2010/main" val="314346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15</a:t>
            </a:fld>
            <a:endParaRPr lang="en-US" smtClean="0">
              <a:latin typeface="Arial" panose="020B0604020202020204" pitchFamily="34" charset="0"/>
            </a:endParaRPr>
          </a:p>
        </p:txBody>
      </p:sp>
    </p:spTree>
    <p:extLst>
      <p:ext uri="{BB962C8B-B14F-4D97-AF65-F5344CB8AC3E}">
        <p14:creationId xmlns:p14="http://schemas.microsoft.com/office/powerpoint/2010/main" val="2437553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16</a:t>
            </a:fld>
            <a:endParaRPr lang="en-US" smtClean="0">
              <a:latin typeface="Arial" panose="020B0604020202020204" pitchFamily="34" charset="0"/>
            </a:endParaRPr>
          </a:p>
        </p:txBody>
      </p:sp>
    </p:spTree>
    <p:extLst>
      <p:ext uri="{BB962C8B-B14F-4D97-AF65-F5344CB8AC3E}">
        <p14:creationId xmlns:p14="http://schemas.microsoft.com/office/powerpoint/2010/main" val="1396148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17</a:t>
            </a:fld>
            <a:endParaRPr lang="en-US" smtClean="0">
              <a:latin typeface="Arial" panose="020B0604020202020204" pitchFamily="34" charset="0"/>
            </a:endParaRPr>
          </a:p>
        </p:txBody>
      </p:sp>
    </p:spTree>
    <p:extLst>
      <p:ext uri="{BB962C8B-B14F-4D97-AF65-F5344CB8AC3E}">
        <p14:creationId xmlns:p14="http://schemas.microsoft.com/office/powerpoint/2010/main" val="640849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18</a:t>
            </a:fld>
            <a:endParaRPr lang="en-US" smtClean="0">
              <a:latin typeface="Arial" panose="020B0604020202020204" pitchFamily="34" charset="0"/>
            </a:endParaRPr>
          </a:p>
        </p:txBody>
      </p:sp>
    </p:spTree>
    <p:extLst>
      <p:ext uri="{BB962C8B-B14F-4D97-AF65-F5344CB8AC3E}">
        <p14:creationId xmlns:p14="http://schemas.microsoft.com/office/powerpoint/2010/main" val="1131158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19</a:t>
            </a:fld>
            <a:endParaRPr lang="en-US" smtClean="0">
              <a:latin typeface="Arial" panose="020B0604020202020204" pitchFamily="34" charset="0"/>
            </a:endParaRPr>
          </a:p>
        </p:txBody>
      </p:sp>
    </p:spTree>
    <p:extLst>
      <p:ext uri="{BB962C8B-B14F-4D97-AF65-F5344CB8AC3E}">
        <p14:creationId xmlns:p14="http://schemas.microsoft.com/office/powerpoint/2010/main" val="3063379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EF17600-7025-44E6-9ECC-3FE06F3D6DFC}" type="slidenum">
              <a:rPr lang="en-US" smtClean="0">
                <a:latin typeface="Arial" panose="020B0604020202020204" pitchFamily="34" charset="0"/>
              </a:rPr>
              <a:pPr>
                <a:spcBef>
                  <a:spcPct val="0"/>
                </a:spcBef>
              </a:pPr>
              <a:t>2</a:t>
            </a:fld>
            <a:endParaRPr lang="en-US" smtClean="0">
              <a:latin typeface="Arial" panose="020B0604020202020204" pitchFamily="34" charset="0"/>
            </a:endParaRPr>
          </a:p>
        </p:txBody>
      </p:sp>
    </p:spTree>
    <p:extLst>
      <p:ext uri="{BB962C8B-B14F-4D97-AF65-F5344CB8AC3E}">
        <p14:creationId xmlns:p14="http://schemas.microsoft.com/office/powerpoint/2010/main" val="24978457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20</a:t>
            </a:fld>
            <a:endParaRPr lang="en-US" smtClean="0">
              <a:latin typeface="Arial" panose="020B0604020202020204" pitchFamily="34" charset="0"/>
            </a:endParaRPr>
          </a:p>
        </p:txBody>
      </p:sp>
    </p:spTree>
    <p:extLst>
      <p:ext uri="{BB962C8B-B14F-4D97-AF65-F5344CB8AC3E}">
        <p14:creationId xmlns:p14="http://schemas.microsoft.com/office/powerpoint/2010/main" val="3948742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21</a:t>
            </a:fld>
            <a:endParaRPr lang="en-US" smtClean="0">
              <a:latin typeface="Arial" panose="020B0604020202020204" pitchFamily="34" charset="0"/>
            </a:endParaRPr>
          </a:p>
        </p:txBody>
      </p:sp>
    </p:spTree>
    <p:extLst>
      <p:ext uri="{BB962C8B-B14F-4D97-AF65-F5344CB8AC3E}">
        <p14:creationId xmlns:p14="http://schemas.microsoft.com/office/powerpoint/2010/main" val="20495288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22</a:t>
            </a:fld>
            <a:endParaRPr lang="en-US" smtClean="0">
              <a:latin typeface="Arial" panose="020B0604020202020204" pitchFamily="34" charset="0"/>
            </a:endParaRPr>
          </a:p>
        </p:txBody>
      </p:sp>
    </p:spTree>
    <p:extLst>
      <p:ext uri="{BB962C8B-B14F-4D97-AF65-F5344CB8AC3E}">
        <p14:creationId xmlns:p14="http://schemas.microsoft.com/office/powerpoint/2010/main" val="20308692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23</a:t>
            </a:fld>
            <a:endParaRPr lang="en-US" smtClean="0">
              <a:latin typeface="Arial" panose="020B0604020202020204" pitchFamily="34" charset="0"/>
            </a:endParaRPr>
          </a:p>
        </p:txBody>
      </p:sp>
    </p:spTree>
    <p:extLst>
      <p:ext uri="{BB962C8B-B14F-4D97-AF65-F5344CB8AC3E}">
        <p14:creationId xmlns:p14="http://schemas.microsoft.com/office/powerpoint/2010/main" val="2390401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24</a:t>
            </a:fld>
            <a:endParaRPr lang="en-US" smtClean="0">
              <a:latin typeface="Arial" panose="020B0604020202020204" pitchFamily="34" charset="0"/>
            </a:endParaRPr>
          </a:p>
        </p:txBody>
      </p:sp>
    </p:spTree>
    <p:extLst>
      <p:ext uri="{BB962C8B-B14F-4D97-AF65-F5344CB8AC3E}">
        <p14:creationId xmlns:p14="http://schemas.microsoft.com/office/powerpoint/2010/main" val="35332053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25</a:t>
            </a:fld>
            <a:endParaRPr lang="en-US" smtClean="0">
              <a:latin typeface="Arial" panose="020B0604020202020204" pitchFamily="34" charset="0"/>
            </a:endParaRPr>
          </a:p>
        </p:txBody>
      </p:sp>
    </p:spTree>
    <p:extLst>
      <p:ext uri="{BB962C8B-B14F-4D97-AF65-F5344CB8AC3E}">
        <p14:creationId xmlns:p14="http://schemas.microsoft.com/office/powerpoint/2010/main" val="455697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26</a:t>
            </a:fld>
            <a:endParaRPr lang="en-US" smtClean="0">
              <a:latin typeface="Arial" panose="020B0604020202020204" pitchFamily="34" charset="0"/>
            </a:endParaRPr>
          </a:p>
        </p:txBody>
      </p:sp>
    </p:spTree>
    <p:extLst>
      <p:ext uri="{BB962C8B-B14F-4D97-AF65-F5344CB8AC3E}">
        <p14:creationId xmlns:p14="http://schemas.microsoft.com/office/powerpoint/2010/main" val="36568929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27</a:t>
            </a:fld>
            <a:endParaRPr lang="en-US" smtClean="0">
              <a:latin typeface="Arial" panose="020B0604020202020204" pitchFamily="34" charset="0"/>
            </a:endParaRPr>
          </a:p>
        </p:txBody>
      </p:sp>
    </p:spTree>
    <p:extLst>
      <p:ext uri="{BB962C8B-B14F-4D97-AF65-F5344CB8AC3E}">
        <p14:creationId xmlns:p14="http://schemas.microsoft.com/office/powerpoint/2010/main" val="41144389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28</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33809472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29</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271321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EF17600-7025-44E6-9ECC-3FE06F3D6DFC}" type="slidenum">
              <a:rPr lang="en-US" smtClean="0">
                <a:latin typeface="Arial" panose="020B0604020202020204" pitchFamily="34" charset="0"/>
              </a:rPr>
              <a:pPr>
                <a:spcBef>
                  <a:spcPct val="0"/>
                </a:spcBef>
              </a:pPr>
              <a:t>3</a:t>
            </a:fld>
            <a:endParaRPr lang="en-US" smtClean="0">
              <a:latin typeface="Arial" panose="020B0604020202020204" pitchFamily="34" charset="0"/>
            </a:endParaRPr>
          </a:p>
        </p:txBody>
      </p:sp>
    </p:spTree>
    <p:extLst>
      <p:ext uri="{BB962C8B-B14F-4D97-AF65-F5344CB8AC3E}">
        <p14:creationId xmlns:p14="http://schemas.microsoft.com/office/powerpoint/2010/main" val="14980292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30</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5977088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31</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8455814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32</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662072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33</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39132288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34</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2458212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35</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38026955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36</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23149696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3ECDF3B4-4103-4574-8015-178F24A46986}" type="slidenum">
              <a:rPr lang="en-US" sz="1200" smtClean="0">
                <a:solidFill>
                  <a:srgbClr val="000000"/>
                </a:solidFill>
                <a:latin typeface="Verdana" pitchFamily="34" charset="0"/>
                <a:ea typeface="ＭＳ Ｐゴシック" pitchFamily="34" charset="-128"/>
              </a:rPr>
              <a:pPr/>
              <a:t>37</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20026584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5F9C35A-0AE6-4255-B9AD-A90239F5DA15}" type="slidenum">
              <a:rPr lang="en-US" altLang="en-US" smtClean="0">
                <a:latin typeface="Arial" panose="020B0604020202020204" pitchFamily="34" charset="0"/>
              </a:rPr>
              <a:pPr>
                <a:spcBef>
                  <a:spcPct val="0"/>
                </a:spcBef>
              </a:pPr>
              <a:t>38</a:t>
            </a:fld>
            <a:endParaRPr lang="en-US" altLang="en-US" smtClean="0">
              <a:latin typeface="Arial" panose="020B0604020202020204" pitchFamily="34" charset="0"/>
            </a:endParaRPr>
          </a:p>
        </p:txBody>
      </p:sp>
    </p:spTree>
    <p:extLst>
      <p:ext uri="{BB962C8B-B14F-4D97-AF65-F5344CB8AC3E}">
        <p14:creationId xmlns:p14="http://schemas.microsoft.com/office/powerpoint/2010/main" val="1427120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39</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735509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EF17600-7025-44E6-9ECC-3FE06F3D6DFC}" type="slidenum">
              <a:rPr lang="en-US" smtClean="0">
                <a:latin typeface="Arial" panose="020B0604020202020204" pitchFamily="34" charset="0"/>
              </a:rPr>
              <a:pPr>
                <a:spcBef>
                  <a:spcPct val="0"/>
                </a:spcBef>
              </a:pPr>
              <a:t>4</a:t>
            </a:fld>
            <a:endParaRPr lang="en-US" smtClean="0">
              <a:latin typeface="Arial" panose="020B0604020202020204" pitchFamily="34" charset="0"/>
            </a:endParaRPr>
          </a:p>
        </p:txBody>
      </p:sp>
    </p:spTree>
    <p:extLst>
      <p:ext uri="{BB962C8B-B14F-4D97-AF65-F5344CB8AC3E}">
        <p14:creationId xmlns:p14="http://schemas.microsoft.com/office/powerpoint/2010/main" val="26843216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40</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0298541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41</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31107178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42</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30306451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43</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41112026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44</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9412612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45</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5443476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fld id="{67C55E57-05A9-4199-8A66-E7308D3A1F7F}" type="slidenum">
              <a:rPr lang="en-US" sz="1200" smtClean="0">
                <a:solidFill>
                  <a:srgbClr val="000000"/>
                </a:solidFill>
                <a:latin typeface="Verdana" pitchFamily="34" charset="0"/>
                <a:ea typeface="ＭＳ Ｐゴシック" pitchFamily="34" charset="-128"/>
              </a:rPr>
              <a:pPr/>
              <a:t>46</a:t>
            </a:fld>
            <a:endParaRPr lang="en-US" sz="1200" smtClean="0">
              <a:solidFill>
                <a:srgbClr val="000000"/>
              </a:solidFill>
              <a:latin typeface="Verdana" pitchFamily="34" charset="0"/>
              <a:ea typeface="ＭＳ Ｐゴシック" pitchFamily="34" charset="-128"/>
            </a:endParaRPr>
          </a:p>
        </p:txBody>
      </p:sp>
    </p:spTree>
    <p:extLst>
      <p:ext uri="{BB962C8B-B14F-4D97-AF65-F5344CB8AC3E}">
        <p14:creationId xmlns:p14="http://schemas.microsoft.com/office/powerpoint/2010/main" val="12875627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47</a:t>
            </a:fld>
            <a:endParaRPr lang="en-US" smtClean="0">
              <a:latin typeface="Arial" panose="020B0604020202020204" pitchFamily="34" charset="0"/>
            </a:endParaRPr>
          </a:p>
        </p:txBody>
      </p:sp>
    </p:spTree>
    <p:extLst>
      <p:ext uri="{BB962C8B-B14F-4D97-AF65-F5344CB8AC3E}">
        <p14:creationId xmlns:p14="http://schemas.microsoft.com/office/powerpoint/2010/main" val="27633025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48</a:t>
            </a:fld>
            <a:endParaRPr lang="en-US" smtClean="0">
              <a:latin typeface="Arial" panose="020B0604020202020204" pitchFamily="34" charset="0"/>
            </a:endParaRPr>
          </a:p>
        </p:txBody>
      </p:sp>
    </p:spTree>
    <p:extLst>
      <p:ext uri="{BB962C8B-B14F-4D97-AF65-F5344CB8AC3E}">
        <p14:creationId xmlns:p14="http://schemas.microsoft.com/office/powerpoint/2010/main" val="1972567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49</a:t>
            </a:fld>
            <a:endParaRPr lang="en-US" smtClean="0">
              <a:latin typeface="Arial" panose="020B0604020202020204" pitchFamily="34" charset="0"/>
            </a:endParaRPr>
          </a:p>
        </p:txBody>
      </p:sp>
    </p:spTree>
    <p:extLst>
      <p:ext uri="{BB962C8B-B14F-4D97-AF65-F5344CB8AC3E}">
        <p14:creationId xmlns:p14="http://schemas.microsoft.com/office/powerpoint/2010/main" val="203595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B26173D-9E2D-492F-A292-BB3B31AB8263}" type="slidenum">
              <a:rPr lang="en-US" smtClean="0">
                <a:latin typeface="Arial" panose="020B0604020202020204" pitchFamily="34" charset="0"/>
              </a:rPr>
              <a:pPr>
                <a:spcBef>
                  <a:spcPct val="0"/>
                </a:spcBef>
              </a:pPr>
              <a:t>5</a:t>
            </a:fld>
            <a:endParaRPr lang="en-US" smtClean="0">
              <a:latin typeface="Arial" panose="020B0604020202020204" pitchFamily="34" charset="0"/>
            </a:endParaRPr>
          </a:p>
        </p:txBody>
      </p:sp>
    </p:spTree>
    <p:extLst>
      <p:ext uri="{BB962C8B-B14F-4D97-AF65-F5344CB8AC3E}">
        <p14:creationId xmlns:p14="http://schemas.microsoft.com/office/powerpoint/2010/main" val="39185147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50</a:t>
            </a:fld>
            <a:endParaRPr lang="en-US" smtClean="0">
              <a:latin typeface="Arial" panose="020B0604020202020204" pitchFamily="34" charset="0"/>
            </a:endParaRPr>
          </a:p>
        </p:txBody>
      </p:sp>
    </p:spTree>
    <p:extLst>
      <p:ext uri="{BB962C8B-B14F-4D97-AF65-F5344CB8AC3E}">
        <p14:creationId xmlns:p14="http://schemas.microsoft.com/office/powerpoint/2010/main" val="36406099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51</a:t>
            </a:fld>
            <a:endParaRPr lang="en-US" smtClean="0">
              <a:latin typeface="Arial" panose="020B0604020202020204" pitchFamily="34" charset="0"/>
            </a:endParaRPr>
          </a:p>
        </p:txBody>
      </p:sp>
    </p:spTree>
    <p:extLst>
      <p:ext uri="{BB962C8B-B14F-4D97-AF65-F5344CB8AC3E}">
        <p14:creationId xmlns:p14="http://schemas.microsoft.com/office/powerpoint/2010/main" val="17052156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9D255C-2157-423B-8F98-8655D1D949DA}" type="slidenum">
              <a:rPr lang="en-US" smtClean="0">
                <a:latin typeface="Arial" panose="020B0604020202020204" pitchFamily="34" charset="0"/>
              </a:rPr>
              <a:pPr>
                <a:spcBef>
                  <a:spcPct val="0"/>
                </a:spcBef>
              </a:pPr>
              <a:t>52</a:t>
            </a:fld>
            <a:endParaRPr lang="en-US" smtClean="0">
              <a:latin typeface="Arial" panose="020B0604020202020204" pitchFamily="34" charset="0"/>
            </a:endParaRPr>
          </a:p>
        </p:txBody>
      </p:sp>
    </p:spTree>
    <p:extLst>
      <p:ext uri="{BB962C8B-B14F-4D97-AF65-F5344CB8AC3E}">
        <p14:creationId xmlns:p14="http://schemas.microsoft.com/office/powerpoint/2010/main" val="3899579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0C44611-B8B8-4962-B866-17375199D982}" type="slidenum">
              <a:rPr lang="en-US" smtClean="0">
                <a:latin typeface="Arial" panose="020B0604020202020204" pitchFamily="34" charset="0"/>
              </a:rPr>
              <a:pPr>
                <a:spcBef>
                  <a:spcPct val="0"/>
                </a:spcBef>
              </a:pPr>
              <a:t>6</a:t>
            </a:fld>
            <a:endParaRPr lang="en-US" smtClean="0">
              <a:latin typeface="Arial" panose="020B0604020202020204" pitchFamily="34" charset="0"/>
            </a:endParaRPr>
          </a:p>
        </p:txBody>
      </p:sp>
    </p:spTree>
    <p:extLst>
      <p:ext uri="{BB962C8B-B14F-4D97-AF65-F5344CB8AC3E}">
        <p14:creationId xmlns:p14="http://schemas.microsoft.com/office/powerpoint/2010/main" val="67733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0C44611-B8B8-4962-B866-17375199D982}" type="slidenum">
              <a:rPr lang="en-US" smtClean="0">
                <a:latin typeface="Arial" panose="020B0604020202020204" pitchFamily="34" charset="0"/>
              </a:rPr>
              <a:pPr>
                <a:spcBef>
                  <a:spcPct val="0"/>
                </a:spcBef>
              </a:pPr>
              <a:t>7</a:t>
            </a:fld>
            <a:endParaRPr lang="en-US" smtClean="0">
              <a:latin typeface="Arial" panose="020B0604020202020204" pitchFamily="34" charset="0"/>
            </a:endParaRPr>
          </a:p>
        </p:txBody>
      </p:sp>
    </p:spTree>
    <p:extLst>
      <p:ext uri="{BB962C8B-B14F-4D97-AF65-F5344CB8AC3E}">
        <p14:creationId xmlns:p14="http://schemas.microsoft.com/office/powerpoint/2010/main" val="769529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F120FE7-99F0-49A5-B7CA-E988FA4583AF}" type="slidenum">
              <a:rPr lang="en-US" smtClean="0">
                <a:latin typeface="Arial" panose="020B0604020202020204" pitchFamily="34" charset="0"/>
              </a:rPr>
              <a:pPr>
                <a:spcBef>
                  <a:spcPct val="0"/>
                </a:spcBef>
              </a:pPr>
              <a:t>8</a:t>
            </a:fld>
            <a:endParaRPr lang="en-US" smtClean="0">
              <a:latin typeface="Arial" panose="020B0604020202020204" pitchFamily="34" charset="0"/>
            </a:endParaRPr>
          </a:p>
        </p:txBody>
      </p:sp>
    </p:spTree>
    <p:extLst>
      <p:ext uri="{BB962C8B-B14F-4D97-AF65-F5344CB8AC3E}">
        <p14:creationId xmlns:p14="http://schemas.microsoft.com/office/powerpoint/2010/main" val="1285143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0C44611-B8B8-4962-B866-17375199D982}" type="slidenum">
              <a:rPr lang="en-US" smtClean="0">
                <a:latin typeface="Arial" panose="020B0604020202020204" pitchFamily="34" charset="0"/>
              </a:rPr>
              <a:pPr>
                <a:spcBef>
                  <a:spcPct val="0"/>
                </a:spcBef>
              </a:pPr>
              <a:t>9</a:t>
            </a:fld>
            <a:endParaRPr lang="en-US" smtClean="0">
              <a:latin typeface="Arial" panose="020B0604020202020204" pitchFamily="34" charset="0"/>
            </a:endParaRPr>
          </a:p>
        </p:txBody>
      </p:sp>
    </p:spTree>
    <p:extLst>
      <p:ext uri="{BB962C8B-B14F-4D97-AF65-F5344CB8AC3E}">
        <p14:creationId xmlns:p14="http://schemas.microsoft.com/office/powerpoint/2010/main" val="1371195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BE92FA0-2F44-4092-A01A-2B6418E3BA73}" type="slidenum">
              <a:rPr lang="en-US"/>
              <a:pPr>
                <a:defRPr/>
              </a:pPr>
              <a:t>‹#›</a:t>
            </a:fld>
            <a:endParaRPr lang="en-US"/>
          </a:p>
        </p:txBody>
      </p:sp>
    </p:spTree>
    <p:extLst>
      <p:ext uri="{BB962C8B-B14F-4D97-AF65-F5344CB8AC3E}">
        <p14:creationId xmlns:p14="http://schemas.microsoft.com/office/powerpoint/2010/main" val="295626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B37EC7-5807-440E-A5B2-E1CEEB8AEE7E}" type="slidenum">
              <a:rPr lang="en-US"/>
              <a:pPr>
                <a:defRPr/>
              </a:pPr>
              <a:t>‹#›</a:t>
            </a:fld>
            <a:endParaRPr lang="en-US"/>
          </a:p>
        </p:txBody>
      </p:sp>
    </p:spTree>
    <p:extLst>
      <p:ext uri="{BB962C8B-B14F-4D97-AF65-F5344CB8AC3E}">
        <p14:creationId xmlns:p14="http://schemas.microsoft.com/office/powerpoint/2010/main" val="86608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65F2564-F238-4C4E-92AB-3C60302F2A77}" type="slidenum">
              <a:rPr lang="en-US"/>
              <a:pPr>
                <a:defRPr/>
              </a:pPr>
              <a:t>‹#›</a:t>
            </a:fld>
            <a:endParaRPr lang="en-US"/>
          </a:p>
        </p:txBody>
      </p:sp>
    </p:spTree>
    <p:extLst>
      <p:ext uri="{BB962C8B-B14F-4D97-AF65-F5344CB8AC3E}">
        <p14:creationId xmlns:p14="http://schemas.microsoft.com/office/powerpoint/2010/main" val="3718521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C13FDDC-4AE0-48FE-A9DE-9DB1C7B3F10A}" type="slidenum">
              <a:rPr lang="en-US"/>
              <a:pPr>
                <a:defRPr/>
              </a:pPr>
              <a:t>‹#›</a:t>
            </a:fld>
            <a:endParaRPr lang="en-US"/>
          </a:p>
        </p:txBody>
      </p:sp>
    </p:spTree>
    <p:extLst>
      <p:ext uri="{BB962C8B-B14F-4D97-AF65-F5344CB8AC3E}">
        <p14:creationId xmlns:p14="http://schemas.microsoft.com/office/powerpoint/2010/main" val="3106685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660A61-93C8-4496-96E2-DF306E17D2B1}" type="slidenum">
              <a:rPr lang="en-US"/>
              <a:pPr>
                <a:defRPr/>
              </a:pPr>
              <a:t>‹#›</a:t>
            </a:fld>
            <a:endParaRPr lang="en-US"/>
          </a:p>
        </p:txBody>
      </p:sp>
    </p:spTree>
    <p:extLst>
      <p:ext uri="{BB962C8B-B14F-4D97-AF65-F5344CB8AC3E}">
        <p14:creationId xmlns:p14="http://schemas.microsoft.com/office/powerpoint/2010/main" val="2794205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15B9C89-B45A-4220-B3DB-03E13E733E5C}" type="slidenum">
              <a:rPr lang="en-US"/>
              <a:pPr>
                <a:defRPr/>
              </a:pPr>
              <a:t>‹#›</a:t>
            </a:fld>
            <a:endParaRPr lang="en-US"/>
          </a:p>
        </p:txBody>
      </p:sp>
    </p:spTree>
    <p:extLst>
      <p:ext uri="{BB962C8B-B14F-4D97-AF65-F5344CB8AC3E}">
        <p14:creationId xmlns:p14="http://schemas.microsoft.com/office/powerpoint/2010/main" val="1940184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FB4BF51-B50C-454E-BB14-109CEA97A610}" type="slidenum">
              <a:rPr lang="en-US"/>
              <a:pPr>
                <a:defRPr/>
              </a:pPr>
              <a:t>‹#›</a:t>
            </a:fld>
            <a:endParaRPr lang="en-US"/>
          </a:p>
        </p:txBody>
      </p:sp>
    </p:spTree>
    <p:extLst>
      <p:ext uri="{BB962C8B-B14F-4D97-AF65-F5344CB8AC3E}">
        <p14:creationId xmlns:p14="http://schemas.microsoft.com/office/powerpoint/2010/main" val="3757536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FFD6412-D282-4AFE-BB7D-A79A89512000}" type="slidenum">
              <a:rPr lang="en-US"/>
              <a:pPr>
                <a:defRPr/>
              </a:pPr>
              <a:t>‹#›</a:t>
            </a:fld>
            <a:endParaRPr lang="en-US"/>
          </a:p>
        </p:txBody>
      </p:sp>
    </p:spTree>
    <p:extLst>
      <p:ext uri="{BB962C8B-B14F-4D97-AF65-F5344CB8AC3E}">
        <p14:creationId xmlns:p14="http://schemas.microsoft.com/office/powerpoint/2010/main" val="1070472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49E420C-DBCB-4DD4-BBE2-A311D551C085}" type="slidenum">
              <a:rPr lang="en-US"/>
              <a:pPr>
                <a:defRPr/>
              </a:pPr>
              <a:t>‹#›</a:t>
            </a:fld>
            <a:endParaRPr lang="en-US"/>
          </a:p>
        </p:txBody>
      </p:sp>
    </p:spTree>
    <p:extLst>
      <p:ext uri="{BB962C8B-B14F-4D97-AF65-F5344CB8AC3E}">
        <p14:creationId xmlns:p14="http://schemas.microsoft.com/office/powerpoint/2010/main" val="163134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DBB3BD2-46F6-4D42-8A97-FE2C800C1B33}" type="slidenum">
              <a:rPr lang="en-US"/>
              <a:pPr>
                <a:defRPr/>
              </a:pPr>
              <a:t>‹#›</a:t>
            </a:fld>
            <a:endParaRPr lang="en-US"/>
          </a:p>
        </p:txBody>
      </p:sp>
    </p:spTree>
    <p:extLst>
      <p:ext uri="{BB962C8B-B14F-4D97-AF65-F5344CB8AC3E}">
        <p14:creationId xmlns:p14="http://schemas.microsoft.com/office/powerpoint/2010/main" val="655424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4B1762B-3C88-4511-B923-9FB8ABB71FCD}" type="slidenum">
              <a:rPr lang="en-US"/>
              <a:pPr>
                <a:defRPr/>
              </a:pPr>
              <a:t>‹#›</a:t>
            </a:fld>
            <a:endParaRPr lang="en-US"/>
          </a:p>
        </p:txBody>
      </p:sp>
    </p:spTree>
    <p:extLst>
      <p:ext uri="{BB962C8B-B14F-4D97-AF65-F5344CB8AC3E}">
        <p14:creationId xmlns:p14="http://schemas.microsoft.com/office/powerpoint/2010/main" val="1917547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E6B63DE1-6DF1-49E9-A645-190D7EA1774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3" Type="http://schemas.openxmlformats.org/officeDocument/2006/relationships/hyperlink" Target="http://books.analogmachine.org/essentials-for-biochemical-modeling/"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9.emf"/><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9.emf"/><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hyperlink" Target="http://pathwaydesigner.org/" TargetMode="External"/><Relationship Id="rId7"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copasi.org/Download/" TargetMode="External"/><Relationship Id="rId4" Type="http://schemas.openxmlformats.org/officeDocument/2006/relationships/hyperlink" Target="http://tellurium.analogmachine.org/"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hyperlink" Target="https://en.wikipedia.org/wiki/Conceptual_model" TargetMode="External"/><Relationship Id="rId4"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en.wikipedia.org/wiki/Metabolic_network"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en.wikipedia.org/wiki/Gene_regulatory_network" TargetMode="External"/><Relationship Id="rId5" Type="http://schemas.openxmlformats.org/officeDocument/2006/relationships/hyperlink" Target="https://en.wikipedia.org/wiki/Physiologically_based_pharmacokinetic_modelling" TargetMode="External"/><Relationship Id="rId4"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www.debtdeflation.com/blogs/2014/02/02/modeling-financial-instability/"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https://en.wikipedia.org/wiki/System_dynamics" TargetMode="External"/><Relationship Id="rId5" Type="http://schemas.openxmlformats.org/officeDocument/2006/relationships/hyperlink" Target="https://en.wikipedia.org/wiki/Input%E2%80%93output_model" TargetMode="External"/><Relationship Id="rId4"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3.jpe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3.jpe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23.gif"/><Relationship Id="rId4"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6.xml.rels><?xml version="1.0" encoding="UTF-8" standalone="yes"?>
<Relationships xmlns="http://schemas.openxmlformats.org/package/2006/relationships"><Relationship Id="rId3" Type="http://schemas.openxmlformats.org/officeDocument/2006/relationships/image" Target="../media/image271.png"/><Relationship Id="rId7" Type="http://schemas.openxmlformats.org/officeDocument/2006/relationships/image" Target="../media/image3.jpe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8.png"/><Relationship Id="rId4" Type="http://schemas.openxmlformats.org/officeDocument/2006/relationships/image" Target="../media/image26.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emf"/><Relationship Id="rId1" Type="http://schemas.openxmlformats.org/officeDocument/2006/relationships/slideLayout" Target="../slideLayouts/slideLayout2.xml"/><Relationship Id="rId5" Type="http://schemas.openxmlformats.org/officeDocument/2006/relationships/hyperlink" Target="http://sbgn.github.io/sbgn/" TargetMode="External"/><Relationship Id="rId4"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29.jpeg"/></Relationships>
</file>

<file path=ppt/slides/_rels/slide5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2.tiff"/><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5.png"/><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6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3.jpeg"/><Relationship Id="rId11" Type="http://schemas.openxmlformats.org/officeDocument/2006/relationships/image" Target="../media/image39.png"/><Relationship Id="rId5" Type="http://schemas.openxmlformats.org/officeDocument/2006/relationships/image" Target="../media/image2.png"/><Relationship Id="rId10"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image" Target="../media/image37.png"/></Relationships>
</file>

<file path=ppt/slides/_rels/slide6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2.tiff"/><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3.jpeg"/></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9.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hyperlink" Target="http://www.biotapestry.org/" TargetMode="Externa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47.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comments" Target="../comments/comment1.xml"/><Relationship Id="rId2" Type="http://schemas.openxmlformats.org/officeDocument/2006/relationships/image" Target="../media/image48.gif"/><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50.jpeg"/></Relationships>
</file>

<file path=ppt/slides/_rels/slide71.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image" Target="../media/image51.tiff"/><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tiff"/><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7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7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5.emf"/></Relationships>
</file>

<file path=ppt/slides/_rels/slide7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7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3.jpeg"/><Relationship Id="rId7" Type="http://schemas.openxmlformats.org/officeDocument/2006/relationships/image" Target="../media/image6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61.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0.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9.png"/><Relationship Id="rId3" Type="http://schemas.openxmlformats.org/officeDocument/2006/relationships/image" Target="../media/image2.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image" Target="../media/image61.png"/><Relationship Id="rId1" Type="http://schemas.openxmlformats.org/officeDocument/2006/relationships/slideLayout" Target="../slideLayouts/slideLayout1.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67.png"/><Relationship Id="rId15" Type="http://schemas.openxmlformats.org/officeDocument/2006/relationships/image" Target="../media/image71.png"/><Relationship Id="rId10" Type="http://schemas.openxmlformats.org/officeDocument/2006/relationships/image" Target="../media/image65.png"/><Relationship Id="rId4" Type="http://schemas.openxmlformats.org/officeDocument/2006/relationships/image" Target="../media/image3.jpeg"/><Relationship Id="rId9" Type="http://schemas.openxmlformats.org/officeDocument/2006/relationships/image" Target="../media/image64.png"/><Relationship Id="rId14" Type="http://schemas.openxmlformats.org/officeDocument/2006/relationships/image" Target="../media/image70.png"/></Relationships>
</file>

<file path=ppt/slides/_rels/slide81.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9.png"/><Relationship Id="rId3" Type="http://schemas.openxmlformats.org/officeDocument/2006/relationships/image" Target="../media/image2.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image" Target="../media/image61.png"/><Relationship Id="rId1" Type="http://schemas.openxmlformats.org/officeDocument/2006/relationships/slideLayout" Target="../slideLayouts/slideLayout1.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72.png"/><Relationship Id="rId15" Type="http://schemas.openxmlformats.org/officeDocument/2006/relationships/image" Target="../media/image71.png"/><Relationship Id="rId10" Type="http://schemas.openxmlformats.org/officeDocument/2006/relationships/image" Target="../media/image65.png"/><Relationship Id="rId4" Type="http://schemas.openxmlformats.org/officeDocument/2006/relationships/image" Target="../media/image3.jpeg"/><Relationship Id="rId9" Type="http://schemas.openxmlformats.org/officeDocument/2006/relationships/image" Target="../media/image64.png"/><Relationship Id="rId14" Type="http://schemas.openxmlformats.org/officeDocument/2006/relationships/image" Target="../media/image70.png"/></Relationships>
</file>

<file path=ppt/slides/_rels/slide82.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9.png"/><Relationship Id="rId3" Type="http://schemas.openxmlformats.org/officeDocument/2006/relationships/image" Target="../media/image2.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image" Target="../media/image61.png"/><Relationship Id="rId1" Type="http://schemas.openxmlformats.org/officeDocument/2006/relationships/slideLayout" Target="../slideLayouts/slideLayout1.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73.png"/><Relationship Id="rId15" Type="http://schemas.openxmlformats.org/officeDocument/2006/relationships/image" Target="../media/image71.png"/><Relationship Id="rId10" Type="http://schemas.openxmlformats.org/officeDocument/2006/relationships/image" Target="../media/image65.png"/><Relationship Id="rId4" Type="http://schemas.openxmlformats.org/officeDocument/2006/relationships/image" Target="../media/image3.jpeg"/><Relationship Id="rId9" Type="http://schemas.openxmlformats.org/officeDocument/2006/relationships/image" Target="../media/image64.png"/><Relationship Id="rId14" Type="http://schemas.openxmlformats.org/officeDocument/2006/relationships/image" Target="../media/image70.png"/></Relationships>
</file>

<file path=ppt/slides/_rels/slide83.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9.png"/><Relationship Id="rId3" Type="http://schemas.openxmlformats.org/officeDocument/2006/relationships/image" Target="../media/image2.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image" Target="../media/image61.png"/><Relationship Id="rId1" Type="http://schemas.openxmlformats.org/officeDocument/2006/relationships/slideLayout" Target="../slideLayouts/slideLayout1.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74.png"/><Relationship Id="rId15" Type="http://schemas.openxmlformats.org/officeDocument/2006/relationships/image" Target="../media/image71.png"/><Relationship Id="rId10" Type="http://schemas.openxmlformats.org/officeDocument/2006/relationships/image" Target="../media/image65.png"/><Relationship Id="rId4" Type="http://schemas.openxmlformats.org/officeDocument/2006/relationships/image" Target="../media/image3.jpeg"/><Relationship Id="rId9" Type="http://schemas.openxmlformats.org/officeDocument/2006/relationships/image" Target="../media/image64.png"/><Relationship Id="rId14" Type="http://schemas.openxmlformats.org/officeDocument/2006/relationships/image" Target="../media/image70.png"/></Relationships>
</file>

<file path=ppt/slides/_rels/slide84.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9.png"/><Relationship Id="rId3" Type="http://schemas.openxmlformats.org/officeDocument/2006/relationships/image" Target="../media/image2.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image" Target="../media/image61.png"/><Relationship Id="rId1" Type="http://schemas.openxmlformats.org/officeDocument/2006/relationships/slideLayout" Target="../slideLayouts/slideLayout1.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75.png"/><Relationship Id="rId15" Type="http://schemas.openxmlformats.org/officeDocument/2006/relationships/image" Target="../media/image71.png"/><Relationship Id="rId10" Type="http://schemas.openxmlformats.org/officeDocument/2006/relationships/image" Target="../media/image65.png"/><Relationship Id="rId4" Type="http://schemas.openxmlformats.org/officeDocument/2006/relationships/image" Target="../media/image3.jpeg"/><Relationship Id="rId9" Type="http://schemas.openxmlformats.org/officeDocument/2006/relationships/image" Target="../media/image64.png"/><Relationship Id="rId14" Type="http://schemas.openxmlformats.org/officeDocument/2006/relationships/image" Target="../media/image70.png"/></Relationships>
</file>

<file path=ppt/slides/_rels/slide85.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9.png"/><Relationship Id="rId3" Type="http://schemas.openxmlformats.org/officeDocument/2006/relationships/image" Target="../media/image2.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image" Target="../media/image61.png"/><Relationship Id="rId1" Type="http://schemas.openxmlformats.org/officeDocument/2006/relationships/slideLayout" Target="../slideLayouts/slideLayout1.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76.png"/><Relationship Id="rId15" Type="http://schemas.openxmlformats.org/officeDocument/2006/relationships/image" Target="../media/image77.png"/><Relationship Id="rId10" Type="http://schemas.openxmlformats.org/officeDocument/2006/relationships/image" Target="../media/image65.png"/><Relationship Id="rId4" Type="http://schemas.openxmlformats.org/officeDocument/2006/relationships/image" Target="../media/image3.jpeg"/><Relationship Id="rId9" Type="http://schemas.openxmlformats.org/officeDocument/2006/relationships/image" Target="../media/image64.png"/><Relationship Id="rId14" Type="http://schemas.openxmlformats.org/officeDocument/2006/relationships/image" Target="../media/image70.png"/></Relationships>
</file>

<file path=ppt/slides/_rels/slide86.xml.rels><?xml version="1.0" encoding="UTF-8" standalone="yes"?>
<Relationships xmlns="http://schemas.openxmlformats.org/package/2006/relationships"><Relationship Id="rId13" Type="http://schemas.openxmlformats.org/officeDocument/2006/relationships/image" Target="../media/image69.png"/><Relationship Id="rId3" Type="http://schemas.openxmlformats.org/officeDocument/2006/relationships/image" Target="../media/image2.png"/><Relationship Id="rId7" Type="http://schemas.openxmlformats.org/officeDocument/2006/relationships/image" Target="../media/image56.png"/><Relationship Id="rId12" Type="http://schemas.openxmlformats.org/officeDocument/2006/relationships/image" Target="../media/image68.png"/><Relationship Id="rId2" Type="http://schemas.openxmlformats.org/officeDocument/2006/relationships/image" Target="../media/image61.png"/><Relationship Id="rId1" Type="http://schemas.openxmlformats.org/officeDocument/2006/relationships/slideLayout" Target="../slideLayouts/slideLayout1.xml"/><Relationship Id="rId6" Type="http://schemas.openxmlformats.org/officeDocument/2006/relationships/image" Target="../media/image63.png"/><Relationship Id="rId11" Type="http://schemas.openxmlformats.org/officeDocument/2006/relationships/image" Target="../media/image66.png"/><Relationship Id="rId5" Type="http://schemas.openxmlformats.org/officeDocument/2006/relationships/image" Target="../media/image62.png"/><Relationship Id="rId15" Type="http://schemas.openxmlformats.org/officeDocument/2006/relationships/image" Target="../media/image77.png"/><Relationship Id="rId10" Type="http://schemas.openxmlformats.org/officeDocument/2006/relationships/image" Target="../media/image65.png"/><Relationship Id="rId4" Type="http://schemas.openxmlformats.org/officeDocument/2006/relationships/image" Target="../media/image3.jpeg"/><Relationship Id="rId9" Type="http://schemas.openxmlformats.org/officeDocument/2006/relationships/image" Target="../media/image64.png"/><Relationship Id="rId14" Type="http://schemas.openxmlformats.org/officeDocument/2006/relationships/image" Target="../media/image70.png"/></Relationships>
</file>

<file path=ppt/slides/_rels/slide8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jpeg"/><Relationship Id="rId7" Type="http://schemas.openxmlformats.org/officeDocument/2006/relationships/image" Target="../media/image81.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jpeg"/><Relationship Id="rId7" Type="http://schemas.openxmlformats.org/officeDocument/2006/relationships/image" Target="../media/image81.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6.png"/><Relationship Id="rId4" Type="http://schemas.openxmlformats.org/officeDocument/2006/relationships/image" Target="../media/image78.png"/><Relationship Id="rId9" Type="http://schemas.openxmlformats.org/officeDocument/2006/relationships/image" Target="../media/image85.png"/></Relationships>
</file>

<file path=ppt/slides/_rels/slide91.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jpeg"/><Relationship Id="rId7" Type="http://schemas.openxmlformats.org/officeDocument/2006/relationships/image" Target="../media/image81.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6.png"/><Relationship Id="rId4" Type="http://schemas.openxmlformats.org/officeDocument/2006/relationships/image" Target="../media/image78.png"/><Relationship Id="rId9" Type="http://schemas.openxmlformats.org/officeDocument/2006/relationships/image" Target="../media/image85.png"/></Relationships>
</file>

<file path=ppt/slides/_rels/slide92.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jpeg"/><Relationship Id="rId7" Type="http://schemas.openxmlformats.org/officeDocument/2006/relationships/image" Target="../media/image81.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6.png"/><Relationship Id="rId4" Type="http://schemas.openxmlformats.org/officeDocument/2006/relationships/image" Target="../media/image78.png"/><Relationship Id="rId9" Type="http://schemas.openxmlformats.org/officeDocument/2006/relationships/image" Target="../media/image85.png"/></Relationships>
</file>

<file path=ppt/slides/_rels/slide9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jpeg"/><Relationship Id="rId7" Type="http://schemas.openxmlformats.org/officeDocument/2006/relationships/image" Target="../media/image81.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6.png"/><Relationship Id="rId4" Type="http://schemas.openxmlformats.org/officeDocument/2006/relationships/image" Target="../media/image78.png"/><Relationship Id="rId9" Type="http://schemas.openxmlformats.org/officeDocument/2006/relationships/image" Target="../media/image85.png"/></Relationships>
</file>

<file path=ppt/slides/_rels/slide94.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jpeg"/><Relationship Id="rId7" Type="http://schemas.openxmlformats.org/officeDocument/2006/relationships/image" Target="../media/image81.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6.png"/><Relationship Id="rId4" Type="http://schemas.openxmlformats.org/officeDocument/2006/relationships/image" Target="../media/image78.png"/><Relationship Id="rId9" Type="http://schemas.openxmlformats.org/officeDocument/2006/relationships/image" Target="../media/image85.png"/></Relationships>
</file>

<file path=ppt/slides/_rels/slide9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jpeg"/><Relationship Id="rId7" Type="http://schemas.openxmlformats.org/officeDocument/2006/relationships/image" Target="../media/image81.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6.png"/><Relationship Id="rId4" Type="http://schemas.openxmlformats.org/officeDocument/2006/relationships/image" Target="../media/image78.png"/><Relationship Id="rId9" Type="http://schemas.openxmlformats.org/officeDocument/2006/relationships/image" Target="../media/image8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52400" y="685800"/>
            <a:ext cx="8839200" cy="1752600"/>
          </a:xfrm>
        </p:spPr>
        <p:txBody>
          <a:bodyPr/>
          <a:lstStyle/>
          <a:p>
            <a:pPr eaLnBrk="1" hangingPunct="1"/>
            <a:r>
              <a:rPr lang="en-US" sz="3200" b="1" dirty="0" smtClean="0">
                <a:solidFill>
                  <a:srgbClr val="0000CC"/>
                </a:solidFill>
              </a:rPr>
              <a:t>E399/E599: Introduction </a:t>
            </a:r>
            <a:r>
              <a:rPr lang="en-US" sz="3200" b="1" dirty="0">
                <a:solidFill>
                  <a:srgbClr val="0000CC"/>
                </a:solidFill>
              </a:rPr>
              <a:t>to Computational </a:t>
            </a:r>
            <a:r>
              <a:rPr lang="en-US" sz="3200" b="1" dirty="0" smtClean="0">
                <a:solidFill>
                  <a:srgbClr val="0000CC"/>
                </a:solidFill>
              </a:rPr>
              <a:t>Bioengineering—Dynamics </a:t>
            </a:r>
            <a:r>
              <a:rPr lang="en-US" sz="3200" b="1" dirty="0">
                <a:solidFill>
                  <a:srgbClr val="0000CC"/>
                </a:solidFill>
              </a:rPr>
              <a:t>on Networks</a:t>
            </a:r>
            <a:r>
              <a:rPr lang="en-US" sz="3200" b="1" dirty="0" smtClean="0">
                <a:solidFill>
                  <a:srgbClr val="0000CC"/>
                </a:solidFill>
              </a:rPr>
              <a:t/>
            </a:r>
            <a:br>
              <a:rPr lang="en-US" sz="3200" b="1" dirty="0" smtClean="0">
                <a:solidFill>
                  <a:srgbClr val="0000CC"/>
                </a:solidFill>
              </a:rPr>
            </a:br>
            <a:r>
              <a:rPr lang="en-US" sz="3200" b="1" dirty="0" smtClean="0">
                <a:solidFill>
                  <a:srgbClr val="0000CC"/>
                </a:solidFill>
              </a:rPr>
              <a:t>Lecture 1</a:t>
            </a:r>
            <a:br>
              <a:rPr lang="en-US" sz="3200" b="1" dirty="0" smtClean="0">
                <a:solidFill>
                  <a:srgbClr val="0000CC"/>
                </a:solidFill>
              </a:rPr>
            </a:br>
            <a:r>
              <a:rPr lang="en-US" sz="3200" b="1" dirty="0" smtClean="0">
                <a:solidFill>
                  <a:srgbClr val="0000CC"/>
                </a:solidFill>
              </a:rPr>
              <a:t>Course Information and Introduction to Networks</a:t>
            </a:r>
            <a:endParaRPr lang="en-US" sz="3200" b="1" dirty="0" smtClean="0">
              <a:solidFill>
                <a:srgbClr val="000099"/>
              </a:solidFill>
            </a:endParaRPr>
          </a:p>
        </p:txBody>
      </p:sp>
      <p:sp>
        <p:nvSpPr>
          <p:cNvPr id="3075" name="Rectangle 3"/>
          <p:cNvSpPr>
            <a:spLocks noGrp="1" noChangeArrowheads="1"/>
          </p:cNvSpPr>
          <p:nvPr>
            <p:ph type="subTitle" idx="1"/>
          </p:nvPr>
        </p:nvSpPr>
        <p:spPr>
          <a:xfrm>
            <a:off x="1371600" y="2971800"/>
            <a:ext cx="6400800" cy="1981200"/>
          </a:xfrm>
        </p:spPr>
        <p:txBody>
          <a:bodyPr/>
          <a:lstStyle/>
          <a:p>
            <a:pPr eaLnBrk="1" hangingPunct="1"/>
            <a:r>
              <a:rPr lang="en-US" sz="2000" dirty="0" smtClean="0">
                <a:solidFill>
                  <a:srgbClr val="000099"/>
                </a:solidFill>
              </a:rPr>
              <a:t>James  A. Glazier</a:t>
            </a:r>
          </a:p>
          <a:p>
            <a:pPr eaLnBrk="1" hangingPunct="1"/>
            <a:r>
              <a:rPr lang="en-US" sz="2000" dirty="0" err="1" smtClean="0">
                <a:solidFill>
                  <a:srgbClr val="000099"/>
                </a:solidFill>
              </a:rPr>
              <a:t>Biocomplexity</a:t>
            </a:r>
            <a:r>
              <a:rPr lang="en-US" sz="2000" dirty="0" smtClean="0">
                <a:solidFill>
                  <a:srgbClr val="000099"/>
                </a:solidFill>
              </a:rPr>
              <a:t> Institute</a:t>
            </a:r>
          </a:p>
          <a:p>
            <a:pPr eaLnBrk="1" hangingPunct="1"/>
            <a:r>
              <a:rPr lang="en-US" sz="2000" dirty="0" smtClean="0">
                <a:solidFill>
                  <a:srgbClr val="000099"/>
                </a:solidFill>
              </a:rPr>
              <a:t>Indiana University </a:t>
            </a:r>
          </a:p>
          <a:p>
            <a:pPr eaLnBrk="1" hangingPunct="1"/>
            <a:r>
              <a:rPr lang="en-US" sz="2000" dirty="0" smtClean="0">
                <a:solidFill>
                  <a:srgbClr val="000099"/>
                </a:solidFill>
              </a:rPr>
              <a:t>Bloomington, IN 47405</a:t>
            </a:r>
          </a:p>
          <a:p>
            <a:pPr eaLnBrk="1" hangingPunct="1"/>
            <a:r>
              <a:rPr lang="en-US" sz="2000" b="1" dirty="0" smtClean="0">
                <a:solidFill>
                  <a:srgbClr val="000099"/>
                </a:solidFill>
              </a:rPr>
              <a:t>USA</a:t>
            </a:r>
          </a:p>
        </p:txBody>
      </p:sp>
      <p:pic>
        <p:nvPicPr>
          <p:cNvPr id="3076" name="Picture 5" descr="IU seal, red on white, 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3048000"/>
            <a:ext cx="1944688"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6" descr="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0600" y="3429000"/>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28600" y="5562600"/>
            <a:ext cx="8610600" cy="646331"/>
          </a:xfrm>
          <a:prstGeom prst="rect">
            <a:avLst/>
          </a:prstGeom>
          <a:noFill/>
        </p:spPr>
        <p:txBody>
          <a:bodyPr wrap="square" rtlCol="0">
            <a:spAutoFit/>
          </a:bodyPr>
          <a:lstStyle/>
          <a:p>
            <a:r>
              <a:rPr lang="en-US" dirty="0" smtClean="0"/>
              <a:t>Main Reference: </a:t>
            </a:r>
            <a:r>
              <a:rPr lang="en-US" b="1" dirty="0"/>
              <a:t>Herbert </a:t>
            </a:r>
            <a:r>
              <a:rPr lang="en-US" b="1" dirty="0" err="1"/>
              <a:t>Sauro</a:t>
            </a:r>
            <a:r>
              <a:rPr lang="en-US" b="1" dirty="0"/>
              <a:t>, </a:t>
            </a:r>
            <a:r>
              <a:rPr lang="en-US" b="1" i="1" dirty="0"/>
              <a:t>Systems Biology: Introduction to Pathway </a:t>
            </a:r>
            <a:r>
              <a:rPr lang="en-US" b="1" i="1" dirty="0" smtClean="0"/>
              <a:t>Modeling, </a:t>
            </a:r>
            <a:r>
              <a:rPr lang="en-US" b="1" dirty="0" smtClean="0"/>
              <a:t>Chapter 1</a:t>
            </a:r>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838200"/>
          </a:xfrm>
        </p:spPr>
        <p:txBody>
          <a:bodyPr/>
          <a:lstStyle/>
          <a:p>
            <a:pPr eaLnBrk="1" hangingPunct="1"/>
            <a:r>
              <a:rPr lang="en-US" b="1" dirty="0" smtClean="0">
                <a:solidFill>
                  <a:srgbClr val="0000CC"/>
                </a:solidFill>
              </a:rPr>
              <a:t>Networks and their Components</a:t>
            </a:r>
          </a:p>
        </p:txBody>
      </p:sp>
      <p:sp>
        <p:nvSpPr>
          <p:cNvPr id="13315" name="Rectangle 3"/>
          <p:cNvSpPr>
            <a:spLocks noGrp="1" noChangeArrowheads="1"/>
          </p:cNvSpPr>
          <p:nvPr>
            <p:ph type="body" idx="1"/>
          </p:nvPr>
        </p:nvSpPr>
        <p:spPr>
          <a:xfrm>
            <a:off x="314070" y="761214"/>
            <a:ext cx="6882189" cy="4525963"/>
          </a:xfrm>
        </p:spPr>
        <p:txBody>
          <a:bodyPr/>
          <a:lstStyle/>
          <a:p>
            <a:pPr marL="0" indent="0" eaLnBrk="1" hangingPunct="1">
              <a:buNone/>
            </a:pPr>
            <a:r>
              <a:rPr lang="en-US" sz="2600" dirty="0" smtClean="0"/>
              <a:t>A </a:t>
            </a:r>
            <a:r>
              <a:rPr lang="en-US" sz="2600" b="1" dirty="0" smtClean="0"/>
              <a:t>network</a:t>
            </a:r>
            <a:r>
              <a:rPr lang="en-US" sz="2600" dirty="0" smtClean="0"/>
              <a:t> is a (graphical) </a:t>
            </a:r>
            <a:r>
              <a:rPr lang="en-US" sz="2600" b="1" dirty="0" smtClean="0"/>
              <a:t>model</a:t>
            </a:r>
            <a:r>
              <a:rPr lang="en-US" sz="2600" dirty="0" smtClean="0"/>
              <a:t> of a system as a set of sub-units (</a:t>
            </a:r>
            <a:r>
              <a:rPr lang="en-US" sz="2600" b="1" dirty="0" smtClean="0"/>
              <a:t>nodes</a:t>
            </a:r>
            <a:r>
              <a:rPr lang="en-US" sz="2600" dirty="0" smtClean="0"/>
              <a:t>) with a specified pattern of interconnecting </a:t>
            </a:r>
            <a:r>
              <a:rPr lang="en-US" sz="2600" b="1" dirty="0" smtClean="0"/>
              <a:t>links</a:t>
            </a:r>
          </a:p>
          <a:p>
            <a:pPr marL="0" indent="0" eaLnBrk="1" hangingPunct="1">
              <a:buNone/>
            </a:pPr>
            <a:r>
              <a:rPr lang="en-US" sz="2600" b="1" dirty="0" smtClean="0"/>
              <a:t>The identity of nodes and links varies from problem to problem</a:t>
            </a:r>
          </a:p>
          <a:p>
            <a:pPr marL="0" indent="0" eaLnBrk="1" hangingPunct="1">
              <a:buNone/>
            </a:pPr>
            <a:r>
              <a:rPr lang="en-US" sz="2600" dirty="0" smtClean="0"/>
              <a:t>Networks come in a great variety of shapes, sizes and categories (directed, undirected, hierarchical, trees, random,…) and a substantial body of mathematics and computation addresses their </a:t>
            </a:r>
            <a:r>
              <a:rPr lang="en-US" sz="2600" b="1" dirty="0" smtClean="0"/>
              <a:t>structure (topology)</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5"/>
          <a:srcRect l="32678" r="31101"/>
          <a:stretch/>
        </p:blipFill>
        <p:spPr>
          <a:xfrm>
            <a:off x="7126973" y="762000"/>
            <a:ext cx="2017027" cy="3124200"/>
          </a:xfrm>
          <a:prstGeom prst="rect">
            <a:avLst/>
          </a:prstGeom>
        </p:spPr>
      </p:pic>
      <p:sp>
        <p:nvSpPr>
          <p:cNvPr id="4" name="Rectangle 3"/>
          <p:cNvSpPr/>
          <p:nvPr/>
        </p:nvSpPr>
        <p:spPr>
          <a:xfrm>
            <a:off x="7161615" y="3874908"/>
            <a:ext cx="1947741" cy="1200329"/>
          </a:xfrm>
          <a:prstGeom prst="rect">
            <a:avLst/>
          </a:prstGeom>
        </p:spPr>
        <p:txBody>
          <a:bodyPr wrap="square">
            <a:spAutoFit/>
          </a:bodyPr>
          <a:lstStyle/>
          <a:p>
            <a:r>
              <a:rPr lang="en-US" sz="1200" dirty="0"/>
              <a:t>https://upload.wikimedia.org/wikipedia/en/thumb/2/25/DynamicNetworkAnalysisExample.jpg/510px-DynamicNetworkAnalysisExample.jpg</a:t>
            </a:r>
          </a:p>
        </p:txBody>
      </p:sp>
    </p:spTree>
    <p:extLst>
      <p:ext uri="{BB962C8B-B14F-4D97-AF65-F5344CB8AC3E}">
        <p14:creationId xmlns:p14="http://schemas.microsoft.com/office/powerpoint/2010/main" val="15626000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Examples of Networks</a:t>
            </a:r>
          </a:p>
        </p:txBody>
      </p:sp>
      <p:sp>
        <p:nvSpPr>
          <p:cNvPr id="13315" name="Rectangle 3"/>
          <p:cNvSpPr>
            <a:spLocks noGrp="1" noChangeArrowheads="1"/>
          </p:cNvSpPr>
          <p:nvPr>
            <p:ph type="body" idx="1"/>
          </p:nvPr>
        </p:nvSpPr>
        <p:spPr>
          <a:xfrm>
            <a:off x="314071" y="761214"/>
            <a:ext cx="4638930" cy="4525963"/>
          </a:xfrm>
        </p:spPr>
        <p:txBody>
          <a:bodyPr/>
          <a:lstStyle/>
          <a:p>
            <a:pPr marL="0" indent="0" eaLnBrk="1" hangingPunct="1">
              <a:buNone/>
            </a:pPr>
            <a:r>
              <a:rPr lang="en-US" dirty="0" smtClean="0"/>
              <a:t>We encounter the abstraction of the network throughout the natural and engineered and abstract worlds</a:t>
            </a:r>
            <a:endParaRPr lang="en-US" b="1" dirty="0" smtClean="0"/>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5"/>
          <a:stretch>
            <a:fillRect/>
          </a:stretch>
        </p:blipFill>
        <p:spPr>
          <a:xfrm>
            <a:off x="4953000" y="920949"/>
            <a:ext cx="4081463" cy="2599936"/>
          </a:xfrm>
          <a:prstGeom prst="rect">
            <a:avLst/>
          </a:prstGeom>
        </p:spPr>
      </p:pic>
      <p:sp>
        <p:nvSpPr>
          <p:cNvPr id="5" name="TextBox 4"/>
          <p:cNvSpPr txBox="1"/>
          <p:nvPr/>
        </p:nvSpPr>
        <p:spPr>
          <a:xfrm>
            <a:off x="5070342" y="3520885"/>
            <a:ext cx="3845058" cy="369332"/>
          </a:xfrm>
          <a:prstGeom prst="rect">
            <a:avLst/>
          </a:prstGeom>
          <a:noFill/>
        </p:spPr>
        <p:txBody>
          <a:bodyPr wrap="square" rtlCol="0">
            <a:spAutoFit/>
          </a:bodyPr>
          <a:lstStyle/>
          <a:p>
            <a:r>
              <a:rPr lang="en-US" dirty="0" smtClean="0"/>
              <a:t>Airline Network for United Airlines</a:t>
            </a:r>
            <a:endParaRPr lang="en-US" dirty="0"/>
          </a:p>
        </p:txBody>
      </p:sp>
      <p:pic>
        <p:nvPicPr>
          <p:cNvPr id="6" name="Picture 5"/>
          <p:cNvPicPr>
            <a:picLocks noChangeAspect="1"/>
          </p:cNvPicPr>
          <p:nvPr/>
        </p:nvPicPr>
        <p:blipFill rotWithShape="1">
          <a:blip r:embed="rId6"/>
          <a:srcRect l="31000" t="8" b="61143"/>
          <a:stretch/>
        </p:blipFill>
        <p:spPr>
          <a:xfrm>
            <a:off x="484188" y="3263608"/>
            <a:ext cx="3369360" cy="2489893"/>
          </a:xfrm>
          <a:prstGeom prst="rect">
            <a:avLst/>
          </a:prstGeom>
        </p:spPr>
      </p:pic>
      <p:sp>
        <p:nvSpPr>
          <p:cNvPr id="12" name="TextBox 11"/>
          <p:cNvSpPr txBox="1"/>
          <p:nvPr/>
        </p:nvSpPr>
        <p:spPr>
          <a:xfrm>
            <a:off x="435204" y="5745395"/>
            <a:ext cx="3845058" cy="646331"/>
          </a:xfrm>
          <a:prstGeom prst="rect">
            <a:avLst/>
          </a:prstGeom>
          <a:noFill/>
        </p:spPr>
        <p:txBody>
          <a:bodyPr wrap="square" rtlCol="0">
            <a:spAutoFit/>
          </a:bodyPr>
          <a:lstStyle/>
          <a:p>
            <a:r>
              <a:rPr lang="en-US" sz="1200" dirty="0" smtClean="0"/>
              <a:t>Citation Network </a:t>
            </a:r>
            <a:r>
              <a:rPr lang="en-US" sz="1200" dirty="0"/>
              <a:t>for </a:t>
            </a:r>
            <a:r>
              <a:rPr lang="en-US" sz="1200" dirty="0" smtClean="0"/>
              <a:t>Philosophy: http</a:t>
            </a:r>
            <a:r>
              <a:rPr lang="en-US" sz="1200" dirty="0"/>
              <a:t>://</a:t>
            </a:r>
            <a:r>
              <a:rPr lang="en-US" sz="1200" dirty="0" smtClean="0"/>
              <a:t>www.scottbot.net/HIAL/index.html@p=38272.html</a:t>
            </a:r>
            <a:endParaRPr lang="en-US" sz="1200" dirty="0"/>
          </a:p>
        </p:txBody>
      </p:sp>
      <p:pic>
        <p:nvPicPr>
          <p:cNvPr id="7" name="Picture 6"/>
          <p:cNvPicPr>
            <a:picLocks noChangeAspect="1"/>
          </p:cNvPicPr>
          <p:nvPr/>
        </p:nvPicPr>
        <p:blipFill>
          <a:blip r:embed="rId7"/>
          <a:stretch>
            <a:fillRect/>
          </a:stretch>
        </p:blipFill>
        <p:spPr>
          <a:xfrm>
            <a:off x="4400846" y="3890217"/>
            <a:ext cx="2129583" cy="2129583"/>
          </a:xfrm>
          <a:prstGeom prst="rect">
            <a:avLst/>
          </a:prstGeom>
        </p:spPr>
      </p:pic>
      <p:sp>
        <p:nvSpPr>
          <p:cNvPr id="8" name="Rectangle 7"/>
          <p:cNvSpPr/>
          <p:nvPr/>
        </p:nvSpPr>
        <p:spPr>
          <a:xfrm>
            <a:off x="4275137" y="5883605"/>
            <a:ext cx="2255292" cy="769441"/>
          </a:xfrm>
          <a:prstGeom prst="rect">
            <a:avLst/>
          </a:prstGeom>
        </p:spPr>
        <p:txBody>
          <a:bodyPr wrap="square">
            <a:spAutoFit/>
          </a:bodyPr>
          <a:lstStyle/>
          <a:p>
            <a:r>
              <a:rPr lang="en-US" sz="1100" dirty="0" smtClean="0"/>
              <a:t>Human protein interaction network: http</a:t>
            </a:r>
            <a:r>
              <a:rPr lang="en-US" sz="1100" dirty="0"/>
              <a:t>://www.pnas.org/content/104/51/20274/F1.expansion.html</a:t>
            </a:r>
          </a:p>
        </p:txBody>
      </p:sp>
      <p:pic>
        <p:nvPicPr>
          <p:cNvPr id="56324" name="Picture 4" descr="Image result for internet network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80345" y="4016979"/>
            <a:ext cx="2235055" cy="167629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530429" y="5742801"/>
            <a:ext cx="2384971" cy="507831"/>
          </a:xfrm>
          <a:prstGeom prst="rect">
            <a:avLst/>
          </a:prstGeom>
        </p:spPr>
        <p:txBody>
          <a:bodyPr wrap="square">
            <a:spAutoFit/>
          </a:bodyPr>
          <a:lstStyle/>
          <a:p>
            <a:r>
              <a:rPr lang="en-US" sz="900" dirty="0" smtClean="0"/>
              <a:t>Internet backbone connectivity network: http</a:t>
            </a:r>
            <a:r>
              <a:rPr lang="en-US" sz="900" dirty="0"/>
              <a:t>://www.visualcomplexity.com/vc/index.cfm?method=US%20Map</a:t>
            </a:r>
          </a:p>
        </p:txBody>
      </p:sp>
    </p:spTree>
    <p:extLst>
      <p:ext uri="{BB962C8B-B14F-4D97-AF65-F5344CB8AC3E}">
        <p14:creationId xmlns:p14="http://schemas.microsoft.com/office/powerpoint/2010/main" val="21411013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Examples of Networks</a:t>
            </a:r>
          </a:p>
        </p:txBody>
      </p:sp>
      <p:sp>
        <p:nvSpPr>
          <p:cNvPr id="13315" name="Rectangle 3"/>
          <p:cNvSpPr>
            <a:spLocks noGrp="1" noChangeArrowheads="1"/>
          </p:cNvSpPr>
          <p:nvPr>
            <p:ph type="body" idx="1"/>
          </p:nvPr>
        </p:nvSpPr>
        <p:spPr>
          <a:xfrm>
            <a:off x="314071" y="761214"/>
            <a:ext cx="4638930" cy="4525963"/>
          </a:xfrm>
        </p:spPr>
        <p:txBody>
          <a:bodyPr/>
          <a:lstStyle/>
          <a:p>
            <a:pPr marL="0" indent="0" eaLnBrk="1" hangingPunct="1">
              <a:buNone/>
            </a:pPr>
            <a:r>
              <a:rPr lang="en-US" dirty="0" smtClean="0"/>
              <a:t>We encounter the abstraction of the network throughout the natural and engineered and abstract worlds</a:t>
            </a:r>
            <a:endParaRPr lang="en-US" b="1" dirty="0" smtClean="0"/>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886374" y="2704427"/>
            <a:ext cx="3845058" cy="738664"/>
          </a:xfrm>
          <a:prstGeom prst="rect">
            <a:avLst/>
          </a:prstGeom>
          <a:noFill/>
        </p:spPr>
        <p:txBody>
          <a:bodyPr wrap="square" rtlCol="0">
            <a:spAutoFit/>
          </a:bodyPr>
          <a:lstStyle/>
          <a:p>
            <a:r>
              <a:rPr lang="en-US" sz="1050" dirty="0" smtClean="0"/>
              <a:t>World trade network:  https</a:t>
            </a:r>
            <a:r>
              <a:rPr lang="en-US" sz="1050" dirty="0"/>
              <a:t>://perspectivesandforesight.wordpress.com/2012/11/08/really-a-nontraded-commodity-a-look-at-the-international-potato-trade-network/</a:t>
            </a:r>
          </a:p>
        </p:txBody>
      </p:sp>
      <p:sp>
        <p:nvSpPr>
          <p:cNvPr id="12" name="TextBox 11"/>
          <p:cNvSpPr txBox="1"/>
          <p:nvPr/>
        </p:nvSpPr>
        <p:spPr>
          <a:xfrm>
            <a:off x="435204" y="5745395"/>
            <a:ext cx="2917596" cy="830997"/>
          </a:xfrm>
          <a:prstGeom prst="rect">
            <a:avLst/>
          </a:prstGeom>
          <a:noFill/>
        </p:spPr>
        <p:txBody>
          <a:bodyPr wrap="square" rtlCol="0">
            <a:spAutoFit/>
          </a:bodyPr>
          <a:lstStyle/>
          <a:p>
            <a:r>
              <a:rPr lang="en-US" sz="1200" dirty="0" smtClean="0"/>
              <a:t>Human Disease network: https</a:t>
            </a:r>
            <a:r>
              <a:rPr lang="en-US" sz="1200" dirty="0"/>
              <a:t>://www.quantamagazine.org/disease-networks-show-molecular-connections-20150129/</a:t>
            </a:r>
          </a:p>
        </p:txBody>
      </p:sp>
      <p:pic>
        <p:nvPicPr>
          <p:cNvPr id="2" name="Picture 1"/>
          <p:cNvPicPr>
            <a:picLocks noChangeAspect="1"/>
          </p:cNvPicPr>
          <p:nvPr/>
        </p:nvPicPr>
        <p:blipFill>
          <a:blip r:embed="rId5"/>
          <a:stretch>
            <a:fillRect/>
          </a:stretch>
        </p:blipFill>
        <p:spPr>
          <a:xfrm>
            <a:off x="4915448" y="761214"/>
            <a:ext cx="3859140" cy="1929570"/>
          </a:xfrm>
          <a:prstGeom prst="rect">
            <a:avLst/>
          </a:prstGeom>
        </p:spPr>
      </p:pic>
      <p:pic>
        <p:nvPicPr>
          <p:cNvPr id="3" name="Picture 2"/>
          <p:cNvPicPr>
            <a:picLocks noChangeAspect="1"/>
          </p:cNvPicPr>
          <p:nvPr/>
        </p:nvPicPr>
        <p:blipFill>
          <a:blip r:embed="rId6"/>
          <a:stretch>
            <a:fillRect/>
          </a:stretch>
        </p:blipFill>
        <p:spPr>
          <a:xfrm>
            <a:off x="331393" y="3267199"/>
            <a:ext cx="3919537" cy="2549292"/>
          </a:xfrm>
          <a:prstGeom prst="rect">
            <a:avLst/>
          </a:prstGeom>
        </p:spPr>
      </p:pic>
      <p:pic>
        <p:nvPicPr>
          <p:cNvPr id="11" name="Picture 10"/>
          <p:cNvPicPr>
            <a:picLocks noChangeAspect="1"/>
          </p:cNvPicPr>
          <p:nvPr/>
        </p:nvPicPr>
        <p:blipFill>
          <a:blip r:embed="rId7"/>
          <a:stretch>
            <a:fillRect/>
          </a:stretch>
        </p:blipFill>
        <p:spPr>
          <a:xfrm>
            <a:off x="4705589" y="3455241"/>
            <a:ext cx="4292807" cy="2524097"/>
          </a:xfrm>
          <a:prstGeom prst="rect">
            <a:avLst/>
          </a:prstGeom>
        </p:spPr>
      </p:pic>
      <p:sp>
        <p:nvSpPr>
          <p:cNvPr id="13" name="Rectangle 12"/>
          <p:cNvSpPr/>
          <p:nvPr/>
        </p:nvSpPr>
        <p:spPr>
          <a:xfrm>
            <a:off x="4861600" y="5816491"/>
            <a:ext cx="3803204" cy="600164"/>
          </a:xfrm>
          <a:prstGeom prst="rect">
            <a:avLst/>
          </a:prstGeom>
        </p:spPr>
        <p:txBody>
          <a:bodyPr wrap="square">
            <a:spAutoFit/>
          </a:bodyPr>
          <a:lstStyle/>
          <a:p>
            <a:r>
              <a:rPr lang="en-US" sz="1100" dirty="0" smtClean="0"/>
              <a:t>Phylogenetic tree: https</a:t>
            </a:r>
            <a:r>
              <a:rPr lang="en-US" sz="1100" dirty="0"/>
              <a:t>://upload.wikimedia.org/wikipedia/commons/7/70/Phylogenetic_tree.svg</a:t>
            </a:r>
          </a:p>
        </p:txBody>
      </p:sp>
    </p:spTree>
    <p:extLst>
      <p:ext uri="{BB962C8B-B14F-4D97-AF65-F5344CB8AC3E}">
        <p14:creationId xmlns:p14="http://schemas.microsoft.com/office/powerpoint/2010/main" val="35212965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Examples of Networks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886374" y="2704427"/>
            <a:ext cx="3845058" cy="738664"/>
          </a:xfrm>
          <a:prstGeom prst="rect">
            <a:avLst/>
          </a:prstGeom>
          <a:noFill/>
        </p:spPr>
        <p:txBody>
          <a:bodyPr wrap="square" rtlCol="0">
            <a:spAutoFit/>
          </a:bodyPr>
          <a:lstStyle/>
          <a:p>
            <a:r>
              <a:rPr lang="en-US" sz="1050" dirty="0" smtClean="0"/>
              <a:t>World trade network:  https</a:t>
            </a:r>
            <a:r>
              <a:rPr lang="en-US" sz="1050" dirty="0"/>
              <a:t>://perspectivesandforesight.wordpress.com/2012/11/08/really-a-nontraded-commodity-a-look-at-the-international-potato-trade-network/</a:t>
            </a:r>
          </a:p>
        </p:txBody>
      </p:sp>
      <p:sp>
        <p:nvSpPr>
          <p:cNvPr id="12" name="TextBox 11"/>
          <p:cNvSpPr txBox="1"/>
          <p:nvPr/>
        </p:nvSpPr>
        <p:spPr>
          <a:xfrm>
            <a:off x="666846" y="5925372"/>
            <a:ext cx="2917596" cy="830997"/>
          </a:xfrm>
          <a:prstGeom prst="rect">
            <a:avLst/>
          </a:prstGeom>
          <a:noFill/>
        </p:spPr>
        <p:txBody>
          <a:bodyPr wrap="square" rtlCol="0">
            <a:spAutoFit/>
          </a:bodyPr>
          <a:lstStyle/>
          <a:p>
            <a:r>
              <a:rPr lang="en-US" sz="1200" dirty="0" smtClean="0"/>
              <a:t>Human Disease network: https</a:t>
            </a:r>
            <a:r>
              <a:rPr lang="en-US" sz="1200" dirty="0"/>
              <a:t>://www.quantamagazine.org/disease-networks-show-molecular-connections-20150129/</a:t>
            </a:r>
          </a:p>
        </p:txBody>
      </p:sp>
      <p:pic>
        <p:nvPicPr>
          <p:cNvPr id="2" name="Picture 1"/>
          <p:cNvPicPr>
            <a:picLocks noChangeAspect="1"/>
          </p:cNvPicPr>
          <p:nvPr/>
        </p:nvPicPr>
        <p:blipFill>
          <a:blip r:embed="rId5"/>
          <a:stretch>
            <a:fillRect/>
          </a:stretch>
        </p:blipFill>
        <p:spPr>
          <a:xfrm>
            <a:off x="4915448" y="761214"/>
            <a:ext cx="3859140" cy="1929570"/>
          </a:xfrm>
          <a:prstGeom prst="rect">
            <a:avLst/>
          </a:prstGeom>
        </p:spPr>
      </p:pic>
      <p:pic>
        <p:nvPicPr>
          <p:cNvPr id="3" name="Picture 2"/>
          <p:cNvPicPr>
            <a:picLocks noChangeAspect="1"/>
          </p:cNvPicPr>
          <p:nvPr/>
        </p:nvPicPr>
        <p:blipFill>
          <a:blip r:embed="rId6"/>
          <a:stretch>
            <a:fillRect/>
          </a:stretch>
        </p:blipFill>
        <p:spPr>
          <a:xfrm>
            <a:off x="325420" y="3376080"/>
            <a:ext cx="3919537" cy="2549292"/>
          </a:xfrm>
          <a:prstGeom prst="rect">
            <a:avLst/>
          </a:prstGeom>
        </p:spPr>
      </p:pic>
      <p:pic>
        <p:nvPicPr>
          <p:cNvPr id="11" name="Picture 10"/>
          <p:cNvPicPr>
            <a:picLocks noChangeAspect="1"/>
          </p:cNvPicPr>
          <p:nvPr/>
        </p:nvPicPr>
        <p:blipFill>
          <a:blip r:embed="rId7"/>
          <a:stretch>
            <a:fillRect/>
          </a:stretch>
        </p:blipFill>
        <p:spPr>
          <a:xfrm>
            <a:off x="4705589" y="3455241"/>
            <a:ext cx="4292807" cy="2524097"/>
          </a:xfrm>
          <a:prstGeom prst="rect">
            <a:avLst/>
          </a:prstGeom>
        </p:spPr>
      </p:pic>
      <p:sp>
        <p:nvSpPr>
          <p:cNvPr id="13" name="Rectangle 12"/>
          <p:cNvSpPr/>
          <p:nvPr/>
        </p:nvSpPr>
        <p:spPr>
          <a:xfrm>
            <a:off x="4861600" y="5816491"/>
            <a:ext cx="3803204" cy="600164"/>
          </a:xfrm>
          <a:prstGeom prst="rect">
            <a:avLst/>
          </a:prstGeom>
        </p:spPr>
        <p:txBody>
          <a:bodyPr wrap="square">
            <a:spAutoFit/>
          </a:bodyPr>
          <a:lstStyle/>
          <a:p>
            <a:r>
              <a:rPr lang="en-US" sz="1100" dirty="0" smtClean="0"/>
              <a:t>Phylogenetic tree: https</a:t>
            </a:r>
            <a:r>
              <a:rPr lang="en-US" sz="1100" dirty="0"/>
              <a:t>://upload.wikimedia.org/wikipedia/commons/7/70/Phylogenetic_tree.svg</a:t>
            </a:r>
          </a:p>
        </p:txBody>
      </p:sp>
      <p:pic>
        <p:nvPicPr>
          <p:cNvPr id="6" name="Picture 5"/>
          <p:cNvPicPr>
            <a:picLocks noChangeAspect="1"/>
          </p:cNvPicPr>
          <p:nvPr/>
        </p:nvPicPr>
        <p:blipFill>
          <a:blip r:embed="rId8"/>
          <a:stretch>
            <a:fillRect/>
          </a:stretch>
        </p:blipFill>
        <p:spPr>
          <a:xfrm>
            <a:off x="325420" y="740845"/>
            <a:ext cx="3130292" cy="2123020"/>
          </a:xfrm>
          <a:prstGeom prst="rect">
            <a:avLst/>
          </a:prstGeom>
        </p:spPr>
      </p:pic>
      <p:sp>
        <p:nvSpPr>
          <p:cNvPr id="7" name="Rectangle 6"/>
          <p:cNvSpPr/>
          <p:nvPr/>
        </p:nvSpPr>
        <p:spPr>
          <a:xfrm>
            <a:off x="242094" y="2808910"/>
            <a:ext cx="3339306" cy="600164"/>
          </a:xfrm>
          <a:prstGeom prst="rect">
            <a:avLst/>
          </a:prstGeom>
        </p:spPr>
        <p:txBody>
          <a:bodyPr wrap="square">
            <a:spAutoFit/>
          </a:bodyPr>
          <a:lstStyle/>
          <a:p>
            <a:r>
              <a:rPr lang="en-US" sz="1100" dirty="0" smtClean="0"/>
              <a:t>CISCO hierarchical network model: http</a:t>
            </a:r>
            <a:r>
              <a:rPr lang="en-US" sz="1100" dirty="0"/>
              <a:t>://www.ebrahma.com/2012/07/cisco-hierarchical-network-model/</a:t>
            </a:r>
          </a:p>
        </p:txBody>
      </p:sp>
    </p:spTree>
    <p:extLst>
      <p:ext uri="{BB962C8B-B14F-4D97-AF65-F5344CB8AC3E}">
        <p14:creationId xmlns:p14="http://schemas.microsoft.com/office/powerpoint/2010/main" val="25978440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Examples of Networks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801159" y="5708404"/>
            <a:ext cx="3190826" cy="577081"/>
          </a:xfrm>
          <a:prstGeom prst="rect">
            <a:avLst/>
          </a:prstGeom>
          <a:noFill/>
        </p:spPr>
        <p:txBody>
          <a:bodyPr wrap="square" rtlCol="0">
            <a:spAutoFit/>
          </a:bodyPr>
          <a:lstStyle/>
          <a:p>
            <a:r>
              <a:rPr lang="en-US" sz="1050" dirty="0" smtClean="0"/>
              <a:t>RNA silencing network: https</a:t>
            </a:r>
            <a:r>
              <a:rPr lang="en-US" sz="1050" dirty="0"/>
              <a:t>://www.plantsci.cam.ac.uk/research/davidbaulcombe/rna-research/networks</a:t>
            </a:r>
          </a:p>
        </p:txBody>
      </p:sp>
      <p:sp>
        <p:nvSpPr>
          <p:cNvPr id="13" name="Rectangle 12"/>
          <p:cNvSpPr/>
          <p:nvPr/>
        </p:nvSpPr>
        <p:spPr>
          <a:xfrm>
            <a:off x="5340796" y="5391452"/>
            <a:ext cx="3803204" cy="769441"/>
          </a:xfrm>
          <a:prstGeom prst="rect">
            <a:avLst/>
          </a:prstGeom>
        </p:spPr>
        <p:txBody>
          <a:bodyPr wrap="square">
            <a:spAutoFit/>
          </a:bodyPr>
          <a:lstStyle/>
          <a:p>
            <a:r>
              <a:rPr lang="en-US" sz="1100" dirty="0" smtClean="0"/>
              <a:t>Neural network: https</a:t>
            </a:r>
            <a:r>
              <a:rPr lang="en-US" sz="1100" dirty="0"/>
              <a:t>://www.extremetech.com/g00/extreme/215170-artificial-neural-networks-are-changing-the-world-what-are-they</a:t>
            </a:r>
            <a:r>
              <a:rPr lang="en-US" sz="1100" dirty="0" smtClean="0"/>
              <a:t>?</a:t>
            </a:r>
            <a:endParaRPr lang="en-US" sz="1100" dirty="0"/>
          </a:p>
        </p:txBody>
      </p:sp>
      <p:pic>
        <p:nvPicPr>
          <p:cNvPr id="4" name="Picture 3"/>
          <p:cNvPicPr>
            <a:picLocks noChangeAspect="1"/>
          </p:cNvPicPr>
          <p:nvPr/>
        </p:nvPicPr>
        <p:blipFill>
          <a:blip r:embed="rId5"/>
          <a:stretch>
            <a:fillRect/>
          </a:stretch>
        </p:blipFill>
        <p:spPr>
          <a:xfrm>
            <a:off x="854576" y="3787313"/>
            <a:ext cx="2381250" cy="1962150"/>
          </a:xfrm>
          <a:prstGeom prst="rect">
            <a:avLst/>
          </a:prstGeom>
        </p:spPr>
      </p:pic>
      <p:pic>
        <p:nvPicPr>
          <p:cNvPr id="6" name="Picture 5"/>
          <p:cNvPicPr>
            <a:picLocks noChangeAspect="1"/>
          </p:cNvPicPr>
          <p:nvPr/>
        </p:nvPicPr>
        <p:blipFill>
          <a:blip r:embed="rId6"/>
          <a:stretch>
            <a:fillRect/>
          </a:stretch>
        </p:blipFill>
        <p:spPr>
          <a:xfrm>
            <a:off x="5444760" y="3373718"/>
            <a:ext cx="3335083" cy="1952082"/>
          </a:xfrm>
          <a:prstGeom prst="rect">
            <a:avLst/>
          </a:prstGeom>
        </p:spPr>
      </p:pic>
      <p:pic>
        <p:nvPicPr>
          <p:cNvPr id="7" name="Picture 6"/>
          <p:cNvPicPr>
            <a:picLocks noChangeAspect="1"/>
          </p:cNvPicPr>
          <p:nvPr/>
        </p:nvPicPr>
        <p:blipFill>
          <a:blip r:embed="rId7"/>
          <a:stretch>
            <a:fillRect/>
          </a:stretch>
        </p:blipFill>
        <p:spPr>
          <a:xfrm>
            <a:off x="5444760" y="838200"/>
            <a:ext cx="3250773" cy="1794426"/>
          </a:xfrm>
          <a:prstGeom prst="rect">
            <a:avLst/>
          </a:prstGeom>
        </p:spPr>
      </p:pic>
      <p:sp>
        <p:nvSpPr>
          <p:cNvPr id="8" name="Rectangle 7"/>
          <p:cNvSpPr/>
          <p:nvPr/>
        </p:nvSpPr>
        <p:spPr>
          <a:xfrm>
            <a:off x="5229383" y="2608696"/>
            <a:ext cx="4026030" cy="830997"/>
          </a:xfrm>
          <a:prstGeom prst="rect">
            <a:avLst/>
          </a:prstGeom>
        </p:spPr>
        <p:txBody>
          <a:bodyPr wrap="square">
            <a:spAutoFit/>
          </a:bodyPr>
          <a:lstStyle/>
          <a:p>
            <a:r>
              <a:rPr lang="en-US" sz="1200" dirty="0" smtClean="0"/>
              <a:t>Golgi stain of </a:t>
            </a:r>
            <a:r>
              <a:rPr lang="en-US" sz="1200" dirty="0" err="1" smtClean="0"/>
              <a:t>neronal</a:t>
            </a:r>
            <a:r>
              <a:rPr lang="en-US" sz="1200" dirty="0" smtClean="0"/>
              <a:t> interconnections: http</a:t>
            </a:r>
            <a:r>
              <a:rPr lang="en-US" sz="1200" dirty="0"/>
              <a:t>://www.alanturing.net/turing_archive/pages/reference%20articles/connectionism/Turing%27s%20neural%20networks.html</a:t>
            </a:r>
          </a:p>
        </p:txBody>
      </p:sp>
      <p:pic>
        <p:nvPicPr>
          <p:cNvPr id="9" name="Picture 8"/>
          <p:cNvPicPr>
            <a:picLocks noChangeAspect="1"/>
          </p:cNvPicPr>
          <p:nvPr/>
        </p:nvPicPr>
        <p:blipFill>
          <a:blip r:embed="rId8"/>
          <a:stretch>
            <a:fillRect/>
          </a:stretch>
        </p:blipFill>
        <p:spPr>
          <a:xfrm>
            <a:off x="435204" y="838200"/>
            <a:ext cx="3219994" cy="2156376"/>
          </a:xfrm>
          <a:prstGeom prst="rect">
            <a:avLst/>
          </a:prstGeom>
        </p:spPr>
      </p:pic>
      <p:sp>
        <p:nvSpPr>
          <p:cNvPr id="14" name="Rectangle 13"/>
          <p:cNvSpPr/>
          <p:nvPr/>
        </p:nvSpPr>
        <p:spPr>
          <a:xfrm>
            <a:off x="397190" y="3088824"/>
            <a:ext cx="4572000" cy="646331"/>
          </a:xfrm>
          <a:prstGeom prst="rect">
            <a:avLst/>
          </a:prstGeom>
        </p:spPr>
        <p:txBody>
          <a:bodyPr>
            <a:spAutoFit/>
          </a:bodyPr>
          <a:lstStyle/>
          <a:p>
            <a:r>
              <a:rPr lang="en-US" sz="1200" dirty="0" smtClean="0"/>
              <a:t>Influenza transmission network: http</a:t>
            </a:r>
            <a:r>
              <a:rPr lang="en-US" sz="1200" dirty="0"/>
              <a:t>://humanvirosphere.blogspot.com/2011/02/social-networks-and-patterns-of-disease.html</a:t>
            </a:r>
          </a:p>
        </p:txBody>
      </p:sp>
    </p:spTree>
    <p:extLst>
      <p:ext uri="{BB962C8B-B14F-4D97-AF65-F5344CB8AC3E}">
        <p14:creationId xmlns:p14="http://schemas.microsoft.com/office/powerpoint/2010/main" val="11143337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838200"/>
          </a:xfrm>
        </p:spPr>
        <p:txBody>
          <a:bodyPr/>
          <a:lstStyle/>
          <a:p>
            <a:pPr eaLnBrk="1" hangingPunct="1"/>
            <a:r>
              <a:rPr lang="en-US" b="1" dirty="0" smtClean="0">
                <a:solidFill>
                  <a:srgbClr val="0000CC"/>
                </a:solidFill>
              </a:rPr>
              <a:t>Networks and their Components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5"/>
          <a:srcRect l="32678" r="31101"/>
          <a:stretch/>
        </p:blipFill>
        <p:spPr>
          <a:xfrm>
            <a:off x="7126973" y="762000"/>
            <a:ext cx="2017027" cy="3124200"/>
          </a:xfrm>
          <a:prstGeom prst="rect">
            <a:avLst/>
          </a:prstGeom>
        </p:spPr>
      </p:pic>
      <p:sp>
        <p:nvSpPr>
          <p:cNvPr id="3" name="Rectangle 2"/>
          <p:cNvSpPr/>
          <p:nvPr/>
        </p:nvSpPr>
        <p:spPr>
          <a:xfrm>
            <a:off x="518829" y="794994"/>
            <a:ext cx="6720171" cy="5016758"/>
          </a:xfrm>
          <a:prstGeom prst="rect">
            <a:avLst/>
          </a:prstGeom>
        </p:spPr>
        <p:txBody>
          <a:bodyPr wrap="square">
            <a:spAutoFit/>
          </a:bodyPr>
          <a:lstStyle/>
          <a:p>
            <a:pPr marL="0" indent="0" eaLnBrk="1" hangingPunct="1">
              <a:buNone/>
            </a:pPr>
            <a:r>
              <a:rPr lang="en-US" sz="2000" dirty="0">
                <a:solidFill>
                  <a:srgbClr val="FF0000"/>
                </a:solidFill>
              </a:rPr>
              <a:t>A network </a:t>
            </a:r>
            <a:r>
              <a:rPr lang="en-US" sz="2000" dirty="0" smtClean="0">
                <a:solidFill>
                  <a:srgbClr val="FF0000"/>
                </a:solidFill>
              </a:rPr>
              <a:t>model (like any model) </a:t>
            </a:r>
            <a:r>
              <a:rPr lang="en-US" sz="2000" dirty="0">
                <a:solidFill>
                  <a:srgbClr val="FF0000"/>
                </a:solidFill>
              </a:rPr>
              <a:t>is always an abstraction and simplification of a more complex underlying reality </a:t>
            </a:r>
            <a:endParaRPr lang="en-US" sz="2000" dirty="0" smtClean="0">
              <a:solidFill>
                <a:srgbClr val="FF0000"/>
              </a:solidFill>
            </a:endParaRPr>
          </a:p>
          <a:p>
            <a:pPr marL="0" indent="0" eaLnBrk="1" hangingPunct="1">
              <a:buNone/>
            </a:pPr>
            <a:endParaRPr lang="en-US" sz="2000" dirty="0">
              <a:solidFill>
                <a:srgbClr val="FF0000"/>
              </a:solidFill>
            </a:endParaRPr>
          </a:p>
          <a:p>
            <a:pPr marL="0" indent="0" eaLnBrk="1" hangingPunct="1">
              <a:buNone/>
            </a:pPr>
            <a:r>
              <a:rPr lang="en-US" sz="2000" dirty="0" smtClean="0">
                <a:solidFill>
                  <a:srgbClr val="FF0000"/>
                </a:solidFill>
              </a:rPr>
              <a:t>Even when, as with a </a:t>
            </a:r>
            <a:r>
              <a:rPr lang="en-US" sz="2000" dirty="0">
                <a:solidFill>
                  <a:srgbClr val="FF0000"/>
                </a:solidFill>
              </a:rPr>
              <a:t>digital circuit, we seek to</a:t>
            </a:r>
          </a:p>
          <a:p>
            <a:pPr marL="0" indent="0" eaLnBrk="1" hangingPunct="1">
              <a:buNone/>
            </a:pPr>
            <a:r>
              <a:rPr lang="en-US" sz="2000" dirty="0">
                <a:solidFill>
                  <a:srgbClr val="FF0000"/>
                </a:solidFill>
              </a:rPr>
              <a:t>build hardware that implements the network </a:t>
            </a:r>
            <a:r>
              <a:rPr lang="en-US" sz="2000" dirty="0" smtClean="0">
                <a:solidFill>
                  <a:srgbClr val="FF0000"/>
                </a:solidFill>
              </a:rPr>
              <a:t>model, the real system will have complexity we do not include in the model</a:t>
            </a:r>
          </a:p>
          <a:p>
            <a:pPr marL="0" indent="0" eaLnBrk="1" hangingPunct="1">
              <a:buNone/>
            </a:pPr>
            <a:endParaRPr lang="en-US" sz="2000" dirty="0">
              <a:solidFill>
                <a:srgbClr val="FF0000"/>
              </a:solidFill>
            </a:endParaRPr>
          </a:p>
          <a:p>
            <a:pPr marL="0" indent="0" eaLnBrk="1" hangingPunct="1">
              <a:buNone/>
            </a:pPr>
            <a:r>
              <a:rPr lang="en-US" sz="2000" dirty="0" smtClean="0">
                <a:solidFill>
                  <a:srgbClr val="0000CC"/>
                </a:solidFill>
              </a:rPr>
              <a:t>In scientific network modeling we look </a:t>
            </a:r>
            <a:r>
              <a:rPr lang="en-US" sz="2000" dirty="0">
                <a:solidFill>
                  <a:srgbClr val="0000CC"/>
                </a:solidFill>
              </a:rPr>
              <a:t>at an</a:t>
            </a:r>
          </a:p>
          <a:p>
            <a:pPr marL="0" indent="0" eaLnBrk="1" hangingPunct="1">
              <a:buNone/>
            </a:pPr>
            <a:r>
              <a:rPr lang="en-US" sz="2000" dirty="0">
                <a:solidFill>
                  <a:srgbClr val="0000CC"/>
                </a:solidFill>
              </a:rPr>
              <a:t>existing network, and seek to </a:t>
            </a:r>
            <a:r>
              <a:rPr lang="en-US" sz="2000" dirty="0" smtClean="0">
                <a:solidFill>
                  <a:srgbClr val="0000CC"/>
                </a:solidFill>
              </a:rPr>
              <a:t>infer (reverse-engineer) its network model</a:t>
            </a:r>
            <a:endParaRPr lang="en-US" sz="2000" dirty="0">
              <a:solidFill>
                <a:srgbClr val="0000CC"/>
              </a:solidFill>
            </a:endParaRPr>
          </a:p>
          <a:p>
            <a:pPr marL="0" indent="0" eaLnBrk="1" hangingPunct="1">
              <a:buNone/>
            </a:pPr>
            <a:endParaRPr lang="en-US" sz="2000" dirty="0" smtClean="0">
              <a:solidFill>
                <a:srgbClr val="0000CC"/>
              </a:solidFill>
            </a:endParaRPr>
          </a:p>
          <a:p>
            <a:pPr marL="0" indent="0" eaLnBrk="1" hangingPunct="1">
              <a:buNone/>
            </a:pPr>
            <a:r>
              <a:rPr lang="en-US" sz="2000" dirty="0" smtClean="0">
                <a:solidFill>
                  <a:srgbClr val="0000CC"/>
                </a:solidFill>
              </a:rPr>
              <a:t>In engineering network modeling we often build </a:t>
            </a:r>
            <a:r>
              <a:rPr lang="en-US" sz="2000" dirty="0">
                <a:solidFill>
                  <a:srgbClr val="0000CC"/>
                </a:solidFill>
              </a:rPr>
              <a:t>the model (blueprint, design, ...) </a:t>
            </a:r>
            <a:r>
              <a:rPr lang="en-US" sz="2000" dirty="0" smtClean="0">
                <a:solidFill>
                  <a:srgbClr val="0000CC"/>
                </a:solidFill>
              </a:rPr>
              <a:t>FIRST, then </a:t>
            </a:r>
            <a:r>
              <a:rPr lang="en-US" sz="2000" dirty="0">
                <a:solidFill>
                  <a:srgbClr val="0000CC"/>
                </a:solidFill>
              </a:rPr>
              <a:t>construct hardware to implement </a:t>
            </a:r>
            <a:r>
              <a:rPr lang="en-US" sz="2000" dirty="0" smtClean="0">
                <a:solidFill>
                  <a:srgbClr val="0000CC"/>
                </a:solidFill>
              </a:rPr>
              <a:t>it, though we may also be looking for ways to control an existing network </a:t>
            </a:r>
            <a:endParaRPr lang="en-US" sz="2000" dirty="0">
              <a:solidFill>
                <a:srgbClr val="0000CC"/>
              </a:solidFill>
            </a:endParaRPr>
          </a:p>
        </p:txBody>
      </p:sp>
      <p:sp>
        <p:nvSpPr>
          <p:cNvPr id="4" name="Rectangle 3"/>
          <p:cNvSpPr/>
          <p:nvPr/>
        </p:nvSpPr>
        <p:spPr>
          <a:xfrm>
            <a:off x="7161615" y="3874908"/>
            <a:ext cx="1947741" cy="1200329"/>
          </a:xfrm>
          <a:prstGeom prst="rect">
            <a:avLst/>
          </a:prstGeom>
        </p:spPr>
        <p:txBody>
          <a:bodyPr wrap="square">
            <a:spAutoFit/>
          </a:bodyPr>
          <a:lstStyle/>
          <a:p>
            <a:r>
              <a:rPr lang="en-US" sz="1200" dirty="0"/>
              <a:t>https://upload.wikimedia.org/wikipedia/en/thumb/2/25/DynamicNetworkAnalysisExample.jpg/510px-DynamicNetworkAnalysisExample.jpg</a:t>
            </a:r>
          </a:p>
        </p:txBody>
      </p:sp>
    </p:spTree>
    <p:extLst>
      <p:ext uri="{BB962C8B-B14F-4D97-AF65-F5344CB8AC3E}">
        <p14:creationId xmlns:p14="http://schemas.microsoft.com/office/powerpoint/2010/main" val="10651439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2678" r="31101"/>
          <a:stretch/>
        </p:blipFill>
        <p:spPr>
          <a:xfrm>
            <a:off x="7126973" y="762000"/>
            <a:ext cx="2017027" cy="3124200"/>
          </a:xfrm>
          <a:prstGeom prst="rect">
            <a:avLst/>
          </a:prstGeom>
        </p:spPr>
      </p:pic>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Networks as Models</a:t>
            </a:r>
          </a:p>
        </p:txBody>
      </p:sp>
      <p:sp>
        <p:nvSpPr>
          <p:cNvPr id="13315" name="Rectangle 3"/>
          <p:cNvSpPr>
            <a:spLocks noGrp="1" noChangeArrowheads="1"/>
          </p:cNvSpPr>
          <p:nvPr>
            <p:ph type="body" idx="1"/>
          </p:nvPr>
        </p:nvSpPr>
        <p:spPr>
          <a:xfrm>
            <a:off x="533400" y="762000"/>
            <a:ext cx="6882189" cy="4525963"/>
          </a:xfrm>
        </p:spPr>
        <p:txBody>
          <a:bodyPr/>
          <a:lstStyle/>
          <a:p>
            <a:pPr marL="0" indent="0" eaLnBrk="1" hangingPunct="1">
              <a:buNone/>
            </a:pPr>
            <a:r>
              <a:rPr lang="en-US" sz="2600" dirty="0" smtClean="0"/>
              <a:t>Nodes </a:t>
            </a:r>
            <a:r>
              <a:rPr lang="en-US" sz="2600" dirty="0"/>
              <a:t>and their relationships can be completely </a:t>
            </a:r>
            <a:r>
              <a:rPr lang="en-US" sz="2600" b="1" dirty="0" smtClean="0"/>
              <a:t>abstract</a:t>
            </a:r>
            <a:r>
              <a:rPr lang="en-US" sz="2600" dirty="0" smtClean="0"/>
              <a:t> </a:t>
            </a:r>
            <a:r>
              <a:rPr lang="en-US" sz="2600" dirty="0"/>
              <a:t>(like citation </a:t>
            </a:r>
            <a:r>
              <a:rPr lang="en-US" sz="2600" dirty="0" smtClean="0"/>
              <a:t>networks) or represent </a:t>
            </a:r>
            <a:r>
              <a:rPr lang="en-US" sz="2600" b="1" dirty="0" smtClean="0"/>
              <a:t>real entities </a:t>
            </a:r>
            <a:r>
              <a:rPr lang="en-US" sz="2600" dirty="0" smtClean="0"/>
              <a:t>that don’t have specific spatial relationships (like chemical </a:t>
            </a:r>
            <a:r>
              <a:rPr lang="en-US" sz="2600" dirty="0"/>
              <a:t>reaction networks</a:t>
            </a:r>
            <a:r>
              <a:rPr lang="en-US" sz="2600" dirty="0" smtClean="0"/>
              <a:t>)</a:t>
            </a:r>
          </a:p>
          <a:p>
            <a:pPr marL="0" indent="0" eaLnBrk="1" hangingPunct="1">
              <a:buNone/>
            </a:pPr>
            <a:r>
              <a:rPr lang="en-US" sz="2600" dirty="0"/>
              <a:t>Even when the nodes represent objects which exist in space, </a:t>
            </a:r>
            <a:r>
              <a:rPr lang="en-US" sz="2600" dirty="0" smtClean="0"/>
              <a:t>networks </a:t>
            </a:r>
            <a:r>
              <a:rPr lang="en-US" sz="2600" dirty="0"/>
              <a:t>models are </a:t>
            </a:r>
            <a:r>
              <a:rPr lang="en-US" sz="2600" b="1" dirty="0" smtClean="0"/>
              <a:t>intrinsically </a:t>
            </a:r>
            <a:r>
              <a:rPr lang="en-US" sz="2600" b="1" dirty="0" smtClean="0">
                <a:solidFill>
                  <a:srgbClr val="00CC00"/>
                </a:solidFill>
              </a:rPr>
              <a:t>topological</a:t>
            </a:r>
            <a:r>
              <a:rPr lang="en-US" sz="2600" dirty="0"/>
              <a:t>, </a:t>
            </a:r>
            <a:r>
              <a:rPr lang="en-US" sz="2600" b="1" dirty="0">
                <a:solidFill>
                  <a:srgbClr val="FF0000"/>
                </a:solidFill>
              </a:rPr>
              <a:t>not spatial </a:t>
            </a:r>
            <a:r>
              <a:rPr lang="en-US" sz="2600" dirty="0"/>
              <a:t>models</a:t>
            </a:r>
          </a:p>
          <a:p>
            <a:pPr marL="0" indent="0" eaLnBrk="1" hangingPunct="1">
              <a:buNone/>
            </a:pPr>
            <a:endParaRPr lang="en-US" sz="2600" dirty="0" smtClean="0"/>
          </a:p>
          <a:p>
            <a:pPr marL="0" indent="0" eaLnBrk="1" hangingPunct="1">
              <a:buNone/>
            </a:pPr>
            <a:r>
              <a:rPr lang="en-US" sz="2600" dirty="0" smtClean="0"/>
              <a:t>When we wish to include some description of spatial relationship, </a:t>
            </a:r>
            <a:r>
              <a:rPr lang="en-US" sz="2600" dirty="0" smtClean="0">
                <a:solidFill>
                  <a:srgbClr val="FF0000"/>
                </a:solidFill>
              </a:rPr>
              <a:t>a network model </a:t>
            </a:r>
            <a:r>
              <a:rPr lang="en-US" sz="2600" b="1" dirty="0" smtClean="0">
                <a:solidFill>
                  <a:srgbClr val="FF0000"/>
                </a:solidFill>
              </a:rPr>
              <a:t>encodes </a:t>
            </a:r>
            <a:r>
              <a:rPr lang="en-US" sz="2600" dirty="0" smtClean="0">
                <a:solidFill>
                  <a:srgbClr val="FF0000"/>
                </a:solidFill>
              </a:rPr>
              <a:t>these</a:t>
            </a:r>
            <a:r>
              <a:rPr lang="en-US" sz="2600" b="1" dirty="0" smtClean="0">
                <a:solidFill>
                  <a:srgbClr val="FF0000"/>
                </a:solidFill>
              </a:rPr>
              <a:t> spatial relationships purely through </a:t>
            </a:r>
            <a:r>
              <a:rPr lang="en-US" sz="2600" dirty="0" smtClean="0">
                <a:solidFill>
                  <a:srgbClr val="FF0000"/>
                </a:solidFill>
              </a:rPr>
              <a:t>the</a:t>
            </a:r>
            <a:r>
              <a:rPr lang="en-US" sz="2600" b="1" dirty="0" smtClean="0">
                <a:solidFill>
                  <a:srgbClr val="FF0000"/>
                </a:solidFill>
              </a:rPr>
              <a:t> presence, absence and categories of links between nodes</a:t>
            </a: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7161615" y="3874908"/>
            <a:ext cx="1947741" cy="1200329"/>
          </a:xfrm>
          <a:prstGeom prst="rect">
            <a:avLst/>
          </a:prstGeom>
        </p:spPr>
        <p:txBody>
          <a:bodyPr wrap="square">
            <a:spAutoFit/>
          </a:bodyPr>
          <a:lstStyle/>
          <a:p>
            <a:r>
              <a:rPr lang="en-US" sz="1200" dirty="0"/>
              <a:t>https://upload.wikimedia.org/wikipedia/en/thumb/2/25/DynamicNetworkAnalysisExample.jpg/510px-DynamicNetworkAnalysisExample.jpg</a:t>
            </a:r>
          </a:p>
        </p:txBody>
      </p:sp>
    </p:spTree>
    <p:extLst>
      <p:ext uri="{BB962C8B-B14F-4D97-AF65-F5344CB8AC3E}">
        <p14:creationId xmlns:p14="http://schemas.microsoft.com/office/powerpoint/2010/main" val="521288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2678" r="31101"/>
          <a:stretch/>
        </p:blipFill>
        <p:spPr>
          <a:xfrm>
            <a:off x="7126973" y="762000"/>
            <a:ext cx="2017027" cy="3124200"/>
          </a:xfrm>
          <a:prstGeom prst="rect">
            <a:avLst/>
          </a:prstGeom>
        </p:spPr>
      </p:pic>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Networks as Models</a:t>
            </a:r>
          </a:p>
        </p:txBody>
      </p:sp>
      <p:sp>
        <p:nvSpPr>
          <p:cNvPr id="13315" name="Rectangle 3"/>
          <p:cNvSpPr>
            <a:spLocks noGrp="1" noChangeArrowheads="1"/>
          </p:cNvSpPr>
          <p:nvPr>
            <p:ph type="body" idx="1"/>
          </p:nvPr>
        </p:nvSpPr>
        <p:spPr>
          <a:xfrm>
            <a:off x="533400" y="762000"/>
            <a:ext cx="6882189" cy="4525963"/>
          </a:xfrm>
        </p:spPr>
        <p:txBody>
          <a:bodyPr/>
          <a:lstStyle/>
          <a:p>
            <a:pPr marL="0" indent="0" eaLnBrk="1" hangingPunct="1">
              <a:buNone/>
            </a:pPr>
            <a:r>
              <a:rPr lang="en-US" sz="2600" dirty="0" smtClean="0"/>
              <a:t>Networks </a:t>
            </a:r>
            <a:r>
              <a:rPr lang="en-US" sz="2600" dirty="0"/>
              <a:t>models are </a:t>
            </a:r>
            <a:r>
              <a:rPr lang="en-US" sz="2600" b="1" dirty="0">
                <a:solidFill>
                  <a:srgbClr val="00CC00"/>
                </a:solidFill>
              </a:rPr>
              <a:t>topological</a:t>
            </a:r>
            <a:r>
              <a:rPr lang="en-US" sz="2600" dirty="0"/>
              <a:t>, </a:t>
            </a:r>
            <a:r>
              <a:rPr lang="en-US" sz="2600" b="1" dirty="0">
                <a:solidFill>
                  <a:srgbClr val="FF0000"/>
                </a:solidFill>
              </a:rPr>
              <a:t>not spatial </a:t>
            </a:r>
            <a:r>
              <a:rPr lang="en-US" sz="2600" dirty="0" smtClean="0"/>
              <a:t>models</a:t>
            </a:r>
          </a:p>
          <a:p>
            <a:pPr marL="0" indent="0" eaLnBrk="1" hangingPunct="1">
              <a:buNone/>
            </a:pPr>
            <a:endParaRPr lang="en-US" sz="2600" dirty="0"/>
          </a:p>
          <a:p>
            <a:pPr marL="0" indent="0" eaLnBrk="1" hangingPunct="1">
              <a:buNone/>
            </a:pPr>
            <a:r>
              <a:rPr lang="en-US" sz="2600" dirty="0" smtClean="0"/>
              <a:t>Some network models provide a limited abstraction of spatial relationships through </a:t>
            </a:r>
            <a:r>
              <a:rPr lang="en-US" sz="2600" b="1" dirty="0" smtClean="0"/>
              <a:t>hierarchy</a:t>
            </a:r>
            <a:r>
              <a:rPr lang="en-US" sz="2600" dirty="0" smtClean="0"/>
              <a:t>, </a:t>
            </a:r>
            <a:r>
              <a:rPr lang="en-US" sz="2600" i="1" dirty="0" smtClean="0"/>
              <a:t>e.g</a:t>
            </a:r>
            <a:r>
              <a:rPr lang="en-US" sz="2600" dirty="0" smtClean="0"/>
              <a:t>. by defining </a:t>
            </a:r>
            <a:r>
              <a:rPr lang="en-US" sz="2600" b="1" dirty="0" smtClean="0"/>
              <a:t>compartments</a:t>
            </a:r>
            <a:r>
              <a:rPr lang="en-US" sz="2600" dirty="0" smtClean="0"/>
              <a:t> which are assumed to lack spatial structure, but where the links between compartments represent transport of material in space</a:t>
            </a: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7161615" y="3874908"/>
            <a:ext cx="1947741" cy="1200329"/>
          </a:xfrm>
          <a:prstGeom prst="rect">
            <a:avLst/>
          </a:prstGeom>
        </p:spPr>
        <p:txBody>
          <a:bodyPr wrap="square">
            <a:spAutoFit/>
          </a:bodyPr>
          <a:lstStyle/>
          <a:p>
            <a:r>
              <a:rPr lang="en-US" sz="1200" dirty="0"/>
              <a:t>https://upload.wikimedia.org/wikipedia/en/thumb/2/25/DynamicNetworkAnalysisExample.jpg/510px-DynamicNetworkAnalysisExample.jpg</a:t>
            </a:r>
          </a:p>
        </p:txBody>
      </p:sp>
    </p:spTree>
    <p:extLst>
      <p:ext uri="{BB962C8B-B14F-4D97-AF65-F5344CB8AC3E}">
        <p14:creationId xmlns:p14="http://schemas.microsoft.com/office/powerpoint/2010/main" val="19717532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2678" r="31101"/>
          <a:stretch/>
        </p:blipFill>
        <p:spPr>
          <a:xfrm>
            <a:off x="7126973" y="762000"/>
            <a:ext cx="2017027" cy="3124200"/>
          </a:xfrm>
          <a:prstGeom prst="rect">
            <a:avLst/>
          </a:prstGeom>
        </p:spPr>
      </p:pic>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Networks—Nodes </a:t>
            </a:r>
          </a:p>
        </p:txBody>
      </p:sp>
      <p:sp>
        <p:nvSpPr>
          <p:cNvPr id="13315" name="Rectangle 3"/>
          <p:cNvSpPr>
            <a:spLocks noGrp="1" noChangeArrowheads="1"/>
          </p:cNvSpPr>
          <p:nvPr>
            <p:ph type="body" idx="1"/>
          </p:nvPr>
        </p:nvSpPr>
        <p:spPr>
          <a:xfrm>
            <a:off x="533400" y="762000"/>
            <a:ext cx="6882189" cy="4525963"/>
          </a:xfrm>
        </p:spPr>
        <p:txBody>
          <a:bodyPr/>
          <a:lstStyle/>
          <a:p>
            <a:pPr marL="0" indent="0" eaLnBrk="1" hangingPunct="1">
              <a:buNone/>
            </a:pPr>
            <a:r>
              <a:rPr lang="en-US" sz="2400" dirty="0" smtClean="0"/>
              <a:t>Nodes in a network model </a:t>
            </a:r>
            <a:r>
              <a:rPr lang="en-US" sz="2400" b="1" dirty="0" smtClean="0"/>
              <a:t>usually</a:t>
            </a:r>
            <a:r>
              <a:rPr lang="en-US" sz="2400" dirty="0" smtClean="0"/>
              <a:t> represent the things being modeled (cities, airplanes, chemical species,…)</a:t>
            </a:r>
          </a:p>
          <a:p>
            <a:pPr marL="0" indent="0" eaLnBrk="1" hangingPunct="1">
              <a:buNone/>
            </a:pPr>
            <a:endParaRPr lang="en-US" sz="2400" dirty="0"/>
          </a:p>
          <a:p>
            <a:pPr marL="0" indent="0" eaLnBrk="1" hangingPunct="1">
              <a:buNone/>
            </a:pPr>
            <a:r>
              <a:rPr lang="en-US" sz="2400" dirty="0" smtClean="0"/>
              <a:t>Nodes always have associated </a:t>
            </a:r>
            <a:r>
              <a:rPr lang="en-US" sz="2400" b="1" dirty="0" smtClean="0"/>
              <a:t>states</a:t>
            </a:r>
            <a:r>
              <a:rPr lang="en-US" sz="2400" dirty="0" smtClean="0"/>
              <a:t>, a list of their properties and the values of those properties, which could be as simple as a name, or the concentration of a chemical species, or as complex as the differentiation state of a cell or the complete population distribution in a city</a:t>
            </a:r>
            <a:endParaRPr lang="en-US" sz="2400" b="1" dirty="0" smtClean="0"/>
          </a:p>
          <a:p>
            <a:pPr marL="0" indent="0" eaLnBrk="1" hangingPunct="1">
              <a:buNone/>
            </a:pPr>
            <a:endParaRPr lang="en-US" sz="2400" b="1" dirty="0" smtClean="0">
              <a:solidFill>
                <a:srgbClr val="FF0000"/>
              </a:solidFill>
            </a:endParaRPr>
          </a:p>
          <a:p>
            <a:pPr marL="0" indent="0" eaLnBrk="1" hangingPunct="1">
              <a:buNone/>
            </a:pPr>
            <a:r>
              <a:rPr lang="en-US" sz="2400" dirty="0" smtClean="0">
                <a:solidFill>
                  <a:srgbClr val="FF0000"/>
                </a:solidFill>
              </a:rPr>
              <a:t>Nodes generally (except in hierarchical networks) </a:t>
            </a:r>
            <a:r>
              <a:rPr lang="en-US" sz="2400" b="1" dirty="0" smtClean="0">
                <a:solidFill>
                  <a:srgbClr val="FF0000"/>
                </a:solidFill>
              </a:rPr>
              <a:t>lack internal structure </a:t>
            </a:r>
            <a:r>
              <a:rPr lang="en-US" sz="2400" dirty="0" smtClean="0">
                <a:solidFill>
                  <a:srgbClr val="FF0000"/>
                </a:solidFill>
              </a:rPr>
              <a:t>and always </a:t>
            </a:r>
            <a:r>
              <a:rPr lang="en-US" sz="2400" b="1" dirty="0" smtClean="0">
                <a:solidFill>
                  <a:srgbClr val="FF0000"/>
                </a:solidFill>
              </a:rPr>
              <a:t>lack internal spatial structure </a:t>
            </a:r>
            <a:r>
              <a:rPr lang="en-US" sz="2400" b="1" dirty="0" smtClean="0">
                <a:solidFill>
                  <a:srgbClr val="00CC00"/>
                </a:solidFill>
              </a:rPr>
              <a:t>(chemistry calls this assumption the stirred reactor model)</a:t>
            </a: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7161615" y="3874908"/>
            <a:ext cx="1947741" cy="1200329"/>
          </a:xfrm>
          <a:prstGeom prst="rect">
            <a:avLst/>
          </a:prstGeom>
        </p:spPr>
        <p:txBody>
          <a:bodyPr wrap="square">
            <a:spAutoFit/>
          </a:bodyPr>
          <a:lstStyle/>
          <a:p>
            <a:r>
              <a:rPr lang="en-US" sz="1200" dirty="0"/>
              <a:t>https://upload.wikimedia.org/wikipedia/en/thumb/2/25/DynamicNetworkAnalysisExample.jpg/510px-DynamicNetworkAnalysisExample.jpg</a:t>
            </a:r>
          </a:p>
        </p:txBody>
      </p:sp>
    </p:spTree>
    <p:extLst>
      <p:ext uri="{BB962C8B-B14F-4D97-AF65-F5344CB8AC3E}">
        <p14:creationId xmlns:p14="http://schemas.microsoft.com/office/powerpoint/2010/main" val="39624474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2678" r="31101"/>
          <a:stretch/>
        </p:blipFill>
        <p:spPr>
          <a:xfrm>
            <a:off x="7126973" y="762000"/>
            <a:ext cx="2017027" cy="3124200"/>
          </a:xfrm>
          <a:prstGeom prst="rect">
            <a:avLst/>
          </a:prstGeom>
        </p:spPr>
      </p:pic>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Networks—Links</a:t>
            </a:r>
          </a:p>
        </p:txBody>
      </p:sp>
      <mc:AlternateContent xmlns:mc="http://schemas.openxmlformats.org/markup-compatibility/2006" xmlns:a14="http://schemas.microsoft.com/office/drawing/2010/main">
        <mc:Choice Requires="a14">
          <p:sp>
            <p:nvSpPr>
              <p:cNvPr id="13315" name="Rectangle 3"/>
              <p:cNvSpPr>
                <a:spLocks noGrp="1" noChangeArrowheads="1"/>
              </p:cNvSpPr>
              <p:nvPr>
                <p:ph type="body" idx="1"/>
              </p:nvPr>
            </p:nvSpPr>
            <p:spPr>
              <a:xfrm>
                <a:off x="533401" y="762000"/>
                <a:ext cx="6781800" cy="4525963"/>
              </a:xfrm>
            </p:spPr>
            <p:txBody>
              <a:bodyPr/>
              <a:lstStyle/>
              <a:p>
                <a:pPr marL="0" indent="0" eaLnBrk="1" hangingPunct="1">
                  <a:buNone/>
                </a:pPr>
                <a:r>
                  <a:rPr lang="en-US" sz="2600" b="1" dirty="0" smtClean="0"/>
                  <a:t>Links</a:t>
                </a:r>
                <a:r>
                  <a:rPr lang="en-US" sz="2600" dirty="0" smtClean="0"/>
                  <a:t> usually define </a:t>
                </a:r>
                <a:r>
                  <a:rPr lang="en-US" sz="2600" b="1" dirty="0" smtClean="0"/>
                  <a:t>relationships</a:t>
                </a:r>
                <a:r>
                  <a:rPr lang="en-US" sz="2600" dirty="0" smtClean="0"/>
                  <a:t> between nodes</a:t>
                </a:r>
              </a:p>
              <a:p>
                <a:pPr marL="0" indent="0" eaLnBrk="1" hangingPunct="1">
                  <a:buNone/>
                </a:pPr>
                <a:r>
                  <a:rPr lang="en-US" sz="2600" dirty="0" smtClean="0"/>
                  <a:t>In </a:t>
                </a:r>
                <a:r>
                  <a:rPr lang="en-US" sz="2600" b="1" dirty="0" smtClean="0"/>
                  <a:t>dynamic network models</a:t>
                </a:r>
                <a:r>
                  <a:rPr lang="en-US" sz="2600" dirty="0" smtClean="0"/>
                  <a:t>, links represent </a:t>
                </a:r>
                <a:r>
                  <a:rPr lang="en-US" sz="2600" b="1" dirty="0" smtClean="0"/>
                  <a:t>interactions</a:t>
                </a:r>
                <a:r>
                  <a:rPr lang="en-US" sz="2600" dirty="0" smtClean="0"/>
                  <a:t> between nodes</a:t>
                </a:r>
              </a:p>
              <a:p>
                <a:pPr marL="0" indent="0" eaLnBrk="1" hangingPunct="1">
                  <a:buNone/>
                </a:pPr>
                <a:r>
                  <a:rPr lang="en-US" sz="2600" dirty="0" smtClean="0"/>
                  <a:t>An interaction </a:t>
                </a:r>
                <a:r>
                  <a:rPr lang="en-US" sz="2600" b="1" dirty="0" smtClean="0"/>
                  <a:t>changes</a:t>
                </a:r>
                <a:r>
                  <a:rPr lang="en-US" sz="2600" dirty="0" smtClean="0"/>
                  <a:t> some aspect of node state</a:t>
                </a:r>
              </a:p>
              <a:p>
                <a:pPr marL="0" indent="0" eaLnBrk="1" hangingPunct="1">
                  <a:buNone/>
                </a:pPr>
                <a:r>
                  <a:rPr lang="en-US" sz="2600" dirty="0" smtClean="0"/>
                  <a:t>We </a:t>
                </a:r>
                <a:r>
                  <a:rPr lang="en-US" sz="2600" dirty="0"/>
                  <a:t>usually </a:t>
                </a:r>
                <a:r>
                  <a:rPr lang="en-US" sz="2600" dirty="0" smtClean="0"/>
                  <a:t>depict a link representing an with an arrow (arrows vary depending on the nature of interaction and their use is not fully standardized, </a:t>
                </a:r>
                <a14:m>
                  <m:oMath xmlns:m="http://schemas.openxmlformats.org/officeDocument/2006/math">
                    <m:r>
                      <a:rPr lang="en-US" sz="2600" i="1" smtClean="0">
                        <a:latin typeface="Cambria Math" panose="02040503050406030204" pitchFamily="18" charset="0"/>
                        <a:ea typeface="Cambria Math" panose="02040503050406030204" pitchFamily="18" charset="0"/>
                      </a:rPr>
                      <m:t>→↔⇒↠⊸</m:t>
                    </m:r>
                  </m:oMath>
                </a14:m>
                <a:r>
                  <a:rPr lang="en-US" sz="2600" dirty="0" smtClean="0"/>
                  <a:t>)</a:t>
                </a:r>
                <a:endParaRPr lang="en-US" sz="2600" dirty="0"/>
              </a:p>
              <a:p>
                <a:pPr marL="0" indent="0" eaLnBrk="1" hangingPunct="1">
                  <a:buNone/>
                </a:pPr>
                <a:r>
                  <a:rPr lang="en-US" sz="2600" dirty="0" smtClean="0"/>
                  <a:t>Often these interactions take the form of </a:t>
                </a:r>
                <a:r>
                  <a:rPr lang="en-US" sz="2600" b="1" dirty="0" smtClean="0"/>
                  <a:t>transformation</a:t>
                </a:r>
                <a:r>
                  <a:rPr lang="en-US" sz="2600" dirty="0"/>
                  <a:t> </a:t>
                </a:r>
                <a:r>
                  <a:rPr lang="en-US" sz="2600" dirty="0" smtClean="0"/>
                  <a:t>or </a:t>
                </a:r>
                <a:r>
                  <a:rPr lang="en-US" sz="2600" b="1" dirty="0" smtClean="0"/>
                  <a:t>transport</a:t>
                </a:r>
                <a:r>
                  <a:rPr lang="en-US" sz="2600" dirty="0" smtClean="0"/>
                  <a:t> of node properties (</a:t>
                </a:r>
                <a:r>
                  <a:rPr lang="en-US" sz="2600" i="1" dirty="0" smtClean="0"/>
                  <a:t>e.g. movement of people or blood, chemical reactions)</a:t>
                </a:r>
                <a:endParaRPr lang="en-US" sz="2600" dirty="0" smtClean="0"/>
              </a:p>
            </p:txBody>
          </p:sp>
        </mc:Choice>
        <mc:Fallback xmlns="">
          <p:sp>
            <p:nvSpPr>
              <p:cNvPr id="13315" name="Rectangle 3"/>
              <p:cNvSpPr>
                <a:spLocks noGrp="1" noRot="1" noChangeAspect="1" noMove="1" noResize="1" noEditPoints="1" noAdjustHandles="1" noChangeArrowheads="1" noChangeShapeType="1" noTextEdit="1"/>
              </p:cNvSpPr>
              <p:nvPr>
                <p:ph type="body" idx="1"/>
              </p:nvPr>
            </p:nvSpPr>
            <p:spPr>
              <a:xfrm>
                <a:off x="533401" y="762000"/>
                <a:ext cx="6781800" cy="4525963"/>
              </a:xfrm>
              <a:blipFill rotWithShape="0">
                <a:blip r:embed="rId4"/>
                <a:stretch>
                  <a:fillRect l="-1619" t="-1213" r="-1799" b="-35040"/>
                </a:stretch>
              </a:blipFill>
            </p:spPr>
            <p:txBody>
              <a:bodyPr/>
              <a:lstStyle/>
              <a:p>
                <a:r>
                  <a:rPr lang="en-US">
                    <a:noFill/>
                  </a:rPr>
                  <a:t> </a:t>
                </a:r>
              </a:p>
            </p:txBody>
          </p:sp>
        </mc:Fallback>
      </mc:AlternateContent>
      <p:pic>
        <p:nvPicPr>
          <p:cNvPr id="13316" name="Picture 4"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7161615" y="3874908"/>
            <a:ext cx="1947741" cy="1200329"/>
          </a:xfrm>
          <a:prstGeom prst="rect">
            <a:avLst/>
          </a:prstGeom>
        </p:spPr>
        <p:txBody>
          <a:bodyPr wrap="square">
            <a:spAutoFit/>
          </a:bodyPr>
          <a:lstStyle/>
          <a:p>
            <a:r>
              <a:rPr lang="en-US" sz="1200" dirty="0"/>
              <a:t>https://upload.wikimedia.org/wikipedia/en/thumb/2/25/DynamicNetworkAnalysisExample.jpg/510px-DynamicNetworkAnalysisExample.jpg</a:t>
            </a:r>
          </a:p>
        </p:txBody>
      </p:sp>
    </p:spTree>
    <p:extLst>
      <p:ext uri="{BB962C8B-B14F-4D97-AF65-F5344CB8AC3E}">
        <p14:creationId xmlns:p14="http://schemas.microsoft.com/office/powerpoint/2010/main" val="3405291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09600" y="1"/>
            <a:ext cx="7772400" cy="1219200"/>
          </a:xfrm>
        </p:spPr>
        <p:txBody>
          <a:bodyPr/>
          <a:lstStyle/>
          <a:p>
            <a:pPr eaLnBrk="1" hangingPunct="1"/>
            <a:r>
              <a:rPr lang="en-US" b="1" smtClean="0">
                <a:solidFill>
                  <a:srgbClr val="0000CC"/>
                </a:solidFill>
              </a:rPr>
              <a:t>Course Information</a:t>
            </a:r>
          </a:p>
        </p:txBody>
      </p:sp>
      <p:sp>
        <p:nvSpPr>
          <p:cNvPr id="5123" name="Rectangle 3"/>
          <p:cNvSpPr>
            <a:spLocks noGrp="1" noChangeArrowheads="1"/>
          </p:cNvSpPr>
          <p:nvPr>
            <p:ph type="subTitle" idx="1"/>
          </p:nvPr>
        </p:nvSpPr>
        <p:spPr>
          <a:xfrm>
            <a:off x="435204" y="990600"/>
            <a:ext cx="8480196" cy="3657600"/>
          </a:xfrm>
        </p:spPr>
        <p:txBody>
          <a:bodyPr/>
          <a:lstStyle/>
          <a:p>
            <a:pPr algn="l" eaLnBrk="1" hangingPunct="1">
              <a:lnSpc>
                <a:spcPct val="80000"/>
              </a:lnSpc>
            </a:pPr>
            <a:r>
              <a:rPr lang="en-US" sz="1800" b="1" dirty="0" smtClean="0"/>
              <a:t>Instructor</a:t>
            </a:r>
            <a:r>
              <a:rPr lang="en-US" sz="1800" dirty="0" smtClean="0"/>
              <a:t>: James A. Glazier</a:t>
            </a:r>
          </a:p>
          <a:p>
            <a:pPr algn="l" eaLnBrk="1" hangingPunct="1">
              <a:lnSpc>
                <a:spcPct val="80000"/>
              </a:lnSpc>
            </a:pPr>
            <a:r>
              <a:rPr lang="en-US" sz="1800" b="1" dirty="0" smtClean="0"/>
              <a:t>Classes</a:t>
            </a:r>
            <a:r>
              <a:rPr lang="en-US" sz="1800" dirty="0" smtClean="0"/>
              <a:t>: Tuesday 4:15PM-7:15PM, Smith Hall Large Conference Room</a:t>
            </a:r>
          </a:p>
          <a:p>
            <a:pPr algn="l" eaLnBrk="1" hangingPunct="1">
              <a:lnSpc>
                <a:spcPct val="80000"/>
              </a:lnSpc>
            </a:pPr>
            <a:r>
              <a:rPr lang="en-US" sz="1800" b="1" dirty="0" smtClean="0"/>
              <a:t>Office and Hours</a:t>
            </a:r>
            <a:r>
              <a:rPr lang="en-US" sz="1800" dirty="0" smtClean="0"/>
              <a:t>: Simon Hall 047 and Smith, By appointment or after class</a:t>
            </a:r>
          </a:p>
          <a:p>
            <a:pPr algn="l" eaLnBrk="1" hangingPunct="1">
              <a:lnSpc>
                <a:spcPct val="80000"/>
              </a:lnSpc>
            </a:pPr>
            <a:r>
              <a:rPr lang="en-US" sz="1800" b="1" dirty="0" smtClean="0"/>
              <a:t>Texts:</a:t>
            </a:r>
          </a:p>
          <a:p>
            <a:pPr algn="l">
              <a:buFontTx/>
              <a:buAutoNum type="arabicPeriod"/>
            </a:pPr>
            <a:r>
              <a:rPr lang="en-US" sz="1800" b="1" dirty="0" smtClean="0"/>
              <a:t> </a:t>
            </a:r>
            <a:r>
              <a:rPr lang="en-US" sz="1800" b="1" dirty="0"/>
              <a:t>Herbert </a:t>
            </a:r>
            <a:r>
              <a:rPr lang="en-US" sz="1800" b="1" dirty="0" err="1" smtClean="0"/>
              <a:t>Sauro</a:t>
            </a:r>
            <a:r>
              <a:rPr lang="en-US" sz="1800" b="1" dirty="0" smtClean="0"/>
              <a:t>, </a:t>
            </a:r>
            <a:r>
              <a:rPr lang="en-US" sz="1800" b="1" i="1" dirty="0" smtClean="0"/>
              <a:t>Systems </a:t>
            </a:r>
            <a:r>
              <a:rPr lang="en-US" sz="1800" b="1" i="1" dirty="0"/>
              <a:t>Biology: Introduction to Pathway Modeling</a:t>
            </a:r>
            <a:r>
              <a:rPr lang="en-US" sz="1800" b="1" dirty="0"/>
              <a:t> (2014</a:t>
            </a:r>
            <a:r>
              <a:rPr lang="en-US" sz="1800" b="1" dirty="0" smtClean="0"/>
              <a:t>)</a:t>
            </a:r>
          </a:p>
          <a:p>
            <a:pPr algn="l">
              <a:buFontTx/>
              <a:buAutoNum type="arabicPeriod"/>
            </a:pPr>
            <a:r>
              <a:rPr lang="en-US" sz="1800" dirty="0" smtClean="0"/>
              <a:t> Herbert </a:t>
            </a:r>
            <a:r>
              <a:rPr lang="en-US" sz="1800" dirty="0" err="1" smtClean="0"/>
              <a:t>Sauro</a:t>
            </a:r>
            <a:r>
              <a:rPr lang="en-US" sz="1800" dirty="0" smtClean="0"/>
              <a:t>, </a:t>
            </a:r>
            <a:r>
              <a:rPr lang="en-US" sz="1800" i="1" dirty="0" smtClean="0"/>
              <a:t>Control </a:t>
            </a:r>
            <a:r>
              <a:rPr lang="en-US" sz="1800" i="1" dirty="0"/>
              <a:t>Theory for </a:t>
            </a:r>
            <a:r>
              <a:rPr lang="en-US" sz="1800" i="1" dirty="0" smtClean="0"/>
              <a:t>Bioengineers </a:t>
            </a:r>
            <a:r>
              <a:rPr lang="en-US" sz="1800" dirty="0" smtClean="0"/>
              <a:t>(2017)</a:t>
            </a:r>
          </a:p>
          <a:p>
            <a:pPr algn="l">
              <a:buFontTx/>
              <a:buAutoNum type="arabicPeriod"/>
            </a:pPr>
            <a:r>
              <a:rPr lang="en-US" sz="1800" dirty="0" smtClean="0"/>
              <a:t> Herbert </a:t>
            </a:r>
            <a:r>
              <a:rPr lang="en-US" sz="1800" dirty="0" err="1" smtClean="0"/>
              <a:t>Sauro</a:t>
            </a:r>
            <a:r>
              <a:rPr lang="en-US" sz="1800" dirty="0" smtClean="0"/>
              <a:t>, </a:t>
            </a:r>
            <a:r>
              <a:rPr lang="en-US" sz="1800" i="1" dirty="0"/>
              <a:t>Enzyme Kinetics for Systems Biology </a:t>
            </a:r>
            <a:r>
              <a:rPr lang="en-US" sz="1800" dirty="0" smtClean="0"/>
              <a:t>(2012)</a:t>
            </a:r>
          </a:p>
          <a:p>
            <a:pPr algn="l"/>
            <a:endParaRPr lang="en-US" sz="1800" b="1" dirty="0" smtClean="0"/>
          </a:p>
          <a:p>
            <a:pPr algn="l"/>
            <a:r>
              <a:rPr lang="en-US" sz="1800" b="1" dirty="0" smtClean="0">
                <a:solidFill>
                  <a:srgbClr val="00B050"/>
                </a:solidFill>
              </a:rPr>
              <a:t>If you haven’t done so already, please order the main text from </a:t>
            </a:r>
          </a:p>
          <a:p>
            <a:pPr algn="l"/>
            <a:r>
              <a:rPr lang="en-US" sz="1800" dirty="0">
                <a:solidFill>
                  <a:srgbClr val="00B050"/>
                </a:solidFill>
                <a:hlinkClick r:id="rId3"/>
              </a:rPr>
              <a:t>http://books.analogmachine.org/essentials-for-biochemical-modeling</a:t>
            </a:r>
            <a:r>
              <a:rPr lang="en-US" sz="1800" dirty="0" smtClean="0">
                <a:solidFill>
                  <a:srgbClr val="00B050"/>
                </a:solidFill>
                <a:hlinkClick r:id="rId3"/>
              </a:rPr>
              <a:t>/</a:t>
            </a:r>
            <a:endParaRPr lang="en-US" sz="1800" dirty="0" smtClean="0">
              <a:solidFill>
                <a:srgbClr val="00B050"/>
              </a:solidFill>
            </a:endParaRPr>
          </a:p>
          <a:p>
            <a:pPr algn="l"/>
            <a:endParaRPr lang="en-US" sz="1800" dirty="0">
              <a:solidFill>
                <a:srgbClr val="00B050"/>
              </a:solidFill>
            </a:endParaRPr>
          </a:p>
          <a:p>
            <a:pPr algn="l"/>
            <a:r>
              <a:rPr lang="en-US" sz="1800" dirty="0" smtClean="0"/>
              <a:t>You can also purchase the other text(s) at the same site</a:t>
            </a:r>
          </a:p>
          <a:p>
            <a:pPr algn="l"/>
            <a:r>
              <a:rPr lang="en-US" sz="1800" dirty="0" smtClean="0"/>
              <a:t>Additional references listed in the syllabus</a:t>
            </a:r>
          </a:p>
        </p:txBody>
      </p:sp>
      <p:pic>
        <p:nvPicPr>
          <p:cNvPr id="5124"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2678" r="31101"/>
          <a:stretch/>
        </p:blipFill>
        <p:spPr>
          <a:xfrm>
            <a:off x="7126973" y="762000"/>
            <a:ext cx="2017027" cy="3124200"/>
          </a:xfrm>
          <a:prstGeom prst="rect">
            <a:avLst/>
          </a:prstGeom>
        </p:spPr>
      </p:pic>
      <p:sp>
        <p:nvSpPr>
          <p:cNvPr id="13314" name="Rectangle 2"/>
          <p:cNvSpPr>
            <a:spLocks noGrp="1" noChangeArrowheads="1"/>
          </p:cNvSpPr>
          <p:nvPr>
            <p:ph type="title"/>
          </p:nvPr>
        </p:nvSpPr>
        <p:spPr>
          <a:xfrm>
            <a:off x="0" y="0"/>
            <a:ext cx="9144000" cy="838200"/>
          </a:xfrm>
        </p:spPr>
        <p:txBody>
          <a:bodyPr/>
          <a:lstStyle/>
          <a:p>
            <a:pPr eaLnBrk="1" hangingPunct="1"/>
            <a:r>
              <a:rPr lang="en-US" b="1" dirty="0" smtClean="0">
                <a:solidFill>
                  <a:srgbClr val="0000CC"/>
                </a:solidFill>
              </a:rPr>
              <a:t>Networks—Warning on Notation</a:t>
            </a:r>
          </a:p>
        </p:txBody>
      </p:sp>
      <p:sp>
        <p:nvSpPr>
          <p:cNvPr id="13315" name="Rectangle 3"/>
          <p:cNvSpPr>
            <a:spLocks noGrp="1" noChangeArrowheads="1"/>
          </p:cNvSpPr>
          <p:nvPr>
            <p:ph type="body" idx="1"/>
          </p:nvPr>
        </p:nvSpPr>
        <p:spPr>
          <a:xfrm>
            <a:off x="533401" y="762000"/>
            <a:ext cx="6781800" cy="4525963"/>
          </a:xfrm>
        </p:spPr>
        <p:txBody>
          <a:bodyPr/>
          <a:lstStyle/>
          <a:p>
            <a:pPr marL="0" indent="0" eaLnBrk="1" hangingPunct="1">
              <a:buNone/>
            </a:pPr>
            <a:r>
              <a:rPr lang="en-US" sz="2600" dirty="0" smtClean="0">
                <a:solidFill>
                  <a:srgbClr val="FF0000"/>
                </a:solidFill>
              </a:rPr>
              <a:t>Different fields and even individuals within fields map the network concept to diagrams </a:t>
            </a:r>
            <a:r>
              <a:rPr lang="en-US" sz="2600" b="1" dirty="0" smtClean="0">
                <a:solidFill>
                  <a:srgbClr val="FF0000"/>
                </a:solidFill>
              </a:rPr>
              <a:t>differently</a:t>
            </a:r>
          </a:p>
          <a:p>
            <a:pPr marL="0" indent="0" eaLnBrk="1" hangingPunct="1">
              <a:buNone/>
            </a:pPr>
            <a:r>
              <a:rPr lang="en-US" sz="2600" dirty="0" smtClean="0">
                <a:solidFill>
                  <a:srgbClr val="FF0000"/>
                </a:solidFill>
              </a:rPr>
              <a:t>In some fields (like economics) you may find that the </a:t>
            </a:r>
            <a:r>
              <a:rPr lang="en-US" sz="2600" b="1" dirty="0" smtClean="0">
                <a:solidFill>
                  <a:srgbClr val="FF0000"/>
                </a:solidFill>
              </a:rPr>
              <a:t>nodes </a:t>
            </a:r>
            <a:r>
              <a:rPr lang="en-US" sz="2600" dirty="0" smtClean="0">
                <a:solidFill>
                  <a:srgbClr val="FF0000"/>
                </a:solidFill>
              </a:rPr>
              <a:t>represent</a:t>
            </a:r>
            <a:r>
              <a:rPr lang="en-US" sz="2600" b="1" dirty="0" smtClean="0">
                <a:solidFill>
                  <a:srgbClr val="FF0000"/>
                </a:solidFill>
              </a:rPr>
              <a:t> interactions </a:t>
            </a:r>
            <a:r>
              <a:rPr lang="en-US" sz="2600" dirty="0" smtClean="0">
                <a:solidFill>
                  <a:srgbClr val="FF0000"/>
                </a:solidFill>
              </a:rPr>
              <a:t>and the </a:t>
            </a:r>
            <a:r>
              <a:rPr lang="en-US" sz="2600" b="1" dirty="0" smtClean="0">
                <a:solidFill>
                  <a:srgbClr val="FF0000"/>
                </a:solidFill>
              </a:rPr>
              <a:t>links </a:t>
            </a:r>
            <a:r>
              <a:rPr lang="en-US" sz="2600" dirty="0" smtClean="0">
                <a:solidFill>
                  <a:srgbClr val="FF0000"/>
                </a:solidFill>
              </a:rPr>
              <a:t>represent</a:t>
            </a:r>
            <a:r>
              <a:rPr lang="en-US" sz="2600" b="1" dirty="0" smtClean="0">
                <a:solidFill>
                  <a:srgbClr val="FF0000"/>
                </a:solidFill>
              </a:rPr>
              <a:t> states of objects </a:t>
            </a:r>
            <a:r>
              <a:rPr lang="en-US" sz="2600" dirty="0" smtClean="0">
                <a:solidFill>
                  <a:srgbClr val="FF0000"/>
                </a:solidFill>
              </a:rPr>
              <a:t>(</a:t>
            </a:r>
            <a:r>
              <a:rPr lang="en-US" sz="2600" i="1" dirty="0" smtClean="0">
                <a:solidFill>
                  <a:srgbClr val="FF0000"/>
                </a:solidFill>
              </a:rPr>
              <a:t>i.e. </a:t>
            </a:r>
            <a:r>
              <a:rPr lang="en-US" sz="2600" dirty="0" smtClean="0">
                <a:solidFill>
                  <a:srgbClr val="FF0000"/>
                </a:solidFill>
              </a:rPr>
              <a:t>the convention of which symbol represents which concept is reversed w.r.t. biology)</a:t>
            </a:r>
          </a:p>
        </p:txBody>
      </p:sp>
      <p:pic>
        <p:nvPicPr>
          <p:cNvPr id="13316" name="Picture 4"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7161615" y="3874908"/>
            <a:ext cx="1947741" cy="1200329"/>
          </a:xfrm>
          <a:prstGeom prst="rect">
            <a:avLst/>
          </a:prstGeom>
        </p:spPr>
        <p:txBody>
          <a:bodyPr wrap="square">
            <a:spAutoFit/>
          </a:bodyPr>
          <a:lstStyle/>
          <a:p>
            <a:r>
              <a:rPr lang="en-US" sz="1200" dirty="0"/>
              <a:t>https://upload.wikimedia.org/wikipedia/en/thumb/2/25/DynamicNetworkAnalysisExample.jpg/510px-DynamicNetworkAnalysisExample.jpg</a:t>
            </a:r>
          </a:p>
        </p:txBody>
      </p:sp>
    </p:spTree>
    <p:extLst>
      <p:ext uri="{BB962C8B-B14F-4D97-AF65-F5344CB8AC3E}">
        <p14:creationId xmlns:p14="http://schemas.microsoft.com/office/powerpoint/2010/main" val="8761459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Networks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3"/>
          <p:cNvSpPr txBox="1">
            <a:spLocks noChangeArrowheads="1"/>
          </p:cNvSpPr>
          <p:nvPr/>
        </p:nvSpPr>
        <p:spPr bwMode="auto">
          <a:xfrm>
            <a:off x="484188" y="609600"/>
            <a:ext cx="8355011"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eaLnBrk="1" hangingPunct="1">
              <a:buFontTx/>
              <a:buNone/>
            </a:pPr>
            <a:r>
              <a:rPr lang="en-US" kern="0" dirty="0" smtClean="0"/>
              <a:t>Networks differ in:</a:t>
            </a:r>
          </a:p>
          <a:p>
            <a:pPr marL="0" indent="0" eaLnBrk="1" hangingPunct="1">
              <a:buFontTx/>
              <a:buNone/>
            </a:pPr>
            <a:r>
              <a:rPr lang="en-US" b="1" kern="0" dirty="0" smtClean="0"/>
              <a:t>Number </a:t>
            </a:r>
            <a:r>
              <a:rPr lang="en-US" kern="0" dirty="0" smtClean="0"/>
              <a:t>and</a:t>
            </a:r>
            <a:r>
              <a:rPr lang="en-US" b="1" kern="0" dirty="0" smtClean="0"/>
              <a:t> categories </a:t>
            </a:r>
            <a:r>
              <a:rPr lang="en-US" kern="0" dirty="0" smtClean="0"/>
              <a:t>of nodes (</a:t>
            </a:r>
            <a:r>
              <a:rPr lang="en-US" b="1" kern="0" dirty="0" smtClean="0"/>
              <a:t>same</a:t>
            </a:r>
            <a:r>
              <a:rPr lang="en-US" kern="0" dirty="0" smtClean="0"/>
              <a:t>,</a:t>
            </a:r>
            <a:r>
              <a:rPr lang="en-US" b="1" kern="0" dirty="0" smtClean="0"/>
              <a:t> different, properties </a:t>
            </a:r>
            <a:r>
              <a:rPr lang="en-US" kern="0" dirty="0" smtClean="0"/>
              <a:t>(</a:t>
            </a:r>
            <a:r>
              <a:rPr lang="en-US" b="1" kern="0" dirty="0" smtClean="0"/>
              <a:t>states</a:t>
            </a:r>
            <a:r>
              <a:rPr lang="en-US" kern="0" dirty="0" smtClean="0"/>
              <a:t>) and </a:t>
            </a:r>
            <a:r>
              <a:rPr lang="en-US" b="1" kern="0" dirty="0" smtClean="0"/>
              <a:t>substructure </a:t>
            </a:r>
            <a:r>
              <a:rPr lang="en-US" kern="0" dirty="0" smtClean="0"/>
              <a:t>of nodes</a:t>
            </a:r>
            <a:r>
              <a:rPr lang="en-US" b="1" kern="0" dirty="0" smtClean="0"/>
              <a:t>)</a:t>
            </a:r>
          </a:p>
          <a:p>
            <a:pPr marL="0" indent="0" eaLnBrk="1" hangingPunct="1">
              <a:buFontTx/>
              <a:buNone/>
            </a:pPr>
            <a:r>
              <a:rPr lang="en-US" b="1" kern="0" dirty="0" smtClean="0"/>
              <a:t>Number </a:t>
            </a:r>
            <a:r>
              <a:rPr lang="en-US" kern="0" dirty="0" smtClean="0"/>
              <a:t>and</a:t>
            </a:r>
            <a:r>
              <a:rPr lang="en-US" b="1" kern="0" dirty="0" smtClean="0"/>
              <a:t> categories </a:t>
            </a:r>
            <a:r>
              <a:rPr lang="en-US" kern="0" dirty="0" smtClean="0"/>
              <a:t>of links (</a:t>
            </a:r>
            <a:r>
              <a:rPr lang="en-US" b="1" kern="0" dirty="0" smtClean="0"/>
              <a:t>directed, undirected, bidirectional, between nodes belonging to specific categories,…) </a:t>
            </a:r>
          </a:p>
          <a:p>
            <a:pPr marL="0" indent="0" eaLnBrk="1" hangingPunct="1">
              <a:buFontTx/>
              <a:buNone/>
            </a:pPr>
            <a:r>
              <a:rPr lang="en-US" kern="0" dirty="0" smtClean="0"/>
              <a:t>In some models, special</a:t>
            </a:r>
            <a:r>
              <a:rPr lang="en-US" b="1" kern="0" dirty="0" smtClean="0"/>
              <a:t> modifier links </a:t>
            </a:r>
            <a:r>
              <a:rPr lang="en-US" kern="0" dirty="0" smtClean="0"/>
              <a:t>connect </a:t>
            </a:r>
            <a:r>
              <a:rPr lang="en-US" b="1" kern="0" dirty="0" smtClean="0"/>
              <a:t>nodes </a:t>
            </a:r>
            <a:r>
              <a:rPr lang="en-US" kern="0" dirty="0" smtClean="0"/>
              <a:t>to</a:t>
            </a:r>
            <a:r>
              <a:rPr lang="en-US" b="1" kern="0" dirty="0" smtClean="0"/>
              <a:t> links </a:t>
            </a:r>
            <a:r>
              <a:rPr lang="en-US" kern="0" dirty="0" smtClean="0"/>
              <a:t>to indicate that the state of the node </a:t>
            </a:r>
            <a:r>
              <a:rPr lang="en-US" b="1" kern="0" dirty="0" smtClean="0"/>
              <a:t>changes the action of the link</a:t>
            </a:r>
          </a:p>
          <a:p>
            <a:pPr marL="0" indent="0" eaLnBrk="1" hangingPunct="1">
              <a:buFontTx/>
              <a:buNone/>
            </a:pPr>
            <a:endParaRPr lang="en-US" b="1" kern="0" dirty="0" smtClean="0"/>
          </a:p>
        </p:txBody>
      </p:sp>
    </p:spTree>
    <p:extLst>
      <p:ext uri="{BB962C8B-B14F-4D97-AF65-F5344CB8AC3E}">
        <p14:creationId xmlns:p14="http://schemas.microsoft.com/office/powerpoint/2010/main" val="13023219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In Class Exercise</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3"/>
          <p:cNvSpPr txBox="1">
            <a:spLocks noChangeArrowheads="1"/>
          </p:cNvSpPr>
          <p:nvPr/>
        </p:nvSpPr>
        <p:spPr bwMode="auto">
          <a:xfrm>
            <a:off x="484188" y="825631"/>
            <a:ext cx="8355011"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eaLnBrk="1" hangingPunct="1">
              <a:buFontTx/>
              <a:buNone/>
            </a:pPr>
            <a:r>
              <a:rPr lang="en-US" kern="0" dirty="0" smtClean="0"/>
              <a:t>Pick one of the preceding network model examples or one from your own work or one you find on-line:</a:t>
            </a:r>
          </a:p>
          <a:p>
            <a:pPr marL="514350" indent="-514350" eaLnBrk="1" hangingPunct="1">
              <a:buFont typeface="+mj-lt"/>
              <a:buAutoNum type="arabicPeriod"/>
            </a:pPr>
            <a:r>
              <a:rPr lang="en-US" kern="0" dirty="0" smtClean="0"/>
              <a:t>What reality does the network model abstract?</a:t>
            </a:r>
          </a:p>
          <a:p>
            <a:pPr marL="514350" indent="-514350" eaLnBrk="1" hangingPunct="1">
              <a:buFont typeface="+mj-lt"/>
              <a:buAutoNum type="arabicPeriod"/>
            </a:pPr>
            <a:r>
              <a:rPr lang="en-US" kern="0" dirty="0" smtClean="0"/>
              <a:t>What can the network model be used for?</a:t>
            </a:r>
          </a:p>
          <a:p>
            <a:pPr marL="514350" indent="-514350" eaLnBrk="1" hangingPunct="1">
              <a:buFont typeface="+mj-lt"/>
              <a:buAutoNum type="arabicPeriod"/>
            </a:pPr>
            <a:r>
              <a:rPr lang="en-US" kern="0" dirty="0" smtClean="0"/>
              <a:t>What do the nodes represent?</a:t>
            </a:r>
          </a:p>
          <a:p>
            <a:pPr marL="514350" indent="-514350" eaLnBrk="1" hangingPunct="1">
              <a:buFont typeface="+mj-lt"/>
              <a:buAutoNum type="arabicPeriod"/>
            </a:pPr>
            <a:r>
              <a:rPr lang="en-US" kern="0" dirty="0" smtClean="0"/>
              <a:t>What are the nodes’ internal states?</a:t>
            </a:r>
          </a:p>
          <a:p>
            <a:pPr marL="514350" indent="-514350" eaLnBrk="1" hangingPunct="1">
              <a:buFont typeface="+mj-lt"/>
              <a:buAutoNum type="arabicPeriod"/>
            </a:pPr>
            <a:r>
              <a:rPr lang="en-US" kern="0" dirty="0" smtClean="0"/>
              <a:t>What do the links represent?</a:t>
            </a:r>
          </a:p>
          <a:p>
            <a:pPr marL="0" indent="0" eaLnBrk="1" hangingPunct="1">
              <a:buFontTx/>
              <a:buNone/>
            </a:pPr>
            <a:endParaRPr lang="en-US" b="1" kern="0" dirty="0" smtClean="0"/>
          </a:p>
          <a:p>
            <a:pPr marL="0" indent="0" eaLnBrk="1" hangingPunct="1">
              <a:buFontTx/>
              <a:buNone/>
            </a:pPr>
            <a:endParaRPr lang="en-US" b="1" kern="0" dirty="0" smtClean="0"/>
          </a:p>
          <a:p>
            <a:pPr marL="0" indent="0" eaLnBrk="1" hangingPunct="1">
              <a:buFontTx/>
              <a:buNone/>
            </a:pPr>
            <a:endParaRPr lang="en-US" b="1" kern="0" dirty="0" smtClean="0"/>
          </a:p>
        </p:txBody>
      </p:sp>
    </p:spTree>
    <p:extLst>
      <p:ext uri="{BB962C8B-B14F-4D97-AF65-F5344CB8AC3E}">
        <p14:creationId xmlns:p14="http://schemas.microsoft.com/office/powerpoint/2010/main" val="7700159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Dynamic Networks</a:t>
            </a:r>
          </a:p>
        </p:txBody>
      </p:sp>
      <p:sp>
        <p:nvSpPr>
          <p:cNvPr id="13315" name="Rectangle 3"/>
          <p:cNvSpPr>
            <a:spLocks noGrp="1" noChangeArrowheads="1"/>
          </p:cNvSpPr>
          <p:nvPr>
            <p:ph type="body" idx="1"/>
          </p:nvPr>
        </p:nvSpPr>
        <p:spPr>
          <a:xfrm>
            <a:off x="356811" y="838200"/>
            <a:ext cx="8710989" cy="4525963"/>
          </a:xfrm>
        </p:spPr>
        <p:txBody>
          <a:bodyPr/>
          <a:lstStyle/>
          <a:p>
            <a:pPr marL="0" indent="0" eaLnBrk="1" hangingPunct="1">
              <a:buNone/>
            </a:pPr>
            <a:r>
              <a:rPr lang="en-US" dirty="0" smtClean="0"/>
              <a:t>What aspects of network models are useful?</a:t>
            </a:r>
          </a:p>
          <a:p>
            <a:pPr marL="0" indent="0" eaLnBrk="1" hangingPunct="1">
              <a:buNone/>
            </a:pPr>
            <a:r>
              <a:rPr lang="en-US" dirty="0" smtClean="0"/>
              <a:t>Sometimes interested in network </a:t>
            </a:r>
            <a:r>
              <a:rPr lang="en-US" b="1" dirty="0" smtClean="0"/>
              <a:t>architecture (topology)</a:t>
            </a:r>
          </a:p>
          <a:p>
            <a:pPr marL="0" indent="0" eaLnBrk="1" hangingPunct="1">
              <a:buNone/>
            </a:pPr>
            <a:endParaRPr lang="en-US" b="1" dirty="0" smtClean="0"/>
          </a:p>
          <a:p>
            <a:pPr marL="0" indent="0" eaLnBrk="1" hangingPunct="1">
              <a:buNone/>
            </a:pPr>
            <a:r>
              <a:rPr lang="en-US" b="1" dirty="0" smtClean="0"/>
              <a:t>Usually</a:t>
            </a:r>
            <a:r>
              <a:rPr lang="en-US" dirty="0" smtClean="0"/>
              <a:t> care how networks </a:t>
            </a:r>
            <a:r>
              <a:rPr lang="en-US" b="1" dirty="0" smtClean="0"/>
              <a:t>change</a:t>
            </a:r>
            <a:r>
              <a:rPr lang="en-US" dirty="0" smtClean="0"/>
              <a:t> in time (</a:t>
            </a:r>
            <a:r>
              <a:rPr lang="en-US" b="1" dirty="0" smtClean="0"/>
              <a:t>dynamics</a:t>
            </a:r>
            <a:r>
              <a:rPr lang="en-US" dirty="0" smtClean="0"/>
              <a:t>)</a:t>
            </a:r>
          </a:p>
          <a:p>
            <a:pPr marL="0" indent="0" eaLnBrk="1" hangingPunct="1">
              <a:buNone/>
            </a:pPr>
            <a:endParaRPr lang="en-US" dirty="0"/>
          </a:p>
          <a:p>
            <a:pPr marL="0" indent="0" eaLnBrk="1" hangingPunct="1">
              <a:buNone/>
            </a:pPr>
            <a:r>
              <a:rPr lang="en-US" dirty="0" smtClean="0"/>
              <a:t>As engineers, we want to be able to </a:t>
            </a:r>
            <a:r>
              <a:rPr lang="en-US" b="1" dirty="0" smtClean="0"/>
              <a:t>control</a:t>
            </a:r>
            <a:r>
              <a:rPr lang="en-US" dirty="0" smtClean="0"/>
              <a:t> network behaviors which requires change!</a:t>
            </a:r>
          </a:p>
          <a:p>
            <a:pPr marL="0" indent="0" eaLnBrk="1" hangingPunct="1">
              <a:buNone/>
            </a:pPr>
            <a:endParaRPr lang="en-US" dirty="0" smtClean="0"/>
          </a:p>
          <a:p>
            <a:pPr marL="0" indent="0" eaLnBrk="1" hangingPunct="1">
              <a:buNone/>
            </a:pPr>
            <a:endParaRPr lang="en-US" dirty="0"/>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37362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Dynamic Networks</a:t>
            </a:r>
          </a:p>
        </p:txBody>
      </p:sp>
      <p:sp>
        <p:nvSpPr>
          <p:cNvPr id="13315" name="Rectangle 3"/>
          <p:cNvSpPr>
            <a:spLocks noGrp="1" noChangeArrowheads="1"/>
          </p:cNvSpPr>
          <p:nvPr>
            <p:ph type="body" idx="1"/>
          </p:nvPr>
        </p:nvSpPr>
        <p:spPr>
          <a:xfrm>
            <a:off x="356811" y="838200"/>
            <a:ext cx="8710989" cy="4525963"/>
          </a:xfrm>
        </p:spPr>
        <p:txBody>
          <a:bodyPr/>
          <a:lstStyle/>
          <a:p>
            <a:pPr marL="0" indent="0" eaLnBrk="1" hangingPunct="1">
              <a:buNone/>
            </a:pPr>
            <a:r>
              <a:rPr lang="en-US" sz="2800" dirty="0" smtClean="0"/>
              <a:t>Dynamic networks can change in two distinct ways (or both together):</a:t>
            </a:r>
          </a:p>
          <a:p>
            <a:pPr marL="0" indent="0" eaLnBrk="1" hangingPunct="1">
              <a:buNone/>
            </a:pPr>
            <a:r>
              <a:rPr lang="en-US" sz="2800" dirty="0" smtClean="0"/>
              <a:t>1) Number or identify of nodes and/or links between them (</a:t>
            </a:r>
            <a:r>
              <a:rPr lang="en-US" sz="2800" b="1" dirty="0" smtClean="0"/>
              <a:t>topology</a:t>
            </a:r>
            <a:r>
              <a:rPr lang="en-US" sz="2800" dirty="0" smtClean="0"/>
              <a:t>) change in time </a:t>
            </a:r>
          </a:p>
          <a:p>
            <a:pPr marL="0" indent="0" eaLnBrk="1" hangingPunct="1">
              <a:buNone/>
            </a:pPr>
            <a:r>
              <a:rPr lang="en-US" sz="2800" dirty="0" smtClean="0"/>
              <a:t>2) Fixed topology, but </a:t>
            </a:r>
            <a:r>
              <a:rPr lang="en-US" sz="2800" b="1" dirty="0" smtClean="0"/>
              <a:t>properties</a:t>
            </a:r>
            <a:r>
              <a:rPr lang="en-US" sz="2800" dirty="0" smtClean="0"/>
              <a:t> (</a:t>
            </a:r>
            <a:r>
              <a:rPr lang="en-US" sz="2800" b="1" dirty="0" smtClean="0"/>
              <a:t>states</a:t>
            </a:r>
            <a:r>
              <a:rPr lang="en-US" sz="2800" dirty="0" smtClean="0"/>
              <a:t>) at nodes change</a:t>
            </a:r>
          </a:p>
          <a:p>
            <a:pPr marL="0" indent="0" eaLnBrk="1" hangingPunct="1">
              <a:buNone/>
            </a:pPr>
            <a:endParaRPr lang="en-US" sz="2800" dirty="0"/>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435204" y="3634438"/>
            <a:ext cx="8171339" cy="2613962"/>
          </a:xfrm>
          <a:prstGeom prst="rect">
            <a:avLst/>
          </a:prstGeom>
        </p:spPr>
      </p:pic>
      <p:sp>
        <p:nvSpPr>
          <p:cNvPr id="3" name="Rectangle 2"/>
          <p:cNvSpPr/>
          <p:nvPr/>
        </p:nvSpPr>
        <p:spPr>
          <a:xfrm>
            <a:off x="766459" y="6202363"/>
            <a:ext cx="7501544" cy="646331"/>
          </a:xfrm>
          <a:prstGeom prst="rect">
            <a:avLst/>
          </a:prstGeom>
        </p:spPr>
        <p:txBody>
          <a:bodyPr wrap="square">
            <a:spAutoFit/>
          </a:bodyPr>
          <a:lstStyle/>
          <a:p>
            <a:r>
              <a:rPr lang="en-US" dirty="0"/>
              <a:t>https://dsweb.siam.org/The-Magazine/Article/adaptive-networks-in-action-opinion-formation-epidemics-and-the-evolution-of-cooperation</a:t>
            </a:r>
          </a:p>
        </p:txBody>
      </p:sp>
    </p:spTree>
    <p:extLst>
      <p:ext uri="{BB962C8B-B14F-4D97-AF65-F5344CB8AC3E}">
        <p14:creationId xmlns:p14="http://schemas.microsoft.com/office/powerpoint/2010/main" val="40296416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Dynamics on Networks</a:t>
            </a:r>
          </a:p>
        </p:txBody>
      </p:sp>
      <p:sp>
        <p:nvSpPr>
          <p:cNvPr id="13315" name="Rectangle 3"/>
          <p:cNvSpPr>
            <a:spLocks noGrp="1" noChangeArrowheads="1"/>
          </p:cNvSpPr>
          <p:nvPr>
            <p:ph type="body" idx="1"/>
          </p:nvPr>
        </p:nvSpPr>
        <p:spPr>
          <a:xfrm>
            <a:off x="356811" y="838200"/>
            <a:ext cx="8710989" cy="4525963"/>
          </a:xfrm>
        </p:spPr>
        <p:txBody>
          <a:bodyPr/>
          <a:lstStyle/>
          <a:p>
            <a:pPr marL="0" indent="0" eaLnBrk="1" hangingPunct="1">
              <a:buNone/>
            </a:pPr>
            <a:r>
              <a:rPr lang="en-US" sz="2800" dirty="0" smtClean="0"/>
              <a:t>This course focuses on Dynamics ON networks</a:t>
            </a:r>
            <a:endParaRPr lang="en-US" sz="2800" dirty="0"/>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435204" y="3634438"/>
            <a:ext cx="8171339" cy="2613962"/>
          </a:xfrm>
          <a:prstGeom prst="rect">
            <a:avLst/>
          </a:prstGeom>
        </p:spPr>
      </p:pic>
      <p:sp>
        <p:nvSpPr>
          <p:cNvPr id="3" name="Rectangle 2"/>
          <p:cNvSpPr/>
          <p:nvPr/>
        </p:nvSpPr>
        <p:spPr>
          <a:xfrm>
            <a:off x="766459" y="6202363"/>
            <a:ext cx="7501544" cy="646331"/>
          </a:xfrm>
          <a:prstGeom prst="rect">
            <a:avLst/>
          </a:prstGeom>
        </p:spPr>
        <p:txBody>
          <a:bodyPr wrap="square">
            <a:spAutoFit/>
          </a:bodyPr>
          <a:lstStyle/>
          <a:p>
            <a:r>
              <a:rPr lang="en-US" dirty="0"/>
              <a:t>https://dsweb.siam.org/The-Magazine/Article/adaptive-networks-in-action-opinion-formation-epidemics-and-the-evolution-of-cooperation</a:t>
            </a:r>
          </a:p>
        </p:txBody>
      </p:sp>
      <p:pic>
        <p:nvPicPr>
          <p:cNvPr id="8" name="Picture 7"/>
          <p:cNvPicPr>
            <a:picLocks noChangeAspect="1"/>
          </p:cNvPicPr>
          <p:nvPr/>
        </p:nvPicPr>
        <p:blipFill rotWithShape="1">
          <a:blip r:embed="rId5"/>
          <a:srcRect r="68957"/>
          <a:stretch/>
        </p:blipFill>
        <p:spPr>
          <a:xfrm>
            <a:off x="435205" y="3650313"/>
            <a:ext cx="2536596" cy="2613962"/>
          </a:xfrm>
          <a:prstGeom prst="rect">
            <a:avLst/>
          </a:prstGeom>
        </p:spPr>
      </p:pic>
    </p:spTree>
    <p:extLst>
      <p:ext uri="{BB962C8B-B14F-4D97-AF65-F5344CB8AC3E}">
        <p14:creationId xmlns:p14="http://schemas.microsoft.com/office/powerpoint/2010/main" val="35175522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2" fill="hold" nodeType="clickEffect">
                                  <p:stCondLst>
                                    <p:cond delay="0"/>
                                  </p:stCondLst>
                                  <p:childTnLst>
                                    <p:animEffect transition="out" filter="wipe(right)">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Dynamics on Networks</a:t>
            </a:r>
          </a:p>
        </p:txBody>
      </p:sp>
      <p:sp>
        <p:nvSpPr>
          <p:cNvPr id="13315" name="Rectangle 3"/>
          <p:cNvSpPr>
            <a:spLocks noGrp="1" noChangeArrowheads="1"/>
          </p:cNvSpPr>
          <p:nvPr>
            <p:ph type="body" idx="1"/>
          </p:nvPr>
        </p:nvSpPr>
        <p:spPr>
          <a:xfrm>
            <a:off x="356811" y="838200"/>
            <a:ext cx="8710989" cy="4525963"/>
          </a:xfrm>
        </p:spPr>
        <p:txBody>
          <a:bodyPr/>
          <a:lstStyle/>
          <a:p>
            <a:pPr marL="0" indent="0" eaLnBrk="1" hangingPunct="1">
              <a:buNone/>
            </a:pPr>
            <a:r>
              <a:rPr lang="en-US" sz="2800" dirty="0" smtClean="0"/>
              <a:t>This course focuses on Dynamics ON networks</a:t>
            </a:r>
            <a:endParaRPr lang="en-US" sz="2800" dirty="0"/>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766459" y="6202363"/>
            <a:ext cx="7501544" cy="646331"/>
          </a:xfrm>
          <a:prstGeom prst="rect">
            <a:avLst/>
          </a:prstGeom>
        </p:spPr>
        <p:txBody>
          <a:bodyPr wrap="square">
            <a:spAutoFit/>
          </a:bodyPr>
          <a:lstStyle/>
          <a:p>
            <a:r>
              <a:rPr lang="en-US" dirty="0"/>
              <a:t>https://dsweb.siam.org/The-Magazine/Article/adaptive-networks-in-action-opinion-formation-epidemics-and-the-evolution-of-cooperation</a:t>
            </a:r>
          </a:p>
        </p:txBody>
      </p:sp>
      <p:pic>
        <p:nvPicPr>
          <p:cNvPr id="8" name="Picture 7"/>
          <p:cNvPicPr>
            <a:picLocks noChangeAspect="1"/>
          </p:cNvPicPr>
          <p:nvPr/>
        </p:nvPicPr>
        <p:blipFill rotWithShape="1">
          <a:blip r:embed="rId5"/>
          <a:srcRect r="68957"/>
          <a:stretch/>
        </p:blipFill>
        <p:spPr>
          <a:xfrm>
            <a:off x="435205" y="3650313"/>
            <a:ext cx="2536596" cy="2613962"/>
          </a:xfrm>
          <a:prstGeom prst="rect">
            <a:avLst/>
          </a:prstGeom>
        </p:spPr>
      </p:pic>
    </p:spTree>
    <p:extLst>
      <p:ext uri="{BB962C8B-B14F-4D97-AF65-F5344CB8AC3E}">
        <p14:creationId xmlns:p14="http://schemas.microsoft.com/office/powerpoint/2010/main" val="37721180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4.72222E-6 4.81481E-6 L 0.32014 -0.16713 L 0.32205 -0.16713 " pathEditMode="relative" rAng="0" ptsTypes="AAA">
                                      <p:cBhvr>
                                        <p:cTn id="6" dur="2000" fill="hold"/>
                                        <p:tgtEl>
                                          <p:spTgt spid="8"/>
                                        </p:tgtEl>
                                        <p:attrNameLst>
                                          <p:attrName>ppt_x</p:attrName>
                                          <p:attrName>ppt_y</p:attrName>
                                        </p:attrNameLst>
                                      </p:cBhvr>
                                      <p:rCtr x="16094" y="-8356"/>
                                    </p:animMotion>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Dynamics on Networks</a:t>
            </a:r>
          </a:p>
        </p:txBody>
      </p:sp>
      <p:sp>
        <p:nvSpPr>
          <p:cNvPr id="13315" name="Rectangle 3"/>
          <p:cNvSpPr>
            <a:spLocks noGrp="1" noChangeArrowheads="1"/>
          </p:cNvSpPr>
          <p:nvPr>
            <p:ph type="body" idx="1"/>
          </p:nvPr>
        </p:nvSpPr>
        <p:spPr>
          <a:xfrm>
            <a:off x="356811" y="838200"/>
            <a:ext cx="8710989" cy="4525963"/>
          </a:xfrm>
        </p:spPr>
        <p:txBody>
          <a:bodyPr/>
          <a:lstStyle/>
          <a:p>
            <a:pPr marL="0" indent="0" eaLnBrk="1" hangingPunct="1">
              <a:buNone/>
            </a:pPr>
            <a:r>
              <a:rPr lang="en-US" sz="2800" dirty="0" smtClean="0"/>
              <a:t>This course focuses on Dynamics ON networks</a:t>
            </a:r>
            <a:endParaRPr lang="en-US" sz="2800" dirty="0"/>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5979212" y="3866561"/>
            <a:ext cx="3503532" cy="954107"/>
          </a:xfrm>
          <a:prstGeom prst="rect">
            <a:avLst/>
          </a:prstGeom>
        </p:spPr>
        <p:txBody>
          <a:bodyPr wrap="square">
            <a:spAutoFit/>
          </a:bodyPr>
          <a:lstStyle/>
          <a:p>
            <a:r>
              <a:rPr lang="en-US" sz="1400" dirty="0"/>
              <a:t>https://dsweb.siam.org/The-Magazine/Article/adaptive-networks-in-action-opinion-formation-epidemics-and-the-evolution-of-cooperation</a:t>
            </a:r>
          </a:p>
        </p:txBody>
      </p:sp>
      <p:pic>
        <p:nvPicPr>
          <p:cNvPr id="8" name="Picture 7"/>
          <p:cNvPicPr>
            <a:picLocks noChangeAspect="1"/>
          </p:cNvPicPr>
          <p:nvPr/>
        </p:nvPicPr>
        <p:blipFill rotWithShape="1">
          <a:blip r:embed="rId5"/>
          <a:srcRect r="68957" b="20386"/>
          <a:stretch/>
        </p:blipFill>
        <p:spPr>
          <a:xfrm>
            <a:off x="5979212" y="1371600"/>
            <a:ext cx="3065021" cy="2514600"/>
          </a:xfrm>
          <a:prstGeom prst="rect">
            <a:avLst/>
          </a:prstGeom>
        </p:spPr>
      </p:pic>
      <p:sp>
        <p:nvSpPr>
          <p:cNvPr id="2" name="TextBox 1"/>
          <p:cNvSpPr txBox="1"/>
          <p:nvPr/>
        </p:nvSpPr>
        <p:spPr>
          <a:xfrm>
            <a:off x="445056" y="1524000"/>
            <a:ext cx="5510589" cy="5940088"/>
          </a:xfrm>
          <a:prstGeom prst="rect">
            <a:avLst/>
          </a:prstGeom>
          <a:noFill/>
        </p:spPr>
        <p:txBody>
          <a:bodyPr wrap="square" rtlCol="0">
            <a:spAutoFit/>
          </a:bodyPr>
          <a:lstStyle/>
          <a:p>
            <a:r>
              <a:rPr lang="en-US" sz="2000" dirty="0" smtClean="0"/>
              <a:t>What we mean by node </a:t>
            </a:r>
            <a:r>
              <a:rPr lang="en-US" sz="2000" b="1" dirty="0" smtClean="0"/>
              <a:t>state</a:t>
            </a:r>
            <a:r>
              <a:rPr lang="en-US" sz="2000" dirty="0" smtClean="0"/>
              <a:t> depends on what the nodes in our problem represent. </a:t>
            </a:r>
            <a:r>
              <a:rPr lang="en-US" sz="2000" i="1" dirty="0" smtClean="0"/>
              <a:t>E.g.</a:t>
            </a:r>
            <a:r>
              <a:rPr lang="en-US" sz="2000" dirty="0" smtClean="0"/>
              <a:t>:</a:t>
            </a:r>
          </a:p>
          <a:p>
            <a:pPr marL="342900" indent="-342900">
              <a:buFont typeface="Arial" panose="020B0604020202020204" pitchFamily="34" charset="0"/>
              <a:buChar char="•"/>
            </a:pPr>
            <a:r>
              <a:rPr lang="en-US" sz="2000" dirty="0" smtClean="0"/>
              <a:t>Amount of a specific chemical</a:t>
            </a:r>
          </a:p>
          <a:p>
            <a:pPr marL="342900" indent="-342900">
              <a:buFont typeface="Arial" panose="020B0604020202020204" pitchFamily="34" charset="0"/>
              <a:buChar char="•"/>
            </a:pPr>
            <a:r>
              <a:rPr lang="en-US" sz="2000" dirty="0" smtClean="0"/>
              <a:t>Number of dollars in a bank account</a:t>
            </a:r>
          </a:p>
          <a:p>
            <a:pPr marL="342900" indent="-342900">
              <a:buFont typeface="Arial" panose="020B0604020202020204" pitchFamily="34" charset="0"/>
              <a:buChar char="•"/>
            </a:pPr>
            <a:r>
              <a:rPr lang="en-US" sz="2000" dirty="0" smtClean="0"/>
              <a:t>Whether a person has the flu</a:t>
            </a:r>
          </a:p>
          <a:p>
            <a:pPr marL="342900" indent="-342900">
              <a:buFont typeface="Arial" panose="020B0604020202020204" pitchFamily="34" charset="0"/>
              <a:buChar char="•"/>
            </a:pPr>
            <a:r>
              <a:rPr lang="en-US" sz="2000" dirty="0" smtClean="0"/>
              <a:t>Number of airplanes at an airport or tourists in a city</a:t>
            </a:r>
          </a:p>
          <a:p>
            <a:pPr marL="342900" indent="-342900">
              <a:buFont typeface="Arial" panose="020B0604020202020204" pitchFamily="34" charset="0"/>
              <a:buChar char="•"/>
            </a:pPr>
            <a:r>
              <a:rPr lang="en-US" sz="2000" dirty="0" smtClean="0"/>
              <a:t>Population in a city</a:t>
            </a:r>
          </a:p>
          <a:p>
            <a:pPr marL="342900" indent="-342900">
              <a:buFont typeface="Arial" panose="020B0604020202020204" pitchFamily="34" charset="0"/>
              <a:buChar char="•"/>
            </a:pPr>
            <a:r>
              <a:rPr lang="en-US" sz="2000" dirty="0" smtClean="0"/>
              <a:t>Firing rate of a neuron</a:t>
            </a:r>
          </a:p>
          <a:p>
            <a:pPr marL="342900" indent="-342900">
              <a:buFont typeface="Arial" panose="020B0604020202020204" pitchFamily="34" charset="0"/>
              <a:buChar char="•"/>
            </a:pPr>
            <a:r>
              <a:rPr lang="en-US" sz="2000" dirty="0" smtClean="0"/>
              <a:t>The differentiation state of a cell (cell type)</a:t>
            </a:r>
          </a:p>
          <a:p>
            <a:endParaRPr lang="en-US" sz="2000" dirty="0"/>
          </a:p>
          <a:p>
            <a:r>
              <a:rPr lang="en-US" sz="2000" dirty="0" smtClean="0"/>
              <a:t>A node state can have one or more characteristics</a:t>
            </a:r>
          </a:p>
          <a:p>
            <a:endParaRPr lang="en-US" sz="2000" dirty="0"/>
          </a:p>
          <a:p>
            <a:r>
              <a:rPr lang="en-US" sz="2000" dirty="0" smtClean="0"/>
              <a:t>Links represent </a:t>
            </a:r>
            <a:r>
              <a:rPr lang="en-US" sz="2000" b="1" dirty="0" smtClean="0"/>
              <a:t>interactions</a:t>
            </a:r>
            <a:r>
              <a:rPr lang="en-US" sz="2000" dirty="0" smtClean="0"/>
              <a:t>, which specify how node states change in time based on the states of the participating nodes</a:t>
            </a:r>
          </a:p>
          <a:p>
            <a:endParaRPr lang="en-US" sz="2000" dirty="0"/>
          </a:p>
          <a:p>
            <a:endParaRPr lang="en-US" sz="2000" dirty="0"/>
          </a:p>
        </p:txBody>
      </p:sp>
    </p:spTree>
    <p:extLst>
      <p:ext uri="{BB962C8B-B14F-4D97-AF65-F5344CB8AC3E}">
        <p14:creationId xmlns:p14="http://schemas.microsoft.com/office/powerpoint/2010/main" val="1950575905"/>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0"/>
            <a:ext cx="7772400" cy="914400"/>
          </a:xfrm>
        </p:spPr>
        <p:txBody>
          <a:bodyPr/>
          <a:lstStyle/>
          <a:p>
            <a:r>
              <a:rPr lang="en-US" b="1" dirty="0" smtClean="0">
                <a:solidFill>
                  <a:srgbClr val="1421DC"/>
                </a:solidFill>
              </a:rPr>
              <a:t>Talking About Models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28</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0" name="Group 5"/>
          <p:cNvGrpSpPr>
            <a:grpSpLocks/>
          </p:cNvGrpSpPr>
          <p:nvPr/>
        </p:nvGrpSpPr>
        <p:grpSpPr bwMode="auto">
          <a:xfrm>
            <a:off x="1676400" y="1722817"/>
            <a:ext cx="6534173" cy="3770103"/>
            <a:chOff x="2076450" y="457200"/>
            <a:chExt cx="5734050" cy="3758540"/>
          </a:xfrm>
        </p:grpSpPr>
        <p:sp>
          <p:nvSpPr>
            <p:cNvPr id="7" name="Rectangle 6"/>
            <p:cNvSpPr/>
            <p:nvPr/>
          </p:nvSpPr>
          <p:spPr>
            <a:xfrm>
              <a:off x="2076450" y="457200"/>
              <a:ext cx="5734050" cy="375854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fontAlgn="auto">
                <a:spcBef>
                  <a:spcPts val="0"/>
                </a:spcBef>
                <a:spcAft>
                  <a:spcPts val="0"/>
                </a:spcAft>
                <a:defRPr/>
              </a:pPr>
              <a:r>
                <a:rPr lang="en-US" b="1" dirty="0">
                  <a:solidFill>
                    <a:prstClr val="black"/>
                  </a:solidFill>
                  <a:latin typeface="Calibri" pitchFamily="34" charset="0"/>
                </a:rPr>
                <a:t>Model Elements</a:t>
              </a:r>
            </a:p>
          </p:txBody>
        </p:sp>
        <p:sp>
          <p:nvSpPr>
            <p:cNvPr id="8" name="Rectangle 7"/>
            <p:cNvSpPr/>
            <p:nvPr/>
          </p:nvSpPr>
          <p:spPr>
            <a:xfrm>
              <a:off x="2667525" y="2051983"/>
              <a:ext cx="2124137" cy="809786"/>
            </a:xfrm>
            <a:prstGeom prst="rect">
              <a:avLst/>
            </a:prstGeom>
            <a:solidFill>
              <a:srgbClr val="00B05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smtClean="0">
                  <a:solidFill>
                    <a:prstClr val="black"/>
                  </a:solidFill>
                  <a:latin typeface="Calibri" pitchFamily="34" charset="0"/>
                </a:rPr>
                <a:t>Behaviors and </a:t>
              </a:r>
              <a:r>
                <a:rPr lang="en-US" sz="1900" b="1" dirty="0">
                  <a:solidFill>
                    <a:prstClr val="black"/>
                  </a:solidFill>
                  <a:latin typeface="Calibri" pitchFamily="34" charset="0"/>
                </a:rPr>
                <a:t>Interactions</a:t>
              </a:r>
            </a:p>
          </p:txBody>
        </p:sp>
        <p:sp>
          <p:nvSpPr>
            <p:cNvPr id="9" name="Rectangle 8"/>
            <p:cNvSpPr/>
            <p:nvPr/>
          </p:nvSpPr>
          <p:spPr>
            <a:xfrm>
              <a:off x="3909405" y="3137993"/>
              <a:ext cx="2124137" cy="809786"/>
            </a:xfrm>
            <a:prstGeom prst="rect">
              <a:avLst/>
            </a:prstGeom>
            <a:solidFill>
              <a:srgbClr val="00B0F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smtClean="0">
                  <a:solidFill>
                    <a:prstClr val="white"/>
                  </a:solidFill>
                  <a:latin typeface="Calibri" pitchFamily="34" charset="0"/>
                </a:rPr>
                <a:t>Dynamics</a:t>
              </a:r>
              <a:endParaRPr lang="en-US" sz="1900" b="1" dirty="0">
                <a:solidFill>
                  <a:prstClr val="white"/>
                </a:solidFill>
                <a:latin typeface="Calibri" pitchFamily="34" charset="0"/>
              </a:endParaRPr>
            </a:p>
          </p:txBody>
        </p:sp>
        <p:sp>
          <p:nvSpPr>
            <p:cNvPr id="10" name="Rectangle 9"/>
            <p:cNvSpPr/>
            <p:nvPr/>
          </p:nvSpPr>
          <p:spPr>
            <a:xfrm>
              <a:off x="5172439" y="2051983"/>
              <a:ext cx="2124137" cy="809786"/>
            </a:xfrm>
            <a:prstGeom prst="rect">
              <a:avLst/>
            </a:prstGeom>
            <a:solidFill>
              <a:srgbClr val="FF000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a:solidFill>
                    <a:prstClr val="black"/>
                  </a:solidFill>
                  <a:latin typeface="Calibri" pitchFamily="34" charset="0"/>
                </a:rPr>
                <a:t>Initial </a:t>
              </a:r>
              <a:r>
                <a:rPr lang="en-US" sz="1900" b="1" dirty="0" smtClean="0">
                  <a:solidFill>
                    <a:prstClr val="black"/>
                  </a:solidFill>
                  <a:latin typeface="Calibri" pitchFamily="34" charset="0"/>
                </a:rPr>
                <a:t>and Boundary Conditions, Events</a:t>
              </a:r>
              <a:endParaRPr lang="en-US" sz="1400" b="1" dirty="0">
                <a:solidFill>
                  <a:prstClr val="black"/>
                </a:solidFill>
                <a:latin typeface="Calibri" pitchFamily="34" charset="0"/>
              </a:endParaRPr>
            </a:p>
          </p:txBody>
        </p:sp>
        <p:sp>
          <p:nvSpPr>
            <p:cNvPr id="11" name="Rectangle 10"/>
            <p:cNvSpPr/>
            <p:nvPr/>
          </p:nvSpPr>
          <p:spPr>
            <a:xfrm>
              <a:off x="3909405" y="1010830"/>
              <a:ext cx="2124137" cy="809786"/>
            </a:xfrm>
            <a:prstGeom prst="rect">
              <a:avLst/>
            </a:prstGeom>
            <a:solidFill>
              <a:srgbClr val="FFFF0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smtClean="0">
                  <a:solidFill>
                    <a:prstClr val="black"/>
                  </a:solidFill>
                  <a:latin typeface="Calibri" pitchFamily="34" charset="0"/>
                </a:rPr>
                <a:t>Objects</a:t>
              </a:r>
            </a:p>
            <a:p>
              <a:pPr algn="ctr" fontAlgn="auto">
                <a:spcBef>
                  <a:spcPts val="0"/>
                </a:spcBef>
                <a:spcAft>
                  <a:spcPts val="0"/>
                </a:spcAft>
                <a:defRPr/>
              </a:pPr>
              <a:r>
                <a:rPr lang="en-US" sz="1900" b="1" dirty="0" smtClean="0">
                  <a:solidFill>
                    <a:prstClr val="black"/>
                  </a:solidFill>
                  <a:latin typeface="Calibri" pitchFamily="34" charset="0"/>
                </a:rPr>
                <a:t>(Properties)</a:t>
              </a:r>
              <a:endParaRPr lang="en-US" sz="1400" b="1" dirty="0">
                <a:solidFill>
                  <a:prstClr val="black"/>
                </a:solidFill>
                <a:latin typeface="Calibri" pitchFamily="34" charset="0"/>
              </a:endParaRPr>
            </a:p>
          </p:txBody>
        </p:sp>
      </p:grpSp>
      <p:sp>
        <p:nvSpPr>
          <p:cNvPr id="2" name="Rectangle 1"/>
          <p:cNvSpPr/>
          <p:nvPr/>
        </p:nvSpPr>
        <p:spPr>
          <a:xfrm>
            <a:off x="479474" y="741394"/>
            <a:ext cx="8435925" cy="981423"/>
          </a:xfrm>
          <a:prstGeom prst="rect">
            <a:avLst/>
          </a:prstGeom>
        </p:spPr>
        <p:txBody>
          <a:bodyPr wrap="square">
            <a:spAutoFit/>
          </a:bodyPr>
          <a:lstStyle/>
          <a:p>
            <a:pPr marL="0" marR="0">
              <a:lnSpc>
                <a:spcPct val="107000"/>
              </a:lnSpc>
              <a:spcBef>
                <a:spcPts val="0"/>
              </a:spcBef>
              <a:spcAft>
                <a:spcPts val="800"/>
              </a:spcAft>
            </a:pPr>
            <a:r>
              <a:rPr lang="en-US" b="1" dirty="0" smtClean="0">
                <a:effectLst/>
                <a:latin typeface="Calibri" panose="020F0502020204030204" pitchFamily="34" charset="0"/>
                <a:ea typeface="Calibri" panose="020F0502020204030204" pitchFamily="34" charset="0"/>
                <a:cs typeface="Times New Roman" panose="02020603050405020304" pitchFamily="18" charset="0"/>
              </a:rPr>
              <a:t>All</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models of reality, whether mental models of the players in a football game, a mathematical model of planetary orbits or a computational simulation of molecules in a solution </a:t>
            </a:r>
            <a:r>
              <a:rPr lang="en-US" b="1" dirty="0" smtClean="0">
                <a:effectLst/>
                <a:latin typeface="Calibri" panose="020F0502020204030204" pitchFamily="34" charset="0"/>
                <a:ea typeface="Calibri" panose="020F0502020204030204" pitchFamily="34" charset="0"/>
                <a:cs typeface="Times New Roman" panose="02020603050405020304" pitchFamily="18" charset="0"/>
              </a:rPr>
              <a:t>must</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have four </a:t>
            </a:r>
            <a:r>
              <a:rPr lang="en-US" b="1" dirty="0" smtClean="0">
                <a:effectLst/>
                <a:latin typeface="Calibri" panose="020F0502020204030204" pitchFamily="34" charset="0"/>
                <a:ea typeface="Calibri" panose="020F0502020204030204" pitchFamily="34" charset="0"/>
                <a:cs typeface="Times New Roman" panose="02020603050405020304" pitchFamily="18" charset="0"/>
              </a:rPr>
              <a:t>Elements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Rectangle 12"/>
          <p:cNvSpPr/>
          <p:nvPr/>
        </p:nvSpPr>
        <p:spPr>
          <a:xfrm>
            <a:off x="479473" y="5709557"/>
            <a:ext cx="8435925" cy="1084015"/>
          </a:xfrm>
          <a:prstGeom prst="rect">
            <a:avLst/>
          </a:prstGeom>
        </p:spPr>
        <p:txBody>
          <a:bodyPr wrap="square">
            <a:spAutoFit/>
          </a:bodyPr>
          <a:lstStyle/>
          <a:p>
            <a:pPr marL="0" marR="0">
              <a:lnSpc>
                <a:spcPct val="107000"/>
              </a:lnSpc>
              <a:spcBef>
                <a:spcPts val="0"/>
              </a:spcBef>
              <a:spcAft>
                <a:spcPts val="800"/>
              </a:spcAft>
            </a:pPr>
            <a:r>
              <a:rPr lang="en-US" b="1"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In the constructive models we will use, NOTHING exists unless we assert it. We don’t inherit anything for free!</a:t>
            </a:r>
          </a:p>
          <a:p>
            <a:pPr marL="0" marR="0">
              <a:lnSpc>
                <a:spcPct val="107000"/>
              </a:lnSpc>
              <a:spcBef>
                <a:spcPts val="0"/>
              </a:spcBef>
              <a:spcAft>
                <a:spcPts val="800"/>
              </a:spcAft>
            </a:pPr>
            <a:r>
              <a:rPr lang="en-US" b="1" dirty="0" smtClean="0">
                <a:solidFill>
                  <a:srgbClr val="0000CC"/>
                </a:solidFill>
                <a:latin typeface="Calibri" panose="020F0502020204030204" pitchFamily="34" charset="0"/>
                <a:ea typeface="Calibri" panose="020F0502020204030204" pitchFamily="34" charset="0"/>
                <a:cs typeface="Times New Roman" panose="02020603050405020304" pitchFamily="18" charset="0"/>
              </a:rPr>
              <a:t>There are other, equally valid ways to group these concepts</a:t>
            </a:r>
            <a:endParaRPr lang="en-US"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327997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0"/>
            <a:ext cx="7772400" cy="914400"/>
          </a:xfrm>
        </p:spPr>
        <p:txBody>
          <a:bodyPr/>
          <a:lstStyle/>
          <a:p>
            <a:r>
              <a:rPr lang="en-US" b="1" dirty="0" smtClean="0">
                <a:solidFill>
                  <a:srgbClr val="1421DC"/>
                </a:solidFill>
              </a:rPr>
              <a:t>Talking About Models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29</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p:nvPr/>
        </p:nvSpPr>
        <p:spPr bwMode="auto">
          <a:xfrm>
            <a:off x="484188" y="851164"/>
            <a:ext cx="2659288" cy="1053835"/>
          </a:xfrm>
          <a:prstGeom prst="rect">
            <a:avLst/>
          </a:prstGeom>
          <a:solidFill>
            <a:srgbClr val="FFFF0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smtClean="0">
                <a:solidFill>
                  <a:prstClr val="black"/>
                </a:solidFill>
                <a:latin typeface="Calibri" pitchFamily="34" charset="0"/>
              </a:rPr>
              <a:t>Objects</a:t>
            </a:r>
          </a:p>
          <a:p>
            <a:pPr algn="ctr" fontAlgn="auto">
              <a:spcBef>
                <a:spcPts val="0"/>
              </a:spcBef>
              <a:spcAft>
                <a:spcPts val="0"/>
              </a:spcAft>
              <a:defRPr/>
            </a:pPr>
            <a:r>
              <a:rPr lang="en-US" sz="1900" b="1" dirty="0" smtClean="0">
                <a:solidFill>
                  <a:prstClr val="black"/>
                </a:solidFill>
                <a:latin typeface="Calibri" pitchFamily="34" charset="0"/>
              </a:rPr>
              <a:t>(Properties)</a:t>
            </a:r>
            <a:endParaRPr lang="en-US" sz="1400" b="1" dirty="0">
              <a:solidFill>
                <a:prstClr val="black"/>
              </a:solidFill>
              <a:latin typeface="Calibri" pitchFamily="34" charset="0"/>
            </a:endParaRPr>
          </a:p>
        </p:txBody>
      </p:sp>
      <p:sp>
        <p:nvSpPr>
          <p:cNvPr id="15" name="Rectangle 14"/>
          <p:cNvSpPr/>
          <p:nvPr/>
        </p:nvSpPr>
        <p:spPr>
          <a:xfrm>
            <a:off x="373676" y="1981200"/>
            <a:ext cx="8704743" cy="4572021"/>
          </a:xfrm>
          <a:prstGeom prst="rect">
            <a:avLst/>
          </a:prstGeom>
        </p:spPr>
        <p:txBody>
          <a:bodyPr wrap="square">
            <a:spAutoFit/>
          </a:bodyPr>
          <a:lstStyle/>
          <a:p>
            <a:pPr marL="0" marR="0">
              <a:lnSpc>
                <a:spcPct val="107000"/>
              </a:lnSpc>
              <a:spcBef>
                <a:spcPts val="0"/>
              </a:spcBef>
              <a:spcAft>
                <a:spcPts val="800"/>
              </a:spcAft>
            </a:pPr>
            <a:r>
              <a:rPr lang="en-US" b="1" dirty="0" smtClean="0">
                <a:effectLst/>
                <a:latin typeface="Calibri" panose="020F0502020204030204" pitchFamily="34" charset="0"/>
                <a:ea typeface="Calibri" panose="020F0502020204030204" pitchFamily="34" charset="0"/>
                <a:cs typeface="Times New Roman" panose="02020603050405020304" pitchFamily="18" charset="0"/>
              </a:rPr>
              <a:t>Objects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Th</a:t>
            </a:r>
            <a:r>
              <a:rPr lang="en-US" dirty="0" smtClean="0">
                <a:latin typeface="Calibri" panose="020F0502020204030204" pitchFamily="34" charset="0"/>
                <a:ea typeface="Calibri" panose="020F0502020204030204" pitchFamily="34" charset="0"/>
                <a:cs typeface="Times New Roman" panose="02020603050405020304" pitchFamily="18" charset="0"/>
              </a:rPr>
              <a:t>e things being modeled</a:t>
            </a:r>
          </a:p>
          <a:p>
            <a:pPr marL="0" marR="0">
              <a:lnSpc>
                <a:spcPct val="107000"/>
              </a:lnSpc>
              <a:spcBef>
                <a:spcPts val="0"/>
              </a:spcBef>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Determine the basic topic of the model</a:t>
            </a:r>
          </a:p>
          <a:p>
            <a:pPr marL="0" marR="0">
              <a:lnSpc>
                <a:spcPct val="107000"/>
              </a:lnSpc>
              <a:spcBef>
                <a:spcPts val="0"/>
              </a:spcBef>
              <a:spcAft>
                <a:spcPts val="800"/>
              </a:spcAft>
            </a:pPr>
            <a:r>
              <a:rPr lang="en-US" i="1" dirty="0" smtClean="0">
                <a:latin typeface="Calibri" panose="020F0502020204030204" pitchFamily="34" charset="0"/>
                <a:ea typeface="Calibri" panose="020F0502020204030204" pitchFamily="34" charset="0"/>
                <a:cs typeface="Times New Roman" panose="02020603050405020304" pitchFamily="18" charset="0"/>
              </a:rPr>
              <a:t>E.g. </a:t>
            </a:r>
            <a:r>
              <a:rPr lang="en-US" dirty="0" smtClean="0">
                <a:latin typeface="Calibri" panose="020F0502020204030204" pitchFamily="34" charset="0"/>
                <a:ea typeface="Calibri" panose="020F0502020204030204" pitchFamily="34" charset="0"/>
                <a:cs typeface="Times New Roman" panose="02020603050405020304" pitchFamily="18" charset="0"/>
              </a:rPr>
              <a:t>Cells in an embryo, atoms in a molecule, cars on a highway</a:t>
            </a:r>
          </a:p>
          <a:p>
            <a:pPr>
              <a:lnSpc>
                <a:spcPct val="107000"/>
              </a:lnSpc>
              <a:spcBef>
                <a:spcPts val="0"/>
              </a:spcBef>
              <a:spcAft>
                <a:spcPts val="800"/>
              </a:spcAft>
            </a:pPr>
            <a:r>
              <a:rPr lang="en-US" b="1" dirty="0">
                <a:latin typeface="Calibri" panose="020F0502020204030204" pitchFamily="34" charset="0"/>
                <a:ea typeface="Calibri" panose="020F0502020204030204" pitchFamily="34" charset="0"/>
                <a:cs typeface="Times New Roman" panose="02020603050405020304" pitchFamily="18" charset="0"/>
              </a:rPr>
              <a:t>We must include the Universe in which our model lives as an Object</a:t>
            </a:r>
          </a:p>
          <a:p>
            <a:pPr marL="0" marR="0">
              <a:lnSpc>
                <a:spcPct val="107000"/>
              </a:lnSpc>
              <a:spcBef>
                <a:spcPts val="0"/>
              </a:spcBef>
              <a:spcAft>
                <a:spcPts val="80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b="1" dirty="0">
                <a:latin typeface="Calibri" panose="020F0502020204030204" pitchFamily="34" charset="0"/>
                <a:ea typeface="Calibri" panose="020F0502020204030204" pitchFamily="34" charset="0"/>
                <a:cs typeface="Times New Roman" panose="02020603050405020304" pitchFamily="18" charset="0"/>
              </a:rPr>
              <a:t>Properties</a:t>
            </a:r>
            <a:r>
              <a:rPr lang="en-US" dirty="0">
                <a:latin typeface="Calibri" panose="020F0502020204030204" pitchFamily="34" charset="0"/>
                <a:ea typeface="Calibri" panose="020F0502020204030204" pitchFamily="34" charset="0"/>
                <a:cs typeface="Times New Roman" panose="02020603050405020304" pitchFamily="18" charset="0"/>
              </a:rPr>
              <a:t>: the </a:t>
            </a:r>
            <a:r>
              <a:rPr lang="en-US" dirty="0" smtClean="0">
                <a:latin typeface="Calibri" panose="020F0502020204030204" pitchFamily="34" charset="0"/>
                <a:ea typeface="Calibri" panose="020F0502020204030204" pitchFamily="34" charset="0"/>
                <a:cs typeface="Times New Roman" panose="02020603050405020304" pitchFamily="18" charset="0"/>
              </a:rPr>
              <a:t>intrinsic </a:t>
            </a:r>
            <a:r>
              <a:rPr lang="en-US" dirty="0">
                <a:latin typeface="Calibri" panose="020F0502020204030204" pitchFamily="34" charset="0"/>
                <a:ea typeface="Calibri" panose="020F0502020204030204" pitchFamily="34" charset="0"/>
                <a:cs typeface="Times New Roman" panose="02020603050405020304" pitchFamily="18" charset="0"/>
              </a:rPr>
              <a:t>characteristics of the </a:t>
            </a:r>
            <a:r>
              <a:rPr lang="en-US" dirty="0" smtClean="0">
                <a:latin typeface="Calibri" panose="020F0502020204030204" pitchFamily="34" charset="0"/>
                <a:ea typeface="Calibri" panose="020F0502020204030204" pitchFamily="34" charset="0"/>
                <a:cs typeface="Times New Roman" panose="02020603050405020304" pitchFamily="18" charset="0"/>
              </a:rPr>
              <a:t>Objects,…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a:t>
            </a:r>
            <a:r>
              <a:rPr lang="en-US" i="1" dirty="0">
                <a:latin typeface="Calibri" panose="020F0502020204030204" pitchFamily="34" charset="0"/>
                <a:ea typeface="Calibri" panose="020F0502020204030204" pitchFamily="34" charset="0"/>
                <a:cs typeface="Times New Roman" panose="02020603050405020304" pitchFamily="18" charset="0"/>
              </a:rPr>
              <a:t>e.g</a:t>
            </a:r>
            <a:r>
              <a:rPr lang="en-US" dirty="0">
                <a:latin typeface="Calibri" panose="020F0502020204030204" pitchFamily="34" charset="0"/>
                <a:ea typeface="Calibri" panose="020F0502020204030204" pitchFamily="34" charset="0"/>
                <a:cs typeface="Times New Roman" panose="02020603050405020304" pitchFamily="18" charset="0"/>
              </a:rPr>
              <a:t>. volume, position, orientation, elasticity, mass, …)</a:t>
            </a:r>
          </a:p>
          <a:p>
            <a:pPr marL="0" marR="0">
              <a:lnSpc>
                <a:spcPct val="107000"/>
              </a:lnSpc>
              <a:spcBef>
                <a:spcPts val="0"/>
              </a:spcBef>
              <a:spcAft>
                <a:spcPts val="8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For convenience we distinguish two </a:t>
            </a:r>
            <a:r>
              <a:rPr lang="en-US" dirty="0" smtClean="0">
                <a:latin typeface="Calibri" panose="020F0502020204030204" pitchFamily="34" charset="0"/>
                <a:ea typeface="Calibri" panose="020F0502020204030204" pitchFamily="34" charset="0"/>
                <a:cs typeface="Times New Roman" panose="02020603050405020304" pitchFamily="18" charset="0"/>
              </a:rPr>
              <a:t>Categories of </a:t>
            </a:r>
            <a:r>
              <a:rPr lang="en-US" dirty="0">
                <a:latin typeface="Calibri" panose="020F0502020204030204" pitchFamily="34" charset="0"/>
                <a:ea typeface="Calibri" panose="020F0502020204030204" pitchFamily="34" charset="0"/>
                <a:cs typeface="Times New Roman" panose="02020603050405020304" pitchFamily="18" charset="0"/>
              </a:rPr>
              <a:t>Properties: </a:t>
            </a:r>
            <a:r>
              <a:rPr lang="en-US" b="1" dirty="0">
                <a:latin typeface="Calibri" panose="020F0502020204030204" pitchFamily="34" charset="0"/>
                <a:ea typeface="Calibri" panose="020F0502020204030204" pitchFamily="34" charset="0"/>
                <a:cs typeface="Times New Roman" panose="02020603050405020304" pitchFamily="18" charset="0"/>
              </a:rPr>
              <a:t>Variables</a:t>
            </a:r>
            <a:r>
              <a:rPr lang="en-US" dirty="0">
                <a:latin typeface="Calibri" panose="020F0502020204030204" pitchFamily="34" charset="0"/>
                <a:ea typeface="Calibri" panose="020F0502020204030204" pitchFamily="34" charset="0"/>
                <a:cs typeface="Times New Roman" panose="02020603050405020304" pitchFamily="18" charset="0"/>
              </a:rPr>
              <a:t>: placeholders, like current position, which can change as a result of the model Dynamics and </a:t>
            </a:r>
            <a:r>
              <a:rPr lang="en-US" b="1" dirty="0">
                <a:latin typeface="Calibri" panose="020F0502020204030204" pitchFamily="34" charset="0"/>
                <a:ea typeface="Calibri" panose="020F0502020204030204" pitchFamily="34" charset="0"/>
                <a:cs typeface="Times New Roman" panose="02020603050405020304" pitchFamily="18" charset="0"/>
              </a:rPr>
              <a:t>Parameters</a:t>
            </a:r>
            <a:r>
              <a:rPr lang="en-US" dirty="0">
                <a:latin typeface="Calibri" panose="020F0502020204030204" pitchFamily="34" charset="0"/>
                <a:ea typeface="Calibri" panose="020F0502020204030204" pitchFamily="34" charset="0"/>
                <a:cs typeface="Times New Roman" panose="02020603050405020304" pitchFamily="18" charset="0"/>
              </a:rPr>
              <a:t>, which specify fixed characteristics </a:t>
            </a:r>
          </a:p>
          <a:p>
            <a:pPr marL="0" marR="0">
              <a:lnSpc>
                <a:spcPct val="107000"/>
              </a:lnSpc>
              <a:spcBef>
                <a:spcPts val="0"/>
              </a:spcBef>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Together all Properties and their Values related to an Object define a </a:t>
            </a:r>
            <a:r>
              <a:rPr lang="en-US" b="1" dirty="0" smtClean="0">
                <a:latin typeface="Calibri" panose="020F0502020204030204" pitchFamily="34" charset="0"/>
                <a:ea typeface="Calibri" panose="020F0502020204030204" pitchFamily="34" charset="0"/>
                <a:cs typeface="Times New Roman" panose="02020603050405020304" pitchFamily="18" charset="0"/>
              </a:rPr>
              <a:t>State</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p:cNvPicPr>
            <a:picLocks noChangeAspect="1"/>
          </p:cNvPicPr>
          <p:nvPr/>
        </p:nvPicPr>
        <p:blipFill>
          <a:blip r:embed="rId5"/>
          <a:stretch>
            <a:fillRect/>
          </a:stretch>
        </p:blipFill>
        <p:spPr>
          <a:xfrm>
            <a:off x="6210158" y="762000"/>
            <a:ext cx="2819684" cy="1628859"/>
          </a:xfrm>
          <a:prstGeom prst="rect">
            <a:avLst/>
          </a:prstGeom>
        </p:spPr>
      </p:pic>
    </p:spTree>
    <p:extLst>
      <p:ext uri="{BB962C8B-B14F-4D97-AF65-F5344CB8AC3E}">
        <p14:creationId xmlns:p14="http://schemas.microsoft.com/office/powerpoint/2010/main" val="40884815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09600" y="1"/>
            <a:ext cx="7772400" cy="1219200"/>
          </a:xfrm>
        </p:spPr>
        <p:txBody>
          <a:bodyPr/>
          <a:lstStyle/>
          <a:p>
            <a:pPr eaLnBrk="1" hangingPunct="1"/>
            <a:r>
              <a:rPr lang="en-US" b="1" smtClean="0">
                <a:solidFill>
                  <a:srgbClr val="0000CC"/>
                </a:solidFill>
              </a:rPr>
              <a:t>Course Information</a:t>
            </a:r>
          </a:p>
        </p:txBody>
      </p:sp>
      <p:sp>
        <p:nvSpPr>
          <p:cNvPr id="5123" name="Rectangle 3"/>
          <p:cNvSpPr>
            <a:spLocks noGrp="1" noChangeArrowheads="1"/>
          </p:cNvSpPr>
          <p:nvPr>
            <p:ph type="subTitle" idx="1"/>
          </p:nvPr>
        </p:nvSpPr>
        <p:spPr>
          <a:xfrm>
            <a:off x="435204" y="990600"/>
            <a:ext cx="8480196" cy="3657600"/>
          </a:xfrm>
        </p:spPr>
        <p:txBody>
          <a:bodyPr/>
          <a:lstStyle/>
          <a:p>
            <a:pPr algn="l" eaLnBrk="1" hangingPunct="1">
              <a:lnSpc>
                <a:spcPct val="80000"/>
              </a:lnSpc>
            </a:pPr>
            <a:r>
              <a:rPr lang="en-US" sz="1800" b="1" dirty="0" smtClean="0"/>
              <a:t>Requirements and Grades:</a:t>
            </a:r>
          </a:p>
          <a:p>
            <a:pPr algn="l" eaLnBrk="1" hangingPunct="1">
              <a:lnSpc>
                <a:spcPct val="80000"/>
              </a:lnSpc>
            </a:pPr>
            <a:r>
              <a:rPr lang="en-US" sz="1800" dirty="0" smtClean="0"/>
              <a:t>Assignments 40</a:t>
            </a:r>
            <a:r>
              <a:rPr lang="en-US" sz="1800" dirty="0"/>
              <a:t>%</a:t>
            </a:r>
          </a:p>
          <a:p>
            <a:pPr algn="l" eaLnBrk="1" hangingPunct="1">
              <a:lnSpc>
                <a:spcPct val="80000"/>
              </a:lnSpc>
            </a:pPr>
            <a:r>
              <a:rPr lang="en-US" sz="1800" dirty="0" smtClean="0"/>
              <a:t>Mini-Project 30</a:t>
            </a:r>
            <a:r>
              <a:rPr lang="en-US" sz="1800" dirty="0"/>
              <a:t>%</a:t>
            </a:r>
          </a:p>
          <a:p>
            <a:pPr algn="l" eaLnBrk="1" hangingPunct="1">
              <a:lnSpc>
                <a:spcPct val="80000"/>
              </a:lnSpc>
            </a:pPr>
            <a:r>
              <a:rPr lang="en-US" sz="1800" dirty="0" smtClean="0"/>
              <a:t>Midterm Examination 10</a:t>
            </a:r>
            <a:r>
              <a:rPr lang="en-US" sz="1800" dirty="0"/>
              <a:t>%</a:t>
            </a:r>
          </a:p>
          <a:p>
            <a:pPr algn="l" eaLnBrk="1" hangingPunct="1">
              <a:lnSpc>
                <a:spcPct val="80000"/>
              </a:lnSpc>
            </a:pPr>
            <a:r>
              <a:rPr lang="en-US" sz="1800" dirty="0" smtClean="0"/>
              <a:t>Oral </a:t>
            </a:r>
            <a:r>
              <a:rPr lang="en-US" sz="1800" dirty="0"/>
              <a:t>Presentation of </a:t>
            </a:r>
            <a:r>
              <a:rPr lang="en-US" sz="1800" dirty="0" smtClean="0"/>
              <a:t>Project 10</a:t>
            </a:r>
            <a:r>
              <a:rPr lang="en-US" sz="1800" dirty="0"/>
              <a:t>%</a:t>
            </a:r>
          </a:p>
          <a:p>
            <a:pPr algn="l" eaLnBrk="1" hangingPunct="1">
              <a:lnSpc>
                <a:spcPct val="80000"/>
              </a:lnSpc>
            </a:pPr>
            <a:r>
              <a:rPr lang="en-US" sz="1800" dirty="0" smtClean="0"/>
              <a:t>Class Participation 10</a:t>
            </a:r>
            <a:r>
              <a:rPr lang="en-US" sz="1800" dirty="0"/>
              <a:t>%</a:t>
            </a:r>
            <a:endParaRPr lang="en-US" sz="1800" dirty="0" smtClean="0"/>
          </a:p>
          <a:p>
            <a:pPr algn="l" eaLnBrk="1" hangingPunct="1">
              <a:lnSpc>
                <a:spcPct val="80000"/>
              </a:lnSpc>
            </a:pPr>
            <a:r>
              <a:rPr lang="en-US" sz="1800" dirty="0" smtClean="0"/>
              <a:t>No Final Exam – </a:t>
            </a:r>
            <a:r>
              <a:rPr lang="en-US" sz="1800" dirty="0" smtClean="0">
                <a:solidFill>
                  <a:srgbClr val="FF0000"/>
                </a:solidFill>
              </a:rPr>
              <a:t>Late Assignments Will Be Marked Down</a:t>
            </a:r>
            <a:endParaRPr lang="en-US" sz="1800" dirty="0" smtClean="0"/>
          </a:p>
        </p:txBody>
      </p:sp>
      <p:pic>
        <p:nvPicPr>
          <p:cNvPr id="5124"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53373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0"/>
            <a:ext cx="7772400" cy="914400"/>
          </a:xfrm>
        </p:spPr>
        <p:txBody>
          <a:bodyPr/>
          <a:lstStyle/>
          <a:p>
            <a:r>
              <a:rPr lang="en-US" b="1" dirty="0" smtClean="0">
                <a:solidFill>
                  <a:srgbClr val="1421DC"/>
                </a:solidFill>
              </a:rPr>
              <a:t>Talking About Models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30</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373676" y="1981200"/>
            <a:ext cx="8704743" cy="3067378"/>
          </a:xfrm>
          <a:prstGeom prst="rect">
            <a:avLst/>
          </a:prstGeom>
        </p:spPr>
        <p:txBody>
          <a:bodyPr wrap="square">
            <a:spAutoFit/>
          </a:bodyPr>
          <a:lstStyle/>
          <a:p>
            <a:pPr marL="0" marR="0">
              <a:lnSpc>
                <a:spcPct val="107000"/>
              </a:lnSpc>
              <a:spcBef>
                <a:spcPts val="0"/>
              </a:spcBef>
              <a:spcAft>
                <a:spcPts val="800"/>
              </a:spcAft>
            </a:pPr>
            <a:r>
              <a:rPr lang="en-US" b="1" dirty="0" smtClean="0">
                <a:effectLst/>
                <a:latin typeface="Calibri" panose="020F0502020204030204" pitchFamily="34" charset="0"/>
                <a:ea typeface="Calibri" panose="020F0502020204030204" pitchFamily="34" charset="0"/>
                <a:cs typeface="Times New Roman" panose="02020603050405020304" pitchFamily="18" charset="0"/>
              </a:rPr>
              <a:t>Objects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Th</a:t>
            </a:r>
            <a:r>
              <a:rPr lang="en-US" dirty="0" smtClean="0">
                <a:latin typeface="Calibri" panose="020F0502020204030204" pitchFamily="34" charset="0"/>
                <a:ea typeface="Calibri" panose="020F0502020204030204" pitchFamily="34" charset="0"/>
                <a:cs typeface="Times New Roman" panose="02020603050405020304" pitchFamily="18" charset="0"/>
              </a:rPr>
              <a:t>e things being modeled</a:t>
            </a:r>
          </a:p>
          <a:p>
            <a:pPr marL="0" marR="0">
              <a:lnSpc>
                <a:spcPct val="107000"/>
              </a:lnSpc>
              <a:spcBef>
                <a:spcPts val="0"/>
              </a:spcBef>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We group into </a:t>
            </a:r>
            <a:r>
              <a:rPr lang="en-US" b="1" dirty="0" smtClean="0">
                <a:latin typeface="Calibri" panose="020F0502020204030204" pitchFamily="34" charset="0"/>
                <a:ea typeface="Calibri" panose="020F0502020204030204" pitchFamily="34" charset="0"/>
                <a:cs typeface="Times New Roman" panose="02020603050405020304" pitchFamily="18" charset="0"/>
              </a:rPr>
              <a:t>Categories</a:t>
            </a:r>
            <a:r>
              <a:rPr lang="en-US" dirty="0" smtClean="0">
                <a:latin typeface="Calibri" panose="020F0502020204030204" pitchFamily="34" charset="0"/>
                <a:ea typeface="Calibri" panose="020F0502020204030204" pitchFamily="34" charset="0"/>
                <a:cs typeface="Times New Roman" panose="02020603050405020304" pitchFamily="18" charset="0"/>
              </a:rPr>
              <a:t>, Objects which we consider to be similar to each other</a:t>
            </a:r>
          </a:p>
          <a:p>
            <a:pPr marL="0" marR="0">
              <a:lnSpc>
                <a:spcPct val="107000"/>
              </a:lnSpc>
              <a:spcBef>
                <a:spcPts val="0"/>
              </a:spcBef>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May have multiple Categories of Object which belong to a single broader Category (</a:t>
            </a:r>
            <a:r>
              <a:rPr lang="en-US" i="1" dirty="0" smtClean="0">
                <a:latin typeface="Calibri" panose="020F0502020204030204" pitchFamily="34" charset="0"/>
                <a:ea typeface="Calibri" panose="020F0502020204030204" pitchFamily="34" charset="0"/>
                <a:cs typeface="Times New Roman" panose="02020603050405020304" pitchFamily="18" charset="0"/>
              </a:rPr>
              <a:t>e.g</a:t>
            </a:r>
            <a:r>
              <a:rPr lang="en-US" dirty="0" smtClean="0">
                <a:latin typeface="Calibri" panose="020F0502020204030204" pitchFamily="34" charset="0"/>
                <a:ea typeface="Calibri" panose="020F0502020204030204" pitchFamily="34" charset="0"/>
                <a:cs typeface="Times New Roman" panose="02020603050405020304" pitchFamily="18" charset="0"/>
              </a:rPr>
              <a:t>. hydrogen atoms and carbon atoms) or multiple Categories of Object (cars and pedestrians in the road) in the same model</a:t>
            </a:r>
          </a:p>
          <a:p>
            <a:pPr>
              <a:lnSpc>
                <a:spcPct val="107000"/>
              </a:lnSpc>
              <a:spcBef>
                <a:spcPts val="0"/>
              </a:spcBef>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Depending on the fundamental questions addresses, models of the same situation can make different choices about what to model as an Object (</a:t>
            </a:r>
            <a:r>
              <a:rPr lang="en-US" i="1" dirty="0" smtClean="0">
                <a:latin typeface="Calibri" panose="020F0502020204030204" pitchFamily="34" charset="0"/>
                <a:ea typeface="Calibri" panose="020F0502020204030204" pitchFamily="34" charset="0"/>
                <a:cs typeface="Times New Roman" panose="02020603050405020304" pitchFamily="18" charset="0"/>
              </a:rPr>
              <a:t>e.g.</a:t>
            </a:r>
            <a:r>
              <a:rPr lang="en-US" dirty="0" smtClean="0">
                <a:latin typeface="Calibri" panose="020F0502020204030204" pitchFamily="34" charset="0"/>
                <a:ea typeface="Calibri" panose="020F0502020204030204" pitchFamily="34" charset="0"/>
                <a:cs typeface="Times New Roman" panose="02020603050405020304" pitchFamily="18" charset="0"/>
              </a:rPr>
              <a:t> some biochemical molecular dynamics models include water molecules and others don’t, some models of chemical reactions include individual molecules, others only concentration) </a:t>
            </a:r>
          </a:p>
        </p:txBody>
      </p:sp>
      <p:pic>
        <p:nvPicPr>
          <p:cNvPr id="10" name="Picture 9"/>
          <p:cNvPicPr>
            <a:picLocks noChangeAspect="1"/>
          </p:cNvPicPr>
          <p:nvPr/>
        </p:nvPicPr>
        <p:blipFill>
          <a:blip r:embed="rId5"/>
          <a:stretch>
            <a:fillRect/>
          </a:stretch>
        </p:blipFill>
        <p:spPr>
          <a:xfrm>
            <a:off x="6210158" y="762000"/>
            <a:ext cx="2819684" cy="1628859"/>
          </a:xfrm>
          <a:prstGeom prst="rect">
            <a:avLst/>
          </a:prstGeom>
        </p:spPr>
      </p:pic>
      <p:sp>
        <p:nvSpPr>
          <p:cNvPr id="11" name="Rectangle 10"/>
          <p:cNvSpPr/>
          <p:nvPr/>
        </p:nvSpPr>
        <p:spPr bwMode="auto">
          <a:xfrm>
            <a:off x="484188" y="851164"/>
            <a:ext cx="2659288" cy="1053835"/>
          </a:xfrm>
          <a:prstGeom prst="rect">
            <a:avLst/>
          </a:prstGeom>
          <a:solidFill>
            <a:srgbClr val="FFFF0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smtClean="0">
                <a:solidFill>
                  <a:prstClr val="black"/>
                </a:solidFill>
                <a:latin typeface="Calibri" pitchFamily="34" charset="0"/>
              </a:rPr>
              <a:t>Objects</a:t>
            </a:r>
          </a:p>
          <a:p>
            <a:pPr algn="ctr" fontAlgn="auto">
              <a:spcBef>
                <a:spcPts val="0"/>
              </a:spcBef>
              <a:spcAft>
                <a:spcPts val="0"/>
              </a:spcAft>
              <a:defRPr/>
            </a:pPr>
            <a:r>
              <a:rPr lang="en-US" sz="1900" b="1" dirty="0" smtClean="0">
                <a:solidFill>
                  <a:prstClr val="black"/>
                </a:solidFill>
                <a:latin typeface="Calibri" pitchFamily="34" charset="0"/>
              </a:rPr>
              <a:t>(Properties)</a:t>
            </a:r>
            <a:endParaRPr lang="en-US" sz="1400" b="1" dirty="0">
              <a:solidFill>
                <a:prstClr val="black"/>
              </a:solidFill>
              <a:latin typeface="Calibri" pitchFamily="34" charset="0"/>
            </a:endParaRPr>
          </a:p>
        </p:txBody>
      </p:sp>
    </p:spTree>
    <p:extLst>
      <p:ext uri="{BB962C8B-B14F-4D97-AF65-F5344CB8AC3E}">
        <p14:creationId xmlns:p14="http://schemas.microsoft.com/office/powerpoint/2010/main" val="40776206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0"/>
            <a:ext cx="7772400" cy="914400"/>
          </a:xfrm>
        </p:spPr>
        <p:txBody>
          <a:bodyPr/>
          <a:lstStyle/>
          <a:p>
            <a:r>
              <a:rPr lang="en-US" b="1" dirty="0" smtClean="0">
                <a:solidFill>
                  <a:srgbClr val="1421DC"/>
                </a:solidFill>
              </a:rPr>
              <a:t>Talking About Models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31</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373676" y="1981200"/>
            <a:ext cx="8704743" cy="5153334"/>
          </a:xfrm>
          <a:prstGeom prst="rect">
            <a:avLst/>
          </a:prstGeom>
        </p:spPr>
        <p:txBody>
          <a:bodyPr wrap="square">
            <a:spAutoFit/>
          </a:bodyPr>
          <a:lstStyle/>
          <a:p>
            <a:pPr marL="0" marR="0">
              <a:lnSpc>
                <a:spcPct val="107000"/>
              </a:lnSpc>
              <a:spcBef>
                <a:spcPts val="0"/>
              </a:spcBef>
              <a:spcAft>
                <a:spcPts val="800"/>
              </a:spcAft>
            </a:pPr>
            <a:r>
              <a:rPr lang="en-US" b="1" dirty="0" smtClean="0">
                <a:latin typeface="Calibri" panose="020F0502020204030204" pitchFamily="34" charset="0"/>
                <a:ea typeface="Calibri" panose="020F0502020204030204" pitchFamily="34" charset="0"/>
                <a:cs typeface="Times New Roman" panose="02020603050405020304" pitchFamily="18" charset="0"/>
              </a:rPr>
              <a:t>Spatial Objects </a:t>
            </a:r>
            <a:r>
              <a:rPr lang="en-US" dirty="0">
                <a:latin typeface="Calibri" panose="020F0502020204030204" pitchFamily="34" charset="0"/>
                <a:ea typeface="Calibri" panose="020F0502020204030204" pitchFamily="34" charset="0"/>
                <a:cs typeface="Times New Roman" panose="02020603050405020304" pitchFamily="18" charset="0"/>
              </a:rPr>
              <a:t>exist in physical space </a:t>
            </a:r>
            <a:r>
              <a:rPr lang="en-US" b="1" dirty="0" smtClean="0">
                <a:latin typeface="Calibri" panose="020F0502020204030204" pitchFamily="34" charset="0"/>
                <a:ea typeface="Calibri" panose="020F0502020204030204" pitchFamily="34" charset="0"/>
                <a:cs typeface="Times New Roman" panose="02020603050405020304" pitchFamily="18" charset="0"/>
              </a:rPr>
              <a:t>:</a:t>
            </a:r>
          </a:p>
          <a:p>
            <a:pPr lvl="1">
              <a:lnSpc>
                <a:spcPct val="107000"/>
              </a:lnSpc>
              <a:spcBef>
                <a:spcPts val="0"/>
              </a:spcBef>
              <a:spcAft>
                <a:spcPts val="800"/>
              </a:spcAft>
            </a:pPr>
            <a:r>
              <a:rPr lang="en-US" b="1" dirty="0" smtClean="0">
                <a:latin typeface="Calibri" panose="020F0502020204030204" pitchFamily="34" charset="0"/>
                <a:ea typeface="Calibri" panose="020F0502020204030204" pitchFamily="34" charset="0"/>
                <a:cs typeface="Times New Roman" panose="02020603050405020304" pitchFamily="18" charset="0"/>
              </a:rPr>
              <a:t>Discrete Objects</a:t>
            </a:r>
            <a:r>
              <a:rPr lang="en-US" dirty="0" smtClean="0">
                <a:latin typeface="Calibri" panose="020F0502020204030204" pitchFamily="34" charset="0"/>
                <a:ea typeface="Calibri" panose="020F0502020204030204" pitchFamily="34" charset="0"/>
                <a:cs typeface="Times New Roman" panose="02020603050405020304" pitchFamily="18" charset="0"/>
              </a:rPr>
              <a:t> are often spatially bounded with a degree of individuality (birds, cells, planets), </a:t>
            </a:r>
            <a:r>
              <a:rPr lang="en-US" i="1" dirty="0" smtClean="0">
                <a:latin typeface="Calibri" panose="020F0502020204030204" pitchFamily="34" charset="0"/>
                <a:ea typeface="Calibri" panose="020F0502020204030204" pitchFamily="34" charset="0"/>
                <a:cs typeface="Times New Roman" panose="02020603050405020304" pitchFamily="18" charset="0"/>
              </a:rPr>
              <a:t>i.e.</a:t>
            </a:r>
            <a:r>
              <a:rPr lang="en-US" dirty="0" smtClean="0">
                <a:latin typeface="Calibri" panose="020F0502020204030204" pitchFamily="34" charset="0"/>
                <a:ea typeface="Calibri" panose="020F0502020204030204" pitchFamily="34" charset="0"/>
                <a:cs typeface="Times New Roman" panose="02020603050405020304" pitchFamily="18" charset="0"/>
              </a:rPr>
              <a:t>, the Object fundamentally changes its nature if we subdivide it</a:t>
            </a:r>
          </a:p>
          <a:p>
            <a:pPr lvl="1">
              <a:lnSpc>
                <a:spcPct val="107000"/>
              </a:lnSpc>
              <a:spcBef>
                <a:spcPts val="0"/>
              </a:spcBef>
              <a:spcAft>
                <a:spcPts val="800"/>
              </a:spcAft>
            </a:pPr>
            <a:r>
              <a:rPr lang="en-US" b="1" dirty="0" smtClean="0">
                <a:latin typeface="Calibri" panose="020F0502020204030204" pitchFamily="34" charset="0"/>
                <a:ea typeface="Calibri" panose="020F0502020204030204" pitchFamily="34" charset="0"/>
                <a:cs typeface="Times New Roman" panose="02020603050405020304" pitchFamily="18" charset="0"/>
              </a:rPr>
              <a:t>Continuous Objects </a:t>
            </a:r>
            <a:r>
              <a:rPr lang="en-US" dirty="0" smtClean="0">
                <a:latin typeface="Calibri" panose="020F0502020204030204" pitchFamily="34" charset="0"/>
                <a:ea typeface="Calibri" panose="020F0502020204030204" pitchFamily="34" charset="0"/>
                <a:cs typeface="Times New Roman" panose="02020603050405020304" pitchFamily="18" charset="0"/>
              </a:rPr>
              <a:t>are often distributed through space and do not change nature if subdivided. The prototypical continuous Object type is a </a:t>
            </a:r>
            <a:r>
              <a:rPr lang="en-US" b="1" dirty="0" smtClean="0">
                <a:latin typeface="Calibri" panose="020F0502020204030204" pitchFamily="34" charset="0"/>
                <a:ea typeface="Calibri" panose="020F0502020204030204" pitchFamily="34" charset="0"/>
                <a:cs typeface="Times New Roman" panose="02020603050405020304" pitchFamily="18" charset="0"/>
              </a:rPr>
              <a:t>Field,</a:t>
            </a: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i="1" dirty="0" smtClean="0">
                <a:latin typeface="Calibri" panose="020F0502020204030204" pitchFamily="34" charset="0"/>
                <a:ea typeface="Calibri" panose="020F0502020204030204" pitchFamily="34" charset="0"/>
                <a:cs typeface="Times New Roman" panose="02020603050405020304" pitchFamily="18" charset="0"/>
              </a:rPr>
              <a:t>e.g. </a:t>
            </a:r>
            <a:r>
              <a:rPr lang="en-US" dirty="0" smtClean="0">
                <a:latin typeface="Calibri" panose="020F0502020204030204" pitchFamily="34" charset="0"/>
                <a:ea typeface="Calibri" panose="020F0502020204030204" pitchFamily="34" charset="0"/>
                <a:cs typeface="Times New Roman" panose="02020603050405020304" pitchFamily="18" charset="0"/>
              </a:rPr>
              <a:t>a fluid density, chemical concentration, gravitational potential)</a:t>
            </a:r>
          </a:p>
          <a:p>
            <a:pPr>
              <a:lnSpc>
                <a:spcPct val="107000"/>
              </a:lnSpc>
              <a:spcBef>
                <a:spcPts val="0"/>
              </a:spcBef>
              <a:spcAft>
                <a:spcPts val="800"/>
              </a:spcAft>
            </a:pPr>
            <a:r>
              <a:rPr lang="en-US" b="1" dirty="0">
                <a:latin typeface="Calibri" panose="020F0502020204030204" pitchFamily="34" charset="0"/>
                <a:ea typeface="Calibri" panose="020F0502020204030204" pitchFamily="34" charset="0"/>
                <a:cs typeface="Times New Roman" panose="02020603050405020304" pitchFamily="18" charset="0"/>
              </a:rPr>
              <a:t>Abstract Objects</a:t>
            </a:r>
            <a:r>
              <a:rPr lang="en-US" dirty="0">
                <a:latin typeface="Calibri" panose="020F0502020204030204" pitchFamily="34" charset="0"/>
                <a:ea typeface="Calibri" panose="020F0502020204030204" pitchFamily="34" charset="0"/>
                <a:cs typeface="Times New Roman" panose="02020603050405020304" pitchFamily="18" charset="0"/>
              </a:rPr>
              <a:t> </a:t>
            </a:r>
            <a:r>
              <a:rPr lang="en-US" dirty="0" smtClean="0">
                <a:latin typeface="Calibri" panose="020F0502020204030204" pitchFamily="34" charset="0"/>
                <a:ea typeface="Calibri" panose="020F0502020204030204" pitchFamily="34" charset="0"/>
                <a:cs typeface="Times New Roman" panose="02020603050405020304" pitchFamily="18" charset="0"/>
              </a:rPr>
              <a:t>do not have intrinsic spatial location (</a:t>
            </a:r>
            <a:r>
              <a:rPr lang="en-US" i="1" dirty="0" smtClean="0">
                <a:latin typeface="Calibri" panose="020F0502020204030204" pitchFamily="34" charset="0"/>
                <a:ea typeface="Calibri" panose="020F0502020204030204" pitchFamily="34" charset="0"/>
                <a:cs typeface="Times New Roman" panose="02020603050405020304" pitchFamily="18" charset="0"/>
              </a:rPr>
              <a:t>e.g.,</a:t>
            </a:r>
            <a:r>
              <a:rPr lang="en-US" dirty="0" smtClean="0">
                <a:latin typeface="Calibri" panose="020F0502020204030204" pitchFamily="34" charset="0"/>
                <a:ea typeface="Calibri" panose="020F0502020204030204" pitchFamily="34" charset="0"/>
                <a:cs typeface="Times New Roman" panose="02020603050405020304" pitchFamily="18" charset="0"/>
              </a:rPr>
              <a:t> a thought), though they can be attached to and inherit the location of Spatial Objects (</a:t>
            </a:r>
            <a:r>
              <a:rPr lang="en-US" i="1" dirty="0" smtClean="0">
                <a:latin typeface="Calibri" panose="020F0502020204030204" pitchFamily="34" charset="0"/>
                <a:ea typeface="Calibri" panose="020F0502020204030204" pitchFamily="34" charset="0"/>
                <a:cs typeface="Times New Roman" panose="02020603050405020304" pitchFamily="18" charset="0"/>
              </a:rPr>
              <a:t>e.g., </a:t>
            </a:r>
            <a:r>
              <a:rPr lang="en-US" dirty="0" smtClean="0">
                <a:latin typeface="Calibri" panose="020F0502020204030204" pitchFamily="34" charset="0"/>
                <a:ea typeface="Calibri" panose="020F0502020204030204" pitchFamily="34" charset="0"/>
                <a:cs typeface="Times New Roman" panose="02020603050405020304" pitchFamily="18" charset="0"/>
              </a:rPr>
              <a:t>the amount of ATP in a cell). Abstract Objects can </a:t>
            </a:r>
            <a:r>
              <a:rPr lang="en-US" dirty="0">
                <a:latin typeface="Calibri" panose="020F0502020204030204" pitchFamily="34" charset="0"/>
                <a:ea typeface="Calibri" panose="020F0502020204030204" pitchFamily="34" charset="0"/>
                <a:cs typeface="Times New Roman" panose="02020603050405020304" pitchFamily="18" charset="0"/>
              </a:rPr>
              <a:t>also be discrete </a:t>
            </a:r>
            <a:r>
              <a:rPr lang="en-US" dirty="0" smtClean="0">
                <a:latin typeface="Calibri" panose="020F0502020204030204" pitchFamily="34" charset="0"/>
                <a:ea typeface="Calibri" panose="020F0502020204030204" pitchFamily="34" charset="0"/>
                <a:cs typeface="Times New Roman" panose="02020603050405020304" pitchFamily="18" charset="0"/>
              </a:rPr>
              <a:t>or continuous</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These distinctions, while helpful in organizing our thinking, aren’t rigorous, but points of view</a:t>
            </a: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a:t>
            </a:r>
            <a:r>
              <a:rPr lang="en-US"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W</a:t>
            </a:r>
            <a:r>
              <a:rPr lang="en-US"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e can subdivide discrete cell Objects into discrete subcomponent Objects, or a continuous fluid Object into discrete fluid element Objects, or we can aggregate many discrete cell Objects into a cell-density field Object</a:t>
            </a:r>
          </a:p>
          <a:p>
            <a:pPr marL="0" marR="0">
              <a:lnSpc>
                <a:spcPct val="107000"/>
              </a:lnSpc>
              <a:spcBef>
                <a:spcPts val="0"/>
              </a:spcBef>
              <a:spcAft>
                <a:spcPts val="80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 </a:t>
            </a:r>
          </a:p>
        </p:txBody>
      </p:sp>
      <p:pic>
        <p:nvPicPr>
          <p:cNvPr id="10" name="Picture 9"/>
          <p:cNvPicPr>
            <a:picLocks noChangeAspect="1"/>
          </p:cNvPicPr>
          <p:nvPr/>
        </p:nvPicPr>
        <p:blipFill>
          <a:blip r:embed="rId5"/>
          <a:stretch>
            <a:fillRect/>
          </a:stretch>
        </p:blipFill>
        <p:spPr>
          <a:xfrm>
            <a:off x="6210158" y="762000"/>
            <a:ext cx="2819684" cy="1628859"/>
          </a:xfrm>
          <a:prstGeom prst="rect">
            <a:avLst/>
          </a:prstGeom>
        </p:spPr>
      </p:pic>
      <p:sp>
        <p:nvSpPr>
          <p:cNvPr id="11" name="Rectangle 10"/>
          <p:cNvSpPr/>
          <p:nvPr/>
        </p:nvSpPr>
        <p:spPr bwMode="auto">
          <a:xfrm>
            <a:off x="484188" y="851164"/>
            <a:ext cx="2659288" cy="1053835"/>
          </a:xfrm>
          <a:prstGeom prst="rect">
            <a:avLst/>
          </a:prstGeom>
          <a:solidFill>
            <a:srgbClr val="FFFF0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smtClean="0">
                <a:solidFill>
                  <a:prstClr val="black"/>
                </a:solidFill>
                <a:latin typeface="Calibri" pitchFamily="34" charset="0"/>
              </a:rPr>
              <a:t>Objects</a:t>
            </a:r>
          </a:p>
          <a:p>
            <a:pPr algn="ctr" fontAlgn="auto">
              <a:spcBef>
                <a:spcPts val="0"/>
              </a:spcBef>
              <a:spcAft>
                <a:spcPts val="0"/>
              </a:spcAft>
              <a:defRPr/>
            </a:pPr>
            <a:r>
              <a:rPr lang="en-US" sz="1900" b="1" dirty="0" smtClean="0">
                <a:solidFill>
                  <a:prstClr val="black"/>
                </a:solidFill>
                <a:latin typeface="Calibri" pitchFamily="34" charset="0"/>
              </a:rPr>
              <a:t>(Properties)</a:t>
            </a:r>
            <a:endParaRPr lang="en-US" sz="1400" b="1" dirty="0">
              <a:solidFill>
                <a:prstClr val="black"/>
              </a:solidFill>
              <a:latin typeface="Calibri" pitchFamily="34" charset="0"/>
            </a:endParaRPr>
          </a:p>
        </p:txBody>
      </p:sp>
    </p:spTree>
    <p:extLst>
      <p:ext uri="{BB962C8B-B14F-4D97-AF65-F5344CB8AC3E}">
        <p14:creationId xmlns:p14="http://schemas.microsoft.com/office/powerpoint/2010/main" val="26175857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0"/>
            <a:ext cx="7772400" cy="914400"/>
          </a:xfrm>
        </p:spPr>
        <p:txBody>
          <a:bodyPr/>
          <a:lstStyle/>
          <a:p>
            <a:r>
              <a:rPr lang="en-US" b="1" dirty="0" smtClean="0">
                <a:solidFill>
                  <a:srgbClr val="1421DC"/>
                </a:solidFill>
              </a:rPr>
              <a:t>Talking About Models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32</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109443" y="2164264"/>
            <a:ext cx="8704743" cy="2383473"/>
          </a:xfrm>
          <a:prstGeom prst="rect">
            <a:avLst/>
          </a:prstGeom>
        </p:spPr>
        <p:txBody>
          <a:bodyPr wrap="square">
            <a:spAutoFit/>
          </a:bodyPr>
          <a:lstStyle/>
          <a:p>
            <a:pPr marL="0" marR="0">
              <a:lnSpc>
                <a:spcPct val="107000"/>
              </a:lnSpc>
              <a:spcBef>
                <a:spcPts val="0"/>
              </a:spcBef>
              <a:spcAft>
                <a:spcPts val="800"/>
              </a:spcAft>
            </a:pPr>
            <a:r>
              <a:rPr lang="en-US" b="1" dirty="0" smtClean="0">
                <a:latin typeface="Calibri" panose="020F0502020204030204" pitchFamily="34" charset="0"/>
                <a:ea typeface="Calibri" panose="020F0502020204030204" pitchFamily="34" charset="0"/>
                <a:cs typeface="Times New Roman" panose="02020603050405020304" pitchFamily="18" charset="0"/>
              </a:rPr>
              <a:t>Behaviors</a:t>
            </a:r>
            <a:r>
              <a:rPr lang="en-US" dirty="0" smtClean="0">
                <a:latin typeface="Calibri" panose="020F0502020204030204" pitchFamily="34" charset="0"/>
                <a:ea typeface="Calibri" panose="020F0502020204030204" pitchFamily="34" charset="0"/>
                <a:cs typeface="Times New Roman" panose="02020603050405020304" pitchFamily="18" charset="0"/>
              </a:rPr>
              <a:t>: What an Object can </a:t>
            </a:r>
            <a:r>
              <a:rPr lang="en-US" b="1" dirty="0" smtClean="0">
                <a:latin typeface="Calibri" panose="020F0502020204030204" pitchFamily="34" charset="0"/>
                <a:ea typeface="Calibri" panose="020F0502020204030204" pitchFamily="34" charset="0"/>
                <a:cs typeface="Times New Roman" panose="02020603050405020304" pitchFamily="18" charset="0"/>
              </a:rPr>
              <a:t>do</a:t>
            </a:r>
            <a:r>
              <a:rPr lang="en-US" dirty="0" smtClean="0">
                <a:latin typeface="Calibri" panose="020F0502020204030204" pitchFamily="34" charset="0"/>
                <a:ea typeface="Calibri" panose="020F0502020204030204" pitchFamily="34" charset="0"/>
                <a:cs typeface="Times New Roman" panose="02020603050405020304" pitchFamily="18" charset="0"/>
              </a:rPr>
              <a:t> on its own </a:t>
            </a:r>
          </a:p>
          <a:p>
            <a:pPr marL="0" marR="0">
              <a:lnSpc>
                <a:spcPct val="107000"/>
              </a:lnSpc>
              <a:spcBef>
                <a:spcPts val="0"/>
              </a:spcBef>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a:t>
            </a:r>
            <a:r>
              <a:rPr lang="en-US" i="1" dirty="0" smtClean="0">
                <a:latin typeface="Calibri" panose="020F0502020204030204" pitchFamily="34" charset="0"/>
                <a:ea typeface="Calibri" panose="020F0502020204030204" pitchFamily="34" charset="0"/>
                <a:cs typeface="Times New Roman" panose="02020603050405020304" pitchFamily="18" charset="0"/>
              </a:rPr>
              <a:t>e.g</a:t>
            </a:r>
            <a:r>
              <a:rPr lang="en-US" dirty="0" smtClean="0">
                <a:latin typeface="Calibri" panose="020F0502020204030204" pitchFamily="34" charset="0"/>
                <a:ea typeface="Calibri" panose="020F0502020204030204" pitchFamily="34" charset="0"/>
                <a:cs typeface="Times New Roman" panose="02020603050405020304" pitchFamily="18" charset="0"/>
              </a:rPr>
              <a:t>. move, grow, rotate,..)</a:t>
            </a:r>
          </a:p>
          <a:p>
            <a:pPr marL="0" marR="0">
              <a:lnSpc>
                <a:spcPct val="107000"/>
              </a:lnSpc>
              <a:spcBef>
                <a:spcPts val="0"/>
              </a:spcBef>
              <a:spcAft>
                <a:spcPts val="800"/>
              </a:spcAft>
            </a:pPr>
            <a:r>
              <a:rPr lang="en-US" b="1" dirty="0" smtClean="0">
                <a:latin typeface="Calibri" panose="020F0502020204030204" pitchFamily="34" charset="0"/>
                <a:ea typeface="Calibri" panose="020F0502020204030204" pitchFamily="34" charset="0"/>
                <a:cs typeface="Times New Roman" panose="02020603050405020304" pitchFamily="18" charset="0"/>
              </a:rPr>
              <a:t>Interactions</a:t>
            </a:r>
            <a:r>
              <a:rPr lang="en-US" dirty="0" smtClean="0">
                <a:latin typeface="Calibri" panose="020F0502020204030204" pitchFamily="34" charset="0"/>
                <a:ea typeface="Calibri" panose="020F0502020204030204" pitchFamily="34" charset="0"/>
                <a:cs typeface="Times New Roman" panose="02020603050405020304" pitchFamily="18" charset="0"/>
              </a:rPr>
              <a:t>: What Objects do to each other (</a:t>
            </a:r>
            <a:r>
              <a:rPr lang="en-US" i="1" dirty="0" smtClean="0">
                <a:latin typeface="Calibri" panose="020F0502020204030204" pitchFamily="34" charset="0"/>
                <a:ea typeface="Calibri" panose="020F0502020204030204" pitchFamily="34" charset="0"/>
                <a:cs typeface="Times New Roman" panose="02020603050405020304" pitchFamily="18" charset="0"/>
              </a:rPr>
              <a:t>e.g</a:t>
            </a:r>
            <a:r>
              <a:rPr lang="en-US" dirty="0" smtClean="0">
                <a:latin typeface="Calibri" panose="020F0502020204030204" pitchFamily="34" charset="0"/>
                <a:ea typeface="Calibri" panose="020F0502020204030204" pitchFamily="34" charset="0"/>
                <a:cs typeface="Times New Roman" panose="02020603050405020304" pitchFamily="18" charset="0"/>
              </a:rPr>
              <a:t>. adhere, transform, absorb, eat, …)</a:t>
            </a:r>
          </a:p>
          <a:p>
            <a:pPr marL="0" marR="0">
              <a:lnSpc>
                <a:spcPct val="107000"/>
              </a:lnSpc>
              <a:spcBef>
                <a:spcPts val="0"/>
              </a:spcBef>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We often group Behaviors and Interactions into a general concept of </a:t>
            </a:r>
            <a:r>
              <a:rPr lang="en-US" b="1" dirty="0">
                <a:latin typeface="Calibri" panose="020F0502020204030204" pitchFamily="34" charset="0"/>
                <a:ea typeface="Calibri" panose="020F0502020204030204" pitchFamily="34" charset="0"/>
                <a:cs typeface="Times New Roman" panose="02020603050405020304" pitchFamily="18" charset="0"/>
              </a:rPr>
              <a:t>Processes</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8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p:txBody>
      </p:sp>
      <p:sp>
        <p:nvSpPr>
          <p:cNvPr id="16" name="Rectangle 15"/>
          <p:cNvSpPr/>
          <p:nvPr/>
        </p:nvSpPr>
        <p:spPr bwMode="auto">
          <a:xfrm>
            <a:off x="457479" y="847677"/>
            <a:ext cx="2659288" cy="1053835"/>
          </a:xfrm>
          <a:prstGeom prst="rect">
            <a:avLst/>
          </a:prstGeom>
          <a:solidFill>
            <a:srgbClr val="00B05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smtClean="0">
                <a:solidFill>
                  <a:prstClr val="black"/>
                </a:solidFill>
                <a:latin typeface="Calibri" pitchFamily="34" charset="0"/>
              </a:rPr>
              <a:t>Behaviors and </a:t>
            </a:r>
            <a:r>
              <a:rPr lang="en-US" sz="1900" b="1" dirty="0">
                <a:solidFill>
                  <a:prstClr val="black"/>
                </a:solidFill>
                <a:latin typeface="Calibri" pitchFamily="34" charset="0"/>
              </a:rPr>
              <a:t>Interactions</a:t>
            </a:r>
          </a:p>
        </p:txBody>
      </p:sp>
      <p:pic>
        <p:nvPicPr>
          <p:cNvPr id="8"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5"/>
          <a:stretch>
            <a:fillRect/>
          </a:stretch>
        </p:blipFill>
        <p:spPr>
          <a:xfrm>
            <a:off x="6210158" y="762000"/>
            <a:ext cx="2819684" cy="1628859"/>
          </a:xfrm>
          <a:prstGeom prst="rect">
            <a:avLst/>
          </a:prstGeom>
        </p:spPr>
      </p:pic>
    </p:spTree>
    <p:extLst>
      <p:ext uri="{BB962C8B-B14F-4D97-AF65-F5344CB8AC3E}">
        <p14:creationId xmlns:p14="http://schemas.microsoft.com/office/powerpoint/2010/main" val="33524232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0"/>
            <a:ext cx="7772400" cy="914400"/>
          </a:xfrm>
        </p:spPr>
        <p:txBody>
          <a:bodyPr/>
          <a:lstStyle/>
          <a:p>
            <a:r>
              <a:rPr lang="en-US" b="1" dirty="0" smtClean="0">
                <a:solidFill>
                  <a:srgbClr val="1421DC"/>
                </a:solidFill>
              </a:rPr>
              <a:t>Talking About Models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33</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265361" y="2749189"/>
            <a:ext cx="8757052" cy="2075696"/>
          </a:xfrm>
          <a:prstGeom prst="rect">
            <a:avLst/>
          </a:prstGeom>
        </p:spPr>
        <p:txBody>
          <a:bodyPr wrap="square">
            <a:spAutoFit/>
          </a:bodyPr>
          <a:lstStyle/>
          <a:p>
            <a:pPr marL="0" marR="0">
              <a:lnSpc>
                <a:spcPct val="107000"/>
              </a:lnSpc>
              <a:spcBef>
                <a:spcPts val="0"/>
              </a:spcBef>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As with Objects, the choice of Behaviors and Interactions depends on the questions being asked </a:t>
            </a:r>
          </a:p>
          <a:p>
            <a:pPr>
              <a:lnSpc>
                <a:spcPct val="107000"/>
              </a:lnSpc>
              <a:spcBef>
                <a:spcPts val="0"/>
              </a:spcBef>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Assignment of Object vs Interactions may be fluid. </a:t>
            </a:r>
            <a:r>
              <a:rPr lang="en-US" i="1" dirty="0" smtClean="0">
                <a:latin typeface="Calibri" panose="020F0502020204030204" pitchFamily="34" charset="0"/>
                <a:ea typeface="Calibri" panose="020F0502020204030204" pitchFamily="34" charset="0"/>
                <a:cs typeface="Times New Roman" panose="02020603050405020304" pitchFamily="18" charset="0"/>
              </a:rPr>
              <a:t>E.g</a:t>
            </a:r>
            <a:r>
              <a:rPr lang="en-US" dirty="0" smtClean="0">
                <a:latin typeface="Calibri" panose="020F0502020204030204" pitchFamily="34" charset="0"/>
                <a:ea typeface="Calibri" panose="020F0502020204030204" pitchFamily="34" charset="0"/>
                <a:cs typeface="Times New Roman" panose="02020603050405020304" pitchFamily="18" charset="0"/>
              </a:rPr>
              <a:t>. in thinking of two masses connected by a spring, we might model two Object Types (mass and spring) or just the masses and have represent the spring implicitly as an Interaction between the masses</a:t>
            </a:r>
          </a:p>
          <a:p>
            <a:pPr marL="0" marR="0">
              <a:lnSpc>
                <a:spcPct val="107000"/>
              </a:lnSpc>
              <a:spcBef>
                <a:spcPts val="0"/>
              </a:spcBef>
              <a:spcAft>
                <a:spcPts val="80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p:txBody>
      </p:sp>
      <p:sp>
        <p:nvSpPr>
          <p:cNvPr id="16" name="Rectangle 15"/>
          <p:cNvSpPr/>
          <p:nvPr/>
        </p:nvSpPr>
        <p:spPr bwMode="auto">
          <a:xfrm>
            <a:off x="457479" y="847677"/>
            <a:ext cx="2659288" cy="1053835"/>
          </a:xfrm>
          <a:prstGeom prst="rect">
            <a:avLst/>
          </a:prstGeom>
          <a:solidFill>
            <a:srgbClr val="00B05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smtClean="0">
                <a:solidFill>
                  <a:prstClr val="black"/>
                </a:solidFill>
                <a:latin typeface="Calibri" pitchFamily="34" charset="0"/>
              </a:rPr>
              <a:t>Behaviors and </a:t>
            </a:r>
            <a:r>
              <a:rPr lang="en-US" sz="1900" b="1" dirty="0">
                <a:solidFill>
                  <a:prstClr val="black"/>
                </a:solidFill>
                <a:latin typeface="Calibri" pitchFamily="34" charset="0"/>
              </a:rPr>
              <a:t>Interactions</a:t>
            </a:r>
          </a:p>
        </p:txBody>
      </p:sp>
      <p:pic>
        <p:nvPicPr>
          <p:cNvPr id="8"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5"/>
          <a:stretch>
            <a:fillRect/>
          </a:stretch>
        </p:blipFill>
        <p:spPr>
          <a:xfrm>
            <a:off x="6210158" y="762000"/>
            <a:ext cx="2819684" cy="1628859"/>
          </a:xfrm>
          <a:prstGeom prst="rect">
            <a:avLst/>
          </a:prstGeom>
        </p:spPr>
      </p:pic>
    </p:spTree>
    <p:extLst>
      <p:ext uri="{BB962C8B-B14F-4D97-AF65-F5344CB8AC3E}">
        <p14:creationId xmlns:p14="http://schemas.microsoft.com/office/powerpoint/2010/main" val="16835964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0"/>
            <a:ext cx="7772400" cy="914400"/>
          </a:xfrm>
        </p:spPr>
        <p:txBody>
          <a:bodyPr/>
          <a:lstStyle/>
          <a:p>
            <a:r>
              <a:rPr lang="en-US" b="1" dirty="0" smtClean="0">
                <a:solidFill>
                  <a:srgbClr val="1421DC"/>
                </a:solidFill>
              </a:rPr>
              <a:t>Talking About Models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34</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155852" y="1707845"/>
            <a:ext cx="8842288" cy="4909421"/>
          </a:xfrm>
          <a:prstGeom prst="rect">
            <a:avLst/>
          </a:prstGeom>
        </p:spPr>
        <p:txBody>
          <a:bodyPr wrap="square">
            <a:spAutoFit/>
          </a:bodyPr>
          <a:lstStyle/>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Initial Conditions</a:t>
            </a:r>
            <a:r>
              <a:rPr lang="en-US" sz="1600" dirty="0" smtClean="0">
                <a:latin typeface="Calibri" panose="020F0502020204030204" pitchFamily="34" charset="0"/>
                <a:ea typeface="Calibri" panose="020F0502020204030204" pitchFamily="34" charset="0"/>
                <a:cs typeface="Times New Roman" panose="02020603050405020304" pitchFamily="18" charset="0"/>
              </a:rPr>
              <a:t>: The initial </a:t>
            </a:r>
            <a:r>
              <a:rPr lang="en-US" sz="1600" b="1" dirty="0" smtClean="0">
                <a:latin typeface="Calibri" panose="020F0502020204030204" pitchFamily="34" charset="0"/>
                <a:ea typeface="Calibri" panose="020F0502020204030204" pitchFamily="34" charset="0"/>
                <a:cs typeface="Times New Roman" panose="02020603050405020304" pitchFamily="18" charset="0"/>
              </a:rPr>
              <a:t>States</a:t>
            </a:r>
            <a:r>
              <a:rPr lang="en-US" sz="1600" dirty="0" smtClean="0">
                <a:latin typeface="Calibri" panose="020F0502020204030204" pitchFamily="34" charset="0"/>
                <a:ea typeface="Calibri" panose="020F0502020204030204" pitchFamily="34" charset="0"/>
                <a:cs typeface="Times New Roman" panose="02020603050405020304" pitchFamily="18" charset="0"/>
              </a:rPr>
              <a:t> of all Elements, including</a:t>
            </a:r>
          </a:p>
          <a:p>
            <a:pPr>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	</a:t>
            </a:r>
            <a:r>
              <a:rPr lang="en-US" sz="1600" dirty="0" smtClean="0">
                <a:latin typeface="Calibri" panose="020F0502020204030204" pitchFamily="34" charset="0"/>
                <a:ea typeface="Calibri" panose="020F0502020204030204" pitchFamily="34" charset="0"/>
                <a:cs typeface="Times New Roman" panose="02020603050405020304" pitchFamily="18" charset="0"/>
              </a:rPr>
              <a:t>Parameter and Variable </a:t>
            </a:r>
            <a:r>
              <a:rPr lang="en-US" sz="1600" b="1" dirty="0" smtClean="0">
                <a:latin typeface="Calibri" panose="020F0502020204030204" pitchFamily="34" charset="0"/>
                <a:ea typeface="Calibri" panose="020F0502020204030204" pitchFamily="34" charset="0"/>
                <a:cs typeface="Times New Roman" panose="02020603050405020304" pitchFamily="18" charset="0"/>
              </a:rPr>
              <a:t>Values</a:t>
            </a:r>
            <a:r>
              <a:rPr lang="en-US" sz="1600" dirty="0">
                <a:latin typeface="Calibri" panose="020F0502020204030204" pitchFamily="34" charset="0"/>
                <a:ea typeface="Calibri" panose="020F0502020204030204" pitchFamily="34" charset="0"/>
                <a:cs typeface="Times New Roman" panose="02020603050405020304" pitchFamily="18" charset="0"/>
              </a:rPr>
              <a:t>: </a:t>
            </a:r>
            <a:endParaRPr lang="en-US" sz="16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800"/>
              </a:spcAft>
            </a:pPr>
            <a:r>
              <a:rPr lang="en-US" sz="1600" i="1" dirty="0">
                <a:latin typeface="Calibri" panose="020F0502020204030204" pitchFamily="34" charset="0"/>
                <a:ea typeface="Calibri" panose="020F0502020204030204" pitchFamily="34" charset="0"/>
                <a:cs typeface="Times New Roman" panose="02020603050405020304" pitchFamily="18" charset="0"/>
              </a:rPr>
              <a:t>	</a:t>
            </a:r>
            <a:r>
              <a:rPr lang="en-US" sz="1600" i="1" dirty="0" smtClean="0">
                <a:latin typeface="Calibri" panose="020F0502020204030204" pitchFamily="34" charset="0"/>
                <a:ea typeface="Calibri" panose="020F0502020204030204" pitchFamily="34" charset="0"/>
                <a:cs typeface="Times New Roman" panose="02020603050405020304" pitchFamily="18" charset="0"/>
              </a:rPr>
              <a:t>E.g</a:t>
            </a:r>
            <a:r>
              <a:rPr lang="en-US" sz="1600" i="1" dirty="0">
                <a:latin typeface="Calibri" panose="020F0502020204030204" pitchFamily="34" charset="0"/>
                <a:ea typeface="Calibri" panose="020F0502020204030204" pitchFamily="34" charset="0"/>
                <a:cs typeface="Times New Roman" panose="02020603050405020304" pitchFamily="18" charset="0"/>
              </a:rPr>
              <a:t>. </a:t>
            </a:r>
            <a:r>
              <a:rPr lang="en-US" sz="1600" dirty="0">
                <a:latin typeface="Calibri" panose="020F0502020204030204" pitchFamily="34" charset="0"/>
                <a:ea typeface="Calibri" panose="020F0502020204030204" pitchFamily="34" charset="0"/>
                <a:cs typeface="Times New Roman" panose="02020603050405020304" pitchFamily="18" charset="0"/>
              </a:rPr>
              <a:t>Temperature, reaction rate, mass</a:t>
            </a:r>
          </a:p>
          <a:p>
            <a:pPr marL="0" marR="0">
              <a:lnSpc>
                <a:spcPct val="107000"/>
              </a:lnSpc>
              <a:spcBef>
                <a:spcPts val="0"/>
              </a:spcBef>
              <a:spcAft>
                <a:spcPts val="800"/>
              </a:spcAft>
            </a:pPr>
            <a:r>
              <a:rPr lang="en-US" sz="1600" i="1" dirty="0">
                <a:latin typeface="Calibri" panose="020F0502020204030204" pitchFamily="34" charset="0"/>
                <a:ea typeface="Calibri" panose="020F0502020204030204" pitchFamily="34" charset="0"/>
                <a:cs typeface="Times New Roman" panose="02020603050405020304" pitchFamily="18" charset="0"/>
              </a:rPr>
              <a:t>	</a:t>
            </a:r>
            <a:r>
              <a:rPr lang="en-US" sz="1600" i="1" dirty="0" smtClean="0">
                <a:latin typeface="Calibri" panose="020F0502020204030204" pitchFamily="34" charset="0"/>
                <a:ea typeface="Calibri" panose="020F0502020204030204" pitchFamily="34" charset="0"/>
                <a:cs typeface="Times New Roman" panose="02020603050405020304" pitchFamily="18" charset="0"/>
              </a:rPr>
              <a:t>E.g.</a:t>
            </a:r>
            <a:r>
              <a:rPr lang="en-US" sz="1600" dirty="0" smtClean="0">
                <a:latin typeface="Calibri" panose="020F0502020204030204" pitchFamily="34" charset="0"/>
                <a:ea typeface="Calibri" panose="020F0502020204030204" pitchFamily="34" charset="0"/>
                <a:cs typeface="Times New Roman" panose="02020603050405020304" pitchFamily="18" charset="0"/>
              </a:rPr>
              <a:t> How many Objects of which types?</a:t>
            </a:r>
          </a:p>
          <a:p>
            <a:pPr marL="0" marR="0">
              <a:lnSpc>
                <a:spcPct val="107000"/>
              </a:lnSpc>
              <a:spcBef>
                <a:spcPts val="0"/>
              </a:spcBef>
              <a:spcAft>
                <a:spcPts val="800"/>
              </a:spcAft>
            </a:pP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smtClean="0">
                <a:latin typeface="Calibri" panose="020F0502020204030204" pitchFamily="34" charset="0"/>
                <a:ea typeface="Calibri" panose="020F0502020204030204" pitchFamily="34" charset="0"/>
                <a:cs typeface="Times New Roman" panose="02020603050405020304" pitchFamily="18" charset="0"/>
              </a:rPr>
              <a:t>Where are they?</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Boundary Conditions</a:t>
            </a:r>
            <a:r>
              <a:rPr lang="en-US" sz="1600" dirty="0" smtClean="0">
                <a:latin typeface="Calibri" panose="020F0502020204030204" pitchFamily="34" charset="0"/>
                <a:ea typeface="Calibri" panose="020F0502020204030204" pitchFamily="34" charset="0"/>
                <a:cs typeface="Times New Roman" panose="02020603050405020304" pitchFamily="18" charset="0"/>
              </a:rPr>
              <a:t>: How the containing universe affects our other model Elements</a:t>
            </a:r>
          </a:p>
          <a:p>
            <a:pPr marL="0" marR="0">
              <a:lnSpc>
                <a:spcPct val="107000"/>
              </a:lnSpc>
              <a:spcBef>
                <a:spcPts val="0"/>
              </a:spcBef>
              <a:spcAft>
                <a:spcPts val="800"/>
              </a:spcAft>
            </a:pP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smtClean="0">
                <a:latin typeface="Calibri" panose="020F0502020204030204" pitchFamily="34" charset="0"/>
                <a:ea typeface="Calibri" panose="020F0502020204030204" pitchFamily="34" charset="0"/>
                <a:cs typeface="Times New Roman" panose="02020603050405020304" pitchFamily="18" charset="0"/>
              </a:rPr>
              <a:t> </a:t>
            </a:r>
            <a:r>
              <a:rPr lang="en-US" sz="1600" i="1" dirty="0" smtClean="0">
                <a:latin typeface="Calibri" panose="020F0502020204030204" pitchFamily="34" charset="0"/>
                <a:ea typeface="Calibri" panose="020F0502020204030204" pitchFamily="34" charset="0"/>
                <a:cs typeface="Times New Roman" panose="02020603050405020304" pitchFamily="18" charset="0"/>
              </a:rPr>
              <a:t>E.g. </a:t>
            </a:r>
            <a:r>
              <a:rPr lang="en-US" sz="1600" dirty="0" smtClean="0">
                <a:latin typeface="Calibri" panose="020F0502020204030204" pitchFamily="34" charset="0"/>
                <a:ea typeface="Calibri" panose="020F0502020204030204" pitchFamily="34" charset="0"/>
                <a:cs typeface="Times New Roman" panose="02020603050405020304" pitchFamily="18" charset="0"/>
              </a:rPr>
              <a:t>How big is our model universe?</a:t>
            </a:r>
          </a:p>
          <a:p>
            <a:pPr marL="0" marR="0">
              <a:lnSpc>
                <a:spcPct val="107000"/>
              </a:lnSpc>
              <a:spcBef>
                <a:spcPts val="0"/>
              </a:spcBef>
              <a:spcAft>
                <a:spcPts val="800"/>
              </a:spcAft>
            </a:pP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smtClean="0">
                <a:latin typeface="Calibri" panose="020F0502020204030204" pitchFamily="34" charset="0"/>
                <a:ea typeface="Calibri" panose="020F0502020204030204" pitchFamily="34" charset="0"/>
                <a:cs typeface="Times New Roman" panose="02020603050405020304" pitchFamily="18" charset="0"/>
              </a:rPr>
              <a:t>What shape is it?</a:t>
            </a:r>
          </a:p>
          <a:p>
            <a:pPr marL="0" marR="0">
              <a:lnSpc>
                <a:spcPct val="107000"/>
              </a:lnSpc>
              <a:spcBef>
                <a:spcPts val="0"/>
              </a:spcBef>
              <a:spcAft>
                <a:spcPts val="800"/>
              </a:spcAft>
            </a:pP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smtClean="0">
                <a:latin typeface="Calibri" panose="020F0502020204030204" pitchFamily="34" charset="0"/>
                <a:ea typeface="Calibri" panose="020F0502020204030204" pitchFamily="34" charset="0"/>
                <a:cs typeface="Times New Roman" panose="02020603050405020304" pitchFamily="18" charset="0"/>
              </a:rPr>
              <a:t>What happens at the edges of our model universe? </a:t>
            </a:r>
          </a:p>
          <a:p>
            <a:pPr marL="0" marR="0">
              <a:lnSpc>
                <a:spcPct val="107000"/>
              </a:lnSpc>
              <a:spcBef>
                <a:spcPts val="0"/>
              </a:spcBef>
              <a:spcAft>
                <a:spcPts val="800"/>
              </a:spcAft>
            </a:pP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i="1" dirty="0" smtClean="0">
                <a:latin typeface="Calibri" panose="020F0502020204030204" pitchFamily="34" charset="0"/>
                <a:ea typeface="Calibri" panose="020F0502020204030204" pitchFamily="34" charset="0"/>
                <a:cs typeface="Times New Roman" panose="02020603050405020304" pitchFamily="18" charset="0"/>
              </a:rPr>
              <a:t>E.g. </a:t>
            </a:r>
            <a:r>
              <a:rPr lang="en-US" sz="1600" dirty="0" smtClean="0">
                <a:latin typeface="Calibri" panose="020F0502020204030204" pitchFamily="34" charset="0"/>
                <a:ea typeface="Calibri" panose="020F0502020204030204" pitchFamily="34" charset="0"/>
                <a:cs typeface="Times New Roman" panose="02020603050405020304" pitchFamily="18" charset="0"/>
              </a:rPr>
              <a:t>if a flying bird leaves our modeled volume, does it disappear, bounce, or reappear 	somewhere else?</a:t>
            </a:r>
          </a:p>
          <a:p>
            <a:pPr marL="0" marR="0">
              <a:lnSpc>
                <a:spcPct val="107000"/>
              </a:lnSpc>
              <a:spcBef>
                <a:spcPts val="0"/>
              </a:spcBef>
              <a:spcAft>
                <a:spcPts val="800"/>
              </a:spcAft>
            </a:pP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smtClean="0">
                <a:latin typeface="Calibri" panose="020F0502020204030204" pitchFamily="34" charset="0"/>
                <a:ea typeface="Calibri" panose="020F0502020204030204" pitchFamily="34" charset="0"/>
                <a:cs typeface="Times New Roman" panose="02020603050405020304" pitchFamily="18" charset="0"/>
              </a:rPr>
              <a:t>Do Objects appear spontaneously in our model?</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Events:</a:t>
            </a:r>
            <a:r>
              <a:rPr lang="en-US" sz="1600" dirty="0" smtClean="0">
                <a:latin typeface="Calibri" panose="020F0502020204030204" pitchFamily="34" charset="0"/>
                <a:ea typeface="Calibri" panose="020F0502020204030204" pitchFamily="34" charset="0"/>
                <a:cs typeface="Times New Roman" panose="02020603050405020304" pitchFamily="18" charset="0"/>
              </a:rPr>
              <a:t> Changes in Model State imposed by fiat from outside the model. </a:t>
            </a:r>
            <a:r>
              <a:rPr lang="en-US" sz="1600" i="1" dirty="0" smtClean="0">
                <a:latin typeface="Calibri" panose="020F0502020204030204" pitchFamily="34" charset="0"/>
                <a:ea typeface="Calibri" panose="020F0502020204030204" pitchFamily="34" charset="0"/>
                <a:cs typeface="Times New Roman" panose="02020603050405020304" pitchFamily="18" charset="0"/>
              </a:rPr>
              <a:t>E.g. </a:t>
            </a:r>
            <a:r>
              <a:rPr lang="en-US" sz="1600" dirty="0" smtClean="0">
                <a:latin typeface="Calibri" panose="020F0502020204030204" pitchFamily="34" charset="0"/>
                <a:ea typeface="Calibri" panose="020F0502020204030204" pitchFamily="34" charset="0"/>
                <a:cs typeface="Times New Roman" panose="02020603050405020304" pitchFamily="18" charset="0"/>
              </a:rPr>
              <a:t>a change of temperature at an externally specified time</a:t>
            </a:r>
          </a:p>
        </p:txBody>
      </p:sp>
      <p:sp>
        <p:nvSpPr>
          <p:cNvPr id="9" name="Rectangle 8"/>
          <p:cNvSpPr/>
          <p:nvPr/>
        </p:nvSpPr>
        <p:spPr bwMode="auto">
          <a:xfrm>
            <a:off x="484188" y="797564"/>
            <a:ext cx="2420537" cy="812277"/>
          </a:xfrm>
          <a:prstGeom prst="rect">
            <a:avLst/>
          </a:prstGeom>
          <a:solidFill>
            <a:srgbClr val="FF000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a:solidFill>
                  <a:prstClr val="black"/>
                </a:solidFill>
                <a:latin typeface="Calibri" pitchFamily="34" charset="0"/>
              </a:rPr>
              <a:t>Initial </a:t>
            </a:r>
            <a:r>
              <a:rPr lang="en-US" sz="1900" b="1" dirty="0" smtClean="0">
                <a:solidFill>
                  <a:prstClr val="black"/>
                </a:solidFill>
                <a:latin typeface="Calibri" pitchFamily="34" charset="0"/>
              </a:rPr>
              <a:t>and Boundary Conditions, Events</a:t>
            </a:r>
            <a:endParaRPr lang="en-US" sz="1400" b="1" dirty="0">
              <a:solidFill>
                <a:prstClr val="black"/>
              </a:solidFill>
              <a:latin typeface="Calibri" pitchFamily="34" charset="0"/>
            </a:endParaRPr>
          </a:p>
        </p:txBody>
      </p:sp>
      <p:pic>
        <p:nvPicPr>
          <p:cNvPr id="8" name="Picture 7"/>
          <p:cNvPicPr>
            <a:picLocks noChangeAspect="1"/>
          </p:cNvPicPr>
          <p:nvPr/>
        </p:nvPicPr>
        <p:blipFill>
          <a:blip r:embed="rId4"/>
          <a:stretch>
            <a:fillRect/>
          </a:stretch>
        </p:blipFill>
        <p:spPr>
          <a:xfrm>
            <a:off x="6210158" y="762000"/>
            <a:ext cx="2819684" cy="1628859"/>
          </a:xfrm>
          <a:prstGeom prst="rect">
            <a:avLst/>
          </a:prstGeom>
        </p:spPr>
      </p:pic>
    </p:spTree>
    <p:extLst>
      <p:ext uri="{BB962C8B-B14F-4D97-AF65-F5344CB8AC3E}">
        <p14:creationId xmlns:p14="http://schemas.microsoft.com/office/powerpoint/2010/main" val="3987887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0"/>
            <a:ext cx="7772400" cy="914400"/>
          </a:xfrm>
        </p:spPr>
        <p:txBody>
          <a:bodyPr/>
          <a:lstStyle/>
          <a:p>
            <a:r>
              <a:rPr lang="en-US" b="1" dirty="0" smtClean="0">
                <a:solidFill>
                  <a:srgbClr val="1421DC"/>
                </a:solidFill>
              </a:rPr>
              <a:t>Talking About Models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35</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318777" y="2118091"/>
            <a:ext cx="8704743" cy="3169970"/>
          </a:xfrm>
          <a:prstGeom prst="rect">
            <a:avLst/>
          </a:prstGeom>
        </p:spPr>
        <p:txBody>
          <a:bodyPr wrap="square">
            <a:spAutoFit/>
          </a:bodyPr>
          <a:lstStyle/>
          <a:p>
            <a:pPr marL="0" marR="0">
              <a:lnSpc>
                <a:spcPct val="107000"/>
              </a:lnSpc>
              <a:spcBef>
                <a:spcPts val="0"/>
              </a:spcBef>
              <a:spcAft>
                <a:spcPts val="800"/>
              </a:spcAft>
            </a:pPr>
            <a:r>
              <a:rPr lang="en-US" b="1" dirty="0" smtClean="0">
                <a:latin typeface="Calibri" panose="020F0502020204030204" pitchFamily="34" charset="0"/>
                <a:ea typeface="Calibri" panose="020F0502020204030204" pitchFamily="34" charset="0"/>
                <a:cs typeface="Times New Roman" panose="02020603050405020304" pitchFamily="18" charset="0"/>
              </a:rPr>
              <a:t>Dynamics</a:t>
            </a:r>
            <a:r>
              <a:rPr lang="en-US" dirty="0" smtClean="0">
                <a:latin typeface="Calibri" panose="020F0502020204030204" pitchFamily="34" charset="0"/>
                <a:ea typeface="Calibri" panose="020F0502020204030204" pitchFamily="34" charset="0"/>
                <a:cs typeface="Times New Roman" panose="02020603050405020304" pitchFamily="18" charset="0"/>
              </a:rPr>
              <a:t>: How the </a:t>
            </a:r>
            <a:r>
              <a:rPr lang="en-US" b="1" dirty="0" smtClean="0">
                <a:latin typeface="Calibri" panose="020F0502020204030204" pitchFamily="34" charset="0"/>
                <a:ea typeface="Calibri" panose="020F0502020204030204" pitchFamily="34" charset="0"/>
                <a:cs typeface="Times New Roman" panose="02020603050405020304" pitchFamily="18" charset="0"/>
              </a:rPr>
              <a:t>States</a:t>
            </a:r>
            <a:r>
              <a:rPr lang="en-US" dirty="0" smtClean="0">
                <a:latin typeface="Calibri" panose="020F0502020204030204" pitchFamily="34" charset="0"/>
                <a:ea typeface="Calibri" panose="020F0502020204030204" pitchFamily="34" charset="0"/>
                <a:cs typeface="Times New Roman" panose="02020603050405020304" pitchFamily="18" charset="0"/>
              </a:rPr>
              <a:t> of the Objects change in time given their current States, configurations and the Behaviors and Interactions in which they participate</a:t>
            </a:r>
          </a:p>
          <a:p>
            <a:pPr marL="0" marR="0">
              <a:lnSpc>
                <a:spcPct val="107000"/>
              </a:lnSpc>
              <a:spcBef>
                <a:spcPts val="0"/>
              </a:spcBef>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	</a:t>
            </a:r>
            <a:r>
              <a:rPr lang="en-US" i="1" dirty="0" smtClean="0">
                <a:latin typeface="Calibri" panose="020F0502020204030204" pitchFamily="34" charset="0"/>
                <a:ea typeface="Calibri" panose="020F0502020204030204" pitchFamily="34" charset="0"/>
                <a:cs typeface="Times New Roman" panose="02020603050405020304" pitchFamily="18" charset="0"/>
              </a:rPr>
              <a:t>E.g.</a:t>
            </a:r>
            <a:r>
              <a:rPr lang="en-US" dirty="0" smtClean="0">
                <a:latin typeface="Calibri" panose="020F0502020204030204" pitchFamily="34" charset="0"/>
                <a:ea typeface="Calibri" panose="020F0502020204030204" pitchFamily="34" charset="0"/>
                <a:cs typeface="Times New Roman" panose="02020603050405020304" pitchFamily="18" charset="0"/>
              </a:rPr>
              <a:t> in a model of gravitation, the Objects (planets) interact through gravitation, 	the gravitational interaction creates a force on the Objects which accelerates 	them according to Newton’s law</a:t>
            </a:r>
          </a:p>
          <a:p>
            <a:pPr>
              <a:lnSpc>
                <a:spcPct val="107000"/>
              </a:lnSpc>
              <a:spcBef>
                <a:spcPts val="0"/>
              </a:spcBef>
              <a:spcAft>
                <a:spcPts val="800"/>
              </a:spcAft>
            </a:pPr>
            <a:r>
              <a:rPr lang="en-US"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The State </a:t>
            </a:r>
            <a:r>
              <a:rPr lang="en-US"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of the </a:t>
            </a:r>
            <a:r>
              <a:rPr lang="en-US"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Model </a:t>
            </a:r>
            <a:r>
              <a:rPr lang="en-US"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at a given time </a:t>
            </a:r>
            <a:r>
              <a:rPr lang="en-US"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after the Initial Condition is </a:t>
            </a:r>
            <a:r>
              <a:rPr lang="en-US"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a </a:t>
            </a:r>
            <a:r>
              <a:rPr lang="en-US" b="1" u="sng" dirty="0">
                <a:solidFill>
                  <a:srgbClr val="FF0000"/>
                </a:solidFill>
                <a:latin typeface="Calibri" panose="020F0502020204030204" pitchFamily="34" charset="0"/>
                <a:ea typeface="Calibri" panose="020F0502020204030204" pitchFamily="34" charset="0"/>
                <a:cs typeface="Times New Roman" panose="02020603050405020304" pitchFamily="18" charset="0"/>
              </a:rPr>
              <a:t>result</a:t>
            </a:r>
            <a:r>
              <a:rPr lang="en-US"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 of the Model Elements and is not part of the model specification</a:t>
            </a:r>
          </a:p>
          <a:p>
            <a:pPr marL="0" marR="0">
              <a:lnSpc>
                <a:spcPct val="107000"/>
              </a:lnSpc>
              <a:spcBef>
                <a:spcPts val="0"/>
              </a:spcBef>
              <a:spcAft>
                <a:spcPts val="80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 </a:t>
            </a:r>
          </a:p>
        </p:txBody>
      </p:sp>
      <p:sp>
        <p:nvSpPr>
          <p:cNvPr id="9" name="Rectangle 8"/>
          <p:cNvSpPr/>
          <p:nvPr/>
        </p:nvSpPr>
        <p:spPr bwMode="auto">
          <a:xfrm>
            <a:off x="318777" y="914400"/>
            <a:ext cx="2420537" cy="812277"/>
          </a:xfrm>
          <a:prstGeom prst="rect">
            <a:avLst/>
          </a:prstGeom>
          <a:solidFill>
            <a:srgbClr val="00B0F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900" b="1" dirty="0" smtClean="0">
                <a:solidFill>
                  <a:prstClr val="white"/>
                </a:solidFill>
                <a:latin typeface="Calibri" pitchFamily="34" charset="0"/>
              </a:rPr>
              <a:t>Dynamics</a:t>
            </a:r>
            <a:endParaRPr lang="en-US" sz="1900" b="1" dirty="0">
              <a:solidFill>
                <a:prstClr val="white"/>
              </a:solidFill>
              <a:latin typeface="Calibri" pitchFamily="34" charset="0"/>
            </a:endParaRPr>
          </a:p>
        </p:txBody>
      </p:sp>
      <p:pic>
        <p:nvPicPr>
          <p:cNvPr id="10" name="Picture 9"/>
          <p:cNvPicPr>
            <a:picLocks noChangeAspect="1"/>
          </p:cNvPicPr>
          <p:nvPr/>
        </p:nvPicPr>
        <p:blipFill>
          <a:blip r:embed="rId5"/>
          <a:stretch>
            <a:fillRect/>
          </a:stretch>
        </p:blipFill>
        <p:spPr>
          <a:xfrm>
            <a:off x="6210158" y="762000"/>
            <a:ext cx="2819684" cy="1628859"/>
          </a:xfrm>
          <a:prstGeom prst="rect">
            <a:avLst/>
          </a:prstGeom>
        </p:spPr>
      </p:pic>
    </p:spTree>
    <p:extLst>
      <p:ext uri="{BB962C8B-B14F-4D97-AF65-F5344CB8AC3E}">
        <p14:creationId xmlns:p14="http://schemas.microsoft.com/office/powerpoint/2010/main" val="15152150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0"/>
            <a:ext cx="9144000" cy="914400"/>
          </a:xfrm>
        </p:spPr>
        <p:txBody>
          <a:bodyPr/>
          <a:lstStyle/>
          <a:p>
            <a:r>
              <a:rPr lang="en-US" b="1" dirty="0" smtClean="0">
                <a:solidFill>
                  <a:srgbClr val="1421DC"/>
                </a:solidFill>
              </a:rPr>
              <a:t>Biochemical Network Models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36</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219628" y="797564"/>
            <a:ext cx="5951379" cy="5597238"/>
          </a:xfrm>
          <a:prstGeom prst="rect">
            <a:avLst/>
          </a:prstGeom>
        </p:spPr>
        <p:txBody>
          <a:bodyPr wrap="square">
            <a:spAutoFit/>
          </a:bodyPr>
          <a:lstStyle/>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For a simple biochemical network:</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Objects in the model are usually the Chemical Species</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	Their Properties (state) are their concentrations (a 	positive number)</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Behaviors of Objects, primarily Decay</a:t>
            </a:r>
          </a:p>
          <a:p>
            <a:pPr marL="0" marR="0">
              <a:lnSpc>
                <a:spcPct val="107000"/>
              </a:lnSpc>
              <a:spcBef>
                <a:spcPts val="0"/>
              </a:spcBef>
              <a:spcAft>
                <a:spcPts val="800"/>
              </a:spcAft>
            </a:pPr>
            <a:r>
              <a:rPr lang="en-US" sz="1600" b="1" dirty="0">
                <a:latin typeface="Calibri" panose="020F0502020204030204" pitchFamily="34" charset="0"/>
                <a:ea typeface="Calibri" panose="020F0502020204030204" pitchFamily="34" charset="0"/>
                <a:cs typeface="Times New Roman" panose="02020603050405020304" pitchFamily="18" charset="0"/>
              </a:rPr>
              <a:t>	</a:t>
            </a:r>
            <a:r>
              <a:rPr lang="en-US" sz="1600" b="1" dirty="0" smtClean="0">
                <a:latin typeface="Calibri" panose="020F0502020204030204" pitchFamily="34" charset="0"/>
                <a:ea typeface="Calibri" panose="020F0502020204030204" pitchFamily="34" charset="0"/>
                <a:cs typeface="Times New Roman" panose="02020603050405020304" pitchFamily="18" charset="0"/>
              </a:rPr>
              <a:t>The main property of Decay is a rate constant </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Interactions of Objects include chemical reaction and regulation</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	The </a:t>
            </a:r>
            <a:r>
              <a:rPr lang="en-US" sz="1600" b="1" dirty="0">
                <a:latin typeface="Calibri" panose="020F0502020204030204" pitchFamily="34" charset="0"/>
                <a:ea typeface="Calibri" panose="020F0502020204030204" pitchFamily="34" charset="0"/>
                <a:cs typeface="Times New Roman" panose="02020603050405020304" pitchFamily="18" charset="0"/>
              </a:rPr>
              <a:t>main </a:t>
            </a:r>
            <a:r>
              <a:rPr lang="en-US" sz="1600" b="1" dirty="0" smtClean="0">
                <a:latin typeface="Calibri" panose="020F0502020204030204" pitchFamily="34" charset="0"/>
                <a:ea typeface="Calibri" panose="020F0502020204030204" pitchFamily="34" charset="0"/>
                <a:cs typeface="Times New Roman" panose="02020603050405020304" pitchFamily="18" charset="0"/>
              </a:rPr>
              <a:t>properties </a:t>
            </a:r>
            <a:r>
              <a:rPr lang="en-US" sz="1600" b="1" dirty="0">
                <a:latin typeface="Calibri" panose="020F0502020204030204" pitchFamily="34" charset="0"/>
                <a:ea typeface="Calibri" panose="020F0502020204030204" pitchFamily="34" charset="0"/>
                <a:cs typeface="Times New Roman" panose="02020603050405020304" pitchFamily="18" charset="0"/>
              </a:rPr>
              <a:t>of </a:t>
            </a:r>
            <a:r>
              <a:rPr lang="en-US" sz="1600" b="1" dirty="0" smtClean="0">
                <a:latin typeface="Calibri" panose="020F0502020204030204" pitchFamily="34" charset="0"/>
                <a:ea typeface="Calibri" panose="020F0502020204030204" pitchFamily="34" charset="0"/>
                <a:cs typeface="Times New Roman" panose="02020603050405020304" pitchFamily="18" charset="0"/>
              </a:rPr>
              <a:t>Interactions are </a:t>
            </a:r>
            <a:r>
              <a:rPr lang="en-US" sz="1600" b="1" dirty="0">
                <a:latin typeface="Calibri" panose="020F0502020204030204" pitchFamily="34" charset="0"/>
                <a:ea typeface="Calibri" panose="020F0502020204030204" pitchFamily="34" charset="0"/>
                <a:cs typeface="Times New Roman" panose="02020603050405020304" pitchFamily="18" charset="0"/>
              </a:rPr>
              <a:t>rate </a:t>
            </a:r>
            <a:r>
              <a:rPr lang="en-US" sz="1600" b="1" dirty="0" smtClean="0">
                <a:latin typeface="Calibri" panose="020F0502020204030204" pitchFamily="34" charset="0"/>
                <a:ea typeface="Calibri" panose="020F0502020204030204" pitchFamily="34" charset="0"/>
                <a:cs typeface="Times New Roman" panose="02020603050405020304" pitchFamily="18" charset="0"/>
              </a:rPr>
              <a:t>laws and their associated rate constants</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Dynamics</a:t>
            </a:r>
            <a:r>
              <a:rPr lang="en-US" sz="1600" dirty="0" smtClean="0">
                <a:latin typeface="Calibri" panose="020F0502020204030204" pitchFamily="34" charset="0"/>
                <a:ea typeface="Calibri" panose="020F0502020204030204" pitchFamily="34" charset="0"/>
                <a:cs typeface="Times New Roman" panose="02020603050405020304" pitchFamily="18" charset="0"/>
              </a:rPr>
              <a:t>, change the concentrations based on behaviors and interactions</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Initial conditions</a:t>
            </a:r>
            <a:r>
              <a:rPr lang="en-US" sz="1600" dirty="0" smtClean="0">
                <a:latin typeface="Calibri" panose="020F0502020204030204" pitchFamily="34" charset="0"/>
                <a:ea typeface="Calibri" panose="020F0502020204030204" pitchFamily="34" charset="0"/>
                <a:cs typeface="Times New Roman" panose="02020603050405020304" pitchFamily="18" charset="0"/>
              </a:rPr>
              <a:t>—concentrations of each Chemical Species</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Boundary conditions</a:t>
            </a:r>
            <a:r>
              <a:rPr lang="en-US" sz="1600" dirty="0" smtClean="0">
                <a:latin typeface="Calibri" panose="020F0502020204030204" pitchFamily="34" charset="0"/>
                <a:ea typeface="Calibri" panose="020F0502020204030204" pitchFamily="34" charset="0"/>
                <a:cs typeface="Times New Roman" panose="02020603050405020304" pitchFamily="18" charset="0"/>
              </a:rPr>
              <a:t>—fixed concentrations or fluxes (sources or sinks) of specific chemical species</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Events</a:t>
            </a:r>
            <a:r>
              <a:rPr lang="en-US" sz="1600" dirty="0" smtClean="0">
                <a:latin typeface="Calibri" panose="020F0502020204030204" pitchFamily="34" charset="0"/>
                <a:ea typeface="Calibri" panose="020F0502020204030204" pitchFamily="34" charset="0"/>
                <a:cs typeface="Times New Roman" panose="02020603050405020304" pitchFamily="18" charset="0"/>
              </a:rPr>
              <a:t>—Addition or removal of amounts of chemical species at specific times, changes in rate laws or constants, changes in interaction structures,… </a:t>
            </a:r>
          </a:p>
        </p:txBody>
      </p:sp>
      <p:pic>
        <p:nvPicPr>
          <p:cNvPr id="11" name="Picture 10"/>
          <p:cNvPicPr>
            <a:picLocks noChangeAspect="1"/>
          </p:cNvPicPr>
          <p:nvPr/>
        </p:nvPicPr>
        <p:blipFill>
          <a:blip r:embed="rId5"/>
          <a:stretch>
            <a:fillRect/>
          </a:stretch>
        </p:blipFill>
        <p:spPr>
          <a:xfrm rot="5400000">
            <a:off x="6325203" y="2743804"/>
            <a:ext cx="2724384" cy="2913209"/>
          </a:xfrm>
          <a:prstGeom prst="rect">
            <a:avLst/>
          </a:prstGeom>
        </p:spPr>
      </p:pic>
      <p:pic>
        <p:nvPicPr>
          <p:cNvPr id="9" name="Picture 8"/>
          <p:cNvPicPr>
            <a:picLocks noChangeAspect="1"/>
          </p:cNvPicPr>
          <p:nvPr/>
        </p:nvPicPr>
        <p:blipFill>
          <a:blip r:embed="rId6"/>
          <a:stretch>
            <a:fillRect/>
          </a:stretch>
        </p:blipFill>
        <p:spPr>
          <a:xfrm>
            <a:off x="6210158" y="762000"/>
            <a:ext cx="2819684" cy="1628859"/>
          </a:xfrm>
          <a:prstGeom prst="rect">
            <a:avLst/>
          </a:prstGeom>
        </p:spPr>
      </p:pic>
    </p:spTree>
    <p:extLst>
      <p:ext uri="{BB962C8B-B14F-4D97-AF65-F5344CB8AC3E}">
        <p14:creationId xmlns:p14="http://schemas.microsoft.com/office/powerpoint/2010/main" val="32228093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0"/>
            <a:ext cx="9144000" cy="914400"/>
          </a:xfrm>
        </p:spPr>
        <p:txBody>
          <a:bodyPr/>
          <a:lstStyle/>
          <a:p>
            <a:r>
              <a:rPr lang="en-US" b="1" dirty="0" smtClean="0">
                <a:solidFill>
                  <a:srgbClr val="1421DC"/>
                </a:solidFill>
              </a:rPr>
              <a:t>Biochemical Network Models</a:t>
            </a:r>
          </a:p>
        </p:txBody>
      </p:sp>
      <p:sp>
        <p:nvSpPr>
          <p:cNvPr id="3174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C83B6CB5-5F98-4BAD-9EA2-BB65F3BB8815}" type="slidenum">
              <a:rPr lang="en-US" sz="1200">
                <a:solidFill>
                  <a:srgbClr val="898989"/>
                </a:solidFill>
                <a:ea typeface="ＭＳ Ｐゴシック" pitchFamily="34" charset="-128"/>
              </a:rPr>
              <a:pPr eaLnBrk="1" hangingPunct="1"/>
              <a:t>37</a:t>
            </a:fld>
            <a:endParaRPr lang="en-US" sz="1200">
              <a:solidFill>
                <a:srgbClr val="898989"/>
              </a:solidFill>
              <a:ea typeface="ＭＳ Ｐゴシック" pitchFamily="34" charset="-128"/>
            </a:endParaRPr>
          </a:p>
        </p:txBody>
      </p:sp>
      <p:pic>
        <p:nvPicPr>
          <p:cNvPr id="3174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219628" y="797564"/>
            <a:ext cx="5951379" cy="5552930"/>
          </a:xfrm>
          <a:prstGeom prst="rect">
            <a:avLst/>
          </a:prstGeom>
        </p:spPr>
        <p:txBody>
          <a:bodyPr wrap="square">
            <a:spAutoFit/>
          </a:bodyPr>
          <a:lstStyle/>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A slightly more complicated network might include a concept of the volume in which a chemical species lives</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Include a Compartment Object which would contain our Chemical Species</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	Their Properties (state) are their volumes (a 	positive number)</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Interactions of Compartments include Transport of mass between compartments</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Dynamics</a:t>
            </a:r>
            <a:r>
              <a:rPr lang="en-US" sz="1600" dirty="0" smtClean="0">
                <a:latin typeface="Calibri" panose="020F0502020204030204" pitchFamily="34" charset="0"/>
                <a:ea typeface="Calibri" panose="020F0502020204030204" pitchFamily="34" charset="0"/>
                <a:cs typeface="Times New Roman" panose="02020603050405020304" pitchFamily="18" charset="0"/>
              </a:rPr>
              <a:t>, change the amounts of each Chemical Species in each compartment based on Transport (properties include contact areas between compartments and permeability). Changes in compartment volumes, </a:t>
            </a:r>
            <a:r>
              <a:rPr lang="en-US" sz="1600" dirty="0" err="1" smtClean="0">
                <a:latin typeface="Calibri" panose="020F0502020204030204" pitchFamily="34" charset="0"/>
                <a:ea typeface="Calibri" panose="020F0502020204030204" pitchFamily="34" charset="0"/>
                <a:cs typeface="Times New Roman" panose="02020603050405020304" pitchFamily="18" charset="0"/>
              </a:rPr>
              <a:t>permeabilities</a:t>
            </a:r>
            <a:r>
              <a:rPr lang="en-US" sz="1600" dirty="0" smtClean="0">
                <a:latin typeface="Calibri" panose="020F0502020204030204" pitchFamily="34" charset="0"/>
                <a:ea typeface="Calibri" panose="020F0502020204030204" pitchFamily="34" charset="0"/>
                <a:cs typeface="Times New Roman" panose="02020603050405020304" pitchFamily="18" charset="0"/>
              </a:rPr>
              <a:t> or contact areas</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Initial conditions</a:t>
            </a:r>
            <a:r>
              <a:rPr lang="en-US" sz="1600" dirty="0" smtClean="0">
                <a:latin typeface="Calibri" panose="020F0502020204030204" pitchFamily="34" charset="0"/>
                <a:ea typeface="Calibri" panose="020F0502020204030204" pitchFamily="34" charset="0"/>
                <a:cs typeface="Times New Roman" panose="02020603050405020304" pitchFamily="18" charset="0"/>
              </a:rPr>
              <a:t>—Volume of each Compartment</a:t>
            </a:r>
          </a:p>
          <a:p>
            <a:pPr marL="0" marR="0">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Boundary conditions</a:t>
            </a:r>
            <a:r>
              <a:rPr lang="en-US" sz="1600" dirty="0" smtClean="0">
                <a:latin typeface="Calibri" panose="020F0502020204030204" pitchFamily="34" charset="0"/>
                <a:ea typeface="Calibri" panose="020F0502020204030204" pitchFamily="34" charset="0"/>
                <a:cs typeface="Times New Roman" panose="02020603050405020304" pitchFamily="18" charset="0"/>
              </a:rPr>
              <a:t>—fixed concentrations or fluxes (sources or sinks) of specific compartments</a:t>
            </a:r>
          </a:p>
          <a:p>
            <a:pPr>
              <a:lnSpc>
                <a:spcPct val="107000"/>
              </a:lnSpc>
              <a:spcBef>
                <a:spcPts val="0"/>
              </a:spcBef>
              <a:spcAft>
                <a:spcPts val="800"/>
              </a:spcAft>
            </a:pPr>
            <a:r>
              <a:rPr lang="en-US" sz="1600" b="1" dirty="0" smtClean="0">
                <a:latin typeface="Calibri" panose="020F0502020204030204" pitchFamily="34" charset="0"/>
                <a:ea typeface="Calibri" panose="020F0502020204030204" pitchFamily="34" charset="0"/>
                <a:cs typeface="Times New Roman" panose="02020603050405020304" pitchFamily="18" charset="0"/>
              </a:rPr>
              <a:t>Events</a:t>
            </a:r>
            <a:r>
              <a:rPr lang="en-US" sz="1600" dirty="0" smtClean="0">
                <a:latin typeface="Calibri" panose="020F0502020204030204" pitchFamily="34" charset="0"/>
                <a:ea typeface="Calibri" panose="020F0502020204030204" pitchFamily="34" charset="0"/>
                <a:cs typeface="Times New Roman" panose="02020603050405020304" pitchFamily="18" charset="0"/>
              </a:rPr>
              <a:t>—Addition </a:t>
            </a:r>
            <a:r>
              <a:rPr lang="en-US" sz="1600" dirty="0">
                <a:latin typeface="Calibri" panose="020F0502020204030204" pitchFamily="34" charset="0"/>
                <a:ea typeface="Calibri" panose="020F0502020204030204" pitchFamily="34" charset="0"/>
                <a:cs typeface="Times New Roman" panose="02020603050405020304" pitchFamily="18" charset="0"/>
              </a:rPr>
              <a:t>or removal of amounts of </a:t>
            </a:r>
            <a:r>
              <a:rPr lang="en-US" sz="1600" dirty="0" smtClean="0">
                <a:latin typeface="Calibri" panose="020F0502020204030204" pitchFamily="34" charset="0"/>
                <a:ea typeface="Calibri" panose="020F0502020204030204" pitchFamily="34" charset="0"/>
                <a:cs typeface="Times New Roman" panose="02020603050405020304" pitchFamily="18" charset="0"/>
              </a:rPr>
              <a:t>compartments or volumes at </a:t>
            </a:r>
            <a:r>
              <a:rPr lang="en-US" sz="1600" dirty="0">
                <a:latin typeface="Calibri" panose="020F0502020204030204" pitchFamily="34" charset="0"/>
                <a:ea typeface="Calibri" panose="020F0502020204030204" pitchFamily="34" charset="0"/>
                <a:cs typeface="Times New Roman" panose="02020603050405020304" pitchFamily="18" charset="0"/>
              </a:rPr>
              <a:t>specific times, changes in </a:t>
            </a:r>
            <a:r>
              <a:rPr lang="en-US" sz="1600" dirty="0" smtClean="0">
                <a:latin typeface="Calibri" panose="020F0502020204030204" pitchFamily="34" charset="0"/>
                <a:ea typeface="Calibri" panose="020F0502020204030204" pitchFamily="34" charset="0"/>
                <a:cs typeface="Times New Roman" panose="02020603050405020304" pitchFamily="18" charset="0"/>
              </a:rPr>
              <a:t>transport </a:t>
            </a:r>
            <a:r>
              <a:rPr lang="en-US" sz="1600" dirty="0">
                <a:latin typeface="Calibri" panose="020F0502020204030204" pitchFamily="34" charset="0"/>
                <a:ea typeface="Calibri" panose="020F0502020204030204" pitchFamily="34" charset="0"/>
                <a:cs typeface="Times New Roman" panose="02020603050405020304" pitchFamily="18" charset="0"/>
              </a:rPr>
              <a:t>laws or constants, changes in interaction structures,… </a:t>
            </a:r>
            <a:r>
              <a:rPr lang="en-US" sz="1600" dirty="0" smtClean="0">
                <a:latin typeface="Calibri" panose="020F0502020204030204" pitchFamily="34" charset="0"/>
                <a:ea typeface="Calibri" panose="020F0502020204030204" pitchFamily="34" charset="0"/>
                <a:cs typeface="Times New Roman" panose="02020603050405020304" pitchFamily="18" charset="0"/>
              </a:rPr>
              <a:t> </a:t>
            </a:r>
          </a:p>
        </p:txBody>
      </p:sp>
      <p:pic>
        <p:nvPicPr>
          <p:cNvPr id="11" name="Picture 10"/>
          <p:cNvPicPr>
            <a:picLocks noChangeAspect="1"/>
          </p:cNvPicPr>
          <p:nvPr/>
        </p:nvPicPr>
        <p:blipFill>
          <a:blip r:embed="rId5"/>
          <a:stretch>
            <a:fillRect/>
          </a:stretch>
        </p:blipFill>
        <p:spPr>
          <a:xfrm rot="5400000">
            <a:off x="6325203" y="2743804"/>
            <a:ext cx="2724384" cy="2913209"/>
          </a:xfrm>
          <a:prstGeom prst="rect">
            <a:avLst/>
          </a:prstGeom>
        </p:spPr>
      </p:pic>
      <p:pic>
        <p:nvPicPr>
          <p:cNvPr id="9" name="Picture 8"/>
          <p:cNvPicPr>
            <a:picLocks noChangeAspect="1"/>
          </p:cNvPicPr>
          <p:nvPr/>
        </p:nvPicPr>
        <p:blipFill>
          <a:blip r:embed="rId6"/>
          <a:stretch>
            <a:fillRect/>
          </a:stretch>
        </p:blipFill>
        <p:spPr>
          <a:xfrm>
            <a:off x="6210158" y="762000"/>
            <a:ext cx="2819684" cy="1628859"/>
          </a:xfrm>
          <a:prstGeom prst="rect">
            <a:avLst/>
          </a:prstGeom>
        </p:spPr>
      </p:pic>
    </p:spTree>
    <p:extLst>
      <p:ext uri="{BB962C8B-B14F-4D97-AF65-F5344CB8AC3E}">
        <p14:creationId xmlns:p14="http://schemas.microsoft.com/office/powerpoint/2010/main" val="36800455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0915" y="0"/>
            <a:ext cx="8229600" cy="838200"/>
          </a:xfrm>
        </p:spPr>
        <p:txBody>
          <a:bodyPr/>
          <a:lstStyle/>
          <a:p>
            <a:pPr eaLnBrk="1" hangingPunct="1"/>
            <a:r>
              <a:rPr lang="en-US" altLang="en-US" b="1" dirty="0">
                <a:solidFill>
                  <a:srgbClr val="0000CC"/>
                </a:solidFill>
              </a:rPr>
              <a:t>Practice of Modeling</a:t>
            </a:r>
          </a:p>
        </p:txBody>
      </p:sp>
      <p:pic>
        <p:nvPicPr>
          <p:cNvPr id="7172"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27167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39</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3"/>
          <p:cNvSpPr txBox="1">
            <a:spLocks noChangeArrowheads="1"/>
          </p:cNvSpPr>
          <p:nvPr/>
        </p:nvSpPr>
        <p:spPr bwMode="auto">
          <a:xfrm>
            <a:off x="86412" y="681496"/>
            <a:ext cx="6096331"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pPr>
            <a:r>
              <a:rPr lang="en-US" sz="2400" kern="0" dirty="0" smtClean="0"/>
              <a:t>Developing meaningful predictive computer simulations requires discipline and progression through a series of logical steps</a:t>
            </a:r>
          </a:p>
          <a:p>
            <a:pPr marL="0" indent="0">
              <a:buNone/>
            </a:pPr>
            <a:endParaRPr lang="en-US" sz="2400" kern="0" dirty="0" smtClean="0"/>
          </a:p>
          <a:p>
            <a:pPr marL="0" indent="0">
              <a:buNone/>
            </a:pPr>
            <a:r>
              <a:rPr lang="en-US" sz="2400" kern="0" dirty="0" smtClean="0"/>
              <a:t>Wikipedia has excellent discussions of several of these steps, which are in your reading assignment</a:t>
            </a:r>
          </a:p>
          <a:p>
            <a:pPr marL="0" indent="0">
              <a:buNone/>
            </a:pPr>
            <a:endParaRPr lang="en-US" sz="2400" kern="0" dirty="0"/>
          </a:p>
          <a:p>
            <a:pPr marL="0" indent="0">
              <a:buNone/>
            </a:pPr>
            <a:r>
              <a:rPr lang="en-US" sz="2400" kern="0" dirty="0"/>
              <a:t>T</a:t>
            </a:r>
            <a:r>
              <a:rPr lang="en-US" sz="2400" kern="0" dirty="0" smtClean="0"/>
              <a:t>oday’s lecture will focus on the first three steps (and briefly mention the next two)</a:t>
            </a:r>
          </a:p>
          <a:p>
            <a:pPr marL="0" indent="0">
              <a:buFontTx/>
              <a:buNone/>
            </a:pPr>
            <a:endParaRPr lang="en-US" sz="2400" kern="0" dirty="0" smtClean="0"/>
          </a:p>
          <a:p>
            <a:pPr eaLnBrk="1" hangingPunct="1">
              <a:lnSpc>
                <a:spcPct val="80000"/>
              </a:lnSpc>
            </a:pPr>
            <a:endParaRPr lang="en-US" altLang="en-US" sz="2400" kern="0" dirty="0" smtClean="0"/>
          </a:p>
          <a:p>
            <a:pPr eaLnBrk="1" hangingPunct="1">
              <a:lnSpc>
                <a:spcPct val="80000"/>
              </a:lnSpc>
            </a:pPr>
            <a:endParaRPr lang="en-US" altLang="en-US" sz="2400" kern="0" dirty="0" smtClean="0"/>
          </a:p>
        </p:txBody>
      </p:sp>
      <p:pic>
        <p:nvPicPr>
          <p:cNvPr id="8" name="Picture 7"/>
          <p:cNvPicPr>
            <a:picLocks noChangeAspect="1"/>
          </p:cNvPicPr>
          <p:nvPr/>
        </p:nvPicPr>
        <p:blipFill>
          <a:blip r:embed="rId5"/>
          <a:stretch>
            <a:fillRect/>
          </a:stretch>
        </p:blipFill>
        <p:spPr>
          <a:xfrm>
            <a:off x="6255735" y="631825"/>
            <a:ext cx="2865894" cy="2805112"/>
          </a:xfrm>
          <a:prstGeom prst="rect">
            <a:avLst/>
          </a:prstGeom>
        </p:spPr>
      </p:pic>
    </p:spTree>
    <p:extLst>
      <p:ext uri="{BB962C8B-B14F-4D97-AF65-F5344CB8AC3E}">
        <p14:creationId xmlns:p14="http://schemas.microsoft.com/office/powerpoint/2010/main" val="29406743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09600" y="1"/>
            <a:ext cx="7772400" cy="1219200"/>
          </a:xfrm>
        </p:spPr>
        <p:txBody>
          <a:bodyPr/>
          <a:lstStyle/>
          <a:p>
            <a:pPr eaLnBrk="1" hangingPunct="1"/>
            <a:r>
              <a:rPr lang="en-US" b="1" smtClean="0">
                <a:solidFill>
                  <a:srgbClr val="0000CC"/>
                </a:solidFill>
              </a:rPr>
              <a:t>Course Information</a:t>
            </a:r>
          </a:p>
        </p:txBody>
      </p:sp>
      <p:sp>
        <p:nvSpPr>
          <p:cNvPr id="5123" name="Rectangle 3"/>
          <p:cNvSpPr>
            <a:spLocks noGrp="1" noChangeArrowheads="1"/>
          </p:cNvSpPr>
          <p:nvPr>
            <p:ph type="subTitle" idx="1"/>
          </p:nvPr>
        </p:nvSpPr>
        <p:spPr>
          <a:xfrm>
            <a:off x="435204" y="990600"/>
            <a:ext cx="8480196" cy="3657600"/>
          </a:xfrm>
        </p:spPr>
        <p:txBody>
          <a:bodyPr/>
          <a:lstStyle/>
          <a:p>
            <a:pPr algn="l" eaLnBrk="1" hangingPunct="1">
              <a:lnSpc>
                <a:spcPct val="80000"/>
              </a:lnSpc>
            </a:pPr>
            <a:r>
              <a:rPr lang="en-US" sz="1800" b="1" dirty="0" smtClean="0"/>
              <a:t>The class will feature in-class exercises, so </a:t>
            </a:r>
            <a:r>
              <a:rPr lang="en-US" sz="1800" b="1" dirty="0" smtClean="0">
                <a:solidFill>
                  <a:srgbClr val="00CC00"/>
                </a:solidFill>
              </a:rPr>
              <a:t>please bring a laptop to class starting next week </a:t>
            </a:r>
          </a:p>
          <a:p>
            <a:pPr algn="l" eaLnBrk="1" hangingPunct="1">
              <a:lnSpc>
                <a:spcPct val="80000"/>
              </a:lnSpc>
            </a:pPr>
            <a:endParaRPr lang="en-US" sz="1800" b="1" dirty="0"/>
          </a:p>
          <a:p>
            <a:pPr algn="l" eaLnBrk="1" hangingPunct="1">
              <a:lnSpc>
                <a:spcPct val="80000"/>
              </a:lnSpc>
            </a:pPr>
            <a:r>
              <a:rPr lang="en-US" sz="1800" b="1" dirty="0" smtClean="0"/>
              <a:t>Software:</a:t>
            </a:r>
            <a:r>
              <a:rPr lang="en-US" sz="1800" dirty="0" smtClean="0"/>
              <a:t> </a:t>
            </a:r>
            <a:r>
              <a:rPr lang="en-US" sz="1800" dirty="0" err="1" smtClean="0"/>
              <a:t>PathwayDesigner</a:t>
            </a:r>
            <a:r>
              <a:rPr lang="en-US" sz="1800" dirty="0" smtClean="0"/>
              <a:t> (</a:t>
            </a:r>
            <a:r>
              <a:rPr lang="en-US" sz="1800" dirty="0">
                <a:solidFill>
                  <a:srgbClr val="00CC00"/>
                </a:solidFill>
                <a:hlinkClick r:id="rId3"/>
              </a:rPr>
              <a:t>http://pathwaydesigner.org</a:t>
            </a:r>
            <a:r>
              <a:rPr lang="en-US" sz="1800" dirty="0" smtClean="0">
                <a:solidFill>
                  <a:srgbClr val="00CC00"/>
                </a:solidFill>
                <a:hlinkClick r:id="rId3"/>
              </a:rPr>
              <a:t>/</a:t>
            </a:r>
            <a:r>
              <a:rPr lang="en-US" sz="1800" dirty="0"/>
              <a:t>), Tellurium (</a:t>
            </a:r>
            <a:r>
              <a:rPr lang="en-US" sz="1800" dirty="0">
                <a:hlinkClick r:id="rId4"/>
              </a:rPr>
              <a:t>http://tellurium.analogmachine.org</a:t>
            </a:r>
            <a:r>
              <a:rPr lang="en-US" sz="1800" dirty="0" smtClean="0">
                <a:hlinkClick r:id="rId4"/>
              </a:rPr>
              <a:t>/</a:t>
            </a:r>
            <a:r>
              <a:rPr lang="en-US" sz="1800" dirty="0" smtClean="0"/>
              <a:t>) </a:t>
            </a:r>
          </a:p>
          <a:p>
            <a:pPr algn="l" eaLnBrk="1" hangingPunct="1">
              <a:lnSpc>
                <a:spcPct val="80000"/>
              </a:lnSpc>
            </a:pPr>
            <a:endParaRPr lang="en-US" sz="1800" dirty="0"/>
          </a:p>
          <a:p>
            <a:pPr algn="l" eaLnBrk="1" hangingPunct="1">
              <a:lnSpc>
                <a:spcPct val="80000"/>
              </a:lnSpc>
            </a:pPr>
            <a:r>
              <a:rPr lang="en-US" sz="1800" b="1" dirty="0" smtClean="0"/>
              <a:t>In class demonstrations and exercises will use </a:t>
            </a:r>
            <a:r>
              <a:rPr lang="en-US" sz="1800" b="1" dirty="0" err="1" smtClean="0"/>
              <a:t>PathwayDesigner</a:t>
            </a:r>
            <a:endParaRPr lang="en-US" sz="1800" b="1" dirty="0" smtClean="0"/>
          </a:p>
          <a:p>
            <a:pPr algn="l" eaLnBrk="1" hangingPunct="1">
              <a:lnSpc>
                <a:spcPct val="80000"/>
              </a:lnSpc>
            </a:pPr>
            <a:endParaRPr lang="en-US" sz="1800" dirty="0"/>
          </a:p>
          <a:p>
            <a:pPr algn="l" eaLnBrk="1" hangingPunct="1">
              <a:lnSpc>
                <a:spcPct val="80000"/>
              </a:lnSpc>
            </a:pPr>
            <a:r>
              <a:rPr lang="en-US" sz="1800" dirty="0" smtClean="0"/>
              <a:t>These tools are Windows-based, so, </a:t>
            </a:r>
            <a:r>
              <a:rPr lang="en-US" sz="1800" dirty="0" smtClean="0">
                <a:solidFill>
                  <a:srgbClr val="00CC00"/>
                </a:solidFill>
              </a:rPr>
              <a:t>if you have a Mac or Linux machine, before next class </a:t>
            </a:r>
            <a:r>
              <a:rPr lang="en-US" sz="1800" b="1" dirty="0">
                <a:solidFill>
                  <a:srgbClr val="00CC00"/>
                </a:solidFill>
              </a:rPr>
              <a:t>i</a:t>
            </a:r>
            <a:r>
              <a:rPr lang="en-US" sz="1800" b="1" dirty="0" smtClean="0">
                <a:solidFill>
                  <a:srgbClr val="00CC00"/>
                </a:solidFill>
              </a:rPr>
              <a:t>nstall a Windows VM box</a:t>
            </a:r>
          </a:p>
          <a:p>
            <a:pPr algn="l" eaLnBrk="1" hangingPunct="1">
              <a:lnSpc>
                <a:spcPct val="80000"/>
              </a:lnSpc>
            </a:pPr>
            <a:endParaRPr lang="en-US" sz="1800" b="1" dirty="0">
              <a:solidFill>
                <a:srgbClr val="002060"/>
              </a:solidFill>
            </a:endParaRPr>
          </a:p>
          <a:p>
            <a:pPr algn="l" eaLnBrk="1" hangingPunct="1">
              <a:lnSpc>
                <a:spcPct val="80000"/>
              </a:lnSpc>
            </a:pPr>
            <a:r>
              <a:rPr lang="en-US" sz="1800" b="1" dirty="0" smtClean="0">
                <a:solidFill>
                  <a:srgbClr val="002060"/>
                </a:solidFill>
              </a:rPr>
              <a:t>You may use </a:t>
            </a:r>
            <a:r>
              <a:rPr lang="en-US" sz="1800" b="1" dirty="0">
                <a:solidFill>
                  <a:srgbClr val="002060"/>
                </a:solidFill>
              </a:rPr>
              <a:t>COPASI (</a:t>
            </a:r>
            <a:r>
              <a:rPr lang="en-US" sz="1800" b="1" dirty="0">
                <a:solidFill>
                  <a:srgbClr val="002060"/>
                </a:solidFill>
                <a:hlinkClick r:id="rId5"/>
              </a:rPr>
              <a:t>http://copasi.org/Download</a:t>
            </a:r>
            <a:r>
              <a:rPr lang="en-US" sz="1800" b="1" dirty="0" smtClean="0">
                <a:solidFill>
                  <a:srgbClr val="002060"/>
                </a:solidFill>
                <a:hlinkClick r:id="rId5"/>
              </a:rPr>
              <a:t>/</a:t>
            </a:r>
            <a:r>
              <a:rPr lang="en-US" sz="1800" b="1" dirty="0" smtClean="0">
                <a:solidFill>
                  <a:srgbClr val="002060"/>
                </a:solidFill>
              </a:rPr>
              <a:t>) for in class exercises and homework if you prefer. COPASI is cross platform but has a steeper learning-curve than </a:t>
            </a:r>
            <a:r>
              <a:rPr lang="en-US" sz="1800" b="1" dirty="0" err="1" smtClean="0">
                <a:solidFill>
                  <a:srgbClr val="002060"/>
                </a:solidFill>
              </a:rPr>
              <a:t>PathwayDesigner</a:t>
            </a:r>
            <a:endParaRPr lang="en-US" sz="1800" b="1" dirty="0" smtClean="0">
              <a:solidFill>
                <a:srgbClr val="002060"/>
              </a:solidFill>
            </a:endParaRPr>
          </a:p>
          <a:p>
            <a:pPr algn="l" eaLnBrk="1" hangingPunct="1">
              <a:lnSpc>
                <a:spcPct val="80000"/>
              </a:lnSpc>
            </a:pPr>
            <a:endParaRPr lang="en-US" sz="1800" b="1" dirty="0">
              <a:solidFill>
                <a:srgbClr val="FF0000"/>
              </a:solidFill>
            </a:endParaRPr>
          </a:p>
          <a:p>
            <a:pPr algn="l" eaLnBrk="1" hangingPunct="1">
              <a:lnSpc>
                <a:spcPct val="80000"/>
              </a:lnSpc>
            </a:pPr>
            <a:r>
              <a:rPr lang="en-US" sz="1800" b="1" dirty="0" smtClean="0">
                <a:solidFill>
                  <a:srgbClr val="00CC00"/>
                </a:solidFill>
              </a:rPr>
              <a:t>Before next week, please install </a:t>
            </a:r>
            <a:r>
              <a:rPr lang="en-US" sz="1800" b="1" dirty="0" err="1" smtClean="0">
                <a:solidFill>
                  <a:srgbClr val="00CC00"/>
                </a:solidFill>
              </a:rPr>
              <a:t>PathwayDesigner</a:t>
            </a:r>
            <a:r>
              <a:rPr lang="en-US" sz="1800" b="1" dirty="0" smtClean="0">
                <a:solidFill>
                  <a:srgbClr val="00CC00"/>
                </a:solidFill>
              </a:rPr>
              <a:t> </a:t>
            </a:r>
            <a:r>
              <a:rPr lang="en-US" sz="1800" b="1" dirty="0">
                <a:solidFill>
                  <a:srgbClr val="00CC00"/>
                </a:solidFill>
              </a:rPr>
              <a:t>4.3.4 from </a:t>
            </a:r>
            <a:r>
              <a:rPr lang="en-US" sz="1800" b="1" dirty="0">
                <a:solidFill>
                  <a:srgbClr val="00CC00"/>
                </a:solidFill>
                <a:hlinkClick r:id="rId3"/>
              </a:rPr>
              <a:t>http://pathwaydesigner.org</a:t>
            </a:r>
            <a:r>
              <a:rPr lang="en-US" sz="1800" b="1" dirty="0" smtClean="0">
                <a:solidFill>
                  <a:srgbClr val="00CC00"/>
                </a:solidFill>
                <a:hlinkClick r:id="rId3"/>
              </a:rPr>
              <a:t>/</a:t>
            </a:r>
            <a:endParaRPr lang="en-US" sz="1800" b="1" dirty="0" smtClean="0">
              <a:solidFill>
                <a:srgbClr val="00CC00"/>
              </a:solidFill>
            </a:endParaRPr>
          </a:p>
          <a:p>
            <a:pPr algn="l" eaLnBrk="1" hangingPunct="1">
              <a:lnSpc>
                <a:spcPct val="80000"/>
              </a:lnSpc>
            </a:pPr>
            <a:endParaRPr lang="en-US" sz="1800" b="1" dirty="0">
              <a:solidFill>
                <a:srgbClr val="00CC00"/>
              </a:solidFill>
            </a:endParaRPr>
          </a:p>
          <a:p>
            <a:pPr algn="l" eaLnBrk="1" hangingPunct="1">
              <a:lnSpc>
                <a:spcPct val="80000"/>
              </a:lnSpc>
            </a:pPr>
            <a:r>
              <a:rPr lang="en-US" sz="1800" b="1" dirty="0" smtClean="0"/>
              <a:t>On windows boxes, recommend installing to desktop</a:t>
            </a:r>
          </a:p>
          <a:p>
            <a:pPr algn="l" eaLnBrk="1" hangingPunct="1">
              <a:lnSpc>
                <a:spcPct val="80000"/>
              </a:lnSpc>
            </a:pPr>
            <a:endParaRPr lang="en-US" sz="1800" dirty="0" smtClean="0">
              <a:solidFill>
                <a:srgbClr val="FF0000"/>
              </a:solidFill>
            </a:endParaRPr>
          </a:p>
        </p:txBody>
      </p:sp>
      <p:pic>
        <p:nvPicPr>
          <p:cNvPr id="5124" name="Picture 4" descr="Biocomplexit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redblackblockiu"/>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01261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40</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Group 14"/>
          <p:cNvGrpSpPr/>
          <p:nvPr/>
        </p:nvGrpSpPr>
        <p:grpSpPr>
          <a:xfrm>
            <a:off x="1686417" y="607742"/>
            <a:ext cx="5734050" cy="5612084"/>
            <a:chOff x="1774923" y="685801"/>
            <a:chExt cx="5734050" cy="5595806"/>
          </a:xfrm>
        </p:grpSpPr>
        <p:grpSp>
          <p:nvGrpSpPr>
            <p:cNvPr id="6" name="Group 5"/>
            <p:cNvGrpSpPr/>
            <p:nvPr/>
          </p:nvGrpSpPr>
          <p:grpSpPr>
            <a:xfrm>
              <a:off x="1774923" y="685801"/>
              <a:ext cx="5734050" cy="5595806"/>
              <a:chOff x="1774923" y="685801"/>
              <a:chExt cx="5734050" cy="5595806"/>
            </a:xfrm>
          </p:grpSpPr>
          <p:sp>
            <p:nvSpPr>
              <p:cNvPr id="7" name="Rectangle 6"/>
              <p:cNvSpPr/>
              <p:nvPr/>
            </p:nvSpPr>
            <p:spPr bwMode="auto">
              <a:xfrm>
                <a:off x="1774923" y="685801"/>
                <a:ext cx="5734050" cy="5595806"/>
              </a:xfrm>
              <a:prstGeom prst="rect">
                <a:avLst/>
              </a:prstGeom>
              <a:solidFill>
                <a:schemeClr val="bg1"/>
              </a:solid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fontAlgn="auto">
                  <a:spcBef>
                    <a:spcPts val="0"/>
                  </a:spcBef>
                  <a:spcAft>
                    <a:spcPts val="0"/>
                  </a:spcAft>
                  <a:defRPr/>
                </a:pPr>
                <a:endParaRPr lang="en-US" b="1" dirty="0">
                  <a:solidFill>
                    <a:prstClr val="black"/>
                  </a:solidFill>
                  <a:latin typeface="Calibri" pitchFamily="34" charset="0"/>
                </a:endParaRPr>
              </a:p>
            </p:txBody>
          </p:sp>
          <p:grpSp>
            <p:nvGrpSpPr>
              <p:cNvPr id="5" name="Group 4"/>
              <p:cNvGrpSpPr/>
              <p:nvPr/>
            </p:nvGrpSpPr>
            <p:grpSpPr>
              <a:xfrm>
                <a:off x="2013048" y="990600"/>
                <a:ext cx="5257800" cy="5063360"/>
                <a:chOff x="1957388" y="990600"/>
                <a:chExt cx="5257800" cy="5063360"/>
              </a:xfrm>
            </p:grpSpPr>
            <p:sp>
              <p:nvSpPr>
                <p:cNvPr id="8" name="Rectangle 7"/>
                <p:cNvSpPr/>
                <p:nvPr/>
              </p:nvSpPr>
              <p:spPr bwMode="auto">
                <a:xfrm>
                  <a:off x="2262188" y="3267178"/>
                  <a:ext cx="4648200" cy="384721"/>
                </a:xfrm>
                <a:prstGeom prst="rect">
                  <a:avLst/>
                </a:prstGeom>
                <a:solidFill>
                  <a:srgbClr val="FF00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tx1"/>
                      </a:solidFill>
                      <a:latin typeface="Calibri" pitchFamily="34" charset="0"/>
                    </a:rPr>
                    <a:t>D</a:t>
                  </a:r>
                  <a:r>
                    <a:rPr lang="en-US" sz="1900" b="1" dirty="0" smtClean="0">
                      <a:solidFill>
                        <a:schemeClr val="tx1"/>
                      </a:solidFill>
                      <a:latin typeface="Calibri" pitchFamily="34" charset="0"/>
                    </a:rPr>
                    <a:t>efine Quantitative Model Template</a:t>
                  </a:r>
                  <a:endParaRPr lang="en-US" sz="1900" b="1" dirty="0">
                    <a:solidFill>
                      <a:schemeClr val="tx1"/>
                    </a:solidFill>
                    <a:latin typeface="Calibri" pitchFamily="34" charset="0"/>
                  </a:endParaRPr>
                </a:p>
              </p:txBody>
            </p:sp>
            <p:sp>
              <p:nvSpPr>
                <p:cNvPr id="9" name="Rectangle 8"/>
                <p:cNvSpPr/>
                <p:nvPr/>
              </p:nvSpPr>
              <p:spPr bwMode="auto">
                <a:xfrm>
                  <a:off x="2262188" y="5669785"/>
                  <a:ext cx="4648200" cy="384175"/>
                </a:xfrm>
                <a:prstGeom prst="rect">
                  <a:avLst/>
                </a:prstGeom>
                <a:solidFill>
                  <a:srgbClr val="7030A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prstClr val="white"/>
                      </a:solidFill>
                      <a:latin typeface="Calibri" pitchFamily="34" charset="0"/>
                    </a:rPr>
                    <a:t>Implement Choices as Simulation</a:t>
                  </a:r>
                </a:p>
              </p:txBody>
            </p:sp>
            <p:sp>
              <p:nvSpPr>
                <p:cNvPr id="10" name="Rectangle 9"/>
                <p:cNvSpPr/>
                <p:nvPr/>
              </p:nvSpPr>
              <p:spPr bwMode="auto">
                <a:xfrm>
                  <a:off x="1957388" y="4866497"/>
                  <a:ext cx="5257800" cy="383605"/>
                </a:xfrm>
                <a:prstGeom prst="rect">
                  <a:avLst/>
                </a:prstGeom>
                <a:solidFill>
                  <a:srgbClr val="FFC0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tx1"/>
                      </a:solidFill>
                      <a:latin typeface="Calibri" pitchFamily="34" charset="0"/>
                    </a:rPr>
                    <a:t>Choose Methodologies </a:t>
                  </a:r>
                  <a:r>
                    <a:rPr lang="en-US" sz="1900" b="1" dirty="0" smtClean="0">
                      <a:solidFill>
                        <a:schemeClr val="tx1"/>
                      </a:solidFill>
                      <a:latin typeface="Calibri" pitchFamily="34" charset="0"/>
                    </a:rPr>
                    <a:t>for Problem Solution</a:t>
                  </a:r>
                  <a:endParaRPr lang="en-US" sz="1400" b="1" dirty="0">
                    <a:solidFill>
                      <a:schemeClr val="tx1"/>
                    </a:solidFill>
                    <a:latin typeface="Calibri" pitchFamily="34" charset="0"/>
                  </a:endParaRPr>
                </a:p>
              </p:txBody>
            </p:sp>
            <p:sp>
              <p:nvSpPr>
                <p:cNvPr id="11" name="Rectangle 10"/>
                <p:cNvSpPr/>
                <p:nvPr/>
              </p:nvSpPr>
              <p:spPr bwMode="auto">
                <a:xfrm>
                  <a:off x="2212976" y="2507260"/>
                  <a:ext cx="4746625" cy="385763"/>
                </a:xfrm>
                <a:prstGeom prst="rect">
                  <a:avLst/>
                </a:prstGeom>
                <a:solidFill>
                  <a:srgbClr val="7030A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bg1"/>
                      </a:solidFill>
                      <a:latin typeface="Calibri" pitchFamily="34" charset="0"/>
                    </a:rPr>
                    <a:t>Define </a:t>
                  </a:r>
                  <a:r>
                    <a:rPr lang="en-US" sz="1900" b="1" dirty="0" smtClean="0">
                      <a:solidFill>
                        <a:schemeClr val="bg1"/>
                      </a:solidFill>
                      <a:latin typeface="Calibri" pitchFamily="34" charset="0"/>
                    </a:rPr>
                    <a:t>Conceptual Model</a:t>
                  </a:r>
                  <a:endParaRPr lang="en-US" sz="1400" b="1" dirty="0">
                    <a:solidFill>
                      <a:schemeClr val="bg1"/>
                    </a:solidFill>
                    <a:latin typeface="Calibri" pitchFamily="34" charset="0"/>
                  </a:endParaRPr>
                </a:p>
              </p:txBody>
            </p:sp>
            <p:sp>
              <p:nvSpPr>
                <p:cNvPr id="17" name="Rectangle 16"/>
                <p:cNvSpPr/>
                <p:nvPr/>
              </p:nvSpPr>
              <p:spPr bwMode="auto">
                <a:xfrm>
                  <a:off x="2212182" y="990600"/>
                  <a:ext cx="4748212" cy="384175"/>
                </a:xfrm>
                <a:prstGeom prst="rect">
                  <a:avLst/>
                </a:prstGeom>
                <a:solidFill>
                  <a:srgbClr val="FFFF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prstClr val="black"/>
                      </a:solidFill>
                      <a:latin typeface="Calibri" pitchFamily="34" charset="0"/>
                    </a:rPr>
                    <a:t>Biological Observations</a:t>
                  </a:r>
                  <a:endParaRPr lang="en-US" sz="1400" b="1" dirty="0">
                    <a:solidFill>
                      <a:prstClr val="black"/>
                    </a:solidFill>
                    <a:latin typeface="Calibri" pitchFamily="34" charset="0"/>
                  </a:endParaRPr>
                </a:p>
              </p:txBody>
            </p:sp>
            <p:sp>
              <p:nvSpPr>
                <p:cNvPr id="25" name="Rectangle 24"/>
                <p:cNvSpPr/>
                <p:nvPr/>
              </p:nvSpPr>
              <p:spPr bwMode="auto">
                <a:xfrm>
                  <a:off x="2212182" y="1748930"/>
                  <a:ext cx="4748212" cy="384175"/>
                </a:xfrm>
                <a:prstGeom prst="rect">
                  <a:avLst/>
                </a:prstGeom>
                <a:solidFill>
                  <a:schemeClr val="accent2">
                    <a:lumMod val="60000"/>
                    <a:lumOff val="4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smtClean="0">
                      <a:solidFill>
                        <a:prstClr val="black"/>
                      </a:solidFill>
                      <a:latin typeface="Calibri" pitchFamily="34" charset="0"/>
                    </a:rPr>
                    <a:t>Define Initial Questions and Hypotheses</a:t>
                  </a:r>
                  <a:endParaRPr lang="en-US" sz="1400" b="1" dirty="0">
                    <a:solidFill>
                      <a:prstClr val="black"/>
                    </a:solidFill>
                    <a:latin typeface="Calibri" pitchFamily="34" charset="0"/>
                  </a:endParaRPr>
                </a:p>
              </p:txBody>
            </p:sp>
            <p:sp>
              <p:nvSpPr>
                <p:cNvPr id="27" name="Rectangle 26"/>
                <p:cNvSpPr/>
                <p:nvPr/>
              </p:nvSpPr>
              <p:spPr bwMode="auto">
                <a:xfrm>
                  <a:off x="2252758" y="4069677"/>
                  <a:ext cx="4648200" cy="383605"/>
                </a:xfrm>
                <a:prstGeom prst="rect">
                  <a:avLst/>
                </a:prstGeom>
                <a:solidFill>
                  <a:srgbClr val="00B05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smtClean="0">
                      <a:solidFill>
                        <a:schemeClr val="tx1"/>
                      </a:solidFill>
                      <a:latin typeface="Calibri" pitchFamily="34" charset="0"/>
                    </a:rPr>
                    <a:t>Define Mathematical Model</a:t>
                  </a:r>
                  <a:endParaRPr lang="en-US" sz="1900" b="1" dirty="0">
                    <a:solidFill>
                      <a:schemeClr val="tx1"/>
                    </a:solidFill>
                    <a:latin typeface="Calibri" pitchFamily="34" charset="0"/>
                  </a:endParaRPr>
                </a:p>
              </p:txBody>
            </p:sp>
          </p:grpSp>
        </p:grpSp>
        <p:grpSp>
          <p:nvGrpSpPr>
            <p:cNvPr id="14" name="Group 13"/>
            <p:cNvGrpSpPr/>
            <p:nvPr/>
          </p:nvGrpSpPr>
          <p:grpSpPr>
            <a:xfrm>
              <a:off x="4442000" y="1378445"/>
              <a:ext cx="390464" cy="4258012"/>
              <a:chOff x="4442000" y="1378445"/>
              <a:chExt cx="390464" cy="4258012"/>
            </a:xfrm>
          </p:grpSpPr>
          <p:sp>
            <p:nvSpPr>
              <p:cNvPr id="27657" name="Down Arrow 17"/>
              <p:cNvSpPr>
                <a:spLocks noChangeArrowheads="1"/>
              </p:cNvSpPr>
              <p:nvPr/>
            </p:nvSpPr>
            <p:spPr bwMode="auto">
              <a:xfrm>
                <a:off x="4451427" y="1378445"/>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sp>
            <p:nvSpPr>
              <p:cNvPr id="30" name="Down Arrow 17"/>
              <p:cNvSpPr>
                <a:spLocks noChangeArrowheads="1"/>
              </p:cNvSpPr>
              <p:nvPr/>
            </p:nvSpPr>
            <p:spPr bwMode="auto">
              <a:xfrm>
                <a:off x="4451427" y="2142631"/>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sp>
            <p:nvSpPr>
              <p:cNvPr id="29" name="Down Arrow 17"/>
              <p:cNvSpPr>
                <a:spLocks noChangeArrowheads="1"/>
              </p:cNvSpPr>
              <p:nvPr/>
            </p:nvSpPr>
            <p:spPr bwMode="auto">
              <a:xfrm>
                <a:off x="4451427" y="2896810"/>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sp>
            <p:nvSpPr>
              <p:cNvPr id="28" name="Down Arrow 17"/>
              <p:cNvSpPr>
                <a:spLocks noChangeArrowheads="1"/>
              </p:cNvSpPr>
              <p:nvPr/>
            </p:nvSpPr>
            <p:spPr bwMode="auto">
              <a:xfrm>
                <a:off x="4451427" y="3667975"/>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sp>
            <p:nvSpPr>
              <p:cNvPr id="31" name="Down Arrow 17"/>
              <p:cNvSpPr>
                <a:spLocks noChangeArrowheads="1"/>
              </p:cNvSpPr>
              <p:nvPr/>
            </p:nvSpPr>
            <p:spPr bwMode="auto">
              <a:xfrm>
                <a:off x="4442000" y="4477213"/>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sp>
            <p:nvSpPr>
              <p:cNvPr id="32" name="Down Arrow 17"/>
              <p:cNvSpPr>
                <a:spLocks noChangeArrowheads="1"/>
              </p:cNvSpPr>
              <p:nvPr/>
            </p:nvSpPr>
            <p:spPr bwMode="auto">
              <a:xfrm>
                <a:off x="4451427" y="5265972"/>
                <a:ext cx="381037" cy="370485"/>
              </a:xfrm>
              <a:prstGeom prst="downArrow">
                <a:avLst>
                  <a:gd name="adj1" fmla="val 50000"/>
                  <a:gd name="adj2" fmla="val 50002"/>
                </a:avLst>
              </a:prstGeom>
              <a:solidFill>
                <a:schemeClr val="accent1"/>
              </a:solidFill>
              <a:ln w="9525" algn="ctr">
                <a:solidFill>
                  <a:schemeClr val="tx1"/>
                </a:solidFill>
                <a:round/>
                <a:headEnd/>
                <a:tailEnd/>
              </a:ln>
            </p:spPr>
            <p:txBody>
              <a:bodyPr wrap="none"/>
              <a:lstStyle/>
              <a:p>
                <a:endParaRPr lang="en-US" dirty="0">
                  <a:solidFill>
                    <a:srgbClr val="000000"/>
                  </a:solidFill>
                  <a:latin typeface="Calibri" pitchFamily="34" charset="0"/>
                </a:endParaRPr>
              </a:p>
            </p:txBody>
          </p:sp>
        </p:grpSp>
      </p:grpSp>
    </p:spTree>
    <p:extLst>
      <p:ext uri="{BB962C8B-B14F-4D97-AF65-F5344CB8AC3E}">
        <p14:creationId xmlns:p14="http://schemas.microsoft.com/office/powerpoint/2010/main" val="20699825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41</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5"/>
          <p:cNvSpPr/>
          <p:nvPr/>
        </p:nvSpPr>
        <p:spPr bwMode="auto">
          <a:xfrm>
            <a:off x="514040" y="681496"/>
            <a:ext cx="4748212" cy="384175"/>
          </a:xfrm>
          <a:prstGeom prst="rect">
            <a:avLst/>
          </a:prstGeom>
          <a:solidFill>
            <a:srgbClr val="FFFF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prstClr val="black"/>
                </a:solidFill>
                <a:latin typeface="Calibri" pitchFamily="34" charset="0"/>
              </a:rPr>
              <a:t>Biological Observations</a:t>
            </a:r>
            <a:endParaRPr lang="en-US" sz="1400" b="1" dirty="0">
              <a:solidFill>
                <a:prstClr val="black"/>
              </a:solidFill>
              <a:latin typeface="Calibri" pitchFamily="34" charset="0"/>
            </a:endParaRPr>
          </a:p>
        </p:txBody>
      </p:sp>
      <p:sp>
        <p:nvSpPr>
          <p:cNvPr id="3" name="TextBox 2"/>
          <p:cNvSpPr txBox="1"/>
          <p:nvPr/>
        </p:nvSpPr>
        <p:spPr>
          <a:xfrm>
            <a:off x="484188" y="1295400"/>
            <a:ext cx="5535612" cy="5632311"/>
          </a:xfrm>
          <a:prstGeom prst="rect">
            <a:avLst/>
          </a:prstGeom>
          <a:noFill/>
        </p:spPr>
        <p:txBody>
          <a:bodyPr wrap="square" rtlCol="0">
            <a:spAutoFit/>
          </a:bodyPr>
          <a:lstStyle/>
          <a:p>
            <a:r>
              <a:rPr lang="en-US" dirty="0" smtClean="0"/>
              <a:t>To start need some knowledge of the problem domain at hand (reading, experiment, discussion with domain experts…).</a:t>
            </a:r>
          </a:p>
          <a:p>
            <a:endParaRPr lang="en-US" dirty="0"/>
          </a:p>
          <a:p>
            <a:r>
              <a:rPr lang="en-US" dirty="0" smtClean="0"/>
              <a:t>What are the phenomena we wish to describe? How are they characterized?</a:t>
            </a:r>
          </a:p>
          <a:p>
            <a:endParaRPr lang="en-US" dirty="0"/>
          </a:p>
          <a:p>
            <a:r>
              <a:rPr lang="en-US" dirty="0" smtClean="0"/>
              <a:t>Something in our general experience of the situation must suggest that we need to construct a model (we build a tacit mental model as we are doing our background reading)</a:t>
            </a:r>
          </a:p>
          <a:p>
            <a:endParaRPr lang="en-US" dirty="0"/>
          </a:p>
          <a:p>
            <a:r>
              <a:rPr lang="en-US" dirty="0"/>
              <a:t>What aspect of the biological problem (Objects, Processes, </a:t>
            </a:r>
            <a:r>
              <a:rPr lang="en-US" i="1" dirty="0" err="1" smtClean="0"/>
              <a:t>etc</a:t>
            </a:r>
            <a:r>
              <a:rPr lang="en-US" dirty="0" smtClean="0"/>
              <a:t>…) seem </a:t>
            </a:r>
            <a:r>
              <a:rPr lang="en-US" dirty="0"/>
              <a:t>most likely to be </a:t>
            </a:r>
            <a:r>
              <a:rPr lang="en-US" dirty="0" smtClean="0"/>
              <a:t>significant either as causes or ways to measure the phenomena of interest?</a:t>
            </a:r>
          </a:p>
          <a:p>
            <a:endParaRPr lang="en-US" dirty="0"/>
          </a:p>
          <a:p>
            <a:r>
              <a:rPr lang="en-US" dirty="0" smtClean="0"/>
              <a:t>More specifically, what do we identify as the behaviors we find significant and what properties of the model system do we think may control them?</a:t>
            </a:r>
            <a:endParaRPr lang="en-US" dirty="0"/>
          </a:p>
        </p:txBody>
      </p:sp>
      <p:pic>
        <p:nvPicPr>
          <p:cNvPr id="9" name="Picture 8"/>
          <p:cNvPicPr>
            <a:picLocks noChangeAspect="1"/>
          </p:cNvPicPr>
          <p:nvPr/>
        </p:nvPicPr>
        <p:blipFill>
          <a:blip r:embed="rId5"/>
          <a:stretch>
            <a:fillRect/>
          </a:stretch>
        </p:blipFill>
        <p:spPr>
          <a:xfrm>
            <a:off x="5989163" y="634091"/>
            <a:ext cx="2865894" cy="2805112"/>
          </a:xfrm>
          <a:prstGeom prst="rect">
            <a:avLst/>
          </a:prstGeom>
        </p:spPr>
      </p:pic>
    </p:spTree>
    <p:extLst>
      <p:ext uri="{BB962C8B-B14F-4D97-AF65-F5344CB8AC3E}">
        <p14:creationId xmlns:p14="http://schemas.microsoft.com/office/powerpoint/2010/main" val="33929565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42</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53551" y="1147148"/>
            <a:ext cx="5535612" cy="4524315"/>
          </a:xfrm>
          <a:prstGeom prst="rect">
            <a:avLst/>
          </a:prstGeom>
          <a:noFill/>
        </p:spPr>
        <p:txBody>
          <a:bodyPr wrap="square" rtlCol="0">
            <a:spAutoFit/>
          </a:bodyPr>
          <a:lstStyle/>
          <a:p>
            <a:pPr lvl="1" indent="-457200">
              <a:buFont typeface="+mj-lt"/>
              <a:buAutoNum type="arabicPeriod"/>
            </a:pPr>
            <a:r>
              <a:rPr lang="en-US" sz="2400" dirty="0" smtClean="0"/>
              <a:t>Define our </a:t>
            </a:r>
            <a:r>
              <a:rPr lang="en-US" sz="2400" dirty="0"/>
              <a:t>subject domain? </a:t>
            </a:r>
          </a:p>
          <a:p>
            <a:pPr lvl="1" indent="-457200">
              <a:buFont typeface="+mj-lt"/>
              <a:buAutoNum type="arabicPeriod"/>
            </a:pPr>
            <a:r>
              <a:rPr lang="en-US" sz="2400" dirty="0" smtClean="0"/>
              <a:t>Define the </a:t>
            </a:r>
            <a:r>
              <a:rPr lang="en-US" sz="2400" dirty="0"/>
              <a:t>basic structure of </a:t>
            </a:r>
            <a:r>
              <a:rPr lang="en-US" sz="2400" dirty="0" smtClean="0"/>
              <a:t>our </a:t>
            </a:r>
            <a:r>
              <a:rPr lang="en-US" sz="2400" dirty="0"/>
              <a:t>scientific problem? </a:t>
            </a:r>
            <a:endParaRPr lang="en-US" sz="2400" dirty="0" smtClean="0"/>
          </a:p>
          <a:p>
            <a:pPr lvl="1" indent="-457200">
              <a:buFont typeface="+mj-lt"/>
              <a:buAutoNum type="arabicPeriod"/>
            </a:pPr>
            <a:r>
              <a:rPr lang="en-US" sz="2400" dirty="0"/>
              <a:t>What are the </a:t>
            </a:r>
            <a:r>
              <a:rPr lang="en-US" sz="2400" b="1" dirty="0" smtClean="0"/>
              <a:t>metrics</a:t>
            </a:r>
            <a:r>
              <a:rPr lang="en-US" sz="2400" dirty="0" smtClean="0"/>
              <a:t> based on the </a:t>
            </a:r>
            <a:r>
              <a:rPr lang="en-US" sz="2400" b="1" dirty="0" smtClean="0"/>
              <a:t>experimentally </a:t>
            </a:r>
            <a:r>
              <a:rPr lang="en-US" sz="2400" b="1" dirty="0"/>
              <a:t>observable variables </a:t>
            </a:r>
            <a:r>
              <a:rPr lang="en-US" sz="2400" dirty="0"/>
              <a:t>we want our model to reproduce? Sometimes we may need to invoke “hidden observables,” states which we have to infer indirectly from directly observable quantities</a:t>
            </a:r>
          </a:p>
          <a:p>
            <a:pPr lvl="1" indent="-457200">
              <a:buFont typeface="+mj-lt"/>
              <a:buAutoNum type="arabicPeriod"/>
            </a:pPr>
            <a:endParaRPr lang="en-US" sz="2400" dirty="0"/>
          </a:p>
        </p:txBody>
      </p:sp>
      <p:sp>
        <p:nvSpPr>
          <p:cNvPr id="9" name="Rectangle 8"/>
          <p:cNvSpPr/>
          <p:nvPr/>
        </p:nvSpPr>
        <p:spPr bwMode="auto">
          <a:xfrm>
            <a:off x="487330" y="681496"/>
            <a:ext cx="4748212" cy="384175"/>
          </a:xfrm>
          <a:prstGeom prst="rect">
            <a:avLst/>
          </a:prstGeom>
          <a:solidFill>
            <a:schemeClr val="accent2">
              <a:lumMod val="60000"/>
              <a:lumOff val="4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smtClean="0">
                <a:solidFill>
                  <a:prstClr val="black"/>
                </a:solidFill>
                <a:latin typeface="Calibri" pitchFamily="34" charset="0"/>
              </a:rPr>
              <a:t>Define Initial Questions and Hypotheses</a:t>
            </a:r>
            <a:endParaRPr lang="en-US" sz="1400" b="1" dirty="0">
              <a:solidFill>
                <a:prstClr val="black"/>
              </a:solidFill>
              <a:latin typeface="Calibri" pitchFamily="34" charset="0"/>
            </a:endParaRPr>
          </a:p>
        </p:txBody>
      </p:sp>
      <p:sp>
        <p:nvSpPr>
          <p:cNvPr id="4" name="Rectangle 3"/>
          <p:cNvSpPr/>
          <p:nvPr/>
        </p:nvSpPr>
        <p:spPr>
          <a:xfrm>
            <a:off x="387285" y="5182894"/>
            <a:ext cx="8763000" cy="1569660"/>
          </a:xfrm>
          <a:prstGeom prst="rect">
            <a:avLst/>
          </a:prstGeom>
        </p:spPr>
        <p:txBody>
          <a:bodyPr wrap="square">
            <a:spAutoFit/>
          </a:bodyPr>
          <a:lstStyle/>
          <a:p>
            <a:pPr lvl="1" indent="-457200">
              <a:buFont typeface="+mj-lt"/>
              <a:buAutoNum type="arabicPeriod" startAt="4"/>
            </a:pPr>
            <a:r>
              <a:rPr lang="en-US" sz="2400" dirty="0" smtClean="0"/>
              <a:t>What are the possible </a:t>
            </a:r>
            <a:r>
              <a:rPr lang="en-US" sz="2400" b="1" dirty="0" smtClean="0"/>
              <a:t>parameters</a:t>
            </a:r>
            <a:r>
              <a:rPr lang="en-US" sz="2400" dirty="0" smtClean="0"/>
              <a:t> we can control in an experiment or which vary intrinsically within a population and which we can measure so that we have a “natural” population-level experiment?</a:t>
            </a:r>
            <a:endParaRPr lang="en-US" dirty="0"/>
          </a:p>
        </p:txBody>
      </p:sp>
      <p:pic>
        <p:nvPicPr>
          <p:cNvPr id="5" name="Picture 4"/>
          <p:cNvPicPr>
            <a:picLocks noChangeAspect="1"/>
          </p:cNvPicPr>
          <p:nvPr/>
        </p:nvPicPr>
        <p:blipFill>
          <a:blip r:embed="rId5"/>
          <a:stretch>
            <a:fillRect/>
          </a:stretch>
        </p:blipFill>
        <p:spPr>
          <a:xfrm>
            <a:off x="5989163" y="634091"/>
            <a:ext cx="2865894" cy="2805112"/>
          </a:xfrm>
          <a:prstGeom prst="rect">
            <a:avLst/>
          </a:prstGeom>
        </p:spPr>
      </p:pic>
    </p:spTree>
    <p:extLst>
      <p:ext uri="{BB962C8B-B14F-4D97-AF65-F5344CB8AC3E}">
        <p14:creationId xmlns:p14="http://schemas.microsoft.com/office/powerpoint/2010/main" val="23561357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43</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53551" y="1147148"/>
            <a:ext cx="5535612" cy="5262979"/>
          </a:xfrm>
          <a:prstGeom prst="rect">
            <a:avLst/>
          </a:prstGeom>
          <a:noFill/>
        </p:spPr>
        <p:txBody>
          <a:bodyPr wrap="square" rtlCol="0">
            <a:spAutoFit/>
          </a:bodyPr>
          <a:lstStyle/>
          <a:p>
            <a:pPr lvl="1" indent="-457200">
              <a:buFont typeface="+mj-lt"/>
              <a:buAutoNum type="arabicPeriod" startAt="5"/>
            </a:pPr>
            <a:r>
              <a:rPr lang="en-US" sz="2400" dirty="0"/>
              <a:t>Define the governing hypotheses for the problem under study? </a:t>
            </a:r>
            <a:r>
              <a:rPr lang="en-US" sz="2400" dirty="0" smtClean="0"/>
              <a:t>These hypotheses define the relationship between the experimentally controllable parameters and the experimentally observable variables. Hypotheses </a:t>
            </a:r>
            <a:r>
              <a:rPr lang="en-US" sz="2400" dirty="0"/>
              <a:t>can define either model structure (</a:t>
            </a:r>
            <a:r>
              <a:rPr lang="en-US" sz="2400" i="1" dirty="0"/>
              <a:t>e.g. </a:t>
            </a:r>
            <a:r>
              <a:rPr lang="en-US" sz="2400" dirty="0"/>
              <a:t>the nature and category of interactions) or the values of parameters for a given model structure</a:t>
            </a:r>
          </a:p>
          <a:p>
            <a:pPr lvl="1" indent="-457200">
              <a:buFont typeface="+mj-lt"/>
              <a:buAutoNum type="arabicPeriod" startAt="5"/>
            </a:pPr>
            <a:r>
              <a:rPr lang="en-US" sz="2400" dirty="0" smtClean="0"/>
              <a:t>Frame </a:t>
            </a:r>
            <a:r>
              <a:rPr lang="en-US" sz="2400" dirty="0"/>
              <a:t>specific (quantitative) questions which we </a:t>
            </a:r>
            <a:r>
              <a:rPr lang="en-US" sz="2400" dirty="0" smtClean="0"/>
              <a:t>wish to answer</a:t>
            </a:r>
            <a:r>
              <a:rPr lang="en-US" sz="2400" dirty="0"/>
              <a:t>? </a:t>
            </a:r>
          </a:p>
        </p:txBody>
      </p:sp>
      <p:sp>
        <p:nvSpPr>
          <p:cNvPr id="9" name="Rectangle 8"/>
          <p:cNvSpPr/>
          <p:nvPr/>
        </p:nvSpPr>
        <p:spPr bwMode="auto">
          <a:xfrm>
            <a:off x="487330" y="681496"/>
            <a:ext cx="4748212" cy="384175"/>
          </a:xfrm>
          <a:prstGeom prst="rect">
            <a:avLst/>
          </a:prstGeom>
          <a:solidFill>
            <a:schemeClr val="accent2">
              <a:lumMod val="60000"/>
              <a:lumOff val="40000"/>
            </a:schemeClr>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smtClean="0">
                <a:solidFill>
                  <a:prstClr val="black"/>
                </a:solidFill>
                <a:latin typeface="Calibri" pitchFamily="34" charset="0"/>
              </a:rPr>
              <a:t>Define Initial Questions and Hypotheses</a:t>
            </a:r>
            <a:endParaRPr lang="en-US" sz="1400" b="1" dirty="0">
              <a:solidFill>
                <a:prstClr val="black"/>
              </a:solidFill>
              <a:latin typeface="Calibri" pitchFamily="34" charset="0"/>
            </a:endParaRPr>
          </a:p>
        </p:txBody>
      </p:sp>
      <p:pic>
        <p:nvPicPr>
          <p:cNvPr id="5" name="Picture 4"/>
          <p:cNvPicPr>
            <a:picLocks noChangeAspect="1"/>
          </p:cNvPicPr>
          <p:nvPr/>
        </p:nvPicPr>
        <p:blipFill>
          <a:blip r:embed="rId5"/>
          <a:stretch>
            <a:fillRect/>
          </a:stretch>
        </p:blipFill>
        <p:spPr>
          <a:xfrm>
            <a:off x="5989163" y="634091"/>
            <a:ext cx="2865894" cy="2805112"/>
          </a:xfrm>
          <a:prstGeom prst="rect">
            <a:avLst/>
          </a:prstGeom>
        </p:spPr>
      </p:pic>
    </p:spTree>
    <p:extLst>
      <p:ext uri="{BB962C8B-B14F-4D97-AF65-F5344CB8AC3E}">
        <p14:creationId xmlns:p14="http://schemas.microsoft.com/office/powerpoint/2010/main" val="23387064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44</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81000" y="1139155"/>
            <a:ext cx="5535612" cy="5262979"/>
          </a:xfrm>
          <a:prstGeom prst="rect">
            <a:avLst/>
          </a:prstGeom>
          <a:noFill/>
        </p:spPr>
        <p:txBody>
          <a:bodyPr wrap="square" rtlCol="0">
            <a:spAutoFit/>
          </a:bodyPr>
          <a:lstStyle/>
          <a:p>
            <a:r>
              <a:rPr lang="en-US" sz="2400" dirty="0" smtClean="0"/>
              <a:t>Build a formal structure relating the model elements which captures the domain-specific knowledge that you have identified as significant to your problem</a:t>
            </a:r>
          </a:p>
          <a:p>
            <a:endParaRPr lang="en-US" sz="2400" dirty="0"/>
          </a:p>
          <a:p>
            <a:r>
              <a:rPr lang="en-US" sz="2400" dirty="0" smtClean="0"/>
              <a:t>The Conceptual Model embodies your hypotheses about the key Model Elements leading to the phenomenon under study and their relationships.</a:t>
            </a:r>
          </a:p>
          <a:p>
            <a:endParaRPr lang="en-US" sz="2400" dirty="0"/>
          </a:p>
          <a:p>
            <a:r>
              <a:rPr lang="en-US" sz="2400" dirty="0" smtClean="0"/>
              <a:t>See Conceptual Model </a:t>
            </a:r>
            <a:r>
              <a:rPr lang="en-US" sz="2400" dirty="0"/>
              <a:t>in Wikipedia </a:t>
            </a:r>
            <a:r>
              <a:rPr lang="en-US" sz="2400" dirty="0">
                <a:hlinkClick r:id="rId5"/>
              </a:rPr>
              <a:t>https://</a:t>
            </a:r>
            <a:r>
              <a:rPr lang="en-US" sz="2400" dirty="0" smtClean="0">
                <a:hlinkClick r:id="rId5"/>
              </a:rPr>
              <a:t>en.wikipedia.org/wiki/Conceptual_model</a:t>
            </a:r>
            <a:r>
              <a:rPr lang="en-US" sz="2400" dirty="0" smtClean="0"/>
              <a:t> </a:t>
            </a:r>
            <a:endParaRPr lang="en-US" sz="2400" dirty="0"/>
          </a:p>
        </p:txBody>
      </p:sp>
      <p:sp>
        <p:nvSpPr>
          <p:cNvPr id="10" name="Rectangle 9"/>
          <p:cNvSpPr/>
          <p:nvPr/>
        </p:nvSpPr>
        <p:spPr bwMode="auto">
          <a:xfrm>
            <a:off x="484188" y="681496"/>
            <a:ext cx="4746625" cy="385763"/>
          </a:xfrm>
          <a:prstGeom prst="rect">
            <a:avLst/>
          </a:prstGeom>
          <a:solidFill>
            <a:srgbClr val="7030A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bg1"/>
                </a:solidFill>
                <a:latin typeface="Calibri" pitchFamily="34" charset="0"/>
              </a:rPr>
              <a:t>Define </a:t>
            </a:r>
            <a:r>
              <a:rPr lang="en-US" sz="1900" b="1" dirty="0" smtClean="0">
                <a:solidFill>
                  <a:schemeClr val="bg1"/>
                </a:solidFill>
                <a:latin typeface="Calibri" pitchFamily="34" charset="0"/>
              </a:rPr>
              <a:t>Conceptual Model</a:t>
            </a:r>
            <a:endParaRPr lang="en-US" sz="1400" b="1" dirty="0">
              <a:solidFill>
                <a:schemeClr val="bg1"/>
              </a:solidFill>
              <a:latin typeface="Calibri" pitchFamily="34" charset="0"/>
            </a:endParaRPr>
          </a:p>
        </p:txBody>
      </p:sp>
      <p:pic>
        <p:nvPicPr>
          <p:cNvPr id="9" name="Picture 8"/>
          <p:cNvPicPr>
            <a:picLocks noChangeAspect="1"/>
          </p:cNvPicPr>
          <p:nvPr/>
        </p:nvPicPr>
        <p:blipFill>
          <a:blip r:embed="rId6"/>
          <a:stretch>
            <a:fillRect/>
          </a:stretch>
        </p:blipFill>
        <p:spPr>
          <a:xfrm>
            <a:off x="5989163" y="634091"/>
            <a:ext cx="2865894" cy="2805112"/>
          </a:xfrm>
          <a:prstGeom prst="rect">
            <a:avLst/>
          </a:prstGeom>
        </p:spPr>
      </p:pic>
    </p:spTree>
    <p:extLst>
      <p:ext uri="{BB962C8B-B14F-4D97-AF65-F5344CB8AC3E}">
        <p14:creationId xmlns:p14="http://schemas.microsoft.com/office/powerpoint/2010/main" val="425276413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45</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81000" y="1139155"/>
            <a:ext cx="5535612" cy="2862322"/>
          </a:xfrm>
          <a:prstGeom prst="rect">
            <a:avLst/>
          </a:prstGeom>
          <a:noFill/>
        </p:spPr>
        <p:txBody>
          <a:bodyPr wrap="square" rtlCol="0">
            <a:spAutoFit/>
          </a:bodyPr>
          <a:lstStyle/>
          <a:p>
            <a:r>
              <a:rPr lang="en-US" dirty="0" smtClean="0"/>
              <a:t>Refine the conceptual model to reflect hypothesized quantitative relationships between controllable parameters and observable outputs and between model elements</a:t>
            </a:r>
          </a:p>
          <a:p>
            <a:endParaRPr lang="en-US" dirty="0" smtClean="0"/>
          </a:p>
          <a:p>
            <a:r>
              <a:rPr lang="en-US" i="1" dirty="0" smtClean="0"/>
              <a:t>E.g. that the rate of a chemical reaction obeys Mass-Action or </a:t>
            </a:r>
            <a:r>
              <a:rPr lang="en-US" i="1" dirty="0" err="1" smtClean="0"/>
              <a:t>Michaelis</a:t>
            </a:r>
            <a:r>
              <a:rPr lang="en-US" i="1" dirty="0" smtClean="0"/>
              <a:t> </a:t>
            </a:r>
            <a:r>
              <a:rPr lang="en-US" i="1" dirty="0" err="1" smtClean="0"/>
              <a:t>Menten</a:t>
            </a:r>
            <a:r>
              <a:rPr lang="en-US" i="1" dirty="0" smtClean="0"/>
              <a:t> Kinetics, that the behavior of a material is linear elastic or that the force of contraction in a cell’s contractile actin ring is proportional to the </a:t>
            </a:r>
            <a:r>
              <a:rPr lang="en-US" i="1" dirty="0" err="1" smtClean="0"/>
              <a:t>acto</a:t>
            </a:r>
            <a:r>
              <a:rPr lang="en-US" i="1" dirty="0" smtClean="0"/>
              <a:t>-myosin density</a:t>
            </a:r>
          </a:p>
        </p:txBody>
      </p:sp>
      <p:sp>
        <p:nvSpPr>
          <p:cNvPr id="10" name="Rectangle 9"/>
          <p:cNvSpPr/>
          <p:nvPr/>
        </p:nvSpPr>
        <p:spPr bwMode="auto">
          <a:xfrm>
            <a:off x="484188" y="681496"/>
            <a:ext cx="4746625" cy="385763"/>
          </a:xfrm>
          <a:prstGeom prst="rect">
            <a:avLst/>
          </a:prstGeom>
          <a:solidFill>
            <a:srgbClr val="FF000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a:solidFill>
                  <a:schemeClr val="tx1"/>
                </a:solidFill>
                <a:latin typeface="Calibri" pitchFamily="34" charset="0"/>
              </a:rPr>
              <a:t>Define </a:t>
            </a:r>
            <a:r>
              <a:rPr lang="en-US" sz="1900" b="1" dirty="0" smtClean="0">
                <a:solidFill>
                  <a:schemeClr val="tx1"/>
                </a:solidFill>
                <a:latin typeface="Calibri" pitchFamily="34" charset="0"/>
              </a:rPr>
              <a:t>Quantitative Model Template</a:t>
            </a:r>
            <a:endParaRPr lang="en-US" sz="1400" b="1" dirty="0">
              <a:solidFill>
                <a:schemeClr val="tx1"/>
              </a:solidFill>
              <a:latin typeface="Calibri" pitchFamily="34" charset="0"/>
            </a:endParaRPr>
          </a:p>
        </p:txBody>
      </p:sp>
      <p:pic>
        <p:nvPicPr>
          <p:cNvPr id="9" name="Picture 8"/>
          <p:cNvPicPr>
            <a:picLocks noChangeAspect="1"/>
          </p:cNvPicPr>
          <p:nvPr/>
        </p:nvPicPr>
        <p:blipFill>
          <a:blip r:embed="rId5"/>
          <a:stretch>
            <a:fillRect/>
          </a:stretch>
        </p:blipFill>
        <p:spPr>
          <a:xfrm>
            <a:off x="5989163" y="634091"/>
            <a:ext cx="2865894" cy="2805112"/>
          </a:xfrm>
          <a:prstGeom prst="rect">
            <a:avLst/>
          </a:prstGeom>
        </p:spPr>
      </p:pic>
      <p:sp>
        <p:nvSpPr>
          <p:cNvPr id="2" name="Rectangle 1"/>
          <p:cNvSpPr/>
          <p:nvPr/>
        </p:nvSpPr>
        <p:spPr>
          <a:xfrm>
            <a:off x="381000" y="4001477"/>
            <a:ext cx="8763000" cy="2308324"/>
          </a:xfrm>
          <a:prstGeom prst="rect">
            <a:avLst/>
          </a:prstGeom>
        </p:spPr>
        <p:txBody>
          <a:bodyPr wrap="square">
            <a:spAutoFit/>
          </a:bodyPr>
          <a:lstStyle/>
          <a:p>
            <a:r>
              <a:rPr lang="en-US" b="1" i="1" dirty="0"/>
              <a:t>Up to this point, the model you are developing is sharable and generic—it describes only biology, physics and chemistry and your hypotheses about them. Anyone interpreting it should come to the same conclusions about its results</a:t>
            </a:r>
            <a:endParaRPr lang="en-US" i="1" dirty="0"/>
          </a:p>
          <a:p>
            <a:endParaRPr lang="en-US" i="1" dirty="0"/>
          </a:p>
          <a:p>
            <a:r>
              <a:rPr lang="en-US" i="1" dirty="0"/>
              <a:t>See Mathematical Model in Wikipedia—actually, Wikipedia conflates two steps here—the Quantitative model template, which is sharable, from the Mathematical Model which is not </a:t>
            </a:r>
            <a:endParaRPr lang="en-US" dirty="0"/>
          </a:p>
        </p:txBody>
      </p:sp>
    </p:spTree>
    <p:extLst>
      <p:ext uri="{BB962C8B-B14F-4D97-AF65-F5344CB8AC3E}">
        <p14:creationId xmlns:p14="http://schemas.microsoft.com/office/powerpoint/2010/main" val="9662066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76200" y="0"/>
            <a:ext cx="8991600" cy="609600"/>
          </a:xfrm>
        </p:spPr>
        <p:txBody>
          <a:bodyPr>
            <a:noAutofit/>
          </a:bodyPr>
          <a:lstStyle/>
          <a:p>
            <a:r>
              <a:rPr lang="en-US" sz="3600" b="1" dirty="0" smtClean="0">
                <a:solidFill>
                  <a:srgbClr val="1421DC"/>
                </a:solidFill>
              </a:rPr>
              <a:t>The Workflow of Model Development</a:t>
            </a:r>
          </a:p>
        </p:txBody>
      </p:sp>
      <p:sp>
        <p:nvSpPr>
          <p:cNvPr id="2765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0C87441-6A3E-438F-B1A7-A4D3B4AC6AB3}" type="slidenum">
              <a:rPr lang="en-US" sz="1200">
                <a:solidFill>
                  <a:srgbClr val="898989"/>
                </a:solidFill>
                <a:ea typeface="ＭＳ Ｐゴシック" pitchFamily="34" charset="-128"/>
              </a:rPr>
              <a:pPr eaLnBrk="1" hangingPunct="1"/>
              <a:t>46</a:t>
            </a:fld>
            <a:endParaRPr lang="en-US" sz="1200">
              <a:solidFill>
                <a:srgbClr val="898989"/>
              </a:solidFill>
              <a:ea typeface="ＭＳ Ｐゴシック" pitchFamily="34" charset="-128"/>
            </a:endParaRPr>
          </a:p>
        </p:txBody>
      </p:sp>
      <p:pic>
        <p:nvPicPr>
          <p:cNvPr id="2765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42094" y="1139155"/>
            <a:ext cx="5535612" cy="5632311"/>
          </a:xfrm>
          <a:prstGeom prst="rect">
            <a:avLst/>
          </a:prstGeom>
          <a:noFill/>
        </p:spPr>
        <p:txBody>
          <a:bodyPr wrap="square" rtlCol="0">
            <a:spAutoFit/>
          </a:bodyPr>
          <a:lstStyle/>
          <a:p>
            <a:r>
              <a:rPr lang="en-US" sz="2400" dirty="0" smtClean="0"/>
              <a:t>Now we define the specific mathematical forms and relationships we wish to use in our model,</a:t>
            </a:r>
          </a:p>
          <a:p>
            <a:endParaRPr lang="en-US" sz="2400" dirty="0"/>
          </a:p>
          <a:p>
            <a:r>
              <a:rPr lang="en-US" sz="2400" i="1" dirty="0" smtClean="0"/>
              <a:t>e.g. </a:t>
            </a:r>
            <a:r>
              <a:rPr lang="en-US" sz="2400" dirty="0" smtClean="0"/>
              <a:t>will we represent molecules as individuals or as concentrations and will we represent their interactions as stochastic or deterministic?</a:t>
            </a:r>
          </a:p>
          <a:p>
            <a:endParaRPr lang="en-US" sz="2400" dirty="0"/>
          </a:p>
          <a:p>
            <a:r>
              <a:rPr lang="en-US" sz="2400" dirty="0" smtClean="0"/>
              <a:t>As the text notes, when we make this set of choices, we lose the ability to reconstruct our higher-level models. As a result, the mathematical model is not completely sharable</a:t>
            </a:r>
          </a:p>
          <a:p>
            <a:endParaRPr lang="en-US" sz="2400" i="1" dirty="0"/>
          </a:p>
        </p:txBody>
      </p:sp>
      <p:sp>
        <p:nvSpPr>
          <p:cNvPr id="10" name="Rectangle 9"/>
          <p:cNvSpPr/>
          <p:nvPr/>
        </p:nvSpPr>
        <p:spPr bwMode="auto">
          <a:xfrm>
            <a:off x="484188" y="682017"/>
            <a:ext cx="4746625" cy="384721"/>
          </a:xfrm>
          <a:prstGeom prst="rect">
            <a:avLst/>
          </a:prstGeom>
          <a:solidFill>
            <a:srgbClr val="00B050"/>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1900" b="1" dirty="0" smtClean="0">
                <a:solidFill>
                  <a:schemeClr val="tx1"/>
                </a:solidFill>
                <a:latin typeface="Calibri" pitchFamily="34" charset="0"/>
              </a:rPr>
              <a:t>Define Mathematical Model</a:t>
            </a:r>
            <a:endParaRPr lang="en-US" sz="1400" b="1" dirty="0">
              <a:solidFill>
                <a:schemeClr val="tx1"/>
              </a:solidFill>
              <a:latin typeface="Calibri" pitchFamily="34" charset="0"/>
            </a:endParaRPr>
          </a:p>
        </p:txBody>
      </p:sp>
      <p:pic>
        <p:nvPicPr>
          <p:cNvPr id="9" name="Picture 8"/>
          <p:cNvPicPr>
            <a:picLocks noChangeAspect="1"/>
          </p:cNvPicPr>
          <p:nvPr/>
        </p:nvPicPr>
        <p:blipFill>
          <a:blip r:embed="rId5"/>
          <a:stretch>
            <a:fillRect/>
          </a:stretch>
        </p:blipFill>
        <p:spPr>
          <a:xfrm>
            <a:off x="5989163" y="634091"/>
            <a:ext cx="2865894" cy="2805112"/>
          </a:xfrm>
          <a:prstGeom prst="rect">
            <a:avLst/>
          </a:prstGeom>
        </p:spPr>
      </p:pic>
    </p:spTree>
    <p:extLst>
      <p:ext uri="{BB962C8B-B14F-4D97-AF65-F5344CB8AC3E}">
        <p14:creationId xmlns:p14="http://schemas.microsoft.com/office/powerpoint/2010/main" val="380657945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070" y="-6285"/>
            <a:ext cx="9144000" cy="838200"/>
          </a:xfrm>
        </p:spPr>
        <p:txBody>
          <a:bodyPr/>
          <a:lstStyle/>
          <a:p>
            <a:pPr eaLnBrk="1" hangingPunct="1"/>
            <a:r>
              <a:rPr lang="en-US" sz="4000" b="1" dirty="0" smtClean="0">
                <a:solidFill>
                  <a:srgbClr val="0000CC"/>
                </a:solidFill>
              </a:rPr>
              <a:t>Examples of Dynamics on Networks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27954" y="709715"/>
            <a:ext cx="8787189" cy="6217087"/>
          </a:xfrm>
          <a:prstGeom prst="rect">
            <a:avLst/>
          </a:prstGeom>
          <a:noFill/>
        </p:spPr>
        <p:txBody>
          <a:bodyPr wrap="square" rtlCol="0">
            <a:spAutoFit/>
          </a:bodyPr>
          <a:lstStyle/>
          <a:p>
            <a:r>
              <a:rPr lang="en-US" sz="2000" dirty="0" smtClean="0"/>
              <a:t>Same dynamics and mathematics apply in models of:</a:t>
            </a:r>
          </a:p>
          <a:p>
            <a:pPr marL="342900" indent="-342900">
              <a:buFont typeface="Arial" panose="020B0604020202020204" pitchFamily="34" charset="0"/>
              <a:buChar char="•"/>
            </a:pPr>
            <a:r>
              <a:rPr lang="en-US" sz="2000" dirty="0" smtClean="0"/>
              <a:t>Economic production and trade</a:t>
            </a:r>
          </a:p>
          <a:p>
            <a:pPr marL="342900" indent="-342900">
              <a:buFont typeface="Arial" panose="020B0604020202020204" pitchFamily="34" charset="0"/>
              <a:buChar char="•"/>
            </a:pPr>
            <a:r>
              <a:rPr lang="en-US" sz="2000" dirty="0"/>
              <a:t>N</a:t>
            </a:r>
            <a:r>
              <a:rPr lang="en-US" sz="2000" dirty="0" smtClean="0"/>
              <a:t>eural activity in the brain</a:t>
            </a:r>
          </a:p>
          <a:p>
            <a:pPr marL="342900" indent="-342900">
              <a:buFont typeface="Arial" panose="020B0604020202020204" pitchFamily="34" charset="0"/>
              <a:buChar char="•"/>
            </a:pPr>
            <a:r>
              <a:rPr lang="en-US" sz="2000" dirty="0"/>
              <a:t>E</a:t>
            </a:r>
            <a:r>
              <a:rPr lang="en-US" sz="2000" dirty="0" smtClean="0"/>
              <a:t>lectrical charge on membranes</a:t>
            </a:r>
          </a:p>
          <a:p>
            <a:pPr marL="342900" indent="-342900">
              <a:buFont typeface="Arial" panose="020B0604020202020204" pitchFamily="34" charset="0"/>
              <a:buChar char="•"/>
            </a:pPr>
            <a:r>
              <a:rPr lang="en-US" sz="2000" dirty="0" smtClean="0"/>
              <a:t>Influenza epidemics</a:t>
            </a:r>
          </a:p>
          <a:p>
            <a:pPr marL="342900" indent="-342900">
              <a:buFont typeface="Arial" panose="020B0604020202020204" pitchFamily="34" charset="0"/>
              <a:buChar char="•"/>
            </a:pPr>
            <a:r>
              <a:rPr lang="en-US" sz="2000" dirty="0"/>
              <a:t>A</a:t>
            </a:r>
            <a:r>
              <a:rPr lang="en-US" sz="2000" dirty="0" smtClean="0"/>
              <a:t>nimal populations in ecosystems</a:t>
            </a:r>
          </a:p>
          <a:p>
            <a:pPr marL="342900" indent="-342900">
              <a:buFont typeface="Arial" panose="020B0604020202020204" pitchFamily="34" charset="0"/>
              <a:buChar char="•"/>
            </a:pPr>
            <a:r>
              <a:rPr lang="en-US" sz="2000" dirty="0"/>
              <a:t>P</a:t>
            </a:r>
            <a:r>
              <a:rPr lang="en-US" sz="2000" dirty="0" smtClean="0"/>
              <a:t>ollutant flows in a city</a:t>
            </a:r>
          </a:p>
          <a:p>
            <a:pPr marL="342900" indent="-342900">
              <a:buFont typeface="Arial" panose="020B0604020202020204" pitchFamily="34" charset="0"/>
              <a:buChar char="•"/>
            </a:pPr>
            <a:r>
              <a:rPr lang="en-US" sz="2000" dirty="0"/>
              <a:t>T</a:t>
            </a:r>
            <a:r>
              <a:rPr lang="en-US" sz="2000" dirty="0" smtClean="0"/>
              <a:t>ransport </a:t>
            </a:r>
            <a:r>
              <a:rPr lang="en-US" sz="2000" dirty="0"/>
              <a:t>of blood and chemicals between organs in the body </a:t>
            </a:r>
            <a:r>
              <a:rPr lang="en-US" sz="2000" dirty="0" smtClean="0"/>
              <a:t>	(</a:t>
            </a:r>
            <a:r>
              <a:rPr lang="en-US" sz="2000" dirty="0"/>
              <a:t>Physiologically based </a:t>
            </a:r>
            <a:r>
              <a:rPr lang="en-US" sz="2000" dirty="0" smtClean="0"/>
              <a:t>pharmacokinetic </a:t>
            </a:r>
            <a:r>
              <a:rPr lang="en-US" sz="2000" b="1" dirty="0" smtClean="0"/>
              <a:t>PBPK</a:t>
            </a:r>
            <a:r>
              <a:rPr lang="en-US" sz="2000" dirty="0"/>
              <a:t>)</a:t>
            </a:r>
            <a:r>
              <a:rPr lang="en-US" sz="2000" dirty="0" smtClean="0"/>
              <a:t> 	</a:t>
            </a:r>
            <a:r>
              <a:rPr lang="en-US" sz="1600" dirty="0" smtClean="0">
                <a:hlinkClick r:id="rId5"/>
              </a:rPr>
              <a:t>https</a:t>
            </a:r>
            <a:r>
              <a:rPr lang="en-US" sz="1600" dirty="0">
                <a:hlinkClick r:id="rId5"/>
              </a:rPr>
              <a:t>://</a:t>
            </a:r>
            <a:r>
              <a:rPr lang="en-US" sz="1600" dirty="0" smtClean="0">
                <a:hlinkClick r:id="rId5"/>
              </a:rPr>
              <a:t>en.wikipedia.org/wiki/Physiologically_based_pharmacokinetic_modelling</a:t>
            </a:r>
            <a:r>
              <a:rPr lang="en-US" dirty="0" smtClean="0"/>
              <a:t>)</a:t>
            </a:r>
            <a:endParaRPr lang="en-US" sz="2000" dirty="0" smtClean="0"/>
          </a:p>
          <a:p>
            <a:pPr marL="342900" indent="-342900">
              <a:buFont typeface="Arial" panose="020B0604020202020204" pitchFamily="34" charset="0"/>
              <a:buChar char="•"/>
            </a:pPr>
            <a:r>
              <a:rPr lang="en-US" sz="2000" dirty="0"/>
              <a:t>G</a:t>
            </a:r>
            <a:r>
              <a:rPr lang="en-US" sz="2000" dirty="0" smtClean="0"/>
              <a:t>ene expression in cells, especially of cell differentiation (Gene Regulatory Networks, </a:t>
            </a:r>
            <a:r>
              <a:rPr lang="en-US" sz="2000" b="1" dirty="0" smtClean="0"/>
              <a:t>GRN)</a:t>
            </a:r>
            <a:r>
              <a:rPr lang="en-US" sz="2000" dirty="0" smtClean="0"/>
              <a:t> (see </a:t>
            </a:r>
            <a:r>
              <a:rPr lang="en-US" dirty="0" err="1"/>
              <a:t>Karlebach</a:t>
            </a:r>
            <a:r>
              <a:rPr lang="en-US" dirty="0"/>
              <a:t>, G., &amp; Shamir, R. (2008). Modelling and analysis of gene regulatory networks. </a:t>
            </a:r>
            <a:r>
              <a:rPr lang="en-US" i="1" dirty="0"/>
              <a:t>Nature </a:t>
            </a:r>
            <a:r>
              <a:rPr lang="en-US" i="1" dirty="0" smtClean="0"/>
              <a:t>reviews </a:t>
            </a:r>
            <a:r>
              <a:rPr lang="en-US" i="1" dirty="0"/>
              <a:t>Molecular cell </a:t>
            </a:r>
            <a:r>
              <a:rPr lang="en-US" i="1" dirty="0" smtClean="0"/>
              <a:t>biology</a:t>
            </a:r>
            <a:r>
              <a:rPr lang="en-US" dirty="0"/>
              <a:t> </a:t>
            </a:r>
            <a:r>
              <a:rPr lang="en-US" b="1" i="1" dirty="0" smtClean="0"/>
              <a:t>9</a:t>
            </a:r>
            <a:r>
              <a:rPr lang="en-US" dirty="0" smtClean="0"/>
              <a:t>, 770 and </a:t>
            </a:r>
            <a:r>
              <a:rPr lang="en-US" dirty="0" smtClean="0">
                <a:hlinkClick r:id="rId6"/>
              </a:rPr>
              <a:t>https</a:t>
            </a:r>
            <a:r>
              <a:rPr lang="en-US" dirty="0">
                <a:hlinkClick r:id="rId6"/>
              </a:rPr>
              <a:t>://en.wikipedia.org/wiki/Gene_regulatory_network</a:t>
            </a:r>
            <a:r>
              <a:rPr lang="en-US" dirty="0"/>
              <a:t> </a:t>
            </a:r>
            <a:r>
              <a:rPr lang="en-US" sz="2000" dirty="0" smtClean="0"/>
              <a:t>)</a:t>
            </a:r>
          </a:p>
          <a:p>
            <a:pPr marL="342900" indent="-342900">
              <a:buFont typeface="Arial" panose="020B0604020202020204" pitchFamily="34" charset="0"/>
              <a:buChar char="•"/>
            </a:pPr>
            <a:r>
              <a:rPr lang="en-US" sz="2000" dirty="0"/>
              <a:t>C</a:t>
            </a:r>
            <a:r>
              <a:rPr lang="en-US" sz="2000" dirty="0" smtClean="0"/>
              <a:t>hemical reaction networks, especially metabolic </a:t>
            </a:r>
            <a:r>
              <a:rPr lang="en-US" sz="2000" dirty="0"/>
              <a:t>networks </a:t>
            </a:r>
            <a:r>
              <a:rPr lang="en-US" sz="2000" dirty="0" smtClean="0"/>
              <a:t>	(</a:t>
            </a:r>
            <a:r>
              <a:rPr lang="en-US" dirty="0">
                <a:hlinkClick r:id="rId7"/>
              </a:rPr>
              <a:t>https://</a:t>
            </a:r>
            <a:r>
              <a:rPr lang="en-US" dirty="0" smtClean="0">
                <a:hlinkClick r:id="rId7"/>
              </a:rPr>
              <a:t>en.wikipedia.org/wiki/Metabolic_network</a:t>
            </a:r>
            <a:r>
              <a:rPr lang="en-US" sz="2000" dirty="0" smtClean="0"/>
              <a:t>)</a:t>
            </a:r>
          </a:p>
          <a:p>
            <a:pPr marL="342900" indent="-342900">
              <a:buFont typeface="Arial" panose="020B0604020202020204" pitchFamily="34" charset="0"/>
              <a:buChar char="•"/>
            </a:pPr>
            <a:r>
              <a:rPr lang="en-US" sz="2000" dirty="0"/>
              <a:t>S</a:t>
            </a:r>
            <a:r>
              <a:rPr lang="en-US" sz="2000" dirty="0" smtClean="0"/>
              <a:t>ignaling within and between cells (</a:t>
            </a:r>
            <a:r>
              <a:rPr lang="en-US" sz="2000" b="1" dirty="0" smtClean="0"/>
              <a:t>signaling networks</a:t>
            </a:r>
            <a:r>
              <a:rPr lang="en-US" sz="2000" dirty="0" smtClean="0"/>
              <a:t>)</a:t>
            </a:r>
          </a:p>
          <a:p>
            <a:pPr marL="342900" indent="-342900">
              <a:buFont typeface="Arial" panose="020B0604020202020204" pitchFamily="34" charset="0"/>
              <a:buChar char="•"/>
            </a:pPr>
            <a:endParaRPr lang="en-US" sz="2000" dirty="0"/>
          </a:p>
          <a:p>
            <a:pPr lvl="1"/>
            <a:r>
              <a:rPr lang="en-US" sz="2000" dirty="0" smtClean="0">
                <a:solidFill>
                  <a:srgbClr val="FF0000"/>
                </a:solidFill>
              </a:rPr>
              <a:t>Many of these situations can also be described with more detailed spatial models which include geometric relationships explicitly</a:t>
            </a:r>
            <a:endParaRPr lang="en-US" sz="2000" dirty="0"/>
          </a:p>
        </p:txBody>
      </p:sp>
    </p:spTree>
    <p:extLst>
      <p:ext uri="{BB962C8B-B14F-4D97-AF65-F5344CB8AC3E}">
        <p14:creationId xmlns:p14="http://schemas.microsoft.com/office/powerpoint/2010/main" val="4037203303"/>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070" y="-6285"/>
            <a:ext cx="9144000" cy="838200"/>
          </a:xfrm>
        </p:spPr>
        <p:txBody>
          <a:bodyPr/>
          <a:lstStyle/>
          <a:p>
            <a:pPr eaLnBrk="1" hangingPunct="1"/>
            <a:r>
              <a:rPr lang="en-US" sz="4000" b="1" dirty="0" smtClean="0">
                <a:solidFill>
                  <a:srgbClr val="0000CC"/>
                </a:solidFill>
              </a:rPr>
              <a:t>Economic Network Models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27954" y="709715"/>
            <a:ext cx="8787189" cy="5509200"/>
          </a:xfrm>
          <a:prstGeom prst="rect">
            <a:avLst/>
          </a:prstGeom>
          <a:noFill/>
        </p:spPr>
        <p:txBody>
          <a:bodyPr wrap="square" rtlCol="0">
            <a:spAutoFit/>
          </a:bodyPr>
          <a:lstStyle/>
          <a:p>
            <a:r>
              <a:rPr lang="en-US" dirty="0" smtClean="0"/>
              <a:t>Economists pioneered many of the methods we now use to describe biological models to describe the flow and transformations of goods, labor and capital through industry and trade under the name “Input-Output Models.” Starting with Francois </a:t>
            </a:r>
            <a:r>
              <a:rPr lang="en-US" dirty="0"/>
              <a:t>Quesnay  and Léon </a:t>
            </a:r>
            <a:r>
              <a:rPr lang="en-US" dirty="0" err="1" smtClean="0"/>
              <a:t>Walras</a:t>
            </a:r>
            <a:r>
              <a:rPr lang="en-US" dirty="0" smtClean="0"/>
              <a:t>, in the 19</a:t>
            </a:r>
            <a:r>
              <a:rPr lang="en-US" baseline="30000" dirty="0" smtClean="0"/>
              <a:t>th</a:t>
            </a:r>
            <a:r>
              <a:rPr lang="en-US" dirty="0" smtClean="0"/>
              <a:t> Century, </a:t>
            </a:r>
            <a:r>
              <a:rPr lang="en-US" dirty="0"/>
              <a:t>Alexander </a:t>
            </a:r>
            <a:r>
              <a:rPr lang="en-US" dirty="0" err="1" smtClean="0"/>
              <a:t>Bogdanov</a:t>
            </a:r>
            <a:r>
              <a:rPr lang="en-US" dirty="0" smtClean="0"/>
              <a:t>, </a:t>
            </a:r>
            <a:r>
              <a:rPr lang="en-US" dirty="0"/>
              <a:t>in the 1920s in Russia, and </a:t>
            </a:r>
            <a:r>
              <a:rPr lang="en-US" dirty="0" err="1"/>
              <a:t>Wassily</a:t>
            </a:r>
            <a:r>
              <a:rPr lang="en-US" dirty="0"/>
              <a:t> Leontief (</a:t>
            </a:r>
            <a:r>
              <a:rPr lang="en-US" dirty="0" smtClean="0"/>
              <a:t>1906–1999), who earned </a:t>
            </a:r>
            <a:r>
              <a:rPr lang="en-US" dirty="0"/>
              <a:t>the Nobel Prize in </a:t>
            </a:r>
            <a:r>
              <a:rPr lang="en-US" dirty="0" smtClean="0"/>
              <a:t>Economics in 1973</a:t>
            </a:r>
            <a:r>
              <a:rPr lang="en-US" dirty="0"/>
              <a:t> for his </a:t>
            </a:r>
            <a:r>
              <a:rPr lang="en-US" dirty="0" smtClean="0"/>
              <a:t>formalization of </a:t>
            </a:r>
            <a:r>
              <a:rPr lang="en-US" dirty="0"/>
              <a:t>this </a:t>
            </a:r>
            <a:r>
              <a:rPr lang="en-US" dirty="0" smtClean="0"/>
              <a:t>approach (he was a close friend of my father’s as it happens…)</a:t>
            </a:r>
          </a:p>
          <a:p>
            <a:endParaRPr lang="en-US" dirty="0"/>
          </a:p>
          <a:p>
            <a:r>
              <a:rPr lang="en-US" dirty="0" smtClean="0"/>
              <a:t>These are classical network models, though economists tended not to draw them as networks, but to jump directly to matrix representations of the interactions…</a:t>
            </a:r>
          </a:p>
          <a:p>
            <a:endParaRPr lang="en-US" dirty="0" smtClean="0"/>
          </a:p>
          <a:p>
            <a:r>
              <a:rPr lang="en-US" dirty="0" smtClean="0">
                <a:solidFill>
                  <a:srgbClr val="FF0000"/>
                </a:solidFill>
              </a:rPr>
              <a:t>The profound failure of economic planning methods should warn us to be skeptical about the utility of network models in other contexts!</a:t>
            </a:r>
            <a:endParaRPr lang="en-US" dirty="0">
              <a:solidFill>
                <a:srgbClr val="FF0000"/>
              </a:solidFill>
            </a:endParaRPr>
          </a:p>
          <a:p>
            <a:endParaRPr lang="en-US" sz="1600" dirty="0"/>
          </a:p>
          <a:p>
            <a:endParaRPr lang="en-US" dirty="0" smtClean="0"/>
          </a:p>
          <a:p>
            <a:endParaRPr lang="en-US" dirty="0" smtClean="0"/>
          </a:p>
          <a:p>
            <a:endParaRPr lang="en-US" dirty="0"/>
          </a:p>
          <a:p>
            <a:endParaRPr lang="en-US" dirty="0"/>
          </a:p>
          <a:p>
            <a:endParaRPr lang="en-US" dirty="0"/>
          </a:p>
        </p:txBody>
      </p:sp>
      <p:sp>
        <p:nvSpPr>
          <p:cNvPr id="3" name="TextBox 2"/>
          <p:cNvSpPr txBox="1"/>
          <p:nvPr/>
        </p:nvSpPr>
        <p:spPr>
          <a:xfrm>
            <a:off x="227954" y="4416931"/>
            <a:ext cx="6517710" cy="923330"/>
          </a:xfrm>
          <a:prstGeom prst="rect">
            <a:avLst/>
          </a:prstGeom>
          <a:noFill/>
        </p:spPr>
        <p:txBody>
          <a:bodyPr wrap="square" rtlCol="0">
            <a:spAutoFit/>
          </a:bodyPr>
          <a:lstStyle/>
          <a:p>
            <a:r>
              <a:rPr lang="en-US" dirty="0" smtClean="0">
                <a:hlinkClick r:id="rId5"/>
              </a:rPr>
              <a:t>https</a:t>
            </a:r>
            <a:r>
              <a:rPr lang="en-US" dirty="0">
                <a:hlinkClick r:id="rId5"/>
              </a:rPr>
              <a:t>://</a:t>
            </a:r>
            <a:r>
              <a:rPr lang="en-US" dirty="0" smtClean="0">
                <a:hlinkClick r:id="rId5"/>
              </a:rPr>
              <a:t>en.wikipedia.org/wiki/Input%E2%80%93output_model</a:t>
            </a:r>
            <a:endParaRPr lang="en-US" dirty="0" smtClean="0"/>
          </a:p>
          <a:p>
            <a:endParaRPr lang="en-US" dirty="0" smtClean="0"/>
          </a:p>
          <a:p>
            <a:endParaRPr lang="en-US" dirty="0"/>
          </a:p>
        </p:txBody>
      </p:sp>
      <p:sp>
        <p:nvSpPr>
          <p:cNvPr id="7" name="Rectangle 6"/>
          <p:cNvSpPr/>
          <p:nvPr/>
        </p:nvSpPr>
        <p:spPr>
          <a:xfrm>
            <a:off x="226428" y="4759088"/>
            <a:ext cx="5334000" cy="584775"/>
          </a:xfrm>
          <a:prstGeom prst="rect">
            <a:avLst/>
          </a:prstGeom>
        </p:spPr>
        <p:txBody>
          <a:bodyPr wrap="square">
            <a:spAutoFit/>
          </a:bodyPr>
          <a:lstStyle/>
          <a:p>
            <a:r>
              <a:rPr lang="en-US" sz="1600" dirty="0" smtClean="0"/>
              <a:t>Reviews of Economic System Dynamics Modeling:</a:t>
            </a:r>
          </a:p>
          <a:p>
            <a:r>
              <a:rPr lang="en-US" sz="1600" dirty="0" smtClean="0">
                <a:hlinkClick r:id="rId6"/>
              </a:rPr>
              <a:t>https</a:t>
            </a:r>
            <a:r>
              <a:rPr lang="en-US" sz="1600" dirty="0">
                <a:hlinkClick r:id="rId6"/>
              </a:rPr>
              <a:t>://</a:t>
            </a:r>
            <a:r>
              <a:rPr lang="en-US" sz="1600" dirty="0" smtClean="0">
                <a:hlinkClick r:id="rId6"/>
              </a:rPr>
              <a:t>en.wikipedia.org/wiki/System_dynamics</a:t>
            </a:r>
            <a:r>
              <a:rPr lang="en-US" sz="1600" dirty="0" smtClean="0"/>
              <a:t> </a:t>
            </a:r>
            <a:endParaRPr lang="en-US" sz="1600" dirty="0"/>
          </a:p>
        </p:txBody>
      </p:sp>
      <p:sp>
        <p:nvSpPr>
          <p:cNvPr id="8" name="Rectangle 7"/>
          <p:cNvSpPr/>
          <p:nvPr/>
        </p:nvSpPr>
        <p:spPr>
          <a:xfrm>
            <a:off x="498328" y="5757973"/>
            <a:ext cx="8638602" cy="369332"/>
          </a:xfrm>
          <a:prstGeom prst="rect">
            <a:avLst/>
          </a:prstGeom>
        </p:spPr>
        <p:txBody>
          <a:bodyPr wrap="square">
            <a:spAutoFit/>
          </a:bodyPr>
          <a:lstStyle/>
          <a:p>
            <a:r>
              <a:rPr lang="en-US" dirty="0">
                <a:hlinkClick r:id="rId7"/>
              </a:rPr>
              <a:t>http://www.debtdeflation.com/blogs/2014/02/02/modeling-financial-instability/</a:t>
            </a:r>
            <a:endParaRPr lang="en-US" dirty="0"/>
          </a:p>
        </p:txBody>
      </p:sp>
      <p:sp>
        <p:nvSpPr>
          <p:cNvPr id="9" name="TextBox 8"/>
          <p:cNvSpPr txBox="1"/>
          <p:nvPr/>
        </p:nvSpPr>
        <p:spPr>
          <a:xfrm>
            <a:off x="242094" y="5388641"/>
            <a:ext cx="5853906" cy="369332"/>
          </a:xfrm>
          <a:prstGeom prst="rect">
            <a:avLst/>
          </a:prstGeom>
          <a:noFill/>
        </p:spPr>
        <p:txBody>
          <a:bodyPr wrap="square" rtlCol="0">
            <a:spAutoFit/>
          </a:bodyPr>
          <a:lstStyle/>
          <a:p>
            <a:r>
              <a:rPr lang="en-US" dirty="0" smtClean="0"/>
              <a:t>Web-app to simulate financial instability models</a:t>
            </a:r>
            <a:endParaRPr lang="en-US" dirty="0"/>
          </a:p>
        </p:txBody>
      </p:sp>
    </p:spTree>
    <p:extLst>
      <p:ext uri="{BB962C8B-B14F-4D97-AF65-F5344CB8AC3E}">
        <p14:creationId xmlns:p14="http://schemas.microsoft.com/office/powerpoint/2010/main" val="504487159"/>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070" y="-6285"/>
            <a:ext cx="9144000" cy="838200"/>
          </a:xfrm>
        </p:spPr>
        <p:txBody>
          <a:bodyPr/>
          <a:lstStyle/>
          <a:p>
            <a:pPr eaLnBrk="1" hangingPunct="1"/>
            <a:r>
              <a:rPr lang="en-US" sz="4000" b="1" dirty="0" smtClean="0">
                <a:solidFill>
                  <a:srgbClr val="0000CC"/>
                </a:solidFill>
              </a:rPr>
              <a:t>Economic Network Models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27954" y="709715"/>
            <a:ext cx="8787189" cy="1015663"/>
          </a:xfrm>
          <a:prstGeom prst="rect">
            <a:avLst/>
          </a:prstGeom>
          <a:noFill/>
        </p:spPr>
        <p:txBody>
          <a:bodyPr wrap="square" rtlCol="0">
            <a:spAutoFit/>
          </a:bodyPr>
          <a:lstStyle/>
          <a:p>
            <a:endParaRPr lang="en-US" sz="2000" dirty="0"/>
          </a:p>
          <a:p>
            <a:endParaRPr lang="en-US" sz="2000" dirty="0"/>
          </a:p>
          <a:p>
            <a:endParaRPr lang="en-US" sz="2000" dirty="0"/>
          </a:p>
        </p:txBody>
      </p:sp>
      <p:pic>
        <p:nvPicPr>
          <p:cNvPr id="2" name="Picture 1"/>
          <p:cNvPicPr>
            <a:picLocks noChangeAspect="1"/>
          </p:cNvPicPr>
          <p:nvPr/>
        </p:nvPicPr>
        <p:blipFill>
          <a:blip r:embed="rId5"/>
          <a:stretch>
            <a:fillRect/>
          </a:stretch>
        </p:blipFill>
        <p:spPr>
          <a:xfrm>
            <a:off x="5449817" y="1473989"/>
            <a:ext cx="3687113" cy="2543175"/>
          </a:xfrm>
          <a:prstGeom prst="rect">
            <a:avLst/>
          </a:prstGeom>
        </p:spPr>
      </p:pic>
      <p:sp>
        <p:nvSpPr>
          <p:cNvPr id="3" name="TextBox 2"/>
          <p:cNvSpPr txBox="1"/>
          <p:nvPr/>
        </p:nvSpPr>
        <p:spPr>
          <a:xfrm>
            <a:off x="227954" y="739828"/>
            <a:ext cx="5320506" cy="3785652"/>
          </a:xfrm>
          <a:prstGeom prst="rect">
            <a:avLst/>
          </a:prstGeom>
          <a:noFill/>
        </p:spPr>
        <p:txBody>
          <a:bodyPr wrap="square" rtlCol="0">
            <a:spAutoFit/>
          </a:bodyPr>
          <a:lstStyle/>
          <a:p>
            <a:r>
              <a:rPr lang="en-US" sz="1500" dirty="0" smtClean="0"/>
              <a:t>Network model of the </a:t>
            </a:r>
            <a:r>
              <a:rPr lang="en-US" sz="1500" dirty="0"/>
              <a:t>housing market: </a:t>
            </a:r>
            <a:r>
              <a:rPr lang="en-US" sz="1500" dirty="0" smtClean="0"/>
              <a:t>B </a:t>
            </a:r>
            <a:r>
              <a:rPr lang="en-US" sz="1500" dirty="0" err="1"/>
              <a:t>Özbaşa</a:t>
            </a:r>
            <a:r>
              <a:rPr lang="en-US" sz="1500" dirty="0"/>
              <a:t>, </a:t>
            </a:r>
            <a:r>
              <a:rPr lang="en-US" sz="1500" dirty="0" smtClean="0"/>
              <a:t>O </a:t>
            </a:r>
            <a:r>
              <a:rPr lang="en-US" sz="1500" dirty="0" err="1" smtClean="0"/>
              <a:t>Özgünb</a:t>
            </a:r>
            <a:r>
              <a:rPr lang="en-US" sz="1500" dirty="0" smtClean="0"/>
              <a:t>, Y </a:t>
            </a:r>
            <a:r>
              <a:rPr lang="en-US" sz="1500" dirty="0" err="1"/>
              <a:t>Barlasc</a:t>
            </a:r>
            <a:r>
              <a:rPr lang="en-US" sz="1500" dirty="0"/>
              <a:t> (2014</a:t>
            </a:r>
            <a:r>
              <a:rPr lang="en-US" sz="1500" dirty="0" smtClean="0"/>
              <a:t>), “Modeling </a:t>
            </a:r>
            <a:r>
              <a:rPr lang="en-US" sz="1500" dirty="0"/>
              <a:t>and Simulation of the Endogenous Dynamics of Housing Market </a:t>
            </a:r>
            <a:r>
              <a:rPr lang="en-US" sz="1500" dirty="0" smtClean="0"/>
              <a:t>Cycles, </a:t>
            </a:r>
            <a:r>
              <a:rPr lang="en-US" sz="1500" i="1" dirty="0" smtClean="0"/>
              <a:t>Journal </a:t>
            </a:r>
            <a:r>
              <a:rPr lang="en-US" sz="1500" i="1" dirty="0"/>
              <a:t>of Artificial Societies and Social Simulation </a:t>
            </a:r>
            <a:r>
              <a:rPr lang="en-US" sz="1500" b="1" dirty="0" smtClean="0"/>
              <a:t>17</a:t>
            </a:r>
            <a:r>
              <a:rPr lang="en-US" sz="1500" dirty="0" smtClean="0"/>
              <a:t>, 19, DOI: 10.18564</a:t>
            </a:r>
          </a:p>
          <a:p>
            <a:endParaRPr lang="en-US" sz="1500" dirty="0" smtClean="0"/>
          </a:p>
          <a:p>
            <a:r>
              <a:rPr lang="en-US" sz="1500" dirty="0" smtClean="0"/>
              <a:t>Questions this model addresses include why housing production has boom (overbuilding) and bust (underbuilding) temporal phases and how changes in interest rates or regulation could affect the amplitude and timing of these phases</a:t>
            </a:r>
          </a:p>
          <a:p>
            <a:endParaRPr lang="en-US" sz="1500" dirty="0" smtClean="0"/>
          </a:p>
          <a:p>
            <a:r>
              <a:rPr lang="en-US" sz="1500" dirty="0" smtClean="0"/>
              <a:t>Nodes represent both real and abstract concepts (houses and demand), which numerical states (</a:t>
            </a:r>
            <a:r>
              <a:rPr lang="en-US" sz="1500" i="1" dirty="0" smtClean="0"/>
              <a:t>e.g.</a:t>
            </a:r>
            <a:r>
              <a:rPr lang="en-US" sz="1500" dirty="0" smtClean="0"/>
              <a:t> number of houses, level of demand) and arrows represent factors changing those states</a:t>
            </a:r>
            <a:endParaRPr lang="en-US" sz="1500" dirty="0"/>
          </a:p>
        </p:txBody>
      </p:sp>
      <p:sp>
        <p:nvSpPr>
          <p:cNvPr id="4" name="Rectangle 3"/>
          <p:cNvSpPr/>
          <p:nvPr/>
        </p:nvSpPr>
        <p:spPr>
          <a:xfrm>
            <a:off x="304800" y="4923955"/>
            <a:ext cx="8916046" cy="1384995"/>
          </a:xfrm>
          <a:prstGeom prst="rect">
            <a:avLst/>
          </a:prstGeom>
        </p:spPr>
        <p:txBody>
          <a:bodyPr wrap="square">
            <a:spAutoFit/>
          </a:bodyPr>
          <a:lstStyle/>
          <a:p>
            <a:r>
              <a:rPr lang="en-US" sz="1200" dirty="0"/>
              <a:t>Construction Realization Time = 0.4 years</a:t>
            </a:r>
          </a:p>
          <a:p>
            <a:r>
              <a:rPr lang="en-US" sz="1200" dirty="0"/>
              <a:t>Construction Start Rate [houses/</a:t>
            </a:r>
            <a:r>
              <a:rPr lang="en-US" sz="1200" dirty="0" err="1"/>
              <a:t>yr</a:t>
            </a:r>
            <a:r>
              <a:rPr lang="en-US" sz="1200" dirty="0"/>
              <a:t>] = Estimated Excess Demand × Effect of Profit on Construction Start Rate / Construction Realization Time</a:t>
            </a:r>
          </a:p>
          <a:p>
            <a:r>
              <a:rPr lang="en-US" sz="1200" dirty="0"/>
              <a:t>Houses under Construction(t) [houses] = Houses under Construction(t − </a:t>
            </a:r>
            <a:r>
              <a:rPr lang="en-US" sz="1200" dirty="0" err="1"/>
              <a:t>dt</a:t>
            </a:r>
            <a:r>
              <a:rPr lang="en-US" sz="1200" dirty="0"/>
              <a:t>) + (Construction Start Rate − Construction Rate) × </a:t>
            </a:r>
            <a:r>
              <a:rPr lang="en-US" sz="1200" dirty="0" err="1"/>
              <a:t>dt</a:t>
            </a:r>
            <a:endParaRPr lang="en-US" sz="1200" dirty="0"/>
          </a:p>
          <a:p>
            <a:r>
              <a:rPr lang="en-US" sz="1200" dirty="0"/>
              <a:t>Houses under Construction(1970) = 40000 houses</a:t>
            </a:r>
          </a:p>
          <a:p>
            <a:r>
              <a:rPr lang="en-US" sz="1200" dirty="0"/>
              <a:t>Construction Time = 1.5 years</a:t>
            </a:r>
          </a:p>
          <a:p>
            <a:r>
              <a:rPr lang="en-US" sz="1200" dirty="0"/>
              <a:t>Potential Construction Rate [houses/</a:t>
            </a:r>
            <a:r>
              <a:rPr lang="en-US" sz="1200" dirty="0" err="1"/>
              <a:t>yr</a:t>
            </a:r>
            <a:r>
              <a:rPr lang="en-US" sz="1200" dirty="0"/>
              <a:t>] = (Houses under Construction / Construction Time)</a:t>
            </a:r>
          </a:p>
        </p:txBody>
      </p:sp>
      <p:sp>
        <p:nvSpPr>
          <p:cNvPr id="5" name="TextBox 4"/>
          <p:cNvSpPr txBox="1"/>
          <p:nvPr/>
        </p:nvSpPr>
        <p:spPr>
          <a:xfrm>
            <a:off x="5830816" y="4017164"/>
            <a:ext cx="2925113" cy="369332"/>
          </a:xfrm>
          <a:prstGeom prst="rect">
            <a:avLst/>
          </a:prstGeom>
          <a:noFill/>
        </p:spPr>
        <p:txBody>
          <a:bodyPr wrap="square" rtlCol="0">
            <a:spAutoFit/>
          </a:bodyPr>
          <a:lstStyle/>
          <a:p>
            <a:r>
              <a:rPr lang="en-US" dirty="0" smtClean="0"/>
              <a:t>Graphical Representation</a:t>
            </a:r>
            <a:endParaRPr lang="en-US" dirty="0"/>
          </a:p>
        </p:txBody>
      </p:sp>
      <p:sp>
        <p:nvSpPr>
          <p:cNvPr id="11" name="TextBox 10"/>
          <p:cNvSpPr txBox="1"/>
          <p:nvPr/>
        </p:nvSpPr>
        <p:spPr>
          <a:xfrm>
            <a:off x="328530" y="4537739"/>
            <a:ext cx="5487046" cy="369332"/>
          </a:xfrm>
          <a:prstGeom prst="rect">
            <a:avLst/>
          </a:prstGeom>
          <a:noFill/>
        </p:spPr>
        <p:txBody>
          <a:bodyPr wrap="square" rtlCol="0">
            <a:spAutoFit/>
          </a:bodyPr>
          <a:lstStyle/>
          <a:p>
            <a:r>
              <a:rPr lang="en-US" dirty="0" smtClean="0"/>
              <a:t>Sample Equations to Describe Dynamics of Network</a:t>
            </a:r>
            <a:endParaRPr lang="en-US" dirty="0"/>
          </a:p>
        </p:txBody>
      </p:sp>
    </p:spTree>
    <p:extLst>
      <p:ext uri="{BB962C8B-B14F-4D97-AF65-F5344CB8AC3E}">
        <p14:creationId xmlns:p14="http://schemas.microsoft.com/office/powerpoint/2010/main" val="3159256526"/>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0"/>
            <a:ext cx="8229600" cy="1143000"/>
          </a:xfrm>
        </p:spPr>
        <p:txBody>
          <a:bodyPr/>
          <a:lstStyle/>
          <a:p>
            <a:pPr eaLnBrk="1" hangingPunct="1"/>
            <a:r>
              <a:rPr lang="en-US" b="1" dirty="0" smtClean="0">
                <a:solidFill>
                  <a:srgbClr val="0000CC"/>
                </a:solidFill>
              </a:rPr>
              <a:t>Course Topics</a:t>
            </a:r>
          </a:p>
        </p:txBody>
      </p:sp>
      <p:sp>
        <p:nvSpPr>
          <p:cNvPr id="7171" name="Rectangle 3"/>
          <p:cNvSpPr>
            <a:spLocks noGrp="1" noChangeArrowheads="1"/>
          </p:cNvSpPr>
          <p:nvPr>
            <p:ph type="body" idx="1"/>
          </p:nvPr>
        </p:nvSpPr>
        <p:spPr>
          <a:xfrm>
            <a:off x="511683" y="990600"/>
            <a:ext cx="8229600" cy="4525963"/>
          </a:xfrm>
        </p:spPr>
        <p:txBody>
          <a:bodyPr/>
          <a:lstStyle/>
          <a:p>
            <a:pPr eaLnBrk="1" hangingPunct="1">
              <a:lnSpc>
                <a:spcPct val="80000"/>
              </a:lnSpc>
            </a:pPr>
            <a:r>
              <a:rPr lang="en-US" sz="2800" dirty="0" smtClean="0"/>
              <a:t>What can we model using dynamics on networks?</a:t>
            </a:r>
          </a:p>
          <a:p>
            <a:pPr eaLnBrk="1" hangingPunct="1">
              <a:lnSpc>
                <a:spcPct val="80000"/>
              </a:lnSpc>
            </a:pPr>
            <a:r>
              <a:rPr lang="en-US" sz="2800" dirty="0" smtClean="0"/>
              <a:t>What are dynamic models and how do we build them?</a:t>
            </a:r>
          </a:p>
          <a:p>
            <a:pPr eaLnBrk="1" hangingPunct="1">
              <a:lnSpc>
                <a:spcPct val="80000"/>
              </a:lnSpc>
            </a:pPr>
            <a:r>
              <a:rPr lang="en-US" sz="2800" dirty="0" smtClean="0"/>
              <a:t>What are the basic properties of dynamics on networks?</a:t>
            </a:r>
          </a:p>
          <a:p>
            <a:pPr eaLnBrk="1" hangingPunct="1">
              <a:lnSpc>
                <a:spcPct val="80000"/>
              </a:lnSpc>
            </a:pPr>
            <a:r>
              <a:rPr lang="en-US" sz="2800" dirty="0" smtClean="0"/>
              <a:t>How can we analyze </a:t>
            </a:r>
            <a:r>
              <a:rPr lang="en-US" sz="2800" dirty="0"/>
              <a:t>dynamics on </a:t>
            </a:r>
            <a:r>
              <a:rPr lang="en-US" sz="2800" dirty="0" smtClean="0"/>
              <a:t>networks both mathematically (analytically) and numerically to predict their behaviors under natural conditions and under perturbations?</a:t>
            </a:r>
          </a:p>
          <a:p>
            <a:pPr eaLnBrk="1" hangingPunct="1">
              <a:lnSpc>
                <a:spcPct val="80000"/>
              </a:lnSpc>
            </a:pPr>
            <a:endParaRPr lang="en-US" sz="2800" dirty="0" smtClean="0"/>
          </a:p>
          <a:p>
            <a:pPr eaLnBrk="1" hangingPunct="1">
              <a:lnSpc>
                <a:spcPct val="80000"/>
              </a:lnSpc>
            </a:pPr>
            <a:endParaRPr lang="en-US" sz="2800" dirty="0" smtClean="0"/>
          </a:p>
        </p:txBody>
      </p:sp>
      <p:pic>
        <p:nvPicPr>
          <p:cNvPr id="7172"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Neural Network Models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5340796" y="5391452"/>
            <a:ext cx="3803204" cy="769441"/>
          </a:xfrm>
          <a:prstGeom prst="rect">
            <a:avLst/>
          </a:prstGeom>
        </p:spPr>
        <p:txBody>
          <a:bodyPr wrap="square">
            <a:spAutoFit/>
          </a:bodyPr>
          <a:lstStyle/>
          <a:p>
            <a:r>
              <a:rPr lang="en-US" sz="1100" dirty="0" smtClean="0"/>
              <a:t>Neural network: https</a:t>
            </a:r>
            <a:r>
              <a:rPr lang="en-US" sz="1100" dirty="0"/>
              <a:t>://www.extremetech.com/g00/extreme/215170-artificial-neural-networks-are-changing-the-world-what-are-they</a:t>
            </a:r>
            <a:r>
              <a:rPr lang="en-US" sz="1100" dirty="0" smtClean="0"/>
              <a:t>?</a:t>
            </a:r>
            <a:endParaRPr lang="en-US" sz="1100" dirty="0"/>
          </a:p>
        </p:txBody>
      </p:sp>
      <p:pic>
        <p:nvPicPr>
          <p:cNvPr id="6" name="Picture 5"/>
          <p:cNvPicPr>
            <a:picLocks noChangeAspect="1"/>
          </p:cNvPicPr>
          <p:nvPr/>
        </p:nvPicPr>
        <p:blipFill>
          <a:blip r:embed="rId5"/>
          <a:stretch>
            <a:fillRect/>
          </a:stretch>
        </p:blipFill>
        <p:spPr>
          <a:xfrm>
            <a:off x="5444760" y="3373718"/>
            <a:ext cx="3335083" cy="1952082"/>
          </a:xfrm>
          <a:prstGeom prst="rect">
            <a:avLst/>
          </a:prstGeom>
        </p:spPr>
      </p:pic>
      <p:pic>
        <p:nvPicPr>
          <p:cNvPr id="7" name="Picture 6"/>
          <p:cNvPicPr>
            <a:picLocks noChangeAspect="1"/>
          </p:cNvPicPr>
          <p:nvPr/>
        </p:nvPicPr>
        <p:blipFill>
          <a:blip r:embed="rId6"/>
          <a:stretch>
            <a:fillRect/>
          </a:stretch>
        </p:blipFill>
        <p:spPr>
          <a:xfrm>
            <a:off x="5444760" y="838200"/>
            <a:ext cx="3250773" cy="1794426"/>
          </a:xfrm>
          <a:prstGeom prst="rect">
            <a:avLst/>
          </a:prstGeom>
        </p:spPr>
      </p:pic>
      <p:sp>
        <p:nvSpPr>
          <p:cNvPr id="8" name="Rectangle 7"/>
          <p:cNvSpPr/>
          <p:nvPr/>
        </p:nvSpPr>
        <p:spPr>
          <a:xfrm>
            <a:off x="5229383" y="2608696"/>
            <a:ext cx="4026030" cy="830997"/>
          </a:xfrm>
          <a:prstGeom prst="rect">
            <a:avLst/>
          </a:prstGeom>
        </p:spPr>
        <p:txBody>
          <a:bodyPr wrap="square">
            <a:spAutoFit/>
          </a:bodyPr>
          <a:lstStyle/>
          <a:p>
            <a:r>
              <a:rPr lang="en-US" sz="1200" dirty="0" smtClean="0"/>
              <a:t>Golgi stain of </a:t>
            </a:r>
            <a:r>
              <a:rPr lang="en-US" sz="1200" dirty="0" err="1" smtClean="0"/>
              <a:t>neronal</a:t>
            </a:r>
            <a:r>
              <a:rPr lang="en-US" sz="1200" dirty="0" smtClean="0"/>
              <a:t> interconnections: http</a:t>
            </a:r>
            <a:r>
              <a:rPr lang="en-US" sz="1200" dirty="0"/>
              <a:t>://www.alanturing.net/turing_archive/pages/reference%20articles/connectionism/Turing%27s%20neural%20networks.html</a:t>
            </a:r>
          </a:p>
        </p:txBody>
      </p:sp>
      <p:sp>
        <p:nvSpPr>
          <p:cNvPr id="2" name="TextBox 1"/>
          <p:cNvSpPr txBox="1"/>
          <p:nvPr/>
        </p:nvSpPr>
        <p:spPr>
          <a:xfrm>
            <a:off x="304800" y="838200"/>
            <a:ext cx="4924583" cy="5632311"/>
          </a:xfrm>
          <a:prstGeom prst="rect">
            <a:avLst/>
          </a:prstGeom>
          <a:noFill/>
        </p:spPr>
        <p:txBody>
          <a:bodyPr wrap="square" rtlCol="0">
            <a:spAutoFit/>
          </a:bodyPr>
          <a:lstStyle/>
          <a:p>
            <a:r>
              <a:rPr lang="en-US" dirty="0" smtClean="0"/>
              <a:t>Neural network models abstract the behavior of coupled neurons in the nervous system</a:t>
            </a:r>
          </a:p>
          <a:p>
            <a:endParaRPr lang="en-US" dirty="0"/>
          </a:p>
          <a:p>
            <a:r>
              <a:rPr lang="en-US" dirty="0" smtClean="0"/>
              <a:t>In deep learning, neural networks are used for filtering or inference without much regard for their neural inspiration</a:t>
            </a:r>
          </a:p>
          <a:p>
            <a:endParaRPr lang="en-US" dirty="0" smtClean="0"/>
          </a:p>
          <a:p>
            <a:r>
              <a:rPr lang="en-US" b="1" dirty="0" smtClean="0"/>
              <a:t>Nodes</a:t>
            </a:r>
            <a:r>
              <a:rPr lang="en-US" dirty="0" smtClean="0"/>
              <a:t> represent abstracted neurons with a state which represents their level of </a:t>
            </a:r>
            <a:r>
              <a:rPr lang="en-US" b="1" dirty="0" smtClean="0"/>
              <a:t>activity</a:t>
            </a:r>
            <a:r>
              <a:rPr lang="en-US" dirty="0" smtClean="0"/>
              <a:t> (usually a number in the model, a complex spatiotemporal stochastic pattern of electrical and chemical activity in a real neuron). This diagram has three functionally distinct node categories (Input layer, Hidden layer and Output layer)</a:t>
            </a:r>
          </a:p>
          <a:p>
            <a:endParaRPr lang="en-US" dirty="0"/>
          </a:p>
          <a:p>
            <a:r>
              <a:rPr lang="en-US" b="1" dirty="0" smtClean="0"/>
              <a:t>Links</a:t>
            </a:r>
            <a:r>
              <a:rPr lang="en-US" dirty="0" smtClean="0"/>
              <a:t> are directed representations of the connections between neurons (abstracting the biological synapse) with associated connection weights</a:t>
            </a:r>
          </a:p>
        </p:txBody>
      </p:sp>
    </p:spTree>
    <p:extLst>
      <p:ext uri="{BB962C8B-B14F-4D97-AF65-F5344CB8AC3E}">
        <p14:creationId xmlns:p14="http://schemas.microsoft.com/office/powerpoint/2010/main" val="23675378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Neural Network Models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5288270" y="3308067"/>
            <a:ext cx="3674347" cy="646331"/>
          </a:xfrm>
          <a:prstGeom prst="rect">
            <a:avLst/>
          </a:prstGeom>
        </p:spPr>
        <p:txBody>
          <a:bodyPr wrap="square">
            <a:spAutoFit/>
          </a:bodyPr>
          <a:lstStyle/>
          <a:p>
            <a:r>
              <a:rPr lang="en-US" sz="1200" dirty="0"/>
              <a:t>https://theclevermachine.wordpress.com/2014/09/06/derivation-error-backpropagation-gradient-descent-for-neural-networks/</a:t>
            </a:r>
          </a:p>
        </p:txBody>
      </p:sp>
      <p:sp>
        <p:nvSpPr>
          <p:cNvPr id="2" name="TextBox 1"/>
          <p:cNvSpPr txBox="1"/>
          <p:nvPr/>
        </p:nvSpPr>
        <p:spPr>
          <a:xfrm>
            <a:off x="304800" y="838200"/>
            <a:ext cx="4924583" cy="5078313"/>
          </a:xfrm>
          <a:prstGeom prst="rect">
            <a:avLst/>
          </a:prstGeom>
          <a:noFill/>
        </p:spPr>
        <p:txBody>
          <a:bodyPr wrap="square" rtlCol="0">
            <a:spAutoFit/>
          </a:bodyPr>
          <a:lstStyle/>
          <a:p>
            <a:r>
              <a:rPr lang="en-US" dirty="0" smtClean="0"/>
              <a:t>Neural networks operate in two modes with different dynamics, </a:t>
            </a:r>
            <a:r>
              <a:rPr lang="en-US" b="1" dirty="0" smtClean="0"/>
              <a:t>analysis</a:t>
            </a:r>
            <a:r>
              <a:rPr lang="en-US" dirty="0" smtClean="0"/>
              <a:t> and </a:t>
            </a:r>
            <a:r>
              <a:rPr lang="en-US" b="1" dirty="0" smtClean="0"/>
              <a:t>training</a:t>
            </a:r>
            <a:r>
              <a:rPr lang="en-US" dirty="0" smtClean="0"/>
              <a:t>:</a:t>
            </a:r>
          </a:p>
          <a:p>
            <a:endParaRPr lang="en-US" dirty="0" smtClean="0"/>
          </a:p>
          <a:p>
            <a:r>
              <a:rPr lang="en-US" dirty="0" smtClean="0"/>
              <a:t>In </a:t>
            </a:r>
            <a:r>
              <a:rPr lang="en-US" b="1" dirty="0" smtClean="0"/>
              <a:t>analysis</a:t>
            </a:r>
            <a:r>
              <a:rPr lang="en-US" dirty="0" smtClean="0"/>
              <a:t>:</a:t>
            </a:r>
          </a:p>
          <a:p>
            <a:endParaRPr lang="en-US" dirty="0"/>
          </a:p>
          <a:p>
            <a:r>
              <a:rPr lang="en-US" dirty="0" smtClean="0"/>
              <a:t>The question asked of the network is the level of activity of the output layer nodes for a given pattern of activity in the input layer, </a:t>
            </a:r>
            <a:r>
              <a:rPr lang="en-US" i="1" dirty="0" smtClean="0"/>
              <a:t>e.g.</a:t>
            </a:r>
            <a:r>
              <a:rPr lang="en-US" dirty="0" smtClean="0"/>
              <a:t> to recognize the identity of a noisy input image</a:t>
            </a:r>
          </a:p>
          <a:p>
            <a:endParaRPr lang="en-US" dirty="0" smtClean="0"/>
          </a:p>
          <a:p>
            <a:r>
              <a:rPr lang="en-US" dirty="0" smtClean="0"/>
              <a:t>Links act </a:t>
            </a:r>
            <a:r>
              <a:rPr lang="en-US" dirty="0" err="1" smtClean="0"/>
              <a:t>unidirectionally</a:t>
            </a:r>
            <a:r>
              <a:rPr lang="en-US" dirty="0" smtClean="0"/>
              <a:t> from input layer to output layer and the hidden layer and output layer nodes sum the activity states of their input nodes, weighted by the strength of their input links, calculate a nonlinear transformation of the sum and update their own activity state to pass to their output links</a:t>
            </a:r>
          </a:p>
          <a:p>
            <a:endParaRPr lang="en-US" dirty="0" smtClean="0"/>
          </a:p>
        </p:txBody>
      </p:sp>
      <p:pic>
        <p:nvPicPr>
          <p:cNvPr id="56322" name="Picture 2" descr="Image result for neural network calcul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1034177"/>
            <a:ext cx="3552417" cy="2273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30454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35204" y="0"/>
            <a:ext cx="8229600" cy="838200"/>
          </a:xfrm>
        </p:spPr>
        <p:txBody>
          <a:bodyPr/>
          <a:lstStyle/>
          <a:p>
            <a:pPr eaLnBrk="1" hangingPunct="1"/>
            <a:r>
              <a:rPr lang="en-US" b="1" dirty="0" smtClean="0">
                <a:solidFill>
                  <a:srgbClr val="0000CC"/>
                </a:solidFill>
              </a:rPr>
              <a:t>Neural Network Models</a:t>
            </a:r>
          </a:p>
        </p:txBody>
      </p:sp>
      <p:pic>
        <p:nvPicPr>
          <p:cNvPr id="13316"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5288269" y="3227862"/>
            <a:ext cx="3674347" cy="461665"/>
          </a:xfrm>
          <a:prstGeom prst="rect">
            <a:avLst/>
          </a:prstGeom>
        </p:spPr>
        <p:txBody>
          <a:bodyPr wrap="square">
            <a:spAutoFit/>
          </a:bodyPr>
          <a:lstStyle/>
          <a:p>
            <a:r>
              <a:rPr lang="en-US" sz="1200" dirty="0"/>
              <a:t>http://tangzx.qiniudn.com/notes/caffe-notes/backpropagation.html</a:t>
            </a:r>
          </a:p>
        </p:txBody>
      </p:sp>
      <p:sp>
        <p:nvSpPr>
          <p:cNvPr id="2" name="TextBox 1"/>
          <p:cNvSpPr txBox="1"/>
          <p:nvPr/>
        </p:nvSpPr>
        <p:spPr>
          <a:xfrm>
            <a:off x="304800" y="838200"/>
            <a:ext cx="4924583" cy="5909310"/>
          </a:xfrm>
          <a:prstGeom prst="rect">
            <a:avLst/>
          </a:prstGeom>
          <a:noFill/>
        </p:spPr>
        <p:txBody>
          <a:bodyPr wrap="square" rtlCol="0">
            <a:spAutoFit/>
          </a:bodyPr>
          <a:lstStyle/>
          <a:p>
            <a:r>
              <a:rPr lang="en-US" dirty="0" smtClean="0"/>
              <a:t>Neural networks operate in two modes with different dynamics, </a:t>
            </a:r>
            <a:r>
              <a:rPr lang="en-US" b="1" dirty="0" smtClean="0"/>
              <a:t>analysis</a:t>
            </a:r>
            <a:r>
              <a:rPr lang="en-US" dirty="0" smtClean="0"/>
              <a:t> and </a:t>
            </a:r>
            <a:r>
              <a:rPr lang="en-US" b="1" dirty="0" smtClean="0"/>
              <a:t>training</a:t>
            </a:r>
            <a:r>
              <a:rPr lang="en-US" dirty="0" smtClean="0"/>
              <a:t>:</a:t>
            </a:r>
          </a:p>
          <a:p>
            <a:endParaRPr lang="en-US" dirty="0" smtClean="0"/>
          </a:p>
          <a:p>
            <a:r>
              <a:rPr lang="en-US" dirty="0" smtClean="0"/>
              <a:t>In </a:t>
            </a:r>
            <a:r>
              <a:rPr lang="en-US" b="1" dirty="0" smtClean="0"/>
              <a:t>training (by back-propagation)</a:t>
            </a:r>
            <a:r>
              <a:rPr lang="en-US" dirty="0" smtClean="0"/>
              <a:t>:</a:t>
            </a:r>
          </a:p>
          <a:p>
            <a:endParaRPr lang="en-US" dirty="0"/>
          </a:p>
          <a:p>
            <a:r>
              <a:rPr lang="en-US" dirty="0" smtClean="0"/>
              <a:t>The question asked of the network is: </a:t>
            </a:r>
            <a:r>
              <a:rPr lang="en-US" dirty="0"/>
              <a:t>for a fixed pattern of activity in the input </a:t>
            </a:r>
            <a:r>
              <a:rPr lang="en-US" dirty="0" smtClean="0"/>
              <a:t>layer,</a:t>
            </a:r>
            <a:endParaRPr lang="en-US" dirty="0"/>
          </a:p>
          <a:p>
            <a:r>
              <a:rPr lang="en-US" dirty="0" smtClean="0"/>
              <a:t>what weights on the links minimize the error between the a analysis pattern of activity of the output layer nodes and a desired pattern of activity</a:t>
            </a:r>
          </a:p>
          <a:p>
            <a:endParaRPr lang="en-US" dirty="0"/>
          </a:p>
          <a:p>
            <a:r>
              <a:rPr lang="en-US" dirty="0" smtClean="0"/>
              <a:t>Nodes have two numerical state variables, their activity level and their error</a:t>
            </a:r>
          </a:p>
          <a:p>
            <a:endParaRPr lang="en-US" dirty="0" smtClean="0"/>
          </a:p>
          <a:p>
            <a:r>
              <a:rPr lang="en-US" dirty="0" smtClean="0"/>
              <a:t>Links act </a:t>
            </a:r>
            <a:r>
              <a:rPr lang="en-US" dirty="0" err="1" smtClean="0"/>
              <a:t>bidirectionally</a:t>
            </a:r>
            <a:r>
              <a:rPr lang="en-US" dirty="0" smtClean="0"/>
              <a:t> among the nodes in the layers and the links update their weights based on the difference between the target and actual activity levels in the output layer nodes (many different algorithms exist)</a:t>
            </a:r>
          </a:p>
          <a:p>
            <a:endParaRPr lang="en-US" dirty="0" smtClean="0"/>
          </a:p>
        </p:txBody>
      </p:sp>
      <p:pic>
        <p:nvPicPr>
          <p:cNvPr id="57346" name="Picture 2" descr="Image result for neural network back propagation train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7578" y="854697"/>
            <a:ext cx="3855730" cy="2356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25472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868362"/>
          </a:xfrm>
        </p:spPr>
        <p:txBody>
          <a:bodyPr>
            <a:normAutofit/>
          </a:bodyPr>
          <a:lstStyle/>
          <a:p>
            <a:r>
              <a:rPr lang="en-US" b="1" dirty="0">
                <a:solidFill>
                  <a:srgbClr val="0000CC"/>
                </a:solidFill>
              </a:rPr>
              <a:t>Metabolic Networks</a:t>
            </a:r>
          </a:p>
        </p:txBody>
      </p:sp>
      <p:pic>
        <p:nvPicPr>
          <p:cNvPr id="3076" name="Picture 4"/>
          <p:cNvPicPr>
            <a:picLocks noChangeAspect="1" noChangeArrowheads="1"/>
          </p:cNvPicPr>
          <p:nvPr/>
        </p:nvPicPr>
        <p:blipFill>
          <a:blip r:embed="rId2" cstate="print"/>
          <a:srcRect/>
          <a:stretch>
            <a:fillRect/>
          </a:stretch>
        </p:blipFill>
        <p:spPr bwMode="auto">
          <a:xfrm>
            <a:off x="228600" y="1219200"/>
            <a:ext cx="8745893" cy="4953000"/>
          </a:xfrm>
          <a:prstGeom prst="rect">
            <a:avLst/>
          </a:prstGeom>
          <a:noFill/>
          <a:ln w="9525">
            <a:noFill/>
            <a:miter lim="800000"/>
            <a:headEnd/>
            <a:tailEnd/>
          </a:ln>
        </p:spPr>
      </p:pic>
      <p:sp>
        <p:nvSpPr>
          <p:cNvPr id="8" name="Rectangle 7"/>
          <p:cNvSpPr/>
          <p:nvPr/>
        </p:nvSpPr>
        <p:spPr>
          <a:xfrm>
            <a:off x="762000" y="6281640"/>
            <a:ext cx="3441135" cy="307777"/>
          </a:xfrm>
          <a:prstGeom prst="rect">
            <a:avLst/>
          </a:prstGeom>
        </p:spPr>
        <p:txBody>
          <a:bodyPr wrap="none">
            <a:spAutoFit/>
          </a:bodyPr>
          <a:lstStyle/>
          <a:p>
            <a:r>
              <a:rPr lang="en-US" sz="1400" dirty="0" smtClean="0"/>
              <a:t>http://www.iubmb-nicholson.org/chart.html</a:t>
            </a:r>
            <a:endParaRPr lang="en-US" sz="1400" dirty="0"/>
          </a:p>
        </p:txBody>
      </p:sp>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395210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868362"/>
          </a:xfrm>
        </p:spPr>
        <p:txBody>
          <a:bodyPr>
            <a:normAutofit/>
          </a:bodyPr>
          <a:lstStyle/>
          <a:p>
            <a:r>
              <a:rPr lang="en-US" b="1" dirty="0">
                <a:solidFill>
                  <a:srgbClr val="0000CC"/>
                </a:solidFill>
              </a:rPr>
              <a:t>Metabolic Networks</a:t>
            </a:r>
          </a:p>
        </p:txBody>
      </p:sp>
      <p:pic>
        <p:nvPicPr>
          <p:cNvPr id="3076" name="Picture 4"/>
          <p:cNvPicPr>
            <a:picLocks noChangeAspect="1" noChangeArrowheads="1"/>
          </p:cNvPicPr>
          <p:nvPr/>
        </p:nvPicPr>
        <p:blipFill rotWithShape="1">
          <a:blip r:embed="rId2" cstate="print"/>
          <a:srcRect r="52080" b="-4616"/>
          <a:stretch/>
        </p:blipFill>
        <p:spPr bwMode="auto">
          <a:xfrm>
            <a:off x="4724400" y="762000"/>
            <a:ext cx="4191000" cy="5181600"/>
          </a:xfrm>
          <a:prstGeom prst="rect">
            <a:avLst/>
          </a:prstGeom>
          <a:noFill/>
          <a:ln w="9525">
            <a:noFill/>
            <a:miter lim="800000"/>
            <a:headEnd/>
            <a:tailEnd/>
          </a:ln>
        </p:spPr>
      </p:pic>
      <p:sp>
        <p:nvSpPr>
          <p:cNvPr id="8" name="Rectangle 7"/>
          <p:cNvSpPr/>
          <p:nvPr/>
        </p:nvSpPr>
        <p:spPr>
          <a:xfrm>
            <a:off x="5229383" y="5789711"/>
            <a:ext cx="3441135" cy="307777"/>
          </a:xfrm>
          <a:prstGeom prst="rect">
            <a:avLst/>
          </a:prstGeom>
        </p:spPr>
        <p:txBody>
          <a:bodyPr wrap="none">
            <a:spAutoFit/>
          </a:bodyPr>
          <a:lstStyle/>
          <a:p>
            <a:r>
              <a:rPr lang="en-US" sz="1400" dirty="0" smtClean="0"/>
              <a:t>http://www.iubmb-nicholson.org/chart.html</a:t>
            </a:r>
            <a:endParaRPr lang="en-US" sz="1400" dirty="0"/>
          </a:p>
        </p:txBody>
      </p:sp>
      <p:sp>
        <p:nvSpPr>
          <p:cNvPr id="5" name="TextBox 4"/>
          <p:cNvSpPr txBox="1"/>
          <p:nvPr/>
        </p:nvSpPr>
        <p:spPr>
          <a:xfrm>
            <a:off x="152401" y="762000"/>
            <a:ext cx="4572000" cy="5601533"/>
          </a:xfrm>
          <a:prstGeom prst="rect">
            <a:avLst/>
          </a:prstGeom>
          <a:noFill/>
        </p:spPr>
        <p:txBody>
          <a:bodyPr wrap="square" rtlCol="0">
            <a:spAutoFit/>
          </a:bodyPr>
          <a:lstStyle/>
          <a:p>
            <a:r>
              <a:rPr lang="en-US" sz="2000" dirty="0" smtClean="0"/>
              <a:t>Metabolic networks (or simply chemical reaction networks) describe the web of chemical reactions in a cell, which take some combination of substrate molecules and transform them into some combination of product molecules</a:t>
            </a:r>
          </a:p>
          <a:p>
            <a:endParaRPr lang="en-US" sz="2000" dirty="0"/>
          </a:p>
          <a:p>
            <a:r>
              <a:rPr lang="en-US" sz="2000" dirty="0" smtClean="0"/>
              <a:t>Glucose metabolism and energy production are the classic elements of metabolis</a:t>
            </a:r>
            <a:r>
              <a:rPr lang="en-US" sz="2000" dirty="0"/>
              <a:t>m</a:t>
            </a:r>
            <a:endParaRPr lang="en-US" sz="2000" dirty="0" smtClean="0"/>
          </a:p>
          <a:p>
            <a:endParaRPr lang="en-US" sz="2000" dirty="0" smtClean="0"/>
          </a:p>
          <a:p>
            <a:r>
              <a:rPr lang="en-US" sz="2000" dirty="0" smtClean="0"/>
              <a:t>The entire metabolic network is extremely complex, with many thousands of molecular species some of which can exist in millions of different states</a:t>
            </a:r>
          </a:p>
          <a:p>
            <a:endParaRPr lang="en-US" sz="2000" dirty="0"/>
          </a:p>
        </p:txBody>
      </p:sp>
      <p:pic>
        <p:nvPicPr>
          <p:cNvPr id="6"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20844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868362"/>
          </a:xfrm>
        </p:spPr>
        <p:txBody>
          <a:bodyPr>
            <a:normAutofit/>
          </a:bodyPr>
          <a:lstStyle/>
          <a:p>
            <a:r>
              <a:rPr lang="en-US" b="1" dirty="0">
                <a:solidFill>
                  <a:srgbClr val="0000CC"/>
                </a:solidFill>
              </a:rPr>
              <a:t>Metabolic Networks</a:t>
            </a:r>
          </a:p>
        </p:txBody>
      </p:sp>
      <p:pic>
        <p:nvPicPr>
          <p:cNvPr id="3076" name="Picture 4"/>
          <p:cNvPicPr>
            <a:picLocks noChangeAspect="1" noChangeArrowheads="1"/>
          </p:cNvPicPr>
          <p:nvPr/>
        </p:nvPicPr>
        <p:blipFill rotWithShape="1">
          <a:blip r:embed="rId2" cstate="print"/>
          <a:srcRect r="52080" b="-4616"/>
          <a:stretch/>
        </p:blipFill>
        <p:spPr bwMode="auto">
          <a:xfrm>
            <a:off x="4724400" y="762000"/>
            <a:ext cx="4191000" cy="5181600"/>
          </a:xfrm>
          <a:prstGeom prst="rect">
            <a:avLst/>
          </a:prstGeom>
          <a:noFill/>
          <a:ln w="9525">
            <a:noFill/>
            <a:miter lim="800000"/>
            <a:headEnd/>
            <a:tailEnd/>
          </a:ln>
        </p:spPr>
      </p:pic>
      <p:sp>
        <p:nvSpPr>
          <p:cNvPr id="8" name="Rectangle 7"/>
          <p:cNvSpPr/>
          <p:nvPr/>
        </p:nvSpPr>
        <p:spPr>
          <a:xfrm>
            <a:off x="5229383" y="5789711"/>
            <a:ext cx="3441135" cy="307777"/>
          </a:xfrm>
          <a:prstGeom prst="rect">
            <a:avLst/>
          </a:prstGeom>
        </p:spPr>
        <p:txBody>
          <a:bodyPr wrap="none">
            <a:spAutoFit/>
          </a:bodyPr>
          <a:lstStyle/>
          <a:p>
            <a:r>
              <a:rPr lang="en-US" sz="1400" dirty="0" smtClean="0"/>
              <a:t>http://www.iubmb-nicholson.org/chart.html</a:t>
            </a:r>
            <a:endParaRPr lang="en-US" sz="1400" dirty="0"/>
          </a:p>
        </p:txBody>
      </p:sp>
      <p:sp>
        <p:nvSpPr>
          <p:cNvPr id="5" name="TextBox 4"/>
          <p:cNvSpPr txBox="1"/>
          <p:nvPr/>
        </p:nvSpPr>
        <p:spPr>
          <a:xfrm>
            <a:off x="152401" y="714865"/>
            <a:ext cx="4572000" cy="5909310"/>
          </a:xfrm>
          <a:prstGeom prst="rect">
            <a:avLst/>
          </a:prstGeom>
          <a:noFill/>
        </p:spPr>
        <p:txBody>
          <a:bodyPr wrap="square" rtlCol="0">
            <a:spAutoFit/>
          </a:bodyPr>
          <a:lstStyle/>
          <a:p>
            <a:r>
              <a:rPr lang="en-US" sz="2400" dirty="0" smtClean="0"/>
              <a:t>In a metabolic networks, the </a:t>
            </a:r>
            <a:r>
              <a:rPr lang="en-US" sz="2400" b="1" dirty="0" smtClean="0"/>
              <a:t>typical questions</a:t>
            </a:r>
            <a:r>
              <a:rPr lang="en-US" sz="2400" dirty="0" smtClean="0"/>
              <a:t> we ask are how does the production of a particular component change if we make a controlled change to the system (</a:t>
            </a:r>
            <a:r>
              <a:rPr lang="en-US" sz="2400" i="1" dirty="0" smtClean="0"/>
              <a:t>e.g.</a:t>
            </a:r>
            <a:r>
              <a:rPr lang="en-US" sz="2400" dirty="0" smtClean="0"/>
              <a:t> temperature, illumination, pressure) or change the availability of a key substrate molecule (</a:t>
            </a:r>
            <a:r>
              <a:rPr lang="en-US" sz="2400" i="1" dirty="0" smtClean="0"/>
              <a:t>e.g.</a:t>
            </a:r>
            <a:r>
              <a:rPr lang="en-US" sz="2400" dirty="0" smtClean="0"/>
              <a:t> glucose, </a:t>
            </a:r>
            <a:r>
              <a:rPr lang="en-US" sz="2400" dirty="0"/>
              <a:t>O</a:t>
            </a:r>
            <a:r>
              <a:rPr lang="en-US" sz="2400" baseline="-25000" dirty="0"/>
              <a:t>2</a:t>
            </a:r>
            <a:r>
              <a:rPr lang="en-US" sz="2400" dirty="0"/>
              <a:t> </a:t>
            </a:r>
            <a:r>
              <a:rPr lang="en-US" sz="2400" dirty="0" smtClean="0"/>
              <a:t>level), or change a pathway structure by adding, removing or changing the nature of a component (</a:t>
            </a:r>
            <a:r>
              <a:rPr lang="en-US" sz="2400" i="1" dirty="0" smtClean="0"/>
              <a:t>e.g.</a:t>
            </a:r>
            <a:r>
              <a:rPr lang="en-US" sz="2400" dirty="0" smtClean="0"/>
              <a:t> with a genetic knock, out or knock in, or a drug)</a:t>
            </a:r>
            <a:endParaRPr lang="en-US" sz="2400" dirty="0"/>
          </a:p>
          <a:p>
            <a:r>
              <a:rPr lang="en-US" dirty="0" smtClean="0"/>
              <a:t> </a:t>
            </a:r>
          </a:p>
        </p:txBody>
      </p:sp>
      <p:pic>
        <p:nvPicPr>
          <p:cNvPr id="6"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300573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srcRect l="60627"/>
          <a:stretch/>
        </p:blipFill>
        <p:spPr>
          <a:xfrm>
            <a:off x="2514600" y="4041844"/>
            <a:ext cx="1083816" cy="628650"/>
          </a:xfrm>
          <a:prstGeom prst="rect">
            <a:avLst/>
          </a:prstGeom>
        </p:spPr>
      </p:pic>
      <p:sp>
        <p:nvSpPr>
          <p:cNvPr id="2" name="Title 1"/>
          <p:cNvSpPr>
            <a:spLocks noGrp="1"/>
          </p:cNvSpPr>
          <p:nvPr>
            <p:ph type="title"/>
          </p:nvPr>
        </p:nvSpPr>
        <p:spPr>
          <a:xfrm>
            <a:off x="397496" y="-100538"/>
            <a:ext cx="8229600" cy="868362"/>
          </a:xfrm>
        </p:spPr>
        <p:txBody>
          <a:bodyPr>
            <a:normAutofit/>
          </a:bodyPr>
          <a:lstStyle/>
          <a:p>
            <a:r>
              <a:rPr lang="en-US" b="1" dirty="0">
                <a:solidFill>
                  <a:srgbClr val="0000CC"/>
                </a:solidFill>
              </a:rPr>
              <a:t>Metabolic Networks</a:t>
            </a:r>
          </a:p>
        </p:txBody>
      </p:sp>
      <mc:AlternateContent xmlns:mc="http://schemas.openxmlformats.org/markup-compatibility/2006" xmlns:a14="http://schemas.microsoft.com/office/drawing/2010/main">
        <mc:Choice Requires="a14">
          <p:sp>
            <p:nvSpPr>
              <p:cNvPr id="3" name="Rectangle 2"/>
              <p:cNvSpPr/>
              <p:nvPr/>
            </p:nvSpPr>
            <p:spPr>
              <a:xfrm>
                <a:off x="5562600" y="1295400"/>
                <a:ext cx="245541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2 </m:t>
                      </m:r>
                      <m:r>
                        <a:rPr lang="en-US" i="1">
                          <a:latin typeface="Cambria Math" panose="02040503050406030204" pitchFamily="18" charset="0"/>
                          <a:ea typeface="Cambria Math" panose="02040503050406030204" pitchFamily="18" charset="0"/>
                        </a:rPr>
                        <m:t>𝐴𝐷𝑃</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𝐴𝑇𝑃</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𝐴𝑀𝑃</m:t>
                      </m:r>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5562600" y="1295400"/>
                <a:ext cx="2455416" cy="369332"/>
              </a:xfrm>
              <a:prstGeom prst="rect">
                <a:avLst/>
              </a:prstGeom>
              <a:blipFill rotWithShape="0">
                <a:blip r:embed="rId3"/>
                <a:stretch>
                  <a:fillRect/>
                </a:stretch>
              </a:blipFill>
            </p:spPr>
            <p:txBody>
              <a:bodyPr/>
              <a:lstStyle/>
              <a:p>
                <a:r>
                  <a:rPr lang="en-US">
                    <a:noFill/>
                  </a:rPr>
                  <a:t> </a:t>
                </a:r>
              </a:p>
            </p:txBody>
          </p:sp>
        </mc:Fallback>
      </mc:AlternateContent>
      <p:pic>
        <p:nvPicPr>
          <p:cNvPr id="4" name="Picture 3"/>
          <p:cNvPicPr>
            <a:picLocks noChangeAspect="1"/>
          </p:cNvPicPr>
          <p:nvPr/>
        </p:nvPicPr>
        <p:blipFill>
          <a:blip r:embed="rId4"/>
          <a:stretch>
            <a:fillRect/>
          </a:stretch>
        </p:blipFill>
        <p:spPr>
          <a:xfrm>
            <a:off x="5105400" y="2086417"/>
            <a:ext cx="3684632" cy="949261"/>
          </a:xfrm>
          <a:prstGeom prst="rect">
            <a:avLst/>
          </a:prstGeom>
        </p:spPr>
      </p:pic>
      <p:sp>
        <p:nvSpPr>
          <p:cNvPr id="7" name="TextBox 6"/>
          <p:cNvSpPr txBox="1"/>
          <p:nvPr/>
        </p:nvSpPr>
        <p:spPr>
          <a:xfrm>
            <a:off x="5439792" y="868362"/>
            <a:ext cx="3247008" cy="369332"/>
          </a:xfrm>
          <a:prstGeom prst="rect">
            <a:avLst/>
          </a:prstGeom>
          <a:noFill/>
        </p:spPr>
        <p:txBody>
          <a:bodyPr wrap="square" rtlCol="0">
            <a:spAutoFit/>
          </a:bodyPr>
          <a:lstStyle/>
          <a:p>
            <a:r>
              <a:rPr lang="en-US" dirty="0" smtClean="0"/>
              <a:t>Chemical Reaction Formula</a:t>
            </a:r>
            <a:endParaRPr lang="en-US" dirty="0"/>
          </a:p>
        </p:txBody>
      </p:sp>
      <p:sp>
        <p:nvSpPr>
          <p:cNvPr id="10" name="TextBox 9"/>
          <p:cNvSpPr txBox="1"/>
          <p:nvPr/>
        </p:nvSpPr>
        <p:spPr>
          <a:xfrm>
            <a:off x="5404441" y="1717085"/>
            <a:ext cx="3247008" cy="369332"/>
          </a:xfrm>
          <a:prstGeom prst="rect">
            <a:avLst/>
          </a:prstGeom>
          <a:noFill/>
        </p:spPr>
        <p:txBody>
          <a:bodyPr wrap="square" rtlCol="0">
            <a:spAutoFit/>
          </a:bodyPr>
          <a:lstStyle/>
          <a:p>
            <a:r>
              <a:rPr lang="en-US" dirty="0" smtClean="0"/>
              <a:t>Chemical Reaction Diagram</a:t>
            </a:r>
            <a:endParaRPr lang="en-US" dirty="0"/>
          </a:p>
        </p:txBody>
      </p:sp>
      <p:sp>
        <p:nvSpPr>
          <p:cNvPr id="11" name="TextBox 10"/>
          <p:cNvSpPr txBox="1"/>
          <p:nvPr/>
        </p:nvSpPr>
        <p:spPr>
          <a:xfrm>
            <a:off x="5407583" y="2895345"/>
            <a:ext cx="3247008" cy="646331"/>
          </a:xfrm>
          <a:prstGeom prst="rect">
            <a:avLst/>
          </a:prstGeom>
          <a:noFill/>
        </p:spPr>
        <p:txBody>
          <a:bodyPr wrap="square" rtlCol="0">
            <a:spAutoFit/>
          </a:bodyPr>
          <a:lstStyle/>
          <a:p>
            <a:r>
              <a:rPr lang="en-US" dirty="0" smtClean="0"/>
              <a:t>Corresponding Chemical Reaction Formulae</a:t>
            </a:r>
            <a:endParaRPr lang="en-US" dirty="0"/>
          </a:p>
        </p:txBody>
      </p:sp>
      <mc:AlternateContent xmlns:mc="http://schemas.openxmlformats.org/markup-compatibility/2006" xmlns:a14="http://schemas.microsoft.com/office/drawing/2010/main">
        <mc:Choice Requires="a14">
          <p:sp>
            <p:nvSpPr>
              <p:cNvPr id="12" name="Rectangle 11"/>
              <p:cNvSpPr/>
              <p:nvPr/>
            </p:nvSpPr>
            <p:spPr>
              <a:xfrm>
                <a:off x="6135385" y="3582054"/>
                <a:ext cx="1309846" cy="9233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2 </m:t>
                      </m:r>
                      <m:r>
                        <a:rPr lang="en-US" i="1" smtClean="0">
                          <a:latin typeface="Cambria Math" panose="02040503050406030204" pitchFamily="18" charset="0"/>
                          <a:ea typeface="Cambria Math" panose="02040503050406030204" pitchFamily="18" charset="0"/>
                        </a:rPr>
                        <m:t>𝐴</m:t>
                      </m:r>
                      <m:r>
                        <a:rPr lang="en-US"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𝐵</m:t>
                      </m:r>
                    </m:oMath>
                  </m:oMathPara>
                </a14:m>
                <a:endParaRPr lang="en-US" dirty="0" smtClean="0"/>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𝐵</m:t>
                      </m:r>
                      <m:r>
                        <a:rPr lang="en-US" i="1">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𝐶</m:t>
                      </m:r>
                    </m:oMath>
                  </m:oMathPara>
                </a14:m>
                <a:endParaRPr lang="en-US" b="0" i="1" smtClean="0">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𝐶</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𝐴</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𝐷</m:t>
                      </m:r>
                    </m:oMath>
                  </m:oMathPara>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6135385" y="3582054"/>
                <a:ext cx="1309846" cy="923330"/>
              </a:xfrm>
              <a:prstGeom prst="rect">
                <a:avLst/>
              </a:prstGeom>
              <a:blipFill rotWithShape="0">
                <a:blip r:embed="rId5"/>
                <a:stretch>
                  <a:fillRect/>
                </a:stretch>
              </a:blipFill>
            </p:spPr>
            <p:txBody>
              <a:bodyPr/>
              <a:lstStyle/>
              <a:p>
                <a:r>
                  <a:rPr lang="en-US">
                    <a:noFill/>
                  </a:rPr>
                  <a:t> </a:t>
                </a:r>
              </a:p>
            </p:txBody>
          </p:sp>
        </mc:Fallback>
      </mc:AlternateContent>
      <p:pic>
        <p:nvPicPr>
          <p:cNvPr id="13" name="Picture 3" descr="Biocomplexit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descr="redblackblockiu"/>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52400" y="671691"/>
            <a:ext cx="5252041" cy="6186309"/>
          </a:xfrm>
          <a:prstGeom prst="rect">
            <a:avLst/>
          </a:prstGeom>
          <a:noFill/>
        </p:spPr>
        <p:txBody>
          <a:bodyPr wrap="square" rtlCol="0">
            <a:spAutoFit/>
          </a:bodyPr>
          <a:lstStyle/>
          <a:p>
            <a:r>
              <a:rPr lang="en-US" dirty="0" smtClean="0"/>
              <a:t>Chemical reaction networks are usually written either as </a:t>
            </a:r>
            <a:r>
              <a:rPr lang="en-US" b="1" dirty="0" smtClean="0"/>
              <a:t>lists </a:t>
            </a:r>
            <a:r>
              <a:rPr lang="en-US" dirty="0" smtClean="0"/>
              <a:t>of</a:t>
            </a:r>
            <a:r>
              <a:rPr lang="en-US" b="1" dirty="0" smtClean="0"/>
              <a:t> chemical reaction formulae </a:t>
            </a:r>
            <a:r>
              <a:rPr lang="en-US" dirty="0" smtClean="0"/>
              <a:t>or as </a:t>
            </a:r>
            <a:r>
              <a:rPr lang="en-US" b="1" dirty="0" smtClean="0"/>
              <a:t>network diagrams</a:t>
            </a:r>
          </a:p>
          <a:p>
            <a:endParaRPr lang="en-US" b="1" dirty="0"/>
          </a:p>
          <a:p>
            <a:r>
              <a:rPr lang="en-US" b="1" dirty="0" smtClean="0"/>
              <a:t>Nodes</a:t>
            </a:r>
            <a:r>
              <a:rPr lang="en-US" dirty="0" smtClean="0"/>
              <a:t> represent molecular species (sometimes with separate nodes for particular forms or electron or other states) and the usual state variable is a number describing species amount or concentration</a:t>
            </a:r>
          </a:p>
          <a:p>
            <a:endParaRPr lang="en-US" dirty="0"/>
          </a:p>
          <a:p>
            <a:r>
              <a:rPr lang="en-US" b="1" dirty="0" smtClean="0"/>
              <a:t>Links</a:t>
            </a:r>
            <a:r>
              <a:rPr lang="en-US" dirty="0" smtClean="0"/>
              <a:t> represent chemical transformations between </a:t>
            </a:r>
            <a:r>
              <a:rPr lang="en-US" b="1" dirty="0" smtClean="0"/>
              <a:t>substrate</a:t>
            </a:r>
            <a:r>
              <a:rPr lang="en-US" dirty="0" smtClean="0"/>
              <a:t> (input) and </a:t>
            </a:r>
            <a:r>
              <a:rPr lang="en-US" b="1" dirty="0" smtClean="0"/>
              <a:t>product</a:t>
            </a:r>
            <a:r>
              <a:rPr lang="en-US" dirty="0" smtClean="0"/>
              <a:t> (output) species. </a:t>
            </a:r>
          </a:p>
          <a:p>
            <a:endParaRPr lang="en-US" dirty="0" smtClean="0"/>
          </a:p>
          <a:p>
            <a:endParaRPr lang="en-US" dirty="0"/>
          </a:p>
          <a:p>
            <a:r>
              <a:rPr lang="en-US" dirty="0" smtClean="0"/>
              <a:t>Chemical reactions are usually represented with a variety of arrows which may be unidirectional, bidirectional and single or </a:t>
            </a:r>
            <a:r>
              <a:rPr lang="en-US" dirty="0" err="1" smtClean="0"/>
              <a:t>multiheaded</a:t>
            </a:r>
            <a:r>
              <a:rPr lang="en-US" dirty="0" smtClean="0"/>
              <a:t>. Links are always associated with a </a:t>
            </a:r>
            <a:r>
              <a:rPr lang="en-US" b="1" dirty="0" smtClean="0"/>
              <a:t>rate of action </a:t>
            </a:r>
            <a:r>
              <a:rPr lang="en-US" dirty="0" smtClean="0"/>
              <a:t>(though not always written)</a:t>
            </a:r>
          </a:p>
          <a:p>
            <a:endParaRPr lang="en-US" dirty="0"/>
          </a:p>
          <a:p>
            <a:endParaRPr lang="en-US" b="1" dirty="0" smtClean="0">
              <a:solidFill>
                <a:srgbClr val="00CC00"/>
              </a:solidFill>
            </a:endParaRPr>
          </a:p>
        </p:txBody>
      </p:sp>
      <p:sp>
        <p:nvSpPr>
          <p:cNvPr id="15" name="Rectangle 14"/>
          <p:cNvSpPr/>
          <p:nvPr/>
        </p:nvSpPr>
        <p:spPr>
          <a:xfrm>
            <a:off x="5647181" y="4809016"/>
            <a:ext cx="3053759" cy="1754326"/>
          </a:xfrm>
          <a:prstGeom prst="rect">
            <a:avLst/>
          </a:prstGeom>
        </p:spPr>
        <p:txBody>
          <a:bodyPr wrap="square">
            <a:spAutoFit/>
          </a:bodyPr>
          <a:lstStyle/>
          <a:p>
            <a:r>
              <a:rPr lang="en-US" b="1" dirty="0">
                <a:solidFill>
                  <a:srgbClr val="00CC00"/>
                </a:solidFill>
              </a:rPr>
              <a:t>Chemical reaction networks conserve mass</a:t>
            </a:r>
          </a:p>
          <a:p>
            <a:r>
              <a:rPr lang="en-US" b="1" dirty="0">
                <a:solidFill>
                  <a:srgbClr val="00CC00"/>
                </a:solidFill>
              </a:rPr>
              <a:t>Real metabolic reaction rates are often faster than other network-modeled processes in cells </a:t>
            </a:r>
            <a:endParaRPr lang="en-US" dirty="0"/>
          </a:p>
        </p:txBody>
      </p:sp>
    </p:spTree>
    <p:extLst>
      <p:ext uri="{BB962C8B-B14F-4D97-AF65-F5344CB8AC3E}">
        <p14:creationId xmlns:p14="http://schemas.microsoft.com/office/powerpoint/2010/main" val="67904338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rot="5400000">
            <a:off x="5218390" y="326217"/>
            <a:ext cx="3779701" cy="4041668"/>
          </a:xfrm>
          <a:prstGeom prst="rect">
            <a:avLst/>
          </a:prstGeom>
        </p:spPr>
      </p:pic>
      <p:sp>
        <p:nvSpPr>
          <p:cNvPr id="2" name="Title 1"/>
          <p:cNvSpPr>
            <a:spLocks noGrp="1"/>
          </p:cNvSpPr>
          <p:nvPr>
            <p:ph type="title"/>
          </p:nvPr>
        </p:nvSpPr>
        <p:spPr>
          <a:xfrm>
            <a:off x="397496" y="-100538"/>
            <a:ext cx="8229600" cy="868362"/>
          </a:xfrm>
        </p:spPr>
        <p:txBody>
          <a:bodyPr>
            <a:normAutofit/>
          </a:bodyPr>
          <a:lstStyle/>
          <a:p>
            <a:r>
              <a:rPr lang="en-US" b="1" dirty="0">
                <a:solidFill>
                  <a:srgbClr val="0000CC"/>
                </a:solidFill>
              </a:rPr>
              <a:t>Metabolic Networks</a:t>
            </a:r>
          </a:p>
        </p:txBody>
      </p:sp>
      <p:pic>
        <p:nvPicPr>
          <p:cNvPr id="13"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52401" y="671691"/>
            <a:ext cx="4917724" cy="3046988"/>
          </a:xfrm>
          <a:prstGeom prst="rect">
            <a:avLst/>
          </a:prstGeom>
          <a:noFill/>
        </p:spPr>
        <p:txBody>
          <a:bodyPr wrap="square" rtlCol="0">
            <a:spAutoFit/>
          </a:bodyPr>
          <a:lstStyle/>
          <a:p>
            <a:r>
              <a:rPr lang="en-US" sz="2400" dirty="0" smtClean="0"/>
              <a:t>The Systems Biology Graphical Notation Standard (</a:t>
            </a:r>
            <a:r>
              <a:rPr lang="en-US" sz="2400" b="1" dirty="0"/>
              <a:t>SBGN</a:t>
            </a:r>
            <a:r>
              <a:rPr lang="en-US" sz="2400" dirty="0"/>
              <a:t>) </a:t>
            </a:r>
            <a:r>
              <a:rPr lang="en-US" sz="2400" dirty="0">
                <a:hlinkClick r:id="rId5"/>
              </a:rPr>
              <a:t>http://sbgn.github.io/sbgn</a:t>
            </a:r>
            <a:r>
              <a:rPr lang="en-US" sz="2400" dirty="0" smtClean="0">
                <a:hlinkClick r:id="rId5"/>
              </a:rPr>
              <a:t>/</a:t>
            </a:r>
            <a:r>
              <a:rPr lang="en-US" sz="2400" dirty="0" smtClean="0"/>
              <a:t>  proposes a standard way to represent molecular species and chemical reactions but it is fairly cumbersome and not that widely used</a:t>
            </a:r>
            <a:endParaRPr lang="en-US" sz="2400" b="1" dirty="0" smtClean="0">
              <a:solidFill>
                <a:srgbClr val="00CC00"/>
              </a:solidFill>
            </a:endParaRPr>
          </a:p>
        </p:txBody>
      </p:sp>
    </p:spTree>
    <p:extLst>
      <p:ext uri="{BB962C8B-B14F-4D97-AF65-F5344CB8AC3E}">
        <p14:creationId xmlns:p14="http://schemas.microsoft.com/office/powerpoint/2010/main" val="355633200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496" y="-100538"/>
            <a:ext cx="8229600" cy="868362"/>
          </a:xfrm>
        </p:spPr>
        <p:txBody>
          <a:bodyPr>
            <a:normAutofit/>
          </a:bodyPr>
          <a:lstStyle/>
          <a:p>
            <a:r>
              <a:rPr lang="en-US" b="1" dirty="0">
                <a:solidFill>
                  <a:srgbClr val="0000CC"/>
                </a:solidFill>
              </a:rPr>
              <a:t>Metabolic Networks</a:t>
            </a:r>
          </a:p>
        </p:txBody>
      </p:sp>
      <p:sp>
        <p:nvSpPr>
          <p:cNvPr id="6" name="Rectangle 5"/>
          <p:cNvSpPr/>
          <p:nvPr/>
        </p:nvSpPr>
        <p:spPr>
          <a:xfrm>
            <a:off x="228600" y="741402"/>
            <a:ext cx="3801619" cy="5078313"/>
          </a:xfrm>
          <a:prstGeom prst="rect">
            <a:avLst/>
          </a:prstGeom>
        </p:spPr>
        <p:txBody>
          <a:bodyPr wrap="square">
            <a:spAutoFit/>
          </a:bodyPr>
          <a:lstStyle/>
          <a:p>
            <a:r>
              <a:rPr lang="en-US" dirty="0" smtClean="0"/>
              <a:t>Chemical reaction models assume that chemical concentrations are spatially uniform over the volume being modeled</a:t>
            </a:r>
          </a:p>
          <a:p>
            <a:endParaRPr lang="en-US" dirty="0"/>
          </a:p>
          <a:p>
            <a:r>
              <a:rPr lang="en-US" dirty="0" smtClean="0"/>
              <a:t>Real </a:t>
            </a:r>
            <a:r>
              <a:rPr lang="en-US" dirty="0"/>
              <a:t>reaction components are often segregated in space and time (</a:t>
            </a:r>
            <a:r>
              <a:rPr lang="en-US" i="1" dirty="0"/>
              <a:t>e.g.</a:t>
            </a:r>
            <a:r>
              <a:rPr lang="en-US" dirty="0"/>
              <a:t> in mitochondria), </a:t>
            </a:r>
            <a:r>
              <a:rPr lang="en-US" dirty="0" smtClean="0"/>
              <a:t>or in the Golgi apparatus or Endoplasmic Reticulum, and components may be transported actively by vesicles and the cytoskeleton</a:t>
            </a:r>
          </a:p>
          <a:p>
            <a:endParaRPr lang="en-US" b="1" dirty="0">
              <a:solidFill>
                <a:srgbClr val="FF0000"/>
              </a:solidFill>
            </a:endParaRPr>
          </a:p>
          <a:p>
            <a:r>
              <a:rPr lang="en-US" b="1" dirty="0" smtClean="0">
                <a:solidFill>
                  <a:srgbClr val="FF0000"/>
                </a:solidFill>
              </a:rPr>
              <a:t>Most metabolic network models neglect this extreme spatial complexity, </a:t>
            </a:r>
            <a:r>
              <a:rPr lang="en-US" dirty="0" smtClean="0"/>
              <a:t>but some use hierarchical compartments to describe a bit of it</a:t>
            </a:r>
            <a:endParaRPr lang="en-US" dirty="0"/>
          </a:p>
        </p:txBody>
      </p:sp>
      <p:pic>
        <p:nvPicPr>
          <p:cNvPr id="63494" name="Picture 6" descr="Image result for golgi apparat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7013" y="868977"/>
            <a:ext cx="2173908" cy="167851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858000" y="2558049"/>
            <a:ext cx="2286000" cy="738664"/>
          </a:xfrm>
          <a:prstGeom prst="rect">
            <a:avLst/>
          </a:prstGeom>
        </p:spPr>
        <p:txBody>
          <a:bodyPr wrap="square">
            <a:spAutoFit/>
          </a:bodyPr>
          <a:lstStyle/>
          <a:p>
            <a:r>
              <a:rPr lang="en-US" sz="1400" dirty="0"/>
              <a:t>https://micro.magnet.fsu.edu/cells/golgi/golgiapparatus.html</a:t>
            </a:r>
          </a:p>
        </p:txBody>
      </p:sp>
      <p:pic>
        <p:nvPicPr>
          <p:cNvPr id="63496" name="Picture 8" descr="Image result for mitochondr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4303" y="1014285"/>
            <a:ext cx="2365013" cy="1513608"/>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063213" y="2558049"/>
            <a:ext cx="3200400" cy="471805"/>
          </a:xfrm>
          <a:prstGeom prst="rect">
            <a:avLst/>
          </a:prstGeom>
        </p:spPr>
        <p:txBody>
          <a:bodyPr wrap="square">
            <a:spAutoFit/>
          </a:bodyPr>
          <a:lstStyle/>
          <a:p>
            <a:r>
              <a:rPr lang="en-US" sz="1200" dirty="0"/>
              <a:t>http://magnesiumandhealth.com/the-function-of-mitochondria/</a:t>
            </a:r>
          </a:p>
        </p:txBody>
      </p:sp>
      <p:pic>
        <p:nvPicPr>
          <p:cNvPr id="63498" name="Picture 10" descr="Image result for vesicular  transpo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3429000"/>
            <a:ext cx="4878924" cy="2280432"/>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4517795" y="5712809"/>
            <a:ext cx="4572000" cy="461665"/>
          </a:xfrm>
          <a:prstGeom prst="rect">
            <a:avLst/>
          </a:prstGeom>
        </p:spPr>
        <p:txBody>
          <a:bodyPr>
            <a:spAutoFit/>
          </a:bodyPr>
          <a:lstStyle/>
          <a:p>
            <a:r>
              <a:rPr lang="en-US" sz="1200" dirty="0"/>
              <a:t>http://www.cell.com/trends/cell-biology/fulltext/S0962-8924(13)00192-X</a:t>
            </a:r>
          </a:p>
        </p:txBody>
      </p:sp>
      <p:pic>
        <p:nvPicPr>
          <p:cNvPr id="19" name="Picture 3"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278097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85799"/>
          </a:xfrm>
        </p:spPr>
        <p:txBody>
          <a:bodyPr>
            <a:noAutofit/>
          </a:bodyPr>
          <a:lstStyle/>
          <a:p>
            <a:r>
              <a:rPr lang="en-US" b="1" dirty="0" smtClean="0">
                <a:solidFill>
                  <a:srgbClr val="0000CC"/>
                </a:solidFill>
              </a:rPr>
              <a:t>Protein Signaling Networks</a:t>
            </a:r>
            <a:endParaRPr lang="en-US" b="1" dirty="0">
              <a:solidFill>
                <a:srgbClr val="0000CC"/>
              </a:solidFill>
            </a:endParaRPr>
          </a:p>
        </p:txBody>
      </p:sp>
      <p:pic>
        <p:nvPicPr>
          <p:cNvPr id="6146" name="Picture 2"/>
          <p:cNvPicPr>
            <a:picLocks noChangeAspect="1" noChangeArrowheads="1"/>
          </p:cNvPicPr>
          <p:nvPr/>
        </p:nvPicPr>
        <p:blipFill>
          <a:blip r:embed="rId2" cstate="print"/>
          <a:srcRect/>
          <a:stretch>
            <a:fillRect/>
          </a:stretch>
        </p:blipFill>
        <p:spPr bwMode="auto">
          <a:xfrm>
            <a:off x="5229254" y="1143000"/>
            <a:ext cx="3228946" cy="3505200"/>
          </a:xfrm>
          <a:prstGeom prst="rect">
            <a:avLst/>
          </a:prstGeom>
          <a:noFill/>
          <a:ln w="9525">
            <a:noFill/>
            <a:miter lim="800000"/>
            <a:headEnd/>
            <a:tailEnd/>
          </a:ln>
        </p:spPr>
      </p:pic>
      <p:sp>
        <p:nvSpPr>
          <p:cNvPr id="5" name="Rectangle 4"/>
          <p:cNvSpPr/>
          <p:nvPr/>
        </p:nvSpPr>
        <p:spPr>
          <a:xfrm>
            <a:off x="4953000" y="4648200"/>
            <a:ext cx="4572000" cy="261610"/>
          </a:xfrm>
          <a:prstGeom prst="rect">
            <a:avLst/>
          </a:prstGeom>
        </p:spPr>
        <p:txBody>
          <a:bodyPr>
            <a:spAutoFit/>
          </a:bodyPr>
          <a:lstStyle/>
          <a:p>
            <a:r>
              <a:rPr lang="en-US" sz="1100" dirty="0" smtClean="0"/>
              <a:t>http://www.nature.com/msb/journal/v2/n1/full/msb4100088.html</a:t>
            </a:r>
            <a:endParaRPr lang="en-US" sz="1100" dirty="0"/>
          </a:p>
        </p:txBody>
      </p:sp>
      <p:pic>
        <p:nvPicPr>
          <p:cNvPr id="58370" name="Picture 2" descr="Image result for signal transduction cascade delta no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569" y="1402133"/>
            <a:ext cx="3810000" cy="298693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57254" y="4782235"/>
            <a:ext cx="3927315" cy="523220"/>
          </a:xfrm>
          <a:prstGeom prst="rect">
            <a:avLst/>
          </a:prstGeom>
        </p:spPr>
        <p:txBody>
          <a:bodyPr wrap="square">
            <a:spAutoFit/>
          </a:bodyPr>
          <a:lstStyle/>
          <a:p>
            <a:r>
              <a:rPr lang="en-US" sz="1400" dirty="0"/>
              <a:t>http://www.rockland-inc.com/signal-transduction-antibodies.aspx</a:t>
            </a:r>
          </a:p>
        </p:txBody>
      </p:sp>
      <p:pic>
        <p:nvPicPr>
          <p:cNvPr id="7" name="Picture 3"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15584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30088"/>
            <a:ext cx="9144000" cy="838200"/>
          </a:xfrm>
        </p:spPr>
        <p:txBody>
          <a:bodyPr/>
          <a:lstStyle/>
          <a:p>
            <a:pPr eaLnBrk="1" hangingPunct="1"/>
            <a:r>
              <a:rPr lang="en-US" b="1" dirty="0" smtClean="0">
                <a:solidFill>
                  <a:srgbClr val="0000CC"/>
                </a:solidFill>
              </a:rPr>
              <a:t>What is a Model?</a:t>
            </a:r>
          </a:p>
        </p:txBody>
      </p:sp>
      <p:sp>
        <p:nvSpPr>
          <p:cNvPr id="9219" name="Rectangle 3"/>
          <p:cNvSpPr>
            <a:spLocks noGrp="1" noChangeArrowheads="1"/>
          </p:cNvSpPr>
          <p:nvPr>
            <p:ph type="body" idx="1"/>
          </p:nvPr>
        </p:nvSpPr>
        <p:spPr>
          <a:xfrm>
            <a:off x="152400" y="859647"/>
            <a:ext cx="8229600" cy="4525963"/>
          </a:xfrm>
        </p:spPr>
        <p:txBody>
          <a:bodyPr/>
          <a:lstStyle/>
          <a:p>
            <a:pPr marL="0" indent="0" eaLnBrk="1" hangingPunct="1">
              <a:buNone/>
            </a:pPr>
            <a:r>
              <a:rPr lang="en-US" b="1" dirty="0" smtClean="0"/>
              <a:t>A model is a structure that </a:t>
            </a:r>
            <a:r>
              <a:rPr lang="en-US" b="1" dirty="0"/>
              <a:t>predicts a set of metrics based on experimentally measurable variables of </a:t>
            </a:r>
            <a:r>
              <a:rPr lang="en-US" b="1" dirty="0" smtClean="0"/>
              <a:t>behaviors</a:t>
            </a:r>
            <a:r>
              <a:rPr lang="en-US" dirty="0"/>
              <a:t> </a:t>
            </a:r>
            <a:r>
              <a:rPr lang="en-US" b="1" dirty="0" smtClean="0"/>
              <a:t>from a </a:t>
            </a:r>
            <a:r>
              <a:rPr lang="en-US" b="1" dirty="0" smtClean="0"/>
              <a:t>set </a:t>
            </a:r>
            <a:r>
              <a:rPr lang="en-US" b="1" dirty="0" smtClean="0"/>
              <a:t>of experimentally controllable (or naturally </a:t>
            </a:r>
            <a:r>
              <a:rPr lang="en-US" b="1" dirty="0" smtClean="0"/>
              <a:t>varying, or </a:t>
            </a:r>
            <a:r>
              <a:rPr lang="en-US" b="1" dirty="0" err="1" smtClean="0"/>
              <a:t>inferrable</a:t>
            </a:r>
            <a:r>
              <a:rPr lang="en-US" b="1" dirty="0" smtClean="0"/>
              <a:t>) </a:t>
            </a:r>
            <a:r>
              <a:rPr lang="en-US" b="1" dirty="0" smtClean="0"/>
              <a:t>parameters </a:t>
            </a:r>
            <a:r>
              <a:rPr lang="en-US" b="1" dirty="0" smtClean="0"/>
              <a:t>and model structures</a:t>
            </a:r>
            <a:endParaRPr lang="en-US" dirty="0" smtClean="0"/>
          </a:p>
        </p:txBody>
      </p:sp>
      <p:pic>
        <p:nvPicPr>
          <p:cNvPr id="9220"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ight Arrow 1"/>
          <p:cNvSpPr/>
          <p:nvPr/>
        </p:nvSpPr>
        <p:spPr>
          <a:xfrm>
            <a:off x="533400" y="3957686"/>
            <a:ext cx="23622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Input Parameters</a:t>
            </a:r>
            <a:endParaRPr lang="en-US" b="1" dirty="0">
              <a:solidFill>
                <a:schemeClr val="tx1"/>
              </a:solidFill>
            </a:endParaRPr>
          </a:p>
        </p:txBody>
      </p:sp>
      <p:sp>
        <p:nvSpPr>
          <p:cNvPr id="7" name="Right Arrow 6"/>
          <p:cNvSpPr/>
          <p:nvPr/>
        </p:nvSpPr>
        <p:spPr>
          <a:xfrm>
            <a:off x="6248400" y="4419600"/>
            <a:ext cx="21336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Output Metrics</a:t>
            </a:r>
            <a:endParaRPr lang="en-US" b="1" dirty="0">
              <a:solidFill>
                <a:schemeClr val="tx1"/>
              </a:solidFill>
            </a:endParaRPr>
          </a:p>
        </p:txBody>
      </p:sp>
      <p:sp>
        <p:nvSpPr>
          <p:cNvPr id="3" name="Rectangle 2"/>
          <p:cNvSpPr/>
          <p:nvPr/>
        </p:nvSpPr>
        <p:spPr>
          <a:xfrm>
            <a:off x="2895600" y="4191000"/>
            <a:ext cx="3352800" cy="14543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chemeClr val="tx1"/>
                </a:solidFill>
              </a:rPr>
              <a:t>Model</a:t>
            </a:r>
            <a:endParaRPr lang="en-US" sz="4800" b="1" dirty="0">
              <a:solidFill>
                <a:schemeClr val="tx1"/>
              </a:solidFill>
            </a:endParaRPr>
          </a:p>
        </p:txBody>
      </p:sp>
      <p:sp>
        <p:nvSpPr>
          <p:cNvPr id="9" name="Right Arrow 8"/>
          <p:cNvSpPr/>
          <p:nvPr/>
        </p:nvSpPr>
        <p:spPr>
          <a:xfrm>
            <a:off x="533400" y="4918198"/>
            <a:ext cx="23622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Model Structure</a:t>
            </a:r>
            <a:endParaRPr lang="en-US" b="1" dirty="0">
              <a:solidFill>
                <a:schemeClr val="tx1"/>
              </a:solidFill>
            </a:endParaRPr>
          </a:p>
        </p:txBody>
      </p:sp>
    </p:spTree>
    <p:extLst>
      <p:ext uri="{BB962C8B-B14F-4D97-AF65-F5344CB8AC3E}">
        <p14:creationId xmlns:p14="http://schemas.microsoft.com/office/powerpoint/2010/main" val="246315272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85799"/>
          </a:xfrm>
        </p:spPr>
        <p:txBody>
          <a:bodyPr>
            <a:noAutofit/>
          </a:bodyPr>
          <a:lstStyle/>
          <a:p>
            <a:r>
              <a:rPr lang="en-US" b="1" dirty="0" smtClean="0">
                <a:solidFill>
                  <a:srgbClr val="0000CC"/>
                </a:solidFill>
              </a:rPr>
              <a:t>Protein Signaling Networks</a:t>
            </a:r>
            <a:endParaRPr lang="en-US" b="1" dirty="0">
              <a:solidFill>
                <a:srgbClr val="0000CC"/>
              </a:solidFill>
            </a:endParaRPr>
          </a:p>
        </p:txBody>
      </p:sp>
      <p:pic>
        <p:nvPicPr>
          <p:cNvPr id="6" name="Picture 5"/>
          <p:cNvPicPr>
            <a:picLocks noChangeAspect="1"/>
          </p:cNvPicPr>
          <p:nvPr/>
        </p:nvPicPr>
        <p:blipFill>
          <a:blip r:embed="rId2"/>
          <a:stretch>
            <a:fillRect/>
          </a:stretch>
        </p:blipFill>
        <p:spPr>
          <a:xfrm>
            <a:off x="5334000" y="3590724"/>
            <a:ext cx="3638550" cy="2699369"/>
          </a:xfrm>
          <a:prstGeom prst="rect">
            <a:avLst/>
          </a:prstGeom>
        </p:spPr>
      </p:pic>
      <p:sp>
        <p:nvSpPr>
          <p:cNvPr id="7" name="TextBox 6"/>
          <p:cNvSpPr txBox="1"/>
          <p:nvPr/>
        </p:nvSpPr>
        <p:spPr>
          <a:xfrm>
            <a:off x="152400" y="762000"/>
            <a:ext cx="5105399" cy="5909310"/>
          </a:xfrm>
          <a:prstGeom prst="rect">
            <a:avLst/>
          </a:prstGeom>
          <a:noFill/>
        </p:spPr>
        <p:txBody>
          <a:bodyPr wrap="square" rtlCol="0">
            <a:spAutoFit/>
          </a:bodyPr>
          <a:lstStyle/>
          <a:p>
            <a:r>
              <a:rPr lang="en-US" b="1" dirty="0" smtClean="0"/>
              <a:t>Protein signaling networks </a:t>
            </a:r>
            <a:r>
              <a:rPr lang="en-US" dirty="0" smtClean="0"/>
              <a:t>(or simply </a:t>
            </a:r>
            <a:r>
              <a:rPr lang="en-US" b="1" dirty="0" smtClean="0"/>
              <a:t>signaling networks</a:t>
            </a:r>
            <a:r>
              <a:rPr lang="en-US" dirty="0" smtClean="0"/>
              <a:t>) describe the flow of information and control in a cell. Often the input is a concentration of a molecular species but the output is a more complicated phenomenon like a cell behavior</a:t>
            </a:r>
          </a:p>
          <a:p>
            <a:endParaRPr lang="en-US" dirty="0" smtClean="0"/>
          </a:p>
          <a:p>
            <a:r>
              <a:rPr lang="en-US" b="1" dirty="0" smtClean="0"/>
              <a:t>Typical questions </a:t>
            </a:r>
            <a:r>
              <a:rPr lang="en-US" dirty="0" smtClean="0"/>
              <a:t>we address with signaling networks would be: Does </a:t>
            </a:r>
            <a:r>
              <a:rPr lang="en-US" dirty="0"/>
              <a:t>an increase in the level of a growth factor in the cell’s environment lead to the cell entering cell cycle or dying</a:t>
            </a:r>
            <a:r>
              <a:rPr lang="en-US" dirty="0" smtClean="0"/>
              <a:t>? Does changing the number of cell receptors for a signal increase or decrease the cell’s ability to migrate? Does a mutation which affects the amount or binding affinity of a component of a signaling network increase or decrease the strength of the output for a given input strength?</a:t>
            </a:r>
          </a:p>
          <a:p>
            <a:endParaRPr lang="en-US" dirty="0"/>
          </a:p>
          <a:p>
            <a:r>
              <a:rPr lang="en-US" dirty="0"/>
              <a:t>Signaling networks usually operate faster than genetic regulatory networks and slower than metabolic </a:t>
            </a:r>
            <a:r>
              <a:rPr lang="en-US" dirty="0" smtClean="0"/>
              <a:t>networks</a:t>
            </a:r>
            <a:endParaRPr lang="en-US" dirty="0"/>
          </a:p>
        </p:txBody>
      </p:sp>
      <p:pic>
        <p:nvPicPr>
          <p:cNvPr id="8" name="Picture 2" descr="Image result for signal transduction cascade delta no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762000"/>
            <a:ext cx="3276600" cy="256876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26882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057397" y="1828800"/>
            <a:ext cx="2752725" cy="628650"/>
          </a:xfrm>
          <a:prstGeom prst="rect">
            <a:avLst/>
          </a:prstGeom>
        </p:spPr>
      </p:pic>
      <p:sp>
        <p:nvSpPr>
          <p:cNvPr id="2" name="Title 1"/>
          <p:cNvSpPr>
            <a:spLocks noGrp="1"/>
          </p:cNvSpPr>
          <p:nvPr>
            <p:ph type="ctrTitle"/>
          </p:nvPr>
        </p:nvSpPr>
        <p:spPr>
          <a:xfrm>
            <a:off x="685800" y="0"/>
            <a:ext cx="7772400" cy="685799"/>
          </a:xfrm>
        </p:spPr>
        <p:txBody>
          <a:bodyPr>
            <a:noAutofit/>
          </a:bodyPr>
          <a:lstStyle/>
          <a:p>
            <a:r>
              <a:rPr lang="en-US" b="1" dirty="0" smtClean="0">
                <a:solidFill>
                  <a:srgbClr val="0000CC"/>
                </a:solidFill>
              </a:rPr>
              <a:t>Protein Signaling Networks</a:t>
            </a:r>
            <a:endParaRPr lang="en-US" b="1" dirty="0">
              <a:solidFill>
                <a:srgbClr val="0000CC"/>
              </a:solidFill>
            </a:endParaRPr>
          </a:p>
        </p:txBody>
      </p:sp>
      <p:sp>
        <p:nvSpPr>
          <p:cNvPr id="7" name="TextBox 6"/>
          <p:cNvSpPr txBox="1"/>
          <p:nvPr/>
        </p:nvSpPr>
        <p:spPr>
          <a:xfrm>
            <a:off x="152400" y="671691"/>
            <a:ext cx="5486400" cy="5355312"/>
          </a:xfrm>
          <a:prstGeom prst="rect">
            <a:avLst/>
          </a:prstGeom>
          <a:noFill/>
        </p:spPr>
        <p:txBody>
          <a:bodyPr wrap="square" rtlCol="0">
            <a:spAutoFit/>
          </a:bodyPr>
          <a:lstStyle/>
          <a:p>
            <a:r>
              <a:rPr lang="en-US" b="1" dirty="0" smtClean="0"/>
              <a:t>Nodes </a:t>
            </a:r>
            <a:r>
              <a:rPr lang="en-US" dirty="0" smtClean="0"/>
              <a:t>in a signaling network can represent molecular species or complex behaviors. Node states are usually numbers representing the amount or concentration of a species or the level of activity of a behavior</a:t>
            </a:r>
          </a:p>
          <a:p>
            <a:endParaRPr lang="en-US" dirty="0"/>
          </a:p>
          <a:p>
            <a:r>
              <a:rPr lang="en-US" b="1" dirty="0" smtClean="0"/>
              <a:t>Links</a:t>
            </a:r>
            <a:r>
              <a:rPr lang="en-US" dirty="0" smtClean="0"/>
              <a:t> come in two basic categories, links between nodes identical to those in chemical reactions, which represent transformations of molecular species and links between nodes and chemical reaction links which represent </a:t>
            </a:r>
            <a:r>
              <a:rPr lang="en-US" b="1" dirty="0" smtClean="0"/>
              <a:t>regulation </a:t>
            </a:r>
          </a:p>
          <a:p>
            <a:endParaRPr lang="en-US" b="1" dirty="0"/>
          </a:p>
          <a:p>
            <a:r>
              <a:rPr lang="en-US" b="1" dirty="0" smtClean="0"/>
              <a:t>A regulatory link indicates that the rate of the reaction link depends on the concentration or amount in the source node</a:t>
            </a:r>
            <a:endParaRPr lang="en-US" dirty="0" smtClean="0"/>
          </a:p>
          <a:p>
            <a:endParaRPr lang="en-US" dirty="0"/>
          </a:p>
          <a:p>
            <a:r>
              <a:rPr lang="en-US" dirty="0" smtClean="0"/>
              <a:t>In general, chemical reaction links use up their substrates, while regulatory links do not</a:t>
            </a:r>
          </a:p>
          <a:p>
            <a:endParaRPr lang="en-US" dirty="0"/>
          </a:p>
        </p:txBody>
      </p:sp>
      <p:pic>
        <p:nvPicPr>
          <p:cNvPr id="4" name="Picture 3"/>
          <p:cNvPicPr>
            <a:picLocks noChangeAspect="1"/>
          </p:cNvPicPr>
          <p:nvPr/>
        </p:nvPicPr>
        <p:blipFill rotWithShape="1">
          <a:blip r:embed="rId3"/>
          <a:srcRect r="52302"/>
          <a:stretch/>
        </p:blipFill>
        <p:spPr>
          <a:xfrm>
            <a:off x="6324600" y="3447657"/>
            <a:ext cx="1676400" cy="990600"/>
          </a:xfrm>
          <a:prstGeom prst="rect">
            <a:avLst/>
          </a:prstGeom>
        </p:spPr>
      </p:pic>
      <p:sp>
        <p:nvSpPr>
          <p:cNvPr id="5" name="Rectangle 4"/>
          <p:cNvSpPr/>
          <p:nvPr/>
        </p:nvSpPr>
        <p:spPr>
          <a:xfrm>
            <a:off x="5562597" y="1646253"/>
            <a:ext cx="3581400" cy="1754326"/>
          </a:xfrm>
          <a:prstGeom prst="rect">
            <a:avLst/>
          </a:prstGeom>
        </p:spPr>
        <p:txBody>
          <a:bodyPr wrap="square">
            <a:spAutoFit/>
          </a:bodyPr>
          <a:lstStyle/>
          <a:p>
            <a:r>
              <a:rPr lang="en-US" dirty="0"/>
              <a:t>Regulatory links may be </a:t>
            </a:r>
            <a:r>
              <a:rPr lang="en-US" b="1" dirty="0"/>
              <a:t>activating</a:t>
            </a:r>
            <a:r>
              <a:rPr lang="en-US" dirty="0"/>
              <a:t> (excitatory</a:t>
            </a:r>
            <a:r>
              <a:rPr lang="en-US" dirty="0" smtClean="0"/>
              <a:t>), in </a:t>
            </a:r>
            <a:r>
              <a:rPr lang="en-US" dirty="0"/>
              <a:t>which case a larger amount of the species at the node </a:t>
            </a:r>
            <a:r>
              <a:rPr lang="en-US" b="1" dirty="0"/>
              <a:t>increases</a:t>
            </a:r>
            <a:r>
              <a:rPr lang="en-US" dirty="0"/>
              <a:t> the rate of the </a:t>
            </a:r>
            <a:r>
              <a:rPr lang="en-US" dirty="0" smtClean="0"/>
              <a:t>reaction or the level of the response</a:t>
            </a:r>
            <a:endParaRPr lang="en-US" dirty="0"/>
          </a:p>
        </p:txBody>
      </p:sp>
      <p:pic>
        <p:nvPicPr>
          <p:cNvPr id="9" name="Picture 8"/>
          <p:cNvPicPr>
            <a:picLocks noChangeAspect="1"/>
          </p:cNvPicPr>
          <p:nvPr/>
        </p:nvPicPr>
        <p:blipFill rotWithShape="1">
          <a:blip r:embed="rId3"/>
          <a:srcRect l="52168" r="10974"/>
          <a:stretch/>
        </p:blipFill>
        <p:spPr>
          <a:xfrm>
            <a:off x="6636467" y="720266"/>
            <a:ext cx="1295400" cy="990600"/>
          </a:xfrm>
          <a:prstGeom prst="rect">
            <a:avLst/>
          </a:prstGeom>
        </p:spPr>
      </p:pic>
      <p:sp>
        <p:nvSpPr>
          <p:cNvPr id="10" name="Rectangle 9"/>
          <p:cNvSpPr/>
          <p:nvPr/>
        </p:nvSpPr>
        <p:spPr>
          <a:xfrm>
            <a:off x="5562600" y="4438257"/>
            <a:ext cx="3581400" cy="2031325"/>
          </a:xfrm>
          <a:prstGeom prst="rect">
            <a:avLst/>
          </a:prstGeom>
        </p:spPr>
        <p:txBody>
          <a:bodyPr wrap="square">
            <a:spAutoFit/>
          </a:bodyPr>
          <a:lstStyle/>
          <a:p>
            <a:r>
              <a:rPr lang="en-US" dirty="0"/>
              <a:t>Regulatory links may be </a:t>
            </a:r>
            <a:r>
              <a:rPr lang="en-US" b="1" dirty="0" smtClean="0"/>
              <a:t>inhibiting</a:t>
            </a:r>
            <a:r>
              <a:rPr lang="en-US" dirty="0" smtClean="0"/>
              <a:t>, in </a:t>
            </a:r>
            <a:r>
              <a:rPr lang="en-US" dirty="0"/>
              <a:t>which case a larger amount of the species at the node </a:t>
            </a:r>
            <a:r>
              <a:rPr lang="en-US" b="1" dirty="0" smtClean="0"/>
              <a:t>decreases</a:t>
            </a:r>
            <a:r>
              <a:rPr lang="en-US" dirty="0" smtClean="0"/>
              <a:t> </a:t>
            </a:r>
            <a:r>
              <a:rPr lang="en-US" dirty="0"/>
              <a:t>the rate of the </a:t>
            </a:r>
            <a:r>
              <a:rPr lang="en-US" dirty="0" smtClean="0"/>
              <a:t>reaction or </a:t>
            </a:r>
            <a:r>
              <a:rPr lang="en-US" dirty="0"/>
              <a:t>the level of the response</a:t>
            </a:r>
          </a:p>
          <a:p>
            <a:endParaRPr lang="en-US" dirty="0"/>
          </a:p>
        </p:txBody>
      </p:sp>
      <p:pic>
        <p:nvPicPr>
          <p:cNvPr id="17" name="Picture 3"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422786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630159" y="838200"/>
            <a:ext cx="2752725" cy="628650"/>
          </a:xfrm>
          <a:prstGeom prst="rect">
            <a:avLst/>
          </a:prstGeom>
        </p:spPr>
      </p:pic>
      <p:sp>
        <p:nvSpPr>
          <p:cNvPr id="2" name="Title 1"/>
          <p:cNvSpPr>
            <a:spLocks noGrp="1"/>
          </p:cNvSpPr>
          <p:nvPr>
            <p:ph type="ctrTitle"/>
          </p:nvPr>
        </p:nvSpPr>
        <p:spPr>
          <a:xfrm>
            <a:off x="685800" y="0"/>
            <a:ext cx="7772400" cy="685799"/>
          </a:xfrm>
        </p:spPr>
        <p:txBody>
          <a:bodyPr>
            <a:noAutofit/>
          </a:bodyPr>
          <a:lstStyle/>
          <a:p>
            <a:r>
              <a:rPr lang="en-US" b="1" dirty="0" smtClean="0">
                <a:solidFill>
                  <a:srgbClr val="0000CC"/>
                </a:solidFill>
              </a:rPr>
              <a:t>Protein Signaling Networks</a:t>
            </a:r>
            <a:endParaRPr lang="en-US" b="1" dirty="0">
              <a:solidFill>
                <a:srgbClr val="0000CC"/>
              </a:solidFill>
            </a:endParaRPr>
          </a:p>
        </p:txBody>
      </p:sp>
      <p:sp>
        <p:nvSpPr>
          <p:cNvPr id="7" name="TextBox 6"/>
          <p:cNvSpPr txBox="1"/>
          <p:nvPr/>
        </p:nvSpPr>
        <p:spPr>
          <a:xfrm>
            <a:off x="152400" y="671691"/>
            <a:ext cx="5486400" cy="1200329"/>
          </a:xfrm>
          <a:prstGeom prst="rect">
            <a:avLst/>
          </a:prstGeom>
          <a:noFill/>
        </p:spPr>
        <p:txBody>
          <a:bodyPr wrap="square" rtlCol="0">
            <a:spAutoFit/>
          </a:bodyPr>
          <a:lstStyle/>
          <a:p>
            <a:r>
              <a:rPr lang="en-US" b="1" dirty="0" smtClean="0"/>
              <a:t>Basic behaviors of regulatory links</a:t>
            </a:r>
            <a:endParaRPr lang="en-US" b="1" dirty="0"/>
          </a:p>
          <a:p>
            <a:r>
              <a:rPr lang="en-US" b="1" dirty="0" smtClean="0"/>
              <a:t>A regulatory link indicates that the rate of the reaction link depends on the concentration or amount in the source node</a:t>
            </a:r>
            <a:endParaRPr lang="en-US" dirty="0" smtClean="0"/>
          </a:p>
        </p:txBody>
      </p:sp>
      <p:pic>
        <p:nvPicPr>
          <p:cNvPr id="4" name="Picture 3"/>
          <p:cNvPicPr>
            <a:picLocks noChangeAspect="1"/>
          </p:cNvPicPr>
          <p:nvPr/>
        </p:nvPicPr>
        <p:blipFill rotWithShape="1">
          <a:blip r:embed="rId3"/>
          <a:srcRect r="52302"/>
          <a:stretch/>
        </p:blipFill>
        <p:spPr>
          <a:xfrm>
            <a:off x="93293" y="5394597"/>
            <a:ext cx="1676400" cy="990600"/>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152400" y="1860150"/>
                <a:ext cx="8839200" cy="923330"/>
              </a:xfrm>
              <a:prstGeom prst="rect">
                <a:avLst/>
              </a:prstGeom>
            </p:spPr>
            <p:txBody>
              <a:bodyPr wrap="square">
                <a:spAutoFit/>
              </a:bodyPr>
              <a:lstStyle/>
              <a:p>
                <a:r>
                  <a:rPr lang="en-US" dirty="0"/>
                  <a:t>Regulatory links may be </a:t>
                </a:r>
                <a:r>
                  <a:rPr lang="en-US" b="1" dirty="0"/>
                  <a:t>activating</a:t>
                </a:r>
                <a:r>
                  <a:rPr lang="en-US" dirty="0"/>
                  <a:t> (excitatory</a:t>
                </a:r>
                <a:r>
                  <a:rPr lang="en-US" dirty="0" smtClean="0"/>
                  <a:t>), in </a:t>
                </a:r>
                <a:r>
                  <a:rPr lang="en-US" dirty="0"/>
                  <a:t>which case a larger amount of the species at the node </a:t>
                </a:r>
                <a:r>
                  <a:rPr lang="en-US" b="1" dirty="0"/>
                  <a:t>increases</a:t>
                </a:r>
                <a:r>
                  <a:rPr lang="en-US" dirty="0"/>
                  <a:t> the rate of the </a:t>
                </a:r>
                <a:r>
                  <a:rPr lang="en-US" dirty="0" smtClean="0"/>
                  <a:t>reaction or the level of the response. The rate at </a:t>
                </a:r>
                <a14:m>
                  <m:oMath xmlns:m="http://schemas.openxmlformats.org/officeDocument/2006/math">
                    <m:r>
                      <a:rPr lang="en-US" i="1" dirty="0" smtClean="0">
                        <a:latin typeface="Cambria Math" panose="02040503050406030204" pitchFamily="18" charset="0"/>
                      </a:rPr>
                      <m:t>𝐴</m:t>
                    </m:r>
                    <m:r>
                      <a:rPr lang="en-US" i="1" dirty="0" smtClean="0">
                        <a:latin typeface="Cambria Math" panose="02040503050406030204" pitchFamily="18" charset="0"/>
                      </a:rPr>
                      <m:t>=0</m:t>
                    </m:r>
                  </m:oMath>
                </a14:m>
                <a:r>
                  <a:rPr lang="en-US" dirty="0" smtClean="0"/>
                  <a:t> need not be </a:t>
                </a:r>
                <a14:m>
                  <m:oMath xmlns:m="http://schemas.openxmlformats.org/officeDocument/2006/math">
                    <m:r>
                      <a:rPr lang="en-US" i="1" dirty="0" smtClean="0">
                        <a:latin typeface="Cambria Math" panose="02040503050406030204" pitchFamily="18" charset="0"/>
                      </a:rPr>
                      <m:t>0</m:t>
                    </m:r>
                  </m:oMath>
                </a14:m>
                <a:r>
                  <a:rPr lang="en-US" dirty="0" smtClean="0"/>
                  <a:t>. Note the alternative notation which is ambiguous</a:t>
                </a:r>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152400" y="1860150"/>
                <a:ext cx="8839200" cy="923330"/>
              </a:xfrm>
              <a:prstGeom prst="rect">
                <a:avLst/>
              </a:prstGeom>
              <a:blipFill rotWithShape="0">
                <a:blip r:embed="rId4"/>
                <a:stretch>
                  <a:fillRect l="-552" t="-3289" r="-207" b="-9211"/>
                </a:stretch>
              </a:blipFill>
            </p:spPr>
            <p:txBody>
              <a:bodyPr/>
              <a:lstStyle/>
              <a:p>
                <a:r>
                  <a:rPr lang="en-US">
                    <a:noFill/>
                  </a:rPr>
                  <a:t> </a:t>
                </a:r>
              </a:p>
            </p:txBody>
          </p:sp>
        </mc:Fallback>
      </mc:AlternateContent>
      <p:pic>
        <p:nvPicPr>
          <p:cNvPr id="9" name="Picture 8"/>
          <p:cNvPicPr>
            <a:picLocks noChangeAspect="1"/>
          </p:cNvPicPr>
          <p:nvPr/>
        </p:nvPicPr>
        <p:blipFill rotWithShape="1">
          <a:blip r:embed="rId3"/>
          <a:srcRect l="52168" r="10974"/>
          <a:stretch/>
        </p:blipFill>
        <p:spPr>
          <a:xfrm>
            <a:off x="274601" y="3046371"/>
            <a:ext cx="1295400" cy="990600"/>
          </a:xfrm>
          <a:prstGeom prst="rect">
            <a:avLst/>
          </a:prstGeom>
        </p:spPr>
      </p:pic>
      <p:sp>
        <p:nvSpPr>
          <p:cNvPr id="10" name="Rectangle 9"/>
          <p:cNvSpPr/>
          <p:nvPr/>
        </p:nvSpPr>
        <p:spPr>
          <a:xfrm>
            <a:off x="220184" y="4256005"/>
            <a:ext cx="8771416" cy="1477328"/>
          </a:xfrm>
          <a:prstGeom prst="rect">
            <a:avLst/>
          </a:prstGeom>
        </p:spPr>
        <p:txBody>
          <a:bodyPr wrap="square">
            <a:spAutoFit/>
          </a:bodyPr>
          <a:lstStyle/>
          <a:p>
            <a:r>
              <a:rPr lang="en-US" dirty="0"/>
              <a:t>Regulatory links may be </a:t>
            </a:r>
            <a:r>
              <a:rPr lang="en-US" b="1" dirty="0" smtClean="0"/>
              <a:t>inhibiting</a:t>
            </a:r>
            <a:r>
              <a:rPr lang="en-US" dirty="0" smtClean="0"/>
              <a:t>, in </a:t>
            </a:r>
            <a:r>
              <a:rPr lang="en-US" dirty="0"/>
              <a:t>which case a larger amount of the species at the node </a:t>
            </a:r>
            <a:r>
              <a:rPr lang="en-US" b="1" dirty="0" smtClean="0"/>
              <a:t>decreases</a:t>
            </a:r>
            <a:r>
              <a:rPr lang="en-US" dirty="0" smtClean="0"/>
              <a:t> </a:t>
            </a:r>
            <a:r>
              <a:rPr lang="en-US" dirty="0"/>
              <a:t>the rate of the </a:t>
            </a:r>
            <a:r>
              <a:rPr lang="en-US" dirty="0" smtClean="0"/>
              <a:t>reaction or </a:t>
            </a:r>
            <a:r>
              <a:rPr lang="en-US" dirty="0"/>
              <a:t>the level of the </a:t>
            </a:r>
            <a:r>
              <a:rPr lang="en-US" dirty="0" err="1"/>
              <a:t>responseNote</a:t>
            </a:r>
            <a:r>
              <a:rPr lang="en-US" dirty="0"/>
              <a:t> the alternative notation which is pretty ambiguous</a:t>
            </a:r>
          </a:p>
          <a:p>
            <a:endParaRPr lang="en-US" dirty="0"/>
          </a:p>
          <a:p>
            <a:endParaRPr lang="en-US" dirty="0"/>
          </a:p>
        </p:txBody>
      </p:sp>
      <p:pic>
        <p:nvPicPr>
          <p:cNvPr id="17" name="Picture 3"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1692202" y="3060479"/>
            <a:ext cx="2109382" cy="1254773"/>
            <a:chOff x="5546830" y="973058"/>
            <a:chExt cx="2109382" cy="1254773"/>
          </a:xfrm>
        </p:grpSpPr>
        <p:sp>
          <p:nvSpPr>
            <p:cNvPr id="12" name="Freeform 11"/>
            <p:cNvSpPr/>
            <p:nvPr/>
          </p:nvSpPr>
          <p:spPr>
            <a:xfrm>
              <a:off x="6308178" y="1137444"/>
              <a:ext cx="1348034" cy="604865"/>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04865">
                  <a:moveTo>
                    <a:pt x="0" y="604865"/>
                  </a:moveTo>
                  <a:cubicBezTo>
                    <a:pt x="52633" y="520023"/>
                    <a:pt x="144546" y="395903"/>
                    <a:pt x="235671" y="312634"/>
                  </a:cubicBezTo>
                  <a:cubicBezTo>
                    <a:pt x="326796" y="229365"/>
                    <a:pt x="397497" y="202655"/>
                    <a:pt x="490194" y="161806"/>
                  </a:cubicBezTo>
                  <a:cubicBezTo>
                    <a:pt x="582891" y="120957"/>
                    <a:pt x="691300" y="91106"/>
                    <a:pt x="791853" y="67539"/>
                  </a:cubicBezTo>
                  <a:cubicBezTo>
                    <a:pt x="892406" y="43972"/>
                    <a:pt x="1000812" y="31401"/>
                    <a:pt x="1093509" y="20403"/>
                  </a:cubicBezTo>
                  <a:cubicBezTo>
                    <a:pt x="1186206" y="9405"/>
                    <a:pt x="1309541" y="-4734"/>
                    <a:pt x="1348034" y="155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5546830" y="973058"/>
              <a:ext cx="2017096" cy="1254773"/>
              <a:chOff x="1921722" y="2672593"/>
              <a:chExt cx="2017096" cy="1254773"/>
            </a:xfrm>
          </p:grpSpPr>
          <p:grpSp>
            <p:nvGrpSpPr>
              <p:cNvPr id="14" name="Group 13"/>
              <p:cNvGrpSpPr/>
              <p:nvPr/>
            </p:nvGrpSpPr>
            <p:grpSpPr>
              <a:xfrm>
                <a:off x="1921722" y="2672593"/>
                <a:ext cx="1956089" cy="914400"/>
                <a:chOff x="1921722" y="2672593"/>
                <a:chExt cx="1956089" cy="914400"/>
              </a:xfrm>
            </p:grpSpPr>
            <p:grpSp>
              <p:nvGrpSpPr>
                <p:cNvPr id="16" name="Group 15"/>
                <p:cNvGrpSpPr/>
                <p:nvPr/>
              </p:nvGrpSpPr>
              <p:grpSpPr>
                <a:xfrm>
                  <a:off x="2658611" y="2672593"/>
                  <a:ext cx="1219200" cy="914400"/>
                  <a:chOff x="2658611" y="2672593"/>
                  <a:chExt cx="1219200" cy="914400"/>
                </a:xfrm>
              </p:grpSpPr>
              <p:cxnSp>
                <p:nvCxnSpPr>
                  <p:cNvPr id="20" name="Straight Arrow Connector 19"/>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9" name="TextBox 18"/>
                    <p:cNvSpPr txBox="1"/>
                    <p:nvPr/>
                  </p:nvSpPr>
                  <p:spPr>
                    <a:xfrm>
                      <a:off x="1921722" y="2852604"/>
                      <a:ext cx="710579" cy="515846"/>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r>
                                  <a:rPr lang="en-US" b="0" i="1" smtClean="0">
                                    <a:solidFill>
                                      <a:srgbClr val="0000CC"/>
                                    </a:solidFill>
                                    <a:latin typeface="Cambria Math" panose="02040503050406030204" pitchFamily="18" charset="0"/>
                                  </a:rPr>
                                  <m:t>𝑑</m:t>
                                </m:r>
                                <m:sSub>
                                  <m:sSubPr>
                                    <m:ctrlPr>
                                      <a:rPr lang="en-US" b="0" i="1" smtClean="0">
                                        <a:solidFill>
                                          <a:srgbClr val="0000CC"/>
                                        </a:solidFill>
                                        <a:latin typeface="Cambria Math" panose="02040503050406030204" pitchFamily="18" charset="0"/>
                                      </a:rPr>
                                    </m:ctrlPr>
                                  </m:sSubPr>
                                  <m:e>
                                    <m:r>
                                      <a:rPr lang="en-US" b="0" i="1" smtClean="0">
                                        <a:solidFill>
                                          <a:srgbClr val="0000CC"/>
                                        </a:solidFill>
                                        <a:latin typeface="Cambria Math" panose="02040503050406030204" pitchFamily="18" charset="0"/>
                                      </a:rPr>
                                      <m:t>𝑆</m:t>
                                    </m:r>
                                  </m:e>
                                  <m:sub>
                                    <m:r>
                                      <a:rPr lang="en-US" b="0" i="1" smtClean="0">
                                        <a:solidFill>
                                          <a:srgbClr val="0000CC"/>
                                        </a:solidFill>
                                        <a:latin typeface="Cambria Math" panose="02040503050406030204" pitchFamily="18" charset="0"/>
                                      </a:rPr>
                                      <m:t>2</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19" name="TextBox 18"/>
                    <p:cNvSpPr txBox="1">
                      <a:spLocks noRot="1" noChangeAspect="1" noMove="1" noResize="1" noEditPoints="1" noAdjustHandles="1" noChangeArrowheads="1" noChangeShapeType="1" noTextEdit="1"/>
                    </p:cNvSpPr>
                    <p:nvPr/>
                  </p:nvSpPr>
                  <p:spPr>
                    <a:xfrm>
                      <a:off x="1921722" y="2852604"/>
                      <a:ext cx="710579" cy="515846"/>
                    </a:xfrm>
                    <a:prstGeom prst="rect">
                      <a:avLst/>
                    </a:prstGeom>
                    <a:blipFill rotWithShape="0">
                      <a:blip r:embed="rId7"/>
                      <a:stretch>
                        <a:fillRect/>
                      </a:stretch>
                    </a:blipFill>
                  </p:spPr>
                  <p:txBody>
                    <a:bodyPr/>
                    <a:lstStyle/>
                    <a:p>
                      <a:r>
                        <a:rPr lang="en-US">
                          <a:noFill/>
                        </a:rPr>
                        <a:t> </a:t>
                      </a:r>
                    </a:p>
                  </p:txBody>
                </p:sp>
              </mc:Fallback>
            </mc:AlternateContent>
          </p:grpSp>
          <p:sp>
            <p:nvSpPr>
              <p:cNvPr id="15" name="TextBox 14"/>
              <p:cNvSpPr txBox="1"/>
              <p:nvPr/>
            </p:nvSpPr>
            <p:spPr>
              <a:xfrm>
                <a:off x="2597603" y="3558034"/>
                <a:ext cx="1341215" cy="369332"/>
              </a:xfrm>
              <a:prstGeom prst="rect">
                <a:avLst/>
              </a:prstGeom>
              <a:noFill/>
            </p:spPr>
            <p:txBody>
              <a:bodyPr wrap="square" rtlCol="0">
                <a:spAutoFit/>
              </a:bodyPr>
              <a:lstStyle/>
              <a:p>
                <a:pPr algn="ctr"/>
                <a:r>
                  <a:rPr lang="en-US" dirty="0" smtClean="0">
                    <a:solidFill>
                      <a:srgbClr val="0000CC"/>
                    </a:solidFill>
                  </a:rPr>
                  <a:t>A</a:t>
                </a:r>
                <a:endParaRPr lang="en-US" dirty="0">
                  <a:solidFill>
                    <a:srgbClr val="0000CC"/>
                  </a:solidFill>
                </a:endParaRPr>
              </a:p>
            </p:txBody>
          </p:sp>
        </p:grpSp>
      </p:grpSp>
      <p:grpSp>
        <p:nvGrpSpPr>
          <p:cNvPr id="22" name="Group 21"/>
          <p:cNvGrpSpPr/>
          <p:nvPr/>
        </p:nvGrpSpPr>
        <p:grpSpPr>
          <a:xfrm>
            <a:off x="1769693" y="5219381"/>
            <a:ext cx="2109382" cy="1254773"/>
            <a:chOff x="5546830" y="973058"/>
            <a:chExt cx="2109382" cy="1254773"/>
          </a:xfrm>
        </p:grpSpPr>
        <p:sp>
          <p:nvSpPr>
            <p:cNvPr id="23" name="Freeform 22"/>
            <p:cNvSpPr/>
            <p:nvPr/>
          </p:nvSpPr>
          <p:spPr>
            <a:xfrm flipV="1">
              <a:off x="6308178" y="1231714"/>
              <a:ext cx="1348034" cy="604865"/>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04865">
                  <a:moveTo>
                    <a:pt x="0" y="604865"/>
                  </a:moveTo>
                  <a:cubicBezTo>
                    <a:pt x="52633" y="520023"/>
                    <a:pt x="144546" y="395903"/>
                    <a:pt x="235671" y="312634"/>
                  </a:cubicBezTo>
                  <a:cubicBezTo>
                    <a:pt x="326796" y="229365"/>
                    <a:pt x="397497" y="202655"/>
                    <a:pt x="490194" y="161806"/>
                  </a:cubicBezTo>
                  <a:cubicBezTo>
                    <a:pt x="582891" y="120957"/>
                    <a:pt x="691300" y="91106"/>
                    <a:pt x="791853" y="67539"/>
                  </a:cubicBezTo>
                  <a:cubicBezTo>
                    <a:pt x="892406" y="43972"/>
                    <a:pt x="1000812" y="31401"/>
                    <a:pt x="1093509" y="20403"/>
                  </a:cubicBezTo>
                  <a:cubicBezTo>
                    <a:pt x="1186206" y="9405"/>
                    <a:pt x="1309541" y="-4734"/>
                    <a:pt x="1348034" y="155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5546830" y="973058"/>
              <a:ext cx="2017096" cy="1254773"/>
              <a:chOff x="1921722" y="2672593"/>
              <a:chExt cx="2017096" cy="1254773"/>
            </a:xfrm>
          </p:grpSpPr>
          <p:grpSp>
            <p:nvGrpSpPr>
              <p:cNvPr id="25" name="Group 24"/>
              <p:cNvGrpSpPr/>
              <p:nvPr/>
            </p:nvGrpSpPr>
            <p:grpSpPr>
              <a:xfrm>
                <a:off x="1921722" y="2672593"/>
                <a:ext cx="1956089" cy="914400"/>
                <a:chOff x="1921722" y="2672593"/>
                <a:chExt cx="1956089" cy="914400"/>
              </a:xfrm>
            </p:grpSpPr>
            <p:grpSp>
              <p:nvGrpSpPr>
                <p:cNvPr id="27" name="Group 26"/>
                <p:cNvGrpSpPr/>
                <p:nvPr/>
              </p:nvGrpSpPr>
              <p:grpSpPr>
                <a:xfrm>
                  <a:off x="2658611" y="2672593"/>
                  <a:ext cx="1219200" cy="914400"/>
                  <a:chOff x="2658611" y="2672593"/>
                  <a:chExt cx="1219200" cy="914400"/>
                </a:xfrm>
              </p:grpSpPr>
              <p:cxnSp>
                <p:nvCxnSpPr>
                  <p:cNvPr id="29" name="Straight Arrow Connector 28"/>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8" name="TextBox 27"/>
                    <p:cNvSpPr txBox="1"/>
                    <p:nvPr/>
                  </p:nvSpPr>
                  <p:spPr>
                    <a:xfrm>
                      <a:off x="1921722" y="2852604"/>
                      <a:ext cx="710579" cy="515846"/>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r>
                                  <a:rPr lang="en-US" b="0" i="1" smtClean="0">
                                    <a:solidFill>
                                      <a:srgbClr val="0000CC"/>
                                    </a:solidFill>
                                    <a:latin typeface="Cambria Math" panose="02040503050406030204" pitchFamily="18" charset="0"/>
                                  </a:rPr>
                                  <m:t>𝑑</m:t>
                                </m:r>
                                <m:sSub>
                                  <m:sSubPr>
                                    <m:ctrlPr>
                                      <a:rPr lang="en-US" b="0" i="1" smtClean="0">
                                        <a:solidFill>
                                          <a:srgbClr val="0000CC"/>
                                        </a:solidFill>
                                        <a:latin typeface="Cambria Math" panose="02040503050406030204" pitchFamily="18" charset="0"/>
                                      </a:rPr>
                                    </m:ctrlPr>
                                  </m:sSubPr>
                                  <m:e>
                                    <m:r>
                                      <a:rPr lang="en-US" b="0" i="1" smtClean="0">
                                        <a:solidFill>
                                          <a:srgbClr val="0000CC"/>
                                        </a:solidFill>
                                        <a:latin typeface="Cambria Math" panose="02040503050406030204" pitchFamily="18" charset="0"/>
                                      </a:rPr>
                                      <m:t>𝑆</m:t>
                                    </m:r>
                                  </m:e>
                                  <m:sub>
                                    <m:r>
                                      <a:rPr lang="en-US" b="0" i="1" smtClean="0">
                                        <a:solidFill>
                                          <a:srgbClr val="0000CC"/>
                                        </a:solidFill>
                                        <a:latin typeface="Cambria Math" panose="02040503050406030204" pitchFamily="18" charset="0"/>
                                      </a:rPr>
                                      <m:t>2</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28" name="TextBox 27"/>
                    <p:cNvSpPr txBox="1">
                      <a:spLocks noRot="1" noChangeAspect="1" noMove="1" noResize="1" noEditPoints="1" noAdjustHandles="1" noChangeArrowheads="1" noChangeShapeType="1" noTextEdit="1"/>
                    </p:cNvSpPr>
                    <p:nvPr/>
                  </p:nvSpPr>
                  <p:spPr>
                    <a:xfrm>
                      <a:off x="1921722" y="2852604"/>
                      <a:ext cx="710579" cy="515846"/>
                    </a:xfrm>
                    <a:prstGeom prst="rect">
                      <a:avLst/>
                    </a:prstGeom>
                    <a:blipFill rotWithShape="0">
                      <a:blip r:embed="rId8"/>
                      <a:stretch>
                        <a:fillRect/>
                      </a:stretch>
                    </a:blipFill>
                  </p:spPr>
                  <p:txBody>
                    <a:bodyPr/>
                    <a:lstStyle/>
                    <a:p>
                      <a:r>
                        <a:rPr lang="en-US">
                          <a:noFill/>
                        </a:rPr>
                        <a:t> </a:t>
                      </a:r>
                    </a:p>
                  </p:txBody>
                </p:sp>
              </mc:Fallback>
            </mc:AlternateContent>
          </p:grpSp>
          <p:sp>
            <p:nvSpPr>
              <p:cNvPr id="26" name="TextBox 25"/>
              <p:cNvSpPr txBox="1"/>
              <p:nvPr/>
            </p:nvSpPr>
            <p:spPr>
              <a:xfrm>
                <a:off x="2597603" y="3558034"/>
                <a:ext cx="1341215" cy="369332"/>
              </a:xfrm>
              <a:prstGeom prst="rect">
                <a:avLst/>
              </a:prstGeom>
              <a:noFill/>
            </p:spPr>
            <p:txBody>
              <a:bodyPr wrap="square" rtlCol="0">
                <a:spAutoFit/>
              </a:bodyPr>
              <a:lstStyle/>
              <a:p>
                <a:pPr algn="ctr"/>
                <a:r>
                  <a:rPr lang="en-US" dirty="0">
                    <a:solidFill>
                      <a:srgbClr val="0000CC"/>
                    </a:solidFill>
                  </a:rPr>
                  <a:t>R</a:t>
                </a:r>
              </a:p>
            </p:txBody>
          </p:sp>
        </p:grpSp>
      </p:grpSp>
      <p:grpSp>
        <p:nvGrpSpPr>
          <p:cNvPr id="31" name="Group 30"/>
          <p:cNvGrpSpPr/>
          <p:nvPr/>
        </p:nvGrpSpPr>
        <p:grpSpPr>
          <a:xfrm>
            <a:off x="6273502" y="2914284"/>
            <a:ext cx="2109382" cy="1254773"/>
            <a:chOff x="5546830" y="973058"/>
            <a:chExt cx="2109382" cy="1254773"/>
          </a:xfrm>
        </p:grpSpPr>
        <p:sp>
          <p:nvSpPr>
            <p:cNvPr id="32" name="Freeform 31"/>
            <p:cNvSpPr/>
            <p:nvPr/>
          </p:nvSpPr>
          <p:spPr>
            <a:xfrm>
              <a:off x="6308178" y="1137444"/>
              <a:ext cx="1348034" cy="604865"/>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04865">
                  <a:moveTo>
                    <a:pt x="0" y="604865"/>
                  </a:moveTo>
                  <a:cubicBezTo>
                    <a:pt x="52633" y="520023"/>
                    <a:pt x="144546" y="395903"/>
                    <a:pt x="235671" y="312634"/>
                  </a:cubicBezTo>
                  <a:cubicBezTo>
                    <a:pt x="326796" y="229365"/>
                    <a:pt x="397497" y="202655"/>
                    <a:pt x="490194" y="161806"/>
                  </a:cubicBezTo>
                  <a:cubicBezTo>
                    <a:pt x="582891" y="120957"/>
                    <a:pt x="691300" y="91106"/>
                    <a:pt x="791853" y="67539"/>
                  </a:cubicBezTo>
                  <a:cubicBezTo>
                    <a:pt x="892406" y="43972"/>
                    <a:pt x="1000812" y="31401"/>
                    <a:pt x="1093509" y="20403"/>
                  </a:cubicBezTo>
                  <a:cubicBezTo>
                    <a:pt x="1186206" y="9405"/>
                    <a:pt x="1309541" y="-4734"/>
                    <a:pt x="1348034" y="155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p:cNvGrpSpPr/>
            <p:nvPr/>
          </p:nvGrpSpPr>
          <p:grpSpPr>
            <a:xfrm>
              <a:off x="5546830" y="973058"/>
              <a:ext cx="2017096" cy="1254773"/>
              <a:chOff x="1921722" y="2672593"/>
              <a:chExt cx="2017096" cy="1254773"/>
            </a:xfrm>
          </p:grpSpPr>
          <p:grpSp>
            <p:nvGrpSpPr>
              <p:cNvPr id="34" name="Group 33"/>
              <p:cNvGrpSpPr/>
              <p:nvPr/>
            </p:nvGrpSpPr>
            <p:grpSpPr>
              <a:xfrm>
                <a:off x="1921722" y="2672593"/>
                <a:ext cx="1956089" cy="914400"/>
                <a:chOff x="1921722" y="2672593"/>
                <a:chExt cx="1956089" cy="914400"/>
              </a:xfrm>
            </p:grpSpPr>
            <p:grpSp>
              <p:nvGrpSpPr>
                <p:cNvPr id="36" name="Group 35"/>
                <p:cNvGrpSpPr/>
                <p:nvPr/>
              </p:nvGrpSpPr>
              <p:grpSpPr>
                <a:xfrm>
                  <a:off x="2658611" y="2672593"/>
                  <a:ext cx="1219200" cy="914400"/>
                  <a:chOff x="2658611" y="2672593"/>
                  <a:chExt cx="1219200" cy="914400"/>
                </a:xfrm>
              </p:grpSpPr>
              <p:cxnSp>
                <p:nvCxnSpPr>
                  <p:cNvPr id="38" name="Straight Arrow Connector 37"/>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7" name="TextBox 36"/>
                    <p:cNvSpPr txBox="1"/>
                    <p:nvPr/>
                  </p:nvSpPr>
                  <p:spPr>
                    <a:xfrm>
                      <a:off x="1921722" y="2852604"/>
                      <a:ext cx="710579" cy="515846"/>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r>
                                  <a:rPr lang="en-US" b="0" i="1" smtClean="0">
                                    <a:solidFill>
                                      <a:srgbClr val="0000CC"/>
                                    </a:solidFill>
                                    <a:latin typeface="Cambria Math" panose="02040503050406030204" pitchFamily="18" charset="0"/>
                                  </a:rPr>
                                  <m:t>𝑑</m:t>
                                </m:r>
                                <m:sSub>
                                  <m:sSubPr>
                                    <m:ctrlPr>
                                      <a:rPr lang="en-US" b="0" i="1" smtClean="0">
                                        <a:solidFill>
                                          <a:srgbClr val="0000CC"/>
                                        </a:solidFill>
                                        <a:latin typeface="Cambria Math" panose="02040503050406030204" pitchFamily="18" charset="0"/>
                                      </a:rPr>
                                    </m:ctrlPr>
                                  </m:sSubPr>
                                  <m:e>
                                    <m:r>
                                      <a:rPr lang="en-US" b="0" i="1" smtClean="0">
                                        <a:solidFill>
                                          <a:srgbClr val="0000CC"/>
                                        </a:solidFill>
                                        <a:latin typeface="Cambria Math" panose="02040503050406030204" pitchFamily="18" charset="0"/>
                                      </a:rPr>
                                      <m:t>𝑆</m:t>
                                    </m:r>
                                  </m:e>
                                  <m:sub>
                                    <m:r>
                                      <a:rPr lang="en-US" b="0" i="1" smtClean="0">
                                        <a:solidFill>
                                          <a:srgbClr val="0000CC"/>
                                        </a:solidFill>
                                        <a:latin typeface="Cambria Math" panose="02040503050406030204" pitchFamily="18" charset="0"/>
                                      </a:rPr>
                                      <m:t>2</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37" name="TextBox 36"/>
                    <p:cNvSpPr txBox="1">
                      <a:spLocks noRot="1" noChangeAspect="1" noMove="1" noResize="1" noEditPoints="1" noAdjustHandles="1" noChangeArrowheads="1" noChangeShapeType="1" noTextEdit="1"/>
                    </p:cNvSpPr>
                    <p:nvPr/>
                  </p:nvSpPr>
                  <p:spPr>
                    <a:xfrm>
                      <a:off x="1921722" y="2852604"/>
                      <a:ext cx="710579" cy="515846"/>
                    </a:xfrm>
                    <a:prstGeom prst="rect">
                      <a:avLst/>
                    </a:prstGeom>
                    <a:blipFill rotWithShape="0">
                      <a:blip r:embed="rId9"/>
                      <a:stretch>
                        <a:fillRect/>
                      </a:stretch>
                    </a:blipFill>
                  </p:spPr>
                  <p:txBody>
                    <a:bodyPr/>
                    <a:lstStyle/>
                    <a:p>
                      <a:r>
                        <a:rPr lang="en-US">
                          <a:noFill/>
                        </a:rPr>
                        <a:t> </a:t>
                      </a:r>
                    </a:p>
                  </p:txBody>
                </p:sp>
              </mc:Fallback>
            </mc:AlternateContent>
          </p:grpSp>
          <p:sp>
            <p:nvSpPr>
              <p:cNvPr id="35" name="TextBox 34"/>
              <p:cNvSpPr txBox="1"/>
              <p:nvPr/>
            </p:nvSpPr>
            <p:spPr>
              <a:xfrm>
                <a:off x="2597603" y="3558034"/>
                <a:ext cx="1341215" cy="369332"/>
              </a:xfrm>
              <a:prstGeom prst="rect">
                <a:avLst/>
              </a:prstGeom>
              <a:noFill/>
            </p:spPr>
            <p:txBody>
              <a:bodyPr wrap="square" rtlCol="0">
                <a:spAutoFit/>
              </a:bodyPr>
              <a:lstStyle/>
              <a:p>
                <a:pPr algn="ctr"/>
                <a:r>
                  <a:rPr lang="en-US" dirty="0" smtClean="0">
                    <a:solidFill>
                      <a:srgbClr val="0000CC"/>
                    </a:solidFill>
                  </a:rPr>
                  <a:t>A</a:t>
                </a:r>
                <a:endParaRPr lang="en-US" dirty="0">
                  <a:solidFill>
                    <a:srgbClr val="0000CC"/>
                  </a:solidFill>
                </a:endParaRPr>
              </a:p>
            </p:txBody>
          </p:sp>
        </p:grpSp>
      </p:grpSp>
      <mc:AlternateContent xmlns:mc="http://schemas.openxmlformats.org/markup-compatibility/2006" xmlns:a14="http://schemas.microsoft.com/office/drawing/2010/main">
        <mc:Choice Requires="a14">
          <p:sp>
            <p:nvSpPr>
              <p:cNvPr id="6" name="TextBox 5"/>
              <p:cNvSpPr txBox="1"/>
              <p:nvPr/>
            </p:nvSpPr>
            <p:spPr>
              <a:xfrm>
                <a:off x="5061073" y="3381102"/>
                <a:ext cx="850361"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rgbClr val="0000CC"/>
                          </a:solidFill>
                          <a:latin typeface="Cambria Math" panose="02040503050406030204" pitchFamily="18" charset="0"/>
                        </a:rPr>
                        <m:t>A</m:t>
                      </m:r>
                      <m:r>
                        <a:rPr lang="en-US" sz="2000" b="0" i="1" smtClean="0">
                          <a:solidFill>
                            <a:srgbClr val="0000CC"/>
                          </a:solidFill>
                          <a:latin typeface="Cambria Math" panose="02040503050406030204" pitchFamily="18" charset="0"/>
                          <a:ea typeface="Cambria Math" panose="02040503050406030204" pitchFamily="18" charset="0"/>
                        </a:rPr>
                        <m:t>⊸</m:t>
                      </m:r>
                      <m:sSub>
                        <m:sSubPr>
                          <m:ctrlPr>
                            <a:rPr lang="en-US" sz="2000" i="1" smtClean="0">
                              <a:solidFill>
                                <a:srgbClr val="0000CC"/>
                              </a:solidFill>
                              <a:latin typeface="Cambria Math" panose="02040503050406030204" pitchFamily="18" charset="0"/>
                              <a:ea typeface="Cambria Math" panose="02040503050406030204" pitchFamily="18" charset="0"/>
                            </a:rPr>
                          </m:ctrlPr>
                        </m:sSubPr>
                        <m:e>
                          <m:r>
                            <a:rPr lang="en-US" sz="2000" b="0" i="1" smtClean="0">
                              <a:solidFill>
                                <a:srgbClr val="0000CC"/>
                              </a:solidFill>
                              <a:latin typeface="Cambria Math" panose="02040503050406030204" pitchFamily="18" charset="0"/>
                              <a:ea typeface="Cambria Math" panose="02040503050406030204" pitchFamily="18" charset="0"/>
                            </a:rPr>
                            <m:t>𝑆</m:t>
                          </m:r>
                        </m:e>
                        <m:sub>
                          <m:r>
                            <a:rPr lang="en-US" sz="2000" b="0" i="1" smtClean="0">
                              <a:solidFill>
                                <a:srgbClr val="0000CC"/>
                              </a:solidFill>
                              <a:latin typeface="Cambria Math" panose="02040503050406030204" pitchFamily="18" charset="0"/>
                              <a:ea typeface="Cambria Math" panose="02040503050406030204" pitchFamily="18" charset="0"/>
                            </a:rPr>
                            <m:t>2</m:t>
                          </m:r>
                        </m:sub>
                      </m:sSub>
                    </m:oMath>
                  </m:oMathPara>
                </a14:m>
                <a:endParaRPr lang="en-US" sz="2000" dirty="0">
                  <a:solidFill>
                    <a:srgbClr val="0000CC"/>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5061073" y="3381102"/>
                <a:ext cx="850361" cy="307777"/>
              </a:xfrm>
              <a:prstGeom prst="rect">
                <a:avLst/>
              </a:prstGeom>
              <a:blipFill rotWithShape="0">
                <a:blip r:embed="rId10"/>
                <a:stretch>
                  <a:fillRect l="-5714" r="-1429"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p:cNvSpPr txBox="1"/>
              <p:nvPr/>
            </p:nvSpPr>
            <p:spPr>
              <a:xfrm>
                <a:off x="5061072" y="5607461"/>
                <a:ext cx="786241"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a:solidFill>
                            <a:srgbClr val="0000CC"/>
                          </a:solidFill>
                          <a:latin typeface="Cambria Math" panose="02040503050406030204" pitchFamily="18" charset="0"/>
                        </a:rPr>
                        <m:t>R</m:t>
                      </m:r>
                      <m:r>
                        <a:rPr lang="en-US" sz="2000" b="0" i="1" smtClean="0">
                          <a:solidFill>
                            <a:srgbClr val="0000CC"/>
                          </a:solidFill>
                          <a:latin typeface="Cambria Math" panose="02040503050406030204" pitchFamily="18" charset="0"/>
                          <a:ea typeface="Cambria Math" panose="02040503050406030204" pitchFamily="18" charset="0"/>
                        </a:rPr>
                        <m:t>⊣</m:t>
                      </m:r>
                      <m:sSub>
                        <m:sSubPr>
                          <m:ctrlPr>
                            <a:rPr lang="en-US" sz="2000" i="1" smtClean="0">
                              <a:solidFill>
                                <a:srgbClr val="0000CC"/>
                              </a:solidFill>
                              <a:latin typeface="Cambria Math" panose="02040503050406030204" pitchFamily="18" charset="0"/>
                              <a:ea typeface="Cambria Math" panose="02040503050406030204" pitchFamily="18" charset="0"/>
                            </a:rPr>
                          </m:ctrlPr>
                        </m:sSubPr>
                        <m:e>
                          <m:r>
                            <a:rPr lang="en-US" sz="2000" b="0" i="1" smtClean="0">
                              <a:solidFill>
                                <a:srgbClr val="0000CC"/>
                              </a:solidFill>
                              <a:latin typeface="Cambria Math" panose="02040503050406030204" pitchFamily="18" charset="0"/>
                              <a:ea typeface="Cambria Math" panose="02040503050406030204" pitchFamily="18" charset="0"/>
                            </a:rPr>
                            <m:t>𝑆</m:t>
                          </m:r>
                        </m:e>
                        <m:sub>
                          <m:r>
                            <a:rPr lang="en-US" sz="2000" b="0" i="1" smtClean="0">
                              <a:solidFill>
                                <a:srgbClr val="0000CC"/>
                              </a:solidFill>
                              <a:latin typeface="Cambria Math" panose="02040503050406030204" pitchFamily="18" charset="0"/>
                              <a:ea typeface="Cambria Math" panose="02040503050406030204" pitchFamily="18" charset="0"/>
                            </a:rPr>
                            <m:t>2</m:t>
                          </m:r>
                        </m:sub>
                      </m:sSub>
                    </m:oMath>
                  </m:oMathPara>
                </a14:m>
                <a:endParaRPr lang="en-US" sz="2000" dirty="0">
                  <a:solidFill>
                    <a:srgbClr val="0000CC"/>
                  </a:solidFill>
                </a:endParaRPr>
              </a:p>
            </p:txBody>
          </p:sp>
        </mc:Choice>
        <mc:Fallback xmlns="">
          <p:sp>
            <p:nvSpPr>
              <p:cNvPr id="40" name="TextBox 39"/>
              <p:cNvSpPr txBox="1">
                <a:spLocks noRot="1" noChangeAspect="1" noMove="1" noResize="1" noEditPoints="1" noAdjustHandles="1" noChangeArrowheads="1" noChangeShapeType="1" noTextEdit="1"/>
              </p:cNvSpPr>
              <p:nvPr/>
            </p:nvSpPr>
            <p:spPr>
              <a:xfrm>
                <a:off x="5061072" y="5607461"/>
                <a:ext cx="786241" cy="307777"/>
              </a:xfrm>
              <a:prstGeom prst="rect">
                <a:avLst/>
              </a:prstGeom>
              <a:blipFill rotWithShape="0">
                <a:blip r:embed="rId11"/>
                <a:stretch>
                  <a:fillRect l="-6202" r="-2326" b="-20000"/>
                </a:stretch>
              </a:blipFill>
            </p:spPr>
            <p:txBody>
              <a:bodyPr/>
              <a:lstStyle/>
              <a:p>
                <a:r>
                  <a:rPr lang="en-US">
                    <a:noFill/>
                  </a:rPr>
                  <a:t> </a:t>
                </a:r>
              </a:p>
            </p:txBody>
          </p:sp>
        </mc:Fallback>
      </mc:AlternateContent>
      <p:grpSp>
        <p:nvGrpSpPr>
          <p:cNvPr id="50" name="Group 49"/>
          <p:cNvGrpSpPr/>
          <p:nvPr/>
        </p:nvGrpSpPr>
        <p:grpSpPr>
          <a:xfrm>
            <a:off x="6273502" y="5192894"/>
            <a:ext cx="2109382" cy="1254773"/>
            <a:chOff x="5546830" y="973058"/>
            <a:chExt cx="2109382" cy="1254773"/>
          </a:xfrm>
        </p:grpSpPr>
        <p:sp>
          <p:nvSpPr>
            <p:cNvPr id="51" name="Freeform 50"/>
            <p:cNvSpPr/>
            <p:nvPr/>
          </p:nvSpPr>
          <p:spPr>
            <a:xfrm flipV="1">
              <a:off x="6308178" y="1231714"/>
              <a:ext cx="1348034" cy="604865"/>
            </a:xfrm>
            <a:custGeom>
              <a:avLst/>
              <a:gdLst>
                <a:gd name="connsiteX0" fmla="*/ 0 w 1263192"/>
                <a:gd name="connsiteY0" fmla="*/ 472175 h 509202"/>
                <a:gd name="connsiteX1" fmla="*/ 226244 w 1263192"/>
                <a:gd name="connsiteY1" fmla="*/ 491029 h 509202"/>
                <a:gd name="connsiteX2" fmla="*/ 499621 w 1263192"/>
                <a:gd name="connsiteY2" fmla="*/ 245932 h 509202"/>
                <a:gd name="connsiteX3" fmla="*/ 650450 w 1263192"/>
                <a:gd name="connsiteY3" fmla="*/ 29116 h 509202"/>
                <a:gd name="connsiteX4" fmla="*/ 1084083 w 1263192"/>
                <a:gd name="connsiteY4" fmla="*/ 835 h 509202"/>
                <a:gd name="connsiteX5" fmla="*/ 1263192 w 1263192"/>
                <a:gd name="connsiteY5" fmla="*/ 10262 h 509202"/>
                <a:gd name="connsiteX0" fmla="*/ 0 w 1263192"/>
                <a:gd name="connsiteY0" fmla="*/ 474333 h 507873"/>
                <a:gd name="connsiteX1" fmla="*/ 226244 w 1263192"/>
                <a:gd name="connsiteY1" fmla="*/ 493187 h 507873"/>
                <a:gd name="connsiteX2" fmla="*/ 499621 w 1263192"/>
                <a:gd name="connsiteY2" fmla="*/ 295224 h 507873"/>
                <a:gd name="connsiteX3" fmla="*/ 650450 w 1263192"/>
                <a:gd name="connsiteY3" fmla="*/ 31274 h 507873"/>
                <a:gd name="connsiteX4" fmla="*/ 1084083 w 1263192"/>
                <a:gd name="connsiteY4" fmla="*/ 2993 h 507873"/>
                <a:gd name="connsiteX5" fmla="*/ 1263192 w 1263192"/>
                <a:gd name="connsiteY5" fmla="*/ 12420 h 507873"/>
                <a:gd name="connsiteX0" fmla="*/ 0 w 1263192"/>
                <a:gd name="connsiteY0" fmla="*/ 474333 h 507873"/>
                <a:gd name="connsiteX1" fmla="*/ 226244 w 1263192"/>
                <a:gd name="connsiteY1" fmla="*/ 493187 h 507873"/>
                <a:gd name="connsiteX2" fmla="*/ 499621 w 1263192"/>
                <a:gd name="connsiteY2" fmla="*/ 295224 h 507873"/>
                <a:gd name="connsiteX3" fmla="*/ 716438 w 1263192"/>
                <a:gd name="connsiteY3" fmla="*/ 31274 h 507873"/>
                <a:gd name="connsiteX4" fmla="*/ 1084083 w 1263192"/>
                <a:gd name="connsiteY4" fmla="*/ 2993 h 507873"/>
                <a:gd name="connsiteX5" fmla="*/ 1263192 w 1263192"/>
                <a:gd name="connsiteY5" fmla="*/ 12420 h 507873"/>
                <a:gd name="connsiteX0" fmla="*/ 0 w 1263192"/>
                <a:gd name="connsiteY0" fmla="*/ 473255 h 508190"/>
                <a:gd name="connsiteX1" fmla="*/ 226244 w 1263192"/>
                <a:gd name="connsiteY1" fmla="*/ 492109 h 508190"/>
                <a:gd name="connsiteX2" fmla="*/ 556182 w 1263192"/>
                <a:gd name="connsiteY2" fmla="*/ 275293 h 508190"/>
                <a:gd name="connsiteX3" fmla="*/ 716438 w 1263192"/>
                <a:gd name="connsiteY3" fmla="*/ 30196 h 508190"/>
                <a:gd name="connsiteX4" fmla="*/ 1084083 w 1263192"/>
                <a:gd name="connsiteY4" fmla="*/ 1915 h 508190"/>
                <a:gd name="connsiteX5" fmla="*/ 1263192 w 1263192"/>
                <a:gd name="connsiteY5" fmla="*/ 11342 h 508190"/>
                <a:gd name="connsiteX0" fmla="*/ 0 w 1263192"/>
                <a:gd name="connsiteY0" fmla="*/ 463856 h 498791"/>
                <a:gd name="connsiteX1" fmla="*/ 226244 w 1263192"/>
                <a:gd name="connsiteY1" fmla="*/ 482710 h 498791"/>
                <a:gd name="connsiteX2" fmla="*/ 556182 w 1263192"/>
                <a:gd name="connsiteY2" fmla="*/ 265894 h 498791"/>
                <a:gd name="connsiteX3" fmla="*/ 716438 w 1263192"/>
                <a:gd name="connsiteY3" fmla="*/ 20797 h 498791"/>
                <a:gd name="connsiteX4" fmla="*/ 1084083 w 1263192"/>
                <a:gd name="connsiteY4" fmla="*/ 11370 h 498791"/>
                <a:gd name="connsiteX5" fmla="*/ 1263192 w 1263192"/>
                <a:gd name="connsiteY5" fmla="*/ 1943 h 498791"/>
                <a:gd name="connsiteX0" fmla="*/ 0 w 1263192"/>
                <a:gd name="connsiteY0" fmla="*/ 463805 h 498740"/>
                <a:gd name="connsiteX1" fmla="*/ 226244 w 1263192"/>
                <a:gd name="connsiteY1" fmla="*/ 482659 h 498740"/>
                <a:gd name="connsiteX2" fmla="*/ 556182 w 1263192"/>
                <a:gd name="connsiteY2" fmla="*/ 265843 h 498740"/>
                <a:gd name="connsiteX3" fmla="*/ 772999 w 1263192"/>
                <a:gd name="connsiteY3" fmla="*/ 30173 h 498740"/>
                <a:gd name="connsiteX4" fmla="*/ 1084083 w 1263192"/>
                <a:gd name="connsiteY4" fmla="*/ 11319 h 498740"/>
                <a:gd name="connsiteX5" fmla="*/ 1263192 w 1263192"/>
                <a:gd name="connsiteY5" fmla="*/ 1892 h 498740"/>
                <a:gd name="connsiteX0" fmla="*/ 0 w 1263192"/>
                <a:gd name="connsiteY0" fmla="*/ 463805 h 486816"/>
                <a:gd name="connsiteX1" fmla="*/ 367646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63805 h 486816"/>
                <a:gd name="connsiteX1" fmla="*/ 414780 w 1263192"/>
                <a:gd name="connsiteY1" fmla="*/ 463805 h 486816"/>
                <a:gd name="connsiteX2" fmla="*/ 556182 w 1263192"/>
                <a:gd name="connsiteY2" fmla="*/ 265843 h 486816"/>
                <a:gd name="connsiteX3" fmla="*/ 772999 w 1263192"/>
                <a:gd name="connsiteY3" fmla="*/ 30173 h 486816"/>
                <a:gd name="connsiteX4" fmla="*/ 1084083 w 1263192"/>
                <a:gd name="connsiteY4" fmla="*/ 11319 h 486816"/>
                <a:gd name="connsiteX5" fmla="*/ 1263192 w 1263192"/>
                <a:gd name="connsiteY5" fmla="*/ 1892 h 486816"/>
                <a:gd name="connsiteX0" fmla="*/ 0 w 1263192"/>
                <a:gd name="connsiteY0" fmla="*/ 478598 h 501609"/>
                <a:gd name="connsiteX1" fmla="*/ 414780 w 1263192"/>
                <a:gd name="connsiteY1" fmla="*/ 478598 h 501609"/>
                <a:gd name="connsiteX2" fmla="*/ 556182 w 1263192"/>
                <a:gd name="connsiteY2" fmla="*/ 280636 h 501609"/>
                <a:gd name="connsiteX3" fmla="*/ 772999 w 1263192"/>
                <a:gd name="connsiteY3" fmla="*/ 16686 h 501609"/>
                <a:gd name="connsiteX4" fmla="*/ 1084083 w 1263192"/>
                <a:gd name="connsiteY4" fmla="*/ 26112 h 501609"/>
                <a:gd name="connsiteX5" fmla="*/ 1263192 w 1263192"/>
                <a:gd name="connsiteY5" fmla="*/ 16685 h 501609"/>
                <a:gd name="connsiteX0" fmla="*/ 0 w 1263192"/>
                <a:gd name="connsiteY0" fmla="*/ 494442 h 517453"/>
                <a:gd name="connsiteX1" fmla="*/ 414780 w 1263192"/>
                <a:gd name="connsiteY1" fmla="*/ 494442 h 517453"/>
                <a:gd name="connsiteX2" fmla="*/ 556182 w 1263192"/>
                <a:gd name="connsiteY2" fmla="*/ 296480 h 517453"/>
                <a:gd name="connsiteX3" fmla="*/ 772999 w 1263192"/>
                <a:gd name="connsiteY3" fmla="*/ 32530 h 517453"/>
                <a:gd name="connsiteX4" fmla="*/ 1084083 w 1263192"/>
                <a:gd name="connsiteY4" fmla="*/ 4248 h 517453"/>
                <a:gd name="connsiteX5" fmla="*/ 1263192 w 1263192"/>
                <a:gd name="connsiteY5" fmla="*/ 32529 h 517453"/>
                <a:gd name="connsiteX0" fmla="*/ 0 w 1282046"/>
                <a:gd name="connsiteY0" fmla="*/ 493187 h 516198"/>
                <a:gd name="connsiteX1" fmla="*/ 414780 w 1282046"/>
                <a:gd name="connsiteY1" fmla="*/ 493187 h 516198"/>
                <a:gd name="connsiteX2" fmla="*/ 556182 w 1282046"/>
                <a:gd name="connsiteY2" fmla="*/ 295225 h 516198"/>
                <a:gd name="connsiteX3" fmla="*/ 772999 w 1282046"/>
                <a:gd name="connsiteY3" fmla="*/ 31275 h 516198"/>
                <a:gd name="connsiteX4" fmla="*/ 1084083 w 1282046"/>
                <a:gd name="connsiteY4" fmla="*/ 2993 h 516198"/>
                <a:gd name="connsiteX5" fmla="*/ 1282046 w 1282046"/>
                <a:gd name="connsiteY5" fmla="*/ 12421 h 516198"/>
                <a:gd name="connsiteX0" fmla="*/ 0 w 1282046"/>
                <a:gd name="connsiteY0" fmla="*/ 493187 h 495494"/>
                <a:gd name="connsiteX1" fmla="*/ 216817 w 1282046"/>
                <a:gd name="connsiteY1" fmla="*/ 248090 h 495494"/>
                <a:gd name="connsiteX2" fmla="*/ 556182 w 1282046"/>
                <a:gd name="connsiteY2" fmla="*/ 295225 h 495494"/>
                <a:gd name="connsiteX3" fmla="*/ 772999 w 1282046"/>
                <a:gd name="connsiteY3" fmla="*/ 31275 h 495494"/>
                <a:gd name="connsiteX4" fmla="*/ 1084083 w 1282046"/>
                <a:gd name="connsiteY4" fmla="*/ 2993 h 495494"/>
                <a:gd name="connsiteX5" fmla="*/ 1282046 w 1282046"/>
                <a:gd name="connsiteY5" fmla="*/ 12421 h 495494"/>
                <a:gd name="connsiteX0" fmla="*/ 0 w 1282046"/>
                <a:gd name="connsiteY0" fmla="*/ 491030 h 493754"/>
                <a:gd name="connsiteX1" fmla="*/ 216817 w 1282046"/>
                <a:gd name="connsiteY1" fmla="*/ 245933 h 493754"/>
                <a:gd name="connsiteX2" fmla="*/ 490194 w 1282046"/>
                <a:gd name="connsiteY2" fmla="*/ 47971 h 493754"/>
                <a:gd name="connsiteX3" fmla="*/ 772999 w 1282046"/>
                <a:gd name="connsiteY3" fmla="*/ 29118 h 493754"/>
                <a:gd name="connsiteX4" fmla="*/ 1084083 w 1282046"/>
                <a:gd name="connsiteY4" fmla="*/ 836 h 493754"/>
                <a:gd name="connsiteX5" fmla="*/ 1282046 w 1282046"/>
                <a:gd name="connsiteY5" fmla="*/ 10264 h 493754"/>
                <a:gd name="connsiteX0" fmla="*/ 0 w 1282046"/>
                <a:gd name="connsiteY0" fmla="*/ 519779 h 522503"/>
                <a:gd name="connsiteX1" fmla="*/ 216817 w 1282046"/>
                <a:gd name="connsiteY1" fmla="*/ 274682 h 522503"/>
                <a:gd name="connsiteX2" fmla="*/ 490194 w 1282046"/>
                <a:gd name="connsiteY2" fmla="*/ 76720 h 522503"/>
                <a:gd name="connsiteX3" fmla="*/ 782426 w 1282046"/>
                <a:gd name="connsiteY3" fmla="*/ 1307 h 522503"/>
                <a:gd name="connsiteX4" fmla="*/ 1084083 w 1282046"/>
                <a:gd name="connsiteY4" fmla="*/ 29585 h 522503"/>
                <a:gd name="connsiteX5" fmla="*/ 1282046 w 1282046"/>
                <a:gd name="connsiteY5" fmla="*/ 39013 h 522503"/>
                <a:gd name="connsiteX0" fmla="*/ 0 w 1282046"/>
                <a:gd name="connsiteY0" fmla="*/ 519779 h 522392"/>
                <a:gd name="connsiteX1" fmla="*/ 235671 w 1282046"/>
                <a:gd name="connsiteY1" fmla="*/ 265255 h 522392"/>
                <a:gd name="connsiteX2" fmla="*/ 490194 w 1282046"/>
                <a:gd name="connsiteY2" fmla="*/ 76720 h 522392"/>
                <a:gd name="connsiteX3" fmla="*/ 782426 w 1282046"/>
                <a:gd name="connsiteY3" fmla="*/ 1307 h 522392"/>
                <a:gd name="connsiteX4" fmla="*/ 1084083 w 1282046"/>
                <a:gd name="connsiteY4" fmla="*/ 29585 h 522392"/>
                <a:gd name="connsiteX5" fmla="*/ 1282046 w 1282046"/>
                <a:gd name="connsiteY5" fmla="*/ 39013 h 522392"/>
                <a:gd name="connsiteX0" fmla="*/ 0 w 1282046"/>
                <a:gd name="connsiteY0" fmla="*/ 519779 h 522025"/>
                <a:gd name="connsiteX1" fmla="*/ 235671 w 1282046"/>
                <a:gd name="connsiteY1" fmla="*/ 227548 h 522025"/>
                <a:gd name="connsiteX2" fmla="*/ 490194 w 1282046"/>
                <a:gd name="connsiteY2" fmla="*/ 76720 h 522025"/>
                <a:gd name="connsiteX3" fmla="*/ 782426 w 1282046"/>
                <a:gd name="connsiteY3" fmla="*/ 1307 h 522025"/>
                <a:gd name="connsiteX4" fmla="*/ 1084083 w 1282046"/>
                <a:gd name="connsiteY4" fmla="*/ 29585 h 522025"/>
                <a:gd name="connsiteX5" fmla="*/ 1282046 w 1282046"/>
                <a:gd name="connsiteY5" fmla="*/ 39013 h 522025"/>
                <a:gd name="connsiteX0" fmla="*/ 0 w 1282046"/>
                <a:gd name="connsiteY0" fmla="*/ 519779 h 522191"/>
                <a:gd name="connsiteX1" fmla="*/ 235671 w 1282046"/>
                <a:gd name="connsiteY1" fmla="*/ 227548 h 522191"/>
                <a:gd name="connsiteX2" fmla="*/ 490194 w 1282046"/>
                <a:gd name="connsiteY2" fmla="*/ 76720 h 522191"/>
                <a:gd name="connsiteX3" fmla="*/ 782426 w 1282046"/>
                <a:gd name="connsiteY3" fmla="*/ 1307 h 522191"/>
                <a:gd name="connsiteX4" fmla="*/ 1084083 w 1282046"/>
                <a:gd name="connsiteY4" fmla="*/ 29585 h 522191"/>
                <a:gd name="connsiteX5" fmla="*/ 1282046 w 1282046"/>
                <a:gd name="connsiteY5" fmla="*/ 39013 h 522191"/>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19779 h 519779"/>
                <a:gd name="connsiteX1" fmla="*/ 235671 w 1282046"/>
                <a:gd name="connsiteY1" fmla="*/ 227548 h 519779"/>
                <a:gd name="connsiteX2" fmla="*/ 490194 w 1282046"/>
                <a:gd name="connsiteY2" fmla="*/ 76720 h 519779"/>
                <a:gd name="connsiteX3" fmla="*/ 782426 w 1282046"/>
                <a:gd name="connsiteY3" fmla="*/ 1307 h 519779"/>
                <a:gd name="connsiteX4" fmla="*/ 1084083 w 1282046"/>
                <a:gd name="connsiteY4" fmla="*/ 29585 h 519779"/>
                <a:gd name="connsiteX5" fmla="*/ 1282046 w 1282046"/>
                <a:gd name="connsiteY5" fmla="*/ 39013 h 519779"/>
                <a:gd name="connsiteX0" fmla="*/ 0 w 1282046"/>
                <a:gd name="connsiteY0" fmla="*/ 539296 h 539296"/>
                <a:gd name="connsiteX1" fmla="*/ 235671 w 1282046"/>
                <a:gd name="connsiteY1" fmla="*/ 247065 h 539296"/>
                <a:gd name="connsiteX2" fmla="*/ 490194 w 1282046"/>
                <a:gd name="connsiteY2" fmla="*/ 96237 h 539296"/>
                <a:gd name="connsiteX3" fmla="*/ 782426 w 1282046"/>
                <a:gd name="connsiteY3" fmla="*/ 20824 h 539296"/>
                <a:gd name="connsiteX4" fmla="*/ 1093509 w 1282046"/>
                <a:gd name="connsiteY4" fmla="*/ 1968 h 539296"/>
                <a:gd name="connsiteX5" fmla="*/ 1282046 w 1282046"/>
                <a:gd name="connsiteY5" fmla="*/ 58530 h 539296"/>
                <a:gd name="connsiteX0" fmla="*/ 0 w 1282046"/>
                <a:gd name="connsiteY0" fmla="*/ 540955 h 540955"/>
                <a:gd name="connsiteX1" fmla="*/ 235671 w 1282046"/>
                <a:gd name="connsiteY1" fmla="*/ 248724 h 540955"/>
                <a:gd name="connsiteX2" fmla="*/ 490194 w 1282046"/>
                <a:gd name="connsiteY2" fmla="*/ 97896 h 540955"/>
                <a:gd name="connsiteX3" fmla="*/ 782426 w 1282046"/>
                <a:gd name="connsiteY3" fmla="*/ 22483 h 540955"/>
                <a:gd name="connsiteX4" fmla="*/ 1093509 w 1282046"/>
                <a:gd name="connsiteY4" fmla="*/ 3627 h 540955"/>
                <a:gd name="connsiteX5" fmla="*/ 1282046 w 1282046"/>
                <a:gd name="connsiteY5" fmla="*/ 3628 h 540955"/>
                <a:gd name="connsiteX0" fmla="*/ 0 w 1282046"/>
                <a:gd name="connsiteY0" fmla="*/ 584622 h 584622"/>
                <a:gd name="connsiteX1" fmla="*/ 235671 w 1282046"/>
                <a:gd name="connsiteY1" fmla="*/ 292391 h 584622"/>
                <a:gd name="connsiteX2" fmla="*/ 490194 w 1282046"/>
                <a:gd name="connsiteY2" fmla="*/ 141563 h 584622"/>
                <a:gd name="connsiteX3" fmla="*/ 782426 w 1282046"/>
                <a:gd name="connsiteY3" fmla="*/ 66150 h 584622"/>
                <a:gd name="connsiteX4" fmla="*/ 1093509 w 1282046"/>
                <a:gd name="connsiteY4" fmla="*/ 160 h 584622"/>
                <a:gd name="connsiteX5" fmla="*/ 1282046 w 1282046"/>
                <a:gd name="connsiteY5" fmla="*/ 47295 h 584622"/>
                <a:gd name="connsiteX0" fmla="*/ 0 w 1329180"/>
                <a:gd name="connsiteY0" fmla="*/ 632348 h 632348"/>
                <a:gd name="connsiteX1" fmla="*/ 235671 w 1329180"/>
                <a:gd name="connsiteY1" fmla="*/ 340117 h 632348"/>
                <a:gd name="connsiteX2" fmla="*/ 490194 w 1329180"/>
                <a:gd name="connsiteY2" fmla="*/ 189289 h 632348"/>
                <a:gd name="connsiteX3" fmla="*/ 782426 w 1329180"/>
                <a:gd name="connsiteY3" fmla="*/ 113876 h 632348"/>
                <a:gd name="connsiteX4" fmla="*/ 1093509 w 1329180"/>
                <a:gd name="connsiteY4" fmla="*/ 47886 h 632348"/>
                <a:gd name="connsiteX5" fmla="*/ 1329180 w 1329180"/>
                <a:gd name="connsiteY5" fmla="*/ 753 h 632348"/>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29180"/>
                <a:gd name="connsiteY0" fmla="*/ 632295 h 632295"/>
                <a:gd name="connsiteX1" fmla="*/ 235671 w 1329180"/>
                <a:gd name="connsiteY1" fmla="*/ 340064 h 632295"/>
                <a:gd name="connsiteX2" fmla="*/ 490194 w 1329180"/>
                <a:gd name="connsiteY2" fmla="*/ 189236 h 632295"/>
                <a:gd name="connsiteX3" fmla="*/ 791853 w 1329180"/>
                <a:gd name="connsiteY3" fmla="*/ 94969 h 632295"/>
                <a:gd name="connsiteX4" fmla="*/ 1093509 w 1329180"/>
                <a:gd name="connsiteY4" fmla="*/ 47833 h 632295"/>
                <a:gd name="connsiteX5" fmla="*/ 1329180 w 1329180"/>
                <a:gd name="connsiteY5" fmla="*/ 700 h 632295"/>
                <a:gd name="connsiteX0" fmla="*/ 0 w 1348034"/>
                <a:gd name="connsiteY0" fmla="*/ 604865 h 604865"/>
                <a:gd name="connsiteX1" fmla="*/ 235671 w 1348034"/>
                <a:gd name="connsiteY1" fmla="*/ 312634 h 604865"/>
                <a:gd name="connsiteX2" fmla="*/ 490194 w 1348034"/>
                <a:gd name="connsiteY2" fmla="*/ 161806 h 604865"/>
                <a:gd name="connsiteX3" fmla="*/ 791853 w 1348034"/>
                <a:gd name="connsiteY3" fmla="*/ 67539 h 604865"/>
                <a:gd name="connsiteX4" fmla="*/ 1093509 w 1348034"/>
                <a:gd name="connsiteY4" fmla="*/ 20403 h 604865"/>
                <a:gd name="connsiteX5" fmla="*/ 1348034 w 1348034"/>
                <a:gd name="connsiteY5" fmla="*/ 1551 h 60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034" h="604865">
                  <a:moveTo>
                    <a:pt x="0" y="604865"/>
                  </a:moveTo>
                  <a:cubicBezTo>
                    <a:pt x="52633" y="520023"/>
                    <a:pt x="144546" y="395903"/>
                    <a:pt x="235671" y="312634"/>
                  </a:cubicBezTo>
                  <a:cubicBezTo>
                    <a:pt x="326796" y="229365"/>
                    <a:pt x="397497" y="202655"/>
                    <a:pt x="490194" y="161806"/>
                  </a:cubicBezTo>
                  <a:cubicBezTo>
                    <a:pt x="582891" y="120957"/>
                    <a:pt x="691300" y="91106"/>
                    <a:pt x="791853" y="67539"/>
                  </a:cubicBezTo>
                  <a:cubicBezTo>
                    <a:pt x="892406" y="43972"/>
                    <a:pt x="1000812" y="31401"/>
                    <a:pt x="1093509" y="20403"/>
                  </a:cubicBezTo>
                  <a:cubicBezTo>
                    <a:pt x="1186206" y="9405"/>
                    <a:pt x="1309541" y="-4734"/>
                    <a:pt x="1348034" y="155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51"/>
            <p:cNvGrpSpPr/>
            <p:nvPr/>
          </p:nvGrpSpPr>
          <p:grpSpPr>
            <a:xfrm>
              <a:off x="5546830" y="973058"/>
              <a:ext cx="2017096" cy="1254773"/>
              <a:chOff x="1921722" y="2672593"/>
              <a:chExt cx="2017096" cy="1254773"/>
            </a:xfrm>
          </p:grpSpPr>
          <p:grpSp>
            <p:nvGrpSpPr>
              <p:cNvPr id="53" name="Group 52"/>
              <p:cNvGrpSpPr/>
              <p:nvPr/>
            </p:nvGrpSpPr>
            <p:grpSpPr>
              <a:xfrm>
                <a:off x="1921722" y="2672593"/>
                <a:ext cx="1956089" cy="914400"/>
                <a:chOff x="1921722" y="2672593"/>
                <a:chExt cx="1956089" cy="914400"/>
              </a:xfrm>
            </p:grpSpPr>
            <p:grpSp>
              <p:nvGrpSpPr>
                <p:cNvPr id="55" name="Group 54"/>
                <p:cNvGrpSpPr/>
                <p:nvPr/>
              </p:nvGrpSpPr>
              <p:grpSpPr>
                <a:xfrm>
                  <a:off x="2658611" y="2672593"/>
                  <a:ext cx="1219200" cy="914400"/>
                  <a:chOff x="2658611" y="2672593"/>
                  <a:chExt cx="1219200" cy="914400"/>
                </a:xfrm>
              </p:grpSpPr>
              <p:cxnSp>
                <p:nvCxnSpPr>
                  <p:cNvPr id="57" name="Straight Arrow Connector 56"/>
                  <p:cNvCxnSpPr/>
                  <p:nvPr/>
                </p:nvCxnSpPr>
                <p:spPr>
                  <a:xfrm flipV="1">
                    <a:off x="2667000" y="2672593"/>
                    <a:ext cx="0"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flipV="1">
                    <a:off x="3268211" y="2953984"/>
                    <a:ext cx="0" cy="1219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56" name="TextBox 55"/>
                    <p:cNvSpPr txBox="1"/>
                    <p:nvPr/>
                  </p:nvSpPr>
                  <p:spPr>
                    <a:xfrm>
                      <a:off x="1921722" y="2852604"/>
                      <a:ext cx="710579" cy="515846"/>
                    </a:xfrm>
                    <a:prstGeom prst="rect">
                      <a:avLst/>
                    </a:prstGeom>
                    <a:noFill/>
                  </p:spPr>
                  <p:txBody>
                    <a:bodyPr vert="vert270"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CC"/>
                                    </a:solidFill>
                                    <a:latin typeface="Cambria Math" panose="02040503050406030204" pitchFamily="18" charset="0"/>
                                  </a:rPr>
                                </m:ctrlPr>
                              </m:fPr>
                              <m:num>
                                <m:r>
                                  <a:rPr lang="en-US" b="0" i="1" smtClean="0">
                                    <a:solidFill>
                                      <a:srgbClr val="0000CC"/>
                                    </a:solidFill>
                                    <a:latin typeface="Cambria Math" panose="02040503050406030204" pitchFamily="18" charset="0"/>
                                  </a:rPr>
                                  <m:t>𝑑</m:t>
                                </m:r>
                                <m:sSub>
                                  <m:sSubPr>
                                    <m:ctrlPr>
                                      <a:rPr lang="en-US" b="0" i="1" smtClean="0">
                                        <a:solidFill>
                                          <a:srgbClr val="0000CC"/>
                                        </a:solidFill>
                                        <a:latin typeface="Cambria Math" panose="02040503050406030204" pitchFamily="18" charset="0"/>
                                      </a:rPr>
                                    </m:ctrlPr>
                                  </m:sSubPr>
                                  <m:e>
                                    <m:r>
                                      <a:rPr lang="en-US" b="0" i="1" smtClean="0">
                                        <a:solidFill>
                                          <a:srgbClr val="0000CC"/>
                                        </a:solidFill>
                                        <a:latin typeface="Cambria Math" panose="02040503050406030204" pitchFamily="18" charset="0"/>
                                      </a:rPr>
                                      <m:t>𝑆</m:t>
                                    </m:r>
                                  </m:e>
                                  <m:sub>
                                    <m:r>
                                      <a:rPr lang="en-US" b="0" i="1" smtClean="0">
                                        <a:solidFill>
                                          <a:srgbClr val="0000CC"/>
                                        </a:solidFill>
                                        <a:latin typeface="Cambria Math" panose="02040503050406030204" pitchFamily="18" charset="0"/>
                                      </a:rPr>
                                      <m:t>2</m:t>
                                    </m:r>
                                  </m:sub>
                                </m:sSub>
                              </m:num>
                              <m:den>
                                <m:r>
                                  <a:rPr lang="en-US" b="0" i="1" smtClean="0">
                                    <a:solidFill>
                                      <a:srgbClr val="0000CC"/>
                                    </a:solidFill>
                                    <a:latin typeface="Cambria Math" panose="02040503050406030204" pitchFamily="18" charset="0"/>
                                  </a:rPr>
                                  <m:t>𝑑𝑡</m:t>
                                </m:r>
                              </m:den>
                            </m:f>
                          </m:oMath>
                        </m:oMathPara>
                      </a14:m>
                      <a:endParaRPr lang="en-US" dirty="0">
                        <a:solidFill>
                          <a:srgbClr val="0000CC"/>
                        </a:solidFill>
                      </a:endParaRPr>
                    </a:p>
                  </p:txBody>
                </p:sp>
              </mc:Choice>
              <mc:Fallback xmlns="">
                <p:sp>
                  <p:nvSpPr>
                    <p:cNvPr id="56" name="TextBox 55"/>
                    <p:cNvSpPr txBox="1">
                      <a:spLocks noRot="1" noChangeAspect="1" noMove="1" noResize="1" noEditPoints="1" noAdjustHandles="1" noChangeArrowheads="1" noChangeShapeType="1" noTextEdit="1"/>
                    </p:cNvSpPr>
                    <p:nvPr/>
                  </p:nvSpPr>
                  <p:spPr>
                    <a:xfrm>
                      <a:off x="1921722" y="2852604"/>
                      <a:ext cx="710579" cy="515846"/>
                    </a:xfrm>
                    <a:prstGeom prst="rect">
                      <a:avLst/>
                    </a:prstGeom>
                    <a:blipFill rotWithShape="0">
                      <a:blip r:embed="rId12"/>
                      <a:stretch>
                        <a:fillRect/>
                      </a:stretch>
                    </a:blipFill>
                  </p:spPr>
                  <p:txBody>
                    <a:bodyPr/>
                    <a:lstStyle/>
                    <a:p>
                      <a:r>
                        <a:rPr lang="en-US">
                          <a:noFill/>
                        </a:rPr>
                        <a:t> </a:t>
                      </a:r>
                    </a:p>
                  </p:txBody>
                </p:sp>
              </mc:Fallback>
            </mc:AlternateContent>
          </p:grpSp>
          <p:sp>
            <p:nvSpPr>
              <p:cNvPr id="54" name="TextBox 53"/>
              <p:cNvSpPr txBox="1"/>
              <p:nvPr/>
            </p:nvSpPr>
            <p:spPr>
              <a:xfrm>
                <a:off x="2597603" y="3558034"/>
                <a:ext cx="1341215" cy="369332"/>
              </a:xfrm>
              <a:prstGeom prst="rect">
                <a:avLst/>
              </a:prstGeom>
              <a:noFill/>
            </p:spPr>
            <p:txBody>
              <a:bodyPr wrap="square" rtlCol="0">
                <a:spAutoFit/>
              </a:bodyPr>
              <a:lstStyle/>
              <a:p>
                <a:pPr algn="ctr"/>
                <a:r>
                  <a:rPr lang="en-US" dirty="0">
                    <a:solidFill>
                      <a:srgbClr val="0000CC"/>
                    </a:solidFill>
                  </a:rPr>
                  <a:t>R</a:t>
                </a:r>
              </a:p>
            </p:txBody>
          </p:sp>
        </p:grpSp>
      </p:grpSp>
    </p:spTree>
    <p:extLst>
      <p:ext uri="{BB962C8B-B14F-4D97-AF65-F5344CB8AC3E}">
        <p14:creationId xmlns:p14="http://schemas.microsoft.com/office/powerpoint/2010/main" val="21111602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685799"/>
          </a:xfrm>
        </p:spPr>
        <p:txBody>
          <a:bodyPr>
            <a:noAutofit/>
          </a:bodyPr>
          <a:lstStyle/>
          <a:p>
            <a:r>
              <a:rPr lang="en-US" b="1" dirty="0" smtClean="0">
                <a:solidFill>
                  <a:srgbClr val="0000CC"/>
                </a:solidFill>
              </a:rPr>
              <a:t>Protein Signaling Networks</a:t>
            </a:r>
            <a:endParaRPr lang="en-US" b="1" dirty="0">
              <a:solidFill>
                <a:srgbClr val="0000CC"/>
              </a:solidFill>
            </a:endParaRPr>
          </a:p>
        </p:txBody>
      </p:sp>
      <p:pic>
        <p:nvPicPr>
          <p:cNvPr id="6" name="Picture 5"/>
          <p:cNvPicPr>
            <a:picLocks noChangeAspect="1"/>
          </p:cNvPicPr>
          <p:nvPr/>
        </p:nvPicPr>
        <p:blipFill>
          <a:blip r:embed="rId2"/>
          <a:stretch>
            <a:fillRect/>
          </a:stretch>
        </p:blipFill>
        <p:spPr>
          <a:xfrm>
            <a:off x="5334000" y="3590724"/>
            <a:ext cx="3638550" cy="2699369"/>
          </a:xfrm>
          <a:prstGeom prst="rect">
            <a:avLst/>
          </a:prstGeom>
        </p:spPr>
      </p:pic>
      <p:sp>
        <p:nvSpPr>
          <p:cNvPr id="7" name="TextBox 6"/>
          <p:cNvSpPr txBox="1"/>
          <p:nvPr/>
        </p:nvSpPr>
        <p:spPr>
          <a:xfrm>
            <a:off x="152400" y="762000"/>
            <a:ext cx="5105399" cy="5355312"/>
          </a:xfrm>
          <a:prstGeom prst="rect">
            <a:avLst/>
          </a:prstGeom>
          <a:noFill/>
        </p:spPr>
        <p:txBody>
          <a:bodyPr wrap="square" rtlCol="0">
            <a:spAutoFit/>
          </a:bodyPr>
          <a:lstStyle/>
          <a:p>
            <a:r>
              <a:rPr lang="en-US" dirty="0" smtClean="0"/>
              <a:t>Real signaling networks have very complex spatial relationships between components, </a:t>
            </a:r>
            <a:r>
              <a:rPr lang="en-US" i="1" dirty="0" smtClean="0"/>
              <a:t>e.g. </a:t>
            </a:r>
            <a:r>
              <a:rPr lang="en-US" dirty="0" smtClean="0"/>
              <a:t>the initial signal may result from binding of an extracellular molecule to a transmembrane receptor (often a receptor tyrosine kinase or G-Protein coupled receptor) and these receptors may associate in complex spatial relationships with each other and with macromolecular and protein components like the cytoskeleton and downstream kinases, signal processing may occur in the cytoplasm but act in the nucleus or in a narrow </a:t>
            </a:r>
            <a:r>
              <a:rPr lang="en-US" dirty="0" err="1" smtClean="0"/>
              <a:t>subvolume</a:t>
            </a:r>
            <a:r>
              <a:rPr lang="en-US" dirty="0" smtClean="0"/>
              <a:t> of the cytoplasm or on a highly structured macromolecular machine like the actin cytoskeleton</a:t>
            </a:r>
          </a:p>
          <a:p>
            <a:endParaRPr lang="en-US" dirty="0"/>
          </a:p>
          <a:p>
            <a:r>
              <a:rPr lang="en-US" b="1" dirty="0" smtClean="0">
                <a:solidFill>
                  <a:srgbClr val="FF0000"/>
                </a:solidFill>
              </a:rPr>
              <a:t>Most signaling network models neglect this spatial structure</a:t>
            </a:r>
          </a:p>
          <a:p>
            <a:endParaRPr lang="en-US" b="1" dirty="0">
              <a:solidFill>
                <a:srgbClr val="FF0000"/>
              </a:solidFill>
            </a:endParaRPr>
          </a:p>
          <a:p>
            <a:endParaRPr lang="en-US" b="1" dirty="0">
              <a:solidFill>
                <a:srgbClr val="FF0000"/>
              </a:solidFill>
            </a:endParaRPr>
          </a:p>
        </p:txBody>
      </p:sp>
      <p:pic>
        <p:nvPicPr>
          <p:cNvPr id="8" name="Picture 2" descr="Image result for signal transduction cascade delta no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762000"/>
            <a:ext cx="3276600" cy="25687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762000" y="5454849"/>
            <a:ext cx="4572000" cy="1200329"/>
          </a:xfrm>
          <a:prstGeom prst="rect">
            <a:avLst/>
          </a:prstGeom>
        </p:spPr>
        <p:txBody>
          <a:bodyPr>
            <a:spAutoFit/>
          </a:bodyPr>
          <a:lstStyle/>
          <a:p>
            <a:r>
              <a:rPr lang="en-US" b="1" dirty="0">
                <a:solidFill>
                  <a:srgbClr val="00CC00"/>
                </a:solidFill>
              </a:rPr>
              <a:t>Given enough biological knowledge, we can usually expand a regulatory link into a complex subnetwork of chemical reactions</a:t>
            </a:r>
          </a:p>
        </p:txBody>
      </p:sp>
    </p:spTree>
    <p:extLst>
      <p:ext uri="{BB962C8B-B14F-4D97-AF65-F5344CB8AC3E}">
        <p14:creationId xmlns:p14="http://schemas.microsoft.com/office/powerpoint/2010/main" val="284948897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Signaling Networks Basic Mechanisms</a:t>
            </a:r>
            <a:endParaRPr lang="en-US" sz="3600" b="1" dirty="0">
              <a:solidFill>
                <a:srgbClr val="0000CC"/>
              </a:solidFill>
            </a:endParaRPr>
          </a:p>
        </p:txBody>
      </p:sp>
      <p:pic>
        <p:nvPicPr>
          <p:cNvPr id="1027" name="Picture 3"/>
          <p:cNvPicPr>
            <a:picLocks noChangeAspect="1" noChangeArrowheads="1"/>
          </p:cNvPicPr>
          <p:nvPr/>
        </p:nvPicPr>
        <p:blipFill>
          <a:blip r:embed="rId2" cstate="print"/>
          <a:srcRect/>
          <a:stretch>
            <a:fillRect/>
          </a:stretch>
        </p:blipFill>
        <p:spPr bwMode="auto">
          <a:xfrm>
            <a:off x="4685514" y="685800"/>
            <a:ext cx="4457700" cy="4457700"/>
          </a:xfrm>
          <a:prstGeom prst="rect">
            <a:avLst/>
          </a:prstGeom>
          <a:noFill/>
          <a:ln w="9525">
            <a:noFill/>
            <a:miter lim="800000"/>
            <a:headEnd/>
            <a:tailEnd/>
          </a:ln>
          <a:effectLst/>
        </p:spPr>
      </p:pic>
      <p:sp>
        <p:nvSpPr>
          <p:cNvPr id="4" name="TextBox 3"/>
          <p:cNvSpPr txBox="1"/>
          <p:nvPr/>
        </p:nvSpPr>
        <p:spPr>
          <a:xfrm>
            <a:off x="152401" y="762000"/>
            <a:ext cx="4533114" cy="5324535"/>
          </a:xfrm>
          <a:prstGeom prst="rect">
            <a:avLst/>
          </a:prstGeom>
          <a:noFill/>
        </p:spPr>
        <p:txBody>
          <a:bodyPr wrap="square" rtlCol="0">
            <a:spAutoFit/>
          </a:bodyPr>
          <a:lstStyle/>
          <a:p>
            <a:r>
              <a:rPr lang="en-US" sz="2000" dirty="0" smtClean="0"/>
              <a:t>Signaling networks employ a number of recognizable regulatory mechanisms to control the flow of molecules and information</a:t>
            </a:r>
          </a:p>
          <a:p>
            <a:endParaRPr lang="en-US" sz="2000" dirty="0"/>
          </a:p>
          <a:p>
            <a:r>
              <a:rPr lang="en-US" sz="2000" dirty="0" smtClean="0"/>
              <a:t>Classic examples include situations in which an enzyme with a phosphate group attached is active and the </a:t>
            </a:r>
            <a:r>
              <a:rPr lang="en-US" sz="2000" dirty="0" err="1" smtClean="0"/>
              <a:t>dephosophorylated</a:t>
            </a:r>
            <a:r>
              <a:rPr lang="en-US" sz="2000" dirty="0" smtClean="0"/>
              <a:t> form is inactive (or vice versa), or when attachment of an ubiquitin tail leads to degradation of a molecule</a:t>
            </a:r>
          </a:p>
          <a:p>
            <a:endParaRPr lang="en-US" sz="2000" dirty="0"/>
          </a:p>
          <a:p>
            <a:r>
              <a:rPr lang="en-US" sz="2000" dirty="0" smtClean="0"/>
              <a:t>Many proteins have multiple phosphorylation sites (up to 20), whose detailed function not well understood</a:t>
            </a:r>
          </a:p>
        </p:txBody>
      </p:sp>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7466814" y="2920417"/>
            <a:ext cx="1676400" cy="369332"/>
          </a:xfrm>
          <a:prstGeom prst="rect">
            <a:avLst/>
          </a:prstGeom>
          <a:noFill/>
        </p:spPr>
        <p:txBody>
          <a:bodyPr wrap="square" rtlCol="0">
            <a:spAutoFit/>
          </a:bodyPr>
          <a:lstStyle/>
          <a:p>
            <a:r>
              <a:rPr lang="en-US" b="1" dirty="0" smtClean="0">
                <a:solidFill>
                  <a:srgbClr val="0000CC"/>
                </a:solidFill>
              </a:rPr>
              <a:t>Phosphatase</a:t>
            </a:r>
            <a:endParaRPr lang="en-US" b="1" dirty="0">
              <a:solidFill>
                <a:srgbClr val="0000CC"/>
              </a:solidFill>
            </a:endParaRPr>
          </a:p>
        </p:txBody>
      </p:sp>
      <p:sp>
        <p:nvSpPr>
          <p:cNvPr id="8" name="TextBox 7"/>
          <p:cNvSpPr txBox="1"/>
          <p:nvPr/>
        </p:nvSpPr>
        <p:spPr>
          <a:xfrm>
            <a:off x="7924800" y="2100828"/>
            <a:ext cx="1676400" cy="369332"/>
          </a:xfrm>
          <a:prstGeom prst="rect">
            <a:avLst/>
          </a:prstGeom>
          <a:noFill/>
        </p:spPr>
        <p:txBody>
          <a:bodyPr wrap="square" rtlCol="0">
            <a:spAutoFit/>
          </a:bodyPr>
          <a:lstStyle/>
          <a:p>
            <a:r>
              <a:rPr lang="en-US" b="1" dirty="0" smtClean="0">
                <a:solidFill>
                  <a:srgbClr val="0000CC"/>
                </a:solidFill>
              </a:rPr>
              <a:t>Kinase</a:t>
            </a:r>
            <a:endParaRPr lang="en-US" b="1" dirty="0">
              <a:solidFill>
                <a:srgbClr val="0000CC"/>
              </a:solidFill>
            </a:endParaRPr>
          </a:p>
        </p:txBody>
      </p:sp>
    </p:spTree>
    <p:extLst>
      <p:ext uri="{BB962C8B-B14F-4D97-AF65-F5344CB8AC3E}">
        <p14:creationId xmlns:p14="http://schemas.microsoft.com/office/powerpoint/2010/main" val="156859602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678" y="0"/>
            <a:ext cx="8229600" cy="715962"/>
          </a:xfrm>
        </p:spPr>
        <p:txBody>
          <a:bodyPr>
            <a:normAutofit fontScale="90000"/>
          </a:bodyPr>
          <a:lstStyle/>
          <a:p>
            <a:r>
              <a:rPr lang="en-US" b="1" dirty="0" smtClean="0">
                <a:solidFill>
                  <a:srgbClr val="0000CC"/>
                </a:solidFill>
              </a:rPr>
              <a:t>Gene Regulatory Networks</a:t>
            </a:r>
            <a:endParaRPr lang="en-US" b="1" dirty="0">
              <a:solidFill>
                <a:srgbClr val="0000CC"/>
              </a:solidFill>
            </a:endParaRPr>
          </a:p>
        </p:txBody>
      </p:sp>
      <p:pic>
        <p:nvPicPr>
          <p:cNvPr id="4" name="Picture 3"/>
          <p:cNvPicPr>
            <a:picLocks noChangeAspect="1"/>
          </p:cNvPicPr>
          <p:nvPr/>
        </p:nvPicPr>
        <p:blipFill>
          <a:blip r:embed="rId2"/>
          <a:stretch>
            <a:fillRect/>
          </a:stretch>
        </p:blipFill>
        <p:spPr>
          <a:xfrm>
            <a:off x="5438246" y="714296"/>
            <a:ext cx="3649194" cy="4010104"/>
          </a:xfrm>
          <a:prstGeom prst="rect">
            <a:avLst/>
          </a:prstGeom>
        </p:spPr>
      </p:pic>
      <p:sp>
        <p:nvSpPr>
          <p:cNvPr id="5" name="TextBox 4"/>
          <p:cNvSpPr txBox="1"/>
          <p:nvPr/>
        </p:nvSpPr>
        <p:spPr>
          <a:xfrm>
            <a:off x="228600" y="714296"/>
            <a:ext cx="5133446" cy="5355312"/>
          </a:xfrm>
          <a:prstGeom prst="rect">
            <a:avLst/>
          </a:prstGeom>
          <a:noFill/>
        </p:spPr>
        <p:txBody>
          <a:bodyPr wrap="square" rtlCol="0">
            <a:spAutoFit/>
          </a:bodyPr>
          <a:lstStyle/>
          <a:p>
            <a:r>
              <a:rPr lang="en-US" dirty="0" smtClean="0"/>
              <a:t>Cells produce their components primarily through the complex process of protein synthesis (the </a:t>
            </a:r>
            <a:r>
              <a:rPr lang="en-US" b="1" dirty="0" smtClean="0"/>
              <a:t>Central Dogma of Biology</a:t>
            </a:r>
            <a:r>
              <a:rPr lang="en-US" dirty="0" smtClean="0"/>
              <a:t>)</a:t>
            </a:r>
          </a:p>
          <a:p>
            <a:endParaRPr lang="en-US" dirty="0"/>
          </a:p>
          <a:p>
            <a:r>
              <a:rPr lang="en-US" dirty="0" smtClean="0"/>
              <a:t>Diagram shows: DNA transcription to RNA, </a:t>
            </a:r>
            <a:r>
              <a:rPr lang="en-US" dirty="0" err="1" smtClean="0"/>
              <a:t>RNA</a:t>
            </a:r>
            <a:r>
              <a:rPr lang="en-US" dirty="0" err="1" smtClean="0">
                <a:sym typeface="Wingdings" panose="05000000000000000000" pitchFamily="2" charset="2"/>
              </a:rPr>
              <a:t>mRNA</a:t>
            </a:r>
            <a:r>
              <a:rPr lang="en-US" dirty="0" smtClean="0">
                <a:sym typeface="Wingdings" panose="05000000000000000000" pitchFamily="2" charset="2"/>
              </a:rPr>
              <a:t> editing, </a:t>
            </a:r>
            <a:r>
              <a:rPr lang="en-US" dirty="0" err="1" smtClean="0">
                <a:sym typeface="Wingdings" panose="05000000000000000000" pitchFamily="2" charset="2"/>
              </a:rPr>
              <a:t>mRNAribosome</a:t>
            </a:r>
            <a:r>
              <a:rPr lang="en-US" dirty="0" smtClean="0">
                <a:sym typeface="Wingdings" panose="05000000000000000000" pitchFamily="2" charset="2"/>
              </a:rPr>
              <a:t> transport, </a:t>
            </a:r>
            <a:r>
              <a:rPr lang="en-US" dirty="0" err="1" smtClean="0">
                <a:sym typeface="Wingdings" panose="05000000000000000000" pitchFamily="2" charset="2"/>
              </a:rPr>
              <a:t>ribosomeraw</a:t>
            </a:r>
            <a:r>
              <a:rPr lang="en-US" dirty="0" smtClean="0">
                <a:sym typeface="Wingdings" panose="05000000000000000000" pitchFamily="2" charset="2"/>
              </a:rPr>
              <a:t> protein translation, protein editing and folding, posttranslational modification</a:t>
            </a:r>
          </a:p>
          <a:p>
            <a:endParaRPr lang="en-US" dirty="0" smtClean="0">
              <a:sym typeface="Wingdings" panose="05000000000000000000" pitchFamily="2" charset="2"/>
            </a:endParaRPr>
          </a:p>
          <a:p>
            <a:r>
              <a:rPr lang="en-US" dirty="0" smtClean="0">
                <a:sym typeface="Wingdings" panose="05000000000000000000" pitchFamily="2" charset="2"/>
              </a:rPr>
              <a:t>Diagram includes some of the spatial relations between processes</a:t>
            </a:r>
          </a:p>
          <a:p>
            <a:endParaRPr lang="en-US" dirty="0">
              <a:sym typeface="Wingdings" panose="05000000000000000000" pitchFamily="2" charset="2"/>
            </a:endParaRPr>
          </a:p>
          <a:p>
            <a:r>
              <a:rPr lang="en-US" dirty="0" smtClean="0">
                <a:solidFill>
                  <a:srgbClr val="FF0000"/>
                </a:solidFill>
                <a:sym typeface="Wingdings" panose="05000000000000000000" pitchFamily="2" charset="2"/>
              </a:rPr>
              <a:t>Transcription and translation machinery both take a minimum amount of time to produce ANY output, so these processes have intrinsic delays in the range of 5 minutes-20 minutes depending on the length of the gene and the size of the protein</a:t>
            </a:r>
            <a:endParaRPr lang="en-US" dirty="0">
              <a:solidFill>
                <a:srgbClr val="FF0000"/>
              </a:solidFill>
            </a:endParaRPr>
          </a:p>
        </p:txBody>
      </p:sp>
      <p:sp>
        <p:nvSpPr>
          <p:cNvPr id="3" name="Rectangle 2"/>
          <p:cNvSpPr/>
          <p:nvPr/>
        </p:nvSpPr>
        <p:spPr>
          <a:xfrm>
            <a:off x="5438246" y="4792365"/>
            <a:ext cx="3721232" cy="646331"/>
          </a:xfrm>
          <a:prstGeom prst="rect">
            <a:avLst/>
          </a:prstGeom>
        </p:spPr>
        <p:txBody>
          <a:bodyPr wrap="square">
            <a:spAutoFit/>
          </a:bodyPr>
          <a:lstStyle/>
          <a:p>
            <a:r>
              <a:rPr lang="en-US" dirty="0"/>
              <a:t>https://www.thinglink.com/scene/616264922585628674</a:t>
            </a:r>
          </a:p>
        </p:txBody>
      </p:sp>
      <p:pic>
        <p:nvPicPr>
          <p:cNvPr id="9"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423892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678" y="0"/>
            <a:ext cx="8229600" cy="715962"/>
          </a:xfrm>
        </p:spPr>
        <p:txBody>
          <a:bodyPr>
            <a:normAutofit fontScale="90000"/>
          </a:bodyPr>
          <a:lstStyle/>
          <a:p>
            <a:r>
              <a:rPr lang="en-US" b="1" dirty="0" smtClean="0">
                <a:solidFill>
                  <a:srgbClr val="0000CC"/>
                </a:solidFill>
              </a:rPr>
              <a:t>Gene Regulatory Networks</a:t>
            </a:r>
            <a:endParaRPr lang="en-US" b="1" dirty="0">
              <a:solidFill>
                <a:srgbClr val="0000CC"/>
              </a:solidFill>
            </a:endParaRPr>
          </a:p>
        </p:txBody>
      </p:sp>
      <p:pic>
        <p:nvPicPr>
          <p:cNvPr id="4" name="Picture 3"/>
          <p:cNvPicPr>
            <a:picLocks noChangeAspect="1"/>
          </p:cNvPicPr>
          <p:nvPr/>
        </p:nvPicPr>
        <p:blipFill>
          <a:blip r:embed="rId2"/>
          <a:stretch>
            <a:fillRect/>
          </a:stretch>
        </p:blipFill>
        <p:spPr>
          <a:xfrm>
            <a:off x="5438246" y="714296"/>
            <a:ext cx="3649194" cy="4010104"/>
          </a:xfrm>
          <a:prstGeom prst="rect">
            <a:avLst/>
          </a:prstGeom>
        </p:spPr>
      </p:pic>
      <p:sp>
        <p:nvSpPr>
          <p:cNvPr id="5" name="TextBox 4"/>
          <p:cNvSpPr txBox="1"/>
          <p:nvPr/>
        </p:nvSpPr>
        <p:spPr>
          <a:xfrm>
            <a:off x="228600" y="714296"/>
            <a:ext cx="5133446" cy="923330"/>
          </a:xfrm>
          <a:prstGeom prst="rect">
            <a:avLst/>
          </a:prstGeom>
          <a:noFill/>
        </p:spPr>
        <p:txBody>
          <a:bodyPr wrap="square" rtlCol="0">
            <a:spAutoFit/>
          </a:bodyPr>
          <a:lstStyle/>
          <a:p>
            <a:r>
              <a:rPr lang="en-US" dirty="0" smtClean="0"/>
              <a:t>Models (and graphical notation) for GRNs usually neglect many of the intermediate steps and all of the spatial distinctions</a:t>
            </a:r>
            <a:endParaRPr lang="en-US" dirty="0">
              <a:solidFill>
                <a:srgbClr val="FF0000"/>
              </a:solidFill>
            </a:endParaRPr>
          </a:p>
        </p:txBody>
      </p:sp>
      <p:sp>
        <p:nvSpPr>
          <p:cNvPr id="3" name="Rectangle 2"/>
          <p:cNvSpPr/>
          <p:nvPr/>
        </p:nvSpPr>
        <p:spPr>
          <a:xfrm>
            <a:off x="5438246" y="4792365"/>
            <a:ext cx="3721232" cy="646331"/>
          </a:xfrm>
          <a:prstGeom prst="rect">
            <a:avLst/>
          </a:prstGeom>
        </p:spPr>
        <p:txBody>
          <a:bodyPr wrap="square">
            <a:spAutoFit/>
          </a:bodyPr>
          <a:lstStyle/>
          <a:p>
            <a:r>
              <a:rPr lang="en-US" dirty="0"/>
              <a:t>https://www.thinglink.com/scene/616264922585628674</a:t>
            </a:r>
          </a:p>
        </p:txBody>
      </p:sp>
      <p:pic>
        <p:nvPicPr>
          <p:cNvPr id="9"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p:cNvGrpSpPr/>
          <p:nvPr/>
        </p:nvGrpSpPr>
        <p:grpSpPr>
          <a:xfrm>
            <a:off x="279145" y="1594684"/>
            <a:ext cx="4286250" cy="1514475"/>
            <a:chOff x="279145" y="1594684"/>
            <a:chExt cx="4286250" cy="1514475"/>
          </a:xfrm>
        </p:grpSpPr>
        <p:pic>
          <p:nvPicPr>
            <p:cNvPr id="7" name="Picture 6"/>
            <p:cNvPicPr>
              <a:picLocks noChangeAspect="1"/>
            </p:cNvPicPr>
            <p:nvPr/>
          </p:nvPicPr>
          <p:blipFill>
            <a:blip r:embed="rId5"/>
            <a:stretch>
              <a:fillRect/>
            </a:stretch>
          </p:blipFill>
          <p:spPr>
            <a:xfrm>
              <a:off x="279145" y="1594684"/>
              <a:ext cx="4286250" cy="1514475"/>
            </a:xfrm>
            <a:prstGeom prst="rect">
              <a:avLst/>
            </a:prstGeom>
          </p:spPr>
        </p:pic>
        <p:sp>
          <p:nvSpPr>
            <p:cNvPr id="8" name="TextBox 7"/>
            <p:cNvSpPr txBox="1"/>
            <p:nvPr/>
          </p:nvSpPr>
          <p:spPr>
            <a:xfrm>
              <a:off x="1088420" y="2719348"/>
              <a:ext cx="1371600" cy="381000"/>
            </a:xfrm>
            <a:prstGeom prst="rect">
              <a:avLst/>
            </a:prstGeom>
            <a:noFill/>
          </p:spPr>
          <p:txBody>
            <a:bodyPr wrap="square" rtlCol="0">
              <a:spAutoFit/>
            </a:bodyPr>
            <a:lstStyle/>
            <a:p>
              <a:r>
                <a:rPr lang="en-US" b="1" dirty="0" smtClean="0">
                  <a:solidFill>
                    <a:srgbClr val="0000CC"/>
                  </a:solidFill>
                  <a:latin typeface="Times New Roman" panose="02020603050405020304" pitchFamily="18" charset="0"/>
                  <a:cs typeface="Times New Roman" panose="02020603050405020304" pitchFamily="18" charset="0"/>
                </a:rPr>
                <a:t>Gene P</a:t>
              </a:r>
              <a:endParaRPr lang="en-US" b="1" dirty="0">
                <a:solidFill>
                  <a:srgbClr val="0000CC"/>
                </a:solidFill>
                <a:latin typeface="Times New Roman" panose="02020603050405020304" pitchFamily="18" charset="0"/>
                <a:cs typeface="Times New Roman" panose="02020603050405020304" pitchFamily="18" charset="0"/>
              </a:endParaRPr>
            </a:p>
          </p:txBody>
        </p:sp>
      </p:grpSp>
      <p:grpSp>
        <p:nvGrpSpPr>
          <p:cNvPr id="13" name="Group 12"/>
          <p:cNvGrpSpPr/>
          <p:nvPr/>
        </p:nvGrpSpPr>
        <p:grpSpPr>
          <a:xfrm>
            <a:off x="844158" y="4162036"/>
            <a:ext cx="2771775" cy="1355857"/>
            <a:chOff x="844158" y="3817508"/>
            <a:chExt cx="2771775" cy="1355857"/>
          </a:xfrm>
        </p:grpSpPr>
        <p:pic>
          <p:nvPicPr>
            <p:cNvPr id="6" name="Picture 5"/>
            <p:cNvPicPr>
              <a:picLocks noChangeAspect="1"/>
            </p:cNvPicPr>
            <p:nvPr/>
          </p:nvPicPr>
          <p:blipFill>
            <a:blip r:embed="rId6"/>
            <a:stretch>
              <a:fillRect/>
            </a:stretch>
          </p:blipFill>
          <p:spPr>
            <a:xfrm>
              <a:off x="844158" y="3817508"/>
              <a:ext cx="2771775" cy="1276350"/>
            </a:xfrm>
            <a:prstGeom prst="rect">
              <a:avLst/>
            </a:prstGeom>
          </p:spPr>
        </p:pic>
        <p:sp>
          <p:nvSpPr>
            <p:cNvPr id="12" name="TextBox 11"/>
            <p:cNvSpPr txBox="1"/>
            <p:nvPr/>
          </p:nvSpPr>
          <p:spPr>
            <a:xfrm>
              <a:off x="1676400" y="4792365"/>
              <a:ext cx="1371600" cy="381000"/>
            </a:xfrm>
            <a:prstGeom prst="rect">
              <a:avLst/>
            </a:prstGeom>
            <a:noFill/>
          </p:spPr>
          <p:txBody>
            <a:bodyPr wrap="square" rtlCol="0">
              <a:spAutoFit/>
            </a:bodyPr>
            <a:lstStyle/>
            <a:p>
              <a:r>
                <a:rPr lang="en-US" b="1" dirty="0" smtClean="0">
                  <a:solidFill>
                    <a:srgbClr val="0000CC"/>
                  </a:solidFill>
                  <a:latin typeface="Times New Roman" panose="02020603050405020304" pitchFamily="18" charset="0"/>
                  <a:cs typeface="Times New Roman" panose="02020603050405020304" pitchFamily="18" charset="0"/>
                </a:rPr>
                <a:t>Gene P</a:t>
              </a:r>
              <a:endParaRPr lang="en-US" b="1" dirty="0">
                <a:solidFill>
                  <a:srgbClr val="0000CC"/>
                </a:solidFill>
                <a:latin typeface="Times New Roman" panose="02020603050405020304" pitchFamily="18" charset="0"/>
                <a:cs typeface="Times New Roman" panose="02020603050405020304" pitchFamily="18" charset="0"/>
              </a:endParaRPr>
            </a:p>
          </p:txBody>
        </p:sp>
      </p:grpSp>
      <p:sp>
        <p:nvSpPr>
          <p:cNvPr id="14" name="TextBox 13"/>
          <p:cNvSpPr txBox="1"/>
          <p:nvPr/>
        </p:nvSpPr>
        <p:spPr>
          <a:xfrm>
            <a:off x="242094" y="3035433"/>
            <a:ext cx="5133446" cy="1200329"/>
          </a:xfrm>
          <a:prstGeom prst="rect">
            <a:avLst/>
          </a:prstGeom>
          <a:noFill/>
        </p:spPr>
        <p:txBody>
          <a:bodyPr wrap="square" rtlCol="0">
            <a:spAutoFit/>
          </a:bodyPr>
          <a:lstStyle/>
          <a:p>
            <a:r>
              <a:rPr lang="en-US" dirty="0" smtClean="0"/>
              <a:t>Binding of an Inducer I to the DNA for Gene P produces mRNA, which is translated into protein P. Neglects editing, transport and posttranslational steps</a:t>
            </a:r>
            <a:endParaRPr lang="en-US" dirty="0">
              <a:solidFill>
                <a:srgbClr val="FF0000"/>
              </a:solidFill>
            </a:endParaRPr>
          </a:p>
        </p:txBody>
      </p:sp>
      <p:sp>
        <p:nvSpPr>
          <p:cNvPr id="15" name="TextBox 14"/>
          <p:cNvSpPr txBox="1"/>
          <p:nvPr/>
        </p:nvSpPr>
        <p:spPr>
          <a:xfrm>
            <a:off x="609600" y="5495694"/>
            <a:ext cx="5133446" cy="923330"/>
          </a:xfrm>
          <a:prstGeom prst="rect">
            <a:avLst/>
          </a:prstGeom>
          <a:noFill/>
        </p:spPr>
        <p:txBody>
          <a:bodyPr wrap="square" rtlCol="0">
            <a:spAutoFit/>
          </a:bodyPr>
          <a:lstStyle/>
          <a:p>
            <a:r>
              <a:rPr lang="en-US" dirty="0" smtClean="0"/>
              <a:t>Binding of an Inducer I to the DNA for Gene P produces protein P. Neglects translation, editing, transport and posttranslational steps</a:t>
            </a:r>
            <a:endParaRPr lang="en-US" dirty="0">
              <a:solidFill>
                <a:srgbClr val="FF0000"/>
              </a:solidFill>
            </a:endParaRPr>
          </a:p>
        </p:txBody>
      </p:sp>
    </p:spTree>
    <p:extLst>
      <p:ext uri="{BB962C8B-B14F-4D97-AF65-F5344CB8AC3E}">
        <p14:creationId xmlns:p14="http://schemas.microsoft.com/office/powerpoint/2010/main" val="111774130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678" y="0"/>
            <a:ext cx="8229600" cy="715962"/>
          </a:xfrm>
        </p:spPr>
        <p:txBody>
          <a:bodyPr>
            <a:normAutofit fontScale="90000"/>
          </a:bodyPr>
          <a:lstStyle/>
          <a:p>
            <a:r>
              <a:rPr lang="en-US" b="1" dirty="0" smtClean="0">
                <a:solidFill>
                  <a:srgbClr val="0000CC"/>
                </a:solidFill>
              </a:rPr>
              <a:t>Gene Regulatory Networks</a:t>
            </a:r>
            <a:endParaRPr lang="en-US" b="1" dirty="0">
              <a:solidFill>
                <a:srgbClr val="0000CC"/>
              </a:solidFill>
            </a:endParaRPr>
          </a:p>
        </p:txBody>
      </p:sp>
      <p:pic>
        <p:nvPicPr>
          <p:cNvPr id="2051" name="Picture 3"/>
          <p:cNvPicPr>
            <a:picLocks noChangeAspect="1" noChangeArrowheads="1"/>
          </p:cNvPicPr>
          <p:nvPr/>
        </p:nvPicPr>
        <p:blipFill>
          <a:blip r:embed="rId2" cstate="print"/>
          <a:srcRect/>
          <a:stretch>
            <a:fillRect/>
          </a:stretch>
        </p:blipFill>
        <p:spPr bwMode="auto">
          <a:xfrm>
            <a:off x="4191000" y="1562730"/>
            <a:ext cx="4755356" cy="3928093"/>
          </a:xfrm>
          <a:prstGeom prst="rect">
            <a:avLst/>
          </a:prstGeom>
          <a:noFill/>
          <a:ln w="9525">
            <a:noFill/>
            <a:miter lim="800000"/>
            <a:headEnd/>
            <a:tailEnd/>
          </a:ln>
        </p:spPr>
      </p:pic>
      <p:sp>
        <p:nvSpPr>
          <p:cNvPr id="10" name="Rectangle 9"/>
          <p:cNvSpPr/>
          <p:nvPr/>
        </p:nvSpPr>
        <p:spPr>
          <a:xfrm>
            <a:off x="3930584" y="5490823"/>
            <a:ext cx="5867400" cy="253916"/>
          </a:xfrm>
          <a:prstGeom prst="rect">
            <a:avLst/>
          </a:prstGeom>
        </p:spPr>
        <p:txBody>
          <a:bodyPr wrap="square">
            <a:spAutoFit/>
          </a:bodyPr>
          <a:lstStyle/>
          <a:p>
            <a:r>
              <a:rPr lang="en-US" sz="1050" dirty="0" smtClean="0"/>
              <a:t>http://scienceblogs.com/pharyngula/2006/06/modules_and_the_promise_of_the.php</a:t>
            </a:r>
            <a:endParaRPr lang="en-US" sz="1050" dirty="0"/>
          </a:p>
        </p:txBody>
      </p:sp>
      <p:sp>
        <p:nvSpPr>
          <p:cNvPr id="6" name="TextBox 5"/>
          <p:cNvSpPr txBox="1"/>
          <p:nvPr/>
        </p:nvSpPr>
        <p:spPr>
          <a:xfrm>
            <a:off x="161826" y="625985"/>
            <a:ext cx="8905973" cy="1508105"/>
          </a:xfrm>
          <a:prstGeom prst="rect">
            <a:avLst/>
          </a:prstGeom>
          <a:noFill/>
        </p:spPr>
        <p:txBody>
          <a:bodyPr wrap="square" rtlCol="0">
            <a:spAutoFit/>
          </a:bodyPr>
          <a:lstStyle/>
          <a:p>
            <a:r>
              <a:rPr lang="en-US" sz="2000" dirty="0" smtClean="0"/>
              <a:t>Gene regulatory networks abstract key elements of the central dogma of biology to </a:t>
            </a:r>
            <a:r>
              <a:rPr lang="en-US" sz="2000" dirty="0"/>
              <a:t>describe the processes by which cells regulate their production of RNA and </a:t>
            </a:r>
            <a:r>
              <a:rPr lang="en-US" sz="2000" dirty="0" smtClean="0"/>
              <a:t>proteins</a:t>
            </a:r>
          </a:p>
          <a:p>
            <a:endParaRPr lang="en-US" sz="1600" dirty="0"/>
          </a:p>
          <a:p>
            <a:endParaRPr lang="en-US" sz="1600" dirty="0"/>
          </a:p>
        </p:txBody>
      </p:sp>
      <p:sp>
        <p:nvSpPr>
          <p:cNvPr id="9" name="TextBox 8"/>
          <p:cNvSpPr txBox="1"/>
          <p:nvPr/>
        </p:nvSpPr>
        <p:spPr>
          <a:xfrm>
            <a:off x="152401" y="1594691"/>
            <a:ext cx="3962400" cy="4801314"/>
          </a:xfrm>
          <a:prstGeom prst="rect">
            <a:avLst/>
          </a:prstGeom>
          <a:noFill/>
        </p:spPr>
        <p:txBody>
          <a:bodyPr wrap="square" rtlCol="0">
            <a:spAutoFit/>
          </a:bodyPr>
          <a:lstStyle/>
          <a:p>
            <a:r>
              <a:rPr lang="en-US" b="1" dirty="0" smtClean="0"/>
              <a:t>Questions these models address include:</a:t>
            </a:r>
          </a:p>
          <a:p>
            <a:pPr marL="342900" indent="-342900">
              <a:buFont typeface="+mj-lt"/>
              <a:buAutoNum type="arabicPeriod"/>
            </a:pPr>
            <a:r>
              <a:rPr lang="en-US" dirty="0" smtClean="0"/>
              <a:t>The rate of production of key molecules in different cell types or between species</a:t>
            </a:r>
          </a:p>
          <a:p>
            <a:pPr marL="342900" indent="-342900">
              <a:buFont typeface="+mj-lt"/>
              <a:buAutoNum type="arabicPeriod"/>
            </a:pPr>
            <a:r>
              <a:rPr lang="en-US" dirty="0" smtClean="0"/>
              <a:t>The effect on the cell of knocking out a specific gene in DNA</a:t>
            </a:r>
          </a:p>
          <a:p>
            <a:pPr marL="342900" indent="-342900">
              <a:buFont typeface="+mj-lt"/>
              <a:buAutoNum type="arabicPeriod"/>
            </a:pPr>
            <a:r>
              <a:rPr lang="en-US" dirty="0" smtClean="0"/>
              <a:t>The existence of and changes between stable cell types by differentiation during differentiation</a:t>
            </a:r>
          </a:p>
          <a:p>
            <a:pPr marL="342900" indent="-342900">
              <a:buFont typeface="+mj-lt"/>
              <a:buAutoNum type="arabicPeriod"/>
            </a:pPr>
            <a:r>
              <a:rPr lang="en-US" dirty="0"/>
              <a:t>T</a:t>
            </a:r>
            <a:r>
              <a:rPr lang="en-US" dirty="0" smtClean="0"/>
              <a:t>he effect of a drug on cell type, behavior or molecular levels, </a:t>
            </a:r>
            <a:r>
              <a:rPr lang="en-US" i="1" dirty="0" smtClean="0"/>
              <a:t>e.g. </a:t>
            </a:r>
            <a:r>
              <a:rPr lang="en-US" dirty="0" smtClean="0"/>
              <a:t>to design a chemotherapeutic drug</a:t>
            </a:r>
          </a:p>
          <a:p>
            <a:pPr marL="342900" indent="-342900">
              <a:buFont typeface="+mj-lt"/>
              <a:buAutoNum type="arabicPeriod"/>
            </a:pPr>
            <a:endParaRPr lang="en-US" dirty="0" smtClean="0"/>
          </a:p>
          <a:p>
            <a:pPr marL="342900" indent="-342900">
              <a:buFont typeface="+mj-lt"/>
              <a:buAutoNum type="arabicPeriod"/>
            </a:pPr>
            <a:endParaRPr lang="en-US" dirty="0" smtClean="0"/>
          </a:p>
        </p:txBody>
      </p:sp>
      <p:sp>
        <p:nvSpPr>
          <p:cNvPr id="7" name="Rectangle 6"/>
          <p:cNvSpPr/>
          <p:nvPr/>
        </p:nvSpPr>
        <p:spPr>
          <a:xfrm>
            <a:off x="152400" y="5718864"/>
            <a:ext cx="7543799" cy="646331"/>
          </a:xfrm>
          <a:prstGeom prst="rect">
            <a:avLst/>
          </a:prstGeom>
        </p:spPr>
        <p:txBody>
          <a:bodyPr wrap="square">
            <a:spAutoFit/>
          </a:bodyPr>
          <a:lstStyle/>
          <a:p>
            <a:pPr marL="342900" indent="-342900">
              <a:buFont typeface="+mj-lt"/>
              <a:buAutoNum type="arabicPeriod" startAt="5"/>
            </a:pPr>
            <a:r>
              <a:rPr lang="en-US" dirty="0"/>
              <a:t>The effect of a molecule on cell type, behavior or molecular levels, </a:t>
            </a:r>
            <a:r>
              <a:rPr lang="en-US" i="1" dirty="0"/>
              <a:t>e.g.</a:t>
            </a:r>
            <a:r>
              <a:rPr lang="en-US" dirty="0"/>
              <a:t> to predict the toxicity of a new industrial chemical</a:t>
            </a:r>
          </a:p>
        </p:txBody>
      </p:sp>
      <p:pic>
        <p:nvPicPr>
          <p:cNvPr id="12"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756065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678" y="0"/>
            <a:ext cx="8229600" cy="715962"/>
          </a:xfrm>
        </p:spPr>
        <p:txBody>
          <a:bodyPr>
            <a:normAutofit fontScale="90000"/>
          </a:bodyPr>
          <a:lstStyle/>
          <a:p>
            <a:r>
              <a:rPr lang="en-US" b="1" dirty="0" smtClean="0">
                <a:solidFill>
                  <a:srgbClr val="0000CC"/>
                </a:solidFill>
              </a:rPr>
              <a:t>Gene Regulatory Networks</a:t>
            </a:r>
            <a:endParaRPr lang="en-US" b="1" dirty="0">
              <a:solidFill>
                <a:srgbClr val="0000CC"/>
              </a:solidFill>
            </a:endParaRPr>
          </a:p>
        </p:txBody>
      </p:sp>
      <p:sp>
        <p:nvSpPr>
          <p:cNvPr id="10" name="Rectangle 9"/>
          <p:cNvSpPr/>
          <p:nvPr/>
        </p:nvSpPr>
        <p:spPr>
          <a:xfrm>
            <a:off x="6191815" y="3886200"/>
            <a:ext cx="2781300" cy="415498"/>
          </a:xfrm>
          <a:prstGeom prst="rect">
            <a:avLst/>
          </a:prstGeom>
        </p:spPr>
        <p:txBody>
          <a:bodyPr wrap="square">
            <a:spAutoFit/>
          </a:bodyPr>
          <a:lstStyle/>
          <a:p>
            <a:r>
              <a:rPr lang="en-US" sz="1050" dirty="0" smtClean="0"/>
              <a:t>http://scienceblogs.com/pharyngula/2006/06/modules_and_the_promise_of_the.php</a:t>
            </a:r>
            <a:endParaRPr lang="en-US" sz="1050" dirty="0"/>
          </a:p>
        </p:txBody>
      </p:sp>
      <p:sp>
        <p:nvSpPr>
          <p:cNvPr id="6" name="TextBox 5"/>
          <p:cNvSpPr txBox="1"/>
          <p:nvPr/>
        </p:nvSpPr>
        <p:spPr>
          <a:xfrm>
            <a:off x="212196" y="677780"/>
            <a:ext cx="5791846" cy="4770537"/>
          </a:xfrm>
          <a:prstGeom prst="rect">
            <a:avLst/>
          </a:prstGeom>
          <a:noFill/>
        </p:spPr>
        <p:txBody>
          <a:bodyPr wrap="square" rtlCol="0">
            <a:spAutoFit/>
          </a:bodyPr>
          <a:lstStyle/>
          <a:p>
            <a:r>
              <a:rPr lang="en-US" sz="1600" dirty="0" smtClean="0"/>
              <a:t>The </a:t>
            </a:r>
            <a:r>
              <a:rPr lang="en-US" sz="1600" b="1" dirty="0" smtClean="0"/>
              <a:t>nodes</a:t>
            </a:r>
            <a:r>
              <a:rPr lang="en-US" sz="1600" dirty="0" smtClean="0"/>
              <a:t> of a gene regulatory network come in multiple categories</a:t>
            </a:r>
          </a:p>
          <a:p>
            <a:endParaRPr lang="en-US" sz="1600" dirty="0" smtClean="0"/>
          </a:p>
          <a:p>
            <a:r>
              <a:rPr lang="en-US" sz="1600" dirty="0" smtClean="0"/>
              <a:t>Names next to horizontal </a:t>
            </a:r>
            <a:r>
              <a:rPr lang="en-US" sz="1600" dirty="0"/>
              <a:t>lines </a:t>
            </a:r>
            <a:r>
              <a:rPr lang="en-US" sz="1600" dirty="0" smtClean="0"/>
              <a:t>with arrows represent genes and their molecular </a:t>
            </a:r>
            <a:r>
              <a:rPr lang="en-US" sz="1600" dirty="0"/>
              <a:t>species (DNA, RNA, proteins) they </a:t>
            </a:r>
            <a:r>
              <a:rPr lang="en-US" sz="1600" dirty="0" smtClean="0"/>
              <a:t>produce directly or indirectly by </a:t>
            </a:r>
            <a:r>
              <a:rPr lang="en-US" sz="1600" dirty="0"/>
              <a:t>transcription, translation, </a:t>
            </a:r>
            <a:r>
              <a:rPr lang="en-US" sz="1600" dirty="0" err="1"/>
              <a:t>etc</a:t>
            </a:r>
            <a:r>
              <a:rPr lang="en-US" sz="1600" dirty="0"/>
              <a:t>… </a:t>
            </a:r>
            <a:endParaRPr lang="en-US" sz="1600" dirty="0" smtClean="0"/>
          </a:p>
          <a:p>
            <a:endParaRPr lang="en-US" sz="1600" dirty="0"/>
          </a:p>
          <a:p>
            <a:r>
              <a:rPr lang="en-US" sz="1600" dirty="0" smtClean="0"/>
              <a:t>Floating names, represent molecular species which affect </a:t>
            </a:r>
            <a:r>
              <a:rPr lang="en-US" sz="1600" dirty="0"/>
              <a:t>transcription, translation, </a:t>
            </a:r>
            <a:r>
              <a:rPr lang="en-US" sz="1600" dirty="0" err="1"/>
              <a:t>etc</a:t>
            </a:r>
            <a:r>
              <a:rPr lang="en-US" sz="1600" dirty="0"/>
              <a:t>… </a:t>
            </a:r>
            <a:r>
              <a:rPr lang="en-US" sz="1600" dirty="0" smtClean="0"/>
              <a:t>(DNA, RNA, small molecules,…) </a:t>
            </a:r>
          </a:p>
          <a:p>
            <a:endParaRPr lang="en-US" sz="1600" dirty="0"/>
          </a:p>
          <a:p>
            <a:r>
              <a:rPr lang="en-US" sz="1600" dirty="0" smtClean="0"/>
              <a:t>The state of a named node is an amount or concentration (a positive real number or sometimes a Boolean Yes/No variable)</a:t>
            </a:r>
          </a:p>
          <a:p>
            <a:endParaRPr lang="en-US" sz="1600" dirty="0" smtClean="0"/>
          </a:p>
          <a:p>
            <a:endParaRPr lang="en-US" sz="1600" dirty="0"/>
          </a:p>
          <a:p>
            <a:endParaRPr lang="en-US" sz="1600" dirty="0" smtClean="0"/>
          </a:p>
          <a:p>
            <a:endParaRPr lang="en-US" sz="1600" dirty="0"/>
          </a:p>
          <a:p>
            <a:endParaRPr lang="en-US" sz="1600" dirty="0"/>
          </a:p>
        </p:txBody>
      </p:sp>
      <p:pic>
        <p:nvPicPr>
          <p:cNvPr id="8" name="Picture 3"/>
          <p:cNvPicPr>
            <a:picLocks noChangeAspect="1" noChangeArrowheads="1"/>
          </p:cNvPicPr>
          <p:nvPr/>
        </p:nvPicPr>
        <p:blipFill rotWithShape="1">
          <a:blip r:embed="rId2" cstate="print"/>
          <a:srcRect t="954" r="72759" b="68008"/>
          <a:stretch/>
        </p:blipFill>
        <p:spPr bwMode="auto">
          <a:xfrm>
            <a:off x="6031167" y="979787"/>
            <a:ext cx="3048000" cy="2868706"/>
          </a:xfrm>
          <a:prstGeom prst="rect">
            <a:avLst/>
          </a:prstGeom>
          <a:noFill/>
          <a:ln w="9525">
            <a:noFill/>
            <a:miter lim="800000"/>
            <a:headEnd/>
            <a:tailEnd/>
          </a:ln>
        </p:spPr>
      </p:pic>
      <p:sp>
        <p:nvSpPr>
          <p:cNvPr id="3" name="Rectangle 2"/>
          <p:cNvSpPr/>
          <p:nvPr/>
        </p:nvSpPr>
        <p:spPr>
          <a:xfrm>
            <a:off x="472678" y="4880477"/>
            <a:ext cx="8671322" cy="1754326"/>
          </a:xfrm>
          <a:prstGeom prst="rect">
            <a:avLst/>
          </a:prstGeom>
        </p:spPr>
        <p:txBody>
          <a:bodyPr wrap="square">
            <a:spAutoFit/>
          </a:bodyPr>
          <a:lstStyle/>
          <a:p>
            <a:r>
              <a:rPr lang="en-US" dirty="0"/>
              <a:t>Despite the complexity of the </a:t>
            </a:r>
            <a:r>
              <a:rPr lang="en-US" dirty="0" smtClean="0"/>
              <a:t>diagrams, GRNs </a:t>
            </a:r>
            <a:r>
              <a:rPr lang="en-US" b="1" dirty="0" smtClean="0">
                <a:solidFill>
                  <a:srgbClr val="FF0000"/>
                </a:solidFill>
              </a:rPr>
              <a:t>leave </a:t>
            </a:r>
            <a:r>
              <a:rPr lang="en-US" b="1" dirty="0">
                <a:solidFill>
                  <a:srgbClr val="FF0000"/>
                </a:solidFill>
              </a:rPr>
              <a:t>out a </a:t>
            </a:r>
            <a:r>
              <a:rPr lang="en-US" b="1" dirty="0" smtClean="0">
                <a:solidFill>
                  <a:srgbClr val="FF0000"/>
                </a:solidFill>
              </a:rPr>
              <a:t>lot—spatial </a:t>
            </a:r>
            <a:r>
              <a:rPr lang="en-US" b="1" dirty="0">
                <a:solidFill>
                  <a:srgbClr val="FF0000"/>
                </a:solidFill>
              </a:rPr>
              <a:t>relationships</a:t>
            </a:r>
            <a:r>
              <a:rPr lang="en-US" b="1" dirty="0" smtClean="0">
                <a:solidFill>
                  <a:srgbClr val="FF0000"/>
                </a:solidFill>
              </a:rPr>
              <a:t>, transport between regions of the cell, time delays, stochasticity </a:t>
            </a:r>
            <a:r>
              <a:rPr lang="en-US" b="1" dirty="0">
                <a:solidFill>
                  <a:srgbClr val="FF0000"/>
                </a:solidFill>
              </a:rPr>
              <a:t>of binding, activation, </a:t>
            </a:r>
            <a:r>
              <a:rPr lang="en-US" b="1" dirty="0" smtClean="0">
                <a:solidFill>
                  <a:srgbClr val="FF0000"/>
                </a:solidFill>
              </a:rPr>
              <a:t>transcription,… and </a:t>
            </a:r>
            <a:r>
              <a:rPr lang="en-US" b="1" dirty="0">
                <a:solidFill>
                  <a:srgbClr val="FF0000"/>
                </a:solidFill>
              </a:rPr>
              <a:t>our ignorance about details of </a:t>
            </a:r>
            <a:r>
              <a:rPr lang="en-US" b="1" dirty="0" smtClean="0">
                <a:solidFill>
                  <a:srgbClr val="FF0000"/>
                </a:solidFill>
              </a:rPr>
              <a:t>regulation! Regulation also happens at the level of DNA methylation and chromatin remodeling (by acetylation or methylation of histones and more obscure mechanisms)</a:t>
            </a:r>
            <a:endParaRPr lang="en-US" b="1" dirty="0">
              <a:solidFill>
                <a:srgbClr val="FF0000"/>
              </a:solidFill>
            </a:endParaRPr>
          </a:p>
        </p:txBody>
      </p:sp>
      <p:pic>
        <p:nvPicPr>
          <p:cNvPr id="11"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185071" y="4203107"/>
            <a:ext cx="8894096" cy="646331"/>
          </a:xfrm>
          <a:prstGeom prst="rect">
            <a:avLst/>
          </a:prstGeom>
        </p:spPr>
        <p:txBody>
          <a:bodyPr wrap="square">
            <a:spAutoFit/>
          </a:bodyPr>
          <a:lstStyle/>
          <a:p>
            <a:r>
              <a:rPr lang="en-US" b="1" dirty="0"/>
              <a:t>Links</a:t>
            </a:r>
            <a:r>
              <a:rPr lang="en-US" dirty="0"/>
              <a:t> come in multiple </a:t>
            </a:r>
            <a:r>
              <a:rPr lang="en-US" dirty="0" smtClean="0"/>
              <a:t>categories and </a:t>
            </a:r>
            <a:r>
              <a:rPr lang="en-US" dirty="0"/>
              <a:t>represent </a:t>
            </a:r>
            <a:r>
              <a:rPr lang="en-US" dirty="0" smtClean="0"/>
              <a:t>regulation </a:t>
            </a:r>
            <a:r>
              <a:rPr lang="en-US" dirty="0"/>
              <a:t>and rates of transcription, translation, degradation, formation of complexes, modification,…</a:t>
            </a:r>
          </a:p>
        </p:txBody>
      </p:sp>
    </p:spTree>
    <p:extLst>
      <p:ext uri="{BB962C8B-B14F-4D97-AF65-F5344CB8AC3E}">
        <p14:creationId xmlns:p14="http://schemas.microsoft.com/office/powerpoint/2010/main" val="413756667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678" y="0"/>
            <a:ext cx="8229600" cy="715962"/>
          </a:xfrm>
        </p:spPr>
        <p:txBody>
          <a:bodyPr>
            <a:normAutofit fontScale="90000"/>
          </a:bodyPr>
          <a:lstStyle/>
          <a:p>
            <a:r>
              <a:rPr lang="en-US" b="1" dirty="0" smtClean="0">
                <a:solidFill>
                  <a:srgbClr val="0000CC"/>
                </a:solidFill>
              </a:rPr>
              <a:t>Gene Regulatory Networks</a:t>
            </a:r>
            <a:endParaRPr lang="en-US" b="1" dirty="0">
              <a:solidFill>
                <a:srgbClr val="0000CC"/>
              </a:solidFill>
            </a:endParaRPr>
          </a:p>
        </p:txBody>
      </p:sp>
      <p:sp>
        <p:nvSpPr>
          <p:cNvPr id="6" name="TextBox 5"/>
          <p:cNvSpPr txBox="1"/>
          <p:nvPr/>
        </p:nvSpPr>
        <p:spPr>
          <a:xfrm>
            <a:off x="212196" y="677780"/>
            <a:ext cx="5045604" cy="1323439"/>
          </a:xfrm>
          <a:prstGeom prst="rect">
            <a:avLst/>
          </a:prstGeom>
          <a:noFill/>
        </p:spPr>
        <p:txBody>
          <a:bodyPr wrap="square" rtlCol="0">
            <a:spAutoFit/>
          </a:bodyPr>
          <a:lstStyle/>
          <a:p>
            <a:r>
              <a:rPr lang="en-US" sz="1600" dirty="0" smtClean="0"/>
              <a:t>Standards like </a:t>
            </a:r>
            <a:r>
              <a:rPr lang="en-US" sz="1600" dirty="0" err="1" smtClean="0"/>
              <a:t>Biotapestry</a:t>
            </a:r>
            <a:r>
              <a:rPr lang="en-US" sz="1600" dirty="0"/>
              <a:t> </a:t>
            </a:r>
            <a:r>
              <a:rPr lang="en-US" sz="1600" dirty="0">
                <a:hlinkClick r:id="rId2"/>
              </a:rPr>
              <a:t>http://www.biotapestry.org</a:t>
            </a:r>
            <a:r>
              <a:rPr lang="en-US" sz="1600" dirty="0" smtClean="0">
                <a:hlinkClick r:id="rId2"/>
              </a:rPr>
              <a:t>/</a:t>
            </a:r>
            <a:endParaRPr lang="en-US" sz="1600" dirty="0" smtClean="0"/>
          </a:p>
          <a:p>
            <a:r>
              <a:rPr lang="en-US" sz="1600" dirty="0" smtClean="0"/>
              <a:t>attempt to formalize the graphical representation of these processes, but they are complex and not well understood</a:t>
            </a:r>
          </a:p>
          <a:p>
            <a:endParaRPr lang="en-US" sz="1600" dirty="0"/>
          </a:p>
        </p:txBody>
      </p:sp>
      <p:sp>
        <p:nvSpPr>
          <p:cNvPr id="3" name="Rectangle 2"/>
          <p:cNvSpPr/>
          <p:nvPr/>
        </p:nvSpPr>
        <p:spPr>
          <a:xfrm>
            <a:off x="3914573" y="3976760"/>
            <a:ext cx="5229427" cy="2862322"/>
          </a:xfrm>
          <a:prstGeom prst="rect">
            <a:avLst/>
          </a:prstGeom>
        </p:spPr>
        <p:txBody>
          <a:bodyPr wrap="square">
            <a:spAutoFit/>
          </a:bodyPr>
          <a:lstStyle/>
          <a:p>
            <a:r>
              <a:rPr lang="en-US" dirty="0" smtClean="0"/>
              <a:t>Nevertheless</a:t>
            </a:r>
            <a:r>
              <a:rPr lang="en-US" dirty="0"/>
              <a:t>, certain motifs occur repeatedly and have (</a:t>
            </a:r>
            <a:r>
              <a:rPr lang="en-US" dirty="0" smtClean="0"/>
              <a:t>relatively) </a:t>
            </a:r>
            <a:r>
              <a:rPr lang="en-US" dirty="0"/>
              <a:t>predictable </a:t>
            </a:r>
            <a:r>
              <a:rPr lang="en-US" dirty="0" smtClean="0"/>
              <a:t>effects</a:t>
            </a:r>
          </a:p>
          <a:p>
            <a:endParaRPr lang="en-US" dirty="0" smtClean="0"/>
          </a:p>
          <a:p>
            <a:r>
              <a:rPr lang="en-US" dirty="0" smtClean="0"/>
              <a:t>Often genes are either on (transcribed at a standard rate) or off (transcribed at a very low rate) so the network behavior is approximately </a:t>
            </a:r>
            <a:r>
              <a:rPr lang="en-US" dirty="0" err="1" smtClean="0"/>
              <a:t>boolean</a:t>
            </a:r>
            <a:r>
              <a:rPr lang="en-US" dirty="0" smtClean="0"/>
              <a:t> </a:t>
            </a:r>
          </a:p>
          <a:p>
            <a:endParaRPr lang="en-US" dirty="0"/>
          </a:p>
          <a:p>
            <a:r>
              <a:rPr lang="en-US" dirty="0" smtClean="0"/>
              <a:t>Time scales are often slower than for signaling and metabolic networks</a:t>
            </a:r>
            <a:endParaRPr lang="en-US" dirty="0"/>
          </a:p>
        </p:txBody>
      </p:sp>
      <p:pic>
        <p:nvPicPr>
          <p:cNvPr id="7" name="Picture 6"/>
          <p:cNvPicPr>
            <a:picLocks noChangeAspect="1"/>
          </p:cNvPicPr>
          <p:nvPr/>
        </p:nvPicPr>
        <p:blipFill>
          <a:blip r:embed="rId3"/>
          <a:stretch>
            <a:fillRect/>
          </a:stretch>
        </p:blipFill>
        <p:spPr>
          <a:xfrm>
            <a:off x="5562600" y="715963"/>
            <a:ext cx="3505200" cy="2614466"/>
          </a:xfrm>
          <a:prstGeom prst="rect">
            <a:avLst/>
          </a:prstGeom>
        </p:spPr>
      </p:pic>
      <p:pic>
        <p:nvPicPr>
          <p:cNvPr id="9" name="Picture 4"/>
          <p:cNvPicPr>
            <a:picLocks noChangeAspect="1" noChangeArrowheads="1"/>
          </p:cNvPicPr>
          <p:nvPr/>
        </p:nvPicPr>
        <p:blipFill>
          <a:blip r:embed="rId4" cstate="print"/>
          <a:srcRect/>
          <a:stretch>
            <a:fillRect/>
          </a:stretch>
        </p:blipFill>
        <p:spPr bwMode="auto">
          <a:xfrm>
            <a:off x="180773" y="1707705"/>
            <a:ext cx="3733800" cy="4222750"/>
          </a:xfrm>
          <a:prstGeom prst="rect">
            <a:avLst/>
          </a:prstGeom>
          <a:noFill/>
          <a:ln w="9525">
            <a:noFill/>
            <a:miter lim="800000"/>
            <a:headEnd/>
            <a:tailEnd/>
          </a:ln>
          <a:effectLst/>
        </p:spPr>
      </p:pic>
      <p:sp>
        <p:nvSpPr>
          <p:cNvPr id="4" name="TextBox 3"/>
          <p:cNvSpPr txBox="1"/>
          <p:nvPr/>
        </p:nvSpPr>
        <p:spPr>
          <a:xfrm>
            <a:off x="5554744" y="3330429"/>
            <a:ext cx="3657600" cy="646331"/>
          </a:xfrm>
          <a:prstGeom prst="rect">
            <a:avLst/>
          </a:prstGeom>
          <a:noFill/>
        </p:spPr>
        <p:txBody>
          <a:bodyPr wrap="square" rtlCol="0">
            <a:spAutoFit/>
          </a:bodyPr>
          <a:lstStyle/>
          <a:p>
            <a:r>
              <a:rPr lang="en-US" dirty="0" smtClean="0"/>
              <a:t>Cell differentiation states in early development of sea urchins</a:t>
            </a:r>
            <a:endParaRPr lang="en-US" dirty="0"/>
          </a:p>
        </p:txBody>
      </p:sp>
      <p:pic>
        <p:nvPicPr>
          <p:cNvPr id="11" name="Picture 3"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1961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304800"/>
            <a:ext cx="9144000" cy="838200"/>
          </a:xfrm>
        </p:spPr>
        <p:txBody>
          <a:bodyPr/>
          <a:lstStyle/>
          <a:p>
            <a:pPr eaLnBrk="1" hangingPunct="1"/>
            <a:r>
              <a:rPr lang="en-US" b="1" dirty="0" smtClean="0">
                <a:solidFill>
                  <a:srgbClr val="0000CC"/>
                </a:solidFill>
              </a:rPr>
              <a:t>Why is this Course in Engineering? </a:t>
            </a:r>
          </a:p>
        </p:txBody>
      </p:sp>
      <p:sp>
        <p:nvSpPr>
          <p:cNvPr id="9219" name="Rectangle 3"/>
          <p:cNvSpPr>
            <a:spLocks noGrp="1" noChangeArrowheads="1"/>
          </p:cNvSpPr>
          <p:nvPr>
            <p:ph type="body" idx="1"/>
          </p:nvPr>
        </p:nvSpPr>
        <p:spPr>
          <a:xfrm>
            <a:off x="152400" y="1408219"/>
            <a:ext cx="8229600" cy="4525963"/>
          </a:xfrm>
        </p:spPr>
        <p:txBody>
          <a:bodyPr/>
          <a:lstStyle/>
          <a:p>
            <a:pPr eaLnBrk="1" hangingPunct="1"/>
            <a:r>
              <a:rPr lang="en-US" b="1" dirty="0" smtClean="0"/>
              <a:t>Science</a:t>
            </a:r>
            <a:r>
              <a:rPr lang="en-US" dirty="0" smtClean="0"/>
              <a:t> derive or discover </a:t>
            </a:r>
            <a:r>
              <a:rPr lang="en-US" b="1" dirty="0" smtClean="0"/>
              <a:t>models (abstract descriptions or governing principles)</a:t>
            </a:r>
            <a:r>
              <a:rPr lang="en-US" dirty="0" smtClean="0"/>
              <a:t> able to </a:t>
            </a:r>
            <a:r>
              <a:rPr lang="en-US" b="1" dirty="0" smtClean="0"/>
              <a:t>predict</a:t>
            </a:r>
            <a:r>
              <a:rPr lang="en-US" dirty="0" smtClean="0"/>
              <a:t> the behavior of (natural) systems under particular conditions</a:t>
            </a:r>
          </a:p>
          <a:p>
            <a:pPr eaLnBrk="1" hangingPunct="1"/>
            <a:r>
              <a:rPr lang="en-US" b="1" dirty="0"/>
              <a:t>Engineering </a:t>
            </a:r>
            <a:r>
              <a:rPr lang="en-US" dirty="0"/>
              <a:t>seeks to put these governing principles into </a:t>
            </a:r>
            <a:r>
              <a:rPr lang="en-US" b="1" dirty="0"/>
              <a:t>practice, </a:t>
            </a:r>
            <a:r>
              <a:rPr lang="en-US" dirty="0" smtClean="0"/>
              <a:t>in order </a:t>
            </a:r>
            <a:r>
              <a:rPr lang="en-US" dirty="0"/>
              <a:t>to </a:t>
            </a:r>
            <a:r>
              <a:rPr lang="en-US" b="1" dirty="0"/>
              <a:t>construct new systems, and </a:t>
            </a:r>
            <a:r>
              <a:rPr lang="en-US" b="1" dirty="0" smtClean="0"/>
              <a:t>control </a:t>
            </a:r>
            <a:r>
              <a:rPr lang="en-US" b="1" dirty="0"/>
              <a:t>existing </a:t>
            </a:r>
            <a:r>
              <a:rPr lang="en-US" b="1" dirty="0" smtClean="0"/>
              <a:t>systems </a:t>
            </a:r>
            <a:r>
              <a:rPr lang="en-US" dirty="0" smtClean="0"/>
              <a:t>to do things that we want them to do</a:t>
            </a:r>
          </a:p>
        </p:txBody>
      </p:sp>
      <p:pic>
        <p:nvPicPr>
          <p:cNvPr id="9220"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Shape 2"/>
          <p:cNvSpPr txBox="1"/>
          <p:nvPr/>
        </p:nvSpPr>
        <p:spPr>
          <a:xfrm>
            <a:off x="434967" y="5391720"/>
            <a:ext cx="3297514" cy="978674"/>
          </a:xfrm>
          <a:prstGeom prst="rect">
            <a:avLst/>
          </a:prstGeom>
          <a:noFill/>
          <a:ln w="36720">
            <a:noFill/>
          </a:ln>
        </p:spPr>
        <p:txBody>
          <a:bodyPr lIns="81638" tIns="40819" rIns="81638" bIns="40819"/>
          <a:lstStyle/>
          <a:p>
            <a:r>
              <a:rPr lang="en-US" sz="1089" spc="-1">
                <a:solidFill>
                  <a:srgbClr val="000000"/>
                </a:solidFill>
                <a:uFill>
                  <a:solidFill>
                    <a:srgbClr val="FFFFFF"/>
                  </a:solidFill>
                </a:uFill>
                <a:latin typeface="Arial"/>
              </a:rPr>
              <a:t>Source: </a:t>
            </a:r>
            <a:endParaRPr lang="en-US" sz="1633" spc="-1">
              <a:solidFill>
                <a:srgbClr val="000000"/>
              </a:solidFill>
              <a:uFill>
                <a:solidFill>
                  <a:srgbClr val="FFFFFF"/>
                </a:solidFill>
              </a:uFill>
              <a:latin typeface="Arial"/>
            </a:endParaRPr>
          </a:p>
          <a:p>
            <a:r>
              <a:rPr lang="en-US" sz="1089" spc="-1">
                <a:solidFill>
                  <a:srgbClr val="000000"/>
                </a:solidFill>
                <a:uFill>
                  <a:solidFill>
                    <a:srgbClr val="FFFFFF"/>
                  </a:solidFill>
                </a:uFill>
                <a:latin typeface="Arial"/>
              </a:rPr>
              <a:t>http://www.aviva.co.uk/health-insurance/home-of-health/medical-centre/medical-encyclopedia/entry/function-the-blood-circulation/</a:t>
            </a:r>
            <a:endParaRPr lang="en-US" sz="1633" spc="-1">
              <a:solidFill>
                <a:srgbClr val="000000"/>
              </a:solidFill>
              <a:uFill>
                <a:solidFill>
                  <a:srgbClr val="FFFFFF"/>
                </a:solidFill>
              </a:uFill>
              <a:latin typeface="Arial"/>
            </a:endParaRPr>
          </a:p>
        </p:txBody>
      </p:sp>
      <p:pic>
        <p:nvPicPr>
          <p:cNvPr id="69" name="Picture 68"/>
          <p:cNvPicPr/>
          <p:nvPr/>
        </p:nvPicPr>
        <p:blipFill>
          <a:blip r:embed="rId2"/>
          <a:srcRect l="18626" t="6528" r="19926" b="5496"/>
          <a:stretch/>
        </p:blipFill>
        <p:spPr>
          <a:xfrm>
            <a:off x="783070" y="1254970"/>
            <a:ext cx="2653881" cy="3815097"/>
          </a:xfrm>
          <a:prstGeom prst="rect">
            <a:avLst/>
          </a:prstGeom>
          <a:ln w="36720">
            <a:noFill/>
          </a:ln>
        </p:spPr>
      </p:pic>
      <p:pic>
        <p:nvPicPr>
          <p:cNvPr id="70" name="Picture 69"/>
          <p:cNvPicPr/>
          <p:nvPr/>
        </p:nvPicPr>
        <p:blipFill>
          <a:blip r:embed="rId3"/>
          <a:srcRect t="11560"/>
          <a:stretch/>
        </p:blipFill>
        <p:spPr>
          <a:xfrm>
            <a:off x="4230144" y="948012"/>
            <a:ext cx="2381538" cy="2028536"/>
          </a:xfrm>
          <a:prstGeom prst="rect">
            <a:avLst/>
          </a:prstGeom>
          <a:ln w="36720">
            <a:noFill/>
          </a:ln>
        </p:spPr>
      </p:pic>
      <p:pic>
        <p:nvPicPr>
          <p:cNvPr id="71" name="Picture 70"/>
          <p:cNvPicPr/>
          <p:nvPr/>
        </p:nvPicPr>
        <p:blipFill>
          <a:blip r:embed="rId4"/>
          <a:stretch/>
        </p:blipFill>
        <p:spPr>
          <a:xfrm>
            <a:off x="4147200" y="3164315"/>
            <a:ext cx="4230144" cy="3119543"/>
          </a:xfrm>
          <a:prstGeom prst="rect">
            <a:avLst/>
          </a:prstGeom>
          <a:ln w="36720">
            <a:noFill/>
          </a:ln>
        </p:spPr>
      </p:pic>
      <p:sp>
        <p:nvSpPr>
          <p:cNvPr id="72" name="TextShape 3"/>
          <p:cNvSpPr txBox="1"/>
          <p:nvPr/>
        </p:nvSpPr>
        <p:spPr>
          <a:xfrm>
            <a:off x="6967296" y="1928319"/>
            <a:ext cx="1907712" cy="746496"/>
          </a:xfrm>
          <a:prstGeom prst="rect">
            <a:avLst/>
          </a:prstGeom>
          <a:noFill/>
          <a:ln w="36720">
            <a:noFill/>
          </a:ln>
        </p:spPr>
        <p:txBody>
          <a:bodyPr lIns="81638" tIns="40819" rIns="81638" bIns="40819"/>
          <a:lstStyle/>
          <a:p>
            <a:r>
              <a:rPr lang="en-US" sz="1089" spc="-1">
                <a:solidFill>
                  <a:srgbClr val="000000"/>
                </a:solidFill>
                <a:uFill>
                  <a:solidFill>
                    <a:srgbClr val="FFFFFF"/>
                  </a:solidFill>
                </a:uFill>
                <a:latin typeface="Arial"/>
              </a:rPr>
              <a:t>Source: </a:t>
            </a:r>
            <a:endParaRPr lang="en-US" sz="1633" spc="-1">
              <a:solidFill>
                <a:srgbClr val="000000"/>
              </a:solidFill>
              <a:uFill>
                <a:solidFill>
                  <a:srgbClr val="FFFFFF"/>
                </a:solidFill>
              </a:uFill>
              <a:latin typeface="Arial"/>
            </a:endParaRPr>
          </a:p>
          <a:p>
            <a:r>
              <a:rPr lang="en-US" sz="1089" spc="-1">
                <a:solidFill>
                  <a:srgbClr val="000000"/>
                </a:solidFill>
                <a:uFill>
                  <a:solidFill>
                    <a:srgbClr val="FFFFFF"/>
                  </a:solidFill>
                </a:uFill>
                <a:latin typeface="Arial"/>
              </a:rPr>
              <a:t>http://anatomy-medicine.com/digestive-system/26-the-liver.html</a:t>
            </a:r>
            <a:endParaRPr lang="en-US" sz="1633" spc="-1">
              <a:solidFill>
                <a:srgbClr val="000000"/>
              </a:solidFill>
              <a:uFill>
                <a:solidFill>
                  <a:srgbClr val="FFFFFF"/>
                </a:solidFill>
              </a:uFill>
              <a:latin typeface="Arial"/>
            </a:endParaRPr>
          </a:p>
        </p:txBody>
      </p:sp>
      <p:sp>
        <p:nvSpPr>
          <p:cNvPr id="73" name="TextShape 4"/>
          <p:cNvSpPr txBox="1"/>
          <p:nvPr/>
        </p:nvSpPr>
        <p:spPr>
          <a:xfrm>
            <a:off x="6718464" y="6185893"/>
            <a:ext cx="2073600" cy="444436"/>
          </a:xfrm>
          <a:prstGeom prst="rect">
            <a:avLst/>
          </a:prstGeom>
          <a:noFill/>
          <a:ln w="36720">
            <a:noFill/>
          </a:ln>
        </p:spPr>
        <p:txBody>
          <a:bodyPr lIns="81638" tIns="40819" rIns="81638" bIns="40819"/>
          <a:lstStyle/>
          <a:p>
            <a:r>
              <a:rPr lang="en-US" sz="1089" spc="-1">
                <a:solidFill>
                  <a:srgbClr val="000000"/>
                </a:solidFill>
                <a:uFill>
                  <a:solidFill>
                    <a:srgbClr val="FFFFFF"/>
                  </a:solidFill>
                </a:uFill>
                <a:latin typeface="Arial"/>
              </a:rPr>
              <a:t>Source: https://cms.webstudy.com</a:t>
            </a:r>
            <a:endParaRPr lang="en-US" sz="1633" spc="-1">
              <a:solidFill>
                <a:srgbClr val="000000"/>
              </a:solidFill>
              <a:uFill>
                <a:solidFill>
                  <a:srgbClr val="FFFFFF"/>
                </a:solidFill>
              </a:uFill>
              <a:latin typeface="Arial"/>
            </a:endParaRPr>
          </a:p>
        </p:txBody>
      </p:sp>
      <p:sp>
        <p:nvSpPr>
          <p:cNvPr id="74" name="CustomShape 5"/>
          <p:cNvSpPr/>
          <p:nvPr/>
        </p:nvSpPr>
        <p:spPr>
          <a:xfrm>
            <a:off x="1327104" y="3401064"/>
            <a:ext cx="995328" cy="580608"/>
          </a:xfrm>
          <a:prstGeom prst="ellipse">
            <a:avLst/>
          </a:prstGeom>
          <a:noFill/>
          <a:ln w="36720">
            <a:solidFill>
              <a:srgbClr val="000000"/>
            </a:solidFill>
            <a:round/>
          </a:ln>
        </p:spPr>
        <p:style>
          <a:lnRef idx="0">
            <a:scrgbClr r="0" g="0" b="0"/>
          </a:lnRef>
          <a:fillRef idx="0">
            <a:scrgbClr r="0" g="0" b="0"/>
          </a:fillRef>
          <a:effectRef idx="0">
            <a:scrgbClr r="0" g="0" b="0"/>
          </a:effectRef>
          <a:fontRef idx="minor"/>
        </p:style>
      </p:sp>
      <p:sp>
        <p:nvSpPr>
          <p:cNvPr id="75" name="Line 6"/>
          <p:cNvSpPr/>
          <p:nvPr/>
        </p:nvSpPr>
        <p:spPr>
          <a:xfrm flipV="1">
            <a:off x="2322432" y="2488680"/>
            <a:ext cx="1907712" cy="1161216"/>
          </a:xfrm>
          <a:prstGeom prst="line">
            <a:avLst/>
          </a:prstGeom>
          <a:ln w="36720">
            <a:solidFill>
              <a:srgbClr val="000000"/>
            </a:solidFill>
            <a:round/>
            <a:tailEnd type="triangle" w="med" len="med"/>
          </a:ln>
        </p:spPr>
        <p:style>
          <a:lnRef idx="0">
            <a:scrgbClr r="0" g="0" b="0"/>
          </a:lnRef>
          <a:fillRef idx="0">
            <a:scrgbClr r="0" g="0" b="0"/>
          </a:fillRef>
          <a:effectRef idx="0">
            <a:scrgbClr r="0" g="0" b="0"/>
          </a:effectRef>
          <a:fontRef idx="minor"/>
        </p:style>
      </p:sp>
      <p:sp>
        <p:nvSpPr>
          <p:cNvPr id="76" name="CustomShape 7"/>
          <p:cNvSpPr/>
          <p:nvPr/>
        </p:nvSpPr>
        <p:spPr>
          <a:xfrm>
            <a:off x="4396032" y="2156904"/>
            <a:ext cx="150867" cy="246220"/>
          </a:xfrm>
          <a:prstGeom prst="ellipse">
            <a:avLst/>
          </a:prstGeom>
          <a:noFill/>
          <a:ln w="36720">
            <a:solidFill>
              <a:srgbClr val="999999"/>
            </a:solidFill>
            <a:round/>
          </a:ln>
        </p:spPr>
        <p:style>
          <a:lnRef idx="0">
            <a:scrgbClr r="0" g="0" b="0"/>
          </a:lnRef>
          <a:fillRef idx="0">
            <a:scrgbClr r="0" g="0" b="0"/>
          </a:fillRef>
          <a:effectRef idx="0">
            <a:scrgbClr r="0" g="0" b="0"/>
          </a:effectRef>
          <a:fontRef idx="minor"/>
        </p:style>
      </p:sp>
      <p:sp>
        <p:nvSpPr>
          <p:cNvPr id="77" name="Line 8"/>
          <p:cNvSpPr/>
          <p:nvPr/>
        </p:nvSpPr>
        <p:spPr>
          <a:xfrm flipH="1">
            <a:off x="4262799" y="2370469"/>
            <a:ext cx="150867" cy="1279428"/>
          </a:xfrm>
          <a:prstGeom prst="line">
            <a:avLst/>
          </a:prstGeom>
          <a:ln w="36720">
            <a:solidFill>
              <a:srgbClr val="808080"/>
            </a:solidFill>
            <a:round/>
          </a:ln>
        </p:spPr>
        <p:style>
          <a:lnRef idx="0">
            <a:scrgbClr r="0" g="0" b="0"/>
          </a:lnRef>
          <a:fillRef idx="0">
            <a:scrgbClr r="0" g="0" b="0"/>
          </a:fillRef>
          <a:effectRef idx="0">
            <a:scrgbClr r="0" g="0" b="0"/>
          </a:effectRef>
          <a:fontRef idx="minor"/>
        </p:style>
      </p:sp>
      <p:sp>
        <p:nvSpPr>
          <p:cNvPr id="78" name="Line 9"/>
          <p:cNvSpPr/>
          <p:nvPr/>
        </p:nvSpPr>
        <p:spPr>
          <a:xfrm>
            <a:off x="4546899" y="2269891"/>
            <a:ext cx="2752173" cy="1329716"/>
          </a:xfrm>
          <a:prstGeom prst="line">
            <a:avLst/>
          </a:prstGeom>
          <a:ln w="36720">
            <a:solidFill>
              <a:srgbClr val="808080"/>
            </a:solidFill>
            <a:round/>
          </a:ln>
        </p:spPr>
        <p:style>
          <a:lnRef idx="0">
            <a:scrgbClr r="0" g="0" b="0"/>
          </a:lnRef>
          <a:fillRef idx="0">
            <a:scrgbClr r="0" g="0" b="0"/>
          </a:fillRef>
          <a:effectRef idx="0">
            <a:scrgbClr r="0" g="0" b="0"/>
          </a:effectRef>
          <a:fontRef idx="minor"/>
        </p:style>
      </p:sp>
      <p:pic>
        <p:nvPicPr>
          <p:cNvPr id="14" name="Picture 3" descr="Biocomplexit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50276" y="6264276"/>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 descr="redblackblocki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219826"/>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itle 1"/>
          <p:cNvSpPr>
            <a:spLocks noGrp="1"/>
          </p:cNvSpPr>
          <p:nvPr>
            <p:ph type="title"/>
          </p:nvPr>
        </p:nvSpPr>
        <p:spPr>
          <a:xfrm>
            <a:off x="-25101" y="28351"/>
            <a:ext cx="9144000" cy="894843"/>
          </a:xfrm>
        </p:spPr>
        <p:txBody>
          <a:bodyPr>
            <a:noAutofit/>
          </a:bodyPr>
          <a:lstStyle/>
          <a:p>
            <a:r>
              <a:rPr lang="en-US" sz="3600" b="1" dirty="0">
                <a:solidFill>
                  <a:srgbClr val="0000CC"/>
                </a:solidFill>
              </a:rPr>
              <a:t>Physiologically </a:t>
            </a:r>
            <a:r>
              <a:rPr lang="en-US" sz="3600" b="1" dirty="0" smtClean="0">
                <a:solidFill>
                  <a:srgbClr val="0000CC"/>
                </a:solidFill>
              </a:rPr>
              <a:t>Based </a:t>
            </a:r>
            <a:r>
              <a:rPr lang="en-US" sz="3600" b="1" dirty="0">
                <a:solidFill>
                  <a:srgbClr val="0000CC"/>
                </a:solidFill>
              </a:rPr>
              <a:t>P</a:t>
            </a:r>
            <a:r>
              <a:rPr lang="en-US" sz="3600" b="1" dirty="0" smtClean="0">
                <a:solidFill>
                  <a:srgbClr val="0000CC"/>
                </a:solidFill>
              </a:rPr>
              <a:t>harmacokinetic </a:t>
            </a:r>
            <a:r>
              <a:rPr lang="en-US" sz="3600" b="1" dirty="0">
                <a:solidFill>
                  <a:srgbClr val="0000CC"/>
                </a:solidFill>
              </a:rPr>
              <a:t>(PBPK</a:t>
            </a:r>
            <a:r>
              <a:rPr lang="en-US" sz="3600" b="1" dirty="0" smtClean="0">
                <a:solidFill>
                  <a:srgbClr val="0000CC"/>
                </a:solidFill>
              </a:rPr>
              <a:t>) Network Models</a:t>
            </a:r>
            <a:endParaRPr lang="en-US" sz="3600" b="1" dirty="0">
              <a:solidFill>
                <a:srgbClr val="0000CC"/>
              </a:solidFill>
            </a:endParaRPr>
          </a:p>
        </p:txBody>
      </p:sp>
    </p:spTree>
    <p:extLst>
      <p:ext uri="{BB962C8B-B14F-4D97-AF65-F5344CB8AC3E}">
        <p14:creationId xmlns:p14="http://schemas.microsoft.com/office/powerpoint/2010/main" val="161992008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26" y="0"/>
            <a:ext cx="9144000" cy="1143000"/>
          </a:xfrm>
        </p:spPr>
        <p:txBody>
          <a:bodyPr>
            <a:noAutofit/>
          </a:bodyPr>
          <a:lstStyle/>
          <a:p>
            <a:r>
              <a:rPr lang="en-US" sz="3600" b="1" dirty="0">
                <a:solidFill>
                  <a:srgbClr val="0000CC"/>
                </a:solidFill>
              </a:rPr>
              <a:t>Physiologically </a:t>
            </a:r>
            <a:r>
              <a:rPr lang="en-US" sz="3600" b="1" dirty="0" smtClean="0">
                <a:solidFill>
                  <a:srgbClr val="0000CC"/>
                </a:solidFill>
              </a:rPr>
              <a:t>Based </a:t>
            </a:r>
            <a:r>
              <a:rPr lang="en-US" sz="3600" b="1" dirty="0">
                <a:solidFill>
                  <a:srgbClr val="0000CC"/>
                </a:solidFill>
              </a:rPr>
              <a:t>P</a:t>
            </a:r>
            <a:r>
              <a:rPr lang="en-US" sz="3600" b="1" dirty="0" smtClean="0">
                <a:solidFill>
                  <a:srgbClr val="0000CC"/>
                </a:solidFill>
              </a:rPr>
              <a:t>harmacokinetic </a:t>
            </a:r>
            <a:r>
              <a:rPr lang="en-US" sz="3600" b="1" dirty="0">
                <a:solidFill>
                  <a:srgbClr val="0000CC"/>
                </a:solidFill>
              </a:rPr>
              <a:t>(PBPK</a:t>
            </a:r>
            <a:r>
              <a:rPr lang="en-US" sz="3600" b="1" dirty="0" smtClean="0">
                <a:solidFill>
                  <a:srgbClr val="0000CC"/>
                </a:solidFill>
              </a:rPr>
              <a:t>) Network Models</a:t>
            </a:r>
            <a:endParaRPr lang="en-US" sz="3600" b="1" dirty="0">
              <a:solidFill>
                <a:srgbClr val="0000CC"/>
              </a:solidFill>
            </a:endParaRPr>
          </a:p>
        </p:txBody>
      </p:sp>
      <p:pic>
        <p:nvPicPr>
          <p:cNvPr id="5" name="Picture 4"/>
          <p:cNvPicPr>
            <a:picLocks noChangeAspect="1"/>
          </p:cNvPicPr>
          <p:nvPr/>
        </p:nvPicPr>
        <p:blipFill>
          <a:blip r:embed="rId2"/>
          <a:stretch>
            <a:fillRect/>
          </a:stretch>
        </p:blipFill>
        <p:spPr>
          <a:xfrm>
            <a:off x="4800600" y="4114800"/>
            <a:ext cx="4215837" cy="2514601"/>
          </a:xfrm>
          <a:prstGeom prst="rect">
            <a:avLst/>
          </a:prstGeom>
        </p:spPr>
      </p:pic>
      <p:pic>
        <p:nvPicPr>
          <p:cNvPr id="4" name="Picture 3"/>
          <p:cNvPicPr>
            <a:picLocks noChangeAspect="1"/>
          </p:cNvPicPr>
          <p:nvPr/>
        </p:nvPicPr>
        <p:blipFill>
          <a:blip r:embed="rId3"/>
          <a:srcRect l="18626" t="6528" r="19926" b="5496"/>
          <a:stretch/>
        </p:blipFill>
        <p:spPr>
          <a:xfrm>
            <a:off x="7086695" y="914400"/>
            <a:ext cx="2042379" cy="2936030"/>
          </a:xfrm>
          <a:prstGeom prst="rect">
            <a:avLst/>
          </a:prstGeom>
          <a:ln w="36720">
            <a:noFill/>
          </a:ln>
        </p:spPr>
      </p:pic>
      <p:sp>
        <p:nvSpPr>
          <p:cNvPr id="6" name="TextBox 5"/>
          <p:cNvSpPr txBox="1"/>
          <p:nvPr/>
        </p:nvSpPr>
        <p:spPr>
          <a:xfrm>
            <a:off x="152400" y="1143000"/>
            <a:ext cx="4572000" cy="2308324"/>
          </a:xfrm>
          <a:prstGeom prst="rect">
            <a:avLst/>
          </a:prstGeom>
          <a:noFill/>
        </p:spPr>
        <p:txBody>
          <a:bodyPr wrap="square" rtlCol="0">
            <a:spAutoFit/>
          </a:bodyPr>
          <a:lstStyle/>
          <a:p>
            <a:r>
              <a:rPr lang="en-US" dirty="0" smtClean="0"/>
              <a:t>The circulatory system (heart and blood vessels and blood) transport molecules within and between the different organs</a:t>
            </a:r>
          </a:p>
          <a:p>
            <a:endParaRPr lang="en-US" dirty="0"/>
          </a:p>
          <a:p>
            <a:r>
              <a:rPr lang="en-US" b="1" dirty="0"/>
              <a:t>Physiologically Based Pharmacokinetic (PBPK) Network </a:t>
            </a:r>
            <a:r>
              <a:rPr lang="en-US" b="1" dirty="0" smtClean="0"/>
              <a:t>Models </a:t>
            </a:r>
            <a:r>
              <a:rPr lang="en-US" dirty="0" smtClean="0"/>
              <a:t>abstract this transport and the transformation of molecules that occurs in organs</a:t>
            </a:r>
          </a:p>
        </p:txBody>
      </p:sp>
      <p:pic>
        <p:nvPicPr>
          <p:cNvPr id="7" name="Picture 3"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96185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26" y="0"/>
            <a:ext cx="9144000" cy="1143000"/>
          </a:xfrm>
        </p:spPr>
        <p:txBody>
          <a:bodyPr>
            <a:noAutofit/>
          </a:bodyPr>
          <a:lstStyle/>
          <a:p>
            <a:r>
              <a:rPr lang="en-US" sz="3600" b="1" dirty="0">
                <a:solidFill>
                  <a:srgbClr val="0000CC"/>
                </a:solidFill>
              </a:rPr>
              <a:t>Physiologically </a:t>
            </a:r>
            <a:r>
              <a:rPr lang="en-US" sz="3600" b="1" dirty="0" smtClean="0">
                <a:solidFill>
                  <a:srgbClr val="0000CC"/>
                </a:solidFill>
              </a:rPr>
              <a:t>Based </a:t>
            </a:r>
            <a:r>
              <a:rPr lang="en-US" sz="3600" b="1" dirty="0">
                <a:solidFill>
                  <a:srgbClr val="0000CC"/>
                </a:solidFill>
              </a:rPr>
              <a:t>P</a:t>
            </a:r>
            <a:r>
              <a:rPr lang="en-US" sz="3600" b="1" dirty="0" smtClean="0">
                <a:solidFill>
                  <a:srgbClr val="0000CC"/>
                </a:solidFill>
              </a:rPr>
              <a:t>harmacokinetic </a:t>
            </a:r>
            <a:r>
              <a:rPr lang="en-US" sz="3600" b="1" dirty="0">
                <a:solidFill>
                  <a:srgbClr val="0000CC"/>
                </a:solidFill>
              </a:rPr>
              <a:t>(PBPK</a:t>
            </a:r>
            <a:r>
              <a:rPr lang="en-US" sz="3600" b="1" dirty="0" smtClean="0">
                <a:solidFill>
                  <a:srgbClr val="0000CC"/>
                </a:solidFill>
              </a:rPr>
              <a:t>) Network Models</a:t>
            </a:r>
            <a:endParaRPr lang="en-US" sz="3600" b="1" dirty="0">
              <a:solidFill>
                <a:srgbClr val="0000CC"/>
              </a:solidFill>
            </a:endParaRPr>
          </a:p>
        </p:txBody>
      </p:sp>
      <p:pic>
        <p:nvPicPr>
          <p:cNvPr id="5" name="Picture 4"/>
          <p:cNvPicPr>
            <a:picLocks noChangeAspect="1"/>
          </p:cNvPicPr>
          <p:nvPr/>
        </p:nvPicPr>
        <p:blipFill>
          <a:blip r:embed="rId2"/>
          <a:stretch>
            <a:fillRect/>
          </a:stretch>
        </p:blipFill>
        <p:spPr>
          <a:xfrm>
            <a:off x="4910580" y="1154784"/>
            <a:ext cx="4215837" cy="2514601"/>
          </a:xfrm>
          <a:prstGeom prst="rect">
            <a:avLst/>
          </a:prstGeom>
        </p:spPr>
      </p:pic>
      <p:sp>
        <p:nvSpPr>
          <p:cNvPr id="6" name="TextBox 5"/>
          <p:cNvSpPr txBox="1"/>
          <p:nvPr/>
        </p:nvSpPr>
        <p:spPr>
          <a:xfrm>
            <a:off x="152400" y="1143000"/>
            <a:ext cx="4800600" cy="3416320"/>
          </a:xfrm>
          <a:prstGeom prst="rect">
            <a:avLst/>
          </a:prstGeom>
          <a:noFill/>
        </p:spPr>
        <p:txBody>
          <a:bodyPr wrap="square" rtlCol="0">
            <a:spAutoFit/>
          </a:bodyPr>
          <a:lstStyle/>
          <a:p>
            <a:r>
              <a:rPr lang="en-US" b="1" dirty="0" smtClean="0"/>
              <a:t>The typical questions </a:t>
            </a:r>
            <a:r>
              <a:rPr lang="en-US" dirty="0" smtClean="0"/>
              <a:t>addressed by PBPK models are the times series of concentrations of a particular molecule in a particular organ and how these vary based on such factors as weight, age, sex, cardiovascular disease condition and molecular or dosing details. Often when developing and validating a model, we wish to calculate the amount of particular molecular species in the blood vs time, since this is a quantity we can measure clinically. </a:t>
            </a:r>
            <a:endParaRPr lang="en-US" i="1" dirty="0" smtClean="0"/>
          </a:p>
          <a:p>
            <a:endParaRPr lang="en-US" i="1" dirty="0"/>
          </a:p>
        </p:txBody>
      </p:sp>
      <p:pic>
        <p:nvPicPr>
          <p:cNvPr id="7"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52400" y="4379437"/>
            <a:ext cx="8534400" cy="1200329"/>
          </a:xfrm>
          <a:prstGeom prst="rect">
            <a:avLst/>
          </a:prstGeom>
        </p:spPr>
        <p:txBody>
          <a:bodyPr wrap="square">
            <a:spAutoFit/>
          </a:bodyPr>
          <a:lstStyle/>
          <a:p>
            <a:r>
              <a:rPr lang="en-US" dirty="0" smtClean="0"/>
              <a:t>However in a typical application we</a:t>
            </a:r>
            <a:r>
              <a:rPr lang="en-US" i="1" dirty="0" smtClean="0"/>
              <a:t> </a:t>
            </a:r>
            <a:r>
              <a:rPr lang="en-US" dirty="0" smtClean="0"/>
              <a:t>might want to design a cancer therapy that achieved high levels of concentration in tumors, but avoided the liver because of its toxicity to normal cells. Would binding the molecule to a transporter or giving it by injection or orally, on a specific schedule help?</a:t>
            </a:r>
            <a:endParaRPr lang="en-US" dirty="0"/>
          </a:p>
        </p:txBody>
      </p:sp>
    </p:spTree>
    <p:extLst>
      <p:ext uri="{BB962C8B-B14F-4D97-AF65-F5344CB8AC3E}">
        <p14:creationId xmlns:p14="http://schemas.microsoft.com/office/powerpoint/2010/main" val="375462946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26" y="0"/>
            <a:ext cx="9144000" cy="1143000"/>
          </a:xfrm>
        </p:spPr>
        <p:txBody>
          <a:bodyPr>
            <a:noAutofit/>
          </a:bodyPr>
          <a:lstStyle/>
          <a:p>
            <a:r>
              <a:rPr lang="en-US" sz="3600" b="1" dirty="0">
                <a:solidFill>
                  <a:srgbClr val="0000CC"/>
                </a:solidFill>
              </a:rPr>
              <a:t>Physiologically </a:t>
            </a:r>
            <a:r>
              <a:rPr lang="en-US" sz="3600" b="1" dirty="0" smtClean="0">
                <a:solidFill>
                  <a:srgbClr val="0000CC"/>
                </a:solidFill>
              </a:rPr>
              <a:t>Based </a:t>
            </a:r>
            <a:r>
              <a:rPr lang="en-US" sz="3600" b="1" dirty="0">
                <a:solidFill>
                  <a:srgbClr val="0000CC"/>
                </a:solidFill>
              </a:rPr>
              <a:t>P</a:t>
            </a:r>
            <a:r>
              <a:rPr lang="en-US" sz="3600" b="1" dirty="0" smtClean="0">
                <a:solidFill>
                  <a:srgbClr val="0000CC"/>
                </a:solidFill>
              </a:rPr>
              <a:t>harmacokinetic </a:t>
            </a:r>
            <a:r>
              <a:rPr lang="en-US" sz="3600" b="1" dirty="0">
                <a:solidFill>
                  <a:srgbClr val="0000CC"/>
                </a:solidFill>
              </a:rPr>
              <a:t>(PBPK</a:t>
            </a:r>
            <a:r>
              <a:rPr lang="en-US" sz="3600" b="1" dirty="0" smtClean="0">
                <a:solidFill>
                  <a:srgbClr val="0000CC"/>
                </a:solidFill>
              </a:rPr>
              <a:t>) Network Models</a:t>
            </a:r>
            <a:endParaRPr lang="en-US" sz="3600" b="1" dirty="0">
              <a:solidFill>
                <a:srgbClr val="0000CC"/>
              </a:solidFill>
            </a:endParaRPr>
          </a:p>
        </p:txBody>
      </p:sp>
      <p:sp>
        <p:nvSpPr>
          <p:cNvPr id="6" name="TextBox 5"/>
          <p:cNvSpPr txBox="1"/>
          <p:nvPr/>
        </p:nvSpPr>
        <p:spPr>
          <a:xfrm>
            <a:off x="152400" y="1143000"/>
            <a:ext cx="4958996" cy="5016758"/>
          </a:xfrm>
          <a:prstGeom prst="rect">
            <a:avLst/>
          </a:prstGeom>
          <a:noFill/>
        </p:spPr>
        <p:txBody>
          <a:bodyPr wrap="square" rtlCol="0">
            <a:spAutoFit/>
          </a:bodyPr>
          <a:lstStyle/>
          <a:p>
            <a:r>
              <a:rPr lang="en-US" sz="2000" dirty="0" smtClean="0"/>
              <a:t>The </a:t>
            </a:r>
            <a:r>
              <a:rPr lang="en-US" sz="2000" b="1" dirty="0" smtClean="0"/>
              <a:t>nodes</a:t>
            </a:r>
            <a:r>
              <a:rPr lang="en-US" sz="2000" dirty="0" smtClean="0"/>
              <a:t> in a PBPK model represent organs or (in more detailed models) portions of organs as compartments. The state of the node would consist of a list of numerical values for the amounts or concentrations of all molecular species of interest</a:t>
            </a:r>
          </a:p>
          <a:p>
            <a:endParaRPr lang="en-US" sz="2000" dirty="0"/>
          </a:p>
          <a:p>
            <a:r>
              <a:rPr lang="en-US" sz="2000" dirty="0" smtClean="0"/>
              <a:t>Specific boundary nodes represent the sources of molecules, </a:t>
            </a:r>
            <a:r>
              <a:rPr lang="en-US" sz="2000" i="1" dirty="0" smtClean="0"/>
              <a:t>e.g</a:t>
            </a:r>
            <a:r>
              <a:rPr lang="en-US" sz="2000" dirty="0" smtClean="0"/>
              <a:t>. from the lungs for inhaled molecules, from the gut for ingested molecules and from the blood for injected molecules, and sinks of molecules, primarily due to segregation into urine and feces by the kidney and liver</a:t>
            </a:r>
          </a:p>
        </p:txBody>
      </p:sp>
      <p:pic>
        <p:nvPicPr>
          <p:cNvPr id="7" name="Picture 6"/>
          <p:cNvPicPr/>
          <p:nvPr/>
        </p:nvPicPr>
        <p:blipFill>
          <a:blip r:embed="rId2"/>
          <a:stretch/>
        </p:blipFill>
        <p:spPr>
          <a:xfrm>
            <a:off x="5334000" y="1085012"/>
            <a:ext cx="3572470" cy="2886712"/>
          </a:xfrm>
          <a:prstGeom prst="rect">
            <a:avLst/>
          </a:prstGeom>
          <a:ln w="36720">
            <a:noFill/>
          </a:ln>
        </p:spPr>
      </p:pic>
      <p:pic>
        <p:nvPicPr>
          <p:cNvPr id="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58142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26" y="0"/>
            <a:ext cx="9144000" cy="1143000"/>
          </a:xfrm>
        </p:spPr>
        <p:txBody>
          <a:bodyPr>
            <a:noAutofit/>
          </a:bodyPr>
          <a:lstStyle/>
          <a:p>
            <a:r>
              <a:rPr lang="en-US" sz="3600" b="1" dirty="0">
                <a:solidFill>
                  <a:srgbClr val="0000CC"/>
                </a:solidFill>
              </a:rPr>
              <a:t>Physiologically </a:t>
            </a:r>
            <a:r>
              <a:rPr lang="en-US" sz="3600" b="1" dirty="0" smtClean="0">
                <a:solidFill>
                  <a:srgbClr val="0000CC"/>
                </a:solidFill>
              </a:rPr>
              <a:t>Based </a:t>
            </a:r>
            <a:r>
              <a:rPr lang="en-US" sz="3600" b="1" dirty="0">
                <a:solidFill>
                  <a:srgbClr val="0000CC"/>
                </a:solidFill>
              </a:rPr>
              <a:t>P</a:t>
            </a:r>
            <a:r>
              <a:rPr lang="en-US" sz="3600" b="1" dirty="0" smtClean="0">
                <a:solidFill>
                  <a:srgbClr val="0000CC"/>
                </a:solidFill>
              </a:rPr>
              <a:t>harmacokinetic </a:t>
            </a:r>
            <a:r>
              <a:rPr lang="en-US" sz="3600" b="1" dirty="0">
                <a:solidFill>
                  <a:srgbClr val="0000CC"/>
                </a:solidFill>
              </a:rPr>
              <a:t>(PBPK</a:t>
            </a:r>
            <a:r>
              <a:rPr lang="en-US" sz="3600" b="1" dirty="0" smtClean="0">
                <a:solidFill>
                  <a:srgbClr val="0000CC"/>
                </a:solidFill>
              </a:rPr>
              <a:t>) Network Models</a:t>
            </a:r>
            <a:endParaRPr lang="en-US" sz="3600" b="1" dirty="0">
              <a:solidFill>
                <a:srgbClr val="0000CC"/>
              </a:solidFill>
            </a:endParaRPr>
          </a:p>
        </p:txBody>
      </p:sp>
      <p:sp>
        <p:nvSpPr>
          <p:cNvPr id="6" name="TextBox 5"/>
          <p:cNvSpPr txBox="1"/>
          <p:nvPr/>
        </p:nvSpPr>
        <p:spPr>
          <a:xfrm>
            <a:off x="152400" y="1143000"/>
            <a:ext cx="4572000" cy="4893647"/>
          </a:xfrm>
          <a:prstGeom prst="rect">
            <a:avLst/>
          </a:prstGeom>
          <a:noFill/>
        </p:spPr>
        <p:txBody>
          <a:bodyPr wrap="square" rtlCol="0">
            <a:spAutoFit/>
          </a:bodyPr>
          <a:lstStyle/>
          <a:p>
            <a:r>
              <a:rPr lang="en-US" sz="2400" b="1" dirty="0" smtClean="0"/>
              <a:t>Links</a:t>
            </a:r>
            <a:r>
              <a:rPr lang="en-US" sz="2400" dirty="0" smtClean="0"/>
              <a:t> represent the transport of amounts of molecular species from one node to another primarily through the bloodstream, specifying the fraction of the amount of that species in each node which follows each link. Links can also represent the transformation of molecular species (often hidden as additional hierarchical chemical reaction networks within nodes)</a:t>
            </a:r>
          </a:p>
        </p:txBody>
      </p:sp>
      <p:pic>
        <p:nvPicPr>
          <p:cNvPr id="7" name="Picture 6"/>
          <p:cNvPicPr/>
          <p:nvPr/>
        </p:nvPicPr>
        <p:blipFill>
          <a:blip r:embed="rId2"/>
          <a:stretch/>
        </p:blipFill>
        <p:spPr>
          <a:xfrm>
            <a:off x="5334000" y="1085012"/>
            <a:ext cx="3572470" cy="2886712"/>
          </a:xfrm>
          <a:prstGeom prst="rect">
            <a:avLst/>
          </a:prstGeom>
          <a:ln w="36720">
            <a:noFill/>
          </a:ln>
        </p:spPr>
      </p:pic>
      <p:pic>
        <p:nvPicPr>
          <p:cNvPr id="8"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03587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26" y="0"/>
            <a:ext cx="9144000" cy="1143000"/>
          </a:xfrm>
        </p:spPr>
        <p:txBody>
          <a:bodyPr>
            <a:noAutofit/>
          </a:bodyPr>
          <a:lstStyle/>
          <a:p>
            <a:r>
              <a:rPr lang="en-US" sz="3600" b="1" dirty="0">
                <a:solidFill>
                  <a:srgbClr val="0000CC"/>
                </a:solidFill>
              </a:rPr>
              <a:t>Physiologically </a:t>
            </a:r>
            <a:r>
              <a:rPr lang="en-US" sz="3600" b="1" dirty="0" smtClean="0">
                <a:solidFill>
                  <a:srgbClr val="0000CC"/>
                </a:solidFill>
              </a:rPr>
              <a:t>Based </a:t>
            </a:r>
            <a:r>
              <a:rPr lang="en-US" sz="3600" b="1" dirty="0">
                <a:solidFill>
                  <a:srgbClr val="0000CC"/>
                </a:solidFill>
              </a:rPr>
              <a:t>P</a:t>
            </a:r>
            <a:r>
              <a:rPr lang="en-US" sz="3600" b="1" dirty="0" smtClean="0">
                <a:solidFill>
                  <a:srgbClr val="0000CC"/>
                </a:solidFill>
              </a:rPr>
              <a:t>harmacokinetic </a:t>
            </a:r>
            <a:r>
              <a:rPr lang="en-US" sz="3600" b="1" dirty="0">
                <a:solidFill>
                  <a:srgbClr val="0000CC"/>
                </a:solidFill>
              </a:rPr>
              <a:t>(PBPK</a:t>
            </a:r>
            <a:r>
              <a:rPr lang="en-US" sz="3600" b="1" dirty="0" smtClean="0">
                <a:solidFill>
                  <a:srgbClr val="0000CC"/>
                </a:solidFill>
              </a:rPr>
              <a:t>) Network Models</a:t>
            </a:r>
            <a:endParaRPr lang="en-US" sz="3600" b="1" dirty="0">
              <a:solidFill>
                <a:srgbClr val="0000CC"/>
              </a:solidFill>
            </a:endParaRPr>
          </a:p>
        </p:txBody>
      </p:sp>
      <p:sp>
        <p:nvSpPr>
          <p:cNvPr id="6" name="TextBox 5"/>
          <p:cNvSpPr txBox="1"/>
          <p:nvPr/>
        </p:nvSpPr>
        <p:spPr>
          <a:xfrm>
            <a:off x="152400" y="1143000"/>
            <a:ext cx="4572000" cy="1200329"/>
          </a:xfrm>
          <a:prstGeom prst="rect">
            <a:avLst/>
          </a:prstGeom>
          <a:noFill/>
        </p:spPr>
        <p:txBody>
          <a:bodyPr wrap="square" rtlCol="0">
            <a:spAutoFit/>
          </a:bodyPr>
          <a:lstStyle/>
          <a:p>
            <a:r>
              <a:rPr lang="en-US" b="1" dirty="0" smtClean="0"/>
              <a:t>Models are often realized mathematically as coupled sets of Ordinary Differential Equations (just like the other examples)</a:t>
            </a:r>
            <a:endParaRPr lang="en-US" dirty="0" smtClean="0"/>
          </a:p>
        </p:txBody>
      </p:sp>
      <p:pic>
        <p:nvPicPr>
          <p:cNvPr id="7" name="Picture 6"/>
          <p:cNvPicPr/>
          <p:nvPr/>
        </p:nvPicPr>
        <p:blipFill>
          <a:blip r:embed="rId2"/>
          <a:stretch/>
        </p:blipFill>
        <p:spPr>
          <a:xfrm>
            <a:off x="5334000" y="1085012"/>
            <a:ext cx="3572470" cy="2886712"/>
          </a:xfrm>
          <a:prstGeom prst="rect">
            <a:avLst/>
          </a:prstGeom>
          <a:ln w="36720">
            <a:noFill/>
          </a:ln>
        </p:spPr>
      </p:pic>
      <p:pic>
        <p:nvPicPr>
          <p:cNvPr id="5" name="Picture 4"/>
          <p:cNvPicPr>
            <a:picLocks noChangeAspect="1"/>
          </p:cNvPicPr>
          <p:nvPr/>
        </p:nvPicPr>
        <p:blipFill>
          <a:blip r:embed="rId3"/>
          <a:stretch/>
        </p:blipFill>
        <p:spPr>
          <a:xfrm>
            <a:off x="457200" y="2438400"/>
            <a:ext cx="2876039" cy="3393199"/>
          </a:xfrm>
          <a:prstGeom prst="rect">
            <a:avLst/>
          </a:prstGeom>
          <a:ln w="36720">
            <a:noFill/>
          </a:ln>
        </p:spPr>
      </p:pic>
      <p:sp>
        <p:nvSpPr>
          <p:cNvPr id="8" name="TextShape 4"/>
          <p:cNvSpPr txBox="1"/>
          <p:nvPr/>
        </p:nvSpPr>
        <p:spPr>
          <a:xfrm>
            <a:off x="152400" y="5836312"/>
            <a:ext cx="4899048" cy="488520"/>
          </a:xfrm>
          <a:prstGeom prst="rect">
            <a:avLst/>
          </a:prstGeom>
          <a:noFill/>
          <a:ln w="36720">
            <a:noFill/>
          </a:ln>
        </p:spPr>
        <p:txBody>
          <a:bodyPr lIns="81638" tIns="40819" rIns="81638" bIns="40819"/>
          <a:lstStyle/>
          <a:p>
            <a:pPr>
              <a:lnSpc>
                <a:spcPct val="100000"/>
              </a:lnSpc>
            </a:pPr>
            <a:r>
              <a:rPr lang="en-US" sz="1200" dirty="0" err="1" smtClean="0">
                <a:solidFill>
                  <a:prstClr val="black"/>
                </a:solidFill>
              </a:rPr>
              <a:t>Wambaugh</a:t>
            </a:r>
            <a:r>
              <a:rPr lang="en-US" sz="1200" dirty="0">
                <a:solidFill>
                  <a:prstClr val="black"/>
                </a:solidFill>
              </a:rPr>
              <a:t>, J. &amp; Shah, I. Simulating </a:t>
            </a:r>
            <a:r>
              <a:rPr lang="en-US" sz="1200" dirty="0" err="1">
                <a:solidFill>
                  <a:prstClr val="black"/>
                </a:solidFill>
              </a:rPr>
              <a:t>Microdosimetry</a:t>
            </a:r>
            <a:r>
              <a:rPr lang="en-US" sz="1200" dirty="0">
                <a:solidFill>
                  <a:prstClr val="black"/>
                </a:solidFill>
              </a:rPr>
              <a:t> in a Virtual Hepatic Lobule</a:t>
            </a:r>
            <a:r>
              <a:rPr lang="en-US" sz="1200" i="1" dirty="0">
                <a:solidFill>
                  <a:prstClr val="black"/>
                </a:solidFill>
              </a:rPr>
              <a:t>. </a:t>
            </a:r>
            <a:r>
              <a:rPr lang="en-US" sz="1200" i="1" dirty="0" err="1">
                <a:solidFill>
                  <a:prstClr val="black"/>
                </a:solidFill>
              </a:rPr>
              <a:t>PLoS</a:t>
            </a:r>
            <a:r>
              <a:rPr lang="en-US" sz="1200" i="1" dirty="0">
                <a:solidFill>
                  <a:prstClr val="black"/>
                </a:solidFill>
              </a:rPr>
              <a:t> Computational Biology </a:t>
            </a:r>
            <a:r>
              <a:rPr lang="en-US" sz="1200" b="1" dirty="0">
                <a:solidFill>
                  <a:prstClr val="black"/>
                </a:solidFill>
              </a:rPr>
              <a:t>6</a:t>
            </a:r>
            <a:r>
              <a:rPr lang="en-US" sz="1200" dirty="0" smtClean="0">
                <a:solidFill>
                  <a:prstClr val="black"/>
                </a:solidFill>
              </a:rPr>
              <a:t>, </a:t>
            </a:r>
            <a:r>
              <a:rPr lang="en-US" sz="1200" dirty="0">
                <a:solidFill>
                  <a:prstClr val="black"/>
                </a:solidFill>
              </a:rPr>
              <a:t>(2010</a:t>
            </a:r>
            <a:r>
              <a:rPr lang="en-US" sz="1200" dirty="0" smtClean="0">
                <a:solidFill>
                  <a:prstClr val="black"/>
                </a:solidFill>
              </a:rPr>
              <a:t>)</a:t>
            </a:r>
          </a:p>
        </p:txBody>
      </p:sp>
      <p:pic>
        <p:nvPicPr>
          <p:cNvPr id="9" name="Picture 3" descr="Biocomplexit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redblackblocki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48953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Mixed Networks</a:t>
            </a:r>
            <a:endParaRPr lang="en-US" sz="3600" b="1" dirty="0">
              <a:solidFill>
                <a:srgbClr val="0000CC"/>
              </a:solidFill>
            </a:endParaRPr>
          </a:p>
        </p:txBody>
      </p:sp>
      <p:sp>
        <p:nvSpPr>
          <p:cNvPr id="4" name="TextBox 3"/>
          <p:cNvSpPr txBox="1"/>
          <p:nvPr/>
        </p:nvSpPr>
        <p:spPr>
          <a:xfrm>
            <a:off x="124464" y="644146"/>
            <a:ext cx="5791199" cy="4524315"/>
          </a:xfrm>
          <a:prstGeom prst="rect">
            <a:avLst/>
          </a:prstGeom>
          <a:noFill/>
        </p:spPr>
        <p:txBody>
          <a:bodyPr wrap="square" rtlCol="0">
            <a:spAutoFit/>
          </a:bodyPr>
          <a:lstStyle/>
          <a:p>
            <a:r>
              <a:rPr lang="en-US" sz="2400" dirty="0" smtClean="0"/>
              <a:t>Even within a single cell, most abstractions of biological process combine aspects of the four categories of network we have just discussed:</a:t>
            </a:r>
          </a:p>
          <a:p>
            <a:pPr marL="342900" indent="-342900">
              <a:buAutoNum type="arabicParenR"/>
            </a:pPr>
            <a:r>
              <a:rPr lang="en-US" sz="2400" dirty="0" smtClean="0"/>
              <a:t>They include chemical transformation, like metabolic networks</a:t>
            </a:r>
          </a:p>
          <a:p>
            <a:pPr marL="342900" indent="-342900">
              <a:buAutoNum type="arabicParenR"/>
            </a:pPr>
            <a:r>
              <a:rPr lang="en-US" sz="2400" dirty="0" smtClean="0"/>
              <a:t>They include activation and inhibition like signaling networks</a:t>
            </a:r>
          </a:p>
          <a:p>
            <a:pPr marL="342900" indent="-342900">
              <a:buAutoNum type="arabicParenR"/>
            </a:pPr>
            <a:r>
              <a:rPr lang="en-US" sz="2400" dirty="0" smtClean="0"/>
              <a:t>They change gene activity, like genetic regulatory networks</a:t>
            </a:r>
          </a:p>
          <a:p>
            <a:pPr marL="342900" indent="-342900">
              <a:buAutoNum type="arabicParenR"/>
            </a:pPr>
            <a:r>
              <a:rPr lang="en-US" sz="2400" dirty="0" smtClean="0"/>
              <a:t>They require transport of material between locations like PBPK networks</a:t>
            </a:r>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5915663" y="685800"/>
            <a:ext cx="3209925" cy="4286250"/>
          </a:xfrm>
          <a:prstGeom prst="rect">
            <a:avLst/>
          </a:prstGeom>
        </p:spPr>
      </p:pic>
      <p:sp>
        <p:nvSpPr>
          <p:cNvPr id="7" name="Rectangle 6"/>
          <p:cNvSpPr/>
          <p:nvPr/>
        </p:nvSpPr>
        <p:spPr>
          <a:xfrm>
            <a:off x="5486400" y="5050607"/>
            <a:ext cx="3791588" cy="1569660"/>
          </a:xfrm>
          <a:prstGeom prst="rect">
            <a:avLst/>
          </a:prstGeom>
        </p:spPr>
        <p:txBody>
          <a:bodyPr wrap="square">
            <a:spAutoFit/>
          </a:bodyPr>
          <a:lstStyle/>
          <a:p>
            <a:r>
              <a:rPr lang="en-US" sz="1600" dirty="0" smtClean="0">
                <a:latin typeface="NimbusRomNo9L-Regu"/>
              </a:rPr>
              <a:t>A </a:t>
            </a:r>
            <a:r>
              <a:rPr lang="en-US" sz="1600" dirty="0">
                <a:latin typeface="NimbusRomNo9L-Regu"/>
              </a:rPr>
              <a:t>section of glycolysis with negative and positive regulation shown. 1. Hexokinase</a:t>
            </a:r>
            <a:r>
              <a:rPr lang="en-US" sz="1600" dirty="0" smtClean="0">
                <a:latin typeface="NimbusRomNo9L-Regu"/>
              </a:rPr>
              <a:t>; 2</a:t>
            </a:r>
            <a:r>
              <a:rPr lang="en-US" sz="1600" dirty="0">
                <a:latin typeface="NimbusRomNo9L-Regu"/>
              </a:rPr>
              <a:t>. 6-Phosphofructose-1-kinase; 3. </a:t>
            </a:r>
            <a:r>
              <a:rPr lang="en-US" sz="1600" dirty="0" smtClean="0">
                <a:latin typeface="NimbusRomNo9L-Regu"/>
              </a:rPr>
              <a:t>Fructose </a:t>
            </a:r>
            <a:r>
              <a:rPr lang="en-US" sz="1600" dirty="0" err="1">
                <a:latin typeface="NimbusRomNo9L-Regu"/>
              </a:rPr>
              <a:t>bisphosphatase</a:t>
            </a:r>
            <a:r>
              <a:rPr lang="en-US" sz="1600" dirty="0">
                <a:latin typeface="NimbusRomNo9L-Regu"/>
              </a:rPr>
              <a:t>; 4. Pyruvate kinase; </a:t>
            </a:r>
            <a:r>
              <a:rPr lang="en-US" sz="1600" dirty="0" smtClean="0">
                <a:latin typeface="NimbusRomNo9L-Regu"/>
              </a:rPr>
              <a:t>5. Entry </a:t>
            </a:r>
            <a:r>
              <a:rPr lang="en-US" sz="1600" dirty="0">
                <a:latin typeface="NimbusRomNo9L-Regu"/>
              </a:rPr>
              <a:t>to Citric acid cycle; 6. To oxidative respiration.</a:t>
            </a:r>
            <a:endParaRPr lang="en-US" sz="1600" dirty="0"/>
          </a:p>
        </p:txBody>
      </p:sp>
    </p:spTree>
    <p:extLst>
      <p:ext uri="{BB962C8B-B14F-4D97-AF65-F5344CB8AC3E}">
        <p14:creationId xmlns:p14="http://schemas.microsoft.com/office/powerpoint/2010/main" val="304437160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Mixed Networks</a:t>
            </a:r>
            <a:endParaRPr lang="en-US" sz="3600" b="1" dirty="0">
              <a:solidFill>
                <a:srgbClr val="0000CC"/>
              </a:solidFill>
            </a:endParaRPr>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Table 7"/>
          <p:cNvGraphicFramePr>
            <a:graphicFrameLocks noGrp="1"/>
          </p:cNvGraphicFramePr>
          <p:nvPr>
            <p:extLst>
              <p:ext uri="{D42A27DB-BD31-4B8C-83A1-F6EECF244321}">
                <p14:modId xmlns:p14="http://schemas.microsoft.com/office/powerpoint/2010/main" val="910665021"/>
              </p:ext>
            </p:extLst>
          </p:nvPr>
        </p:nvGraphicFramePr>
        <p:xfrm>
          <a:off x="227168" y="2960414"/>
          <a:ext cx="4101306" cy="1833684"/>
        </p:xfrm>
        <a:graphic>
          <a:graphicData uri="http://schemas.openxmlformats.org/drawingml/2006/table">
            <a:tbl>
              <a:tblPr firstRow="1" bandRow="1">
                <a:tableStyleId>{00A15C55-8517-42AA-B614-E9B94910E393}</a:tableStyleId>
              </a:tblPr>
              <a:tblGrid>
                <a:gridCol w="2050653"/>
                <a:gridCol w="2050653"/>
              </a:tblGrid>
              <a:tr h="328881">
                <a:tc>
                  <a:txBody>
                    <a:bodyPr/>
                    <a:lstStyle/>
                    <a:p>
                      <a:r>
                        <a:rPr lang="en-US" sz="1400" dirty="0" smtClean="0"/>
                        <a:t>Network Category</a:t>
                      </a:r>
                      <a:endParaRPr lang="en-US" sz="1400" dirty="0"/>
                    </a:p>
                  </a:txBody>
                  <a:tcPr/>
                </a:tc>
                <a:tc>
                  <a:txBody>
                    <a:bodyPr/>
                    <a:lstStyle/>
                    <a:p>
                      <a:r>
                        <a:rPr lang="en-US" sz="1400" dirty="0" smtClean="0"/>
                        <a:t>Timescale</a:t>
                      </a:r>
                      <a:endParaRPr lang="en-US" sz="1400" dirty="0"/>
                    </a:p>
                  </a:txBody>
                  <a:tcPr/>
                </a:tc>
              </a:tr>
              <a:tr h="328881">
                <a:tc>
                  <a:txBody>
                    <a:bodyPr/>
                    <a:lstStyle/>
                    <a:p>
                      <a:r>
                        <a:rPr lang="en-US" sz="1400" dirty="0" smtClean="0"/>
                        <a:t>Gene</a:t>
                      </a:r>
                      <a:r>
                        <a:rPr lang="en-US" sz="1400" baseline="0" dirty="0" smtClean="0"/>
                        <a:t> Regulatory</a:t>
                      </a:r>
                      <a:endParaRPr lang="en-US" sz="1400" dirty="0"/>
                    </a:p>
                  </a:txBody>
                  <a:tcPr/>
                </a:tc>
                <a:tc>
                  <a:txBody>
                    <a:bodyPr/>
                    <a:lstStyle/>
                    <a:p>
                      <a:r>
                        <a:rPr lang="en-US" sz="1400" dirty="0" err="1" smtClean="0"/>
                        <a:t>Minutes</a:t>
                      </a:r>
                      <a:r>
                        <a:rPr lang="en-US" sz="1400" dirty="0" err="1" smtClean="0">
                          <a:sym typeface="Wingdings" panose="05000000000000000000" pitchFamily="2" charset="2"/>
                        </a:rPr>
                        <a:t>Hours</a:t>
                      </a:r>
                      <a:endParaRPr lang="en-US" sz="1400" dirty="0"/>
                    </a:p>
                  </a:txBody>
                  <a:tcPr/>
                </a:tc>
              </a:tr>
              <a:tr h="328881">
                <a:tc>
                  <a:txBody>
                    <a:bodyPr/>
                    <a:lstStyle/>
                    <a:p>
                      <a:r>
                        <a:rPr lang="en-US" sz="1400" dirty="0" smtClean="0"/>
                        <a:t>Signaling</a:t>
                      </a:r>
                      <a:endParaRPr lang="en-US" sz="1400" dirty="0"/>
                    </a:p>
                  </a:txBody>
                  <a:tcPr/>
                </a:tc>
                <a:tc>
                  <a:txBody>
                    <a:bodyPr/>
                    <a:lstStyle/>
                    <a:p>
                      <a:r>
                        <a:rPr lang="en-US" sz="1400" dirty="0" err="1" smtClean="0"/>
                        <a:t>Seconds</a:t>
                      </a:r>
                      <a:r>
                        <a:rPr lang="en-US" sz="1400" dirty="0" err="1" smtClean="0">
                          <a:sym typeface="Wingdings" panose="05000000000000000000" pitchFamily="2" charset="2"/>
                        </a:rPr>
                        <a:t>Minutes</a:t>
                      </a:r>
                      <a:endParaRPr lang="en-US" sz="1400" dirty="0"/>
                    </a:p>
                  </a:txBody>
                  <a:tcPr/>
                </a:tc>
              </a:tr>
              <a:tr h="328881">
                <a:tc>
                  <a:txBody>
                    <a:bodyPr/>
                    <a:lstStyle/>
                    <a:p>
                      <a:r>
                        <a:rPr lang="en-US" sz="1400" dirty="0" smtClean="0"/>
                        <a:t>Metabolic</a:t>
                      </a:r>
                      <a:endParaRPr lang="en-US" sz="1400" dirty="0"/>
                    </a:p>
                  </a:txBody>
                  <a:tcPr/>
                </a:tc>
                <a:tc>
                  <a:txBody>
                    <a:bodyPr/>
                    <a:lstStyle/>
                    <a:p>
                      <a:r>
                        <a:rPr lang="en-US" sz="1400" dirty="0" smtClean="0"/>
                        <a:t>Microseconds</a:t>
                      </a:r>
                      <a:r>
                        <a:rPr lang="en-US" sz="1400" dirty="0" smtClean="0">
                          <a:sym typeface="Wingdings" panose="05000000000000000000" pitchFamily="2" charset="2"/>
                        </a:rPr>
                        <a:t></a:t>
                      </a:r>
                    </a:p>
                    <a:p>
                      <a:r>
                        <a:rPr lang="en-US" sz="1400" dirty="0" smtClean="0">
                          <a:sym typeface="Wingdings" panose="05000000000000000000" pitchFamily="2" charset="2"/>
                        </a:rPr>
                        <a:t>Seconds</a:t>
                      </a:r>
                      <a:endParaRPr lang="en-US" sz="1400" dirty="0"/>
                    </a:p>
                  </a:txBody>
                  <a:tcPr/>
                </a:tc>
              </a:tr>
              <a:tr h="328881">
                <a:tc>
                  <a:txBody>
                    <a:bodyPr/>
                    <a:lstStyle/>
                    <a:p>
                      <a:r>
                        <a:rPr lang="en-US" sz="1400" dirty="0" smtClean="0"/>
                        <a:t>PBPK</a:t>
                      </a:r>
                      <a:endParaRPr lang="en-US" sz="1400" dirty="0"/>
                    </a:p>
                  </a:txBody>
                  <a:tcPr/>
                </a:tc>
                <a:tc>
                  <a:txBody>
                    <a:bodyPr/>
                    <a:lstStyle/>
                    <a:p>
                      <a:r>
                        <a:rPr lang="en-US" sz="1400" dirty="0" err="1" smtClean="0"/>
                        <a:t>Milliseconds</a:t>
                      </a:r>
                      <a:r>
                        <a:rPr lang="en-US" sz="1400" dirty="0" err="1" smtClean="0">
                          <a:sym typeface="Wingdings" panose="05000000000000000000" pitchFamily="2" charset="2"/>
                        </a:rPr>
                        <a:t>Days</a:t>
                      </a:r>
                      <a:endParaRPr lang="en-US" sz="1400" dirty="0"/>
                    </a:p>
                  </a:txBody>
                  <a:tcPr/>
                </a:tc>
              </a:tr>
            </a:tbl>
          </a:graphicData>
        </a:graphic>
      </p:graphicFrame>
      <p:sp>
        <p:nvSpPr>
          <p:cNvPr id="9" name="Rectangle 8"/>
          <p:cNvSpPr/>
          <p:nvPr/>
        </p:nvSpPr>
        <p:spPr>
          <a:xfrm>
            <a:off x="152400" y="891711"/>
            <a:ext cx="4191000" cy="1938992"/>
          </a:xfrm>
          <a:prstGeom prst="rect">
            <a:avLst/>
          </a:prstGeom>
        </p:spPr>
        <p:txBody>
          <a:bodyPr wrap="square">
            <a:spAutoFit/>
          </a:bodyPr>
          <a:lstStyle/>
          <a:p>
            <a:r>
              <a:rPr lang="en-US" sz="2000" b="1" dirty="0"/>
              <a:t>Timescales</a:t>
            </a:r>
            <a:r>
              <a:rPr lang="en-US" sz="2000" dirty="0"/>
              <a:t>: Timescales of reaction networks of the same </a:t>
            </a:r>
            <a:r>
              <a:rPr lang="en-US" sz="2000" dirty="0" smtClean="0"/>
              <a:t>category vary </a:t>
            </a:r>
            <a:r>
              <a:rPr lang="en-US" sz="2000" dirty="0"/>
              <a:t>enormously in specific situations.</a:t>
            </a:r>
          </a:p>
          <a:p>
            <a:r>
              <a:rPr lang="en-US" sz="2000" dirty="0"/>
              <a:t>However, for a loosely defined typical case:</a:t>
            </a:r>
          </a:p>
        </p:txBody>
      </p:sp>
      <p:pic>
        <p:nvPicPr>
          <p:cNvPr id="11" name="Picture 10"/>
          <p:cNvPicPr>
            <a:picLocks noChangeAspect="1"/>
          </p:cNvPicPr>
          <p:nvPr/>
        </p:nvPicPr>
        <p:blipFill>
          <a:blip r:embed="rId4"/>
          <a:stretch>
            <a:fillRect/>
          </a:stretch>
        </p:blipFill>
        <p:spPr>
          <a:xfrm>
            <a:off x="4343400" y="762000"/>
            <a:ext cx="4924558" cy="3466034"/>
          </a:xfrm>
          <a:prstGeom prst="rect">
            <a:avLst/>
          </a:prstGeom>
        </p:spPr>
      </p:pic>
      <p:sp>
        <p:nvSpPr>
          <p:cNvPr id="12" name="Rectangle 11"/>
          <p:cNvSpPr/>
          <p:nvPr/>
        </p:nvSpPr>
        <p:spPr>
          <a:xfrm>
            <a:off x="4757232" y="4204467"/>
            <a:ext cx="4385982" cy="1477328"/>
          </a:xfrm>
          <a:prstGeom prst="rect">
            <a:avLst/>
          </a:prstGeom>
        </p:spPr>
        <p:txBody>
          <a:bodyPr wrap="square">
            <a:spAutoFit/>
          </a:bodyPr>
          <a:lstStyle/>
          <a:p>
            <a:r>
              <a:rPr lang="en-US" dirty="0" smtClean="0">
                <a:latin typeface="NimbusRomNo9L-Regu"/>
              </a:rPr>
              <a:t>Mixed </a:t>
            </a:r>
            <a:r>
              <a:rPr lang="en-US" dirty="0">
                <a:latin typeface="NimbusRomNo9L-Regu"/>
              </a:rPr>
              <a:t>network </a:t>
            </a:r>
            <a:r>
              <a:rPr lang="en-US" dirty="0" smtClean="0">
                <a:latin typeface="NimbusRomNo9L-Regu"/>
              </a:rPr>
              <a:t>of gene </a:t>
            </a:r>
            <a:r>
              <a:rPr lang="en-US" dirty="0">
                <a:latin typeface="NimbusRomNo9L-Regu"/>
              </a:rPr>
              <a:t>regulatory and </a:t>
            </a:r>
            <a:r>
              <a:rPr lang="en-US" dirty="0" smtClean="0">
                <a:latin typeface="NimbusRomNo9L-Regu"/>
              </a:rPr>
              <a:t>protein phosphorylation networks </a:t>
            </a:r>
            <a:r>
              <a:rPr lang="en-US" dirty="0">
                <a:latin typeface="NimbusRomNo9L-Regu"/>
              </a:rPr>
              <a:t>in </a:t>
            </a:r>
            <a:r>
              <a:rPr lang="en-US" i="1" dirty="0" err="1">
                <a:latin typeface="NimbusRomNo9L-ReguItal"/>
              </a:rPr>
              <a:t>Caulobacter</a:t>
            </a:r>
            <a:r>
              <a:rPr lang="en-US" dirty="0">
                <a:latin typeface="NimbusRomNo9L-Regu"/>
              </a:rPr>
              <a:t>. Blunt ends to regulatory arcs indicate </a:t>
            </a:r>
            <a:r>
              <a:rPr lang="en-US" dirty="0" smtClean="0">
                <a:latin typeface="NimbusRomNo9L-Regu"/>
              </a:rPr>
              <a:t>inhibition, arrow </a:t>
            </a:r>
            <a:r>
              <a:rPr lang="en-US" dirty="0">
                <a:latin typeface="NimbusRomNo9L-Regu"/>
              </a:rPr>
              <a:t>ends </a:t>
            </a:r>
            <a:r>
              <a:rPr lang="en-US" dirty="0" smtClean="0">
                <a:latin typeface="NimbusRomNo9L-Regu"/>
              </a:rPr>
              <a:t>activation</a:t>
            </a:r>
            <a:r>
              <a:rPr lang="en-US" dirty="0">
                <a:latin typeface="NimbusRomNo9L-Regu"/>
              </a:rPr>
              <a:t>. </a:t>
            </a:r>
            <a:r>
              <a:rPr lang="en-US" dirty="0" smtClean="0">
                <a:latin typeface="NimbusRomNo9L-Regu"/>
              </a:rPr>
              <a:t>From </a:t>
            </a:r>
            <a:r>
              <a:rPr lang="en-US" dirty="0" err="1">
                <a:latin typeface="NimbusRomNo9L-Regu"/>
              </a:rPr>
              <a:t>BioMed</a:t>
            </a:r>
            <a:r>
              <a:rPr lang="en-US" dirty="0">
                <a:latin typeface="NimbusRomNo9L-Regu"/>
              </a:rPr>
              <a:t> Central [19].</a:t>
            </a:r>
            <a:endParaRPr lang="en-US" dirty="0"/>
          </a:p>
        </p:txBody>
      </p:sp>
    </p:spTree>
    <p:extLst>
      <p:ext uri="{BB962C8B-B14F-4D97-AF65-F5344CB8AC3E}">
        <p14:creationId xmlns:p14="http://schemas.microsoft.com/office/powerpoint/2010/main" val="315488694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Building Network Models: Car and Driver</a:t>
            </a:r>
            <a:endParaRPr lang="en-US" sz="3600" b="1" dirty="0">
              <a:solidFill>
                <a:srgbClr val="0000CC"/>
              </a:solidFill>
            </a:endParaRPr>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3025" y="861549"/>
            <a:ext cx="8915400" cy="5632311"/>
          </a:xfrm>
          <a:prstGeom prst="rect">
            <a:avLst/>
          </a:prstGeom>
        </p:spPr>
        <p:txBody>
          <a:bodyPr wrap="square">
            <a:spAutoFit/>
          </a:bodyPr>
          <a:lstStyle/>
          <a:p>
            <a:r>
              <a:rPr lang="en-US" b="1" dirty="0" smtClean="0"/>
              <a:t>We can build network models of a great variety of phenomena, not only molecular interactions</a:t>
            </a:r>
          </a:p>
          <a:p>
            <a:endParaRPr lang="en-US" b="1" dirty="0"/>
          </a:p>
          <a:p>
            <a:r>
              <a:rPr lang="en-US" b="1" dirty="0" smtClean="0"/>
              <a:t>Let’s build models for two cases</a:t>
            </a:r>
            <a:endParaRPr lang="en-US" dirty="0"/>
          </a:p>
          <a:p>
            <a:r>
              <a:rPr lang="en-US" dirty="0"/>
              <a:t>However, for a loosely defined typical case</a:t>
            </a:r>
            <a:r>
              <a:rPr lang="en-US" dirty="0" smtClean="0"/>
              <a:t>: A driver of a car on a highway and transmission of cancer cells to metastases</a:t>
            </a:r>
          </a:p>
          <a:p>
            <a:endParaRPr lang="en-US" dirty="0"/>
          </a:p>
          <a:p>
            <a:r>
              <a:rPr lang="en-US" dirty="0" smtClean="0"/>
              <a:t>In the first case, we want to know how a car’s velocity behaves as a function of the velocity and position of the car in front of it</a:t>
            </a:r>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r>
              <a:rPr lang="en-US" dirty="0" smtClean="0"/>
              <a:t>Objects: Car: Properties: position, velocity</a:t>
            </a:r>
          </a:p>
          <a:p>
            <a:endParaRPr lang="en-US" dirty="0"/>
          </a:p>
          <a:p>
            <a:r>
              <a:rPr lang="en-US" dirty="0" smtClean="0"/>
              <a:t>Now we need to think about the interaction between the cars</a:t>
            </a:r>
            <a:endParaRPr lang="en-US" dirty="0"/>
          </a:p>
          <a:p>
            <a:endParaRPr lang="en-US" dirty="0"/>
          </a:p>
        </p:txBody>
      </p:sp>
      <p:pic>
        <p:nvPicPr>
          <p:cNvPr id="3" name="Picture 2"/>
          <p:cNvPicPr>
            <a:picLocks noChangeAspect="1"/>
          </p:cNvPicPr>
          <p:nvPr/>
        </p:nvPicPr>
        <p:blipFill rotWithShape="1">
          <a:blip r:embed="rId4"/>
          <a:srcRect b="11697"/>
          <a:stretch/>
        </p:blipFill>
        <p:spPr>
          <a:xfrm>
            <a:off x="990600" y="3581400"/>
            <a:ext cx="2017990" cy="1088480"/>
          </a:xfrm>
          <a:prstGeom prst="rect">
            <a:avLst/>
          </a:prstGeom>
        </p:spPr>
      </p:pic>
      <p:pic>
        <p:nvPicPr>
          <p:cNvPr id="13" name="Picture 12"/>
          <p:cNvPicPr>
            <a:picLocks noChangeAspect="1"/>
          </p:cNvPicPr>
          <p:nvPr/>
        </p:nvPicPr>
        <p:blipFill rotWithShape="1">
          <a:blip r:embed="rId4"/>
          <a:srcRect b="11697"/>
          <a:stretch/>
        </p:blipFill>
        <p:spPr>
          <a:xfrm>
            <a:off x="5181600" y="3581400"/>
            <a:ext cx="2017990" cy="1088480"/>
          </a:xfrm>
          <a:prstGeom prst="rect">
            <a:avLst/>
          </a:prstGeom>
        </p:spPr>
      </p:pic>
      <p:sp>
        <p:nvSpPr>
          <p:cNvPr id="4" name="Left Arrow 3"/>
          <p:cNvSpPr/>
          <p:nvPr/>
        </p:nvSpPr>
        <p:spPr>
          <a:xfrm>
            <a:off x="484188" y="4125640"/>
            <a:ext cx="430212" cy="293960"/>
          </a:xfrm>
          <a:prstGeom prst="leftArrow">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eft Arrow 13"/>
          <p:cNvSpPr/>
          <p:nvPr/>
        </p:nvSpPr>
        <p:spPr>
          <a:xfrm>
            <a:off x="4648200" y="4099637"/>
            <a:ext cx="430212" cy="293960"/>
          </a:xfrm>
          <a:prstGeom prst="leftArrow">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7" name="TextBox 6"/>
              <p:cNvSpPr txBox="1"/>
              <p:nvPr/>
            </p:nvSpPr>
            <p:spPr>
              <a:xfrm>
                <a:off x="1466195" y="4724400"/>
                <a:ext cx="1066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00CC"/>
                              </a:solidFill>
                              <a:latin typeface="Cambria Math" panose="02040503050406030204" pitchFamily="18" charset="0"/>
                            </a:rPr>
                          </m:ctrlPr>
                        </m:sSubPr>
                        <m:e>
                          <m:r>
                            <a:rPr lang="en-US" b="1" i="1" smtClean="0">
                              <a:solidFill>
                                <a:srgbClr val="0000CC"/>
                              </a:solidFill>
                              <a:latin typeface="Cambria Math" panose="02040503050406030204" pitchFamily="18" charset="0"/>
                            </a:rPr>
                            <m:t>𝒙</m:t>
                          </m:r>
                        </m:e>
                        <m:sub>
                          <m:r>
                            <a:rPr lang="en-US" b="1" i="1" smtClean="0">
                              <a:solidFill>
                                <a:srgbClr val="0000CC"/>
                              </a:solidFill>
                              <a:latin typeface="Cambria Math" panose="02040503050406030204" pitchFamily="18" charset="0"/>
                            </a:rPr>
                            <m:t>𝟏</m:t>
                          </m:r>
                        </m:sub>
                      </m:sSub>
                      <m:r>
                        <a:rPr lang="en-US" b="1" i="1" smtClean="0">
                          <a:solidFill>
                            <a:srgbClr val="0000CC"/>
                          </a:solidFill>
                          <a:latin typeface="Cambria Math" panose="02040503050406030204" pitchFamily="18" charset="0"/>
                        </a:rPr>
                        <m:t>, </m:t>
                      </m:r>
                      <m:sSub>
                        <m:sSubPr>
                          <m:ctrlPr>
                            <a:rPr lang="en-US" b="1" i="1" smtClean="0">
                              <a:solidFill>
                                <a:srgbClr val="0000CC"/>
                              </a:solidFill>
                              <a:latin typeface="Cambria Math" panose="02040503050406030204" pitchFamily="18" charset="0"/>
                            </a:rPr>
                          </m:ctrlPr>
                        </m:sSubPr>
                        <m:e>
                          <m:r>
                            <a:rPr lang="en-US" b="1" i="1" smtClean="0">
                              <a:solidFill>
                                <a:srgbClr val="0000CC"/>
                              </a:solidFill>
                              <a:latin typeface="Cambria Math" panose="02040503050406030204" pitchFamily="18" charset="0"/>
                            </a:rPr>
                            <m:t>𝒗</m:t>
                          </m:r>
                        </m:e>
                        <m:sub>
                          <m:r>
                            <a:rPr lang="en-US" b="1" i="1" smtClean="0">
                              <a:solidFill>
                                <a:srgbClr val="0000CC"/>
                              </a:solidFill>
                              <a:latin typeface="Cambria Math" panose="02040503050406030204" pitchFamily="18" charset="0"/>
                            </a:rPr>
                            <m:t>𝟏</m:t>
                          </m:r>
                        </m:sub>
                      </m:sSub>
                    </m:oMath>
                  </m:oMathPara>
                </a14:m>
                <a:endParaRPr lang="en-US" b="1" dirty="0">
                  <a:solidFill>
                    <a:srgbClr val="0000CC"/>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1466195" y="4724400"/>
                <a:ext cx="1066800" cy="369332"/>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5657195" y="4699732"/>
                <a:ext cx="1066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00CC"/>
                              </a:solidFill>
                              <a:latin typeface="Cambria Math" panose="02040503050406030204" pitchFamily="18" charset="0"/>
                            </a:rPr>
                          </m:ctrlPr>
                        </m:sSubPr>
                        <m:e>
                          <m:r>
                            <a:rPr lang="en-US" b="1" i="1" smtClean="0">
                              <a:solidFill>
                                <a:srgbClr val="0000CC"/>
                              </a:solidFill>
                              <a:latin typeface="Cambria Math" panose="02040503050406030204" pitchFamily="18" charset="0"/>
                            </a:rPr>
                            <m:t>𝒙</m:t>
                          </m:r>
                        </m:e>
                        <m:sub>
                          <m:r>
                            <a:rPr lang="en-US" b="1" i="1" smtClean="0">
                              <a:solidFill>
                                <a:srgbClr val="0000CC"/>
                              </a:solidFill>
                              <a:latin typeface="Cambria Math" panose="02040503050406030204" pitchFamily="18" charset="0"/>
                            </a:rPr>
                            <m:t>𝟐</m:t>
                          </m:r>
                        </m:sub>
                      </m:sSub>
                      <m:r>
                        <a:rPr lang="en-US" b="1" i="1" smtClean="0">
                          <a:solidFill>
                            <a:srgbClr val="0000CC"/>
                          </a:solidFill>
                          <a:latin typeface="Cambria Math" panose="02040503050406030204" pitchFamily="18" charset="0"/>
                        </a:rPr>
                        <m:t>, </m:t>
                      </m:r>
                      <m:sSub>
                        <m:sSubPr>
                          <m:ctrlPr>
                            <a:rPr lang="en-US" b="1" i="1" smtClean="0">
                              <a:solidFill>
                                <a:srgbClr val="0000CC"/>
                              </a:solidFill>
                              <a:latin typeface="Cambria Math" panose="02040503050406030204" pitchFamily="18" charset="0"/>
                            </a:rPr>
                          </m:ctrlPr>
                        </m:sSubPr>
                        <m:e>
                          <m:r>
                            <a:rPr lang="en-US" b="1" i="1" smtClean="0">
                              <a:solidFill>
                                <a:srgbClr val="0000CC"/>
                              </a:solidFill>
                              <a:latin typeface="Cambria Math" panose="02040503050406030204" pitchFamily="18" charset="0"/>
                            </a:rPr>
                            <m:t>𝒗</m:t>
                          </m:r>
                        </m:e>
                        <m:sub>
                          <m:r>
                            <a:rPr lang="en-US" b="1" i="1" smtClean="0">
                              <a:solidFill>
                                <a:srgbClr val="0000CC"/>
                              </a:solidFill>
                              <a:latin typeface="Cambria Math" panose="02040503050406030204" pitchFamily="18" charset="0"/>
                            </a:rPr>
                            <m:t>𝟐</m:t>
                          </m:r>
                        </m:sub>
                      </m:sSub>
                    </m:oMath>
                  </m:oMathPara>
                </a14:m>
                <a:endParaRPr lang="en-US" b="1" dirty="0">
                  <a:solidFill>
                    <a:srgbClr val="0000CC"/>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5657195" y="4699732"/>
                <a:ext cx="1066800" cy="369332"/>
              </a:xfrm>
              <a:prstGeom prst="rect">
                <a:avLst/>
              </a:prstGeom>
              <a:blipFill rotWithShape="0">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62020432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Building Network Models: </a:t>
            </a:r>
            <a:r>
              <a:rPr lang="en-US" sz="3600" b="1" dirty="0">
                <a:solidFill>
                  <a:srgbClr val="0000CC"/>
                </a:solidFill>
              </a:rPr>
              <a:t>Car and Driver</a:t>
            </a:r>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9" name="Rectangle 8"/>
              <p:cNvSpPr/>
              <p:nvPr/>
            </p:nvSpPr>
            <p:spPr>
              <a:xfrm>
                <a:off x="76200" y="791852"/>
                <a:ext cx="4575175" cy="5716950"/>
              </a:xfrm>
              <a:prstGeom prst="rect">
                <a:avLst/>
              </a:prstGeom>
            </p:spPr>
            <p:txBody>
              <a:bodyPr wrap="square">
                <a:spAutoFit/>
              </a:bodyPr>
              <a:lstStyle/>
              <a:p>
                <a:r>
                  <a:rPr lang="en-US" dirty="0" smtClean="0"/>
                  <a:t>Objects: Car: Properties: position, velocity</a:t>
                </a:r>
              </a:p>
              <a:p>
                <a:endParaRPr lang="en-US" dirty="0"/>
              </a:p>
              <a:p>
                <a:r>
                  <a:rPr lang="en-US" dirty="0" smtClean="0"/>
                  <a:t>Now we need to think about the interaction between the cars</a:t>
                </a:r>
              </a:p>
              <a:p>
                <a:endParaRPr lang="en-US" dirty="0"/>
              </a:p>
              <a:p>
                <a:r>
                  <a:rPr lang="en-US" dirty="0" smtClean="0"/>
                  <a:t>The car has a driver (Object), whose eye (Object) monitors the distance between her car and the car in front (Property: target distance </a:t>
                </a:r>
                <a14:m>
                  <m:oMath xmlns:m="http://schemas.openxmlformats.org/officeDocument/2006/math">
                    <m:d>
                      <m:dPr>
                        <m:ctrlPr>
                          <a:rPr lang="en-US" i="1" dirty="0" smtClean="0">
                            <a:latin typeface="Cambria Math" panose="02040503050406030204" pitchFamily="18" charset="0"/>
                          </a:rPr>
                        </m:ctrlPr>
                      </m:dPr>
                      <m:e>
                        <m:sSub>
                          <m:sSubPr>
                            <m:ctrlPr>
                              <a:rPr lang="en-US" i="1" dirty="0" err="1" smtClean="0">
                                <a:latin typeface="Cambria Math" panose="02040503050406030204" pitchFamily="18" charset="0"/>
                              </a:rPr>
                            </m:ctrlPr>
                          </m:sSubPr>
                          <m:e>
                            <m:r>
                              <a:rPr lang="en-US" i="1" dirty="0" err="1" smtClean="0">
                                <a:latin typeface="Cambria Math" panose="02040503050406030204" pitchFamily="18" charset="0"/>
                              </a:rPr>
                              <m:t>𝑑</m:t>
                            </m:r>
                          </m:e>
                          <m:sub>
                            <m:r>
                              <a:rPr lang="en-US" i="1" dirty="0" err="1" smtClean="0">
                                <a:latin typeface="Cambria Math" panose="02040503050406030204" pitchFamily="18" charset="0"/>
                              </a:rPr>
                              <m:t>𝑡𝑎𝑟𝑔𝑒𝑡</m:t>
                            </m:r>
                          </m:sub>
                        </m:sSub>
                      </m:e>
                    </m:d>
                  </m:oMath>
                </a14:m>
                <a:r>
                  <a:rPr lang="en-US" dirty="0" smtClean="0"/>
                  <a:t>) and whose brain (Interaction) decides how to adjust the position of her foot (Object) in response (Property: Target angle </a:t>
                </a:r>
                <a14:m>
                  <m:oMath xmlns:m="http://schemas.openxmlformats.org/officeDocument/2006/math">
                    <m:d>
                      <m:dPr>
                        <m:ctrlPr>
                          <a:rPr lang="en-US" i="1">
                            <a:latin typeface="Cambria Math" panose="02040503050406030204" pitchFamily="18" charset="0"/>
                          </a:rPr>
                        </m:ctrlPr>
                      </m:dPr>
                      <m:e>
                        <m:sSub>
                          <m:sSubPr>
                            <m:ctrlPr>
                              <a:rPr lang="en-US" b="0" i="1" smtClean="0">
                                <a:latin typeface="Cambria Math" panose="02040503050406030204" pitchFamily="18" charset="0"/>
                              </a:rPr>
                            </m:ctrlPr>
                          </m:sSubPr>
                          <m:e>
                            <m:r>
                              <a:rPr lang="en-US" i="1">
                                <a:latin typeface="Cambria Math" panose="02040503050406030204" pitchFamily="18" charset="0"/>
                              </a:rPr>
                              <m:t>𝜃</m:t>
                            </m:r>
                          </m:e>
                          <m:sub>
                            <m:r>
                              <a:rPr lang="en-US" b="0" i="1" smtClean="0">
                                <a:latin typeface="Cambria Math" panose="02040503050406030204" pitchFamily="18" charset="0"/>
                              </a:rPr>
                              <m:t>𝑡𝑎𝑟𝑔𝑒𝑡</m:t>
                            </m:r>
                          </m:sub>
                        </m:sSub>
                      </m:e>
                    </m:d>
                  </m:oMath>
                </a14:m>
                <a:r>
                  <a:rPr lang="en-US" dirty="0" smtClean="0"/>
                  <a:t>)</a:t>
                </a:r>
              </a:p>
              <a:p>
                <a:endParaRPr lang="en-US" dirty="0"/>
              </a:p>
              <a:p>
                <a:r>
                  <a:rPr lang="en-US" dirty="0" smtClean="0"/>
                  <a:t>The car also has an accelerator pedal (Object), which has a property angle </a:t>
                </a:r>
                <a14:m>
                  <m:oMath xmlns:m="http://schemas.openxmlformats.org/officeDocument/2006/math">
                    <m:d>
                      <m:dPr>
                        <m:ctrlPr>
                          <a:rPr lang="en-US" b="0" i="1" smtClean="0">
                            <a:latin typeface="Cambria Math" panose="02040503050406030204" pitchFamily="18" charset="0"/>
                          </a:rPr>
                        </m:ctrlPr>
                      </m:dPr>
                      <m:e>
                        <m:r>
                          <a:rPr lang="en-US" b="0" i="1" smtClean="0">
                            <a:latin typeface="Cambria Math" panose="02040503050406030204" pitchFamily="18" charset="0"/>
                          </a:rPr>
                          <m:t>𝜃</m:t>
                        </m:r>
                      </m:e>
                    </m:d>
                  </m:oMath>
                </a14:m>
                <a:endParaRPr lang="en-US" dirty="0" smtClean="0"/>
              </a:p>
              <a:p>
                <a:endParaRPr lang="en-US" dirty="0"/>
              </a:p>
              <a:p>
                <a:r>
                  <a:rPr lang="en-US" dirty="0" smtClean="0"/>
                  <a:t>The angle of the accelerator changes the speed of the motor (Interaction), which changes the velocity of the car</a:t>
                </a:r>
                <a:endParaRPr lang="en-US" dirty="0"/>
              </a:p>
              <a:p>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76200" y="791852"/>
                <a:ext cx="4575175" cy="5716950"/>
              </a:xfrm>
              <a:prstGeom prst="rect">
                <a:avLst/>
              </a:prstGeom>
              <a:blipFill rotWithShape="0">
                <a:blip r:embed="rId4"/>
                <a:stretch>
                  <a:fillRect l="-1200" t="-640" r="-2000"/>
                </a:stretch>
              </a:blipFill>
            </p:spPr>
            <p:txBody>
              <a:bodyPr/>
              <a:lstStyle/>
              <a:p>
                <a:r>
                  <a:rPr lang="en-US">
                    <a:noFill/>
                  </a:rPr>
                  <a:t> </a:t>
                </a:r>
              </a:p>
            </p:txBody>
          </p:sp>
        </mc:Fallback>
      </mc:AlternateContent>
      <p:pic>
        <p:nvPicPr>
          <p:cNvPr id="10" name="Picture 9"/>
          <p:cNvPicPr>
            <a:picLocks noChangeAspect="1"/>
          </p:cNvPicPr>
          <p:nvPr/>
        </p:nvPicPr>
        <p:blipFill>
          <a:blip r:embed="rId5"/>
          <a:stretch>
            <a:fillRect/>
          </a:stretch>
        </p:blipFill>
        <p:spPr>
          <a:xfrm>
            <a:off x="4191000" y="791852"/>
            <a:ext cx="4797425" cy="1084977"/>
          </a:xfrm>
          <a:prstGeom prst="rect">
            <a:avLst/>
          </a:prstGeom>
        </p:spPr>
      </p:pic>
      <p:grpSp>
        <p:nvGrpSpPr>
          <p:cNvPr id="22" name="Group 21"/>
          <p:cNvGrpSpPr/>
          <p:nvPr/>
        </p:nvGrpSpPr>
        <p:grpSpPr>
          <a:xfrm>
            <a:off x="6096000" y="2168340"/>
            <a:ext cx="2181818" cy="2645144"/>
            <a:chOff x="6858000" y="2003056"/>
            <a:chExt cx="2181818" cy="2645144"/>
          </a:xfrm>
        </p:grpSpPr>
        <p:pic>
          <p:nvPicPr>
            <p:cNvPr id="11" name="Picture 10"/>
            <p:cNvPicPr>
              <a:picLocks noChangeAspect="1"/>
            </p:cNvPicPr>
            <p:nvPr/>
          </p:nvPicPr>
          <p:blipFill>
            <a:blip r:embed="rId6"/>
            <a:stretch>
              <a:fillRect/>
            </a:stretch>
          </p:blipFill>
          <p:spPr>
            <a:xfrm>
              <a:off x="7501226" y="2003056"/>
              <a:ext cx="1291942" cy="649771"/>
            </a:xfrm>
            <a:prstGeom prst="rect">
              <a:avLst/>
            </a:prstGeom>
          </p:spPr>
        </p:pic>
        <p:pic>
          <p:nvPicPr>
            <p:cNvPr id="12" name="Picture 11"/>
            <p:cNvPicPr>
              <a:picLocks noChangeAspect="1"/>
            </p:cNvPicPr>
            <p:nvPr/>
          </p:nvPicPr>
          <p:blipFill rotWithShape="1">
            <a:blip r:embed="rId7"/>
            <a:srcRect l="56584" t="65278" r="13786" b="6945"/>
            <a:stretch/>
          </p:blipFill>
          <p:spPr>
            <a:xfrm>
              <a:off x="7651116" y="3657600"/>
              <a:ext cx="1337309" cy="990600"/>
            </a:xfrm>
            <a:prstGeom prst="rect">
              <a:avLst/>
            </a:prstGeom>
          </p:spPr>
        </p:pic>
        <p:pic>
          <p:nvPicPr>
            <p:cNvPr id="17" name="Picture 16"/>
            <p:cNvPicPr>
              <a:picLocks noChangeAspect="1"/>
            </p:cNvPicPr>
            <p:nvPr/>
          </p:nvPicPr>
          <p:blipFill rotWithShape="1">
            <a:blip r:embed="rId8"/>
            <a:srcRect b="11697"/>
            <a:stretch/>
          </p:blipFill>
          <p:spPr>
            <a:xfrm>
              <a:off x="6858000" y="2099341"/>
              <a:ext cx="847627" cy="457200"/>
            </a:xfrm>
            <a:prstGeom prst="rect">
              <a:avLst/>
            </a:prstGeom>
          </p:spPr>
        </p:pic>
        <mc:AlternateContent xmlns:mc="http://schemas.openxmlformats.org/markup-compatibility/2006" xmlns:a14="http://schemas.microsoft.com/office/drawing/2010/main">
          <mc:Choice Requires="a14">
            <p:sp>
              <p:nvSpPr>
                <p:cNvPr id="18" name="TextBox 17"/>
                <p:cNvSpPr txBox="1"/>
                <p:nvPr/>
              </p:nvSpPr>
              <p:spPr>
                <a:xfrm>
                  <a:off x="7282053" y="2554075"/>
                  <a:ext cx="1066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00CC"/>
                            </a:solidFill>
                            <a:latin typeface="Cambria Math" panose="02040503050406030204" pitchFamily="18" charset="0"/>
                          </a:rPr>
                          <m:t>𝒅</m:t>
                        </m:r>
                      </m:oMath>
                    </m:oMathPara>
                  </a14:m>
                  <a:endParaRPr lang="en-US" b="1" dirty="0">
                    <a:solidFill>
                      <a:srgbClr val="0000CC"/>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7282053" y="2554075"/>
                  <a:ext cx="1066800" cy="369332"/>
                </a:xfrm>
                <a:prstGeom prst="rect">
                  <a:avLst/>
                </a:prstGeom>
                <a:blipFill rotWithShape="0">
                  <a:blip r:embed="rId9"/>
                  <a:stretch>
                    <a:fillRect/>
                  </a:stretch>
                </a:blipFill>
              </p:spPr>
              <p:txBody>
                <a:bodyPr/>
                <a:lstStyle/>
                <a:p>
                  <a:r>
                    <a:rPr lang="en-US">
                      <a:noFill/>
                    </a:rPr>
                    <a:t> </a:t>
                  </a:r>
                </a:p>
              </p:txBody>
            </p:sp>
          </mc:Fallback>
        </mc:AlternateContent>
        <p:sp>
          <p:nvSpPr>
            <p:cNvPr id="19" name="Down Arrow 18"/>
            <p:cNvSpPr/>
            <p:nvPr/>
          </p:nvSpPr>
          <p:spPr>
            <a:xfrm>
              <a:off x="8229600" y="2798649"/>
              <a:ext cx="320675" cy="81039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p:cNvSpPr/>
                <p:nvPr/>
              </p:nvSpPr>
              <p:spPr>
                <a:xfrm>
                  <a:off x="7036451" y="3917485"/>
                  <a:ext cx="929549" cy="39190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m:oMathPara>
                  </a14:m>
                  <a:endParaRPr lang="en-US" dirty="0"/>
                </a:p>
              </p:txBody>
            </p:sp>
          </mc:Choice>
          <mc:Fallback xmlns="">
            <p:sp>
              <p:nvSpPr>
                <p:cNvPr id="20" name="Rectangle 19"/>
                <p:cNvSpPr>
                  <a:spLocks noRot="1" noChangeAspect="1" noMove="1" noResize="1" noEditPoints="1" noAdjustHandles="1" noChangeArrowheads="1" noChangeShapeType="1" noTextEdit="1"/>
                </p:cNvSpPr>
                <p:nvPr/>
              </p:nvSpPr>
              <p:spPr>
                <a:xfrm>
                  <a:off x="7036451" y="3917485"/>
                  <a:ext cx="929549" cy="391902"/>
                </a:xfrm>
                <a:prstGeom prst="rect">
                  <a:avLst/>
                </a:prstGeom>
                <a:blipFill rotWithShape="0">
                  <a:blip r:embed="rId10"/>
                  <a:stretch>
                    <a:fillRect b="-78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8654456" y="4229926"/>
                  <a:ext cx="38536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𝜃</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8654456" y="4229926"/>
                  <a:ext cx="385362" cy="369332"/>
                </a:xfrm>
                <a:prstGeom prst="rect">
                  <a:avLst/>
                </a:prstGeom>
                <a:blipFill rotWithShape="0">
                  <a:blip r:embed="rId11"/>
                  <a:stretch>
                    <a:fillRect/>
                  </a:stretch>
                </a:blipFill>
              </p:spPr>
              <p:txBody>
                <a:bodyPr/>
                <a:lstStyle/>
                <a:p>
                  <a:r>
                    <a:rPr lang="en-US">
                      <a:noFill/>
                    </a:rPr>
                    <a:t> </a:t>
                  </a:r>
                </a:p>
              </p:txBody>
            </p:sp>
          </mc:Fallback>
        </mc:AlternateContent>
      </p:grpSp>
      <p:sp>
        <p:nvSpPr>
          <p:cNvPr id="23" name="Down Arrow 22"/>
          <p:cNvSpPr/>
          <p:nvPr/>
        </p:nvSpPr>
        <p:spPr>
          <a:xfrm rot="10800000">
            <a:off x="8223632" y="1876828"/>
            <a:ext cx="320675" cy="259784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17253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dirty="0" smtClean="0">
                <a:solidFill>
                  <a:srgbClr val="0000CC"/>
                </a:solidFill>
              </a:rPr>
              <a:t>Specific Scientific Goals of Modeling in Biology</a:t>
            </a:r>
          </a:p>
        </p:txBody>
      </p:sp>
      <p:sp>
        <p:nvSpPr>
          <p:cNvPr id="17411" name="Rectangle 3"/>
          <p:cNvSpPr>
            <a:spLocks noGrp="1" noChangeArrowheads="1"/>
          </p:cNvSpPr>
          <p:nvPr>
            <p:ph type="body" idx="1"/>
          </p:nvPr>
        </p:nvSpPr>
        <p:spPr/>
        <p:txBody>
          <a:bodyPr/>
          <a:lstStyle/>
          <a:p>
            <a:pPr eaLnBrk="1" hangingPunct="1">
              <a:lnSpc>
                <a:spcPct val="90000"/>
              </a:lnSpc>
            </a:pPr>
            <a:r>
              <a:rPr lang="en-US" dirty="0" smtClean="0"/>
              <a:t>To </a:t>
            </a:r>
            <a:r>
              <a:rPr lang="en-US" dirty="0" smtClean="0">
                <a:solidFill>
                  <a:srgbClr val="00CC00"/>
                </a:solidFill>
              </a:rPr>
              <a:t>explain biological processes</a:t>
            </a:r>
            <a:r>
              <a:rPr lang="en-US" dirty="0" smtClean="0"/>
              <a:t> that result in observed phenomena</a:t>
            </a:r>
          </a:p>
          <a:p>
            <a:pPr eaLnBrk="1" hangingPunct="1">
              <a:lnSpc>
                <a:spcPct val="90000"/>
              </a:lnSpc>
            </a:pPr>
            <a:r>
              <a:rPr lang="en-US" dirty="0" smtClean="0"/>
              <a:t>To </a:t>
            </a:r>
            <a:r>
              <a:rPr lang="en-US" dirty="0" smtClean="0">
                <a:solidFill>
                  <a:srgbClr val="00CC00"/>
                </a:solidFill>
              </a:rPr>
              <a:t>predict</a:t>
            </a:r>
            <a:r>
              <a:rPr lang="en-US" dirty="0" smtClean="0"/>
              <a:t> previously unobserved phenomena</a:t>
            </a:r>
          </a:p>
          <a:p>
            <a:pPr eaLnBrk="1" hangingPunct="1">
              <a:lnSpc>
                <a:spcPct val="90000"/>
              </a:lnSpc>
            </a:pPr>
            <a:r>
              <a:rPr lang="en-US" dirty="0" smtClean="0"/>
              <a:t>To </a:t>
            </a:r>
            <a:r>
              <a:rPr lang="en-US" dirty="0" smtClean="0">
                <a:solidFill>
                  <a:srgbClr val="00CC00"/>
                </a:solidFill>
              </a:rPr>
              <a:t>identify</a:t>
            </a:r>
            <a:r>
              <a:rPr lang="en-US" dirty="0" smtClean="0"/>
              <a:t> key generic mechanisms</a:t>
            </a:r>
          </a:p>
          <a:p>
            <a:pPr eaLnBrk="1" hangingPunct="1">
              <a:lnSpc>
                <a:spcPct val="90000"/>
              </a:lnSpc>
            </a:pPr>
            <a:r>
              <a:rPr lang="en-US" dirty="0" smtClean="0"/>
              <a:t>To </a:t>
            </a:r>
            <a:r>
              <a:rPr lang="en-US" dirty="0" smtClean="0">
                <a:solidFill>
                  <a:srgbClr val="00CC00"/>
                </a:solidFill>
              </a:rPr>
              <a:t>guide experiments</a:t>
            </a:r>
            <a:r>
              <a:rPr lang="en-US" dirty="0" smtClean="0"/>
              <a:t>:</a:t>
            </a:r>
          </a:p>
          <a:p>
            <a:pPr lvl="1" eaLnBrk="1" hangingPunct="1">
              <a:lnSpc>
                <a:spcPct val="90000"/>
              </a:lnSpc>
            </a:pPr>
            <a:r>
              <a:rPr lang="en-US" dirty="0" smtClean="0"/>
              <a:t>Suggest new experiments</a:t>
            </a:r>
          </a:p>
          <a:p>
            <a:pPr lvl="1" eaLnBrk="1" hangingPunct="1">
              <a:lnSpc>
                <a:spcPct val="90000"/>
              </a:lnSpc>
            </a:pPr>
            <a:r>
              <a:rPr lang="en-US" dirty="0" smtClean="0"/>
              <a:t>Help interpret experiments</a:t>
            </a:r>
          </a:p>
        </p:txBody>
      </p:sp>
      <p:pic>
        <p:nvPicPr>
          <p:cNvPr id="17412"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546946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4360686" y="697582"/>
            <a:ext cx="4797425" cy="1084977"/>
          </a:xfrm>
          <a:prstGeom prst="rect">
            <a:avLst/>
          </a:prstGeom>
        </p:spPr>
      </p:pic>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Building Network Models: </a:t>
            </a:r>
            <a:r>
              <a:rPr lang="en-US" sz="3600" b="1" dirty="0">
                <a:solidFill>
                  <a:srgbClr val="0000CC"/>
                </a:solidFill>
              </a:rPr>
              <a:t>Car and Driver</a:t>
            </a:r>
          </a:p>
        </p:txBody>
      </p:sp>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9" name="Rectangle 8"/>
              <p:cNvSpPr/>
              <p:nvPr/>
            </p:nvSpPr>
            <p:spPr>
              <a:xfrm>
                <a:off x="76200" y="791852"/>
                <a:ext cx="4800600" cy="4846455"/>
              </a:xfrm>
              <a:prstGeom prst="rect">
                <a:avLst/>
              </a:prstGeom>
            </p:spPr>
            <p:txBody>
              <a:bodyPr wrap="square">
                <a:spAutoFit/>
              </a:bodyPr>
              <a:lstStyle/>
              <a:p>
                <a:r>
                  <a:rPr lang="en-US" dirty="0" smtClean="0"/>
                  <a:t>Objects: Car: Properties: position, velocity</a:t>
                </a:r>
              </a:p>
              <a:p>
                <a:endParaRPr lang="en-US" dirty="0" smtClean="0"/>
              </a:p>
              <a:p>
                <a:r>
                  <a:rPr lang="en-US" dirty="0" smtClean="0"/>
                  <a:t>Let’s also assume that the car will slow down if there is no signal from the accelerator and that our driver doesn’t need to use the brake in this situation</a:t>
                </a:r>
              </a:p>
              <a:p>
                <a:endParaRPr lang="en-US" dirty="0"/>
              </a:p>
              <a:p>
                <a:r>
                  <a:rPr lang="en-US" dirty="0" smtClean="0"/>
                  <a:t>Bigger </a:t>
                </a:r>
                <a14:m>
                  <m:oMath xmlns:m="http://schemas.openxmlformats.org/officeDocument/2006/math">
                    <m:sSub>
                      <m:sSubPr>
                        <m:ctrlPr>
                          <a:rPr lang="en-US" b="0" i="1" dirty="0" smtClean="0">
                            <a:latin typeface="Cambria Math" panose="02040503050406030204" pitchFamily="18" charset="0"/>
                          </a:rPr>
                        </m:ctrlPr>
                      </m:sSubPr>
                      <m:e>
                        <m:r>
                          <a:rPr lang="en-US" i="1" dirty="0">
                            <a:latin typeface="Cambria Math" panose="02040503050406030204" pitchFamily="18" charset="0"/>
                          </a:rPr>
                          <m:t>𝑣</m:t>
                        </m:r>
                      </m:e>
                      <m:sub>
                        <m:r>
                          <a:rPr lang="en-US" b="0" i="0" dirty="0" smtClean="0">
                            <a:latin typeface="Cambria Math" panose="02040503050406030204" pitchFamily="18" charset="0"/>
                          </a:rPr>
                          <m:t>1</m:t>
                        </m:r>
                      </m:sub>
                    </m:sSub>
                    <m:r>
                      <a:rPr lang="en-US" b="0" i="0" dirty="0" smtClean="0">
                        <a:latin typeface="Cambria Math" panose="02040503050406030204" pitchFamily="18" charset="0"/>
                      </a:rPr>
                      <m:t> </m:t>
                    </m:r>
                    <m:r>
                      <m:rPr>
                        <m:sty m:val="p"/>
                      </m:rPr>
                      <a:rPr lang="en-US" b="0" i="0" dirty="0" smtClean="0">
                        <a:latin typeface="Cambria Math" panose="02040503050406030204" pitchFamily="18" charset="0"/>
                      </a:rPr>
                      <m:t>increases</m:t>
                    </m:r>
                    <m:r>
                      <a:rPr lang="en-US" b="0" i="0"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𝑥</m:t>
                        </m:r>
                      </m:e>
                      <m:sub>
                        <m:r>
                          <a:rPr lang="en-US" i="1" dirty="0" smtClean="0">
                            <a:latin typeface="Cambria Math" panose="02040503050406030204" pitchFamily="18" charset="0"/>
                          </a:rPr>
                          <m:t>1</m:t>
                        </m:r>
                      </m:sub>
                    </m:sSub>
                  </m:oMath>
                </a14:m>
                <a:r>
                  <a:rPr lang="en-US" dirty="0" smtClean="0"/>
                  <a:t> increases </a:t>
                </a:r>
                <a14:m>
                  <m:oMath xmlns:m="http://schemas.openxmlformats.org/officeDocument/2006/math">
                    <m:r>
                      <a:rPr lang="en-US" i="1" dirty="0" smtClean="0">
                        <a:latin typeface="Cambria Math" panose="02040503050406030204" pitchFamily="18" charset="0"/>
                      </a:rPr>
                      <m:t>𝑑</m:t>
                    </m:r>
                  </m:oMath>
                </a14:m>
                <a:r>
                  <a:rPr lang="en-US" dirty="0" smtClean="0"/>
                  <a:t> which causes the brain to decrease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a14:m>
                <a:r>
                  <a:rPr lang="en-US" dirty="0" smtClean="0"/>
                  <a:t>, which decreases </a:t>
                </a:r>
                <a14:m>
                  <m:oMath xmlns:m="http://schemas.openxmlformats.org/officeDocument/2006/math">
                    <m:r>
                      <a:rPr lang="en-US" i="1">
                        <a:latin typeface="Cambria Math" panose="02040503050406030204" pitchFamily="18" charset="0"/>
                      </a:rPr>
                      <m:t>𝜃</m:t>
                    </m:r>
                  </m:oMath>
                </a14:m>
                <a:r>
                  <a:rPr lang="en-US" dirty="0" smtClean="0"/>
                  <a:t>, which increases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𝑣</m:t>
                        </m:r>
                      </m:e>
                      <m:sub>
                        <m:r>
                          <a:rPr lang="en-US" i="1" dirty="0" smtClean="0">
                            <a:latin typeface="Cambria Math" panose="02040503050406030204" pitchFamily="18" charset="0"/>
                          </a:rPr>
                          <m:t>2</m:t>
                        </m:r>
                      </m:sub>
                    </m:sSub>
                  </m:oMath>
                </a14:m>
                <a:endParaRPr lang="en-US" dirty="0" smtClean="0"/>
              </a:p>
              <a:p>
                <a:endParaRPr lang="en-US" dirty="0"/>
              </a:p>
              <a:p>
                <a:r>
                  <a:rPr lang="en-US" dirty="0" smtClean="0"/>
                  <a:t>Bigger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𝑣</m:t>
                        </m:r>
                      </m:e>
                      <m:sub>
                        <m:r>
                          <a:rPr lang="en-US" b="0" i="0" dirty="0" smtClean="0">
                            <a:latin typeface="Cambria Math" panose="02040503050406030204" pitchFamily="18" charset="0"/>
                          </a:rPr>
                          <m:t>2</m:t>
                        </m:r>
                      </m:sub>
                    </m:sSub>
                    <m:r>
                      <a:rPr lang="en-US" dirty="0">
                        <a:latin typeface="Cambria Math" panose="02040503050406030204" pitchFamily="18" charset="0"/>
                      </a:rPr>
                      <m:t> </m:t>
                    </m:r>
                    <m:r>
                      <m:rPr>
                        <m:sty m:val="p"/>
                      </m:rPr>
                      <a:rPr lang="en-US" dirty="0">
                        <a:latin typeface="Cambria Math" panose="02040503050406030204" pitchFamily="18" charset="0"/>
                      </a:rPr>
                      <m:t>increases</m:t>
                    </m:r>
                    <m:r>
                      <a:rPr lang="en-US" dirty="0">
                        <a:latin typeface="Cambria Math" panose="02040503050406030204" pitchFamily="18" charset="0"/>
                      </a:rPr>
                      <m:t> </m:t>
                    </m:r>
                    <m:sSub>
                      <m:sSubPr>
                        <m:ctrlPr>
                          <a:rPr lang="en-US" i="1" dirty="0">
                            <a:latin typeface="Cambria Math" panose="02040503050406030204" pitchFamily="18" charset="0"/>
                          </a:rPr>
                        </m:ctrlPr>
                      </m:sSubPr>
                      <m:e>
                        <m:r>
                          <a:rPr lang="en-US" i="1" dirty="0">
                            <a:latin typeface="Cambria Math" panose="02040503050406030204" pitchFamily="18" charset="0"/>
                          </a:rPr>
                          <m:t>𝑥</m:t>
                        </m:r>
                      </m:e>
                      <m:sub>
                        <m:r>
                          <a:rPr lang="en-US" b="0" i="1" dirty="0" smtClean="0">
                            <a:latin typeface="Cambria Math" panose="02040503050406030204" pitchFamily="18" charset="0"/>
                          </a:rPr>
                          <m:t>2</m:t>
                        </m:r>
                      </m:sub>
                    </m:sSub>
                  </m:oMath>
                </a14:m>
                <a:r>
                  <a:rPr lang="en-US" dirty="0" smtClean="0"/>
                  <a:t>, which decreases </a:t>
                </a:r>
                <a14:m>
                  <m:oMath xmlns:m="http://schemas.openxmlformats.org/officeDocument/2006/math">
                    <m:r>
                      <a:rPr lang="en-US" i="1" dirty="0" smtClean="0">
                        <a:latin typeface="Cambria Math" panose="02040503050406030204" pitchFamily="18" charset="0"/>
                      </a:rPr>
                      <m:t>𝑑</m:t>
                    </m:r>
                  </m:oMath>
                </a14:m>
                <a:r>
                  <a:rPr lang="en-US" dirty="0"/>
                  <a:t> which causes the brain to </a:t>
                </a:r>
                <a:r>
                  <a:rPr lang="en-US" dirty="0" smtClean="0"/>
                  <a:t>increase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a14:m>
                <a:r>
                  <a:rPr lang="en-US" dirty="0"/>
                  <a:t>, which </a:t>
                </a:r>
                <a:r>
                  <a:rPr lang="en-US" dirty="0" smtClean="0"/>
                  <a:t>increases </a:t>
                </a:r>
                <a14:m>
                  <m:oMath xmlns:m="http://schemas.openxmlformats.org/officeDocument/2006/math">
                    <m:r>
                      <a:rPr lang="en-US" i="1">
                        <a:latin typeface="Cambria Math" panose="02040503050406030204" pitchFamily="18" charset="0"/>
                      </a:rPr>
                      <m:t>𝜃</m:t>
                    </m:r>
                  </m:oMath>
                </a14:m>
                <a:r>
                  <a:rPr lang="en-US" dirty="0"/>
                  <a:t>, which </a:t>
                </a:r>
                <a:r>
                  <a:rPr lang="en-US" dirty="0" smtClean="0"/>
                  <a:t>decreases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𝑣</m:t>
                        </m:r>
                      </m:e>
                      <m:sub>
                        <m:r>
                          <a:rPr lang="en-US" i="1" dirty="0">
                            <a:latin typeface="Cambria Math" panose="02040503050406030204" pitchFamily="18" charset="0"/>
                          </a:rPr>
                          <m:t>2</m:t>
                        </m:r>
                      </m:sub>
                    </m:sSub>
                  </m:oMath>
                </a14:m>
                <a:endParaRPr lang="en-US" dirty="0" smtClean="0"/>
              </a:p>
              <a:p>
                <a:endParaRPr lang="en-US" dirty="0"/>
              </a:p>
              <a:p>
                <a:r>
                  <a:rPr lang="en-US" dirty="0" smtClean="0"/>
                  <a:t>Let’s write this as a network (many versions are possible)</a:t>
                </a:r>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76200" y="791852"/>
                <a:ext cx="4800600" cy="4846455"/>
              </a:xfrm>
              <a:prstGeom prst="rect">
                <a:avLst/>
              </a:prstGeom>
              <a:blipFill rotWithShape="0">
                <a:blip r:embed="rId5"/>
                <a:stretch>
                  <a:fillRect l="-1144" t="-755" r="-889" b="-1132"/>
                </a:stretch>
              </a:blipFill>
            </p:spPr>
            <p:txBody>
              <a:bodyPr/>
              <a:lstStyle/>
              <a:p>
                <a:r>
                  <a:rPr lang="en-US">
                    <a:noFill/>
                  </a:rPr>
                  <a:t> </a:t>
                </a:r>
              </a:p>
            </p:txBody>
          </p:sp>
        </mc:Fallback>
      </mc:AlternateContent>
      <p:grpSp>
        <p:nvGrpSpPr>
          <p:cNvPr id="22" name="Group 21"/>
          <p:cNvGrpSpPr/>
          <p:nvPr/>
        </p:nvGrpSpPr>
        <p:grpSpPr>
          <a:xfrm>
            <a:off x="6096000" y="2168340"/>
            <a:ext cx="2181818" cy="2645144"/>
            <a:chOff x="6858000" y="2003056"/>
            <a:chExt cx="2181818" cy="2645144"/>
          </a:xfrm>
        </p:grpSpPr>
        <p:pic>
          <p:nvPicPr>
            <p:cNvPr id="11" name="Picture 10"/>
            <p:cNvPicPr>
              <a:picLocks noChangeAspect="1"/>
            </p:cNvPicPr>
            <p:nvPr/>
          </p:nvPicPr>
          <p:blipFill>
            <a:blip r:embed="rId6"/>
            <a:stretch>
              <a:fillRect/>
            </a:stretch>
          </p:blipFill>
          <p:spPr>
            <a:xfrm>
              <a:off x="7501226" y="2003056"/>
              <a:ext cx="1291942" cy="649771"/>
            </a:xfrm>
            <a:prstGeom prst="rect">
              <a:avLst/>
            </a:prstGeom>
          </p:spPr>
        </p:pic>
        <p:pic>
          <p:nvPicPr>
            <p:cNvPr id="12" name="Picture 11"/>
            <p:cNvPicPr>
              <a:picLocks noChangeAspect="1"/>
            </p:cNvPicPr>
            <p:nvPr/>
          </p:nvPicPr>
          <p:blipFill rotWithShape="1">
            <a:blip r:embed="rId7"/>
            <a:srcRect l="56584" t="65278" r="13786" b="6945"/>
            <a:stretch/>
          </p:blipFill>
          <p:spPr>
            <a:xfrm>
              <a:off x="7651116" y="3657600"/>
              <a:ext cx="1337309" cy="990600"/>
            </a:xfrm>
            <a:prstGeom prst="rect">
              <a:avLst/>
            </a:prstGeom>
          </p:spPr>
        </p:pic>
        <p:pic>
          <p:nvPicPr>
            <p:cNvPr id="17" name="Picture 16"/>
            <p:cNvPicPr>
              <a:picLocks noChangeAspect="1"/>
            </p:cNvPicPr>
            <p:nvPr/>
          </p:nvPicPr>
          <p:blipFill rotWithShape="1">
            <a:blip r:embed="rId8"/>
            <a:srcRect b="11697"/>
            <a:stretch/>
          </p:blipFill>
          <p:spPr>
            <a:xfrm>
              <a:off x="6858000" y="2099341"/>
              <a:ext cx="847627" cy="457200"/>
            </a:xfrm>
            <a:prstGeom prst="rect">
              <a:avLst/>
            </a:prstGeom>
          </p:spPr>
        </p:pic>
        <mc:AlternateContent xmlns:mc="http://schemas.openxmlformats.org/markup-compatibility/2006" xmlns:a14="http://schemas.microsoft.com/office/drawing/2010/main">
          <mc:Choice Requires="a14">
            <p:sp>
              <p:nvSpPr>
                <p:cNvPr id="18" name="TextBox 17"/>
                <p:cNvSpPr txBox="1"/>
                <p:nvPr/>
              </p:nvSpPr>
              <p:spPr>
                <a:xfrm>
                  <a:off x="7282053" y="2554075"/>
                  <a:ext cx="1066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00CC"/>
                            </a:solidFill>
                            <a:latin typeface="Cambria Math" panose="02040503050406030204" pitchFamily="18" charset="0"/>
                          </a:rPr>
                          <m:t>𝒅</m:t>
                        </m:r>
                      </m:oMath>
                    </m:oMathPara>
                  </a14:m>
                  <a:endParaRPr lang="en-US" b="1" dirty="0">
                    <a:solidFill>
                      <a:srgbClr val="0000CC"/>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7282053" y="2554075"/>
                  <a:ext cx="1066800" cy="369332"/>
                </a:xfrm>
                <a:prstGeom prst="rect">
                  <a:avLst/>
                </a:prstGeom>
                <a:blipFill rotWithShape="0">
                  <a:blip r:embed="rId9"/>
                  <a:stretch>
                    <a:fillRect/>
                  </a:stretch>
                </a:blipFill>
              </p:spPr>
              <p:txBody>
                <a:bodyPr/>
                <a:lstStyle/>
                <a:p>
                  <a:r>
                    <a:rPr lang="en-US">
                      <a:noFill/>
                    </a:rPr>
                    <a:t> </a:t>
                  </a:r>
                </a:p>
              </p:txBody>
            </p:sp>
          </mc:Fallback>
        </mc:AlternateContent>
        <p:sp>
          <p:nvSpPr>
            <p:cNvPr id="19" name="Down Arrow 18"/>
            <p:cNvSpPr/>
            <p:nvPr/>
          </p:nvSpPr>
          <p:spPr>
            <a:xfrm>
              <a:off x="8229600" y="2798649"/>
              <a:ext cx="320675" cy="81039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p:cNvSpPr/>
                <p:nvPr/>
              </p:nvSpPr>
              <p:spPr>
                <a:xfrm>
                  <a:off x="7036451" y="3917485"/>
                  <a:ext cx="929549" cy="39190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m:oMathPara>
                  </a14:m>
                  <a:endParaRPr lang="en-US" dirty="0"/>
                </a:p>
              </p:txBody>
            </p:sp>
          </mc:Choice>
          <mc:Fallback xmlns="">
            <p:sp>
              <p:nvSpPr>
                <p:cNvPr id="20" name="Rectangle 19"/>
                <p:cNvSpPr>
                  <a:spLocks noRot="1" noChangeAspect="1" noMove="1" noResize="1" noEditPoints="1" noAdjustHandles="1" noChangeArrowheads="1" noChangeShapeType="1" noTextEdit="1"/>
                </p:cNvSpPr>
                <p:nvPr/>
              </p:nvSpPr>
              <p:spPr>
                <a:xfrm>
                  <a:off x="7036451" y="3917485"/>
                  <a:ext cx="929549" cy="391902"/>
                </a:xfrm>
                <a:prstGeom prst="rect">
                  <a:avLst/>
                </a:prstGeom>
                <a:blipFill rotWithShape="0">
                  <a:blip r:embed="rId10"/>
                  <a:stretch>
                    <a:fillRect b="-78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8654456" y="4229926"/>
                  <a:ext cx="38536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𝜃</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8654456" y="4229926"/>
                  <a:ext cx="385362" cy="369332"/>
                </a:xfrm>
                <a:prstGeom prst="rect">
                  <a:avLst/>
                </a:prstGeom>
                <a:blipFill rotWithShape="0">
                  <a:blip r:embed="rId11"/>
                  <a:stretch>
                    <a:fillRect/>
                  </a:stretch>
                </a:blipFill>
              </p:spPr>
              <p:txBody>
                <a:bodyPr/>
                <a:lstStyle/>
                <a:p>
                  <a:r>
                    <a:rPr lang="en-US">
                      <a:noFill/>
                    </a:rPr>
                    <a:t> </a:t>
                  </a:r>
                </a:p>
              </p:txBody>
            </p:sp>
          </mc:Fallback>
        </mc:AlternateContent>
      </p:grpSp>
      <p:sp>
        <p:nvSpPr>
          <p:cNvPr id="23" name="Down Arrow 22"/>
          <p:cNvSpPr/>
          <p:nvPr/>
        </p:nvSpPr>
        <p:spPr>
          <a:xfrm rot="10800000">
            <a:off x="8223632" y="1876828"/>
            <a:ext cx="320675" cy="259784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Oval 2"/>
              <p:cNvSpPr/>
              <p:nvPr/>
            </p:nvSpPr>
            <p:spPr>
              <a:xfrm>
                <a:off x="2209800"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1</m:t>
                          </m:r>
                        </m:sub>
                      </m:sSub>
                    </m:oMath>
                  </m:oMathPara>
                </a14:m>
                <a:endParaRPr lang="en-US" dirty="0">
                  <a:solidFill>
                    <a:schemeClr val="tx1"/>
                  </a:solidFill>
                </a:endParaRPr>
              </a:p>
            </p:txBody>
          </p:sp>
        </mc:Choice>
        <mc:Fallback xmlns="">
          <p:sp>
            <p:nvSpPr>
              <p:cNvPr id="3" name="Oval 2"/>
              <p:cNvSpPr>
                <a:spLocks noRot="1" noChangeAspect="1" noMove="1" noResize="1" noEditPoints="1" noAdjustHandles="1" noChangeArrowheads="1" noChangeShapeType="1" noTextEdit="1"/>
              </p:cNvSpPr>
              <p:nvPr/>
            </p:nvSpPr>
            <p:spPr>
              <a:xfrm>
                <a:off x="2209800" y="5807075"/>
                <a:ext cx="457200" cy="457200"/>
              </a:xfrm>
              <a:prstGeom prst="ellipse">
                <a:avLst/>
              </a:prstGeom>
              <a:blipFill rotWithShape="0">
                <a:blip r:embed="rId12"/>
                <a:stretch>
                  <a:fillRect/>
                </a:stretch>
              </a:blipFill>
            </p:spPr>
            <p:txBody>
              <a:bodyPr/>
              <a:lstStyle/>
              <a:p>
                <a:r>
                  <a:rPr lang="en-US">
                    <a:noFill/>
                  </a:rPr>
                  <a:t> </a:t>
                </a:r>
              </a:p>
            </p:txBody>
          </p:sp>
        </mc:Fallback>
      </mc:AlternateContent>
      <p:sp>
        <p:nvSpPr>
          <p:cNvPr id="4" name="Rectangle 3"/>
          <p:cNvSpPr/>
          <p:nvPr/>
        </p:nvSpPr>
        <p:spPr>
          <a:xfrm>
            <a:off x="2057400" y="5407891"/>
            <a:ext cx="748923" cy="369332"/>
          </a:xfrm>
          <a:prstGeom prst="rect">
            <a:avLst/>
          </a:prstGeom>
        </p:spPr>
        <p:txBody>
          <a:bodyPr wrap="none">
            <a:spAutoFit/>
          </a:bodyPr>
          <a:lstStyle/>
          <a:p>
            <a:r>
              <a:rPr lang="en-US" dirty="0"/>
              <a:t>Car 1</a:t>
            </a:r>
          </a:p>
        </p:txBody>
      </p:sp>
      <mc:AlternateContent xmlns:mc="http://schemas.openxmlformats.org/markup-compatibility/2006" xmlns:a14="http://schemas.microsoft.com/office/drawing/2010/main">
        <mc:Choice Requires="a14">
          <p:sp>
            <p:nvSpPr>
              <p:cNvPr id="25" name="Oval 24"/>
              <p:cNvSpPr/>
              <p:nvPr/>
            </p:nvSpPr>
            <p:spPr>
              <a:xfrm>
                <a:off x="7341789" y="576219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p:txBody>
          </p:sp>
        </mc:Choice>
        <mc:Fallback xmlns="">
          <p:sp>
            <p:nvSpPr>
              <p:cNvPr id="25" name="Oval 24"/>
              <p:cNvSpPr>
                <a:spLocks noRot="1" noChangeAspect="1" noMove="1" noResize="1" noEditPoints="1" noAdjustHandles="1" noChangeArrowheads="1" noChangeShapeType="1" noTextEdit="1"/>
              </p:cNvSpPr>
              <p:nvPr/>
            </p:nvSpPr>
            <p:spPr>
              <a:xfrm>
                <a:off x="7341789" y="5762195"/>
                <a:ext cx="457200" cy="457200"/>
              </a:xfrm>
              <a:prstGeom prst="ellipse">
                <a:avLst/>
              </a:prstGeom>
              <a:blipFill rotWithShape="0">
                <a:blip r:embed="rId13"/>
                <a:stretch>
                  <a:fillRect/>
                </a:stretch>
              </a:blipFill>
            </p:spPr>
            <p:txBody>
              <a:bodyPr/>
              <a:lstStyle/>
              <a:p>
                <a:r>
                  <a:rPr lang="en-US">
                    <a:noFill/>
                  </a:rPr>
                  <a:t> </a:t>
                </a:r>
              </a:p>
            </p:txBody>
          </p:sp>
        </mc:Fallback>
      </mc:AlternateContent>
      <p:sp>
        <p:nvSpPr>
          <p:cNvPr id="26" name="Rectangle 25"/>
          <p:cNvSpPr/>
          <p:nvPr/>
        </p:nvSpPr>
        <p:spPr>
          <a:xfrm>
            <a:off x="7189389" y="5363011"/>
            <a:ext cx="748923" cy="369332"/>
          </a:xfrm>
          <a:prstGeom prst="rect">
            <a:avLst/>
          </a:prstGeom>
        </p:spPr>
        <p:txBody>
          <a:bodyPr wrap="none">
            <a:spAutoFit/>
          </a:bodyPr>
          <a:lstStyle/>
          <a:p>
            <a:r>
              <a:rPr lang="en-US" dirty="0"/>
              <a:t>Car </a:t>
            </a:r>
            <a:r>
              <a:rPr lang="en-US" dirty="0" smtClean="0"/>
              <a:t>2</a:t>
            </a:r>
            <a:endParaRPr lang="en-US" dirty="0"/>
          </a:p>
        </p:txBody>
      </p:sp>
      <mc:AlternateContent xmlns:mc="http://schemas.openxmlformats.org/markup-compatibility/2006" xmlns:a14="http://schemas.microsoft.com/office/drawing/2010/main">
        <mc:Choice Requires="a14">
          <p:sp>
            <p:nvSpPr>
              <p:cNvPr id="27" name="Oval 26"/>
              <p:cNvSpPr/>
              <p:nvPr/>
            </p:nvSpPr>
            <p:spPr>
              <a:xfrm>
                <a:off x="4114407"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𝜃</m:t>
                          </m:r>
                        </m:e>
                        <m:sub>
                          <m:r>
                            <a:rPr lang="en-US" b="0" i="1" smtClean="0">
                              <a:solidFill>
                                <a:schemeClr val="tx1"/>
                              </a:solidFill>
                              <a:latin typeface="Cambria Math" panose="02040503050406030204" pitchFamily="18" charset="0"/>
                            </a:rPr>
                            <m:t>𝑡</m:t>
                          </m:r>
                        </m:sub>
                      </m:sSub>
                    </m:oMath>
                  </m:oMathPara>
                </a14:m>
                <a:endParaRPr lang="en-US" dirty="0">
                  <a:solidFill>
                    <a:schemeClr val="tx1"/>
                  </a:solidFill>
                </a:endParaRPr>
              </a:p>
            </p:txBody>
          </p:sp>
        </mc:Choice>
        <mc:Fallback xmlns="">
          <p:sp>
            <p:nvSpPr>
              <p:cNvPr id="27" name="Oval 26"/>
              <p:cNvSpPr>
                <a:spLocks noRot="1" noChangeAspect="1" noMove="1" noResize="1" noEditPoints="1" noAdjustHandles="1" noChangeArrowheads="1" noChangeShapeType="1" noTextEdit="1"/>
              </p:cNvSpPr>
              <p:nvPr/>
            </p:nvSpPr>
            <p:spPr>
              <a:xfrm>
                <a:off x="4114407" y="5807075"/>
                <a:ext cx="457200" cy="457200"/>
              </a:xfrm>
              <a:prstGeom prst="ellipse">
                <a:avLst/>
              </a:prstGeom>
              <a:blipFill rotWithShape="0">
                <a:blip r:embed="rId14"/>
                <a:stretch>
                  <a:fillRect/>
                </a:stretch>
              </a:blipFill>
            </p:spPr>
            <p:txBody>
              <a:bodyPr/>
              <a:lstStyle/>
              <a:p>
                <a:r>
                  <a:rPr lang="en-US">
                    <a:noFill/>
                  </a:rPr>
                  <a:t> </a:t>
                </a:r>
              </a:p>
            </p:txBody>
          </p:sp>
        </mc:Fallback>
      </mc:AlternateContent>
      <p:sp>
        <p:nvSpPr>
          <p:cNvPr id="28" name="Rectangle 27"/>
          <p:cNvSpPr/>
          <p:nvPr/>
        </p:nvSpPr>
        <p:spPr>
          <a:xfrm>
            <a:off x="3730815" y="5407891"/>
            <a:ext cx="1261884" cy="369332"/>
          </a:xfrm>
          <a:prstGeom prst="rect">
            <a:avLst/>
          </a:prstGeom>
        </p:spPr>
        <p:txBody>
          <a:bodyPr wrap="none">
            <a:spAutoFit/>
          </a:bodyPr>
          <a:lstStyle/>
          <a:p>
            <a:r>
              <a:rPr lang="en-US" dirty="0" smtClean="0"/>
              <a:t>Brain-Foot</a:t>
            </a:r>
            <a:endParaRPr lang="en-US" dirty="0"/>
          </a:p>
        </p:txBody>
      </p:sp>
      <mc:AlternateContent xmlns:mc="http://schemas.openxmlformats.org/markup-compatibility/2006" xmlns:a14="http://schemas.microsoft.com/office/drawing/2010/main">
        <mc:Choice Requires="a14">
          <p:sp>
            <p:nvSpPr>
              <p:cNvPr id="30" name="Oval 29"/>
              <p:cNvSpPr/>
              <p:nvPr/>
            </p:nvSpPr>
            <p:spPr>
              <a:xfrm>
                <a:off x="5791664" y="5792047"/>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𝜃</m:t>
                      </m:r>
                    </m:oMath>
                  </m:oMathPara>
                </a14:m>
                <a:endParaRPr lang="en-US" dirty="0">
                  <a:solidFill>
                    <a:schemeClr val="tx1"/>
                  </a:solidFill>
                </a:endParaRPr>
              </a:p>
            </p:txBody>
          </p:sp>
        </mc:Choice>
        <mc:Fallback xmlns="">
          <p:sp>
            <p:nvSpPr>
              <p:cNvPr id="30" name="Oval 29"/>
              <p:cNvSpPr>
                <a:spLocks noRot="1" noChangeAspect="1" noMove="1" noResize="1" noEditPoints="1" noAdjustHandles="1" noChangeArrowheads="1" noChangeShapeType="1" noTextEdit="1"/>
              </p:cNvSpPr>
              <p:nvPr/>
            </p:nvSpPr>
            <p:spPr>
              <a:xfrm>
                <a:off x="5791664" y="5792047"/>
                <a:ext cx="457200" cy="457200"/>
              </a:xfrm>
              <a:prstGeom prst="ellipse">
                <a:avLst/>
              </a:prstGeom>
              <a:blipFill rotWithShape="0">
                <a:blip r:embed="rId15"/>
                <a:stretch>
                  <a:fillRect/>
                </a:stretch>
              </a:blipFill>
            </p:spPr>
            <p:txBody>
              <a:bodyPr/>
              <a:lstStyle/>
              <a:p>
                <a:r>
                  <a:rPr lang="en-US">
                    <a:noFill/>
                  </a:rPr>
                  <a:t> </a:t>
                </a:r>
              </a:p>
            </p:txBody>
          </p:sp>
        </mc:Fallback>
      </mc:AlternateContent>
      <p:sp>
        <p:nvSpPr>
          <p:cNvPr id="31" name="Rectangle 30"/>
          <p:cNvSpPr/>
          <p:nvPr/>
        </p:nvSpPr>
        <p:spPr>
          <a:xfrm>
            <a:off x="5645809" y="5392863"/>
            <a:ext cx="774571" cy="369332"/>
          </a:xfrm>
          <a:prstGeom prst="rect">
            <a:avLst/>
          </a:prstGeom>
        </p:spPr>
        <p:txBody>
          <a:bodyPr wrap="none">
            <a:spAutoFit/>
          </a:bodyPr>
          <a:lstStyle/>
          <a:p>
            <a:r>
              <a:rPr lang="en-US" dirty="0" smtClean="0"/>
              <a:t>Pedal</a:t>
            </a:r>
            <a:endParaRPr lang="en-US" dirty="0"/>
          </a:p>
        </p:txBody>
      </p:sp>
    </p:spTree>
    <p:extLst>
      <p:ext uri="{BB962C8B-B14F-4D97-AF65-F5344CB8AC3E}">
        <p14:creationId xmlns:p14="http://schemas.microsoft.com/office/powerpoint/2010/main" val="201051890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4360686" y="697582"/>
            <a:ext cx="4797425" cy="1084977"/>
          </a:xfrm>
          <a:prstGeom prst="rect">
            <a:avLst/>
          </a:prstGeom>
        </p:spPr>
      </p:pic>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Building Network Models: </a:t>
            </a:r>
            <a:r>
              <a:rPr lang="en-US" sz="3600" b="1" dirty="0">
                <a:solidFill>
                  <a:srgbClr val="0000CC"/>
                </a:solidFill>
              </a:rPr>
              <a:t>Car and Driver</a:t>
            </a:r>
          </a:p>
        </p:txBody>
      </p:sp>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9" name="Rectangle 8"/>
              <p:cNvSpPr/>
              <p:nvPr/>
            </p:nvSpPr>
            <p:spPr>
              <a:xfrm>
                <a:off x="76200" y="791852"/>
                <a:ext cx="4800600" cy="4292457"/>
              </a:xfrm>
              <a:prstGeom prst="rect">
                <a:avLst/>
              </a:prstGeom>
            </p:spPr>
            <p:txBody>
              <a:bodyPr wrap="square">
                <a:spAutoFit/>
              </a:bodyPr>
              <a:lstStyle/>
              <a:p>
                <a:r>
                  <a:rPr lang="en-US" dirty="0" smtClean="0"/>
                  <a:t>Objects: Car: Properties: position, velocity</a:t>
                </a:r>
              </a:p>
              <a:p>
                <a:endParaRPr lang="en-US" dirty="0" smtClean="0"/>
              </a:p>
              <a:p>
                <a:r>
                  <a:rPr lang="en-US" dirty="0" smtClean="0"/>
                  <a:t>Let’s also assume that </a:t>
                </a:r>
                <a:r>
                  <a:rPr lang="en-US" b="1" dirty="0" smtClean="0">
                    <a:solidFill>
                      <a:srgbClr val="FF0000"/>
                    </a:solidFill>
                  </a:rPr>
                  <a:t>the car will slow down if there is no signal from the accelerator</a:t>
                </a:r>
                <a:r>
                  <a:rPr lang="en-US" b="1" dirty="0" smtClean="0"/>
                  <a:t> </a:t>
                </a:r>
                <a:r>
                  <a:rPr lang="en-US" dirty="0" smtClean="0"/>
                  <a:t>and that our driver doesn’t need to use the brake in this situation</a:t>
                </a:r>
              </a:p>
              <a:p>
                <a:endParaRPr lang="en-US" dirty="0"/>
              </a:p>
              <a:p>
                <a:r>
                  <a:rPr lang="en-US" dirty="0" smtClean="0"/>
                  <a:t>Bigger </a:t>
                </a:r>
                <a14:m>
                  <m:oMath xmlns:m="http://schemas.openxmlformats.org/officeDocument/2006/math">
                    <m:sSub>
                      <m:sSubPr>
                        <m:ctrlPr>
                          <a:rPr lang="en-US" b="0" i="1" dirty="0" smtClean="0">
                            <a:latin typeface="Cambria Math" panose="02040503050406030204" pitchFamily="18" charset="0"/>
                          </a:rPr>
                        </m:ctrlPr>
                      </m:sSubPr>
                      <m:e>
                        <m:r>
                          <a:rPr lang="en-US" i="1" dirty="0">
                            <a:latin typeface="Cambria Math" panose="02040503050406030204" pitchFamily="18" charset="0"/>
                          </a:rPr>
                          <m:t>𝑣</m:t>
                        </m:r>
                      </m:e>
                      <m:sub>
                        <m:r>
                          <a:rPr lang="en-US" b="0" i="0" dirty="0" smtClean="0">
                            <a:latin typeface="Cambria Math" panose="02040503050406030204" pitchFamily="18" charset="0"/>
                          </a:rPr>
                          <m:t>1</m:t>
                        </m:r>
                      </m:sub>
                    </m:sSub>
                    <m:r>
                      <a:rPr lang="en-US" b="0" i="0" dirty="0" smtClean="0">
                        <a:latin typeface="Cambria Math" panose="02040503050406030204" pitchFamily="18" charset="0"/>
                      </a:rPr>
                      <m:t> </m:t>
                    </m:r>
                    <m:r>
                      <m:rPr>
                        <m:sty m:val="p"/>
                      </m:rPr>
                      <a:rPr lang="en-US" b="0" i="0" dirty="0" smtClean="0">
                        <a:latin typeface="Cambria Math" panose="02040503050406030204" pitchFamily="18" charset="0"/>
                      </a:rPr>
                      <m:t>increases</m:t>
                    </m:r>
                    <m:r>
                      <a:rPr lang="en-US" b="0" i="0" dirty="0" smtClean="0">
                        <a:latin typeface="Cambria Math" panose="02040503050406030204" pitchFamily="18" charset="0"/>
                      </a:rPr>
                      <m:t> </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𝑥</m:t>
                        </m:r>
                      </m:e>
                      <m:sub>
                        <m:r>
                          <a:rPr lang="en-US" i="1" dirty="0" smtClean="0">
                            <a:latin typeface="Cambria Math" panose="02040503050406030204" pitchFamily="18" charset="0"/>
                          </a:rPr>
                          <m:t>1</m:t>
                        </m:r>
                      </m:sub>
                    </m:sSub>
                  </m:oMath>
                </a14:m>
                <a:r>
                  <a:rPr lang="en-US" dirty="0" smtClean="0"/>
                  <a:t> increases </a:t>
                </a:r>
                <a14:m>
                  <m:oMath xmlns:m="http://schemas.openxmlformats.org/officeDocument/2006/math">
                    <m:r>
                      <a:rPr lang="en-US" i="1" dirty="0" smtClean="0">
                        <a:latin typeface="Cambria Math" panose="02040503050406030204" pitchFamily="18" charset="0"/>
                      </a:rPr>
                      <m:t>𝑑</m:t>
                    </m:r>
                  </m:oMath>
                </a14:m>
                <a:r>
                  <a:rPr lang="en-US" dirty="0" smtClean="0"/>
                  <a:t> which causes the brain to decrease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a14:m>
                <a:r>
                  <a:rPr lang="en-US" dirty="0" smtClean="0"/>
                  <a:t>, which decreases </a:t>
                </a:r>
                <a14:m>
                  <m:oMath xmlns:m="http://schemas.openxmlformats.org/officeDocument/2006/math">
                    <m:r>
                      <a:rPr lang="en-US" i="1">
                        <a:latin typeface="Cambria Math" panose="02040503050406030204" pitchFamily="18" charset="0"/>
                      </a:rPr>
                      <m:t>𝜃</m:t>
                    </m:r>
                  </m:oMath>
                </a14:m>
                <a:r>
                  <a:rPr lang="en-US" dirty="0" smtClean="0"/>
                  <a:t>, which increases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𝑣</m:t>
                        </m:r>
                      </m:e>
                      <m:sub>
                        <m:r>
                          <a:rPr lang="en-US" i="1" dirty="0" smtClean="0">
                            <a:latin typeface="Cambria Math" panose="02040503050406030204" pitchFamily="18" charset="0"/>
                          </a:rPr>
                          <m:t>2</m:t>
                        </m:r>
                      </m:sub>
                    </m:sSub>
                  </m:oMath>
                </a14:m>
                <a:endParaRPr lang="en-US" dirty="0" smtClean="0"/>
              </a:p>
              <a:p>
                <a:endParaRPr lang="en-US" dirty="0"/>
              </a:p>
              <a:p>
                <a:r>
                  <a:rPr lang="en-US" dirty="0" smtClean="0"/>
                  <a:t>Bigger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𝑣</m:t>
                        </m:r>
                      </m:e>
                      <m:sub>
                        <m:r>
                          <a:rPr lang="en-US" b="0" i="0" dirty="0" smtClean="0">
                            <a:latin typeface="Cambria Math" panose="02040503050406030204" pitchFamily="18" charset="0"/>
                          </a:rPr>
                          <m:t>2</m:t>
                        </m:r>
                      </m:sub>
                    </m:sSub>
                    <m:r>
                      <a:rPr lang="en-US" dirty="0">
                        <a:latin typeface="Cambria Math" panose="02040503050406030204" pitchFamily="18" charset="0"/>
                      </a:rPr>
                      <m:t> </m:t>
                    </m:r>
                    <m:r>
                      <m:rPr>
                        <m:sty m:val="p"/>
                      </m:rPr>
                      <a:rPr lang="en-US" dirty="0">
                        <a:latin typeface="Cambria Math" panose="02040503050406030204" pitchFamily="18" charset="0"/>
                      </a:rPr>
                      <m:t>increases</m:t>
                    </m:r>
                    <m:r>
                      <a:rPr lang="en-US" dirty="0">
                        <a:latin typeface="Cambria Math" panose="02040503050406030204" pitchFamily="18" charset="0"/>
                      </a:rPr>
                      <m:t> </m:t>
                    </m:r>
                    <m:sSub>
                      <m:sSubPr>
                        <m:ctrlPr>
                          <a:rPr lang="en-US" i="1" dirty="0">
                            <a:latin typeface="Cambria Math" panose="02040503050406030204" pitchFamily="18" charset="0"/>
                          </a:rPr>
                        </m:ctrlPr>
                      </m:sSubPr>
                      <m:e>
                        <m:r>
                          <a:rPr lang="en-US" i="1" dirty="0">
                            <a:latin typeface="Cambria Math" panose="02040503050406030204" pitchFamily="18" charset="0"/>
                          </a:rPr>
                          <m:t>𝑥</m:t>
                        </m:r>
                      </m:e>
                      <m:sub>
                        <m:r>
                          <a:rPr lang="en-US" i="1" dirty="0">
                            <a:latin typeface="Cambria Math" panose="02040503050406030204" pitchFamily="18" charset="0"/>
                          </a:rPr>
                          <m:t>2</m:t>
                        </m:r>
                      </m:sub>
                    </m:sSub>
                  </m:oMath>
                </a14:m>
                <a:r>
                  <a:rPr lang="en-US" dirty="0"/>
                  <a:t>, </a:t>
                </a:r>
                <a:r>
                  <a:rPr lang="en-US" dirty="0" smtClean="0"/>
                  <a:t>which decreases </a:t>
                </a:r>
                <a14:m>
                  <m:oMath xmlns:m="http://schemas.openxmlformats.org/officeDocument/2006/math">
                    <m:r>
                      <a:rPr lang="en-US" i="1" dirty="0" smtClean="0">
                        <a:latin typeface="Cambria Math" panose="02040503050406030204" pitchFamily="18" charset="0"/>
                      </a:rPr>
                      <m:t>𝑑</m:t>
                    </m:r>
                  </m:oMath>
                </a14:m>
                <a:r>
                  <a:rPr lang="en-US" dirty="0"/>
                  <a:t> which causes the brain to </a:t>
                </a:r>
                <a:r>
                  <a:rPr lang="en-US" dirty="0" smtClean="0"/>
                  <a:t>increase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a14:m>
                <a:r>
                  <a:rPr lang="en-US" dirty="0"/>
                  <a:t>, which </a:t>
                </a:r>
                <a:r>
                  <a:rPr lang="en-US" dirty="0" smtClean="0"/>
                  <a:t>increases </a:t>
                </a:r>
                <a14:m>
                  <m:oMath xmlns:m="http://schemas.openxmlformats.org/officeDocument/2006/math">
                    <m:r>
                      <a:rPr lang="en-US" i="1">
                        <a:latin typeface="Cambria Math" panose="02040503050406030204" pitchFamily="18" charset="0"/>
                      </a:rPr>
                      <m:t>𝜃</m:t>
                    </m:r>
                  </m:oMath>
                </a14:m>
                <a:r>
                  <a:rPr lang="en-US" dirty="0"/>
                  <a:t>, which </a:t>
                </a:r>
                <a:r>
                  <a:rPr lang="en-US" dirty="0" smtClean="0"/>
                  <a:t>decreases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𝑣</m:t>
                        </m:r>
                      </m:e>
                      <m:sub>
                        <m:r>
                          <a:rPr lang="en-US" i="1" dirty="0">
                            <a:latin typeface="Cambria Math" panose="02040503050406030204" pitchFamily="18" charset="0"/>
                          </a:rPr>
                          <m:t>2</m:t>
                        </m:r>
                      </m:sub>
                    </m:sSub>
                  </m:oMath>
                </a14:m>
                <a:endParaRPr lang="en-US" dirty="0" smtClean="0"/>
              </a:p>
              <a:p>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76200" y="791852"/>
                <a:ext cx="4800600" cy="4292457"/>
              </a:xfrm>
              <a:prstGeom prst="rect">
                <a:avLst/>
              </a:prstGeom>
              <a:blipFill rotWithShape="0">
                <a:blip r:embed="rId5"/>
                <a:stretch>
                  <a:fillRect l="-1144" t="-852" r="-127"/>
                </a:stretch>
              </a:blipFill>
            </p:spPr>
            <p:txBody>
              <a:bodyPr/>
              <a:lstStyle/>
              <a:p>
                <a:r>
                  <a:rPr lang="en-US">
                    <a:noFill/>
                  </a:rPr>
                  <a:t> </a:t>
                </a:r>
              </a:p>
            </p:txBody>
          </p:sp>
        </mc:Fallback>
      </mc:AlternateContent>
      <p:grpSp>
        <p:nvGrpSpPr>
          <p:cNvPr id="22" name="Group 21"/>
          <p:cNvGrpSpPr/>
          <p:nvPr/>
        </p:nvGrpSpPr>
        <p:grpSpPr>
          <a:xfrm>
            <a:off x="6096000" y="2168340"/>
            <a:ext cx="2181818" cy="2645144"/>
            <a:chOff x="6858000" y="2003056"/>
            <a:chExt cx="2181818" cy="2645144"/>
          </a:xfrm>
        </p:grpSpPr>
        <p:pic>
          <p:nvPicPr>
            <p:cNvPr id="11" name="Picture 10"/>
            <p:cNvPicPr>
              <a:picLocks noChangeAspect="1"/>
            </p:cNvPicPr>
            <p:nvPr/>
          </p:nvPicPr>
          <p:blipFill>
            <a:blip r:embed="rId6"/>
            <a:stretch>
              <a:fillRect/>
            </a:stretch>
          </p:blipFill>
          <p:spPr>
            <a:xfrm>
              <a:off x="7501226" y="2003056"/>
              <a:ext cx="1291942" cy="649771"/>
            </a:xfrm>
            <a:prstGeom prst="rect">
              <a:avLst/>
            </a:prstGeom>
          </p:spPr>
        </p:pic>
        <p:pic>
          <p:nvPicPr>
            <p:cNvPr id="12" name="Picture 11"/>
            <p:cNvPicPr>
              <a:picLocks noChangeAspect="1"/>
            </p:cNvPicPr>
            <p:nvPr/>
          </p:nvPicPr>
          <p:blipFill rotWithShape="1">
            <a:blip r:embed="rId7"/>
            <a:srcRect l="56584" t="65278" r="13786" b="6945"/>
            <a:stretch/>
          </p:blipFill>
          <p:spPr>
            <a:xfrm>
              <a:off x="7651116" y="3657600"/>
              <a:ext cx="1337309" cy="990600"/>
            </a:xfrm>
            <a:prstGeom prst="rect">
              <a:avLst/>
            </a:prstGeom>
          </p:spPr>
        </p:pic>
        <p:pic>
          <p:nvPicPr>
            <p:cNvPr id="17" name="Picture 16"/>
            <p:cNvPicPr>
              <a:picLocks noChangeAspect="1"/>
            </p:cNvPicPr>
            <p:nvPr/>
          </p:nvPicPr>
          <p:blipFill rotWithShape="1">
            <a:blip r:embed="rId8"/>
            <a:srcRect b="11697"/>
            <a:stretch/>
          </p:blipFill>
          <p:spPr>
            <a:xfrm>
              <a:off x="6858000" y="2099341"/>
              <a:ext cx="847627" cy="457200"/>
            </a:xfrm>
            <a:prstGeom prst="rect">
              <a:avLst/>
            </a:prstGeom>
          </p:spPr>
        </p:pic>
        <mc:AlternateContent xmlns:mc="http://schemas.openxmlformats.org/markup-compatibility/2006" xmlns:a14="http://schemas.microsoft.com/office/drawing/2010/main">
          <mc:Choice Requires="a14">
            <p:sp>
              <p:nvSpPr>
                <p:cNvPr id="18" name="TextBox 17"/>
                <p:cNvSpPr txBox="1"/>
                <p:nvPr/>
              </p:nvSpPr>
              <p:spPr>
                <a:xfrm>
                  <a:off x="7282053" y="2554075"/>
                  <a:ext cx="1066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00CC"/>
                            </a:solidFill>
                            <a:latin typeface="Cambria Math" panose="02040503050406030204" pitchFamily="18" charset="0"/>
                          </a:rPr>
                          <m:t>𝒅</m:t>
                        </m:r>
                      </m:oMath>
                    </m:oMathPara>
                  </a14:m>
                  <a:endParaRPr lang="en-US" b="1" dirty="0">
                    <a:solidFill>
                      <a:srgbClr val="0000CC"/>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7282053" y="2554075"/>
                  <a:ext cx="1066800" cy="369332"/>
                </a:xfrm>
                <a:prstGeom prst="rect">
                  <a:avLst/>
                </a:prstGeom>
                <a:blipFill rotWithShape="0">
                  <a:blip r:embed="rId9"/>
                  <a:stretch>
                    <a:fillRect/>
                  </a:stretch>
                </a:blipFill>
              </p:spPr>
              <p:txBody>
                <a:bodyPr/>
                <a:lstStyle/>
                <a:p>
                  <a:r>
                    <a:rPr lang="en-US">
                      <a:noFill/>
                    </a:rPr>
                    <a:t> </a:t>
                  </a:r>
                </a:p>
              </p:txBody>
            </p:sp>
          </mc:Fallback>
        </mc:AlternateContent>
        <p:sp>
          <p:nvSpPr>
            <p:cNvPr id="19" name="Down Arrow 18"/>
            <p:cNvSpPr/>
            <p:nvPr/>
          </p:nvSpPr>
          <p:spPr>
            <a:xfrm>
              <a:off x="8229600" y="2798649"/>
              <a:ext cx="320675" cy="81039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p:cNvSpPr/>
                <p:nvPr/>
              </p:nvSpPr>
              <p:spPr>
                <a:xfrm>
                  <a:off x="7036451" y="3917485"/>
                  <a:ext cx="929549" cy="39190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m:oMathPara>
                  </a14:m>
                  <a:endParaRPr lang="en-US" dirty="0"/>
                </a:p>
              </p:txBody>
            </p:sp>
          </mc:Choice>
          <mc:Fallback xmlns="">
            <p:sp>
              <p:nvSpPr>
                <p:cNvPr id="20" name="Rectangle 19"/>
                <p:cNvSpPr>
                  <a:spLocks noRot="1" noChangeAspect="1" noMove="1" noResize="1" noEditPoints="1" noAdjustHandles="1" noChangeArrowheads="1" noChangeShapeType="1" noTextEdit="1"/>
                </p:cNvSpPr>
                <p:nvPr/>
              </p:nvSpPr>
              <p:spPr>
                <a:xfrm>
                  <a:off x="7036451" y="3917485"/>
                  <a:ext cx="929549" cy="391902"/>
                </a:xfrm>
                <a:prstGeom prst="rect">
                  <a:avLst/>
                </a:prstGeom>
                <a:blipFill rotWithShape="0">
                  <a:blip r:embed="rId10"/>
                  <a:stretch>
                    <a:fillRect b="-78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8654456" y="4229926"/>
                  <a:ext cx="38536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𝜃</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8654456" y="4229926"/>
                  <a:ext cx="385362" cy="369332"/>
                </a:xfrm>
                <a:prstGeom prst="rect">
                  <a:avLst/>
                </a:prstGeom>
                <a:blipFill rotWithShape="0">
                  <a:blip r:embed="rId11"/>
                  <a:stretch>
                    <a:fillRect/>
                  </a:stretch>
                </a:blipFill>
              </p:spPr>
              <p:txBody>
                <a:bodyPr/>
                <a:lstStyle/>
                <a:p>
                  <a:r>
                    <a:rPr lang="en-US">
                      <a:noFill/>
                    </a:rPr>
                    <a:t> </a:t>
                  </a:r>
                </a:p>
              </p:txBody>
            </p:sp>
          </mc:Fallback>
        </mc:AlternateContent>
      </p:grpSp>
      <p:sp>
        <p:nvSpPr>
          <p:cNvPr id="23" name="Down Arrow 22"/>
          <p:cNvSpPr/>
          <p:nvPr/>
        </p:nvSpPr>
        <p:spPr>
          <a:xfrm rot="10800000">
            <a:off x="8223632" y="1876828"/>
            <a:ext cx="320675" cy="259784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2057400" y="5363011"/>
            <a:ext cx="5880912" cy="901264"/>
            <a:chOff x="2057400" y="5363011"/>
            <a:chExt cx="5880912" cy="901264"/>
          </a:xfrm>
        </p:grpSpPr>
        <mc:AlternateContent xmlns:mc="http://schemas.openxmlformats.org/markup-compatibility/2006" xmlns:a14="http://schemas.microsoft.com/office/drawing/2010/main">
          <mc:Choice Requires="a14">
            <p:sp>
              <p:nvSpPr>
                <p:cNvPr id="3" name="Oval 2"/>
                <p:cNvSpPr/>
                <p:nvPr/>
              </p:nvSpPr>
              <p:spPr>
                <a:xfrm>
                  <a:off x="2209800"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1</m:t>
                            </m:r>
                          </m:sub>
                        </m:sSub>
                      </m:oMath>
                    </m:oMathPara>
                  </a14:m>
                  <a:endParaRPr lang="en-US" dirty="0">
                    <a:solidFill>
                      <a:schemeClr val="tx1"/>
                    </a:solidFill>
                  </a:endParaRPr>
                </a:p>
              </p:txBody>
            </p:sp>
          </mc:Choice>
          <mc:Fallback xmlns="">
            <p:sp>
              <p:nvSpPr>
                <p:cNvPr id="3" name="Oval 2"/>
                <p:cNvSpPr>
                  <a:spLocks noRot="1" noChangeAspect="1" noMove="1" noResize="1" noEditPoints="1" noAdjustHandles="1" noChangeArrowheads="1" noChangeShapeType="1" noTextEdit="1"/>
                </p:cNvSpPr>
                <p:nvPr/>
              </p:nvSpPr>
              <p:spPr>
                <a:xfrm>
                  <a:off x="2209800" y="5807075"/>
                  <a:ext cx="457200" cy="457200"/>
                </a:xfrm>
                <a:prstGeom prst="ellipse">
                  <a:avLst/>
                </a:prstGeom>
                <a:blipFill rotWithShape="0">
                  <a:blip r:embed="rId12"/>
                  <a:stretch>
                    <a:fillRect/>
                  </a:stretch>
                </a:blipFill>
              </p:spPr>
              <p:txBody>
                <a:bodyPr/>
                <a:lstStyle/>
                <a:p>
                  <a:r>
                    <a:rPr lang="en-US">
                      <a:noFill/>
                    </a:rPr>
                    <a:t> </a:t>
                  </a:r>
                </a:p>
              </p:txBody>
            </p:sp>
          </mc:Fallback>
        </mc:AlternateContent>
        <p:sp>
          <p:nvSpPr>
            <p:cNvPr id="4" name="Rectangle 3"/>
            <p:cNvSpPr/>
            <p:nvPr/>
          </p:nvSpPr>
          <p:spPr>
            <a:xfrm>
              <a:off x="2057400" y="5407891"/>
              <a:ext cx="748923" cy="369332"/>
            </a:xfrm>
            <a:prstGeom prst="rect">
              <a:avLst/>
            </a:prstGeom>
          </p:spPr>
          <p:txBody>
            <a:bodyPr wrap="none">
              <a:spAutoFit/>
            </a:bodyPr>
            <a:lstStyle/>
            <a:p>
              <a:r>
                <a:rPr lang="en-US" dirty="0"/>
                <a:t>Car 1</a:t>
              </a:r>
            </a:p>
          </p:txBody>
        </p:sp>
        <mc:AlternateContent xmlns:mc="http://schemas.openxmlformats.org/markup-compatibility/2006" xmlns:a14="http://schemas.microsoft.com/office/drawing/2010/main">
          <mc:Choice Requires="a14">
            <p:sp>
              <p:nvSpPr>
                <p:cNvPr id="25" name="Oval 24"/>
                <p:cNvSpPr/>
                <p:nvPr/>
              </p:nvSpPr>
              <p:spPr>
                <a:xfrm>
                  <a:off x="7341789" y="576219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p:txBody>
            </p:sp>
          </mc:Choice>
          <mc:Fallback xmlns="">
            <p:sp>
              <p:nvSpPr>
                <p:cNvPr id="25" name="Oval 24"/>
                <p:cNvSpPr>
                  <a:spLocks noRot="1" noChangeAspect="1" noMove="1" noResize="1" noEditPoints="1" noAdjustHandles="1" noChangeArrowheads="1" noChangeShapeType="1" noTextEdit="1"/>
                </p:cNvSpPr>
                <p:nvPr/>
              </p:nvSpPr>
              <p:spPr>
                <a:xfrm>
                  <a:off x="7341789" y="5762195"/>
                  <a:ext cx="457200" cy="457200"/>
                </a:xfrm>
                <a:prstGeom prst="ellipse">
                  <a:avLst/>
                </a:prstGeom>
                <a:blipFill rotWithShape="0">
                  <a:blip r:embed="rId13"/>
                  <a:stretch>
                    <a:fillRect/>
                  </a:stretch>
                </a:blipFill>
              </p:spPr>
              <p:txBody>
                <a:bodyPr/>
                <a:lstStyle/>
                <a:p>
                  <a:r>
                    <a:rPr lang="en-US">
                      <a:noFill/>
                    </a:rPr>
                    <a:t> </a:t>
                  </a:r>
                </a:p>
              </p:txBody>
            </p:sp>
          </mc:Fallback>
        </mc:AlternateContent>
        <p:sp>
          <p:nvSpPr>
            <p:cNvPr id="26" name="Rectangle 25"/>
            <p:cNvSpPr/>
            <p:nvPr/>
          </p:nvSpPr>
          <p:spPr>
            <a:xfrm>
              <a:off x="7189389" y="5363011"/>
              <a:ext cx="748923" cy="369332"/>
            </a:xfrm>
            <a:prstGeom prst="rect">
              <a:avLst/>
            </a:prstGeom>
          </p:spPr>
          <p:txBody>
            <a:bodyPr wrap="none">
              <a:spAutoFit/>
            </a:bodyPr>
            <a:lstStyle/>
            <a:p>
              <a:r>
                <a:rPr lang="en-US" dirty="0"/>
                <a:t>Car </a:t>
              </a:r>
              <a:r>
                <a:rPr lang="en-US" dirty="0" smtClean="0"/>
                <a:t>2</a:t>
              </a:r>
              <a:endParaRPr lang="en-US" dirty="0"/>
            </a:p>
          </p:txBody>
        </p:sp>
        <mc:AlternateContent xmlns:mc="http://schemas.openxmlformats.org/markup-compatibility/2006" xmlns:a14="http://schemas.microsoft.com/office/drawing/2010/main">
          <mc:Choice Requires="a14">
            <p:sp>
              <p:nvSpPr>
                <p:cNvPr id="27" name="Oval 26"/>
                <p:cNvSpPr/>
                <p:nvPr/>
              </p:nvSpPr>
              <p:spPr>
                <a:xfrm>
                  <a:off x="4114407"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𝜃</m:t>
                            </m:r>
                          </m:e>
                          <m:sub>
                            <m:r>
                              <a:rPr lang="en-US" b="0" i="1" smtClean="0">
                                <a:solidFill>
                                  <a:schemeClr val="tx1"/>
                                </a:solidFill>
                                <a:latin typeface="Cambria Math" panose="02040503050406030204" pitchFamily="18" charset="0"/>
                              </a:rPr>
                              <m:t>𝑡</m:t>
                            </m:r>
                          </m:sub>
                        </m:sSub>
                      </m:oMath>
                    </m:oMathPara>
                  </a14:m>
                  <a:endParaRPr lang="en-US" dirty="0">
                    <a:solidFill>
                      <a:schemeClr val="tx1"/>
                    </a:solidFill>
                  </a:endParaRPr>
                </a:p>
              </p:txBody>
            </p:sp>
          </mc:Choice>
          <mc:Fallback xmlns="">
            <p:sp>
              <p:nvSpPr>
                <p:cNvPr id="27" name="Oval 26"/>
                <p:cNvSpPr>
                  <a:spLocks noRot="1" noChangeAspect="1" noMove="1" noResize="1" noEditPoints="1" noAdjustHandles="1" noChangeArrowheads="1" noChangeShapeType="1" noTextEdit="1"/>
                </p:cNvSpPr>
                <p:nvPr/>
              </p:nvSpPr>
              <p:spPr>
                <a:xfrm>
                  <a:off x="4114407" y="5807075"/>
                  <a:ext cx="457200" cy="457200"/>
                </a:xfrm>
                <a:prstGeom prst="ellipse">
                  <a:avLst/>
                </a:prstGeom>
                <a:blipFill rotWithShape="0">
                  <a:blip r:embed="rId14"/>
                  <a:stretch>
                    <a:fillRect/>
                  </a:stretch>
                </a:blipFill>
              </p:spPr>
              <p:txBody>
                <a:bodyPr/>
                <a:lstStyle/>
                <a:p>
                  <a:r>
                    <a:rPr lang="en-US">
                      <a:noFill/>
                    </a:rPr>
                    <a:t> </a:t>
                  </a:r>
                </a:p>
              </p:txBody>
            </p:sp>
          </mc:Fallback>
        </mc:AlternateContent>
        <p:sp>
          <p:nvSpPr>
            <p:cNvPr id="28" name="Rectangle 27"/>
            <p:cNvSpPr/>
            <p:nvPr/>
          </p:nvSpPr>
          <p:spPr>
            <a:xfrm>
              <a:off x="3730815" y="5407891"/>
              <a:ext cx="1261884" cy="369332"/>
            </a:xfrm>
            <a:prstGeom prst="rect">
              <a:avLst/>
            </a:prstGeom>
          </p:spPr>
          <p:txBody>
            <a:bodyPr wrap="none">
              <a:spAutoFit/>
            </a:bodyPr>
            <a:lstStyle/>
            <a:p>
              <a:r>
                <a:rPr lang="en-US" dirty="0" smtClean="0"/>
                <a:t>Brain-Foot</a:t>
              </a:r>
              <a:endParaRPr lang="en-US" dirty="0"/>
            </a:p>
          </p:txBody>
        </p:sp>
        <mc:AlternateContent xmlns:mc="http://schemas.openxmlformats.org/markup-compatibility/2006" xmlns:a14="http://schemas.microsoft.com/office/drawing/2010/main">
          <mc:Choice Requires="a14">
            <p:sp>
              <p:nvSpPr>
                <p:cNvPr id="30" name="Oval 29"/>
                <p:cNvSpPr/>
                <p:nvPr/>
              </p:nvSpPr>
              <p:spPr>
                <a:xfrm>
                  <a:off x="5791664" y="5792047"/>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𝜃</m:t>
                        </m:r>
                      </m:oMath>
                    </m:oMathPara>
                  </a14:m>
                  <a:endParaRPr lang="en-US" dirty="0">
                    <a:solidFill>
                      <a:schemeClr val="tx1"/>
                    </a:solidFill>
                  </a:endParaRPr>
                </a:p>
              </p:txBody>
            </p:sp>
          </mc:Choice>
          <mc:Fallback xmlns="">
            <p:sp>
              <p:nvSpPr>
                <p:cNvPr id="30" name="Oval 29"/>
                <p:cNvSpPr>
                  <a:spLocks noRot="1" noChangeAspect="1" noMove="1" noResize="1" noEditPoints="1" noAdjustHandles="1" noChangeArrowheads="1" noChangeShapeType="1" noTextEdit="1"/>
                </p:cNvSpPr>
                <p:nvPr/>
              </p:nvSpPr>
              <p:spPr>
                <a:xfrm>
                  <a:off x="5791664" y="5792047"/>
                  <a:ext cx="457200" cy="457200"/>
                </a:xfrm>
                <a:prstGeom prst="ellipse">
                  <a:avLst/>
                </a:prstGeom>
                <a:blipFill rotWithShape="0">
                  <a:blip r:embed="rId15"/>
                  <a:stretch>
                    <a:fillRect/>
                  </a:stretch>
                </a:blipFill>
              </p:spPr>
              <p:txBody>
                <a:bodyPr/>
                <a:lstStyle/>
                <a:p>
                  <a:r>
                    <a:rPr lang="en-US">
                      <a:noFill/>
                    </a:rPr>
                    <a:t> </a:t>
                  </a:r>
                </a:p>
              </p:txBody>
            </p:sp>
          </mc:Fallback>
        </mc:AlternateContent>
        <p:sp>
          <p:nvSpPr>
            <p:cNvPr id="31" name="Rectangle 30"/>
            <p:cNvSpPr/>
            <p:nvPr/>
          </p:nvSpPr>
          <p:spPr>
            <a:xfrm>
              <a:off x="5645809" y="5392863"/>
              <a:ext cx="774571" cy="369332"/>
            </a:xfrm>
            <a:prstGeom prst="rect">
              <a:avLst/>
            </a:prstGeom>
          </p:spPr>
          <p:txBody>
            <a:bodyPr wrap="none">
              <a:spAutoFit/>
            </a:bodyPr>
            <a:lstStyle/>
            <a:p>
              <a:r>
                <a:rPr lang="en-US" dirty="0" smtClean="0"/>
                <a:t>Pedal</a:t>
              </a:r>
              <a:endParaRPr lang="en-US" dirty="0"/>
            </a:p>
          </p:txBody>
        </p:sp>
      </p:grpSp>
      <p:cxnSp>
        <p:nvCxnSpPr>
          <p:cNvPr id="13" name="Straight Arrow Connector 12"/>
          <p:cNvCxnSpPr>
            <a:stCxn id="25" idx="6"/>
          </p:cNvCxnSpPr>
          <p:nvPr/>
        </p:nvCxnSpPr>
        <p:spPr>
          <a:xfrm>
            <a:off x="7798989" y="5990795"/>
            <a:ext cx="583011"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592839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4360686" y="697582"/>
            <a:ext cx="4797425" cy="1084977"/>
          </a:xfrm>
          <a:prstGeom prst="rect">
            <a:avLst/>
          </a:prstGeom>
        </p:spPr>
      </p:pic>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Building Network Models: </a:t>
            </a:r>
            <a:r>
              <a:rPr lang="en-US" sz="3600" b="1" dirty="0">
                <a:solidFill>
                  <a:srgbClr val="0000CC"/>
                </a:solidFill>
              </a:rPr>
              <a:t>Car and Driver</a:t>
            </a:r>
          </a:p>
        </p:txBody>
      </p:sp>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9" name="Rectangle 8"/>
              <p:cNvSpPr/>
              <p:nvPr/>
            </p:nvSpPr>
            <p:spPr>
              <a:xfrm>
                <a:off x="76200" y="791852"/>
                <a:ext cx="4800600" cy="4296176"/>
              </a:xfrm>
              <a:prstGeom prst="rect">
                <a:avLst/>
              </a:prstGeom>
            </p:spPr>
            <p:txBody>
              <a:bodyPr wrap="square">
                <a:spAutoFit/>
              </a:bodyPr>
              <a:lstStyle/>
              <a:p>
                <a:r>
                  <a:rPr lang="en-US" dirty="0" smtClean="0"/>
                  <a:t>Objects: Car: Properties: position, velocity</a:t>
                </a:r>
              </a:p>
              <a:p>
                <a:endParaRPr lang="en-US" dirty="0" smtClean="0"/>
              </a:p>
              <a:p>
                <a:r>
                  <a:rPr lang="en-US" dirty="0" smtClean="0"/>
                  <a:t>Let’s also assume that </a:t>
                </a:r>
                <a:r>
                  <a:rPr lang="en-US" dirty="0" smtClean="0">
                    <a:solidFill>
                      <a:srgbClr val="FF0000"/>
                    </a:solidFill>
                  </a:rPr>
                  <a:t>the car will slow down if there is no signal from the accelerator</a:t>
                </a:r>
                <a:r>
                  <a:rPr lang="en-US" dirty="0" smtClean="0"/>
                  <a:t> and that our driver doesn’t need to use the brake in this situation</a:t>
                </a:r>
              </a:p>
              <a:p>
                <a:endParaRPr lang="en-US" dirty="0"/>
              </a:p>
              <a:p>
                <a:r>
                  <a:rPr lang="en-US" b="1" dirty="0" smtClean="0">
                    <a:solidFill>
                      <a:srgbClr val="FF0000"/>
                    </a:solidFill>
                  </a:rPr>
                  <a:t>Bigger </a:t>
                </a:r>
                <a14:m>
                  <m:oMath xmlns:m="http://schemas.openxmlformats.org/officeDocument/2006/math">
                    <m:sSub>
                      <m:sSubPr>
                        <m:ctrlPr>
                          <a:rPr lang="en-US" b="1" i="1" dirty="0" smtClean="0">
                            <a:solidFill>
                              <a:srgbClr val="FF0000"/>
                            </a:solidFill>
                            <a:latin typeface="Cambria Math" panose="02040503050406030204" pitchFamily="18" charset="0"/>
                          </a:rPr>
                        </m:ctrlPr>
                      </m:sSubPr>
                      <m:e>
                        <m:r>
                          <a:rPr lang="en-US" b="1" i="1" dirty="0">
                            <a:solidFill>
                              <a:srgbClr val="FF0000"/>
                            </a:solidFill>
                            <a:latin typeface="Cambria Math" panose="02040503050406030204" pitchFamily="18" charset="0"/>
                          </a:rPr>
                          <m:t>𝒗</m:t>
                        </m:r>
                      </m:e>
                      <m:sub>
                        <m:r>
                          <a:rPr lang="en-US" b="1" i="0" dirty="0" smtClean="0">
                            <a:solidFill>
                              <a:srgbClr val="FF0000"/>
                            </a:solidFill>
                            <a:latin typeface="Cambria Math" panose="02040503050406030204" pitchFamily="18" charset="0"/>
                          </a:rPr>
                          <m:t>𝟏</m:t>
                        </m:r>
                      </m:sub>
                    </m:sSub>
                    <m:r>
                      <a:rPr lang="en-US" b="1" i="0" dirty="0" smtClean="0">
                        <a:solidFill>
                          <a:srgbClr val="FF0000"/>
                        </a:solidFill>
                        <a:latin typeface="Cambria Math" panose="02040503050406030204" pitchFamily="18" charset="0"/>
                      </a:rPr>
                      <m:t> </m:t>
                    </m:r>
                    <m:r>
                      <a:rPr lang="en-US" b="1" i="0" dirty="0" smtClean="0">
                        <a:solidFill>
                          <a:srgbClr val="FF0000"/>
                        </a:solidFill>
                        <a:latin typeface="Cambria Math" panose="02040503050406030204" pitchFamily="18" charset="0"/>
                      </a:rPr>
                      <m:t>𝐢𝐧𝐜𝐫𝐞𝐚𝐬𝐞𝐬</m:t>
                    </m:r>
                    <m:r>
                      <a:rPr lang="en-US" b="1" i="0" dirty="0" smtClean="0">
                        <a:solidFill>
                          <a:srgbClr val="FF0000"/>
                        </a:solidFill>
                        <a:latin typeface="Cambria Math" panose="02040503050406030204" pitchFamily="18" charset="0"/>
                      </a:rPr>
                      <m:t> </m:t>
                    </m:r>
                    <m:sSub>
                      <m:sSubPr>
                        <m:ctrlPr>
                          <a:rPr lang="en-US" b="1" i="1" dirty="0" smtClean="0">
                            <a:solidFill>
                              <a:srgbClr val="FF0000"/>
                            </a:solidFill>
                            <a:latin typeface="Cambria Math" panose="02040503050406030204" pitchFamily="18" charset="0"/>
                          </a:rPr>
                        </m:ctrlPr>
                      </m:sSubPr>
                      <m:e>
                        <m:r>
                          <a:rPr lang="en-US" b="1" i="1" dirty="0" smtClean="0">
                            <a:solidFill>
                              <a:srgbClr val="FF0000"/>
                            </a:solidFill>
                            <a:latin typeface="Cambria Math" panose="02040503050406030204" pitchFamily="18" charset="0"/>
                          </a:rPr>
                          <m:t>𝒙</m:t>
                        </m:r>
                      </m:e>
                      <m:sub>
                        <m:r>
                          <a:rPr lang="en-US" b="1" i="1" dirty="0" smtClean="0">
                            <a:solidFill>
                              <a:srgbClr val="FF0000"/>
                            </a:solidFill>
                            <a:latin typeface="Cambria Math" panose="02040503050406030204" pitchFamily="18" charset="0"/>
                          </a:rPr>
                          <m:t>𝟏</m:t>
                        </m:r>
                      </m:sub>
                    </m:sSub>
                  </m:oMath>
                </a14:m>
                <a:r>
                  <a:rPr lang="en-US" b="1" dirty="0" smtClean="0">
                    <a:solidFill>
                      <a:srgbClr val="FF0000"/>
                    </a:solidFill>
                  </a:rPr>
                  <a:t> increases </a:t>
                </a:r>
                <a14:m>
                  <m:oMath xmlns:m="http://schemas.openxmlformats.org/officeDocument/2006/math">
                    <m:r>
                      <a:rPr lang="en-US" b="1" i="1" dirty="0" smtClean="0">
                        <a:solidFill>
                          <a:srgbClr val="FF0000"/>
                        </a:solidFill>
                        <a:latin typeface="Cambria Math" panose="02040503050406030204" pitchFamily="18" charset="0"/>
                      </a:rPr>
                      <m:t>𝒅</m:t>
                    </m:r>
                  </m:oMath>
                </a14:m>
                <a:r>
                  <a:rPr lang="en-US" b="1" dirty="0" smtClean="0">
                    <a:solidFill>
                      <a:srgbClr val="FF0000"/>
                    </a:solidFill>
                  </a:rPr>
                  <a:t> which causes the brain to decrease </a:t>
                </a:r>
                <a14:m>
                  <m:oMath xmlns:m="http://schemas.openxmlformats.org/officeDocument/2006/math">
                    <m:sSub>
                      <m:sSubPr>
                        <m:ctrlPr>
                          <a:rPr lang="en-US" b="1" i="1">
                            <a:solidFill>
                              <a:srgbClr val="FF0000"/>
                            </a:solidFill>
                            <a:latin typeface="Cambria Math" panose="02040503050406030204" pitchFamily="18" charset="0"/>
                          </a:rPr>
                        </m:ctrlPr>
                      </m:sSubPr>
                      <m:e>
                        <m:r>
                          <a:rPr lang="en-US" b="1" i="1">
                            <a:solidFill>
                              <a:srgbClr val="FF0000"/>
                            </a:solidFill>
                            <a:latin typeface="Cambria Math" panose="02040503050406030204" pitchFamily="18" charset="0"/>
                          </a:rPr>
                          <m:t>𝜽</m:t>
                        </m:r>
                      </m:e>
                      <m:sub>
                        <m:r>
                          <a:rPr lang="en-US" b="1" i="1">
                            <a:solidFill>
                              <a:srgbClr val="FF0000"/>
                            </a:solidFill>
                            <a:latin typeface="Cambria Math" panose="02040503050406030204" pitchFamily="18" charset="0"/>
                          </a:rPr>
                          <m:t>𝒕𝒂𝒓𝒈𝒆𝒕</m:t>
                        </m:r>
                      </m:sub>
                    </m:sSub>
                  </m:oMath>
                </a14:m>
                <a:r>
                  <a:rPr lang="en-US" dirty="0" smtClean="0"/>
                  <a:t>, which decreases </a:t>
                </a:r>
                <a14:m>
                  <m:oMath xmlns:m="http://schemas.openxmlformats.org/officeDocument/2006/math">
                    <m:r>
                      <a:rPr lang="en-US" i="1">
                        <a:latin typeface="Cambria Math" panose="02040503050406030204" pitchFamily="18" charset="0"/>
                      </a:rPr>
                      <m:t>𝜃</m:t>
                    </m:r>
                  </m:oMath>
                </a14:m>
                <a:r>
                  <a:rPr lang="en-US" dirty="0" smtClean="0"/>
                  <a:t>, which increases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𝑣</m:t>
                        </m:r>
                      </m:e>
                      <m:sub>
                        <m:r>
                          <a:rPr lang="en-US" i="1" dirty="0" smtClean="0">
                            <a:latin typeface="Cambria Math" panose="02040503050406030204" pitchFamily="18" charset="0"/>
                          </a:rPr>
                          <m:t>2</m:t>
                        </m:r>
                      </m:sub>
                    </m:sSub>
                  </m:oMath>
                </a14:m>
                <a:endParaRPr lang="en-US" dirty="0" smtClean="0"/>
              </a:p>
              <a:p>
                <a:endParaRPr lang="en-US" dirty="0"/>
              </a:p>
              <a:p>
                <a:r>
                  <a:rPr lang="en-US" dirty="0" smtClean="0"/>
                  <a:t>Bigger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𝑣</m:t>
                        </m:r>
                      </m:e>
                      <m:sub>
                        <m:r>
                          <a:rPr lang="en-US" b="0" i="0" dirty="0" smtClean="0">
                            <a:latin typeface="Cambria Math" panose="02040503050406030204" pitchFamily="18" charset="0"/>
                          </a:rPr>
                          <m:t>2</m:t>
                        </m:r>
                      </m:sub>
                    </m:sSub>
                    <m:r>
                      <a:rPr lang="en-US" dirty="0">
                        <a:latin typeface="Cambria Math" panose="02040503050406030204" pitchFamily="18" charset="0"/>
                      </a:rPr>
                      <m:t> </m:t>
                    </m:r>
                    <m:r>
                      <m:rPr>
                        <m:sty m:val="p"/>
                      </m:rPr>
                      <a:rPr lang="en-US" dirty="0">
                        <a:latin typeface="Cambria Math" panose="02040503050406030204" pitchFamily="18" charset="0"/>
                      </a:rPr>
                      <m:t>increases</m:t>
                    </m:r>
                    <m:r>
                      <a:rPr lang="en-US" dirty="0">
                        <a:latin typeface="Cambria Math" panose="02040503050406030204" pitchFamily="18" charset="0"/>
                      </a:rPr>
                      <m:t> </m:t>
                    </m:r>
                    <m:sSub>
                      <m:sSubPr>
                        <m:ctrlPr>
                          <a:rPr lang="en-US" i="1" dirty="0">
                            <a:latin typeface="Cambria Math" panose="02040503050406030204" pitchFamily="18" charset="0"/>
                          </a:rPr>
                        </m:ctrlPr>
                      </m:sSubPr>
                      <m:e>
                        <m:r>
                          <a:rPr lang="en-US" i="1" dirty="0">
                            <a:latin typeface="Cambria Math" panose="02040503050406030204" pitchFamily="18" charset="0"/>
                          </a:rPr>
                          <m:t>𝑥</m:t>
                        </m:r>
                      </m:e>
                      <m:sub>
                        <m:r>
                          <a:rPr lang="en-US" i="1" dirty="0">
                            <a:latin typeface="Cambria Math" panose="02040503050406030204" pitchFamily="18" charset="0"/>
                          </a:rPr>
                          <m:t>2</m:t>
                        </m:r>
                      </m:sub>
                    </m:sSub>
                  </m:oMath>
                </a14:m>
                <a:r>
                  <a:rPr lang="en-US" dirty="0"/>
                  <a:t>, </a:t>
                </a:r>
                <a:r>
                  <a:rPr lang="en-US" dirty="0" smtClean="0"/>
                  <a:t>which decreases </a:t>
                </a:r>
                <a14:m>
                  <m:oMath xmlns:m="http://schemas.openxmlformats.org/officeDocument/2006/math">
                    <m:r>
                      <a:rPr lang="en-US" i="1" dirty="0" smtClean="0">
                        <a:latin typeface="Cambria Math" panose="02040503050406030204" pitchFamily="18" charset="0"/>
                      </a:rPr>
                      <m:t>𝑑</m:t>
                    </m:r>
                  </m:oMath>
                </a14:m>
                <a:r>
                  <a:rPr lang="en-US" dirty="0"/>
                  <a:t> which causes the brain to </a:t>
                </a:r>
                <a:r>
                  <a:rPr lang="en-US" dirty="0" smtClean="0"/>
                  <a:t>increase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a14:m>
                <a:r>
                  <a:rPr lang="en-US" dirty="0"/>
                  <a:t>, which </a:t>
                </a:r>
                <a:r>
                  <a:rPr lang="en-US" dirty="0" smtClean="0"/>
                  <a:t>increases </a:t>
                </a:r>
                <a14:m>
                  <m:oMath xmlns:m="http://schemas.openxmlformats.org/officeDocument/2006/math">
                    <m:r>
                      <a:rPr lang="en-US" i="1">
                        <a:latin typeface="Cambria Math" panose="02040503050406030204" pitchFamily="18" charset="0"/>
                      </a:rPr>
                      <m:t>𝜃</m:t>
                    </m:r>
                  </m:oMath>
                </a14:m>
                <a:r>
                  <a:rPr lang="en-US" dirty="0"/>
                  <a:t>, which </a:t>
                </a:r>
                <a:r>
                  <a:rPr lang="en-US" dirty="0" smtClean="0"/>
                  <a:t>decreases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𝑣</m:t>
                        </m:r>
                      </m:e>
                      <m:sub>
                        <m:r>
                          <a:rPr lang="en-US" i="1" dirty="0">
                            <a:latin typeface="Cambria Math" panose="02040503050406030204" pitchFamily="18" charset="0"/>
                          </a:rPr>
                          <m:t>2</m:t>
                        </m:r>
                      </m:sub>
                    </m:sSub>
                  </m:oMath>
                </a14:m>
                <a:endParaRPr lang="en-US" dirty="0" smtClean="0"/>
              </a:p>
              <a:p>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76200" y="791852"/>
                <a:ext cx="4800600" cy="4296176"/>
              </a:xfrm>
              <a:prstGeom prst="rect">
                <a:avLst/>
              </a:prstGeom>
              <a:blipFill rotWithShape="0">
                <a:blip r:embed="rId5"/>
                <a:stretch>
                  <a:fillRect l="-1144" t="-851" r="-2033"/>
                </a:stretch>
              </a:blipFill>
            </p:spPr>
            <p:txBody>
              <a:bodyPr/>
              <a:lstStyle/>
              <a:p>
                <a:r>
                  <a:rPr lang="en-US">
                    <a:noFill/>
                  </a:rPr>
                  <a:t> </a:t>
                </a:r>
              </a:p>
            </p:txBody>
          </p:sp>
        </mc:Fallback>
      </mc:AlternateContent>
      <p:grpSp>
        <p:nvGrpSpPr>
          <p:cNvPr id="22" name="Group 21"/>
          <p:cNvGrpSpPr/>
          <p:nvPr/>
        </p:nvGrpSpPr>
        <p:grpSpPr>
          <a:xfrm>
            <a:off x="6096000" y="2168340"/>
            <a:ext cx="2181818" cy="2645144"/>
            <a:chOff x="6858000" y="2003056"/>
            <a:chExt cx="2181818" cy="2645144"/>
          </a:xfrm>
        </p:grpSpPr>
        <p:pic>
          <p:nvPicPr>
            <p:cNvPr id="11" name="Picture 10"/>
            <p:cNvPicPr>
              <a:picLocks noChangeAspect="1"/>
            </p:cNvPicPr>
            <p:nvPr/>
          </p:nvPicPr>
          <p:blipFill>
            <a:blip r:embed="rId6"/>
            <a:stretch>
              <a:fillRect/>
            </a:stretch>
          </p:blipFill>
          <p:spPr>
            <a:xfrm>
              <a:off x="7501226" y="2003056"/>
              <a:ext cx="1291942" cy="649771"/>
            </a:xfrm>
            <a:prstGeom prst="rect">
              <a:avLst/>
            </a:prstGeom>
          </p:spPr>
        </p:pic>
        <p:pic>
          <p:nvPicPr>
            <p:cNvPr id="12" name="Picture 11"/>
            <p:cNvPicPr>
              <a:picLocks noChangeAspect="1"/>
            </p:cNvPicPr>
            <p:nvPr/>
          </p:nvPicPr>
          <p:blipFill rotWithShape="1">
            <a:blip r:embed="rId7"/>
            <a:srcRect l="56584" t="65278" r="13786" b="6945"/>
            <a:stretch/>
          </p:blipFill>
          <p:spPr>
            <a:xfrm>
              <a:off x="7651116" y="3657600"/>
              <a:ext cx="1337309" cy="990600"/>
            </a:xfrm>
            <a:prstGeom prst="rect">
              <a:avLst/>
            </a:prstGeom>
          </p:spPr>
        </p:pic>
        <p:pic>
          <p:nvPicPr>
            <p:cNvPr id="17" name="Picture 16"/>
            <p:cNvPicPr>
              <a:picLocks noChangeAspect="1"/>
            </p:cNvPicPr>
            <p:nvPr/>
          </p:nvPicPr>
          <p:blipFill rotWithShape="1">
            <a:blip r:embed="rId8"/>
            <a:srcRect b="11697"/>
            <a:stretch/>
          </p:blipFill>
          <p:spPr>
            <a:xfrm>
              <a:off x="6858000" y="2099341"/>
              <a:ext cx="847627" cy="457200"/>
            </a:xfrm>
            <a:prstGeom prst="rect">
              <a:avLst/>
            </a:prstGeom>
          </p:spPr>
        </p:pic>
        <mc:AlternateContent xmlns:mc="http://schemas.openxmlformats.org/markup-compatibility/2006" xmlns:a14="http://schemas.microsoft.com/office/drawing/2010/main">
          <mc:Choice Requires="a14">
            <p:sp>
              <p:nvSpPr>
                <p:cNvPr id="18" name="TextBox 17"/>
                <p:cNvSpPr txBox="1"/>
                <p:nvPr/>
              </p:nvSpPr>
              <p:spPr>
                <a:xfrm>
                  <a:off x="7282053" y="2554075"/>
                  <a:ext cx="1066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00CC"/>
                            </a:solidFill>
                            <a:latin typeface="Cambria Math" panose="02040503050406030204" pitchFamily="18" charset="0"/>
                          </a:rPr>
                          <m:t>𝒅</m:t>
                        </m:r>
                      </m:oMath>
                    </m:oMathPara>
                  </a14:m>
                  <a:endParaRPr lang="en-US" b="1" dirty="0">
                    <a:solidFill>
                      <a:srgbClr val="0000CC"/>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7282053" y="2554075"/>
                  <a:ext cx="1066800" cy="369332"/>
                </a:xfrm>
                <a:prstGeom prst="rect">
                  <a:avLst/>
                </a:prstGeom>
                <a:blipFill rotWithShape="0">
                  <a:blip r:embed="rId9"/>
                  <a:stretch>
                    <a:fillRect/>
                  </a:stretch>
                </a:blipFill>
              </p:spPr>
              <p:txBody>
                <a:bodyPr/>
                <a:lstStyle/>
                <a:p>
                  <a:r>
                    <a:rPr lang="en-US">
                      <a:noFill/>
                    </a:rPr>
                    <a:t> </a:t>
                  </a:r>
                </a:p>
              </p:txBody>
            </p:sp>
          </mc:Fallback>
        </mc:AlternateContent>
        <p:sp>
          <p:nvSpPr>
            <p:cNvPr id="19" name="Down Arrow 18"/>
            <p:cNvSpPr/>
            <p:nvPr/>
          </p:nvSpPr>
          <p:spPr>
            <a:xfrm>
              <a:off x="8229600" y="2798649"/>
              <a:ext cx="320675" cy="81039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p:cNvSpPr/>
                <p:nvPr/>
              </p:nvSpPr>
              <p:spPr>
                <a:xfrm>
                  <a:off x="7036451" y="3917485"/>
                  <a:ext cx="929549" cy="39190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m:oMathPara>
                  </a14:m>
                  <a:endParaRPr lang="en-US" dirty="0"/>
                </a:p>
              </p:txBody>
            </p:sp>
          </mc:Choice>
          <mc:Fallback xmlns="">
            <p:sp>
              <p:nvSpPr>
                <p:cNvPr id="20" name="Rectangle 19"/>
                <p:cNvSpPr>
                  <a:spLocks noRot="1" noChangeAspect="1" noMove="1" noResize="1" noEditPoints="1" noAdjustHandles="1" noChangeArrowheads="1" noChangeShapeType="1" noTextEdit="1"/>
                </p:cNvSpPr>
                <p:nvPr/>
              </p:nvSpPr>
              <p:spPr>
                <a:xfrm>
                  <a:off x="7036451" y="3917485"/>
                  <a:ext cx="929549" cy="391902"/>
                </a:xfrm>
                <a:prstGeom prst="rect">
                  <a:avLst/>
                </a:prstGeom>
                <a:blipFill rotWithShape="0">
                  <a:blip r:embed="rId10"/>
                  <a:stretch>
                    <a:fillRect b="-78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8654456" y="4229926"/>
                  <a:ext cx="38536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𝜃</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8654456" y="4229926"/>
                  <a:ext cx="385362" cy="369332"/>
                </a:xfrm>
                <a:prstGeom prst="rect">
                  <a:avLst/>
                </a:prstGeom>
                <a:blipFill rotWithShape="0">
                  <a:blip r:embed="rId11"/>
                  <a:stretch>
                    <a:fillRect/>
                  </a:stretch>
                </a:blipFill>
              </p:spPr>
              <p:txBody>
                <a:bodyPr/>
                <a:lstStyle/>
                <a:p>
                  <a:r>
                    <a:rPr lang="en-US">
                      <a:noFill/>
                    </a:rPr>
                    <a:t> </a:t>
                  </a:r>
                </a:p>
              </p:txBody>
            </p:sp>
          </mc:Fallback>
        </mc:AlternateContent>
      </p:grpSp>
      <p:sp>
        <p:nvSpPr>
          <p:cNvPr id="23" name="Down Arrow 22"/>
          <p:cNvSpPr/>
          <p:nvPr/>
        </p:nvSpPr>
        <p:spPr>
          <a:xfrm rot="10800000">
            <a:off x="8223632" y="1876828"/>
            <a:ext cx="320675" cy="259784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2057400" y="5363011"/>
            <a:ext cx="5880912" cy="901264"/>
            <a:chOff x="2057400" y="5363011"/>
            <a:chExt cx="5880912" cy="901264"/>
          </a:xfrm>
        </p:grpSpPr>
        <mc:AlternateContent xmlns:mc="http://schemas.openxmlformats.org/markup-compatibility/2006" xmlns:a14="http://schemas.microsoft.com/office/drawing/2010/main">
          <mc:Choice Requires="a14">
            <p:sp>
              <p:nvSpPr>
                <p:cNvPr id="3" name="Oval 2"/>
                <p:cNvSpPr/>
                <p:nvPr/>
              </p:nvSpPr>
              <p:spPr>
                <a:xfrm>
                  <a:off x="2209800"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1</m:t>
                            </m:r>
                          </m:sub>
                        </m:sSub>
                      </m:oMath>
                    </m:oMathPara>
                  </a14:m>
                  <a:endParaRPr lang="en-US" dirty="0">
                    <a:solidFill>
                      <a:schemeClr val="tx1"/>
                    </a:solidFill>
                  </a:endParaRPr>
                </a:p>
              </p:txBody>
            </p:sp>
          </mc:Choice>
          <mc:Fallback xmlns="">
            <p:sp>
              <p:nvSpPr>
                <p:cNvPr id="3" name="Oval 2"/>
                <p:cNvSpPr>
                  <a:spLocks noRot="1" noChangeAspect="1" noMove="1" noResize="1" noEditPoints="1" noAdjustHandles="1" noChangeArrowheads="1" noChangeShapeType="1" noTextEdit="1"/>
                </p:cNvSpPr>
                <p:nvPr/>
              </p:nvSpPr>
              <p:spPr>
                <a:xfrm>
                  <a:off x="2209800" y="5807075"/>
                  <a:ext cx="457200" cy="457200"/>
                </a:xfrm>
                <a:prstGeom prst="ellipse">
                  <a:avLst/>
                </a:prstGeom>
                <a:blipFill rotWithShape="0">
                  <a:blip r:embed="rId12"/>
                  <a:stretch>
                    <a:fillRect/>
                  </a:stretch>
                </a:blipFill>
              </p:spPr>
              <p:txBody>
                <a:bodyPr/>
                <a:lstStyle/>
                <a:p>
                  <a:r>
                    <a:rPr lang="en-US">
                      <a:noFill/>
                    </a:rPr>
                    <a:t> </a:t>
                  </a:r>
                </a:p>
              </p:txBody>
            </p:sp>
          </mc:Fallback>
        </mc:AlternateContent>
        <p:sp>
          <p:nvSpPr>
            <p:cNvPr id="4" name="Rectangle 3"/>
            <p:cNvSpPr/>
            <p:nvPr/>
          </p:nvSpPr>
          <p:spPr>
            <a:xfrm>
              <a:off x="2057400" y="5407891"/>
              <a:ext cx="748923" cy="369332"/>
            </a:xfrm>
            <a:prstGeom prst="rect">
              <a:avLst/>
            </a:prstGeom>
          </p:spPr>
          <p:txBody>
            <a:bodyPr wrap="none">
              <a:spAutoFit/>
            </a:bodyPr>
            <a:lstStyle/>
            <a:p>
              <a:r>
                <a:rPr lang="en-US" dirty="0"/>
                <a:t>Car 1</a:t>
              </a:r>
            </a:p>
          </p:txBody>
        </p:sp>
        <mc:AlternateContent xmlns:mc="http://schemas.openxmlformats.org/markup-compatibility/2006" xmlns:a14="http://schemas.microsoft.com/office/drawing/2010/main">
          <mc:Choice Requires="a14">
            <p:sp>
              <p:nvSpPr>
                <p:cNvPr id="25" name="Oval 24"/>
                <p:cNvSpPr/>
                <p:nvPr/>
              </p:nvSpPr>
              <p:spPr>
                <a:xfrm>
                  <a:off x="7341789" y="576219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p:txBody>
            </p:sp>
          </mc:Choice>
          <mc:Fallback xmlns="">
            <p:sp>
              <p:nvSpPr>
                <p:cNvPr id="25" name="Oval 24"/>
                <p:cNvSpPr>
                  <a:spLocks noRot="1" noChangeAspect="1" noMove="1" noResize="1" noEditPoints="1" noAdjustHandles="1" noChangeArrowheads="1" noChangeShapeType="1" noTextEdit="1"/>
                </p:cNvSpPr>
                <p:nvPr/>
              </p:nvSpPr>
              <p:spPr>
                <a:xfrm>
                  <a:off x="7341789" y="5762195"/>
                  <a:ext cx="457200" cy="457200"/>
                </a:xfrm>
                <a:prstGeom prst="ellipse">
                  <a:avLst/>
                </a:prstGeom>
                <a:blipFill rotWithShape="0">
                  <a:blip r:embed="rId13"/>
                  <a:stretch>
                    <a:fillRect/>
                  </a:stretch>
                </a:blipFill>
              </p:spPr>
              <p:txBody>
                <a:bodyPr/>
                <a:lstStyle/>
                <a:p>
                  <a:r>
                    <a:rPr lang="en-US">
                      <a:noFill/>
                    </a:rPr>
                    <a:t> </a:t>
                  </a:r>
                </a:p>
              </p:txBody>
            </p:sp>
          </mc:Fallback>
        </mc:AlternateContent>
        <p:sp>
          <p:nvSpPr>
            <p:cNvPr id="26" name="Rectangle 25"/>
            <p:cNvSpPr/>
            <p:nvPr/>
          </p:nvSpPr>
          <p:spPr>
            <a:xfrm>
              <a:off x="7189389" y="5363011"/>
              <a:ext cx="748923" cy="369332"/>
            </a:xfrm>
            <a:prstGeom prst="rect">
              <a:avLst/>
            </a:prstGeom>
          </p:spPr>
          <p:txBody>
            <a:bodyPr wrap="none">
              <a:spAutoFit/>
            </a:bodyPr>
            <a:lstStyle/>
            <a:p>
              <a:r>
                <a:rPr lang="en-US" dirty="0"/>
                <a:t>Car </a:t>
              </a:r>
              <a:r>
                <a:rPr lang="en-US" dirty="0" smtClean="0"/>
                <a:t>2</a:t>
              </a:r>
              <a:endParaRPr lang="en-US" dirty="0"/>
            </a:p>
          </p:txBody>
        </p:sp>
        <mc:AlternateContent xmlns:mc="http://schemas.openxmlformats.org/markup-compatibility/2006" xmlns:a14="http://schemas.microsoft.com/office/drawing/2010/main">
          <mc:Choice Requires="a14">
            <p:sp>
              <p:nvSpPr>
                <p:cNvPr id="27" name="Oval 26"/>
                <p:cNvSpPr/>
                <p:nvPr/>
              </p:nvSpPr>
              <p:spPr>
                <a:xfrm>
                  <a:off x="4114407"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𝜃</m:t>
                            </m:r>
                          </m:e>
                          <m:sub>
                            <m:r>
                              <a:rPr lang="en-US" b="0" i="1" smtClean="0">
                                <a:solidFill>
                                  <a:schemeClr val="tx1"/>
                                </a:solidFill>
                                <a:latin typeface="Cambria Math" panose="02040503050406030204" pitchFamily="18" charset="0"/>
                              </a:rPr>
                              <m:t>𝑡</m:t>
                            </m:r>
                          </m:sub>
                        </m:sSub>
                      </m:oMath>
                    </m:oMathPara>
                  </a14:m>
                  <a:endParaRPr lang="en-US" dirty="0">
                    <a:solidFill>
                      <a:schemeClr val="tx1"/>
                    </a:solidFill>
                  </a:endParaRPr>
                </a:p>
              </p:txBody>
            </p:sp>
          </mc:Choice>
          <mc:Fallback xmlns="">
            <p:sp>
              <p:nvSpPr>
                <p:cNvPr id="27" name="Oval 26"/>
                <p:cNvSpPr>
                  <a:spLocks noRot="1" noChangeAspect="1" noMove="1" noResize="1" noEditPoints="1" noAdjustHandles="1" noChangeArrowheads="1" noChangeShapeType="1" noTextEdit="1"/>
                </p:cNvSpPr>
                <p:nvPr/>
              </p:nvSpPr>
              <p:spPr>
                <a:xfrm>
                  <a:off x="4114407" y="5807075"/>
                  <a:ext cx="457200" cy="457200"/>
                </a:xfrm>
                <a:prstGeom prst="ellipse">
                  <a:avLst/>
                </a:prstGeom>
                <a:blipFill rotWithShape="0">
                  <a:blip r:embed="rId14"/>
                  <a:stretch>
                    <a:fillRect/>
                  </a:stretch>
                </a:blipFill>
              </p:spPr>
              <p:txBody>
                <a:bodyPr/>
                <a:lstStyle/>
                <a:p>
                  <a:r>
                    <a:rPr lang="en-US">
                      <a:noFill/>
                    </a:rPr>
                    <a:t> </a:t>
                  </a:r>
                </a:p>
              </p:txBody>
            </p:sp>
          </mc:Fallback>
        </mc:AlternateContent>
        <p:sp>
          <p:nvSpPr>
            <p:cNvPr id="28" name="Rectangle 27"/>
            <p:cNvSpPr/>
            <p:nvPr/>
          </p:nvSpPr>
          <p:spPr>
            <a:xfrm>
              <a:off x="3730815" y="5407891"/>
              <a:ext cx="1261884" cy="369332"/>
            </a:xfrm>
            <a:prstGeom prst="rect">
              <a:avLst/>
            </a:prstGeom>
          </p:spPr>
          <p:txBody>
            <a:bodyPr wrap="none">
              <a:spAutoFit/>
            </a:bodyPr>
            <a:lstStyle/>
            <a:p>
              <a:r>
                <a:rPr lang="en-US" dirty="0" smtClean="0"/>
                <a:t>Brain-Foot</a:t>
              </a:r>
              <a:endParaRPr lang="en-US" dirty="0"/>
            </a:p>
          </p:txBody>
        </p:sp>
        <mc:AlternateContent xmlns:mc="http://schemas.openxmlformats.org/markup-compatibility/2006" xmlns:a14="http://schemas.microsoft.com/office/drawing/2010/main">
          <mc:Choice Requires="a14">
            <p:sp>
              <p:nvSpPr>
                <p:cNvPr id="30" name="Oval 29"/>
                <p:cNvSpPr/>
                <p:nvPr/>
              </p:nvSpPr>
              <p:spPr>
                <a:xfrm>
                  <a:off x="5791664" y="5792047"/>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𝜃</m:t>
                        </m:r>
                      </m:oMath>
                    </m:oMathPara>
                  </a14:m>
                  <a:endParaRPr lang="en-US" dirty="0">
                    <a:solidFill>
                      <a:schemeClr val="tx1"/>
                    </a:solidFill>
                  </a:endParaRPr>
                </a:p>
              </p:txBody>
            </p:sp>
          </mc:Choice>
          <mc:Fallback xmlns="">
            <p:sp>
              <p:nvSpPr>
                <p:cNvPr id="30" name="Oval 29"/>
                <p:cNvSpPr>
                  <a:spLocks noRot="1" noChangeAspect="1" noMove="1" noResize="1" noEditPoints="1" noAdjustHandles="1" noChangeArrowheads="1" noChangeShapeType="1" noTextEdit="1"/>
                </p:cNvSpPr>
                <p:nvPr/>
              </p:nvSpPr>
              <p:spPr>
                <a:xfrm>
                  <a:off x="5791664" y="5792047"/>
                  <a:ext cx="457200" cy="457200"/>
                </a:xfrm>
                <a:prstGeom prst="ellipse">
                  <a:avLst/>
                </a:prstGeom>
                <a:blipFill rotWithShape="0">
                  <a:blip r:embed="rId15"/>
                  <a:stretch>
                    <a:fillRect/>
                  </a:stretch>
                </a:blipFill>
              </p:spPr>
              <p:txBody>
                <a:bodyPr/>
                <a:lstStyle/>
                <a:p>
                  <a:r>
                    <a:rPr lang="en-US">
                      <a:noFill/>
                    </a:rPr>
                    <a:t> </a:t>
                  </a:r>
                </a:p>
              </p:txBody>
            </p:sp>
          </mc:Fallback>
        </mc:AlternateContent>
        <p:sp>
          <p:nvSpPr>
            <p:cNvPr id="31" name="Rectangle 30"/>
            <p:cNvSpPr/>
            <p:nvPr/>
          </p:nvSpPr>
          <p:spPr>
            <a:xfrm>
              <a:off x="5645809" y="5392863"/>
              <a:ext cx="774571" cy="369332"/>
            </a:xfrm>
            <a:prstGeom prst="rect">
              <a:avLst/>
            </a:prstGeom>
          </p:spPr>
          <p:txBody>
            <a:bodyPr wrap="none">
              <a:spAutoFit/>
            </a:bodyPr>
            <a:lstStyle/>
            <a:p>
              <a:r>
                <a:rPr lang="en-US" dirty="0" smtClean="0"/>
                <a:t>Pedal</a:t>
              </a:r>
              <a:endParaRPr lang="en-US" dirty="0"/>
            </a:p>
          </p:txBody>
        </p:sp>
      </p:grpSp>
      <p:cxnSp>
        <p:nvCxnSpPr>
          <p:cNvPr id="13" name="Straight Arrow Connector 12"/>
          <p:cNvCxnSpPr>
            <a:stCxn id="25" idx="6"/>
          </p:cNvCxnSpPr>
          <p:nvPr/>
        </p:nvCxnSpPr>
        <p:spPr>
          <a:xfrm>
            <a:off x="7798989" y="5990795"/>
            <a:ext cx="583011"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7" idx="2"/>
            <a:endCxn id="27" idx="2"/>
          </p:cNvCxnSpPr>
          <p:nvPr/>
        </p:nvCxnSpPr>
        <p:spPr>
          <a:xfrm>
            <a:off x="4114407" y="6035675"/>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667000" y="5963374"/>
            <a:ext cx="1447407" cy="173736"/>
            <a:chOff x="2667000" y="5963374"/>
            <a:chExt cx="1447407" cy="173736"/>
          </a:xfrm>
        </p:grpSpPr>
        <p:cxnSp>
          <p:nvCxnSpPr>
            <p:cNvPr id="16" name="Straight Arrow Connector 15"/>
            <p:cNvCxnSpPr/>
            <p:nvPr/>
          </p:nvCxnSpPr>
          <p:spPr>
            <a:xfrm>
              <a:off x="2667000" y="6050242"/>
              <a:ext cx="1447407" cy="0"/>
            </a:xfrm>
            <a:prstGeom prst="straightConnector1">
              <a:avLst/>
            </a:prstGeom>
            <a:ln w="38100" cap="flat">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86126" y="5963374"/>
              <a:ext cx="0" cy="1737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715294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4360686" y="697582"/>
            <a:ext cx="4797425" cy="1084977"/>
          </a:xfrm>
          <a:prstGeom prst="rect">
            <a:avLst/>
          </a:prstGeom>
        </p:spPr>
      </p:pic>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Building Network Models: </a:t>
            </a:r>
            <a:r>
              <a:rPr lang="en-US" sz="3600" b="1" dirty="0">
                <a:solidFill>
                  <a:srgbClr val="0000CC"/>
                </a:solidFill>
              </a:rPr>
              <a:t>Car and Driver</a:t>
            </a:r>
          </a:p>
        </p:txBody>
      </p:sp>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9" name="Rectangle 8"/>
              <p:cNvSpPr/>
              <p:nvPr/>
            </p:nvSpPr>
            <p:spPr>
              <a:xfrm>
                <a:off x="76200" y="791852"/>
                <a:ext cx="4800600" cy="4019177"/>
              </a:xfrm>
              <a:prstGeom prst="rect">
                <a:avLst/>
              </a:prstGeom>
            </p:spPr>
            <p:txBody>
              <a:bodyPr wrap="square">
                <a:spAutoFit/>
              </a:bodyPr>
              <a:lstStyle/>
              <a:p>
                <a:r>
                  <a:rPr lang="en-US" dirty="0" smtClean="0"/>
                  <a:t>Objects: Car: Properties: position, velocity</a:t>
                </a:r>
              </a:p>
              <a:p>
                <a:endParaRPr lang="en-US" dirty="0" smtClean="0"/>
              </a:p>
              <a:p>
                <a:r>
                  <a:rPr lang="en-US" dirty="0" smtClean="0"/>
                  <a:t>Let’s also assume that </a:t>
                </a:r>
                <a:r>
                  <a:rPr lang="en-US" dirty="0" smtClean="0">
                    <a:solidFill>
                      <a:srgbClr val="FF0000"/>
                    </a:solidFill>
                  </a:rPr>
                  <a:t>the car will slow down if there is no signal from the accelerator</a:t>
                </a:r>
                <a:r>
                  <a:rPr lang="en-US" dirty="0" smtClean="0"/>
                  <a:t> and that our driver doesn’t need to use the brake in this situation</a:t>
                </a:r>
              </a:p>
              <a:p>
                <a:endParaRPr lang="en-US" dirty="0"/>
              </a:p>
              <a:p>
                <a:r>
                  <a:rPr lang="en-US" dirty="0" smtClean="0">
                    <a:solidFill>
                      <a:srgbClr val="FF0000"/>
                    </a:solidFill>
                  </a:rPr>
                  <a:t>Bigger </a:t>
                </a:r>
                <a14:m>
                  <m:oMath xmlns:m="http://schemas.openxmlformats.org/officeDocument/2006/math">
                    <m:sSub>
                      <m:sSubPr>
                        <m:ctrlPr>
                          <a:rPr lang="en-US" i="1" dirty="0" smtClean="0">
                            <a:solidFill>
                              <a:srgbClr val="FF0000"/>
                            </a:solidFill>
                            <a:latin typeface="Cambria Math" panose="02040503050406030204" pitchFamily="18" charset="0"/>
                          </a:rPr>
                        </m:ctrlPr>
                      </m:sSubPr>
                      <m:e>
                        <m:r>
                          <a:rPr lang="en-US" b="0" i="1" dirty="0">
                            <a:solidFill>
                              <a:srgbClr val="FF0000"/>
                            </a:solidFill>
                            <a:latin typeface="Cambria Math" panose="02040503050406030204" pitchFamily="18" charset="0"/>
                          </a:rPr>
                          <m:t>𝑣</m:t>
                        </m:r>
                      </m:e>
                      <m:sub>
                        <m:r>
                          <a:rPr lang="en-US" b="0" i="0" dirty="0" smtClean="0">
                            <a:solidFill>
                              <a:srgbClr val="FF0000"/>
                            </a:solidFill>
                            <a:latin typeface="Cambria Math" panose="02040503050406030204" pitchFamily="18" charset="0"/>
                          </a:rPr>
                          <m:t>1</m:t>
                        </m:r>
                      </m:sub>
                    </m:sSub>
                    <m:r>
                      <a:rPr lang="en-US" b="0" i="0" dirty="0" smtClean="0">
                        <a:solidFill>
                          <a:srgbClr val="FF0000"/>
                        </a:solidFill>
                        <a:latin typeface="Cambria Math" panose="02040503050406030204" pitchFamily="18" charset="0"/>
                      </a:rPr>
                      <m:t> </m:t>
                    </m:r>
                    <m:r>
                      <m:rPr>
                        <m:sty m:val="p"/>
                      </m:rPr>
                      <a:rPr lang="en-US" b="0" i="0" dirty="0" smtClean="0">
                        <a:solidFill>
                          <a:srgbClr val="FF0000"/>
                        </a:solidFill>
                        <a:latin typeface="Cambria Math" panose="02040503050406030204" pitchFamily="18" charset="0"/>
                      </a:rPr>
                      <m:t>increases</m:t>
                    </m:r>
                    <m:r>
                      <a:rPr lang="en-US" b="0" i="0" dirty="0" smtClean="0">
                        <a:solidFill>
                          <a:srgbClr val="FF0000"/>
                        </a:solidFill>
                        <a:latin typeface="Cambria Math" panose="02040503050406030204" pitchFamily="18" charset="0"/>
                      </a:rPr>
                      <m:t> </m:t>
                    </m:r>
                    <m:sSub>
                      <m:sSubPr>
                        <m:ctrlPr>
                          <a:rPr lang="en-US" i="1" dirty="0" smtClean="0">
                            <a:solidFill>
                              <a:srgbClr val="FF0000"/>
                            </a:solidFill>
                            <a:latin typeface="Cambria Math" panose="02040503050406030204" pitchFamily="18" charset="0"/>
                          </a:rPr>
                        </m:ctrlPr>
                      </m:sSubPr>
                      <m:e>
                        <m:r>
                          <a:rPr lang="en-US" b="0" i="1" dirty="0" smtClean="0">
                            <a:solidFill>
                              <a:srgbClr val="FF0000"/>
                            </a:solidFill>
                            <a:latin typeface="Cambria Math" panose="02040503050406030204" pitchFamily="18" charset="0"/>
                          </a:rPr>
                          <m:t>𝑥</m:t>
                        </m:r>
                      </m:e>
                      <m:sub>
                        <m:r>
                          <a:rPr lang="en-US" b="0" i="1" dirty="0" smtClean="0">
                            <a:solidFill>
                              <a:srgbClr val="FF0000"/>
                            </a:solidFill>
                            <a:latin typeface="Cambria Math" panose="02040503050406030204" pitchFamily="18" charset="0"/>
                          </a:rPr>
                          <m:t>1</m:t>
                        </m:r>
                      </m:sub>
                    </m:sSub>
                  </m:oMath>
                </a14:m>
                <a:r>
                  <a:rPr lang="en-US" dirty="0" smtClean="0">
                    <a:solidFill>
                      <a:srgbClr val="FF0000"/>
                    </a:solidFill>
                  </a:rPr>
                  <a:t> increases </a:t>
                </a:r>
                <a14:m>
                  <m:oMath xmlns:m="http://schemas.openxmlformats.org/officeDocument/2006/math">
                    <m:r>
                      <a:rPr lang="en-US" b="0" i="1" dirty="0" smtClean="0">
                        <a:solidFill>
                          <a:srgbClr val="FF0000"/>
                        </a:solidFill>
                        <a:latin typeface="Cambria Math" panose="02040503050406030204" pitchFamily="18" charset="0"/>
                      </a:rPr>
                      <m:t>𝑑</m:t>
                    </m:r>
                  </m:oMath>
                </a14:m>
                <a:r>
                  <a:rPr lang="en-US" dirty="0" smtClean="0">
                    <a:solidFill>
                      <a:srgbClr val="FF0000"/>
                    </a:solidFill>
                  </a:rPr>
                  <a:t> which causes the brain to decrease </a:t>
                </a:r>
                <a14:m>
                  <m:oMath xmlns:m="http://schemas.openxmlformats.org/officeDocument/2006/math">
                    <m:sSub>
                      <m:sSubPr>
                        <m:ctrlPr>
                          <a:rPr lang="en-US" i="1">
                            <a:solidFill>
                              <a:srgbClr val="FF0000"/>
                            </a:solidFill>
                            <a:latin typeface="Cambria Math" panose="02040503050406030204" pitchFamily="18" charset="0"/>
                          </a:rPr>
                        </m:ctrlPr>
                      </m:sSubPr>
                      <m:e>
                        <m:r>
                          <a:rPr lang="en-US" b="0" i="1">
                            <a:solidFill>
                              <a:srgbClr val="FF0000"/>
                            </a:solidFill>
                            <a:latin typeface="Cambria Math" panose="02040503050406030204" pitchFamily="18" charset="0"/>
                          </a:rPr>
                          <m:t>𝜃</m:t>
                        </m:r>
                      </m:e>
                      <m:sub>
                        <m:r>
                          <a:rPr lang="en-US" b="0" i="1">
                            <a:solidFill>
                              <a:srgbClr val="FF0000"/>
                            </a:solidFill>
                            <a:latin typeface="Cambria Math" panose="02040503050406030204" pitchFamily="18" charset="0"/>
                          </a:rPr>
                          <m:t>𝑡𝑎𝑟𝑔𝑒𝑡</m:t>
                        </m:r>
                      </m:sub>
                    </m:sSub>
                  </m:oMath>
                </a14:m>
                <a:r>
                  <a:rPr lang="en-US" dirty="0" smtClean="0"/>
                  <a:t>, which decreases </a:t>
                </a:r>
                <a14:m>
                  <m:oMath xmlns:m="http://schemas.openxmlformats.org/officeDocument/2006/math">
                    <m:r>
                      <a:rPr lang="en-US" i="1">
                        <a:latin typeface="Cambria Math" panose="02040503050406030204" pitchFamily="18" charset="0"/>
                      </a:rPr>
                      <m:t>𝜃</m:t>
                    </m:r>
                  </m:oMath>
                </a14:m>
                <a:r>
                  <a:rPr lang="en-US" dirty="0" smtClean="0"/>
                  <a:t>, which increases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𝑣</m:t>
                        </m:r>
                      </m:e>
                      <m:sub>
                        <m:r>
                          <a:rPr lang="en-US" i="1" dirty="0" smtClean="0">
                            <a:latin typeface="Cambria Math" panose="02040503050406030204" pitchFamily="18" charset="0"/>
                          </a:rPr>
                          <m:t>2</m:t>
                        </m:r>
                      </m:sub>
                    </m:sSub>
                  </m:oMath>
                </a14:m>
                <a:endParaRPr lang="en-US" dirty="0" smtClean="0"/>
              </a:p>
              <a:p>
                <a:endParaRPr lang="en-US" dirty="0"/>
              </a:p>
              <a:p>
                <a:r>
                  <a:rPr lang="en-US" b="1" dirty="0" smtClean="0">
                    <a:solidFill>
                      <a:srgbClr val="00CC00"/>
                    </a:solidFill>
                  </a:rPr>
                  <a:t>Bigger</a:t>
                </a:r>
                <a14:m>
                  <m:oMath xmlns:m="http://schemas.openxmlformats.org/officeDocument/2006/math">
                    <m:sSub>
                      <m:sSubPr>
                        <m:ctrlPr>
                          <a:rPr lang="en-US" b="1" i="1" dirty="0">
                            <a:solidFill>
                              <a:srgbClr val="00CC00"/>
                            </a:solidFill>
                            <a:latin typeface="Cambria Math" panose="02040503050406030204" pitchFamily="18" charset="0"/>
                          </a:rPr>
                        </m:ctrlPr>
                      </m:sSubPr>
                      <m:e>
                        <m:r>
                          <a:rPr lang="en-US" b="1" i="1" dirty="0" smtClean="0">
                            <a:solidFill>
                              <a:srgbClr val="00CC00"/>
                            </a:solidFill>
                            <a:latin typeface="Cambria Math" panose="02040503050406030204" pitchFamily="18" charset="0"/>
                          </a:rPr>
                          <m:t> </m:t>
                        </m:r>
                        <m:r>
                          <a:rPr lang="en-US" b="1" i="1" dirty="0">
                            <a:solidFill>
                              <a:srgbClr val="00CC00"/>
                            </a:solidFill>
                            <a:latin typeface="Cambria Math" panose="02040503050406030204" pitchFamily="18" charset="0"/>
                          </a:rPr>
                          <m:t>𝒗</m:t>
                        </m:r>
                      </m:e>
                      <m:sub>
                        <m:r>
                          <a:rPr lang="en-US" b="1" i="0" dirty="0" smtClean="0">
                            <a:solidFill>
                              <a:srgbClr val="00CC00"/>
                            </a:solidFill>
                            <a:latin typeface="Cambria Math" panose="02040503050406030204" pitchFamily="18" charset="0"/>
                          </a:rPr>
                          <m:t>𝟐</m:t>
                        </m:r>
                      </m:sub>
                    </m:sSub>
                    <m:r>
                      <a:rPr lang="en-US" b="1" dirty="0">
                        <a:solidFill>
                          <a:srgbClr val="00CC00"/>
                        </a:solidFill>
                        <a:latin typeface="Cambria Math" panose="02040503050406030204" pitchFamily="18" charset="0"/>
                      </a:rPr>
                      <m:t> </m:t>
                    </m:r>
                    <m:r>
                      <a:rPr lang="en-US" b="1" i="1" dirty="0">
                        <a:solidFill>
                          <a:srgbClr val="00CC00"/>
                        </a:solidFill>
                        <a:latin typeface="Cambria Math" panose="02040503050406030204" pitchFamily="18" charset="0"/>
                      </a:rPr>
                      <m:t>𝐢𝐧𝐜𝐫𝐞𝐚𝐬𝐞𝐬</m:t>
                    </m:r>
                    <m:r>
                      <a:rPr lang="en-US" b="1" dirty="0">
                        <a:solidFill>
                          <a:srgbClr val="00CC00"/>
                        </a:solidFill>
                        <a:latin typeface="Cambria Math" panose="02040503050406030204" pitchFamily="18" charset="0"/>
                      </a:rPr>
                      <m:t> </m:t>
                    </m:r>
                    <m:sSub>
                      <m:sSubPr>
                        <m:ctrlPr>
                          <a:rPr lang="en-US" b="1" i="1" dirty="0">
                            <a:solidFill>
                              <a:srgbClr val="00CC00"/>
                            </a:solidFill>
                            <a:latin typeface="Cambria Math" panose="02040503050406030204" pitchFamily="18" charset="0"/>
                          </a:rPr>
                        </m:ctrlPr>
                      </m:sSubPr>
                      <m:e>
                        <m:r>
                          <a:rPr lang="en-US" b="1" i="1" dirty="0">
                            <a:solidFill>
                              <a:srgbClr val="00CC00"/>
                            </a:solidFill>
                            <a:latin typeface="Cambria Math" panose="02040503050406030204" pitchFamily="18" charset="0"/>
                          </a:rPr>
                          <m:t>𝒙</m:t>
                        </m:r>
                      </m:e>
                      <m:sub>
                        <m:r>
                          <a:rPr lang="en-US" b="1" i="1" dirty="0">
                            <a:solidFill>
                              <a:srgbClr val="00CC00"/>
                            </a:solidFill>
                            <a:latin typeface="Cambria Math" panose="02040503050406030204" pitchFamily="18" charset="0"/>
                          </a:rPr>
                          <m:t>𝟐</m:t>
                        </m:r>
                      </m:sub>
                    </m:sSub>
                  </m:oMath>
                </a14:m>
                <a:r>
                  <a:rPr lang="en-US" b="1" dirty="0">
                    <a:solidFill>
                      <a:srgbClr val="00CC00"/>
                    </a:solidFill>
                  </a:rPr>
                  <a:t>, </a:t>
                </a:r>
                <a:r>
                  <a:rPr lang="en-US" b="1" dirty="0" smtClean="0">
                    <a:solidFill>
                      <a:srgbClr val="00CC00"/>
                    </a:solidFill>
                  </a:rPr>
                  <a:t>which decreases </a:t>
                </a:r>
                <a14:m>
                  <m:oMath xmlns:m="http://schemas.openxmlformats.org/officeDocument/2006/math">
                    <m:r>
                      <a:rPr lang="en-US" b="1" i="1" dirty="0" smtClean="0">
                        <a:solidFill>
                          <a:srgbClr val="00CC00"/>
                        </a:solidFill>
                        <a:latin typeface="Cambria Math" panose="02040503050406030204" pitchFamily="18" charset="0"/>
                      </a:rPr>
                      <m:t>𝒅</m:t>
                    </m:r>
                  </m:oMath>
                </a14:m>
                <a:r>
                  <a:rPr lang="en-US" b="1" dirty="0">
                    <a:solidFill>
                      <a:srgbClr val="00CC00"/>
                    </a:solidFill>
                  </a:rPr>
                  <a:t> which causes the brain to </a:t>
                </a:r>
                <a:r>
                  <a:rPr lang="en-US" b="1" dirty="0" smtClean="0">
                    <a:solidFill>
                      <a:srgbClr val="00CC00"/>
                    </a:solidFill>
                  </a:rPr>
                  <a:t>increase </a:t>
                </a:r>
                <a14:m>
                  <m:oMath xmlns:m="http://schemas.openxmlformats.org/officeDocument/2006/math">
                    <m:sSub>
                      <m:sSubPr>
                        <m:ctrlPr>
                          <a:rPr lang="en-US" b="1" i="1">
                            <a:solidFill>
                              <a:srgbClr val="00CC00"/>
                            </a:solidFill>
                            <a:latin typeface="Cambria Math" panose="02040503050406030204" pitchFamily="18" charset="0"/>
                          </a:rPr>
                        </m:ctrlPr>
                      </m:sSubPr>
                      <m:e>
                        <m:r>
                          <a:rPr lang="en-US" b="1" i="1">
                            <a:solidFill>
                              <a:srgbClr val="00CC00"/>
                            </a:solidFill>
                            <a:latin typeface="Cambria Math" panose="02040503050406030204" pitchFamily="18" charset="0"/>
                          </a:rPr>
                          <m:t>𝜽</m:t>
                        </m:r>
                      </m:e>
                      <m:sub>
                        <m:r>
                          <a:rPr lang="en-US" b="1" i="1">
                            <a:solidFill>
                              <a:srgbClr val="00CC00"/>
                            </a:solidFill>
                            <a:latin typeface="Cambria Math" panose="02040503050406030204" pitchFamily="18" charset="0"/>
                          </a:rPr>
                          <m:t>𝒕𝒂𝒓𝒈𝒆𝒕</m:t>
                        </m:r>
                      </m:sub>
                    </m:sSub>
                  </m:oMath>
                </a14:m>
                <a:r>
                  <a:rPr lang="en-US" b="1" dirty="0">
                    <a:solidFill>
                      <a:srgbClr val="00CC00"/>
                    </a:solidFill>
                  </a:rPr>
                  <a:t>, </a:t>
                </a:r>
                <a:r>
                  <a:rPr lang="en-US" dirty="0"/>
                  <a:t>which </a:t>
                </a:r>
                <a:r>
                  <a:rPr lang="en-US" dirty="0" smtClean="0"/>
                  <a:t>increases </a:t>
                </a:r>
                <a14:m>
                  <m:oMath xmlns:m="http://schemas.openxmlformats.org/officeDocument/2006/math">
                    <m:r>
                      <a:rPr lang="en-US" i="1">
                        <a:latin typeface="Cambria Math" panose="02040503050406030204" pitchFamily="18" charset="0"/>
                      </a:rPr>
                      <m:t>𝜃</m:t>
                    </m:r>
                  </m:oMath>
                </a14:m>
                <a:r>
                  <a:rPr lang="en-US" dirty="0"/>
                  <a:t>, which </a:t>
                </a:r>
                <a:r>
                  <a:rPr lang="en-US" dirty="0" smtClean="0"/>
                  <a:t>decreases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𝑣</m:t>
                        </m:r>
                      </m:e>
                      <m:sub>
                        <m:r>
                          <a:rPr lang="en-US" i="1" dirty="0">
                            <a:latin typeface="Cambria Math" panose="02040503050406030204" pitchFamily="18" charset="0"/>
                          </a:rPr>
                          <m:t>2</m:t>
                        </m:r>
                      </m:sub>
                    </m:sSub>
                  </m:oMath>
                </a14:m>
                <a:endParaRPr lang="en-US" dirty="0" smtClean="0"/>
              </a:p>
            </p:txBody>
          </p:sp>
        </mc:Choice>
        <mc:Fallback xmlns="">
          <p:sp>
            <p:nvSpPr>
              <p:cNvPr id="9" name="Rectangle 8"/>
              <p:cNvSpPr>
                <a:spLocks noRot="1" noChangeAspect="1" noMove="1" noResize="1" noEditPoints="1" noAdjustHandles="1" noChangeArrowheads="1" noChangeShapeType="1" noTextEdit="1"/>
              </p:cNvSpPr>
              <p:nvPr/>
            </p:nvSpPr>
            <p:spPr>
              <a:xfrm>
                <a:off x="76200" y="791852"/>
                <a:ext cx="4800600" cy="4019177"/>
              </a:xfrm>
              <a:prstGeom prst="rect">
                <a:avLst/>
              </a:prstGeom>
              <a:blipFill rotWithShape="0">
                <a:blip r:embed="rId5"/>
                <a:stretch>
                  <a:fillRect l="-1144" t="-910" r="-2033" b="-1517"/>
                </a:stretch>
              </a:blipFill>
            </p:spPr>
            <p:txBody>
              <a:bodyPr/>
              <a:lstStyle/>
              <a:p>
                <a:r>
                  <a:rPr lang="en-US">
                    <a:noFill/>
                  </a:rPr>
                  <a:t> </a:t>
                </a:r>
              </a:p>
            </p:txBody>
          </p:sp>
        </mc:Fallback>
      </mc:AlternateContent>
      <p:grpSp>
        <p:nvGrpSpPr>
          <p:cNvPr id="22" name="Group 21"/>
          <p:cNvGrpSpPr/>
          <p:nvPr/>
        </p:nvGrpSpPr>
        <p:grpSpPr>
          <a:xfrm>
            <a:off x="6096000" y="2168340"/>
            <a:ext cx="2181818" cy="2645144"/>
            <a:chOff x="6858000" y="2003056"/>
            <a:chExt cx="2181818" cy="2645144"/>
          </a:xfrm>
        </p:grpSpPr>
        <p:pic>
          <p:nvPicPr>
            <p:cNvPr id="11" name="Picture 10"/>
            <p:cNvPicPr>
              <a:picLocks noChangeAspect="1"/>
            </p:cNvPicPr>
            <p:nvPr/>
          </p:nvPicPr>
          <p:blipFill>
            <a:blip r:embed="rId6"/>
            <a:stretch>
              <a:fillRect/>
            </a:stretch>
          </p:blipFill>
          <p:spPr>
            <a:xfrm>
              <a:off x="7501226" y="2003056"/>
              <a:ext cx="1291942" cy="649771"/>
            </a:xfrm>
            <a:prstGeom prst="rect">
              <a:avLst/>
            </a:prstGeom>
          </p:spPr>
        </p:pic>
        <p:pic>
          <p:nvPicPr>
            <p:cNvPr id="12" name="Picture 11"/>
            <p:cNvPicPr>
              <a:picLocks noChangeAspect="1"/>
            </p:cNvPicPr>
            <p:nvPr/>
          </p:nvPicPr>
          <p:blipFill rotWithShape="1">
            <a:blip r:embed="rId7"/>
            <a:srcRect l="56584" t="65278" r="13786" b="6945"/>
            <a:stretch/>
          </p:blipFill>
          <p:spPr>
            <a:xfrm>
              <a:off x="7651116" y="3657600"/>
              <a:ext cx="1337309" cy="990600"/>
            </a:xfrm>
            <a:prstGeom prst="rect">
              <a:avLst/>
            </a:prstGeom>
          </p:spPr>
        </p:pic>
        <p:pic>
          <p:nvPicPr>
            <p:cNvPr id="17" name="Picture 16"/>
            <p:cNvPicPr>
              <a:picLocks noChangeAspect="1"/>
            </p:cNvPicPr>
            <p:nvPr/>
          </p:nvPicPr>
          <p:blipFill rotWithShape="1">
            <a:blip r:embed="rId8"/>
            <a:srcRect b="11697"/>
            <a:stretch/>
          </p:blipFill>
          <p:spPr>
            <a:xfrm>
              <a:off x="6858000" y="2099341"/>
              <a:ext cx="847627" cy="457200"/>
            </a:xfrm>
            <a:prstGeom prst="rect">
              <a:avLst/>
            </a:prstGeom>
          </p:spPr>
        </p:pic>
        <mc:AlternateContent xmlns:mc="http://schemas.openxmlformats.org/markup-compatibility/2006" xmlns:a14="http://schemas.microsoft.com/office/drawing/2010/main">
          <mc:Choice Requires="a14">
            <p:sp>
              <p:nvSpPr>
                <p:cNvPr id="18" name="TextBox 17"/>
                <p:cNvSpPr txBox="1"/>
                <p:nvPr/>
              </p:nvSpPr>
              <p:spPr>
                <a:xfrm>
                  <a:off x="7282053" y="2554075"/>
                  <a:ext cx="1066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00CC"/>
                            </a:solidFill>
                            <a:latin typeface="Cambria Math" panose="02040503050406030204" pitchFamily="18" charset="0"/>
                          </a:rPr>
                          <m:t>𝒅</m:t>
                        </m:r>
                      </m:oMath>
                    </m:oMathPara>
                  </a14:m>
                  <a:endParaRPr lang="en-US" b="1" dirty="0">
                    <a:solidFill>
                      <a:srgbClr val="0000CC"/>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7282053" y="2554075"/>
                  <a:ext cx="1066800" cy="369332"/>
                </a:xfrm>
                <a:prstGeom prst="rect">
                  <a:avLst/>
                </a:prstGeom>
                <a:blipFill rotWithShape="0">
                  <a:blip r:embed="rId9"/>
                  <a:stretch>
                    <a:fillRect/>
                  </a:stretch>
                </a:blipFill>
              </p:spPr>
              <p:txBody>
                <a:bodyPr/>
                <a:lstStyle/>
                <a:p>
                  <a:r>
                    <a:rPr lang="en-US">
                      <a:noFill/>
                    </a:rPr>
                    <a:t> </a:t>
                  </a:r>
                </a:p>
              </p:txBody>
            </p:sp>
          </mc:Fallback>
        </mc:AlternateContent>
        <p:sp>
          <p:nvSpPr>
            <p:cNvPr id="19" name="Down Arrow 18"/>
            <p:cNvSpPr/>
            <p:nvPr/>
          </p:nvSpPr>
          <p:spPr>
            <a:xfrm>
              <a:off x="8229600" y="2798649"/>
              <a:ext cx="320675" cy="81039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p:cNvSpPr/>
                <p:nvPr/>
              </p:nvSpPr>
              <p:spPr>
                <a:xfrm>
                  <a:off x="7036451" y="3917485"/>
                  <a:ext cx="929549" cy="39190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m:oMathPara>
                  </a14:m>
                  <a:endParaRPr lang="en-US" dirty="0"/>
                </a:p>
              </p:txBody>
            </p:sp>
          </mc:Choice>
          <mc:Fallback xmlns="">
            <p:sp>
              <p:nvSpPr>
                <p:cNvPr id="20" name="Rectangle 19"/>
                <p:cNvSpPr>
                  <a:spLocks noRot="1" noChangeAspect="1" noMove="1" noResize="1" noEditPoints="1" noAdjustHandles="1" noChangeArrowheads="1" noChangeShapeType="1" noTextEdit="1"/>
                </p:cNvSpPr>
                <p:nvPr/>
              </p:nvSpPr>
              <p:spPr>
                <a:xfrm>
                  <a:off x="7036451" y="3917485"/>
                  <a:ext cx="929549" cy="391902"/>
                </a:xfrm>
                <a:prstGeom prst="rect">
                  <a:avLst/>
                </a:prstGeom>
                <a:blipFill rotWithShape="0">
                  <a:blip r:embed="rId10"/>
                  <a:stretch>
                    <a:fillRect b="-78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8654456" y="4229926"/>
                  <a:ext cx="38536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𝜃</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8654456" y="4229926"/>
                  <a:ext cx="385362" cy="369332"/>
                </a:xfrm>
                <a:prstGeom prst="rect">
                  <a:avLst/>
                </a:prstGeom>
                <a:blipFill rotWithShape="0">
                  <a:blip r:embed="rId11"/>
                  <a:stretch>
                    <a:fillRect/>
                  </a:stretch>
                </a:blipFill>
              </p:spPr>
              <p:txBody>
                <a:bodyPr/>
                <a:lstStyle/>
                <a:p>
                  <a:r>
                    <a:rPr lang="en-US">
                      <a:noFill/>
                    </a:rPr>
                    <a:t> </a:t>
                  </a:r>
                </a:p>
              </p:txBody>
            </p:sp>
          </mc:Fallback>
        </mc:AlternateContent>
      </p:grpSp>
      <p:sp>
        <p:nvSpPr>
          <p:cNvPr id="23" name="Down Arrow 22"/>
          <p:cNvSpPr/>
          <p:nvPr/>
        </p:nvSpPr>
        <p:spPr>
          <a:xfrm rot="10800000">
            <a:off x="8223632" y="1876828"/>
            <a:ext cx="320675" cy="259784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2057400" y="5363011"/>
            <a:ext cx="5880912" cy="901264"/>
            <a:chOff x="2057400" y="5363011"/>
            <a:chExt cx="5880912" cy="901264"/>
          </a:xfrm>
        </p:grpSpPr>
        <mc:AlternateContent xmlns:mc="http://schemas.openxmlformats.org/markup-compatibility/2006" xmlns:a14="http://schemas.microsoft.com/office/drawing/2010/main">
          <mc:Choice Requires="a14">
            <p:sp>
              <p:nvSpPr>
                <p:cNvPr id="3" name="Oval 2"/>
                <p:cNvSpPr/>
                <p:nvPr/>
              </p:nvSpPr>
              <p:spPr>
                <a:xfrm>
                  <a:off x="2209800"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1</m:t>
                            </m:r>
                          </m:sub>
                        </m:sSub>
                      </m:oMath>
                    </m:oMathPara>
                  </a14:m>
                  <a:endParaRPr lang="en-US" dirty="0">
                    <a:solidFill>
                      <a:schemeClr val="tx1"/>
                    </a:solidFill>
                  </a:endParaRPr>
                </a:p>
              </p:txBody>
            </p:sp>
          </mc:Choice>
          <mc:Fallback xmlns="">
            <p:sp>
              <p:nvSpPr>
                <p:cNvPr id="3" name="Oval 2"/>
                <p:cNvSpPr>
                  <a:spLocks noRot="1" noChangeAspect="1" noMove="1" noResize="1" noEditPoints="1" noAdjustHandles="1" noChangeArrowheads="1" noChangeShapeType="1" noTextEdit="1"/>
                </p:cNvSpPr>
                <p:nvPr/>
              </p:nvSpPr>
              <p:spPr>
                <a:xfrm>
                  <a:off x="2209800" y="5807075"/>
                  <a:ext cx="457200" cy="457200"/>
                </a:xfrm>
                <a:prstGeom prst="ellipse">
                  <a:avLst/>
                </a:prstGeom>
                <a:blipFill rotWithShape="0">
                  <a:blip r:embed="rId12"/>
                  <a:stretch>
                    <a:fillRect/>
                  </a:stretch>
                </a:blipFill>
              </p:spPr>
              <p:txBody>
                <a:bodyPr/>
                <a:lstStyle/>
                <a:p>
                  <a:r>
                    <a:rPr lang="en-US">
                      <a:noFill/>
                    </a:rPr>
                    <a:t> </a:t>
                  </a:r>
                </a:p>
              </p:txBody>
            </p:sp>
          </mc:Fallback>
        </mc:AlternateContent>
        <p:sp>
          <p:nvSpPr>
            <p:cNvPr id="4" name="Rectangle 3"/>
            <p:cNvSpPr/>
            <p:nvPr/>
          </p:nvSpPr>
          <p:spPr>
            <a:xfrm>
              <a:off x="2057400" y="5407891"/>
              <a:ext cx="748923" cy="369332"/>
            </a:xfrm>
            <a:prstGeom prst="rect">
              <a:avLst/>
            </a:prstGeom>
          </p:spPr>
          <p:txBody>
            <a:bodyPr wrap="none">
              <a:spAutoFit/>
            </a:bodyPr>
            <a:lstStyle/>
            <a:p>
              <a:r>
                <a:rPr lang="en-US" dirty="0"/>
                <a:t>Car 1</a:t>
              </a:r>
            </a:p>
          </p:txBody>
        </p:sp>
        <mc:AlternateContent xmlns:mc="http://schemas.openxmlformats.org/markup-compatibility/2006" xmlns:a14="http://schemas.microsoft.com/office/drawing/2010/main">
          <mc:Choice Requires="a14">
            <p:sp>
              <p:nvSpPr>
                <p:cNvPr id="25" name="Oval 24"/>
                <p:cNvSpPr/>
                <p:nvPr/>
              </p:nvSpPr>
              <p:spPr>
                <a:xfrm>
                  <a:off x="7341789" y="576219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p:txBody>
            </p:sp>
          </mc:Choice>
          <mc:Fallback xmlns="">
            <p:sp>
              <p:nvSpPr>
                <p:cNvPr id="25" name="Oval 24"/>
                <p:cNvSpPr>
                  <a:spLocks noRot="1" noChangeAspect="1" noMove="1" noResize="1" noEditPoints="1" noAdjustHandles="1" noChangeArrowheads="1" noChangeShapeType="1" noTextEdit="1"/>
                </p:cNvSpPr>
                <p:nvPr/>
              </p:nvSpPr>
              <p:spPr>
                <a:xfrm>
                  <a:off x="7341789" y="5762195"/>
                  <a:ext cx="457200" cy="457200"/>
                </a:xfrm>
                <a:prstGeom prst="ellipse">
                  <a:avLst/>
                </a:prstGeom>
                <a:blipFill rotWithShape="0">
                  <a:blip r:embed="rId13"/>
                  <a:stretch>
                    <a:fillRect/>
                  </a:stretch>
                </a:blipFill>
              </p:spPr>
              <p:txBody>
                <a:bodyPr/>
                <a:lstStyle/>
                <a:p>
                  <a:r>
                    <a:rPr lang="en-US">
                      <a:noFill/>
                    </a:rPr>
                    <a:t> </a:t>
                  </a:r>
                </a:p>
              </p:txBody>
            </p:sp>
          </mc:Fallback>
        </mc:AlternateContent>
        <p:sp>
          <p:nvSpPr>
            <p:cNvPr id="26" name="Rectangle 25"/>
            <p:cNvSpPr/>
            <p:nvPr/>
          </p:nvSpPr>
          <p:spPr>
            <a:xfrm>
              <a:off x="7189389" y="5363011"/>
              <a:ext cx="748923" cy="369332"/>
            </a:xfrm>
            <a:prstGeom prst="rect">
              <a:avLst/>
            </a:prstGeom>
          </p:spPr>
          <p:txBody>
            <a:bodyPr wrap="none">
              <a:spAutoFit/>
            </a:bodyPr>
            <a:lstStyle/>
            <a:p>
              <a:r>
                <a:rPr lang="en-US" dirty="0"/>
                <a:t>Car </a:t>
              </a:r>
              <a:r>
                <a:rPr lang="en-US" dirty="0" smtClean="0"/>
                <a:t>2</a:t>
              </a:r>
              <a:endParaRPr lang="en-US" dirty="0"/>
            </a:p>
          </p:txBody>
        </p:sp>
        <mc:AlternateContent xmlns:mc="http://schemas.openxmlformats.org/markup-compatibility/2006" xmlns:a14="http://schemas.microsoft.com/office/drawing/2010/main">
          <mc:Choice Requires="a14">
            <p:sp>
              <p:nvSpPr>
                <p:cNvPr id="27" name="Oval 26"/>
                <p:cNvSpPr/>
                <p:nvPr/>
              </p:nvSpPr>
              <p:spPr>
                <a:xfrm>
                  <a:off x="4114407"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𝜃</m:t>
                            </m:r>
                          </m:e>
                          <m:sub>
                            <m:r>
                              <a:rPr lang="en-US" b="0" i="1" smtClean="0">
                                <a:solidFill>
                                  <a:schemeClr val="tx1"/>
                                </a:solidFill>
                                <a:latin typeface="Cambria Math" panose="02040503050406030204" pitchFamily="18" charset="0"/>
                              </a:rPr>
                              <m:t>𝑡</m:t>
                            </m:r>
                          </m:sub>
                        </m:sSub>
                      </m:oMath>
                    </m:oMathPara>
                  </a14:m>
                  <a:endParaRPr lang="en-US" dirty="0">
                    <a:solidFill>
                      <a:schemeClr val="tx1"/>
                    </a:solidFill>
                  </a:endParaRPr>
                </a:p>
              </p:txBody>
            </p:sp>
          </mc:Choice>
          <mc:Fallback xmlns="">
            <p:sp>
              <p:nvSpPr>
                <p:cNvPr id="27" name="Oval 26"/>
                <p:cNvSpPr>
                  <a:spLocks noRot="1" noChangeAspect="1" noMove="1" noResize="1" noEditPoints="1" noAdjustHandles="1" noChangeArrowheads="1" noChangeShapeType="1" noTextEdit="1"/>
                </p:cNvSpPr>
                <p:nvPr/>
              </p:nvSpPr>
              <p:spPr>
                <a:xfrm>
                  <a:off x="4114407" y="5807075"/>
                  <a:ext cx="457200" cy="457200"/>
                </a:xfrm>
                <a:prstGeom prst="ellipse">
                  <a:avLst/>
                </a:prstGeom>
                <a:blipFill rotWithShape="0">
                  <a:blip r:embed="rId14"/>
                  <a:stretch>
                    <a:fillRect/>
                  </a:stretch>
                </a:blipFill>
              </p:spPr>
              <p:txBody>
                <a:bodyPr/>
                <a:lstStyle/>
                <a:p>
                  <a:r>
                    <a:rPr lang="en-US">
                      <a:noFill/>
                    </a:rPr>
                    <a:t> </a:t>
                  </a:r>
                </a:p>
              </p:txBody>
            </p:sp>
          </mc:Fallback>
        </mc:AlternateContent>
        <p:sp>
          <p:nvSpPr>
            <p:cNvPr id="28" name="Rectangle 27"/>
            <p:cNvSpPr/>
            <p:nvPr/>
          </p:nvSpPr>
          <p:spPr>
            <a:xfrm>
              <a:off x="3730815" y="5407891"/>
              <a:ext cx="1261884" cy="369332"/>
            </a:xfrm>
            <a:prstGeom prst="rect">
              <a:avLst/>
            </a:prstGeom>
          </p:spPr>
          <p:txBody>
            <a:bodyPr wrap="none">
              <a:spAutoFit/>
            </a:bodyPr>
            <a:lstStyle/>
            <a:p>
              <a:r>
                <a:rPr lang="en-US" dirty="0" smtClean="0"/>
                <a:t>Brain-Foot</a:t>
              </a:r>
              <a:endParaRPr lang="en-US" dirty="0"/>
            </a:p>
          </p:txBody>
        </p:sp>
        <mc:AlternateContent xmlns:mc="http://schemas.openxmlformats.org/markup-compatibility/2006" xmlns:a14="http://schemas.microsoft.com/office/drawing/2010/main">
          <mc:Choice Requires="a14">
            <p:sp>
              <p:nvSpPr>
                <p:cNvPr id="30" name="Oval 29"/>
                <p:cNvSpPr/>
                <p:nvPr/>
              </p:nvSpPr>
              <p:spPr>
                <a:xfrm>
                  <a:off x="5791664" y="5792047"/>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𝜃</m:t>
                        </m:r>
                      </m:oMath>
                    </m:oMathPara>
                  </a14:m>
                  <a:endParaRPr lang="en-US" dirty="0">
                    <a:solidFill>
                      <a:schemeClr val="tx1"/>
                    </a:solidFill>
                  </a:endParaRPr>
                </a:p>
              </p:txBody>
            </p:sp>
          </mc:Choice>
          <mc:Fallback xmlns="">
            <p:sp>
              <p:nvSpPr>
                <p:cNvPr id="30" name="Oval 29"/>
                <p:cNvSpPr>
                  <a:spLocks noRot="1" noChangeAspect="1" noMove="1" noResize="1" noEditPoints="1" noAdjustHandles="1" noChangeArrowheads="1" noChangeShapeType="1" noTextEdit="1"/>
                </p:cNvSpPr>
                <p:nvPr/>
              </p:nvSpPr>
              <p:spPr>
                <a:xfrm>
                  <a:off x="5791664" y="5792047"/>
                  <a:ext cx="457200" cy="457200"/>
                </a:xfrm>
                <a:prstGeom prst="ellipse">
                  <a:avLst/>
                </a:prstGeom>
                <a:blipFill rotWithShape="0">
                  <a:blip r:embed="rId15"/>
                  <a:stretch>
                    <a:fillRect/>
                  </a:stretch>
                </a:blipFill>
              </p:spPr>
              <p:txBody>
                <a:bodyPr/>
                <a:lstStyle/>
                <a:p>
                  <a:r>
                    <a:rPr lang="en-US">
                      <a:noFill/>
                    </a:rPr>
                    <a:t> </a:t>
                  </a:r>
                </a:p>
              </p:txBody>
            </p:sp>
          </mc:Fallback>
        </mc:AlternateContent>
        <p:sp>
          <p:nvSpPr>
            <p:cNvPr id="31" name="Rectangle 30"/>
            <p:cNvSpPr/>
            <p:nvPr/>
          </p:nvSpPr>
          <p:spPr>
            <a:xfrm>
              <a:off x="5645809" y="5392863"/>
              <a:ext cx="774571" cy="369332"/>
            </a:xfrm>
            <a:prstGeom prst="rect">
              <a:avLst/>
            </a:prstGeom>
          </p:spPr>
          <p:txBody>
            <a:bodyPr wrap="none">
              <a:spAutoFit/>
            </a:bodyPr>
            <a:lstStyle/>
            <a:p>
              <a:r>
                <a:rPr lang="en-US" dirty="0" smtClean="0"/>
                <a:t>Pedal</a:t>
              </a:r>
              <a:endParaRPr lang="en-US" dirty="0"/>
            </a:p>
          </p:txBody>
        </p:sp>
      </p:grpSp>
      <p:cxnSp>
        <p:nvCxnSpPr>
          <p:cNvPr id="13" name="Straight Arrow Connector 12"/>
          <p:cNvCxnSpPr>
            <a:stCxn id="25" idx="6"/>
          </p:cNvCxnSpPr>
          <p:nvPr/>
        </p:nvCxnSpPr>
        <p:spPr>
          <a:xfrm>
            <a:off x="7798989" y="5990795"/>
            <a:ext cx="583011"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7" idx="2"/>
            <a:endCxn id="27" idx="2"/>
          </p:cNvCxnSpPr>
          <p:nvPr/>
        </p:nvCxnSpPr>
        <p:spPr>
          <a:xfrm>
            <a:off x="4114407" y="6035675"/>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667000" y="5963374"/>
            <a:ext cx="1447407" cy="173736"/>
            <a:chOff x="2667000" y="5963374"/>
            <a:chExt cx="1447407" cy="173736"/>
          </a:xfrm>
        </p:grpSpPr>
        <p:cxnSp>
          <p:nvCxnSpPr>
            <p:cNvPr id="16" name="Straight Arrow Connector 15"/>
            <p:cNvCxnSpPr/>
            <p:nvPr/>
          </p:nvCxnSpPr>
          <p:spPr>
            <a:xfrm>
              <a:off x="2667000" y="6050242"/>
              <a:ext cx="1447407" cy="0"/>
            </a:xfrm>
            <a:prstGeom prst="straightConnector1">
              <a:avLst/>
            </a:prstGeom>
            <a:ln w="38100" cap="flat">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86126" y="5963374"/>
              <a:ext cx="0" cy="1737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8" name="Freeform 37"/>
          <p:cNvSpPr/>
          <p:nvPr/>
        </p:nvSpPr>
        <p:spPr>
          <a:xfrm>
            <a:off x="4487159" y="6221691"/>
            <a:ext cx="3101418" cy="452647"/>
          </a:xfrm>
          <a:custGeom>
            <a:avLst/>
            <a:gdLst>
              <a:gd name="connsiteX0" fmla="*/ 3101418 w 3101418"/>
              <a:gd name="connsiteY0" fmla="*/ 0 h 452647"/>
              <a:gd name="connsiteX1" fmla="*/ 1545996 w 3101418"/>
              <a:gd name="connsiteY1" fmla="*/ 452486 h 452647"/>
              <a:gd name="connsiteX2" fmla="*/ 0 w 3101418"/>
              <a:gd name="connsiteY2" fmla="*/ 56561 h 452647"/>
              <a:gd name="connsiteX3" fmla="*/ 0 w 3101418"/>
              <a:gd name="connsiteY3" fmla="*/ 56561 h 452647"/>
            </a:gdLst>
            <a:ahLst/>
            <a:cxnLst>
              <a:cxn ang="0">
                <a:pos x="connsiteX0" y="connsiteY0"/>
              </a:cxn>
              <a:cxn ang="0">
                <a:pos x="connsiteX1" y="connsiteY1"/>
              </a:cxn>
              <a:cxn ang="0">
                <a:pos x="connsiteX2" y="connsiteY2"/>
              </a:cxn>
              <a:cxn ang="0">
                <a:pos x="connsiteX3" y="connsiteY3"/>
              </a:cxn>
            </a:cxnLst>
            <a:rect l="l" t="t" r="r" b="b"/>
            <a:pathLst>
              <a:path w="3101418" h="452647">
                <a:moveTo>
                  <a:pt x="3101418" y="0"/>
                </a:moveTo>
                <a:cubicBezTo>
                  <a:pt x="2582158" y="221529"/>
                  <a:pt x="2062899" y="443059"/>
                  <a:pt x="1545996" y="452486"/>
                </a:cubicBezTo>
                <a:cubicBezTo>
                  <a:pt x="1029093" y="461913"/>
                  <a:pt x="0" y="56561"/>
                  <a:pt x="0" y="56561"/>
                </a:cubicBezTo>
                <a:lnTo>
                  <a:pt x="0" y="56561"/>
                </a:lnTo>
              </a:path>
            </a:pathLst>
          </a:custGeom>
          <a:noFill/>
          <a:ln w="38100">
            <a:solidFill>
              <a:srgbClr val="92D05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39105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4360686" y="697582"/>
            <a:ext cx="4797425" cy="1084977"/>
          </a:xfrm>
          <a:prstGeom prst="rect">
            <a:avLst/>
          </a:prstGeom>
        </p:spPr>
      </p:pic>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Building Network Models: </a:t>
            </a:r>
            <a:r>
              <a:rPr lang="en-US" sz="3600" b="1" dirty="0">
                <a:solidFill>
                  <a:srgbClr val="0000CC"/>
                </a:solidFill>
              </a:rPr>
              <a:t>Car and Driver</a:t>
            </a:r>
          </a:p>
        </p:txBody>
      </p:sp>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9" name="Rectangle 8"/>
              <p:cNvSpPr/>
              <p:nvPr/>
            </p:nvSpPr>
            <p:spPr>
              <a:xfrm>
                <a:off x="76200" y="791852"/>
                <a:ext cx="4800600" cy="4019177"/>
              </a:xfrm>
              <a:prstGeom prst="rect">
                <a:avLst/>
              </a:prstGeom>
            </p:spPr>
            <p:txBody>
              <a:bodyPr wrap="square">
                <a:spAutoFit/>
              </a:bodyPr>
              <a:lstStyle/>
              <a:p>
                <a:r>
                  <a:rPr lang="en-US" dirty="0" smtClean="0"/>
                  <a:t>Objects: Car: Properties: position, velocity</a:t>
                </a:r>
              </a:p>
              <a:p>
                <a:endParaRPr lang="en-US" dirty="0" smtClean="0"/>
              </a:p>
              <a:p>
                <a:r>
                  <a:rPr lang="en-US" dirty="0" smtClean="0"/>
                  <a:t>Let’s also assume that </a:t>
                </a:r>
                <a:r>
                  <a:rPr lang="en-US" dirty="0" smtClean="0">
                    <a:solidFill>
                      <a:srgbClr val="FF0000"/>
                    </a:solidFill>
                  </a:rPr>
                  <a:t>the car will slow down if there is no signal from the accelerator</a:t>
                </a:r>
                <a:r>
                  <a:rPr lang="en-US" dirty="0" smtClean="0"/>
                  <a:t> and that our driver doesn’t need to use the brake in this situation</a:t>
                </a:r>
              </a:p>
              <a:p>
                <a:endParaRPr lang="en-US" dirty="0"/>
              </a:p>
              <a:p>
                <a:r>
                  <a:rPr lang="en-US" dirty="0" smtClean="0">
                    <a:solidFill>
                      <a:srgbClr val="FF0000"/>
                    </a:solidFill>
                  </a:rPr>
                  <a:t>Bigger </a:t>
                </a:r>
                <a14:m>
                  <m:oMath xmlns:m="http://schemas.openxmlformats.org/officeDocument/2006/math">
                    <m:sSub>
                      <m:sSubPr>
                        <m:ctrlPr>
                          <a:rPr lang="en-US" i="1" dirty="0" smtClean="0">
                            <a:solidFill>
                              <a:srgbClr val="FF0000"/>
                            </a:solidFill>
                            <a:latin typeface="Cambria Math" panose="02040503050406030204" pitchFamily="18" charset="0"/>
                          </a:rPr>
                        </m:ctrlPr>
                      </m:sSubPr>
                      <m:e>
                        <m:r>
                          <a:rPr lang="en-US" b="0" i="1" dirty="0">
                            <a:solidFill>
                              <a:srgbClr val="FF0000"/>
                            </a:solidFill>
                            <a:latin typeface="Cambria Math" panose="02040503050406030204" pitchFamily="18" charset="0"/>
                          </a:rPr>
                          <m:t>𝑣</m:t>
                        </m:r>
                      </m:e>
                      <m:sub>
                        <m:r>
                          <a:rPr lang="en-US" b="0" i="0" dirty="0" smtClean="0">
                            <a:solidFill>
                              <a:srgbClr val="FF0000"/>
                            </a:solidFill>
                            <a:latin typeface="Cambria Math" panose="02040503050406030204" pitchFamily="18" charset="0"/>
                          </a:rPr>
                          <m:t>1</m:t>
                        </m:r>
                      </m:sub>
                    </m:sSub>
                    <m:r>
                      <a:rPr lang="en-US" b="0" i="0" dirty="0" smtClean="0">
                        <a:solidFill>
                          <a:srgbClr val="FF0000"/>
                        </a:solidFill>
                        <a:latin typeface="Cambria Math" panose="02040503050406030204" pitchFamily="18" charset="0"/>
                      </a:rPr>
                      <m:t> </m:t>
                    </m:r>
                    <m:r>
                      <m:rPr>
                        <m:sty m:val="p"/>
                      </m:rPr>
                      <a:rPr lang="en-US" b="0" i="0" dirty="0" smtClean="0">
                        <a:solidFill>
                          <a:srgbClr val="FF0000"/>
                        </a:solidFill>
                        <a:latin typeface="Cambria Math" panose="02040503050406030204" pitchFamily="18" charset="0"/>
                      </a:rPr>
                      <m:t>increases</m:t>
                    </m:r>
                    <m:r>
                      <a:rPr lang="en-US" b="0" i="0" dirty="0" smtClean="0">
                        <a:solidFill>
                          <a:srgbClr val="FF0000"/>
                        </a:solidFill>
                        <a:latin typeface="Cambria Math" panose="02040503050406030204" pitchFamily="18" charset="0"/>
                      </a:rPr>
                      <m:t> </m:t>
                    </m:r>
                    <m:sSub>
                      <m:sSubPr>
                        <m:ctrlPr>
                          <a:rPr lang="en-US" i="1" dirty="0" smtClean="0">
                            <a:solidFill>
                              <a:srgbClr val="FF0000"/>
                            </a:solidFill>
                            <a:latin typeface="Cambria Math" panose="02040503050406030204" pitchFamily="18" charset="0"/>
                          </a:rPr>
                        </m:ctrlPr>
                      </m:sSubPr>
                      <m:e>
                        <m:r>
                          <a:rPr lang="en-US" b="0" i="1" dirty="0" smtClean="0">
                            <a:solidFill>
                              <a:srgbClr val="FF0000"/>
                            </a:solidFill>
                            <a:latin typeface="Cambria Math" panose="02040503050406030204" pitchFamily="18" charset="0"/>
                          </a:rPr>
                          <m:t>𝑥</m:t>
                        </m:r>
                      </m:e>
                      <m:sub>
                        <m:r>
                          <a:rPr lang="en-US" b="0" i="1" dirty="0" smtClean="0">
                            <a:solidFill>
                              <a:srgbClr val="FF0000"/>
                            </a:solidFill>
                            <a:latin typeface="Cambria Math" panose="02040503050406030204" pitchFamily="18" charset="0"/>
                          </a:rPr>
                          <m:t>1</m:t>
                        </m:r>
                      </m:sub>
                    </m:sSub>
                  </m:oMath>
                </a14:m>
                <a:r>
                  <a:rPr lang="en-US" dirty="0" smtClean="0">
                    <a:solidFill>
                      <a:srgbClr val="FF0000"/>
                    </a:solidFill>
                  </a:rPr>
                  <a:t> increases </a:t>
                </a:r>
                <a14:m>
                  <m:oMath xmlns:m="http://schemas.openxmlformats.org/officeDocument/2006/math">
                    <m:r>
                      <a:rPr lang="en-US" b="0" i="1" dirty="0" smtClean="0">
                        <a:solidFill>
                          <a:srgbClr val="FF0000"/>
                        </a:solidFill>
                        <a:latin typeface="Cambria Math" panose="02040503050406030204" pitchFamily="18" charset="0"/>
                      </a:rPr>
                      <m:t>𝑑</m:t>
                    </m:r>
                  </m:oMath>
                </a14:m>
                <a:r>
                  <a:rPr lang="en-US" dirty="0" smtClean="0">
                    <a:solidFill>
                      <a:srgbClr val="FF0000"/>
                    </a:solidFill>
                  </a:rPr>
                  <a:t> which causes the brain to decrease </a:t>
                </a:r>
                <a14:m>
                  <m:oMath xmlns:m="http://schemas.openxmlformats.org/officeDocument/2006/math">
                    <m:sSub>
                      <m:sSubPr>
                        <m:ctrlPr>
                          <a:rPr lang="en-US" i="1">
                            <a:solidFill>
                              <a:srgbClr val="FF0000"/>
                            </a:solidFill>
                            <a:latin typeface="Cambria Math" panose="02040503050406030204" pitchFamily="18" charset="0"/>
                          </a:rPr>
                        </m:ctrlPr>
                      </m:sSubPr>
                      <m:e>
                        <m:r>
                          <a:rPr lang="en-US" b="0" i="1">
                            <a:solidFill>
                              <a:srgbClr val="FF0000"/>
                            </a:solidFill>
                            <a:latin typeface="Cambria Math" panose="02040503050406030204" pitchFamily="18" charset="0"/>
                          </a:rPr>
                          <m:t>𝜃</m:t>
                        </m:r>
                      </m:e>
                      <m:sub>
                        <m:r>
                          <a:rPr lang="en-US" b="0" i="1">
                            <a:solidFill>
                              <a:srgbClr val="FF0000"/>
                            </a:solidFill>
                            <a:latin typeface="Cambria Math" panose="02040503050406030204" pitchFamily="18" charset="0"/>
                          </a:rPr>
                          <m:t>𝑡𝑎𝑟𝑔𝑒𝑡</m:t>
                        </m:r>
                      </m:sub>
                    </m:sSub>
                  </m:oMath>
                </a14:m>
                <a:r>
                  <a:rPr lang="en-US" dirty="0" smtClean="0"/>
                  <a:t>, which decreases </a:t>
                </a:r>
                <a14:m>
                  <m:oMath xmlns:m="http://schemas.openxmlformats.org/officeDocument/2006/math">
                    <m:r>
                      <a:rPr lang="en-US" i="1">
                        <a:latin typeface="Cambria Math" panose="02040503050406030204" pitchFamily="18" charset="0"/>
                      </a:rPr>
                      <m:t>𝜃</m:t>
                    </m:r>
                  </m:oMath>
                </a14:m>
                <a:r>
                  <a:rPr lang="en-US" dirty="0" smtClean="0"/>
                  <a:t>, which increases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𝑣</m:t>
                        </m:r>
                      </m:e>
                      <m:sub>
                        <m:r>
                          <a:rPr lang="en-US" i="1" dirty="0" smtClean="0">
                            <a:latin typeface="Cambria Math" panose="02040503050406030204" pitchFamily="18" charset="0"/>
                          </a:rPr>
                          <m:t>2</m:t>
                        </m:r>
                      </m:sub>
                    </m:sSub>
                  </m:oMath>
                </a14:m>
                <a:endParaRPr lang="en-US" dirty="0" smtClean="0"/>
              </a:p>
              <a:p>
                <a:endParaRPr lang="en-US" dirty="0"/>
              </a:p>
              <a:p>
                <a:r>
                  <a:rPr lang="en-US" dirty="0" smtClean="0">
                    <a:solidFill>
                      <a:srgbClr val="00CC00"/>
                    </a:solidFill>
                  </a:rPr>
                  <a:t>Bigger</a:t>
                </a:r>
                <a14:m>
                  <m:oMath xmlns:m="http://schemas.openxmlformats.org/officeDocument/2006/math">
                    <m:sSub>
                      <m:sSubPr>
                        <m:ctrlPr>
                          <a:rPr lang="en-US" i="1" dirty="0">
                            <a:solidFill>
                              <a:srgbClr val="00CC00"/>
                            </a:solidFill>
                            <a:latin typeface="Cambria Math" panose="02040503050406030204" pitchFamily="18" charset="0"/>
                          </a:rPr>
                        </m:ctrlPr>
                      </m:sSubPr>
                      <m:e>
                        <m:r>
                          <a:rPr lang="en-US" b="0" i="1" dirty="0" smtClean="0">
                            <a:solidFill>
                              <a:srgbClr val="00CC00"/>
                            </a:solidFill>
                            <a:latin typeface="Cambria Math" panose="02040503050406030204" pitchFamily="18" charset="0"/>
                          </a:rPr>
                          <m:t> </m:t>
                        </m:r>
                        <m:r>
                          <a:rPr lang="en-US" b="0" i="1" dirty="0">
                            <a:solidFill>
                              <a:srgbClr val="00CC00"/>
                            </a:solidFill>
                            <a:latin typeface="Cambria Math" panose="02040503050406030204" pitchFamily="18" charset="0"/>
                          </a:rPr>
                          <m:t>𝑣</m:t>
                        </m:r>
                      </m:e>
                      <m:sub>
                        <m:r>
                          <a:rPr lang="en-US" b="0" i="0" dirty="0" smtClean="0">
                            <a:solidFill>
                              <a:srgbClr val="00CC00"/>
                            </a:solidFill>
                            <a:latin typeface="Cambria Math" panose="02040503050406030204" pitchFamily="18" charset="0"/>
                          </a:rPr>
                          <m:t>2</m:t>
                        </m:r>
                      </m:sub>
                    </m:sSub>
                    <m:r>
                      <a:rPr lang="en-US" b="0" dirty="0">
                        <a:solidFill>
                          <a:srgbClr val="00CC00"/>
                        </a:solidFill>
                        <a:latin typeface="Cambria Math" panose="02040503050406030204" pitchFamily="18" charset="0"/>
                      </a:rPr>
                      <m:t> </m:t>
                    </m:r>
                    <m:r>
                      <a:rPr lang="en-US" b="0" i="1" dirty="0">
                        <a:solidFill>
                          <a:srgbClr val="00CC00"/>
                        </a:solidFill>
                        <a:latin typeface="Cambria Math" panose="02040503050406030204" pitchFamily="18" charset="0"/>
                      </a:rPr>
                      <m:t>𝑖𝑛𝑐𝑟𝑒𝑎𝑠𝑒𝑠</m:t>
                    </m:r>
                    <m:r>
                      <a:rPr lang="en-US" b="0" dirty="0">
                        <a:solidFill>
                          <a:srgbClr val="00CC00"/>
                        </a:solidFill>
                        <a:latin typeface="Cambria Math" panose="02040503050406030204" pitchFamily="18" charset="0"/>
                      </a:rPr>
                      <m:t> </m:t>
                    </m:r>
                    <m:sSub>
                      <m:sSubPr>
                        <m:ctrlPr>
                          <a:rPr lang="en-US" i="1" dirty="0">
                            <a:solidFill>
                              <a:srgbClr val="00CC00"/>
                            </a:solidFill>
                            <a:latin typeface="Cambria Math" panose="02040503050406030204" pitchFamily="18" charset="0"/>
                          </a:rPr>
                        </m:ctrlPr>
                      </m:sSubPr>
                      <m:e>
                        <m:r>
                          <a:rPr lang="en-US" b="0" i="1" dirty="0">
                            <a:solidFill>
                              <a:srgbClr val="00CC00"/>
                            </a:solidFill>
                            <a:latin typeface="Cambria Math" panose="02040503050406030204" pitchFamily="18" charset="0"/>
                          </a:rPr>
                          <m:t>𝑥</m:t>
                        </m:r>
                      </m:e>
                      <m:sub>
                        <m:r>
                          <a:rPr lang="en-US" b="0" i="1" dirty="0">
                            <a:solidFill>
                              <a:srgbClr val="00CC00"/>
                            </a:solidFill>
                            <a:latin typeface="Cambria Math" panose="02040503050406030204" pitchFamily="18" charset="0"/>
                          </a:rPr>
                          <m:t>2</m:t>
                        </m:r>
                      </m:sub>
                    </m:sSub>
                  </m:oMath>
                </a14:m>
                <a:r>
                  <a:rPr lang="en-US" dirty="0">
                    <a:solidFill>
                      <a:srgbClr val="00CC00"/>
                    </a:solidFill>
                  </a:rPr>
                  <a:t>, </a:t>
                </a:r>
                <a:r>
                  <a:rPr lang="en-US" dirty="0" smtClean="0">
                    <a:solidFill>
                      <a:srgbClr val="00CC00"/>
                    </a:solidFill>
                  </a:rPr>
                  <a:t>which decreases </a:t>
                </a:r>
                <a14:m>
                  <m:oMath xmlns:m="http://schemas.openxmlformats.org/officeDocument/2006/math">
                    <m:r>
                      <a:rPr lang="en-US" b="0" i="1" dirty="0" smtClean="0">
                        <a:solidFill>
                          <a:srgbClr val="00CC00"/>
                        </a:solidFill>
                        <a:latin typeface="Cambria Math" panose="02040503050406030204" pitchFamily="18" charset="0"/>
                      </a:rPr>
                      <m:t>𝑑</m:t>
                    </m:r>
                  </m:oMath>
                </a14:m>
                <a:r>
                  <a:rPr lang="en-US" dirty="0">
                    <a:solidFill>
                      <a:srgbClr val="00CC00"/>
                    </a:solidFill>
                  </a:rPr>
                  <a:t> which causes the brain to </a:t>
                </a:r>
                <a:r>
                  <a:rPr lang="en-US" b="1" dirty="0" smtClean="0">
                    <a:solidFill>
                      <a:srgbClr val="00B050"/>
                    </a:solidFill>
                  </a:rPr>
                  <a:t>increase </a:t>
                </a:r>
                <a14:m>
                  <m:oMath xmlns:m="http://schemas.openxmlformats.org/officeDocument/2006/math">
                    <m:sSub>
                      <m:sSubPr>
                        <m:ctrlPr>
                          <a:rPr lang="en-US" b="1" i="1">
                            <a:solidFill>
                              <a:srgbClr val="00B050"/>
                            </a:solidFill>
                            <a:latin typeface="Cambria Math" panose="02040503050406030204" pitchFamily="18" charset="0"/>
                          </a:rPr>
                        </m:ctrlPr>
                      </m:sSubPr>
                      <m:e>
                        <m:r>
                          <a:rPr lang="en-US" b="1" i="1">
                            <a:solidFill>
                              <a:srgbClr val="00B050"/>
                            </a:solidFill>
                            <a:latin typeface="Cambria Math" panose="02040503050406030204" pitchFamily="18" charset="0"/>
                          </a:rPr>
                          <m:t>𝜽</m:t>
                        </m:r>
                      </m:e>
                      <m:sub>
                        <m:r>
                          <a:rPr lang="en-US" b="1" i="1">
                            <a:solidFill>
                              <a:srgbClr val="00B050"/>
                            </a:solidFill>
                            <a:latin typeface="Cambria Math" panose="02040503050406030204" pitchFamily="18" charset="0"/>
                          </a:rPr>
                          <m:t>𝒕𝒂𝒓𝒈𝒆𝒕</m:t>
                        </m:r>
                      </m:sub>
                    </m:sSub>
                  </m:oMath>
                </a14:m>
                <a:r>
                  <a:rPr lang="en-US" b="1" dirty="0">
                    <a:solidFill>
                      <a:srgbClr val="00B050"/>
                    </a:solidFill>
                  </a:rPr>
                  <a:t>, which </a:t>
                </a:r>
                <a:r>
                  <a:rPr lang="en-US" b="1" dirty="0" smtClean="0">
                    <a:solidFill>
                      <a:srgbClr val="00B050"/>
                    </a:solidFill>
                  </a:rPr>
                  <a:t>increases </a:t>
                </a:r>
                <a14:m>
                  <m:oMath xmlns:m="http://schemas.openxmlformats.org/officeDocument/2006/math">
                    <m:r>
                      <a:rPr lang="en-US" b="1" i="1">
                        <a:solidFill>
                          <a:srgbClr val="00B050"/>
                        </a:solidFill>
                        <a:latin typeface="Cambria Math" panose="02040503050406030204" pitchFamily="18" charset="0"/>
                      </a:rPr>
                      <m:t>𝜽</m:t>
                    </m:r>
                  </m:oMath>
                </a14:m>
                <a:r>
                  <a:rPr lang="en-US" dirty="0"/>
                  <a:t>, which </a:t>
                </a:r>
                <a:r>
                  <a:rPr lang="en-US" dirty="0" smtClean="0"/>
                  <a:t>decreases </a:t>
                </a:r>
                <a14:m>
                  <m:oMath xmlns:m="http://schemas.openxmlformats.org/officeDocument/2006/math">
                    <m:sSub>
                      <m:sSubPr>
                        <m:ctrlPr>
                          <a:rPr lang="en-US" i="1" dirty="0">
                            <a:latin typeface="Cambria Math" panose="02040503050406030204" pitchFamily="18" charset="0"/>
                          </a:rPr>
                        </m:ctrlPr>
                      </m:sSubPr>
                      <m:e>
                        <m:r>
                          <a:rPr lang="en-US" b="0" i="1" dirty="0">
                            <a:latin typeface="Cambria Math" panose="02040503050406030204" pitchFamily="18" charset="0"/>
                          </a:rPr>
                          <m:t>𝑣</m:t>
                        </m:r>
                      </m:e>
                      <m:sub>
                        <m:r>
                          <a:rPr lang="en-US" b="0" i="1" dirty="0">
                            <a:latin typeface="Cambria Math" panose="02040503050406030204" pitchFamily="18" charset="0"/>
                          </a:rPr>
                          <m:t>2</m:t>
                        </m:r>
                      </m:sub>
                    </m:sSub>
                  </m:oMath>
                </a14:m>
                <a:endParaRPr lang="en-US" dirty="0" smtClean="0"/>
              </a:p>
            </p:txBody>
          </p:sp>
        </mc:Choice>
        <mc:Fallback xmlns="">
          <p:sp>
            <p:nvSpPr>
              <p:cNvPr id="9" name="Rectangle 8"/>
              <p:cNvSpPr>
                <a:spLocks noRot="1" noChangeAspect="1" noMove="1" noResize="1" noEditPoints="1" noAdjustHandles="1" noChangeArrowheads="1" noChangeShapeType="1" noTextEdit="1"/>
              </p:cNvSpPr>
              <p:nvPr/>
            </p:nvSpPr>
            <p:spPr>
              <a:xfrm>
                <a:off x="76200" y="791852"/>
                <a:ext cx="4800600" cy="4019177"/>
              </a:xfrm>
              <a:prstGeom prst="rect">
                <a:avLst/>
              </a:prstGeom>
              <a:blipFill rotWithShape="0">
                <a:blip r:embed="rId5"/>
                <a:stretch>
                  <a:fillRect l="-1144" t="-910" r="-889" b="-1517"/>
                </a:stretch>
              </a:blipFill>
            </p:spPr>
            <p:txBody>
              <a:bodyPr/>
              <a:lstStyle/>
              <a:p>
                <a:r>
                  <a:rPr lang="en-US">
                    <a:noFill/>
                  </a:rPr>
                  <a:t> </a:t>
                </a:r>
              </a:p>
            </p:txBody>
          </p:sp>
        </mc:Fallback>
      </mc:AlternateContent>
      <p:grpSp>
        <p:nvGrpSpPr>
          <p:cNvPr id="22" name="Group 21"/>
          <p:cNvGrpSpPr/>
          <p:nvPr/>
        </p:nvGrpSpPr>
        <p:grpSpPr>
          <a:xfrm>
            <a:off x="6096000" y="2168340"/>
            <a:ext cx="2181818" cy="2645144"/>
            <a:chOff x="6858000" y="2003056"/>
            <a:chExt cx="2181818" cy="2645144"/>
          </a:xfrm>
        </p:grpSpPr>
        <p:pic>
          <p:nvPicPr>
            <p:cNvPr id="11" name="Picture 10"/>
            <p:cNvPicPr>
              <a:picLocks noChangeAspect="1"/>
            </p:cNvPicPr>
            <p:nvPr/>
          </p:nvPicPr>
          <p:blipFill>
            <a:blip r:embed="rId6"/>
            <a:stretch>
              <a:fillRect/>
            </a:stretch>
          </p:blipFill>
          <p:spPr>
            <a:xfrm>
              <a:off x="7501226" y="2003056"/>
              <a:ext cx="1291942" cy="649771"/>
            </a:xfrm>
            <a:prstGeom prst="rect">
              <a:avLst/>
            </a:prstGeom>
          </p:spPr>
        </p:pic>
        <p:pic>
          <p:nvPicPr>
            <p:cNvPr id="12" name="Picture 11"/>
            <p:cNvPicPr>
              <a:picLocks noChangeAspect="1"/>
            </p:cNvPicPr>
            <p:nvPr/>
          </p:nvPicPr>
          <p:blipFill rotWithShape="1">
            <a:blip r:embed="rId7"/>
            <a:srcRect l="56584" t="65278" r="13786" b="6945"/>
            <a:stretch/>
          </p:blipFill>
          <p:spPr>
            <a:xfrm>
              <a:off x="7651116" y="3657600"/>
              <a:ext cx="1337309" cy="990600"/>
            </a:xfrm>
            <a:prstGeom prst="rect">
              <a:avLst/>
            </a:prstGeom>
          </p:spPr>
        </p:pic>
        <p:pic>
          <p:nvPicPr>
            <p:cNvPr id="17" name="Picture 16"/>
            <p:cNvPicPr>
              <a:picLocks noChangeAspect="1"/>
            </p:cNvPicPr>
            <p:nvPr/>
          </p:nvPicPr>
          <p:blipFill rotWithShape="1">
            <a:blip r:embed="rId8"/>
            <a:srcRect b="11697"/>
            <a:stretch/>
          </p:blipFill>
          <p:spPr>
            <a:xfrm>
              <a:off x="6858000" y="2099341"/>
              <a:ext cx="847627" cy="457200"/>
            </a:xfrm>
            <a:prstGeom prst="rect">
              <a:avLst/>
            </a:prstGeom>
          </p:spPr>
        </p:pic>
        <mc:AlternateContent xmlns:mc="http://schemas.openxmlformats.org/markup-compatibility/2006" xmlns:a14="http://schemas.microsoft.com/office/drawing/2010/main">
          <mc:Choice Requires="a14">
            <p:sp>
              <p:nvSpPr>
                <p:cNvPr id="18" name="TextBox 17"/>
                <p:cNvSpPr txBox="1"/>
                <p:nvPr/>
              </p:nvSpPr>
              <p:spPr>
                <a:xfrm>
                  <a:off x="7282053" y="2554075"/>
                  <a:ext cx="1066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00CC"/>
                            </a:solidFill>
                            <a:latin typeface="Cambria Math" panose="02040503050406030204" pitchFamily="18" charset="0"/>
                          </a:rPr>
                          <m:t>𝒅</m:t>
                        </m:r>
                      </m:oMath>
                    </m:oMathPara>
                  </a14:m>
                  <a:endParaRPr lang="en-US" b="1" dirty="0">
                    <a:solidFill>
                      <a:srgbClr val="0000CC"/>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7282053" y="2554075"/>
                  <a:ext cx="1066800" cy="369332"/>
                </a:xfrm>
                <a:prstGeom prst="rect">
                  <a:avLst/>
                </a:prstGeom>
                <a:blipFill rotWithShape="0">
                  <a:blip r:embed="rId9"/>
                  <a:stretch>
                    <a:fillRect/>
                  </a:stretch>
                </a:blipFill>
              </p:spPr>
              <p:txBody>
                <a:bodyPr/>
                <a:lstStyle/>
                <a:p>
                  <a:r>
                    <a:rPr lang="en-US">
                      <a:noFill/>
                    </a:rPr>
                    <a:t> </a:t>
                  </a:r>
                </a:p>
              </p:txBody>
            </p:sp>
          </mc:Fallback>
        </mc:AlternateContent>
        <p:sp>
          <p:nvSpPr>
            <p:cNvPr id="19" name="Down Arrow 18"/>
            <p:cNvSpPr/>
            <p:nvPr/>
          </p:nvSpPr>
          <p:spPr>
            <a:xfrm>
              <a:off x="8229600" y="2798649"/>
              <a:ext cx="320675" cy="81039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p:cNvSpPr/>
                <p:nvPr/>
              </p:nvSpPr>
              <p:spPr>
                <a:xfrm>
                  <a:off x="7036451" y="3917485"/>
                  <a:ext cx="929549" cy="39190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m:oMathPara>
                  </a14:m>
                  <a:endParaRPr lang="en-US" dirty="0"/>
                </a:p>
              </p:txBody>
            </p:sp>
          </mc:Choice>
          <mc:Fallback xmlns="">
            <p:sp>
              <p:nvSpPr>
                <p:cNvPr id="20" name="Rectangle 19"/>
                <p:cNvSpPr>
                  <a:spLocks noRot="1" noChangeAspect="1" noMove="1" noResize="1" noEditPoints="1" noAdjustHandles="1" noChangeArrowheads="1" noChangeShapeType="1" noTextEdit="1"/>
                </p:cNvSpPr>
                <p:nvPr/>
              </p:nvSpPr>
              <p:spPr>
                <a:xfrm>
                  <a:off x="7036451" y="3917485"/>
                  <a:ext cx="929549" cy="391902"/>
                </a:xfrm>
                <a:prstGeom prst="rect">
                  <a:avLst/>
                </a:prstGeom>
                <a:blipFill rotWithShape="0">
                  <a:blip r:embed="rId10"/>
                  <a:stretch>
                    <a:fillRect b="-78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8654456" y="4229926"/>
                  <a:ext cx="38536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𝜃</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8654456" y="4229926"/>
                  <a:ext cx="385362" cy="369332"/>
                </a:xfrm>
                <a:prstGeom prst="rect">
                  <a:avLst/>
                </a:prstGeom>
                <a:blipFill rotWithShape="0">
                  <a:blip r:embed="rId11"/>
                  <a:stretch>
                    <a:fillRect/>
                  </a:stretch>
                </a:blipFill>
              </p:spPr>
              <p:txBody>
                <a:bodyPr/>
                <a:lstStyle/>
                <a:p>
                  <a:r>
                    <a:rPr lang="en-US">
                      <a:noFill/>
                    </a:rPr>
                    <a:t> </a:t>
                  </a:r>
                </a:p>
              </p:txBody>
            </p:sp>
          </mc:Fallback>
        </mc:AlternateContent>
      </p:grpSp>
      <p:sp>
        <p:nvSpPr>
          <p:cNvPr id="23" name="Down Arrow 22"/>
          <p:cNvSpPr/>
          <p:nvPr/>
        </p:nvSpPr>
        <p:spPr>
          <a:xfrm rot="10800000">
            <a:off x="8223632" y="1876828"/>
            <a:ext cx="320675" cy="259784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2057400" y="5363011"/>
            <a:ext cx="5880912" cy="901264"/>
            <a:chOff x="2057400" y="5363011"/>
            <a:chExt cx="5880912" cy="901264"/>
          </a:xfrm>
        </p:grpSpPr>
        <mc:AlternateContent xmlns:mc="http://schemas.openxmlformats.org/markup-compatibility/2006" xmlns:a14="http://schemas.microsoft.com/office/drawing/2010/main">
          <mc:Choice Requires="a14">
            <p:sp>
              <p:nvSpPr>
                <p:cNvPr id="3" name="Oval 2"/>
                <p:cNvSpPr/>
                <p:nvPr/>
              </p:nvSpPr>
              <p:spPr>
                <a:xfrm>
                  <a:off x="2209800"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1</m:t>
                            </m:r>
                          </m:sub>
                        </m:sSub>
                      </m:oMath>
                    </m:oMathPara>
                  </a14:m>
                  <a:endParaRPr lang="en-US" dirty="0">
                    <a:solidFill>
                      <a:schemeClr val="tx1"/>
                    </a:solidFill>
                  </a:endParaRPr>
                </a:p>
              </p:txBody>
            </p:sp>
          </mc:Choice>
          <mc:Fallback xmlns="">
            <p:sp>
              <p:nvSpPr>
                <p:cNvPr id="3" name="Oval 2"/>
                <p:cNvSpPr>
                  <a:spLocks noRot="1" noChangeAspect="1" noMove="1" noResize="1" noEditPoints="1" noAdjustHandles="1" noChangeArrowheads="1" noChangeShapeType="1" noTextEdit="1"/>
                </p:cNvSpPr>
                <p:nvPr/>
              </p:nvSpPr>
              <p:spPr>
                <a:xfrm>
                  <a:off x="2209800" y="5807075"/>
                  <a:ext cx="457200" cy="457200"/>
                </a:xfrm>
                <a:prstGeom prst="ellipse">
                  <a:avLst/>
                </a:prstGeom>
                <a:blipFill rotWithShape="0">
                  <a:blip r:embed="rId12"/>
                  <a:stretch>
                    <a:fillRect/>
                  </a:stretch>
                </a:blipFill>
              </p:spPr>
              <p:txBody>
                <a:bodyPr/>
                <a:lstStyle/>
                <a:p>
                  <a:r>
                    <a:rPr lang="en-US">
                      <a:noFill/>
                    </a:rPr>
                    <a:t> </a:t>
                  </a:r>
                </a:p>
              </p:txBody>
            </p:sp>
          </mc:Fallback>
        </mc:AlternateContent>
        <p:sp>
          <p:nvSpPr>
            <p:cNvPr id="4" name="Rectangle 3"/>
            <p:cNvSpPr/>
            <p:nvPr/>
          </p:nvSpPr>
          <p:spPr>
            <a:xfrm>
              <a:off x="2057400" y="5407891"/>
              <a:ext cx="748923" cy="369332"/>
            </a:xfrm>
            <a:prstGeom prst="rect">
              <a:avLst/>
            </a:prstGeom>
          </p:spPr>
          <p:txBody>
            <a:bodyPr wrap="none">
              <a:spAutoFit/>
            </a:bodyPr>
            <a:lstStyle/>
            <a:p>
              <a:r>
                <a:rPr lang="en-US" dirty="0"/>
                <a:t>Car 1</a:t>
              </a:r>
            </a:p>
          </p:txBody>
        </p:sp>
        <mc:AlternateContent xmlns:mc="http://schemas.openxmlformats.org/markup-compatibility/2006" xmlns:a14="http://schemas.microsoft.com/office/drawing/2010/main">
          <mc:Choice Requires="a14">
            <p:sp>
              <p:nvSpPr>
                <p:cNvPr id="25" name="Oval 24"/>
                <p:cNvSpPr/>
                <p:nvPr/>
              </p:nvSpPr>
              <p:spPr>
                <a:xfrm>
                  <a:off x="7341789" y="576219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p:txBody>
            </p:sp>
          </mc:Choice>
          <mc:Fallback xmlns="">
            <p:sp>
              <p:nvSpPr>
                <p:cNvPr id="25" name="Oval 24"/>
                <p:cNvSpPr>
                  <a:spLocks noRot="1" noChangeAspect="1" noMove="1" noResize="1" noEditPoints="1" noAdjustHandles="1" noChangeArrowheads="1" noChangeShapeType="1" noTextEdit="1"/>
                </p:cNvSpPr>
                <p:nvPr/>
              </p:nvSpPr>
              <p:spPr>
                <a:xfrm>
                  <a:off x="7341789" y="5762195"/>
                  <a:ext cx="457200" cy="457200"/>
                </a:xfrm>
                <a:prstGeom prst="ellipse">
                  <a:avLst/>
                </a:prstGeom>
                <a:blipFill rotWithShape="0">
                  <a:blip r:embed="rId13"/>
                  <a:stretch>
                    <a:fillRect/>
                  </a:stretch>
                </a:blipFill>
              </p:spPr>
              <p:txBody>
                <a:bodyPr/>
                <a:lstStyle/>
                <a:p>
                  <a:r>
                    <a:rPr lang="en-US">
                      <a:noFill/>
                    </a:rPr>
                    <a:t> </a:t>
                  </a:r>
                </a:p>
              </p:txBody>
            </p:sp>
          </mc:Fallback>
        </mc:AlternateContent>
        <p:sp>
          <p:nvSpPr>
            <p:cNvPr id="26" name="Rectangle 25"/>
            <p:cNvSpPr/>
            <p:nvPr/>
          </p:nvSpPr>
          <p:spPr>
            <a:xfrm>
              <a:off x="7189389" y="5363011"/>
              <a:ext cx="748923" cy="369332"/>
            </a:xfrm>
            <a:prstGeom prst="rect">
              <a:avLst/>
            </a:prstGeom>
          </p:spPr>
          <p:txBody>
            <a:bodyPr wrap="none">
              <a:spAutoFit/>
            </a:bodyPr>
            <a:lstStyle/>
            <a:p>
              <a:r>
                <a:rPr lang="en-US" dirty="0"/>
                <a:t>Car </a:t>
              </a:r>
              <a:r>
                <a:rPr lang="en-US" dirty="0" smtClean="0"/>
                <a:t>2</a:t>
              </a:r>
              <a:endParaRPr lang="en-US" dirty="0"/>
            </a:p>
          </p:txBody>
        </p:sp>
        <mc:AlternateContent xmlns:mc="http://schemas.openxmlformats.org/markup-compatibility/2006" xmlns:a14="http://schemas.microsoft.com/office/drawing/2010/main">
          <mc:Choice Requires="a14">
            <p:sp>
              <p:nvSpPr>
                <p:cNvPr id="27" name="Oval 26"/>
                <p:cNvSpPr/>
                <p:nvPr/>
              </p:nvSpPr>
              <p:spPr>
                <a:xfrm>
                  <a:off x="4114407"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𝜃</m:t>
                            </m:r>
                          </m:e>
                          <m:sub>
                            <m:r>
                              <a:rPr lang="en-US" b="0" i="1" smtClean="0">
                                <a:solidFill>
                                  <a:schemeClr val="tx1"/>
                                </a:solidFill>
                                <a:latin typeface="Cambria Math" panose="02040503050406030204" pitchFamily="18" charset="0"/>
                              </a:rPr>
                              <m:t>𝑡</m:t>
                            </m:r>
                          </m:sub>
                        </m:sSub>
                      </m:oMath>
                    </m:oMathPara>
                  </a14:m>
                  <a:endParaRPr lang="en-US" dirty="0">
                    <a:solidFill>
                      <a:schemeClr val="tx1"/>
                    </a:solidFill>
                  </a:endParaRPr>
                </a:p>
              </p:txBody>
            </p:sp>
          </mc:Choice>
          <mc:Fallback xmlns="">
            <p:sp>
              <p:nvSpPr>
                <p:cNvPr id="27" name="Oval 26"/>
                <p:cNvSpPr>
                  <a:spLocks noRot="1" noChangeAspect="1" noMove="1" noResize="1" noEditPoints="1" noAdjustHandles="1" noChangeArrowheads="1" noChangeShapeType="1" noTextEdit="1"/>
                </p:cNvSpPr>
                <p:nvPr/>
              </p:nvSpPr>
              <p:spPr>
                <a:xfrm>
                  <a:off x="4114407" y="5807075"/>
                  <a:ext cx="457200" cy="457200"/>
                </a:xfrm>
                <a:prstGeom prst="ellipse">
                  <a:avLst/>
                </a:prstGeom>
                <a:blipFill rotWithShape="0">
                  <a:blip r:embed="rId14"/>
                  <a:stretch>
                    <a:fillRect/>
                  </a:stretch>
                </a:blipFill>
              </p:spPr>
              <p:txBody>
                <a:bodyPr/>
                <a:lstStyle/>
                <a:p>
                  <a:r>
                    <a:rPr lang="en-US">
                      <a:noFill/>
                    </a:rPr>
                    <a:t> </a:t>
                  </a:r>
                </a:p>
              </p:txBody>
            </p:sp>
          </mc:Fallback>
        </mc:AlternateContent>
        <p:sp>
          <p:nvSpPr>
            <p:cNvPr id="28" name="Rectangle 27"/>
            <p:cNvSpPr/>
            <p:nvPr/>
          </p:nvSpPr>
          <p:spPr>
            <a:xfrm>
              <a:off x="3730815" y="5407891"/>
              <a:ext cx="1261884" cy="369332"/>
            </a:xfrm>
            <a:prstGeom prst="rect">
              <a:avLst/>
            </a:prstGeom>
          </p:spPr>
          <p:txBody>
            <a:bodyPr wrap="none">
              <a:spAutoFit/>
            </a:bodyPr>
            <a:lstStyle/>
            <a:p>
              <a:r>
                <a:rPr lang="en-US" dirty="0" smtClean="0"/>
                <a:t>Brain-Foot</a:t>
              </a:r>
              <a:endParaRPr lang="en-US" dirty="0"/>
            </a:p>
          </p:txBody>
        </p:sp>
        <mc:AlternateContent xmlns:mc="http://schemas.openxmlformats.org/markup-compatibility/2006" xmlns:a14="http://schemas.microsoft.com/office/drawing/2010/main">
          <mc:Choice Requires="a14">
            <p:sp>
              <p:nvSpPr>
                <p:cNvPr id="30" name="Oval 29"/>
                <p:cNvSpPr/>
                <p:nvPr/>
              </p:nvSpPr>
              <p:spPr>
                <a:xfrm>
                  <a:off x="5791664" y="5792047"/>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𝜃</m:t>
                        </m:r>
                      </m:oMath>
                    </m:oMathPara>
                  </a14:m>
                  <a:endParaRPr lang="en-US" dirty="0">
                    <a:solidFill>
                      <a:schemeClr val="tx1"/>
                    </a:solidFill>
                  </a:endParaRPr>
                </a:p>
              </p:txBody>
            </p:sp>
          </mc:Choice>
          <mc:Fallback xmlns="">
            <p:sp>
              <p:nvSpPr>
                <p:cNvPr id="30" name="Oval 29"/>
                <p:cNvSpPr>
                  <a:spLocks noRot="1" noChangeAspect="1" noMove="1" noResize="1" noEditPoints="1" noAdjustHandles="1" noChangeArrowheads="1" noChangeShapeType="1" noTextEdit="1"/>
                </p:cNvSpPr>
                <p:nvPr/>
              </p:nvSpPr>
              <p:spPr>
                <a:xfrm>
                  <a:off x="5791664" y="5792047"/>
                  <a:ext cx="457200" cy="457200"/>
                </a:xfrm>
                <a:prstGeom prst="ellipse">
                  <a:avLst/>
                </a:prstGeom>
                <a:blipFill rotWithShape="0">
                  <a:blip r:embed="rId15"/>
                  <a:stretch>
                    <a:fillRect/>
                  </a:stretch>
                </a:blipFill>
              </p:spPr>
              <p:txBody>
                <a:bodyPr/>
                <a:lstStyle/>
                <a:p>
                  <a:r>
                    <a:rPr lang="en-US">
                      <a:noFill/>
                    </a:rPr>
                    <a:t> </a:t>
                  </a:r>
                </a:p>
              </p:txBody>
            </p:sp>
          </mc:Fallback>
        </mc:AlternateContent>
        <p:sp>
          <p:nvSpPr>
            <p:cNvPr id="31" name="Rectangle 30"/>
            <p:cNvSpPr/>
            <p:nvPr/>
          </p:nvSpPr>
          <p:spPr>
            <a:xfrm>
              <a:off x="5645809" y="5392863"/>
              <a:ext cx="774571" cy="369332"/>
            </a:xfrm>
            <a:prstGeom prst="rect">
              <a:avLst/>
            </a:prstGeom>
          </p:spPr>
          <p:txBody>
            <a:bodyPr wrap="none">
              <a:spAutoFit/>
            </a:bodyPr>
            <a:lstStyle/>
            <a:p>
              <a:r>
                <a:rPr lang="en-US" dirty="0" smtClean="0"/>
                <a:t>Pedal</a:t>
              </a:r>
              <a:endParaRPr lang="en-US" dirty="0"/>
            </a:p>
          </p:txBody>
        </p:sp>
      </p:grpSp>
      <p:cxnSp>
        <p:nvCxnSpPr>
          <p:cNvPr id="13" name="Straight Arrow Connector 12"/>
          <p:cNvCxnSpPr>
            <a:stCxn id="25" idx="6"/>
          </p:cNvCxnSpPr>
          <p:nvPr/>
        </p:nvCxnSpPr>
        <p:spPr>
          <a:xfrm>
            <a:off x="7798989" y="5990795"/>
            <a:ext cx="583011"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7" idx="2"/>
            <a:endCxn id="27" idx="2"/>
          </p:cNvCxnSpPr>
          <p:nvPr/>
        </p:nvCxnSpPr>
        <p:spPr>
          <a:xfrm>
            <a:off x="4114407" y="6035675"/>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667000" y="5963374"/>
            <a:ext cx="1447407" cy="173736"/>
            <a:chOff x="2667000" y="5963374"/>
            <a:chExt cx="1447407" cy="173736"/>
          </a:xfrm>
        </p:grpSpPr>
        <p:cxnSp>
          <p:nvCxnSpPr>
            <p:cNvPr id="16" name="Straight Arrow Connector 15"/>
            <p:cNvCxnSpPr/>
            <p:nvPr/>
          </p:nvCxnSpPr>
          <p:spPr>
            <a:xfrm>
              <a:off x="2667000" y="6050242"/>
              <a:ext cx="1447407" cy="0"/>
            </a:xfrm>
            <a:prstGeom prst="straightConnector1">
              <a:avLst/>
            </a:prstGeom>
            <a:ln w="38100" cap="flat">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86126" y="5963374"/>
              <a:ext cx="0" cy="1737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8" name="Freeform 37"/>
          <p:cNvSpPr/>
          <p:nvPr/>
        </p:nvSpPr>
        <p:spPr>
          <a:xfrm>
            <a:off x="4487159" y="6221691"/>
            <a:ext cx="3101418" cy="452647"/>
          </a:xfrm>
          <a:custGeom>
            <a:avLst/>
            <a:gdLst>
              <a:gd name="connsiteX0" fmla="*/ 3101418 w 3101418"/>
              <a:gd name="connsiteY0" fmla="*/ 0 h 452647"/>
              <a:gd name="connsiteX1" fmla="*/ 1545996 w 3101418"/>
              <a:gd name="connsiteY1" fmla="*/ 452486 h 452647"/>
              <a:gd name="connsiteX2" fmla="*/ 0 w 3101418"/>
              <a:gd name="connsiteY2" fmla="*/ 56561 h 452647"/>
              <a:gd name="connsiteX3" fmla="*/ 0 w 3101418"/>
              <a:gd name="connsiteY3" fmla="*/ 56561 h 452647"/>
            </a:gdLst>
            <a:ahLst/>
            <a:cxnLst>
              <a:cxn ang="0">
                <a:pos x="connsiteX0" y="connsiteY0"/>
              </a:cxn>
              <a:cxn ang="0">
                <a:pos x="connsiteX1" y="connsiteY1"/>
              </a:cxn>
              <a:cxn ang="0">
                <a:pos x="connsiteX2" y="connsiteY2"/>
              </a:cxn>
              <a:cxn ang="0">
                <a:pos x="connsiteX3" y="connsiteY3"/>
              </a:cxn>
            </a:cxnLst>
            <a:rect l="l" t="t" r="r" b="b"/>
            <a:pathLst>
              <a:path w="3101418" h="452647">
                <a:moveTo>
                  <a:pt x="3101418" y="0"/>
                </a:moveTo>
                <a:cubicBezTo>
                  <a:pt x="2582158" y="221529"/>
                  <a:pt x="2062899" y="443059"/>
                  <a:pt x="1545996" y="452486"/>
                </a:cubicBezTo>
                <a:cubicBezTo>
                  <a:pt x="1029093" y="461913"/>
                  <a:pt x="0" y="56561"/>
                  <a:pt x="0" y="56561"/>
                </a:cubicBezTo>
                <a:lnTo>
                  <a:pt x="0" y="56561"/>
                </a:lnTo>
              </a:path>
            </a:pathLst>
          </a:custGeom>
          <a:noFill/>
          <a:ln w="38100">
            <a:solidFill>
              <a:srgbClr val="92D05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Arrow Connector 31"/>
          <p:cNvCxnSpPr>
            <a:stCxn id="27" idx="6"/>
            <a:endCxn id="30" idx="2"/>
          </p:cNvCxnSpPr>
          <p:nvPr/>
        </p:nvCxnSpPr>
        <p:spPr>
          <a:xfrm flipV="1">
            <a:off x="4571607" y="6020647"/>
            <a:ext cx="1220057" cy="15028"/>
          </a:xfrm>
          <a:prstGeom prst="straightConnector1">
            <a:avLst/>
          </a:prstGeom>
          <a:ln w="38100">
            <a:solidFill>
              <a:srgbClr val="00B05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25023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4360686" y="697582"/>
            <a:ext cx="4797425" cy="1084977"/>
          </a:xfrm>
          <a:prstGeom prst="rect">
            <a:avLst/>
          </a:prstGeom>
        </p:spPr>
      </p:pic>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Building Network Models: </a:t>
            </a:r>
            <a:r>
              <a:rPr lang="en-US" sz="3600" b="1" dirty="0">
                <a:solidFill>
                  <a:srgbClr val="0000CC"/>
                </a:solidFill>
              </a:rPr>
              <a:t>Car and Driver</a:t>
            </a:r>
          </a:p>
        </p:txBody>
      </p:sp>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9" name="Rectangle 8"/>
              <p:cNvSpPr/>
              <p:nvPr/>
            </p:nvSpPr>
            <p:spPr>
              <a:xfrm>
                <a:off x="76200" y="791852"/>
                <a:ext cx="4800600" cy="4015458"/>
              </a:xfrm>
              <a:prstGeom prst="rect">
                <a:avLst/>
              </a:prstGeom>
            </p:spPr>
            <p:txBody>
              <a:bodyPr wrap="square">
                <a:spAutoFit/>
              </a:bodyPr>
              <a:lstStyle/>
              <a:p>
                <a:r>
                  <a:rPr lang="en-US" dirty="0" smtClean="0"/>
                  <a:t>Objects: Car: Properties: position, velocity</a:t>
                </a:r>
              </a:p>
              <a:p>
                <a:endParaRPr lang="en-US" dirty="0" smtClean="0"/>
              </a:p>
              <a:p>
                <a:r>
                  <a:rPr lang="en-US" dirty="0" smtClean="0"/>
                  <a:t>Let’s also assume that </a:t>
                </a:r>
                <a:r>
                  <a:rPr lang="en-US" dirty="0" smtClean="0">
                    <a:solidFill>
                      <a:srgbClr val="FF0000"/>
                    </a:solidFill>
                  </a:rPr>
                  <a:t>the car will slow down if there is no signal from the accelerator</a:t>
                </a:r>
                <a:r>
                  <a:rPr lang="en-US" dirty="0" smtClean="0"/>
                  <a:t> and that our driver doesn’t need to use the brake in this situation</a:t>
                </a:r>
              </a:p>
              <a:p>
                <a:endParaRPr lang="en-US" dirty="0"/>
              </a:p>
              <a:p>
                <a:r>
                  <a:rPr lang="en-US" dirty="0" smtClean="0">
                    <a:solidFill>
                      <a:srgbClr val="FF0000"/>
                    </a:solidFill>
                  </a:rPr>
                  <a:t>Bigger </a:t>
                </a:r>
                <a14:m>
                  <m:oMath xmlns:m="http://schemas.openxmlformats.org/officeDocument/2006/math">
                    <m:sSub>
                      <m:sSubPr>
                        <m:ctrlPr>
                          <a:rPr lang="en-US" i="1" dirty="0" smtClean="0">
                            <a:solidFill>
                              <a:srgbClr val="FF0000"/>
                            </a:solidFill>
                            <a:latin typeface="Cambria Math" panose="02040503050406030204" pitchFamily="18" charset="0"/>
                          </a:rPr>
                        </m:ctrlPr>
                      </m:sSubPr>
                      <m:e>
                        <m:r>
                          <a:rPr lang="en-US" b="0" i="1" dirty="0">
                            <a:solidFill>
                              <a:srgbClr val="FF0000"/>
                            </a:solidFill>
                            <a:latin typeface="Cambria Math" panose="02040503050406030204" pitchFamily="18" charset="0"/>
                          </a:rPr>
                          <m:t>𝑣</m:t>
                        </m:r>
                      </m:e>
                      <m:sub>
                        <m:r>
                          <a:rPr lang="en-US" b="0" i="0" dirty="0" smtClean="0">
                            <a:solidFill>
                              <a:srgbClr val="FF0000"/>
                            </a:solidFill>
                            <a:latin typeface="Cambria Math" panose="02040503050406030204" pitchFamily="18" charset="0"/>
                          </a:rPr>
                          <m:t>1</m:t>
                        </m:r>
                      </m:sub>
                    </m:sSub>
                    <m:r>
                      <a:rPr lang="en-US" b="0" i="0" dirty="0" smtClean="0">
                        <a:solidFill>
                          <a:srgbClr val="FF0000"/>
                        </a:solidFill>
                        <a:latin typeface="Cambria Math" panose="02040503050406030204" pitchFamily="18" charset="0"/>
                      </a:rPr>
                      <m:t> </m:t>
                    </m:r>
                    <m:r>
                      <m:rPr>
                        <m:sty m:val="p"/>
                      </m:rPr>
                      <a:rPr lang="en-US" b="0" i="0" dirty="0" smtClean="0">
                        <a:solidFill>
                          <a:srgbClr val="FF0000"/>
                        </a:solidFill>
                        <a:latin typeface="Cambria Math" panose="02040503050406030204" pitchFamily="18" charset="0"/>
                      </a:rPr>
                      <m:t>increases</m:t>
                    </m:r>
                    <m:r>
                      <a:rPr lang="en-US" b="0" i="0" dirty="0" smtClean="0">
                        <a:solidFill>
                          <a:srgbClr val="FF0000"/>
                        </a:solidFill>
                        <a:latin typeface="Cambria Math" panose="02040503050406030204" pitchFamily="18" charset="0"/>
                      </a:rPr>
                      <m:t> </m:t>
                    </m:r>
                    <m:sSub>
                      <m:sSubPr>
                        <m:ctrlPr>
                          <a:rPr lang="en-US" i="1" dirty="0" smtClean="0">
                            <a:solidFill>
                              <a:srgbClr val="FF0000"/>
                            </a:solidFill>
                            <a:latin typeface="Cambria Math" panose="02040503050406030204" pitchFamily="18" charset="0"/>
                          </a:rPr>
                        </m:ctrlPr>
                      </m:sSubPr>
                      <m:e>
                        <m:r>
                          <a:rPr lang="en-US" b="0" i="1" dirty="0" smtClean="0">
                            <a:solidFill>
                              <a:srgbClr val="FF0000"/>
                            </a:solidFill>
                            <a:latin typeface="Cambria Math" panose="02040503050406030204" pitchFamily="18" charset="0"/>
                          </a:rPr>
                          <m:t>𝑥</m:t>
                        </m:r>
                      </m:e>
                      <m:sub>
                        <m:r>
                          <a:rPr lang="en-US" b="0" i="1" dirty="0" smtClean="0">
                            <a:solidFill>
                              <a:srgbClr val="FF0000"/>
                            </a:solidFill>
                            <a:latin typeface="Cambria Math" panose="02040503050406030204" pitchFamily="18" charset="0"/>
                          </a:rPr>
                          <m:t>1</m:t>
                        </m:r>
                      </m:sub>
                    </m:sSub>
                  </m:oMath>
                </a14:m>
                <a:r>
                  <a:rPr lang="en-US" dirty="0" smtClean="0">
                    <a:solidFill>
                      <a:srgbClr val="FF0000"/>
                    </a:solidFill>
                  </a:rPr>
                  <a:t> increases </a:t>
                </a:r>
                <a14:m>
                  <m:oMath xmlns:m="http://schemas.openxmlformats.org/officeDocument/2006/math">
                    <m:r>
                      <a:rPr lang="en-US" b="0" i="1" dirty="0" smtClean="0">
                        <a:solidFill>
                          <a:srgbClr val="FF0000"/>
                        </a:solidFill>
                        <a:latin typeface="Cambria Math" panose="02040503050406030204" pitchFamily="18" charset="0"/>
                      </a:rPr>
                      <m:t>𝑑</m:t>
                    </m:r>
                  </m:oMath>
                </a14:m>
                <a:r>
                  <a:rPr lang="en-US" dirty="0" smtClean="0">
                    <a:solidFill>
                      <a:srgbClr val="FF0000"/>
                    </a:solidFill>
                  </a:rPr>
                  <a:t> which causes the brain to decrease </a:t>
                </a:r>
                <a14:m>
                  <m:oMath xmlns:m="http://schemas.openxmlformats.org/officeDocument/2006/math">
                    <m:sSub>
                      <m:sSubPr>
                        <m:ctrlPr>
                          <a:rPr lang="en-US" i="1">
                            <a:solidFill>
                              <a:srgbClr val="FF0000"/>
                            </a:solidFill>
                            <a:latin typeface="Cambria Math" panose="02040503050406030204" pitchFamily="18" charset="0"/>
                          </a:rPr>
                        </m:ctrlPr>
                      </m:sSubPr>
                      <m:e>
                        <m:r>
                          <a:rPr lang="en-US" b="0" i="1">
                            <a:solidFill>
                              <a:srgbClr val="FF0000"/>
                            </a:solidFill>
                            <a:latin typeface="Cambria Math" panose="02040503050406030204" pitchFamily="18" charset="0"/>
                          </a:rPr>
                          <m:t>𝜃</m:t>
                        </m:r>
                      </m:e>
                      <m:sub>
                        <m:r>
                          <a:rPr lang="en-US" b="0" i="1">
                            <a:solidFill>
                              <a:srgbClr val="FF0000"/>
                            </a:solidFill>
                            <a:latin typeface="Cambria Math" panose="02040503050406030204" pitchFamily="18" charset="0"/>
                          </a:rPr>
                          <m:t>𝑡𝑎𝑟𝑔𝑒𝑡</m:t>
                        </m:r>
                      </m:sub>
                    </m:sSub>
                  </m:oMath>
                </a14:m>
                <a:r>
                  <a:rPr lang="en-US" dirty="0" smtClean="0"/>
                  <a:t>, which decreases </a:t>
                </a:r>
                <a14:m>
                  <m:oMath xmlns:m="http://schemas.openxmlformats.org/officeDocument/2006/math">
                    <m:r>
                      <a:rPr lang="en-US" i="1">
                        <a:latin typeface="Cambria Math" panose="02040503050406030204" pitchFamily="18" charset="0"/>
                      </a:rPr>
                      <m:t>𝜃</m:t>
                    </m:r>
                  </m:oMath>
                </a14:m>
                <a:r>
                  <a:rPr lang="en-US" dirty="0" smtClean="0"/>
                  <a:t>, which increases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𝑣</m:t>
                        </m:r>
                      </m:e>
                      <m:sub>
                        <m:r>
                          <a:rPr lang="en-US" i="1" dirty="0" smtClean="0">
                            <a:latin typeface="Cambria Math" panose="02040503050406030204" pitchFamily="18" charset="0"/>
                          </a:rPr>
                          <m:t>2</m:t>
                        </m:r>
                      </m:sub>
                    </m:sSub>
                  </m:oMath>
                </a14:m>
                <a:endParaRPr lang="en-US" dirty="0" smtClean="0"/>
              </a:p>
              <a:p>
                <a:endParaRPr lang="en-US" dirty="0"/>
              </a:p>
              <a:p>
                <a:r>
                  <a:rPr lang="en-US" dirty="0" smtClean="0">
                    <a:solidFill>
                      <a:srgbClr val="00CC00"/>
                    </a:solidFill>
                  </a:rPr>
                  <a:t>Bigger</a:t>
                </a:r>
                <a14:m>
                  <m:oMath xmlns:m="http://schemas.openxmlformats.org/officeDocument/2006/math">
                    <m:sSub>
                      <m:sSubPr>
                        <m:ctrlPr>
                          <a:rPr lang="en-US" i="1" dirty="0">
                            <a:solidFill>
                              <a:srgbClr val="00CC00"/>
                            </a:solidFill>
                            <a:latin typeface="Cambria Math" panose="02040503050406030204" pitchFamily="18" charset="0"/>
                          </a:rPr>
                        </m:ctrlPr>
                      </m:sSubPr>
                      <m:e>
                        <m:r>
                          <a:rPr lang="en-US" b="0" i="1" dirty="0" smtClean="0">
                            <a:solidFill>
                              <a:srgbClr val="00CC00"/>
                            </a:solidFill>
                            <a:latin typeface="Cambria Math" panose="02040503050406030204" pitchFamily="18" charset="0"/>
                          </a:rPr>
                          <m:t> </m:t>
                        </m:r>
                        <m:r>
                          <a:rPr lang="en-US" b="0" i="1" dirty="0">
                            <a:solidFill>
                              <a:srgbClr val="00CC00"/>
                            </a:solidFill>
                            <a:latin typeface="Cambria Math" panose="02040503050406030204" pitchFamily="18" charset="0"/>
                          </a:rPr>
                          <m:t>𝑣</m:t>
                        </m:r>
                      </m:e>
                      <m:sub>
                        <m:r>
                          <a:rPr lang="en-US" b="0" i="0" dirty="0" smtClean="0">
                            <a:solidFill>
                              <a:srgbClr val="00CC00"/>
                            </a:solidFill>
                            <a:latin typeface="Cambria Math" panose="02040503050406030204" pitchFamily="18" charset="0"/>
                          </a:rPr>
                          <m:t>2</m:t>
                        </m:r>
                      </m:sub>
                    </m:sSub>
                    <m:r>
                      <a:rPr lang="en-US" b="0" dirty="0">
                        <a:solidFill>
                          <a:srgbClr val="00CC00"/>
                        </a:solidFill>
                        <a:latin typeface="Cambria Math" panose="02040503050406030204" pitchFamily="18" charset="0"/>
                      </a:rPr>
                      <m:t> </m:t>
                    </m:r>
                    <m:r>
                      <a:rPr lang="en-US" b="0" i="1" dirty="0">
                        <a:solidFill>
                          <a:srgbClr val="00CC00"/>
                        </a:solidFill>
                        <a:latin typeface="Cambria Math" panose="02040503050406030204" pitchFamily="18" charset="0"/>
                      </a:rPr>
                      <m:t>𝑖𝑛𝑐𝑟𝑒𝑎𝑠𝑒𝑠</m:t>
                    </m:r>
                    <m:r>
                      <a:rPr lang="en-US" b="0" dirty="0">
                        <a:solidFill>
                          <a:srgbClr val="00CC00"/>
                        </a:solidFill>
                        <a:latin typeface="Cambria Math" panose="02040503050406030204" pitchFamily="18" charset="0"/>
                      </a:rPr>
                      <m:t> </m:t>
                    </m:r>
                    <m:sSub>
                      <m:sSubPr>
                        <m:ctrlPr>
                          <a:rPr lang="en-US" i="1" dirty="0">
                            <a:solidFill>
                              <a:srgbClr val="00CC00"/>
                            </a:solidFill>
                            <a:latin typeface="Cambria Math" panose="02040503050406030204" pitchFamily="18" charset="0"/>
                          </a:rPr>
                        </m:ctrlPr>
                      </m:sSubPr>
                      <m:e>
                        <m:r>
                          <a:rPr lang="en-US" b="0" i="1" dirty="0">
                            <a:solidFill>
                              <a:srgbClr val="00CC00"/>
                            </a:solidFill>
                            <a:latin typeface="Cambria Math" panose="02040503050406030204" pitchFamily="18" charset="0"/>
                          </a:rPr>
                          <m:t>𝑥</m:t>
                        </m:r>
                      </m:e>
                      <m:sub>
                        <m:r>
                          <a:rPr lang="en-US" b="0" i="1" dirty="0">
                            <a:solidFill>
                              <a:srgbClr val="00CC00"/>
                            </a:solidFill>
                            <a:latin typeface="Cambria Math" panose="02040503050406030204" pitchFamily="18" charset="0"/>
                          </a:rPr>
                          <m:t>2</m:t>
                        </m:r>
                      </m:sub>
                    </m:sSub>
                  </m:oMath>
                </a14:m>
                <a:r>
                  <a:rPr lang="en-US" dirty="0">
                    <a:solidFill>
                      <a:srgbClr val="00CC00"/>
                    </a:solidFill>
                  </a:rPr>
                  <a:t>, </a:t>
                </a:r>
                <a:r>
                  <a:rPr lang="en-US" dirty="0" smtClean="0">
                    <a:solidFill>
                      <a:srgbClr val="00CC00"/>
                    </a:solidFill>
                  </a:rPr>
                  <a:t>which decreases </a:t>
                </a:r>
                <a14:m>
                  <m:oMath xmlns:m="http://schemas.openxmlformats.org/officeDocument/2006/math">
                    <m:r>
                      <a:rPr lang="en-US" b="0" i="1" dirty="0" smtClean="0">
                        <a:solidFill>
                          <a:srgbClr val="00CC00"/>
                        </a:solidFill>
                        <a:latin typeface="Cambria Math" panose="02040503050406030204" pitchFamily="18" charset="0"/>
                      </a:rPr>
                      <m:t>𝑑</m:t>
                    </m:r>
                  </m:oMath>
                </a14:m>
                <a:r>
                  <a:rPr lang="en-US" dirty="0">
                    <a:solidFill>
                      <a:srgbClr val="00CC00"/>
                    </a:solidFill>
                  </a:rPr>
                  <a:t> which causes the brain to </a:t>
                </a:r>
                <a:r>
                  <a:rPr lang="en-US" dirty="0" smtClean="0">
                    <a:solidFill>
                      <a:srgbClr val="00B050"/>
                    </a:solidFill>
                  </a:rPr>
                  <a:t>increase </a:t>
                </a:r>
                <a14:m>
                  <m:oMath xmlns:m="http://schemas.openxmlformats.org/officeDocument/2006/math">
                    <m:sSub>
                      <m:sSubPr>
                        <m:ctrlPr>
                          <a:rPr lang="en-US" i="1">
                            <a:solidFill>
                              <a:srgbClr val="00B050"/>
                            </a:solidFill>
                            <a:latin typeface="Cambria Math" panose="02040503050406030204" pitchFamily="18" charset="0"/>
                          </a:rPr>
                        </m:ctrlPr>
                      </m:sSubPr>
                      <m:e>
                        <m:r>
                          <a:rPr lang="en-US" b="0" i="1">
                            <a:solidFill>
                              <a:srgbClr val="00B050"/>
                            </a:solidFill>
                            <a:latin typeface="Cambria Math" panose="02040503050406030204" pitchFamily="18" charset="0"/>
                          </a:rPr>
                          <m:t>𝜃</m:t>
                        </m:r>
                      </m:e>
                      <m:sub>
                        <m:r>
                          <a:rPr lang="en-US" b="0" i="1">
                            <a:solidFill>
                              <a:srgbClr val="00B050"/>
                            </a:solidFill>
                            <a:latin typeface="Cambria Math" panose="02040503050406030204" pitchFamily="18" charset="0"/>
                          </a:rPr>
                          <m:t>𝑡𝑎𝑟𝑔𝑒𝑡</m:t>
                        </m:r>
                      </m:sub>
                    </m:sSub>
                  </m:oMath>
                </a14:m>
                <a:r>
                  <a:rPr lang="en-US" dirty="0">
                    <a:solidFill>
                      <a:srgbClr val="00B050"/>
                    </a:solidFill>
                  </a:rPr>
                  <a:t>, which </a:t>
                </a:r>
                <a:r>
                  <a:rPr lang="en-US" dirty="0" smtClean="0">
                    <a:solidFill>
                      <a:srgbClr val="00B050"/>
                    </a:solidFill>
                  </a:rPr>
                  <a:t>increases </a:t>
                </a:r>
                <a14:m>
                  <m:oMath xmlns:m="http://schemas.openxmlformats.org/officeDocument/2006/math">
                    <m:r>
                      <a:rPr lang="en-US" b="1" i="1" smtClean="0">
                        <a:solidFill>
                          <a:srgbClr val="FF0000"/>
                        </a:solidFill>
                        <a:latin typeface="Cambria Math" panose="02040503050406030204" pitchFamily="18" charset="0"/>
                      </a:rPr>
                      <m:t>𝜽</m:t>
                    </m:r>
                  </m:oMath>
                </a14:m>
                <a:r>
                  <a:rPr lang="en-US" b="1" dirty="0">
                    <a:solidFill>
                      <a:srgbClr val="FF0000"/>
                    </a:solidFill>
                  </a:rPr>
                  <a:t>, which </a:t>
                </a:r>
                <a:r>
                  <a:rPr lang="en-US" b="1" dirty="0" smtClean="0">
                    <a:solidFill>
                      <a:srgbClr val="FF0000"/>
                    </a:solidFill>
                  </a:rPr>
                  <a:t>decreases </a:t>
                </a:r>
                <a14:m>
                  <m:oMath xmlns:m="http://schemas.openxmlformats.org/officeDocument/2006/math">
                    <m:sSub>
                      <m:sSubPr>
                        <m:ctrlPr>
                          <a:rPr lang="en-US" b="1" i="1" dirty="0">
                            <a:solidFill>
                              <a:srgbClr val="FF0000"/>
                            </a:solidFill>
                            <a:latin typeface="Cambria Math" panose="02040503050406030204" pitchFamily="18" charset="0"/>
                          </a:rPr>
                        </m:ctrlPr>
                      </m:sSubPr>
                      <m:e>
                        <m:r>
                          <a:rPr lang="en-US" b="1" i="1" dirty="0">
                            <a:solidFill>
                              <a:srgbClr val="FF0000"/>
                            </a:solidFill>
                            <a:latin typeface="Cambria Math" panose="02040503050406030204" pitchFamily="18" charset="0"/>
                          </a:rPr>
                          <m:t>𝒗</m:t>
                        </m:r>
                      </m:e>
                      <m:sub>
                        <m:r>
                          <a:rPr lang="en-US" b="1" i="1" dirty="0">
                            <a:solidFill>
                              <a:srgbClr val="FF0000"/>
                            </a:solidFill>
                            <a:latin typeface="Cambria Math" panose="02040503050406030204" pitchFamily="18" charset="0"/>
                          </a:rPr>
                          <m:t>𝟐</m:t>
                        </m:r>
                      </m:sub>
                    </m:sSub>
                  </m:oMath>
                </a14:m>
                <a:endParaRPr lang="en-US" b="1" dirty="0" smtClean="0"/>
              </a:p>
            </p:txBody>
          </p:sp>
        </mc:Choice>
        <mc:Fallback xmlns="">
          <p:sp>
            <p:nvSpPr>
              <p:cNvPr id="9" name="Rectangle 8"/>
              <p:cNvSpPr>
                <a:spLocks noRot="1" noChangeAspect="1" noMove="1" noResize="1" noEditPoints="1" noAdjustHandles="1" noChangeArrowheads="1" noChangeShapeType="1" noTextEdit="1"/>
              </p:cNvSpPr>
              <p:nvPr/>
            </p:nvSpPr>
            <p:spPr>
              <a:xfrm>
                <a:off x="76200" y="791852"/>
                <a:ext cx="4800600" cy="4015458"/>
              </a:xfrm>
              <a:prstGeom prst="rect">
                <a:avLst/>
              </a:prstGeom>
              <a:blipFill rotWithShape="0">
                <a:blip r:embed="rId5"/>
                <a:stretch>
                  <a:fillRect l="-1144" t="-910" r="-889" b="-1517"/>
                </a:stretch>
              </a:blipFill>
            </p:spPr>
            <p:txBody>
              <a:bodyPr/>
              <a:lstStyle/>
              <a:p>
                <a:r>
                  <a:rPr lang="en-US">
                    <a:noFill/>
                  </a:rPr>
                  <a:t> </a:t>
                </a:r>
              </a:p>
            </p:txBody>
          </p:sp>
        </mc:Fallback>
      </mc:AlternateContent>
      <p:grpSp>
        <p:nvGrpSpPr>
          <p:cNvPr id="22" name="Group 21"/>
          <p:cNvGrpSpPr/>
          <p:nvPr/>
        </p:nvGrpSpPr>
        <p:grpSpPr>
          <a:xfrm>
            <a:off x="6096000" y="2168340"/>
            <a:ext cx="2181818" cy="2645144"/>
            <a:chOff x="6858000" y="2003056"/>
            <a:chExt cx="2181818" cy="2645144"/>
          </a:xfrm>
        </p:grpSpPr>
        <p:pic>
          <p:nvPicPr>
            <p:cNvPr id="11" name="Picture 10"/>
            <p:cNvPicPr>
              <a:picLocks noChangeAspect="1"/>
            </p:cNvPicPr>
            <p:nvPr/>
          </p:nvPicPr>
          <p:blipFill>
            <a:blip r:embed="rId6"/>
            <a:stretch>
              <a:fillRect/>
            </a:stretch>
          </p:blipFill>
          <p:spPr>
            <a:xfrm>
              <a:off x="7501226" y="2003056"/>
              <a:ext cx="1291942" cy="649771"/>
            </a:xfrm>
            <a:prstGeom prst="rect">
              <a:avLst/>
            </a:prstGeom>
          </p:spPr>
        </p:pic>
        <p:pic>
          <p:nvPicPr>
            <p:cNvPr id="12" name="Picture 11"/>
            <p:cNvPicPr>
              <a:picLocks noChangeAspect="1"/>
            </p:cNvPicPr>
            <p:nvPr/>
          </p:nvPicPr>
          <p:blipFill rotWithShape="1">
            <a:blip r:embed="rId7"/>
            <a:srcRect l="56584" t="65278" r="13786" b="6945"/>
            <a:stretch/>
          </p:blipFill>
          <p:spPr>
            <a:xfrm>
              <a:off x="7651116" y="3657600"/>
              <a:ext cx="1337309" cy="990600"/>
            </a:xfrm>
            <a:prstGeom prst="rect">
              <a:avLst/>
            </a:prstGeom>
          </p:spPr>
        </p:pic>
        <p:pic>
          <p:nvPicPr>
            <p:cNvPr id="17" name="Picture 16"/>
            <p:cNvPicPr>
              <a:picLocks noChangeAspect="1"/>
            </p:cNvPicPr>
            <p:nvPr/>
          </p:nvPicPr>
          <p:blipFill rotWithShape="1">
            <a:blip r:embed="rId8"/>
            <a:srcRect b="11697"/>
            <a:stretch/>
          </p:blipFill>
          <p:spPr>
            <a:xfrm>
              <a:off x="6858000" y="2099341"/>
              <a:ext cx="847627" cy="457200"/>
            </a:xfrm>
            <a:prstGeom prst="rect">
              <a:avLst/>
            </a:prstGeom>
          </p:spPr>
        </p:pic>
        <mc:AlternateContent xmlns:mc="http://schemas.openxmlformats.org/markup-compatibility/2006" xmlns:a14="http://schemas.microsoft.com/office/drawing/2010/main">
          <mc:Choice Requires="a14">
            <p:sp>
              <p:nvSpPr>
                <p:cNvPr id="18" name="TextBox 17"/>
                <p:cNvSpPr txBox="1"/>
                <p:nvPr/>
              </p:nvSpPr>
              <p:spPr>
                <a:xfrm>
                  <a:off x="7282053" y="2554075"/>
                  <a:ext cx="1066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00CC"/>
                            </a:solidFill>
                            <a:latin typeface="Cambria Math" panose="02040503050406030204" pitchFamily="18" charset="0"/>
                          </a:rPr>
                          <m:t>𝒅</m:t>
                        </m:r>
                      </m:oMath>
                    </m:oMathPara>
                  </a14:m>
                  <a:endParaRPr lang="en-US" b="1" dirty="0">
                    <a:solidFill>
                      <a:srgbClr val="0000CC"/>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7282053" y="2554075"/>
                  <a:ext cx="1066800" cy="369332"/>
                </a:xfrm>
                <a:prstGeom prst="rect">
                  <a:avLst/>
                </a:prstGeom>
                <a:blipFill rotWithShape="0">
                  <a:blip r:embed="rId9"/>
                  <a:stretch>
                    <a:fillRect/>
                  </a:stretch>
                </a:blipFill>
              </p:spPr>
              <p:txBody>
                <a:bodyPr/>
                <a:lstStyle/>
                <a:p>
                  <a:r>
                    <a:rPr lang="en-US">
                      <a:noFill/>
                    </a:rPr>
                    <a:t> </a:t>
                  </a:r>
                </a:p>
              </p:txBody>
            </p:sp>
          </mc:Fallback>
        </mc:AlternateContent>
        <p:sp>
          <p:nvSpPr>
            <p:cNvPr id="19" name="Down Arrow 18"/>
            <p:cNvSpPr/>
            <p:nvPr/>
          </p:nvSpPr>
          <p:spPr>
            <a:xfrm>
              <a:off x="8229600" y="2798649"/>
              <a:ext cx="320675" cy="81039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p:cNvSpPr/>
                <p:nvPr/>
              </p:nvSpPr>
              <p:spPr>
                <a:xfrm>
                  <a:off x="7036451" y="3917485"/>
                  <a:ext cx="929549" cy="39190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m:oMathPara>
                  </a14:m>
                  <a:endParaRPr lang="en-US" dirty="0"/>
                </a:p>
              </p:txBody>
            </p:sp>
          </mc:Choice>
          <mc:Fallback xmlns="">
            <p:sp>
              <p:nvSpPr>
                <p:cNvPr id="20" name="Rectangle 19"/>
                <p:cNvSpPr>
                  <a:spLocks noRot="1" noChangeAspect="1" noMove="1" noResize="1" noEditPoints="1" noAdjustHandles="1" noChangeArrowheads="1" noChangeShapeType="1" noTextEdit="1"/>
                </p:cNvSpPr>
                <p:nvPr/>
              </p:nvSpPr>
              <p:spPr>
                <a:xfrm>
                  <a:off x="7036451" y="3917485"/>
                  <a:ext cx="929549" cy="391902"/>
                </a:xfrm>
                <a:prstGeom prst="rect">
                  <a:avLst/>
                </a:prstGeom>
                <a:blipFill rotWithShape="0">
                  <a:blip r:embed="rId10"/>
                  <a:stretch>
                    <a:fillRect b="-78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8654456" y="4229926"/>
                  <a:ext cx="38536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𝜃</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8654456" y="4229926"/>
                  <a:ext cx="385362" cy="369332"/>
                </a:xfrm>
                <a:prstGeom prst="rect">
                  <a:avLst/>
                </a:prstGeom>
                <a:blipFill rotWithShape="0">
                  <a:blip r:embed="rId11"/>
                  <a:stretch>
                    <a:fillRect/>
                  </a:stretch>
                </a:blipFill>
              </p:spPr>
              <p:txBody>
                <a:bodyPr/>
                <a:lstStyle/>
                <a:p>
                  <a:r>
                    <a:rPr lang="en-US">
                      <a:noFill/>
                    </a:rPr>
                    <a:t> </a:t>
                  </a:r>
                </a:p>
              </p:txBody>
            </p:sp>
          </mc:Fallback>
        </mc:AlternateContent>
      </p:grpSp>
      <p:sp>
        <p:nvSpPr>
          <p:cNvPr id="23" name="Down Arrow 22"/>
          <p:cNvSpPr/>
          <p:nvPr/>
        </p:nvSpPr>
        <p:spPr>
          <a:xfrm rot="10800000">
            <a:off x="8223632" y="1876828"/>
            <a:ext cx="320675" cy="259784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2057400" y="5363011"/>
            <a:ext cx="5880912" cy="901264"/>
            <a:chOff x="2057400" y="5363011"/>
            <a:chExt cx="5880912" cy="901264"/>
          </a:xfrm>
        </p:grpSpPr>
        <mc:AlternateContent xmlns:mc="http://schemas.openxmlformats.org/markup-compatibility/2006" xmlns:a14="http://schemas.microsoft.com/office/drawing/2010/main">
          <mc:Choice Requires="a14">
            <p:sp>
              <p:nvSpPr>
                <p:cNvPr id="3" name="Oval 2"/>
                <p:cNvSpPr/>
                <p:nvPr/>
              </p:nvSpPr>
              <p:spPr>
                <a:xfrm>
                  <a:off x="2209800"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1</m:t>
                            </m:r>
                          </m:sub>
                        </m:sSub>
                      </m:oMath>
                    </m:oMathPara>
                  </a14:m>
                  <a:endParaRPr lang="en-US" dirty="0">
                    <a:solidFill>
                      <a:schemeClr val="tx1"/>
                    </a:solidFill>
                  </a:endParaRPr>
                </a:p>
              </p:txBody>
            </p:sp>
          </mc:Choice>
          <mc:Fallback xmlns="">
            <p:sp>
              <p:nvSpPr>
                <p:cNvPr id="3" name="Oval 2"/>
                <p:cNvSpPr>
                  <a:spLocks noRot="1" noChangeAspect="1" noMove="1" noResize="1" noEditPoints="1" noAdjustHandles="1" noChangeArrowheads="1" noChangeShapeType="1" noTextEdit="1"/>
                </p:cNvSpPr>
                <p:nvPr/>
              </p:nvSpPr>
              <p:spPr>
                <a:xfrm>
                  <a:off x="2209800" y="5807075"/>
                  <a:ext cx="457200" cy="457200"/>
                </a:xfrm>
                <a:prstGeom prst="ellipse">
                  <a:avLst/>
                </a:prstGeom>
                <a:blipFill rotWithShape="0">
                  <a:blip r:embed="rId12"/>
                  <a:stretch>
                    <a:fillRect/>
                  </a:stretch>
                </a:blipFill>
              </p:spPr>
              <p:txBody>
                <a:bodyPr/>
                <a:lstStyle/>
                <a:p>
                  <a:r>
                    <a:rPr lang="en-US">
                      <a:noFill/>
                    </a:rPr>
                    <a:t> </a:t>
                  </a:r>
                </a:p>
              </p:txBody>
            </p:sp>
          </mc:Fallback>
        </mc:AlternateContent>
        <p:sp>
          <p:nvSpPr>
            <p:cNvPr id="4" name="Rectangle 3"/>
            <p:cNvSpPr/>
            <p:nvPr/>
          </p:nvSpPr>
          <p:spPr>
            <a:xfrm>
              <a:off x="2057400" y="5407891"/>
              <a:ext cx="748923" cy="369332"/>
            </a:xfrm>
            <a:prstGeom prst="rect">
              <a:avLst/>
            </a:prstGeom>
          </p:spPr>
          <p:txBody>
            <a:bodyPr wrap="none">
              <a:spAutoFit/>
            </a:bodyPr>
            <a:lstStyle/>
            <a:p>
              <a:r>
                <a:rPr lang="en-US" dirty="0"/>
                <a:t>Car 1</a:t>
              </a:r>
            </a:p>
          </p:txBody>
        </p:sp>
        <mc:AlternateContent xmlns:mc="http://schemas.openxmlformats.org/markup-compatibility/2006" xmlns:a14="http://schemas.microsoft.com/office/drawing/2010/main">
          <mc:Choice Requires="a14">
            <p:sp>
              <p:nvSpPr>
                <p:cNvPr id="25" name="Oval 24"/>
                <p:cNvSpPr/>
                <p:nvPr/>
              </p:nvSpPr>
              <p:spPr>
                <a:xfrm>
                  <a:off x="7341789" y="576219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p:txBody>
            </p:sp>
          </mc:Choice>
          <mc:Fallback xmlns="">
            <p:sp>
              <p:nvSpPr>
                <p:cNvPr id="25" name="Oval 24"/>
                <p:cNvSpPr>
                  <a:spLocks noRot="1" noChangeAspect="1" noMove="1" noResize="1" noEditPoints="1" noAdjustHandles="1" noChangeArrowheads="1" noChangeShapeType="1" noTextEdit="1"/>
                </p:cNvSpPr>
                <p:nvPr/>
              </p:nvSpPr>
              <p:spPr>
                <a:xfrm>
                  <a:off x="7341789" y="5762195"/>
                  <a:ext cx="457200" cy="457200"/>
                </a:xfrm>
                <a:prstGeom prst="ellipse">
                  <a:avLst/>
                </a:prstGeom>
                <a:blipFill rotWithShape="0">
                  <a:blip r:embed="rId13"/>
                  <a:stretch>
                    <a:fillRect/>
                  </a:stretch>
                </a:blipFill>
              </p:spPr>
              <p:txBody>
                <a:bodyPr/>
                <a:lstStyle/>
                <a:p>
                  <a:r>
                    <a:rPr lang="en-US">
                      <a:noFill/>
                    </a:rPr>
                    <a:t> </a:t>
                  </a:r>
                </a:p>
              </p:txBody>
            </p:sp>
          </mc:Fallback>
        </mc:AlternateContent>
        <p:sp>
          <p:nvSpPr>
            <p:cNvPr id="26" name="Rectangle 25"/>
            <p:cNvSpPr/>
            <p:nvPr/>
          </p:nvSpPr>
          <p:spPr>
            <a:xfrm>
              <a:off x="7189389" y="5363011"/>
              <a:ext cx="748923" cy="369332"/>
            </a:xfrm>
            <a:prstGeom prst="rect">
              <a:avLst/>
            </a:prstGeom>
          </p:spPr>
          <p:txBody>
            <a:bodyPr wrap="none">
              <a:spAutoFit/>
            </a:bodyPr>
            <a:lstStyle/>
            <a:p>
              <a:r>
                <a:rPr lang="en-US" dirty="0"/>
                <a:t>Car </a:t>
              </a:r>
              <a:r>
                <a:rPr lang="en-US" dirty="0" smtClean="0"/>
                <a:t>2</a:t>
              </a:r>
              <a:endParaRPr lang="en-US" dirty="0"/>
            </a:p>
          </p:txBody>
        </p:sp>
        <mc:AlternateContent xmlns:mc="http://schemas.openxmlformats.org/markup-compatibility/2006" xmlns:a14="http://schemas.microsoft.com/office/drawing/2010/main">
          <mc:Choice Requires="a14">
            <p:sp>
              <p:nvSpPr>
                <p:cNvPr id="27" name="Oval 26"/>
                <p:cNvSpPr/>
                <p:nvPr/>
              </p:nvSpPr>
              <p:spPr>
                <a:xfrm>
                  <a:off x="4114407"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𝜃</m:t>
                            </m:r>
                          </m:e>
                          <m:sub>
                            <m:r>
                              <a:rPr lang="en-US" b="0" i="1" smtClean="0">
                                <a:solidFill>
                                  <a:schemeClr val="tx1"/>
                                </a:solidFill>
                                <a:latin typeface="Cambria Math" panose="02040503050406030204" pitchFamily="18" charset="0"/>
                              </a:rPr>
                              <m:t>𝑡</m:t>
                            </m:r>
                          </m:sub>
                        </m:sSub>
                      </m:oMath>
                    </m:oMathPara>
                  </a14:m>
                  <a:endParaRPr lang="en-US" dirty="0">
                    <a:solidFill>
                      <a:schemeClr val="tx1"/>
                    </a:solidFill>
                  </a:endParaRPr>
                </a:p>
              </p:txBody>
            </p:sp>
          </mc:Choice>
          <mc:Fallback xmlns="">
            <p:sp>
              <p:nvSpPr>
                <p:cNvPr id="27" name="Oval 26"/>
                <p:cNvSpPr>
                  <a:spLocks noRot="1" noChangeAspect="1" noMove="1" noResize="1" noEditPoints="1" noAdjustHandles="1" noChangeArrowheads="1" noChangeShapeType="1" noTextEdit="1"/>
                </p:cNvSpPr>
                <p:nvPr/>
              </p:nvSpPr>
              <p:spPr>
                <a:xfrm>
                  <a:off x="4114407" y="5807075"/>
                  <a:ext cx="457200" cy="457200"/>
                </a:xfrm>
                <a:prstGeom prst="ellipse">
                  <a:avLst/>
                </a:prstGeom>
                <a:blipFill rotWithShape="0">
                  <a:blip r:embed="rId14"/>
                  <a:stretch>
                    <a:fillRect/>
                  </a:stretch>
                </a:blipFill>
              </p:spPr>
              <p:txBody>
                <a:bodyPr/>
                <a:lstStyle/>
                <a:p>
                  <a:r>
                    <a:rPr lang="en-US">
                      <a:noFill/>
                    </a:rPr>
                    <a:t> </a:t>
                  </a:r>
                </a:p>
              </p:txBody>
            </p:sp>
          </mc:Fallback>
        </mc:AlternateContent>
        <p:sp>
          <p:nvSpPr>
            <p:cNvPr id="28" name="Rectangle 27"/>
            <p:cNvSpPr/>
            <p:nvPr/>
          </p:nvSpPr>
          <p:spPr>
            <a:xfrm>
              <a:off x="3730815" y="5407891"/>
              <a:ext cx="1261884" cy="369332"/>
            </a:xfrm>
            <a:prstGeom prst="rect">
              <a:avLst/>
            </a:prstGeom>
          </p:spPr>
          <p:txBody>
            <a:bodyPr wrap="none">
              <a:spAutoFit/>
            </a:bodyPr>
            <a:lstStyle/>
            <a:p>
              <a:r>
                <a:rPr lang="en-US" dirty="0" smtClean="0"/>
                <a:t>Brain-Foot</a:t>
              </a:r>
              <a:endParaRPr lang="en-US" dirty="0"/>
            </a:p>
          </p:txBody>
        </p:sp>
        <mc:AlternateContent xmlns:mc="http://schemas.openxmlformats.org/markup-compatibility/2006" xmlns:a14="http://schemas.microsoft.com/office/drawing/2010/main">
          <mc:Choice Requires="a14">
            <p:sp>
              <p:nvSpPr>
                <p:cNvPr id="30" name="Oval 29"/>
                <p:cNvSpPr/>
                <p:nvPr/>
              </p:nvSpPr>
              <p:spPr>
                <a:xfrm>
                  <a:off x="5791664" y="5792047"/>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𝜃</m:t>
                        </m:r>
                      </m:oMath>
                    </m:oMathPara>
                  </a14:m>
                  <a:endParaRPr lang="en-US" dirty="0">
                    <a:solidFill>
                      <a:schemeClr val="tx1"/>
                    </a:solidFill>
                  </a:endParaRPr>
                </a:p>
              </p:txBody>
            </p:sp>
          </mc:Choice>
          <mc:Fallback xmlns="">
            <p:sp>
              <p:nvSpPr>
                <p:cNvPr id="30" name="Oval 29"/>
                <p:cNvSpPr>
                  <a:spLocks noRot="1" noChangeAspect="1" noMove="1" noResize="1" noEditPoints="1" noAdjustHandles="1" noChangeArrowheads="1" noChangeShapeType="1" noTextEdit="1"/>
                </p:cNvSpPr>
                <p:nvPr/>
              </p:nvSpPr>
              <p:spPr>
                <a:xfrm>
                  <a:off x="5791664" y="5792047"/>
                  <a:ext cx="457200" cy="457200"/>
                </a:xfrm>
                <a:prstGeom prst="ellipse">
                  <a:avLst/>
                </a:prstGeom>
                <a:blipFill rotWithShape="0">
                  <a:blip r:embed="rId15"/>
                  <a:stretch>
                    <a:fillRect/>
                  </a:stretch>
                </a:blipFill>
              </p:spPr>
              <p:txBody>
                <a:bodyPr/>
                <a:lstStyle/>
                <a:p>
                  <a:r>
                    <a:rPr lang="en-US">
                      <a:noFill/>
                    </a:rPr>
                    <a:t> </a:t>
                  </a:r>
                </a:p>
              </p:txBody>
            </p:sp>
          </mc:Fallback>
        </mc:AlternateContent>
        <p:sp>
          <p:nvSpPr>
            <p:cNvPr id="31" name="Rectangle 30"/>
            <p:cNvSpPr/>
            <p:nvPr/>
          </p:nvSpPr>
          <p:spPr>
            <a:xfrm>
              <a:off x="5645809" y="5392863"/>
              <a:ext cx="774571" cy="369332"/>
            </a:xfrm>
            <a:prstGeom prst="rect">
              <a:avLst/>
            </a:prstGeom>
          </p:spPr>
          <p:txBody>
            <a:bodyPr wrap="none">
              <a:spAutoFit/>
            </a:bodyPr>
            <a:lstStyle/>
            <a:p>
              <a:r>
                <a:rPr lang="en-US" dirty="0" smtClean="0"/>
                <a:t>Pedal</a:t>
              </a:r>
              <a:endParaRPr lang="en-US" dirty="0"/>
            </a:p>
          </p:txBody>
        </p:sp>
      </p:grpSp>
      <p:cxnSp>
        <p:nvCxnSpPr>
          <p:cNvPr id="13" name="Straight Arrow Connector 12"/>
          <p:cNvCxnSpPr>
            <a:stCxn id="25" idx="6"/>
          </p:cNvCxnSpPr>
          <p:nvPr/>
        </p:nvCxnSpPr>
        <p:spPr>
          <a:xfrm>
            <a:off x="7798989" y="5990795"/>
            <a:ext cx="583011"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7" idx="2"/>
            <a:endCxn id="27" idx="2"/>
          </p:cNvCxnSpPr>
          <p:nvPr/>
        </p:nvCxnSpPr>
        <p:spPr>
          <a:xfrm>
            <a:off x="4114407" y="6035675"/>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667000" y="5963374"/>
            <a:ext cx="1447407" cy="173736"/>
            <a:chOff x="2667000" y="5963374"/>
            <a:chExt cx="1447407" cy="173736"/>
          </a:xfrm>
        </p:grpSpPr>
        <p:cxnSp>
          <p:nvCxnSpPr>
            <p:cNvPr id="16" name="Straight Arrow Connector 15"/>
            <p:cNvCxnSpPr/>
            <p:nvPr/>
          </p:nvCxnSpPr>
          <p:spPr>
            <a:xfrm>
              <a:off x="2667000" y="6050242"/>
              <a:ext cx="1447407" cy="0"/>
            </a:xfrm>
            <a:prstGeom prst="straightConnector1">
              <a:avLst/>
            </a:prstGeom>
            <a:ln w="38100" cap="flat">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86126" y="5963374"/>
              <a:ext cx="0" cy="1737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8" name="Freeform 37"/>
          <p:cNvSpPr/>
          <p:nvPr/>
        </p:nvSpPr>
        <p:spPr>
          <a:xfrm>
            <a:off x="4487159" y="6221691"/>
            <a:ext cx="3101418" cy="452647"/>
          </a:xfrm>
          <a:custGeom>
            <a:avLst/>
            <a:gdLst>
              <a:gd name="connsiteX0" fmla="*/ 3101418 w 3101418"/>
              <a:gd name="connsiteY0" fmla="*/ 0 h 452647"/>
              <a:gd name="connsiteX1" fmla="*/ 1545996 w 3101418"/>
              <a:gd name="connsiteY1" fmla="*/ 452486 h 452647"/>
              <a:gd name="connsiteX2" fmla="*/ 0 w 3101418"/>
              <a:gd name="connsiteY2" fmla="*/ 56561 h 452647"/>
              <a:gd name="connsiteX3" fmla="*/ 0 w 3101418"/>
              <a:gd name="connsiteY3" fmla="*/ 56561 h 452647"/>
            </a:gdLst>
            <a:ahLst/>
            <a:cxnLst>
              <a:cxn ang="0">
                <a:pos x="connsiteX0" y="connsiteY0"/>
              </a:cxn>
              <a:cxn ang="0">
                <a:pos x="connsiteX1" y="connsiteY1"/>
              </a:cxn>
              <a:cxn ang="0">
                <a:pos x="connsiteX2" y="connsiteY2"/>
              </a:cxn>
              <a:cxn ang="0">
                <a:pos x="connsiteX3" y="connsiteY3"/>
              </a:cxn>
            </a:cxnLst>
            <a:rect l="l" t="t" r="r" b="b"/>
            <a:pathLst>
              <a:path w="3101418" h="452647">
                <a:moveTo>
                  <a:pt x="3101418" y="0"/>
                </a:moveTo>
                <a:cubicBezTo>
                  <a:pt x="2582158" y="221529"/>
                  <a:pt x="2062899" y="443059"/>
                  <a:pt x="1545996" y="452486"/>
                </a:cubicBezTo>
                <a:cubicBezTo>
                  <a:pt x="1029093" y="461913"/>
                  <a:pt x="0" y="56561"/>
                  <a:pt x="0" y="56561"/>
                </a:cubicBezTo>
                <a:lnTo>
                  <a:pt x="0" y="56561"/>
                </a:lnTo>
              </a:path>
            </a:pathLst>
          </a:custGeom>
          <a:noFill/>
          <a:ln w="38100">
            <a:solidFill>
              <a:srgbClr val="92D05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Arrow Connector 31"/>
          <p:cNvCxnSpPr>
            <a:stCxn id="27" idx="6"/>
            <a:endCxn id="30" idx="2"/>
          </p:cNvCxnSpPr>
          <p:nvPr/>
        </p:nvCxnSpPr>
        <p:spPr>
          <a:xfrm flipV="1">
            <a:off x="4571607" y="6020647"/>
            <a:ext cx="1220057" cy="15028"/>
          </a:xfrm>
          <a:prstGeom prst="straightConnector1">
            <a:avLst/>
          </a:prstGeom>
          <a:ln w="38100">
            <a:solidFill>
              <a:srgbClr val="00B050"/>
            </a:solidFill>
            <a:tailEnd type="oval"/>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6255597" y="5918087"/>
            <a:ext cx="1073697" cy="209595"/>
            <a:chOff x="2667000" y="5963374"/>
            <a:chExt cx="1447407" cy="173736"/>
          </a:xfrm>
        </p:grpSpPr>
        <p:cxnSp>
          <p:nvCxnSpPr>
            <p:cNvPr id="36" name="Straight Arrow Connector 35"/>
            <p:cNvCxnSpPr/>
            <p:nvPr/>
          </p:nvCxnSpPr>
          <p:spPr>
            <a:xfrm>
              <a:off x="2667000" y="6050242"/>
              <a:ext cx="1447407" cy="0"/>
            </a:xfrm>
            <a:prstGeom prst="straightConnector1">
              <a:avLst/>
            </a:prstGeom>
            <a:ln w="38100" cap="flat">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86126" y="5963374"/>
              <a:ext cx="0" cy="1737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991057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4360686" y="697582"/>
            <a:ext cx="4797425" cy="1084977"/>
          </a:xfrm>
          <a:prstGeom prst="rect">
            <a:avLst/>
          </a:prstGeom>
        </p:spPr>
      </p:pic>
      <p:sp>
        <p:nvSpPr>
          <p:cNvPr id="2" name="Title 1"/>
          <p:cNvSpPr>
            <a:spLocks noGrp="1"/>
          </p:cNvSpPr>
          <p:nvPr>
            <p:ph type="ctrTitle"/>
          </p:nvPr>
        </p:nvSpPr>
        <p:spPr>
          <a:xfrm>
            <a:off x="0" y="0"/>
            <a:ext cx="9143214" cy="762000"/>
          </a:xfrm>
        </p:spPr>
        <p:txBody>
          <a:bodyPr>
            <a:noAutofit/>
          </a:bodyPr>
          <a:lstStyle/>
          <a:p>
            <a:r>
              <a:rPr lang="en-US" sz="3600" b="1" dirty="0" smtClean="0">
                <a:solidFill>
                  <a:srgbClr val="0000CC"/>
                </a:solidFill>
              </a:rPr>
              <a:t>Building Network Models: </a:t>
            </a:r>
            <a:r>
              <a:rPr lang="en-US" sz="3600" b="1" dirty="0">
                <a:solidFill>
                  <a:srgbClr val="0000CC"/>
                </a:solidFill>
              </a:rPr>
              <a:t>Car and Driver</a:t>
            </a:r>
          </a:p>
        </p:txBody>
      </p:sp>
      <p:pic>
        <p:nvPicPr>
          <p:cNvPr id="5" name="Picture 3"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6200" y="791852"/>
            <a:ext cx="4800600" cy="3416320"/>
          </a:xfrm>
          <a:prstGeom prst="rect">
            <a:avLst/>
          </a:prstGeom>
        </p:spPr>
        <p:txBody>
          <a:bodyPr wrap="square">
            <a:spAutoFit/>
          </a:bodyPr>
          <a:lstStyle/>
          <a:p>
            <a:r>
              <a:rPr lang="en-US" dirty="0" smtClean="0"/>
              <a:t>The questions we could ask with this model are diverse</a:t>
            </a:r>
          </a:p>
          <a:p>
            <a:endParaRPr lang="en-US" dirty="0"/>
          </a:p>
          <a:p>
            <a:r>
              <a:rPr lang="en-US" dirty="0" smtClean="0"/>
              <a:t>Could consider the age of the driver or weight of the car as input parameters, or the presence of rain on the road or lighting conditions. Could also be specific patterns of time change of leading car velocity (</a:t>
            </a:r>
            <a:r>
              <a:rPr lang="en-US" i="1" dirty="0" smtClean="0"/>
              <a:t>e.g. </a:t>
            </a:r>
            <a:r>
              <a:rPr lang="en-US" dirty="0" smtClean="0"/>
              <a:t>leading car brakes suddenly)</a:t>
            </a:r>
          </a:p>
          <a:p>
            <a:endParaRPr lang="en-US" dirty="0"/>
          </a:p>
          <a:p>
            <a:r>
              <a:rPr lang="en-US" dirty="0" smtClean="0"/>
              <a:t>Output variable metrics could be mean or minimum distance from leading car</a:t>
            </a:r>
          </a:p>
        </p:txBody>
      </p:sp>
      <p:grpSp>
        <p:nvGrpSpPr>
          <p:cNvPr id="22" name="Group 21"/>
          <p:cNvGrpSpPr/>
          <p:nvPr/>
        </p:nvGrpSpPr>
        <p:grpSpPr>
          <a:xfrm>
            <a:off x="6096000" y="2168340"/>
            <a:ext cx="2181818" cy="2645144"/>
            <a:chOff x="6858000" y="2003056"/>
            <a:chExt cx="2181818" cy="2645144"/>
          </a:xfrm>
        </p:grpSpPr>
        <p:pic>
          <p:nvPicPr>
            <p:cNvPr id="11" name="Picture 10"/>
            <p:cNvPicPr>
              <a:picLocks noChangeAspect="1"/>
            </p:cNvPicPr>
            <p:nvPr/>
          </p:nvPicPr>
          <p:blipFill>
            <a:blip r:embed="rId5"/>
            <a:stretch>
              <a:fillRect/>
            </a:stretch>
          </p:blipFill>
          <p:spPr>
            <a:xfrm>
              <a:off x="7501226" y="2003056"/>
              <a:ext cx="1291942" cy="649771"/>
            </a:xfrm>
            <a:prstGeom prst="rect">
              <a:avLst/>
            </a:prstGeom>
          </p:spPr>
        </p:pic>
        <p:pic>
          <p:nvPicPr>
            <p:cNvPr id="12" name="Picture 11"/>
            <p:cNvPicPr>
              <a:picLocks noChangeAspect="1"/>
            </p:cNvPicPr>
            <p:nvPr/>
          </p:nvPicPr>
          <p:blipFill rotWithShape="1">
            <a:blip r:embed="rId6"/>
            <a:srcRect l="56584" t="65278" r="13786" b="6945"/>
            <a:stretch/>
          </p:blipFill>
          <p:spPr>
            <a:xfrm>
              <a:off x="7651116" y="3657600"/>
              <a:ext cx="1337309" cy="990600"/>
            </a:xfrm>
            <a:prstGeom prst="rect">
              <a:avLst/>
            </a:prstGeom>
          </p:spPr>
        </p:pic>
        <p:pic>
          <p:nvPicPr>
            <p:cNvPr id="17" name="Picture 16"/>
            <p:cNvPicPr>
              <a:picLocks noChangeAspect="1"/>
            </p:cNvPicPr>
            <p:nvPr/>
          </p:nvPicPr>
          <p:blipFill rotWithShape="1">
            <a:blip r:embed="rId7"/>
            <a:srcRect b="11697"/>
            <a:stretch/>
          </p:blipFill>
          <p:spPr>
            <a:xfrm>
              <a:off x="6858000" y="2099341"/>
              <a:ext cx="847627" cy="457200"/>
            </a:xfrm>
            <a:prstGeom prst="rect">
              <a:avLst/>
            </a:prstGeom>
          </p:spPr>
        </p:pic>
        <mc:AlternateContent xmlns:mc="http://schemas.openxmlformats.org/markup-compatibility/2006" xmlns:a14="http://schemas.microsoft.com/office/drawing/2010/main">
          <mc:Choice Requires="a14">
            <p:sp>
              <p:nvSpPr>
                <p:cNvPr id="18" name="TextBox 17"/>
                <p:cNvSpPr txBox="1"/>
                <p:nvPr/>
              </p:nvSpPr>
              <p:spPr>
                <a:xfrm>
                  <a:off x="7282053" y="2554075"/>
                  <a:ext cx="1066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0000CC"/>
                            </a:solidFill>
                            <a:latin typeface="Cambria Math" panose="02040503050406030204" pitchFamily="18" charset="0"/>
                          </a:rPr>
                          <m:t>𝒅</m:t>
                        </m:r>
                      </m:oMath>
                    </m:oMathPara>
                  </a14:m>
                  <a:endParaRPr lang="en-US" b="1" dirty="0">
                    <a:solidFill>
                      <a:srgbClr val="0000CC"/>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7282053" y="2554075"/>
                  <a:ext cx="1066800" cy="369332"/>
                </a:xfrm>
                <a:prstGeom prst="rect">
                  <a:avLst/>
                </a:prstGeom>
                <a:blipFill rotWithShape="0">
                  <a:blip r:embed="rId9"/>
                  <a:stretch>
                    <a:fillRect/>
                  </a:stretch>
                </a:blipFill>
              </p:spPr>
              <p:txBody>
                <a:bodyPr/>
                <a:lstStyle/>
                <a:p>
                  <a:r>
                    <a:rPr lang="en-US">
                      <a:noFill/>
                    </a:rPr>
                    <a:t> </a:t>
                  </a:r>
                </a:p>
              </p:txBody>
            </p:sp>
          </mc:Fallback>
        </mc:AlternateContent>
        <p:sp>
          <p:nvSpPr>
            <p:cNvPr id="19" name="Down Arrow 18"/>
            <p:cNvSpPr/>
            <p:nvPr/>
          </p:nvSpPr>
          <p:spPr>
            <a:xfrm>
              <a:off x="8229600" y="2798649"/>
              <a:ext cx="320675" cy="81039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p:cNvSpPr/>
                <p:nvPr/>
              </p:nvSpPr>
              <p:spPr>
                <a:xfrm>
                  <a:off x="7036451" y="3917485"/>
                  <a:ext cx="929549" cy="39190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𝑡𝑎𝑟𝑔𝑒𝑡</m:t>
                            </m:r>
                          </m:sub>
                        </m:sSub>
                      </m:oMath>
                    </m:oMathPara>
                  </a14:m>
                  <a:endParaRPr lang="en-US" dirty="0"/>
                </a:p>
              </p:txBody>
            </p:sp>
          </mc:Choice>
          <mc:Fallback xmlns="">
            <p:sp>
              <p:nvSpPr>
                <p:cNvPr id="20" name="Rectangle 19"/>
                <p:cNvSpPr>
                  <a:spLocks noRot="1" noChangeAspect="1" noMove="1" noResize="1" noEditPoints="1" noAdjustHandles="1" noChangeArrowheads="1" noChangeShapeType="1" noTextEdit="1"/>
                </p:cNvSpPr>
                <p:nvPr/>
              </p:nvSpPr>
              <p:spPr>
                <a:xfrm>
                  <a:off x="7036451" y="3917485"/>
                  <a:ext cx="929549" cy="391902"/>
                </a:xfrm>
                <a:prstGeom prst="rect">
                  <a:avLst/>
                </a:prstGeom>
                <a:blipFill rotWithShape="0">
                  <a:blip r:embed="rId10"/>
                  <a:stretch>
                    <a:fillRect b="-78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8654456" y="4229926"/>
                  <a:ext cx="38536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𝜃</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8654456" y="4229926"/>
                  <a:ext cx="385362" cy="369332"/>
                </a:xfrm>
                <a:prstGeom prst="rect">
                  <a:avLst/>
                </a:prstGeom>
                <a:blipFill rotWithShape="0">
                  <a:blip r:embed="rId11"/>
                  <a:stretch>
                    <a:fillRect/>
                  </a:stretch>
                </a:blipFill>
              </p:spPr>
              <p:txBody>
                <a:bodyPr/>
                <a:lstStyle/>
                <a:p>
                  <a:r>
                    <a:rPr lang="en-US">
                      <a:noFill/>
                    </a:rPr>
                    <a:t> </a:t>
                  </a:r>
                </a:p>
              </p:txBody>
            </p:sp>
          </mc:Fallback>
        </mc:AlternateContent>
      </p:grpSp>
      <p:sp>
        <p:nvSpPr>
          <p:cNvPr id="23" name="Down Arrow 22"/>
          <p:cNvSpPr/>
          <p:nvPr/>
        </p:nvSpPr>
        <p:spPr>
          <a:xfrm rot="10800000">
            <a:off x="8223632" y="1876828"/>
            <a:ext cx="320675" cy="259784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2057400" y="5363011"/>
            <a:ext cx="5880912" cy="901264"/>
            <a:chOff x="2057400" y="5363011"/>
            <a:chExt cx="5880912" cy="901264"/>
          </a:xfrm>
        </p:grpSpPr>
        <mc:AlternateContent xmlns:mc="http://schemas.openxmlformats.org/markup-compatibility/2006" xmlns:a14="http://schemas.microsoft.com/office/drawing/2010/main">
          <mc:Choice Requires="a14">
            <p:sp>
              <p:nvSpPr>
                <p:cNvPr id="3" name="Oval 2"/>
                <p:cNvSpPr/>
                <p:nvPr/>
              </p:nvSpPr>
              <p:spPr>
                <a:xfrm>
                  <a:off x="2209800"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1</m:t>
                            </m:r>
                          </m:sub>
                        </m:sSub>
                      </m:oMath>
                    </m:oMathPara>
                  </a14:m>
                  <a:endParaRPr lang="en-US" dirty="0">
                    <a:solidFill>
                      <a:schemeClr val="tx1"/>
                    </a:solidFill>
                  </a:endParaRPr>
                </a:p>
              </p:txBody>
            </p:sp>
          </mc:Choice>
          <mc:Fallback xmlns="">
            <p:sp>
              <p:nvSpPr>
                <p:cNvPr id="3" name="Oval 2"/>
                <p:cNvSpPr>
                  <a:spLocks noRot="1" noChangeAspect="1" noMove="1" noResize="1" noEditPoints="1" noAdjustHandles="1" noChangeArrowheads="1" noChangeShapeType="1" noTextEdit="1"/>
                </p:cNvSpPr>
                <p:nvPr/>
              </p:nvSpPr>
              <p:spPr>
                <a:xfrm>
                  <a:off x="2209800" y="5807075"/>
                  <a:ext cx="457200" cy="457200"/>
                </a:xfrm>
                <a:prstGeom prst="ellipse">
                  <a:avLst/>
                </a:prstGeom>
                <a:blipFill rotWithShape="0">
                  <a:blip r:embed="rId12"/>
                  <a:stretch>
                    <a:fillRect/>
                  </a:stretch>
                </a:blipFill>
              </p:spPr>
              <p:txBody>
                <a:bodyPr/>
                <a:lstStyle/>
                <a:p>
                  <a:r>
                    <a:rPr lang="en-US">
                      <a:noFill/>
                    </a:rPr>
                    <a:t> </a:t>
                  </a:r>
                </a:p>
              </p:txBody>
            </p:sp>
          </mc:Fallback>
        </mc:AlternateContent>
        <p:sp>
          <p:nvSpPr>
            <p:cNvPr id="4" name="Rectangle 3"/>
            <p:cNvSpPr/>
            <p:nvPr/>
          </p:nvSpPr>
          <p:spPr>
            <a:xfrm>
              <a:off x="2057400" y="5407891"/>
              <a:ext cx="748923" cy="369332"/>
            </a:xfrm>
            <a:prstGeom prst="rect">
              <a:avLst/>
            </a:prstGeom>
          </p:spPr>
          <p:txBody>
            <a:bodyPr wrap="none">
              <a:spAutoFit/>
            </a:bodyPr>
            <a:lstStyle/>
            <a:p>
              <a:r>
                <a:rPr lang="en-US" dirty="0"/>
                <a:t>Car 1</a:t>
              </a:r>
            </a:p>
          </p:txBody>
        </p:sp>
        <mc:AlternateContent xmlns:mc="http://schemas.openxmlformats.org/markup-compatibility/2006" xmlns:a14="http://schemas.microsoft.com/office/drawing/2010/main">
          <mc:Choice Requires="a14">
            <p:sp>
              <p:nvSpPr>
                <p:cNvPr id="25" name="Oval 24"/>
                <p:cNvSpPr/>
                <p:nvPr/>
              </p:nvSpPr>
              <p:spPr>
                <a:xfrm>
                  <a:off x="7341789" y="576219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𝑣</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p:txBody>
            </p:sp>
          </mc:Choice>
          <mc:Fallback xmlns="">
            <p:sp>
              <p:nvSpPr>
                <p:cNvPr id="25" name="Oval 24"/>
                <p:cNvSpPr>
                  <a:spLocks noRot="1" noChangeAspect="1" noMove="1" noResize="1" noEditPoints="1" noAdjustHandles="1" noChangeArrowheads="1" noChangeShapeType="1" noTextEdit="1"/>
                </p:cNvSpPr>
                <p:nvPr/>
              </p:nvSpPr>
              <p:spPr>
                <a:xfrm>
                  <a:off x="7341789" y="5762195"/>
                  <a:ext cx="457200" cy="457200"/>
                </a:xfrm>
                <a:prstGeom prst="ellipse">
                  <a:avLst/>
                </a:prstGeom>
                <a:blipFill rotWithShape="0">
                  <a:blip r:embed="rId13"/>
                  <a:stretch>
                    <a:fillRect/>
                  </a:stretch>
                </a:blipFill>
              </p:spPr>
              <p:txBody>
                <a:bodyPr/>
                <a:lstStyle/>
                <a:p>
                  <a:r>
                    <a:rPr lang="en-US">
                      <a:noFill/>
                    </a:rPr>
                    <a:t> </a:t>
                  </a:r>
                </a:p>
              </p:txBody>
            </p:sp>
          </mc:Fallback>
        </mc:AlternateContent>
        <p:sp>
          <p:nvSpPr>
            <p:cNvPr id="26" name="Rectangle 25"/>
            <p:cNvSpPr/>
            <p:nvPr/>
          </p:nvSpPr>
          <p:spPr>
            <a:xfrm>
              <a:off x="7189389" y="5363011"/>
              <a:ext cx="748923" cy="369332"/>
            </a:xfrm>
            <a:prstGeom prst="rect">
              <a:avLst/>
            </a:prstGeom>
          </p:spPr>
          <p:txBody>
            <a:bodyPr wrap="none">
              <a:spAutoFit/>
            </a:bodyPr>
            <a:lstStyle/>
            <a:p>
              <a:r>
                <a:rPr lang="en-US" dirty="0"/>
                <a:t>Car </a:t>
              </a:r>
              <a:r>
                <a:rPr lang="en-US" dirty="0" smtClean="0"/>
                <a:t>2</a:t>
              </a:r>
              <a:endParaRPr lang="en-US" dirty="0"/>
            </a:p>
          </p:txBody>
        </p:sp>
        <mc:AlternateContent xmlns:mc="http://schemas.openxmlformats.org/markup-compatibility/2006" xmlns:a14="http://schemas.microsoft.com/office/drawing/2010/main">
          <mc:Choice Requires="a14">
            <p:sp>
              <p:nvSpPr>
                <p:cNvPr id="27" name="Oval 26"/>
                <p:cNvSpPr/>
                <p:nvPr/>
              </p:nvSpPr>
              <p:spPr>
                <a:xfrm>
                  <a:off x="4114407" y="5807075"/>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𝜃</m:t>
                            </m:r>
                          </m:e>
                          <m:sub>
                            <m:r>
                              <a:rPr lang="en-US" b="0" i="1" smtClean="0">
                                <a:solidFill>
                                  <a:schemeClr val="tx1"/>
                                </a:solidFill>
                                <a:latin typeface="Cambria Math" panose="02040503050406030204" pitchFamily="18" charset="0"/>
                              </a:rPr>
                              <m:t>𝑡</m:t>
                            </m:r>
                          </m:sub>
                        </m:sSub>
                      </m:oMath>
                    </m:oMathPara>
                  </a14:m>
                  <a:endParaRPr lang="en-US" dirty="0">
                    <a:solidFill>
                      <a:schemeClr val="tx1"/>
                    </a:solidFill>
                  </a:endParaRPr>
                </a:p>
              </p:txBody>
            </p:sp>
          </mc:Choice>
          <mc:Fallback xmlns="">
            <p:sp>
              <p:nvSpPr>
                <p:cNvPr id="27" name="Oval 26"/>
                <p:cNvSpPr>
                  <a:spLocks noRot="1" noChangeAspect="1" noMove="1" noResize="1" noEditPoints="1" noAdjustHandles="1" noChangeArrowheads="1" noChangeShapeType="1" noTextEdit="1"/>
                </p:cNvSpPr>
                <p:nvPr/>
              </p:nvSpPr>
              <p:spPr>
                <a:xfrm>
                  <a:off x="4114407" y="5807075"/>
                  <a:ext cx="457200" cy="457200"/>
                </a:xfrm>
                <a:prstGeom prst="ellipse">
                  <a:avLst/>
                </a:prstGeom>
                <a:blipFill rotWithShape="0">
                  <a:blip r:embed="rId14"/>
                  <a:stretch>
                    <a:fillRect/>
                  </a:stretch>
                </a:blipFill>
              </p:spPr>
              <p:txBody>
                <a:bodyPr/>
                <a:lstStyle/>
                <a:p>
                  <a:r>
                    <a:rPr lang="en-US">
                      <a:noFill/>
                    </a:rPr>
                    <a:t> </a:t>
                  </a:r>
                </a:p>
              </p:txBody>
            </p:sp>
          </mc:Fallback>
        </mc:AlternateContent>
        <p:sp>
          <p:nvSpPr>
            <p:cNvPr id="28" name="Rectangle 27"/>
            <p:cNvSpPr/>
            <p:nvPr/>
          </p:nvSpPr>
          <p:spPr>
            <a:xfrm>
              <a:off x="3730815" y="5407891"/>
              <a:ext cx="1261884" cy="369332"/>
            </a:xfrm>
            <a:prstGeom prst="rect">
              <a:avLst/>
            </a:prstGeom>
          </p:spPr>
          <p:txBody>
            <a:bodyPr wrap="none">
              <a:spAutoFit/>
            </a:bodyPr>
            <a:lstStyle/>
            <a:p>
              <a:r>
                <a:rPr lang="en-US" dirty="0" smtClean="0"/>
                <a:t>Brain-Foot</a:t>
              </a:r>
              <a:endParaRPr lang="en-US" dirty="0"/>
            </a:p>
          </p:txBody>
        </p:sp>
        <mc:AlternateContent xmlns:mc="http://schemas.openxmlformats.org/markup-compatibility/2006" xmlns:a14="http://schemas.microsoft.com/office/drawing/2010/main">
          <mc:Choice Requires="a14">
            <p:sp>
              <p:nvSpPr>
                <p:cNvPr id="30" name="Oval 29"/>
                <p:cNvSpPr/>
                <p:nvPr/>
              </p:nvSpPr>
              <p:spPr>
                <a:xfrm>
                  <a:off x="5791664" y="5792047"/>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𝜃</m:t>
                        </m:r>
                      </m:oMath>
                    </m:oMathPara>
                  </a14:m>
                  <a:endParaRPr lang="en-US" dirty="0">
                    <a:solidFill>
                      <a:schemeClr val="tx1"/>
                    </a:solidFill>
                  </a:endParaRPr>
                </a:p>
              </p:txBody>
            </p:sp>
          </mc:Choice>
          <mc:Fallback xmlns="">
            <p:sp>
              <p:nvSpPr>
                <p:cNvPr id="30" name="Oval 29"/>
                <p:cNvSpPr>
                  <a:spLocks noRot="1" noChangeAspect="1" noMove="1" noResize="1" noEditPoints="1" noAdjustHandles="1" noChangeArrowheads="1" noChangeShapeType="1" noTextEdit="1"/>
                </p:cNvSpPr>
                <p:nvPr/>
              </p:nvSpPr>
              <p:spPr>
                <a:xfrm>
                  <a:off x="5791664" y="5792047"/>
                  <a:ext cx="457200" cy="457200"/>
                </a:xfrm>
                <a:prstGeom prst="ellipse">
                  <a:avLst/>
                </a:prstGeom>
                <a:blipFill rotWithShape="0">
                  <a:blip r:embed="rId15"/>
                  <a:stretch>
                    <a:fillRect/>
                  </a:stretch>
                </a:blipFill>
              </p:spPr>
              <p:txBody>
                <a:bodyPr/>
                <a:lstStyle/>
                <a:p>
                  <a:r>
                    <a:rPr lang="en-US">
                      <a:noFill/>
                    </a:rPr>
                    <a:t> </a:t>
                  </a:r>
                </a:p>
              </p:txBody>
            </p:sp>
          </mc:Fallback>
        </mc:AlternateContent>
        <p:sp>
          <p:nvSpPr>
            <p:cNvPr id="31" name="Rectangle 30"/>
            <p:cNvSpPr/>
            <p:nvPr/>
          </p:nvSpPr>
          <p:spPr>
            <a:xfrm>
              <a:off x="5645809" y="5392863"/>
              <a:ext cx="774571" cy="369332"/>
            </a:xfrm>
            <a:prstGeom prst="rect">
              <a:avLst/>
            </a:prstGeom>
          </p:spPr>
          <p:txBody>
            <a:bodyPr wrap="none">
              <a:spAutoFit/>
            </a:bodyPr>
            <a:lstStyle/>
            <a:p>
              <a:r>
                <a:rPr lang="en-US" dirty="0" smtClean="0"/>
                <a:t>Pedal</a:t>
              </a:r>
              <a:endParaRPr lang="en-US" dirty="0"/>
            </a:p>
          </p:txBody>
        </p:sp>
      </p:grpSp>
      <p:cxnSp>
        <p:nvCxnSpPr>
          <p:cNvPr id="13" name="Straight Arrow Connector 12"/>
          <p:cNvCxnSpPr>
            <a:stCxn id="25" idx="6"/>
          </p:cNvCxnSpPr>
          <p:nvPr/>
        </p:nvCxnSpPr>
        <p:spPr>
          <a:xfrm>
            <a:off x="7798989" y="5990795"/>
            <a:ext cx="583011"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7" idx="2"/>
            <a:endCxn id="27" idx="2"/>
          </p:cNvCxnSpPr>
          <p:nvPr/>
        </p:nvCxnSpPr>
        <p:spPr>
          <a:xfrm>
            <a:off x="4114407" y="6035675"/>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667000" y="5963374"/>
            <a:ext cx="1447407" cy="173736"/>
            <a:chOff x="2667000" y="5963374"/>
            <a:chExt cx="1447407" cy="173736"/>
          </a:xfrm>
        </p:grpSpPr>
        <p:cxnSp>
          <p:nvCxnSpPr>
            <p:cNvPr id="16" name="Straight Arrow Connector 15"/>
            <p:cNvCxnSpPr/>
            <p:nvPr/>
          </p:nvCxnSpPr>
          <p:spPr>
            <a:xfrm>
              <a:off x="2667000" y="6050242"/>
              <a:ext cx="1447407" cy="0"/>
            </a:xfrm>
            <a:prstGeom prst="straightConnector1">
              <a:avLst/>
            </a:prstGeom>
            <a:ln w="38100" cap="flat">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86126" y="5963374"/>
              <a:ext cx="0" cy="1737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8" name="Freeform 37"/>
          <p:cNvSpPr/>
          <p:nvPr/>
        </p:nvSpPr>
        <p:spPr>
          <a:xfrm>
            <a:off x="4487159" y="6221691"/>
            <a:ext cx="3101418" cy="452647"/>
          </a:xfrm>
          <a:custGeom>
            <a:avLst/>
            <a:gdLst>
              <a:gd name="connsiteX0" fmla="*/ 3101418 w 3101418"/>
              <a:gd name="connsiteY0" fmla="*/ 0 h 452647"/>
              <a:gd name="connsiteX1" fmla="*/ 1545996 w 3101418"/>
              <a:gd name="connsiteY1" fmla="*/ 452486 h 452647"/>
              <a:gd name="connsiteX2" fmla="*/ 0 w 3101418"/>
              <a:gd name="connsiteY2" fmla="*/ 56561 h 452647"/>
              <a:gd name="connsiteX3" fmla="*/ 0 w 3101418"/>
              <a:gd name="connsiteY3" fmla="*/ 56561 h 452647"/>
            </a:gdLst>
            <a:ahLst/>
            <a:cxnLst>
              <a:cxn ang="0">
                <a:pos x="connsiteX0" y="connsiteY0"/>
              </a:cxn>
              <a:cxn ang="0">
                <a:pos x="connsiteX1" y="connsiteY1"/>
              </a:cxn>
              <a:cxn ang="0">
                <a:pos x="connsiteX2" y="connsiteY2"/>
              </a:cxn>
              <a:cxn ang="0">
                <a:pos x="connsiteX3" y="connsiteY3"/>
              </a:cxn>
            </a:cxnLst>
            <a:rect l="l" t="t" r="r" b="b"/>
            <a:pathLst>
              <a:path w="3101418" h="452647">
                <a:moveTo>
                  <a:pt x="3101418" y="0"/>
                </a:moveTo>
                <a:cubicBezTo>
                  <a:pt x="2582158" y="221529"/>
                  <a:pt x="2062899" y="443059"/>
                  <a:pt x="1545996" y="452486"/>
                </a:cubicBezTo>
                <a:cubicBezTo>
                  <a:pt x="1029093" y="461913"/>
                  <a:pt x="0" y="56561"/>
                  <a:pt x="0" y="56561"/>
                </a:cubicBezTo>
                <a:lnTo>
                  <a:pt x="0" y="56561"/>
                </a:lnTo>
              </a:path>
            </a:pathLst>
          </a:custGeom>
          <a:noFill/>
          <a:ln w="38100">
            <a:solidFill>
              <a:srgbClr val="92D05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Arrow Connector 31"/>
          <p:cNvCxnSpPr>
            <a:stCxn id="27" idx="6"/>
            <a:endCxn id="30" idx="2"/>
          </p:cNvCxnSpPr>
          <p:nvPr/>
        </p:nvCxnSpPr>
        <p:spPr>
          <a:xfrm flipV="1">
            <a:off x="4571607" y="6020647"/>
            <a:ext cx="1220057" cy="15028"/>
          </a:xfrm>
          <a:prstGeom prst="straightConnector1">
            <a:avLst/>
          </a:prstGeom>
          <a:ln w="38100">
            <a:solidFill>
              <a:srgbClr val="00B050"/>
            </a:solidFill>
            <a:tailEnd type="oval"/>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6255597" y="5918087"/>
            <a:ext cx="1073697" cy="209595"/>
            <a:chOff x="2667000" y="5963374"/>
            <a:chExt cx="1447407" cy="173736"/>
          </a:xfrm>
        </p:grpSpPr>
        <p:cxnSp>
          <p:nvCxnSpPr>
            <p:cNvPr id="36" name="Straight Arrow Connector 35"/>
            <p:cNvCxnSpPr/>
            <p:nvPr/>
          </p:nvCxnSpPr>
          <p:spPr>
            <a:xfrm>
              <a:off x="2667000" y="6050242"/>
              <a:ext cx="1447407" cy="0"/>
            </a:xfrm>
            <a:prstGeom prst="straightConnector1">
              <a:avLst/>
            </a:prstGeom>
            <a:ln w="38100" cap="flat">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86126" y="5963374"/>
              <a:ext cx="0" cy="1737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7495104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5384"/>
            <a:ext cx="9143214" cy="762000"/>
          </a:xfrm>
        </p:spPr>
        <p:txBody>
          <a:bodyPr>
            <a:noAutofit/>
          </a:bodyPr>
          <a:lstStyle/>
          <a:p>
            <a:r>
              <a:rPr lang="en-US" sz="3600" b="1" dirty="0" smtClean="0">
                <a:solidFill>
                  <a:srgbClr val="0000CC"/>
                </a:solidFill>
              </a:rPr>
              <a:t>Building Network Models</a:t>
            </a:r>
            <a:r>
              <a:rPr lang="en-US" sz="3600" b="1" dirty="0">
                <a:solidFill>
                  <a:srgbClr val="0000CC"/>
                </a:solidFill>
              </a:rPr>
              <a:t>: Metastasis Population </a:t>
            </a:r>
            <a:r>
              <a:rPr lang="en-US" sz="3600" b="1" dirty="0" smtClean="0">
                <a:solidFill>
                  <a:srgbClr val="0000CC"/>
                </a:solidFill>
              </a:rPr>
              <a:t>Model</a:t>
            </a:r>
            <a:r>
              <a:rPr lang="en-US" sz="3600" b="1" dirty="0">
                <a:solidFill>
                  <a:srgbClr val="0000CC"/>
                </a:solidFill>
              </a:rPr>
              <a:t/>
            </a:r>
            <a:br>
              <a:rPr lang="en-US" sz="3600" b="1" dirty="0">
                <a:solidFill>
                  <a:srgbClr val="0000CC"/>
                </a:solidFill>
              </a:rPr>
            </a:br>
            <a:endParaRPr lang="en-US" sz="3600" b="1" dirty="0">
              <a:solidFill>
                <a:srgbClr val="0000CC"/>
              </a:solidFill>
            </a:endParaRPr>
          </a:p>
        </p:txBody>
      </p:sp>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152400" y="1295400"/>
            <a:ext cx="5943600" cy="4801314"/>
          </a:xfrm>
          <a:prstGeom prst="rect">
            <a:avLst/>
          </a:prstGeom>
        </p:spPr>
        <p:txBody>
          <a:bodyPr wrap="square">
            <a:spAutoFit/>
          </a:bodyPr>
          <a:lstStyle/>
          <a:p>
            <a:r>
              <a:rPr lang="en-US" dirty="0" smtClean="0"/>
              <a:t>A primary tumor has stem cells which grow and die and which can pass to the blood and seed metastatic tumors in other organs (we will consider two target organs, liver and lung, where they also grow and die. No cell growth in blood. The stem cells can differentiate into a rapidly proliferating cell type which can compete with the stem cells but also protect them from immune killing. This type of population model is used commonly for </a:t>
            </a:r>
            <a:r>
              <a:rPr lang="en-US" dirty="0" err="1" smtClean="0"/>
              <a:t>leukemias</a:t>
            </a:r>
            <a:endParaRPr lang="en-US" dirty="0" smtClean="0"/>
          </a:p>
          <a:p>
            <a:endParaRPr lang="en-US" dirty="0"/>
          </a:p>
          <a:p>
            <a:r>
              <a:rPr lang="en-US" dirty="0" smtClean="0"/>
              <a:t>Objects: Compartments: Primary, Blood, Liver, Lungs: Properties: Contain Tumor Cells</a:t>
            </a:r>
          </a:p>
          <a:p>
            <a:r>
              <a:rPr lang="en-US" dirty="0" smtClean="0"/>
              <a:t>Objects: Tumor Stem Cells (S), Tumor Proliferating Cells (P): Properties: Number of Cells</a:t>
            </a:r>
          </a:p>
          <a:p>
            <a:r>
              <a:rPr lang="en-US" dirty="0" smtClean="0"/>
              <a:t>Behaviors: Proliferation, Death</a:t>
            </a:r>
          </a:p>
          <a:p>
            <a:r>
              <a:rPr lang="en-US" dirty="0" smtClean="0"/>
              <a:t>Interactions: Movement between compartments, Competition within compartments, </a:t>
            </a:r>
          </a:p>
          <a:p>
            <a:r>
              <a:rPr lang="en-US" dirty="0" smtClean="0"/>
              <a:t>Differentiation from stem to proliferating cell type</a:t>
            </a:r>
          </a:p>
        </p:txBody>
      </p:sp>
    </p:spTree>
    <p:extLst>
      <p:ext uri="{BB962C8B-B14F-4D97-AF65-F5344CB8AC3E}">
        <p14:creationId xmlns:p14="http://schemas.microsoft.com/office/powerpoint/2010/main" val="157163622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8030" y="1105844"/>
            <a:ext cx="5533927" cy="5355312"/>
          </a:xfrm>
          <a:prstGeom prst="rect">
            <a:avLst/>
          </a:prstGeom>
        </p:spPr>
        <p:txBody>
          <a:bodyPr wrap="square">
            <a:spAutoFit/>
          </a:bodyPr>
          <a:lstStyle/>
          <a:p>
            <a:r>
              <a:rPr lang="en-US" dirty="0" smtClean="0"/>
              <a:t>A primary tumor has stem cells which grow and die and which can pass to the blood and seed metastatic tumors in other organs (we will consider two target organs, liver and lung, where they also grow and die</a:t>
            </a:r>
            <a:r>
              <a:rPr lang="en-US" dirty="0"/>
              <a:t>. No cell growth in blood. The </a:t>
            </a:r>
            <a:r>
              <a:rPr lang="en-US" dirty="0" smtClean="0"/>
              <a:t>stem cells can differentiate into a rapidly proliferating cell type which can compete with the stem cells but also protect them from immune killing. This type of population model is used commonly for </a:t>
            </a:r>
            <a:r>
              <a:rPr lang="en-US" dirty="0" err="1" smtClean="0"/>
              <a:t>leukemias</a:t>
            </a:r>
            <a:endParaRPr lang="en-US" b="1" dirty="0" smtClean="0"/>
          </a:p>
          <a:p>
            <a:endParaRPr lang="en-US" b="1" dirty="0"/>
          </a:p>
          <a:p>
            <a:r>
              <a:rPr lang="en-US" b="1" dirty="0" smtClean="0"/>
              <a:t>Objects: </a:t>
            </a:r>
            <a:r>
              <a:rPr lang="en-US" b="1" dirty="0" smtClean="0">
                <a:solidFill>
                  <a:srgbClr val="00B050"/>
                </a:solidFill>
              </a:rPr>
              <a:t>Compartments: Primary, Blood, Liver, Lungs: </a:t>
            </a:r>
            <a:r>
              <a:rPr lang="en-US" dirty="0" smtClean="0"/>
              <a:t>Properties: Contain Tumor Cells</a:t>
            </a:r>
          </a:p>
          <a:p>
            <a:r>
              <a:rPr lang="en-US" dirty="0" smtClean="0"/>
              <a:t>Objects: Tumor Stem Cells (S), Tumor Proliferating Cells (P): Properties: Number of Cells</a:t>
            </a:r>
          </a:p>
          <a:p>
            <a:r>
              <a:rPr lang="en-US" dirty="0" smtClean="0"/>
              <a:t>Behaviors: Proliferation, Death</a:t>
            </a:r>
          </a:p>
          <a:p>
            <a:r>
              <a:rPr lang="en-US" dirty="0" smtClean="0"/>
              <a:t>Interactions: Transport between compartments, Competition </a:t>
            </a:r>
            <a:r>
              <a:rPr lang="en-US" dirty="0"/>
              <a:t>within </a:t>
            </a:r>
            <a:r>
              <a:rPr lang="en-US" dirty="0" smtClean="0"/>
              <a:t>compartments, </a:t>
            </a:r>
          </a:p>
          <a:p>
            <a:r>
              <a:rPr lang="en-US" dirty="0" smtClean="0"/>
              <a:t>Differentiation </a:t>
            </a:r>
            <a:r>
              <a:rPr lang="en-US" dirty="0"/>
              <a:t>from stem to proliferating cell type</a:t>
            </a:r>
          </a:p>
          <a:p>
            <a:endParaRPr lang="en-US" dirty="0" smtClean="0"/>
          </a:p>
        </p:txBody>
      </p:sp>
      <p:cxnSp>
        <p:nvCxnSpPr>
          <p:cNvPr id="29" name="Straight Connector 28"/>
          <p:cNvCxnSpPr>
            <a:stCxn id="27" idx="2"/>
            <a:endCxn id="27" idx="2"/>
          </p:cNvCxnSpPr>
          <p:nvPr/>
        </p:nvCxnSpPr>
        <p:spPr>
          <a:xfrm>
            <a:off x="7699559" y="5244664"/>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549972" y="1128672"/>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Primary</a:t>
            </a:r>
            <a:endParaRPr lang="en-US" dirty="0">
              <a:solidFill>
                <a:schemeClr val="tx1"/>
              </a:solidFill>
            </a:endParaRPr>
          </a:p>
        </p:txBody>
      </p:sp>
      <p:sp>
        <p:nvSpPr>
          <p:cNvPr id="39" name="Rectangle 38"/>
          <p:cNvSpPr/>
          <p:nvPr/>
        </p:nvSpPr>
        <p:spPr>
          <a:xfrm>
            <a:off x="6549972" y="3007476"/>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Blood</a:t>
            </a:r>
            <a:endParaRPr lang="en-US" dirty="0">
              <a:solidFill>
                <a:schemeClr val="tx1"/>
              </a:solidFill>
            </a:endParaRPr>
          </a:p>
        </p:txBody>
      </p:sp>
      <p:sp>
        <p:nvSpPr>
          <p:cNvPr id="40" name="Rectangle 39"/>
          <p:cNvSpPr/>
          <p:nvPr/>
        </p:nvSpPr>
        <p:spPr>
          <a:xfrm>
            <a:off x="5549963" y="4886281"/>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Liver</a:t>
            </a:r>
            <a:endParaRPr lang="en-US" dirty="0">
              <a:solidFill>
                <a:schemeClr val="tx1"/>
              </a:solidFill>
            </a:endParaRPr>
          </a:p>
        </p:txBody>
      </p:sp>
      <p:sp>
        <p:nvSpPr>
          <p:cNvPr id="41" name="Rectangle 40"/>
          <p:cNvSpPr/>
          <p:nvPr/>
        </p:nvSpPr>
        <p:spPr>
          <a:xfrm>
            <a:off x="7391400" y="4886280"/>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Lung</a:t>
            </a:r>
            <a:endParaRPr lang="en-US" dirty="0">
              <a:solidFill>
                <a:schemeClr val="tx1"/>
              </a:solidFill>
            </a:endParaRPr>
          </a:p>
        </p:txBody>
      </p:sp>
      <p:sp>
        <p:nvSpPr>
          <p:cNvPr id="43" name="Title 1"/>
          <p:cNvSpPr txBox="1">
            <a:spLocks/>
          </p:cNvSpPr>
          <p:nvPr/>
        </p:nvSpPr>
        <p:spPr bwMode="auto">
          <a:xfrm>
            <a:off x="0" y="485384"/>
            <a:ext cx="914321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smtClean="0">
                <a:solidFill>
                  <a:srgbClr val="0000CC"/>
                </a:solidFill>
              </a:rPr>
              <a:t>Building Network Models: Metastasis Population Model</a:t>
            </a:r>
            <a:br>
              <a:rPr lang="en-US" sz="3600" b="1" kern="0" smtClean="0">
                <a:solidFill>
                  <a:srgbClr val="0000CC"/>
                </a:solidFill>
              </a:rPr>
            </a:br>
            <a:endParaRPr lang="en-US" sz="3600" b="1" kern="0" dirty="0">
              <a:solidFill>
                <a:srgbClr val="0000CC"/>
              </a:solidFill>
            </a:endParaRPr>
          </a:p>
        </p:txBody>
      </p:sp>
    </p:spTree>
    <p:extLst>
      <p:ext uri="{BB962C8B-B14F-4D97-AF65-F5344CB8AC3E}">
        <p14:creationId xmlns:p14="http://schemas.microsoft.com/office/powerpoint/2010/main" val="90820650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8030" y="1105844"/>
            <a:ext cx="5789370" cy="5355312"/>
          </a:xfrm>
          <a:prstGeom prst="rect">
            <a:avLst/>
          </a:prstGeom>
        </p:spPr>
        <p:txBody>
          <a:bodyPr wrap="square">
            <a:spAutoFit/>
          </a:bodyPr>
          <a:lstStyle/>
          <a:p>
            <a:r>
              <a:rPr lang="en-US" dirty="0" smtClean="0"/>
              <a:t>A primary tumor has stem cells which grow and die and which can pass to the blood and seed metastatic tumors in other organs (we will consider two target organs, liver and lung, where they also grow and die</a:t>
            </a:r>
            <a:r>
              <a:rPr lang="en-US" dirty="0"/>
              <a:t>. No cell growth in blood. The </a:t>
            </a:r>
            <a:r>
              <a:rPr lang="en-US" dirty="0" smtClean="0"/>
              <a:t>stem cells can differentiate into a rapidly proliferating cell type which can compete with the stem cells but also protect them from immune killing. This type of population model is used commonly for </a:t>
            </a:r>
            <a:r>
              <a:rPr lang="en-US" dirty="0" err="1" smtClean="0"/>
              <a:t>leukemias</a:t>
            </a:r>
            <a:endParaRPr lang="en-US" b="1" dirty="0" smtClean="0"/>
          </a:p>
          <a:p>
            <a:endParaRPr lang="en-US" b="1" dirty="0"/>
          </a:p>
          <a:p>
            <a:r>
              <a:rPr lang="en-US" dirty="0" smtClean="0"/>
              <a:t>Objects: Compartments: Primary, Blood, Liver, Lungs: </a:t>
            </a:r>
            <a:r>
              <a:rPr lang="en-US" b="1" dirty="0" smtClean="0"/>
              <a:t>Properties: </a:t>
            </a:r>
            <a:r>
              <a:rPr lang="en-US" b="1" dirty="0" smtClean="0">
                <a:solidFill>
                  <a:srgbClr val="00B0F0"/>
                </a:solidFill>
              </a:rPr>
              <a:t>Contain Tumor Cells</a:t>
            </a:r>
          </a:p>
          <a:p>
            <a:r>
              <a:rPr lang="en-US" b="1" dirty="0" smtClean="0">
                <a:solidFill>
                  <a:srgbClr val="00B0F0"/>
                </a:solidFill>
              </a:rPr>
              <a:t>Objects: Tumor Stem Cells (S), Tumor Proliferating Cells (P): Properties: Number of Cells</a:t>
            </a:r>
          </a:p>
          <a:p>
            <a:r>
              <a:rPr lang="en-US" dirty="0" smtClean="0"/>
              <a:t>Behaviors: Proliferation, Death</a:t>
            </a:r>
          </a:p>
          <a:p>
            <a:r>
              <a:rPr lang="en-US" dirty="0" smtClean="0"/>
              <a:t>Interactions: Transport of stem cells between compartments, Competition </a:t>
            </a:r>
            <a:r>
              <a:rPr lang="en-US" dirty="0"/>
              <a:t>within compartments, </a:t>
            </a:r>
            <a:endParaRPr lang="en-US" dirty="0" smtClean="0"/>
          </a:p>
          <a:p>
            <a:r>
              <a:rPr lang="en-US" dirty="0" smtClean="0"/>
              <a:t>Differentiation </a:t>
            </a:r>
            <a:r>
              <a:rPr lang="en-US" dirty="0"/>
              <a:t>from stem to proliferating cell type</a:t>
            </a:r>
          </a:p>
          <a:p>
            <a:endParaRPr lang="en-US" dirty="0" smtClean="0"/>
          </a:p>
        </p:txBody>
      </p:sp>
      <p:cxnSp>
        <p:nvCxnSpPr>
          <p:cNvPr id="29" name="Straight Connector 28"/>
          <p:cNvCxnSpPr>
            <a:stCxn id="27" idx="2"/>
            <a:endCxn id="27" idx="2"/>
          </p:cNvCxnSpPr>
          <p:nvPr/>
        </p:nvCxnSpPr>
        <p:spPr>
          <a:xfrm>
            <a:off x="7699559" y="5244664"/>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549972" y="1128672"/>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Primary</a:t>
            </a:r>
            <a:endParaRPr lang="en-US" dirty="0">
              <a:solidFill>
                <a:schemeClr val="tx1"/>
              </a:solidFill>
            </a:endParaRPr>
          </a:p>
        </p:txBody>
      </p:sp>
      <p:sp>
        <p:nvSpPr>
          <p:cNvPr id="39" name="Rectangle 38"/>
          <p:cNvSpPr/>
          <p:nvPr/>
        </p:nvSpPr>
        <p:spPr>
          <a:xfrm>
            <a:off x="6549972" y="3007476"/>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Blood</a:t>
            </a:r>
            <a:endParaRPr lang="en-US" dirty="0">
              <a:solidFill>
                <a:schemeClr val="tx1"/>
              </a:solidFill>
            </a:endParaRPr>
          </a:p>
        </p:txBody>
      </p:sp>
      <p:sp>
        <p:nvSpPr>
          <p:cNvPr id="40" name="Rectangle 39"/>
          <p:cNvSpPr/>
          <p:nvPr/>
        </p:nvSpPr>
        <p:spPr>
          <a:xfrm>
            <a:off x="5549963" y="4886281"/>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Liver</a:t>
            </a:r>
            <a:endParaRPr lang="en-US" dirty="0">
              <a:solidFill>
                <a:schemeClr val="tx1"/>
              </a:solidFill>
            </a:endParaRPr>
          </a:p>
        </p:txBody>
      </p:sp>
      <p:sp>
        <p:nvSpPr>
          <p:cNvPr id="41" name="Rectangle 40"/>
          <p:cNvSpPr/>
          <p:nvPr/>
        </p:nvSpPr>
        <p:spPr>
          <a:xfrm>
            <a:off x="7484073" y="4886280"/>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Lung</a:t>
            </a:r>
            <a:endParaRPr lang="en-US" dirty="0">
              <a:solidFill>
                <a:schemeClr val="tx1"/>
              </a:solidFill>
            </a:endParaRPr>
          </a:p>
        </p:txBody>
      </p:sp>
      <p:sp>
        <p:nvSpPr>
          <p:cNvPr id="43" name="Title 1"/>
          <p:cNvSpPr txBox="1">
            <a:spLocks/>
          </p:cNvSpPr>
          <p:nvPr/>
        </p:nvSpPr>
        <p:spPr bwMode="auto">
          <a:xfrm>
            <a:off x="0" y="485384"/>
            <a:ext cx="914321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smtClean="0">
                <a:solidFill>
                  <a:srgbClr val="0000CC"/>
                </a:solidFill>
              </a:rPr>
              <a:t>Building Network Models: Metastasis Population Model</a:t>
            </a:r>
            <a:br>
              <a:rPr lang="en-US" sz="3600" b="1" kern="0" smtClean="0">
                <a:solidFill>
                  <a:srgbClr val="0000CC"/>
                </a:solidFill>
              </a:rPr>
            </a:br>
            <a:endParaRPr lang="en-US" sz="3600" b="1" kern="0" dirty="0">
              <a:solidFill>
                <a:srgbClr val="0000CC"/>
              </a:solidFill>
            </a:endParaRPr>
          </a:p>
        </p:txBody>
      </p:sp>
      <mc:AlternateContent xmlns:mc="http://schemas.openxmlformats.org/markup-compatibility/2006" xmlns:a14="http://schemas.microsoft.com/office/drawing/2010/main">
        <mc:Choice Requires="a14">
          <p:sp>
            <p:nvSpPr>
              <p:cNvPr id="42" name="Oval 41"/>
              <p:cNvSpPr/>
              <p:nvPr/>
            </p:nvSpPr>
            <p:spPr>
              <a:xfrm>
                <a:off x="7330675"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2" name="Oval 41"/>
              <p:cNvSpPr>
                <a:spLocks noRot="1" noChangeAspect="1" noMove="1" noResize="1" noEditPoints="1" noAdjustHandles="1" noChangeArrowheads="1" noChangeShapeType="1" noTextEdit="1"/>
              </p:cNvSpPr>
              <p:nvPr/>
            </p:nvSpPr>
            <p:spPr>
              <a:xfrm>
                <a:off x="7330675" y="1750029"/>
                <a:ext cx="457200" cy="457200"/>
              </a:xfrm>
              <a:prstGeom prst="ellipse">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Oval 43"/>
              <p:cNvSpPr/>
              <p:nvPr/>
            </p:nvSpPr>
            <p:spPr>
              <a:xfrm>
                <a:off x="6603350"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4" name="Oval 43"/>
              <p:cNvSpPr>
                <a:spLocks noRot="1" noChangeAspect="1" noMove="1" noResize="1" noEditPoints="1" noAdjustHandles="1" noChangeArrowheads="1" noChangeShapeType="1" noTextEdit="1"/>
              </p:cNvSpPr>
              <p:nvPr/>
            </p:nvSpPr>
            <p:spPr>
              <a:xfrm>
                <a:off x="6603350" y="1750029"/>
                <a:ext cx="457200" cy="457200"/>
              </a:xfrm>
              <a:prstGeom prst="ellipse">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Oval 45"/>
              <p:cNvSpPr/>
              <p:nvPr/>
            </p:nvSpPr>
            <p:spPr>
              <a:xfrm>
                <a:off x="6645061" y="359755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6" name="Oval 45"/>
              <p:cNvSpPr>
                <a:spLocks noRot="1" noChangeAspect="1" noMove="1" noResize="1" noEditPoints="1" noAdjustHandles="1" noChangeArrowheads="1" noChangeShapeType="1" noTextEdit="1"/>
              </p:cNvSpPr>
              <p:nvPr/>
            </p:nvSpPr>
            <p:spPr>
              <a:xfrm>
                <a:off x="6645061" y="3597554"/>
                <a:ext cx="457200" cy="457200"/>
              </a:xfrm>
              <a:prstGeom prst="ellipse">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Oval 46"/>
              <p:cNvSpPr/>
              <p:nvPr/>
            </p:nvSpPr>
            <p:spPr>
              <a:xfrm>
                <a:off x="6341959"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7" name="Oval 46"/>
              <p:cNvSpPr>
                <a:spLocks noRot="1" noChangeAspect="1" noMove="1" noResize="1" noEditPoints="1" noAdjustHandles="1" noChangeArrowheads="1" noChangeShapeType="1" noTextEdit="1"/>
              </p:cNvSpPr>
              <p:nvPr/>
            </p:nvSpPr>
            <p:spPr>
              <a:xfrm>
                <a:off x="6341959" y="5462590"/>
                <a:ext cx="457200" cy="457200"/>
              </a:xfrm>
              <a:prstGeom prst="ellipse">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Oval 47"/>
              <p:cNvSpPr/>
              <p:nvPr/>
            </p:nvSpPr>
            <p:spPr>
              <a:xfrm>
                <a:off x="5614634"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8" name="Oval 47"/>
              <p:cNvSpPr>
                <a:spLocks noRot="1" noChangeAspect="1" noMove="1" noResize="1" noEditPoints="1" noAdjustHandles="1" noChangeArrowheads="1" noChangeShapeType="1" noTextEdit="1"/>
              </p:cNvSpPr>
              <p:nvPr/>
            </p:nvSpPr>
            <p:spPr>
              <a:xfrm>
                <a:off x="5614634" y="5462590"/>
                <a:ext cx="457200" cy="457200"/>
              </a:xfrm>
              <a:prstGeom prst="ellipse">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Oval 48"/>
              <p:cNvSpPr/>
              <p:nvPr/>
            </p:nvSpPr>
            <p:spPr>
              <a:xfrm>
                <a:off x="8341368" y="546519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9" name="Oval 48"/>
              <p:cNvSpPr>
                <a:spLocks noRot="1" noChangeAspect="1" noMove="1" noResize="1" noEditPoints="1" noAdjustHandles="1" noChangeArrowheads="1" noChangeShapeType="1" noTextEdit="1"/>
              </p:cNvSpPr>
              <p:nvPr/>
            </p:nvSpPr>
            <p:spPr>
              <a:xfrm>
                <a:off x="8341368" y="5465194"/>
                <a:ext cx="457200" cy="457200"/>
              </a:xfrm>
              <a:prstGeom prst="ellipse">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Oval 49"/>
              <p:cNvSpPr/>
              <p:nvPr/>
            </p:nvSpPr>
            <p:spPr>
              <a:xfrm>
                <a:off x="7614043" y="546519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50" name="Oval 49"/>
              <p:cNvSpPr>
                <a:spLocks noRot="1" noChangeAspect="1" noMove="1" noResize="1" noEditPoints="1" noAdjustHandles="1" noChangeArrowheads="1" noChangeShapeType="1" noTextEdit="1"/>
              </p:cNvSpPr>
              <p:nvPr/>
            </p:nvSpPr>
            <p:spPr>
              <a:xfrm>
                <a:off x="7614043" y="5465194"/>
                <a:ext cx="457200" cy="457200"/>
              </a:xfrm>
              <a:prstGeom prst="ellipse">
                <a:avLst/>
              </a:prstGeom>
              <a:blipFill rotWithShape="0">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5316484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304800"/>
            <a:ext cx="9144000" cy="838200"/>
          </a:xfrm>
        </p:spPr>
        <p:txBody>
          <a:bodyPr/>
          <a:lstStyle/>
          <a:p>
            <a:pPr eaLnBrk="1" hangingPunct="1"/>
            <a:r>
              <a:rPr lang="en-US" b="1" dirty="0" smtClean="0">
                <a:solidFill>
                  <a:srgbClr val="0000CC"/>
                </a:solidFill>
              </a:rPr>
              <a:t>Why is this Course in Engineering? </a:t>
            </a:r>
          </a:p>
        </p:txBody>
      </p:sp>
      <p:sp>
        <p:nvSpPr>
          <p:cNvPr id="9219" name="Rectangle 3"/>
          <p:cNvSpPr>
            <a:spLocks noGrp="1" noChangeArrowheads="1"/>
          </p:cNvSpPr>
          <p:nvPr>
            <p:ph type="body" idx="1"/>
          </p:nvPr>
        </p:nvSpPr>
        <p:spPr>
          <a:xfrm>
            <a:off x="152400" y="1408219"/>
            <a:ext cx="8229600" cy="4525963"/>
          </a:xfrm>
        </p:spPr>
        <p:txBody>
          <a:bodyPr/>
          <a:lstStyle/>
          <a:p>
            <a:pPr marL="0" indent="0" eaLnBrk="1" hangingPunct="1">
              <a:buNone/>
            </a:pPr>
            <a:r>
              <a:rPr lang="en-US" i="1" dirty="0" smtClean="0"/>
              <a:t>Successful</a:t>
            </a:r>
            <a:r>
              <a:rPr lang="en-US" dirty="0" smtClean="0"/>
              <a:t> engineering requires that we can predict the effects of our interventions</a:t>
            </a:r>
          </a:p>
          <a:p>
            <a:pPr marL="0" indent="0" eaLnBrk="1" hangingPunct="1">
              <a:buNone/>
            </a:pPr>
            <a:endParaRPr lang="en-US" dirty="0"/>
          </a:p>
          <a:p>
            <a:pPr marL="0" indent="0" eaLnBrk="1" hangingPunct="1">
              <a:buNone/>
            </a:pPr>
            <a:r>
              <a:rPr lang="en-US" dirty="0" smtClean="0"/>
              <a:t>Ideally</a:t>
            </a:r>
            <a:r>
              <a:rPr lang="en-US" dirty="0"/>
              <a:t>, </a:t>
            </a:r>
            <a:r>
              <a:rPr lang="en-US" dirty="0" smtClean="0"/>
              <a:t>for a given set of desired </a:t>
            </a:r>
            <a:r>
              <a:rPr lang="en-US" dirty="0"/>
              <a:t>output </a:t>
            </a:r>
            <a:r>
              <a:rPr lang="en-US" dirty="0" smtClean="0"/>
              <a:t>behaviors, we want to be able to infer the interventions required to produce them (</a:t>
            </a:r>
            <a:r>
              <a:rPr lang="en-US" b="1" dirty="0" smtClean="0"/>
              <a:t>design</a:t>
            </a:r>
            <a:r>
              <a:rPr lang="en-US" dirty="0" smtClean="0"/>
              <a:t>)</a:t>
            </a:r>
          </a:p>
        </p:txBody>
      </p:sp>
      <p:pic>
        <p:nvPicPr>
          <p:cNvPr id="9220" name="Picture 4" descr="Biocomplexity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descr="redblackblock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736717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8030" y="1105844"/>
            <a:ext cx="5750142" cy="5355312"/>
          </a:xfrm>
          <a:prstGeom prst="rect">
            <a:avLst/>
          </a:prstGeom>
        </p:spPr>
        <p:txBody>
          <a:bodyPr wrap="square">
            <a:spAutoFit/>
          </a:bodyPr>
          <a:lstStyle/>
          <a:p>
            <a:r>
              <a:rPr lang="en-US" dirty="0" smtClean="0"/>
              <a:t>A primary tumor has stem cells which grow and die and which can pass to the blood and seed metastatic tumors in other organs (we will consider two target organs, liver and lung, where they also grow and die</a:t>
            </a:r>
            <a:r>
              <a:rPr lang="en-US" dirty="0"/>
              <a:t>. No cell growth in blood. The </a:t>
            </a:r>
            <a:r>
              <a:rPr lang="en-US" dirty="0" smtClean="0"/>
              <a:t>stem cells can differentiate into a rapidly proliferating cell type which can compete with the stem cells but also protect them from immune killing. This type of population model is used commonly for </a:t>
            </a:r>
            <a:r>
              <a:rPr lang="en-US" dirty="0" err="1" smtClean="0"/>
              <a:t>leukemias</a:t>
            </a:r>
            <a:endParaRPr lang="en-US" b="1" dirty="0" smtClean="0"/>
          </a:p>
          <a:p>
            <a:endParaRPr lang="en-US" b="1" dirty="0"/>
          </a:p>
          <a:p>
            <a:r>
              <a:rPr lang="en-US" dirty="0" smtClean="0"/>
              <a:t>Objects: </a:t>
            </a:r>
            <a:r>
              <a:rPr lang="en-US" dirty="0" smtClean="0">
                <a:solidFill>
                  <a:srgbClr val="00CC00"/>
                </a:solidFill>
              </a:rPr>
              <a:t>Compartments: Primary, Blood, Liver, Lungs: </a:t>
            </a:r>
            <a:r>
              <a:rPr lang="en-US" b="1" dirty="0" smtClean="0"/>
              <a:t>Properties: </a:t>
            </a:r>
            <a:r>
              <a:rPr lang="en-US" dirty="0" smtClean="0">
                <a:solidFill>
                  <a:srgbClr val="00B0F0"/>
                </a:solidFill>
              </a:rPr>
              <a:t>Contain Tumor Cells</a:t>
            </a:r>
          </a:p>
          <a:p>
            <a:r>
              <a:rPr lang="en-US" dirty="0" smtClean="0">
                <a:solidFill>
                  <a:srgbClr val="00B0F0"/>
                </a:solidFill>
              </a:rPr>
              <a:t>Objects: Tumor Stem Cells (S), Tumor Proliferating Cells (P): Properties: Number of Cells</a:t>
            </a:r>
          </a:p>
          <a:p>
            <a:r>
              <a:rPr lang="en-US" dirty="0" smtClean="0"/>
              <a:t>Behaviors: </a:t>
            </a:r>
            <a:r>
              <a:rPr lang="en-US" b="1" dirty="0" smtClean="0">
                <a:solidFill>
                  <a:srgbClr val="0000CC"/>
                </a:solidFill>
              </a:rPr>
              <a:t>Proliferation,</a:t>
            </a:r>
            <a:r>
              <a:rPr lang="en-US" dirty="0" smtClean="0"/>
              <a:t> </a:t>
            </a:r>
            <a:r>
              <a:rPr lang="en-US" b="1" dirty="0" smtClean="0">
                <a:solidFill>
                  <a:srgbClr val="FF0000"/>
                </a:solidFill>
              </a:rPr>
              <a:t>Death</a:t>
            </a:r>
          </a:p>
          <a:p>
            <a:r>
              <a:rPr lang="en-US" dirty="0" smtClean="0"/>
              <a:t>Interactions: Transport of stem cells between compartments, Competition </a:t>
            </a:r>
            <a:r>
              <a:rPr lang="en-US" dirty="0"/>
              <a:t>within compartments, </a:t>
            </a:r>
            <a:endParaRPr lang="en-US" dirty="0" smtClean="0"/>
          </a:p>
          <a:p>
            <a:r>
              <a:rPr lang="en-US" dirty="0" smtClean="0"/>
              <a:t>Differentiation </a:t>
            </a:r>
            <a:r>
              <a:rPr lang="en-US" dirty="0"/>
              <a:t>from stem to proliferating cell type</a:t>
            </a:r>
          </a:p>
          <a:p>
            <a:endParaRPr lang="en-US" dirty="0" smtClean="0"/>
          </a:p>
        </p:txBody>
      </p:sp>
      <p:cxnSp>
        <p:nvCxnSpPr>
          <p:cNvPr id="29" name="Straight Connector 28"/>
          <p:cNvCxnSpPr>
            <a:stCxn id="27" idx="2"/>
            <a:endCxn id="27" idx="2"/>
          </p:cNvCxnSpPr>
          <p:nvPr/>
        </p:nvCxnSpPr>
        <p:spPr>
          <a:xfrm>
            <a:off x="7699559" y="5244664"/>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549972" y="1128672"/>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Primary</a:t>
            </a:r>
            <a:endParaRPr lang="en-US" dirty="0">
              <a:solidFill>
                <a:schemeClr val="tx1"/>
              </a:solidFill>
            </a:endParaRPr>
          </a:p>
        </p:txBody>
      </p:sp>
      <p:sp>
        <p:nvSpPr>
          <p:cNvPr id="39" name="Rectangle 38"/>
          <p:cNvSpPr/>
          <p:nvPr/>
        </p:nvSpPr>
        <p:spPr>
          <a:xfrm>
            <a:off x="6549972" y="3007476"/>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Blood</a:t>
            </a:r>
            <a:endParaRPr lang="en-US" dirty="0">
              <a:solidFill>
                <a:schemeClr val="tx1"/>
              </a:solidFill>
            </a:endParaRPr>
          </a:p>
        </p:txBody>
      </p:sp>
      <p:sp>
        <p:nvSpPr>
          <p:cNvPr id="40" name="Rectangle 39"/>
          <p:cNvSpPr/>
          <p:nvPr/>
        </p:nvSpPr>
        <p:spPr>
          <a:xfrm>
            <a:off x="5549963" y="4886281"/>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Liver</a:t>
            </a:r>
            <a:endParaRPr lang="en-US" dirty="0">
              <a:solidFill>
                <a:schemeClr val="tx1"/>
              </a:solidFill>
            </a:endParaRPr>
          </a:p>
        </p:txBody>
      </p:sp>
      <p:sp>
        <p:nvSpPr>
          <p:cNvPr id="41" name="Rectangle 40"/>
          <p:cNvSpPr/>
          <p:nvPr/>
        </p:nvSpPr>
        <p:spPr>
          <a:xfrm>
            <a:off x="7355223" y="4914508"/>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Lung</a:t>
            </a:r>
            <a:endParaRPr lang="en-US" dirty="0">
              <a:solidFill>
                <a:schemeClr val="tx1"/>
              </a:solidFill>
            </a:endParaRPr>
          </a:p>
        </p:txBody>
      </p:sp>
      <p:sp>
        <p:nvSpPr>
          <p:cNvPr id="43" name="Title 1"/>
          <p:cNvSpPr txBox="1">
            <a:spLocks/>
          </p:cNvSpPr>
          <p:nvPr/>
        </p:nvSpPr>
        <p:spPr bwMode="auto">
          <a:xfrm>
            <a:off x="0" y="485384"/>
            <a:ext cx="914321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smtClean="0">
                <a:solidFill>
                  <a:srgbClr val="0000CC"/>
                </a:solidFill>
              </a:rPr>
              <a:t>Building Network Models: Metastasis Population Model</a:t>
            </a:r>
            <a:br>
              <a:rPr lang="en-US" sz="3600" b="1" kern="0" smtClean="0">
                <a:solidFill>
                  <a:srgbClr val="0000CC"/>
                </a:solidFill>
              </a:rPr>
            </a:br>
            <a:endParaRPr lang="en-US" sz="3600" b="1" kern="0" dirty="0">
              <a:solidFill>
                <a:srgbClr val="0000CC"/>
              </a:solidFill>
            </a:endParaRPr>
          </a:p>
        </p:txBody>
      </p:sp>
      <mc:AlternateContent xmlns:mc="http://schemas.openxmlformats.org/markup-compatibility/2006" xmlns:a14="http://schemas.microsoft.com/office/drawing/2010/main">
        <mc:Choice Requires="a14">
          <p:sp>
            <p:nvSpPr>
              <p:cNvPr id="42" name="Oval 41"/>
              <p:cNvSpPr/>
              <p:nvPr/>
            </p:nvSpPr>
            <p:spPr>
              <a:xfrm>
                <a:off x="7330675"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2" name="Oval 41"/>
              <p:cNvSpPr>
                <a:spLocks noRot="1" noChangeAspect="1" noMove="1" noResize="1" noEditPoints="1" noAdjustHandles="1" noChangeArrowheads="1" noChangeShapeType="1" noTextEdit="1"/>
              </p:cNvSpPr>
              <p:nvPr/>
            </p:nvSpPr>
            <p:spPr>
              <a:xfrm>
                <a:off x="7330675" y="1750029"/>
                <a:ext cx="457200" cy="457200"/>
              </a:xfrm>
              <a:prstGeom prst="ellipse">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Oval 43"/>
              <p:cNvSpPr/>
              <p:nvPr/>
            </p:nvSpPr>
            <p:spPr>
              <a:xfrm>
                <a:off x="6603350"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4" name="Oval 43"/>
              <p:cNvSpPr>
                <a:spLocks noRot="1" noChangeAspect="1" noMove="1" noResize="1" noEditPoints="1" noAdjustHandles="1" noChangeArrowheads="1" noChangeShapeType="1" noTextEdit="1"/>
              </p:cNvSpPr>
              <p:nvPr/>
            </p:nvSpPr>
            <p:spPr>
              <a:xfrm>
                <a:off x="6603350" y="1750029"/>
                <a:ext cx="457200" cy="457200"/>
              </a:xfrm>
              <a:prstGeom prst="ellipse">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Oval 45"/>
              <p:cNvSpPr/>
              <p:nvPr/>
            </p:nvSpPr>
            <p:spPr>
              <a:xfrm>
                <a:off x="6645061" y="359755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6" name="Oval 45"/>
              <p:cNvSpPr>
                <a:spLocks noRot="1" noChangeAspect="1" noMove="1" noResize="1" noEditPoints="1" noAdjustHandles="1" noChangeArrowheads="1" noChangeShapeType="1" noTextEdit="1"/>
              </p:cNvSpPr>
              <p:nvPr/>
            </p:nvSpPr>
            <p:spPr>
              <a:xfrm>
                <a:off x="6645061" y="3597554"/>
                <a:ext cx="457200" cy="457200"/>
              </a:xfrm>
              <a:prstGeom prst="ellipse">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Oval 46"/>
              <p:cNvSpPr/>
              <p:nvPr/>
            </p:nvSpPr>
            <p:spPr>
              <a:xfrm>
                <a:off x="6341959"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7" name="Oval 46"/>
              <p:cNvSpPr>
                <a:spLocks noRot="1" noChangeAspect="1" noMove="1" noResize="1" noEditPoints="1" noAdjustHandles="1" noChangeArrowheads="1" noChangeShapeType="1" noTextEdit="1"/>
              </p:cNvSpPr>
              <p:nvPr/>
            </p:nvSpPr>
            <p:spPr>
              <a:xfrm>
                <a:off x="6341959" y="5462590"/>
                <a:ext cx="457200" cy="457200"/>
              </a:xfrm>
              <a:prstGeom prst="ellipse">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Oval 47"/>
              <p:cNvSpPr/>
              <p:nvPr/>
            </p:nvSpPr>
            <p:spPr>
              <a:xfrm>
                <a:off x="5614634"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8" name="Oval 47"/>
              <p:cNvSpPr>
                <a:spLocks noRot="1" noChangeAspect="1" noMove="1" noResize="1" noEditPoints="1" noAdjustHandles="1" noChangeArrowheads="1" noChangeShapeType="1" noTextEdit="1"/>
              </p:cNvSpPr>
              <p:nvPr/>
            </p:nvSpPr>
            <p:spPr>
              <a:xfrm>
                <a:off x="5614634" y="5462590"/>
                <a:ext cx="457200" cy="457200"/>
              </a:xfrm>
              <a:prstGeom prst="ellipse">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Oval 48"/>
              <p:cNvSpPr/>
              <p:nvPr/>
            </p:nvSpPr>
            <p:spPr>
              <a:xfrm>
                <a:off x="8212518"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9" name="Oval 48"/>
              <p:cNvSpPr>
                <a:spLocks noRot="1" noChangeAspect="1" noMove="1" noResize="1" noEditPoints="1" noAdjustHandles="1" noChangeArrowheads="1" noChangeShapeType="1" noTextEdit="1"/>
              </p:cNvSpPr>
              <p:nvPr/>
            </p:nvSpPr>
            <p:spPr>
              <a:xfrm>
                <a:off x="8212518" y="5493422"/>
                <a:ext cx="457200" cy="457200"/>
              </a:xfrm>
              <a:prstGeom prst="ellipse">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Oval 49"/>
              <p:cNvSpPr/>
              <p:nvPr/>
            </p:nvSpPr>
            <p:spPr>
              <a:xfrm>
                <a:off x="7485193"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50" name="Oval 49"/>
              <p:cNvSpPr>
                <a:spLocks noRot="1" noChangeAspect="1" noMove="1" noResize="1" noEditPoints="1" noAdjustHandles="1" noChangeArrowheads="1" noChangeShapeType="1" noTextEdit="1"/>
              </p:cNvSpPr>
              <p:nvPr/>
            </p:nvSpPr>
            <p:spPr>
              <a:xfrm>
                <a:off x="7485193" y="5493422"/>
                <a:ext cx="457200" cy="457200"/>
              </a:xfrm>
              <a:prstGeom prst="ellipse">
                <a:avLst/>
              </a:prstGeom>
              <a:blipFill rotWithShape="0">
                <a:blip r:embed="rId10"/>
                <a:stretch>
                  <a:fillRect/>
                </a:stretch>
              </a:blipFill>
            </p:spPr>
            <p:txBody>
              <a:bodyPr/>
              <a:lstStyle/>
              <a:p>
                <a:r>
                  <a:rPr lang="en-US">
                    <a:noFill/>
                  </a:rPr>
                  <a:t> </a:t>
                </a:r>
              </a:p>
            </p:txBody>
          </p:sp>
        </mc:Fallback>
      </mc:AlternateContent>
      <p:cxnSp>
        <p:nvCxnSpPr>
          <p:cNvPr id="51" name="Straight Arrow Connector 50"/>
          <p:cNvCxnSpPr/>
          <p:nvPr/>
        </p:nvCxnSpPr>
        <p:spPr>
          <a:xfrm rot="5400000">
            <a:off x="7397609"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6666323"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6699909" y="421882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5672724" y="6086985"/>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6415111" y="6090229"/>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7554007" y="6122456"/>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8285670" y="612987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a:off x="6325386" y="1734067"/>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a:off x="5261583" y="5458236"/>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p:nvSpPr>
        <p:spPr>
          <a:xfrm>
            <a:off x="7162800" y="549578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p:cNvSpPr/>
          <p:nvPr/>
        </p:nvSpPr>
        <p:spPr>
          <a:xfrm flipH="1">
            <a:off x="7751567" y="1711193"/>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flipH="1">
            <a:off x="6762933" y="5453741"/>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flipH="1">
            <a:off x="8635913" y="549342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744627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8030" y="1105844"/>
            <a:ext cx="5750142" cy="5632311"/>
          </a:xfrm>
          <a:prstGeom prst="rect">
            <a:avLst/>
          </a:prstGeom>
        </p:spPr>
        <p:txBody>
          <a:bodyPr wrap="square">
            <a:spAutoFit/>
          </a:bodyPr>
          <a:lstStyle/>
          <a:p>
            <a:r>
              <a:rPr lang="en-US" dirty="0" smtClean="0"/>
              <a:t>A primary tumor has stem cells which grow and die and which can pass to the blood and seed metastatic tumors in other organs (we will consider two target organs, liver and lung, where they also grow and </a:t>
            </a:r>
            <a:r>
              <a:rPr lang="en-US" dirty="0"/>
              <a:t>die. No cell growth in blood. </a:t>
            </a:r>
            <a:r>
              <a:rPr lang="en-US" dirty="0" smtClean="0"/>
              <a:t>The stem cells can differentiate into a rapidly proliferating cell type which can compete with the stem cells but also protect them from immune killing. This type of population model is used commonly for </a:t>
            </a:r>
            <a:r>
              <a:rPr lang="en-US" dirty="0" err="1" smtClean="0"/>
              <a:t>leukemias</a:t>
            </a:r>
            <a:endParaRPr lang="en-US" b="1" dirty="0" smtClean="0"/>
          </a:p>
          <a:p>
            <a:endParaRPr lang="en-US" b="1" dirty="0"/>
          </a:p>
          <a:p>
            <a:r>
              <a:rPr lang="en-US" dirty="0" smtClean="0"/>
              <a:t>Objects: </a:t>
            </a:r>
            <a:r>
              <a:rPr lang="en-US" dirty="0" smtClean="0">
                <a:solidFill>
                  <a:srgbClr val="00CC00"/>
                </a:solidFill>
              </a:rPr>
              <a:t>Compartments: Primary, Blood, Liver, Lungs: </a:t>
            </a:r>
            <a:r>
              <a:rPr lang="en-US" b="1" dirty="0" smtClean="0"/>
              <a:t>Properties: </a:t>
            </a:r>
            <a:r>
              <a:rPr lang="en-US" dirty="0" smtClean="0">
                <a:solidFill>
                  <a:srgbClr val="00B0F0"/>
                </a:solidFill>
              </a:rPr>
              <a:t>Contain Tumor Cells</a:t>
            </a:r>
          </a:p>
          <a:p>
            <a:r>
              <a:rPr lang="en-US" dirty="0" smtClean="0">
                <a:solidFill>
                  <a:srgbClr val="00B0F0"/>
                </a:solidFill>
              </a:rPr>
              <a:t>Objects: Tumor Stem Cells (S), Tumor Proliferating Cells (P): Properties: Number of Cells</a:t>
            </a:r>
          </a:p>
          <a:p>
            <a:r>
              <a:rPr lang="en-US" dirty="0" smtClean="0"/>
              <a:t>Behaviors: </a:t>
            </a:r>
            <a:r>
              <a:rPr lang="en-US" dirty="0" smtClean="0">
                <a:solidFill>
                  <a:srgbClr val="0000CC"/>
                </a:solidFill>
              </a:rPr>
              <a:t>Proliferation,</a:t>
            </a:r>
            <a:r>
              <a:rPr lang="en-US" dirty="0" smtClean="0"/>
              <a:t> </a:t>
            </a:r>
            <a:r>
              <a:rPr lang="en-US" dirty="0" smtClean="0">
                <a:solidFill>
                  <a:srgbClr val="FF0000"/>
                </a:solidFill>
              </a:rPr>
              <a:t>Death</a:t>
            </a:r>
          </a:p>
          <a:p>
            <a:r>
              <a:rPr lang="en-US" dirty="0" smtClean="0"/>
              <a:t>Interactions: Transport of stem cells between compartments, Competition </a:t>
            </a:r>
            <a:r>
              <a:rPr lang="en-US" dirty="0"/>
              <a:t>within compartments, </a:t>
            </a:r>
            <a:endParaRPr lang="en-US" dirty="0" smtClean="0"/>
          </a:p>
          <a:p>
            <a:r>
              <a:rPr lang="en-US" b="1" dirty="0" smtClean="0">
                <a:solidFill>
                  <a:srgbClr val="C00000"/>
                </a:solidFill>
              </a:rPr>
              <a:t>Differentiation </a:t>
            </a:r>
            <a:r>
              <a:rPr lang="en-US" b="1" dirty="0">
                <a:solidFill>
                  <a:srgbClr val="C00000"/>
                </a:solidFill>
              </a:rPr>
              <a:t>from stem to proliferating </a:t>
            </a:r>
            <a:endParaRPr lang="en-US" b="1" dirty="0" smtClean="0">
              <a:solidFill>
                <a:srgbClr val="C00000"/>
              </a:solidFill>
            </a:endParaRPr>
          </a:p>
          <a:p>
            <a:r>
              <a:rPr lang="en-US" b="1" dirty="0">
                <a:solidFill>
                  <a:srgbClr val="C00000"/>
                </a:solidFill>
              </a:rPr>
              <a:t>	</a:t>
            </a:r>
            <a:r>
              <a:rPr lang="en-US" b="1" dirty="0" smtClean="0">
                <a:solidFill>
                  <a:srgbClr val="C00000"/>
                </a:solidFill>
              </a:rPr>
              <a:t>cell </a:t>
            </a:r>
            <a:r>
              <a:rPr lang="en-US" b="1" dirty="0">
                <a:solidFill>
                  <a:srgbClr val="C00000"/>
                </a:solidFill>
              </a:rPr>
              <a:t>type</a:t>
            </a:r>
          </a:p>
          <a:p>
            <a:endParaRPr lang="en-US" b="1" dirty="0" smtClean="0"/>
          </a:p>
        </p:txBody>
      </p:sp>
      <p:cxnSp>
        <p:nvCxnSpPr>
          <p:cNvPr id="29" name="Straight Connector 28"/>
          <p:cNvCxnSpPr>
            <a:stCxn id="27" idx="2"/>
            <a:endCxn id="27" idx="2"/>
          </p:cNvCxnSpPr>
          <p:nvPr/>
        </p:nvCxnSpPr>
        <p:spPr>
          <a:xfrm>
            <a:off x="7699559" y="5244664"/>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549972" y="1128672"/>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Primary</a:t>
            </a:r>
            <a:endParaRPr lang="en-US" dirty="0">
              <a:solidFill>
                <a:schemeClr val="tx1"/>
              </a:solidFill>
            </a:endParaRPr>
          </a:p>
        </p:txBody>
      </p:sp>
      <p:sp>
        <p:nvSpPr>
          <p:cNvPr id="39" name="Rectangle 38"/>
          <p:cNvSpPr/>
          <p:nvPr/>
        </p:nvSpPr>
        <p:spPr>
          <a:xfrm>
            <a:off x="6549972" y="3007476"/>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Blood</a:t>
            </a:r>
            <a:endParaRPr lang="en-US" dirty="0">
              <a:solidFill>
                <a:schemeClr val="tx1"/>
              </a:solidFill>
            </a:endParaRPr>
          </a:p>
        </p:txBody>
      </p:sp>
      <p:sp>
        <p:nvSpPr>
          <p:cNvPr id="40" name="Rectangle 39"/>
          <p:cNvSpPr/>
          <p:nvPr/>
        </p:nvSpPr>
        <p:spPr>
          <a:xfrm>
            <a:off x="5549963" y="4886281"/>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Liver</a:t>
            </a:r>
            <a:endParaRPr lang="en-US" dirty="0">
              <a:solidFill>
                <a:schemeClr val="tx1"/>
              </a:solidFill>
            </a:endParaRPr>
          </a:p>
        </p:txBody>
      </p:sp>
      <p:sp>
        <p:nvSpPr>
          <p:cNvPr id="41" name="Rectangle 40"/>
          <p:cNvSpPr/>
          <p:nvPr/>
        </p:nvSpPr>
        <p:spPr>
          <a:xfrm>
            <a:off x="7355223" y="4914508"/>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Lung</a:t>
            </a:r>
            <a:endParaRPr lang="en-US" dirty="0">
              <a:solidFill>
                <a:schemeClr val="tx1"/>
              </a:solidFill>
            </a:endParaRPr>
          </a:p>
        </p:txBody>
      </p:sp>
      <p:sp>
        <p:nvSpPr>
          <p:cNvPr id="43" name="Title 1"/>
          <p:cNvSpPr txBox="1">
            <a:spLocks/>
          </p:cNvSpPr>
          <p:nvPr/>
        </p:nvSpPr>
        <p:spPr bwMode="auto">
          <a:xfrm>
            <a:off x="0" y="485384"/>
            <a:ext cx="914321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smtClean="0">
                <a:solidFill>
                  <a:srgbClr val="0000CC"/>
                </a:solidFill>
              </a:rPr>
              <a:t>Building Network Models: Metastasis Population Model</a:t>
            </a:r>
            <a:br>
              <a:rPr lang="en-US" sz="3600" b="1" kern="0" smtClean="0">
                <a:solidFill>
                  <a:srgbClr val="0000CC"/>
                </a:solidFill>
              </a:rPr>
            </a:br>
            <a:endParaRPr lang="en-US" sz="3600" b="1" kern="0" dirty="0">
              <a:solidFill>
                <a:srgbClr val="0000CC"/>
              </a:solidFill>
            </a:endParaRPr>
          </a:p>
        </p:txBody>
      </p:sp>
      <mc:AlternateContent xmlns:mc="http://schemas.openxmlformats.org/markup-compatibility/2006" xmlns:a14="http://schemas.microsoft.com/office/drawing/2010/main">
        <mc:Choice Requires="a14">
          <p:sp>
            <p:nvSpPr>
              <p:cNvPr id="42" name="Oval 41"/>
              <p:cNvSpPr/>
              <p:nvPr/>
            </p:nvSpPr>
            <p:spPr>
              <a:xfrm>
                <a:off x="7330675"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2" name="Oval 41"/>
              <p:cNvSpPr>
                <a:spLocks noRot="1" noChangeAspect="1" noMove="1" noResize="1" noEditPoints="1" noAdjustHandles="1" noChangeArrowheads="1" noChangeShapeType="1" noTextEdit="1"/>
              </p:cNvSpPr>
              <p:nvPr/>
            </p:nvSpPr>
            <p:spPr>
              <a:xfrm>
                <a:off x="7330675" y="1750029"/>
                <a:ext cx="457200" cy="457200"/>
              </a:xfrm>
              <a:prstGeom prst="ellipse">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Oval 43"/>
              <p:cNvSpPr/>
              <p:nvPr/>
            </p:nvSpPr>
            <p:spPr>
              <a:xfrm>
                <a:off x="6603350"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4" name="Oval 43"/>
              <p:cNvSpPr>
                <a:spLocks noRot="1" noChangeAspect="1" noMove="1" noResize="1" noEditPoints="1" noAdjustHandles="1" noChangeArrowheads="1" noChangeShapeType="1" noTextEdit="1"/>
              </p:cNvSpPr>
              <p:nvPr/>
            </p:nvSpPr>
            <p:spPr>
              <a:xfrm>
                <a:off x="6603350" y="1750029"/>
                <a:ext cx="457200" cy="457200"/>
              </a:xfrm>
              <a:prstGeom prst="ellipse">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Oval 45"/>
              <p:cNvSpPr/>
              <p:nvPr/>
            </p:nvSpPr>
            <p:spPr>
              <a:xfrm>
                <a:off x="6645061" y="359755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6" name="Oval 45"/>
              <p:cNvSpPr>
                <a:spLocks noRot="1" noChangeAspect="1" noMove="1" noResize="1" noEditPoints="1" noAdjustHandles="1" noChangeArrowheads="1" noChangeShapeType="1" noTextEdit="1"/>
              </p:cNvSpPr>
              <p:nvPr/>
            </p:nvSpPr>
            <p:spPr>
              <a:xfrm>
                <a:off x="6645061" y="3597554"/>
                <a:ext cx="457200" cy="457200"/>
              </a:xfrm>
              <a:prstGeom prst="ellipse">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Oval 46"/>
              <p:cNvSpPr/>
              <p:nvPr/>
            </p:nvSpPr>
            <p:spPr>
              <a:xfrm>
                <a:off x="6341959"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7" name="Oval 46"/>
              <p:cNvSpPr>
                <a:spLocks noRot="1" noChangeAspect="1" noMove="1" noResize="1" noEditPoints="1" noAdjustHandles="1" noChangeArrowheads="1" noChangeShapeType="1" noTextEdit="1"/>
              </p:cNvSpPr>
              <p:nvPr/>
            </p:nvSpPr>
            <p:spPr>
              <a:xfrm>
                <a:off x="6341959" y="5462590"/>
                <a:ext cx="457200" cy="457200"/>
              </a:xfrm>
              <a:prstGeom prst="ellipse">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Oval 47"/>
              <p:cNvSpPr/>
              <p:nvPr/>
            </p:nvSpPr>
            <p:spPr>
              <a:xfrm>
                <a:off x="5614634"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8" name="Oval 47"/>
              <p:cNvSpPr>
                <a:spLocks noRot="1" noChangeAspect="1" noMove="1" noResize="1" noEditPoints="1" noAdjustHandles="1" noChangeArrowheads="1" noChangeShapeType="1" noTextEdit="1"/>
              </p:cNvSpPr>
              <p:nvPr/>
            </p:nvSpPr>
            <p:spPr>
              <a:xfrm>
                <a:off x="5614634" y="5462590"/>
                <a:ext cx="457200" cy="457200"/>
              </a:xfrm>
              <a:prstGeom prst="ellipse">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Oval 48"/>
              <p:cNvSpPr/>
              <p:nvPr/>
            </p:nvSpPr>
            <p:spPr>
              <a:xfrm>
                <a:off x="8212518"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9" name="Oval 48"/>
              <p:cNvSpPr>
                <a:spLocks noRot="1" noChangeAspect="1" noMove="1" noResize="1" noEditPoints="1" noAdjustHandles="1" noChangeArrowheads="1" noChangeShapeType="1" noTextEdit="1"/>
              </p:cNvSpPr>
              <p:nvPr/>
            </p:nvSpPr>
            <p:spPr>
              <a:xfrm>
                <a:off x="8212518" y="5493422"/>
                <a:ext cx="457200" cy="457200"/>
              </a:xfrm>
              <a:prstGeom prst="ellipse">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Oval 49"/>
              <p:cNvSpPr/>
              <p:nvPr/>
            </p:nvSpPr>
            <p:spPr>
              <a:xfrm>
                <a:off x="7485193"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50" name="Oval 49"/>
              <p:cNvSpPr>
                <a:spLocks noRot="1" noChangeAspect="1" noMove="1" noResize="1" noEditPoints="1" noAdjustHandles="1" noChangeArrowheads="1" noChangeShapeType="1" noTextEdit="1"/>
              </p:cNvSpPr>
              <p:nvPr/>
            </p:nvSpPr>
            <p:spPr>
              <a:xfrm>
                <a:off x="7485193" y="5493422"/>
                <a:ext cx="457200" cy="457200"/>
              </a:xfrm>
              <a:prstGeom prst="ellipse">
                <a:avLst/>
              </a:prstGeom>
              <a:blipFill rotWithShape="0">
                <a:blip r:embed="rId10"/>
                <a:stretch>
                  <a:fillRect/>
                </a:stretch>
              </a:blipFill>
            </p:spPr>
            <p:txBody>
              <a:bodyPr/>
              <a:lstStyle/>
              <a:p>
                <a:r>
                  <a:rPr lang="en-US">
                    <a:noFill/>
                  </a:rPr>
                  <a:t> </a:t>
                </a:r>
              </a:p>
            </p:txBody>
          </p:sp>
        </mc:Fallback>
      </mc:AlternateContent>
      <p:cxnSp>
        <p:nvCxnSpPr>
          <p:cNvPr id="51" name="Straight Arrow Connector 50"/>
          <p:cNvCxnSpPr/>
          <p:nvPr/>
        </p:nvCxnSpPr>
        <p:spPr>
          <a:xfrm rot="5400000">
            <a:off x="7397609"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6666323"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6699909" y="421882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5672724" y="6086985"/>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6415111" y="6090229"/>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7554007" y="6122456"/>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8285670" y="612987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a:off x="6325386" y="1734067"/>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a:off x="5261583" y="5458236"/>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p:nvSpPr>
        <p:spPr>
          <a:xfrm>
            <a:off x="7162800" y="549578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p:cNvSpPr/>
          <p:nvPr/>
        </p:nvSpPr>
        <p:spPr>
          <a:xfrm flipH="1">
            <a:off x="7751567" y="1711193"/>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flipH="1">
            <a:off x="6762933" y="5453741"/>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flipH="1">
            <a:off x="8635913" y="549342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Arrow Connector 52"/>
          <p:cNvCxnSpPr/>
          <p:nvPr/>
        </p:nvCxnSpPr>
        <p:spPr>
          <a:xfrm>
            <a:off x="6071834" y="57150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7061490" y="19812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942393" y="57150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073131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8030" y="1105844"/>
            <a:ext cx="5750142" cy="5632311"/>
          </a:xfrm>
          <a:prstGeom prst="rect">
            <a:avLst/>
          </a:prstGeom>
        </p:spPr>
        <p:txBody>
          <a:bodyPr wrap="square">
            <a:spAutoFit/>
          </a:bodyPr>
          <a:lstStyle/>
          <a:p>
            <a:r>
              <a:rPr lang="en-US" dirty="0" smtClean="0"/>
              <a:t>A primary tumor has stem cells which grow and die and which can pass to the blood and seed metastatic tumors in other organs (we will consider two target organs, liver and lung, where they also grow and die</a:t>
            </a:r>
            <a:r>
              <a:rPr lang="en-US" dirty="0"/>
              <a:t>. No cell growth in blood. The </a:t>
            </a:r>
            <a:r>
              <a:rPr lang="en-US" dirty="0" smtClean="0"/>
              <a:t>stem cells can differentiate into a rapidly proliferating cell type which can compete with the stem cells but also protect them from immune killing. This type of population model is used commonly for </a:t>
            </a:r>
            <a:r>
              <a:rPr lang="en-US" dirty="0" err="1" smtClean="0"/>
              <a:t>leukemias</a:t>
            </a:r>
            <a:endParaRPr lang="en-US" b="1" dirty="0" smtClean="0"/>
          </a:p>
          <a:p>
            <a:endParaRPr lang="en-US" b="1" dirty="0"/>
          </a:p>
          <a:p>
            <a:r>
              <a:rPr lang="en-US" dirty="0" smtClean="0"/>
              <a:t>Objects: </a:t>
            </a:r>
            <a:r>
              <a:rPr lang="en-US" dirty="0" smtClean="0">
                <a:solidFill>
                  <a:srgbClr val="00CC00"/>
                </a:solidFill>
              </a:rPr>
              <a:t>Compartments: Primary, Blood, Liver, Lungs: </a:t>
            </a:r>
            <a:r>
              <a:rPr lang="en-US" b="1" dirty="0" smtClean="0"/>
              <a:t>Properties: </a:t>
            </a:r>
            <a:r>
              <a:rPr lang="en-US" dirty="0" smtClean="0">
                <a:solidFill>
                  <a:srgbClr val="00B0F0"/>
                </a:solidFill>
              </a:rPr>
              <a:t>Contain Tumor Cells</a:t>
            </a:r>
          </a:p>
          <a:p>
            <a:r>
              <a:rPr lang="en-US" dirty="0" smtClean="0">
                <a:solidFill>
                  <a:srgbClr val="00B0F0"/>
                </a:solidFill>
              </a:rPr>
              <a:t>Objects: Tumor Stem Cells (S), Tumor Proliferating Cells (P): Properties: Number of Cells</a:t>
            </a:r>
          </a:p>
          <a:p>
            <a:r>
              <a:rPr lang="en-US" dirty="0" smtClean="0"/>
              <a:t>Behaviors: </a:t>
            </a:r>
            <a:r>
              <a:rPr lang="en-US" dirty="0" smtClean="0">
                <a:solidFill>
                  <a:srgbClr val="0000CC"/>
                </a:solidFill>
              </a:rPr>
              <a:t>Proliferation,</a:t>
            </a:r>
            <a:r>
              <a:rPr lang="en-US" dirty="0" smtClean="0"/>
              <a:t> </a:t>
            </a:r>
            <a:r>
              <a:rPr lang="en-US" dirty="0" smtClean="0">
                <a:solidFill>
                  <a:srgbClr val="FF0000"/>
                </a:solidFill>
              </a:rPr>
              <a:t>Death</a:t>
            </a:r>
          </a:p>
          <a:p>
            <a:r>
              <a:rPr lang="en-US" dirty="0" smtClean="0"/>
              <a:t>Interactions: Transport of stem cells between compartments, </a:t>
            </a:r>
            <a:r>
              <a:rPr lang="en-US" b="1" dirty="0" smtClean="0">
                <a:solidFill>
                  <a:srgbClr val="FF0000"/>
                </a:solidFill>
              </a:rPr>
              <a:t>Competition </a:t>
            </a:r>
            <a:r>
              <a:rPr lang="en-US" b="1" dirty="0">
                <a:solidFill>
                  <a:srgbClr val="FF0000"/>
                </a:solidFill>
              </a:rPr>
              <a:t>within </a:t>
            </a:r>
            <a:endParaRPr lang="en-US" b="1" dirty="0" smtClean="0">
              <a:solidFill>
                <a:srgbClr val="FF0000"/>
              </a:solidFill>
            </a:endParaRPr>
          </a:p>
          <a:p>
            <a:r>
              <a:rPr lang="en-US" b="1" dirty="0" smtClean="0">
                <a:solidFill>
                  <a:srgbClr val="FF0000"/>
                </a:solidFill>
              </a:rPr>
              <a:t>compartments</a:t>
            </a:r>
            <a:r>
              <a:rPr lang="en-US" dirty="0"/>
              <a:t>, </a:t>
            </a:r>
            <a:r>
              <a:rPr lang="en-US" dirty="0" smtClean="0">
                <a:solidFill>
                  <a:srgbClr val="C00000"/>
                </a:solidFill>
              </a:rPr>
              <a:t>Differentiation </a:t>
            </a:r>
            <a:r>
              <a:rPr lang="en-US" dirty="0">
                <a:solidFill>
                  <a:srgbClr val="C00000"/>
                </a:solidFill>
              </a:rPr>
              <a:t>from stem to </a:t>
            </a:r>
            <a:r>
              <a:rPr lang="en-US" dirty="0" smtClean="0">
                <a:solidFill>
                  <a:srgbClr val="C00000"/>
                </a:solidFill>
              </a:rPr>
              <a:t>	proliferating cell </a:t>
            </a:r>
            <a:r>
              <a:rPr lang="en-US" dirty="0">
                <a:solidFill>
                  <a:srgbClr val="C00000"/>
                </a:solidFill>
              </a:rPr>
              <a:t>type</a:t>
            </a:r>
          </a:p>
          <a:p>
            <a:endParaRPr lang="en-US" b="1" dirty="0" smtClean="0"/>
          </a:p>
        </p:txBody>
      </p:sp>
      <p:cxnSp>
        <p:nvCxnSpPr>
          <p:cNvPr id="29" name="Straight Connector 28"/>
          <p:cNvCxnSpPr>
            <a:stCxn id="27" idx="2"/>
            <a:endCxn id="27" idx="2"/>
          </p:cNvCxnSpPr>
          <p:nvPr/>
        </p:nvCxnSpPr>
        <p:spPr>
          <a:xfrm>
            <a:off x="7699559" y="5244664"/>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549972" y="1128672"/>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Primary</a:t>
            </a:r>
            <a:endParaRPr lang="en-US" dirty="0">
              <a:solidFill>
                <a:schemeClr val="tx1"/>
              </a:solidFill>
            </a:endParaRPr>
          </a:p>
        </p:txBody>
      </p:sp>
      <p:sp>
        <p:nvSpPr>
          <p:cNvPr id="39" name="Rectangle 38"/>
          <p:cNvSpPr/>
          <p:nvPr/>
        </p:nvSpPr>
        <p:spPr>
          <a:xfrm>
            <a:off x="6549972" y="3007476"/>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Blood</a:t>
            </a:r>
            <a:endParaRPr lang="en-US" dirty="0">
              <a:solidFill>
                <a:schemeClr val="tx1"/>
              </a:solidFill>
            </a:endParaRPr>
          </a:p>
        </p:txBody>
      </p:sp>
      <p:sp>
        <p:nvSpPr>
          <p:cNvPr id="40" name="Rectangle 39"/>
          <p:cNvSpPr/>
          <p:nvPr/>
        </p:nvSpPr>
        <p:spPr>
          <a:xfrm>
            <a:off x="5549963" y="4886281"/>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Liver</a:t>
            </a:r>
            <a:endParaRPr lang="en-US" dirty="0">
              <a:solidFill>
                <a:schemeClr val="tx1"/>
              </a:solidFill>
            </a:endParaRPr>
          </a:p>
        </p:txBody>
      </p:sp>
      <p:sp>
        <p:nvSpPr>
          <p:cNvPr id="41" name="Rectangle 40"/>
          <p:cNvSpPr/>
          <p:nvPr/>
        </p:nvSpPr>
        <p:spPr>
          <a:xfrm>
            <a:off x="7355223" y="4914508"/>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Lung</a:t>
            </a:r>
            <a:endParaRPr lang="en-US" dirty="0">
              <a:solidFill>
                <a:schemeClr val="tx1"/>
              </a:solidFill>
            </a:endParaRPr>
          </a:p>
        </p:txBody>
      </p:sp>
      <p:sp>
        <p:nvSpPr>
          <p:cNvPr id="43" name="Title 1"/>
          <p:cNvSpPr txBox="1">
            <a:spLocks/>
          </p:cNvSpPr>
          <p:nvPr/>
        </p:nvSpPr>
        <p:spPr bwMode="auto">
          <a:xfrm>
            <a:off x="0" y="485384"/>
            <a:ext cx="914321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smtClean="0">
                <a:solidFill>
                  <a:srgbClr val="0000CC"/>
                </a:solidFill>
              </a:rPr>
              <a:t>Building Network Models: Metastasis Population Model</a:t>
            </a:r>
            <a:br>
              <a:rPr lang="en-US" sz="3600" b="1" kern="0" smtClean="0">
                <a:solidFill>
                  <a:srgbClr val="0000CC"/>
                </a:solidFill>
              </a:rPr>
            </a:br>
            <a:endParaRPr lang="en-US" sz="3600" b="1" kern="0" dirty="0">
              <a:solidFill>
                <a:srgbClr val="0000CC"/>
              </a:solidFill>
            </a:endParaRPr>
          </a:p>
        </p:txBody>
      </p:sp>
      <mc:AlternateContent xmlns:mc="http://schemas.openxmlformats.org/markup-compatibility/2006" xmlns:a14="http://schemas.microsoft.com/office/drawing/2010/main">
        <mc:Choice Requires="a14">
          <p:sp>
            <p:nvSpPr>
              <p:cNvPr id="42" name="Oval 41"/>
              <p:cNvSpPr/>
              <p:nvPr/>
            </p:nvSpPr>
            <p:spPr>
              <a:xfrm>
                <a:off x="7330675"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2" name="Oval 41"/>
              <p:cNvSpPr>
                <a:spLocks noRot="1" noChangeAspect="1" noMove="1" noResize="1" noEditPoints="1" noAdjustHandles="1" noChangeArrowheads="1" noChangeShapeType="1" noTextEdit="1"/>
              </p:cNvSpPr>
              <p:nvPr/>
            </p:nvSpPr>
            <p:spPr>
              <a:xfrm>
                <a:off x="7330675" y="1750029"/>
                <a:ext cx="457200" cy="457200"/>
              </a:xfrm>
              <a:prstGeom prst="ellipse">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Oval 43"/>
              <p:cNvSpPr/>
              <p:nvPr/>
            </p:nvSpPr>
            <p:spPr>
              <a:xfrm>
                <a:off x="6603350"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4" name="Oval 43"/>
              <p:cNvSpPr>
                <a:spLocks noRot="1" noChangeAspect="1" noMove="1" noResize="1" noEditPoints="1" noAdjustHandles="1" noChangeArrowheads="1" noChangeShapeType="1" noTextEdit="1"/>
              </p:cNvSpPr>
              <p:nvPr/>
            </p:nvSpPr>
            <p:spPr>
              <a:xfrm>
                <a:off x="6603350" y="1750029"/>
                <a:ext cx="457200" cy="457200"/>
              </a:xfrm>
              <a:prstGeom prst="ellipse">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Oval 45"/>
              <p:cNvSpPr/>
              <p:nvPr/>
            </p:nvSpPr>
            <p:spPr>
              <a:xfrm>
                <a:off x="6645061" y="359755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6" name="Oval 45"/>
              <p:cNvSpPr>
                <a:spLocks noRot="1" noChangeAspect="1" noMove="1" noResize="1" noEditPoints="1" noAdjustHandles="1" noChangeArrowheads="1" noChangeShapeType="1" noTextEdit="1"/>
              </p:cNvSpPr>
              <p:nvPr/>
            </p:nvSpPr>
            <p:spPr>
              <a:xfrm>
                <a:off x="6645061" y="3597554"/>
                <a:ext cx="457200" cy="457200"/>
              </a:xfrm>
              <a:prstGeom prst="ellipse">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Oval 46"/>
              <p:cNvSpPr/>
              <p:nvPr/>
            </p:nvSpPr>
            <p:spPr>
              <a:xfrm>
                <a:off x="6341959"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7" name="Oval 46"/>
              <p:cNvSpPr>
                <a:spLocks noRot="1" noChangeAspect="1" noMove="1" noResize="1" noEditPoints="1" noAdjustHandles="1" noChangeArrowheads="1" noChangeShapeType="1" noTextEdit="1"/>
              </p:cNvSpPr>
              <p:nvPr/>
            </p:nvSpPr>
            <p:spPr>
              <a:xfrm>
                <a:off x="6341959" y="5462590"/>
                <a:ext cx="457200" cy="457200"/>
              </a:xfrm>
              <a:prstGeom prst="ellipse">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Oval 47"/>
              <p:cNvSpPr/>
              <p:nvPr/>
            </p:nvSpPr>
            <p:spPr>
              <a:xfrm>
                <a:off x="5614634"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8" name="Oval 47"/>
              <p:cNvSpPr>
                <a:spLocks noRot="1" noChangeAspect="1" noMove="1" noResize="1" noEditPoints="1" noAdjustHandles="1" noChangeArrowheads="1" noChangeShapeType="1" noTextEdit="1"/>
              </p:cNvSpPr>
              <p:nvPr/>
            </p:nvSpPr>
            <p:spPr>
              <a:xfrm>
                <a:off x="5614634" y="5462590"/>
                <a:ext cx="457200" cy="457200"/>
              </a:xfrm>
              <a:prstGeom prst="ellipse">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Oval 48"/>
              <p:cNvSpPr/>
              <p:nvPr/>
            </p:nvSpPr>
            <p:spPr>
              <a:xfrm>
                <a:off x="8212518"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9" name="Oval 48"/>
              <p:cNvSpPr>
                <a:spLocks noRot="1" noChangeAspect="1" noMove="1" noResize="1" noEditPoints="1" noAdjustHandles="1" noChangeArrowheads="1" noChangeShapeType="1" noTextEdit="1"/>
              </p:cNvSpPr>
              <p:nvPr/>
            </p:nvSpPr>
            <p:spPr>
              <a:xfrm>
                <a:off x="8212518" y="5493422"/>
                <a:ext cx="457200" cy="457200"/>
              </a:xfrm>
              <a:prstGeom prst="ellipse">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Oval 49"/>
              <p:cNvSpPr/>
              <p:nvPr/>
            </p:nvSpPr>
            <p:spPr>
              <a:xfrm>
                <a:off x="7485193"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50" name="Oval 49"/>
              <p:cNvSpPr>
                <a:spLocks noRot="1" noChangeAspect="1" noMove="1" noResize="1" noEditPoints="1" noAdjustHandles="1" noChangeArrowheads="1" noChangeShapeType="1" noTextEdit="1"/>
              </p:cNvSpPr>
              <p:nvPr/>
            </p:nvSpPr>
            <p:spPr>
              <a:xfrm>
                <a:off x="7485193" y="5493422"/>
                <a:ext cx="457200" cy="457200"/>
              </a:xfrm>
              <a:prstGeom prst="ellipse">
                <a:avLst/>
              </a:prstGeom>
              <a:blipFill rotWithShape="0">
                <a:blip r:embed="rId10"/>
                <a:stretch>
                  <a:fillRect/>
                </a:stretch>
              </a:blipFill>
            </p:spPr>
            <p:txBody>
              <a:bodyPr/>
              <a:lstStyle/>
              <a:p>
                <a:r>
                  <a:rPr lang="en-US">
                    <a:noFill/>
                  </a:rPr>
                  <a:t> </a:t>
                </a:r>
              </a:p>
            </p:txBody>
          </p:sp>
        </mc:Fallback>
      </mc:AlternateContent>
      <p:cxnSp>
        <p:nvCxnSpPr>
          <p:cNvPr id="51" name="Straight Arrow Connector 50"/>
          <p:cNvCxnSpPr/>
          <p:nvPr/>
        </p:nvCxnSpPr>
        <p:spPr>
          <a:xfrm rot="5400000">
            <a:off x="7397609"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6666323"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6699909" y="421882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5672724" y="6086985"/>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6415111" y="6090229"/>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7554007" y="6122456"/>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8285670" y="612987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a:off x="6325386" y="1734067"/>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a:off x="5261583" y="5458236"/>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p:nvSpPr>
        <p:spPr>
          <a:xfrm>
            <a:off x="7162800" y="549578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p:cNvSpPr/>
          <p:nvPr/>
        </p:nvSpPr>
        <p:spPr>
          <a:xfrm flipH="1">
            <a:off x="7751567" y="1711193"/>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flipH="1">
            <a:off x="6762933" y="5453741"/>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flipH="1">
            <a:off x="8635913" y="549342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Arrow Connector 52"/>
          <p:cNvCxnSpPr/>
          <p:nvPr/>
        </p:nvCxnSpPr>
        <p:spPr>
          <a:xfrm>
            <a:off x="6071834" y="57150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7061490" y="19812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942393" y="57150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5835192" y="5220600"/>
            <a:ext cx="1144556" cy="237520"/>
            <a:chOff x="5835192" y="5220600"/>
            <a:chExt cx="1144556" cy="237520"/>
          </a:xfrm>
        </p:grpSpPr>
        <p:sp>
          <p:nvSpPr>
            <p:cNvPr id="11" name="Freeform 10"/>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 name="Straight Connector 70"/>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a:off x="7713583" y="5249596"/>
            <a:ext cx="1144556" cy="237520"/>
            <a:chOff x="5835192" y="5220600"/>
            <a:chExt cx="1144556" cy="237520"/>
          </a:xfrm>
        </p:grpSpPr>
        <p:sp>
          <p:nvSpPr>
            <p:cNvPr id="73" name="Freeform 72"/>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4" name="Straight Connector 73"/>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8" name="Group 77"/>
          <p:cNvGrpSpPr/>
          <p:nvPr/>
        </p:nvGrpSpPr>
        <p:grpSpPr>
          <a:xfrm>
            <a:off x="6833126" y="1488307"/>
            <a:ext cx="1144556" cy="237520"/>
            <a:chOff x="5835192" y="5220600"/>
            <a:chExt cx="1144556" cy="237520"/>
          </a:xfrm>
        </p:grpSpPr>
        <p:sp>
          <p:nvSpPr>
            <p:cNvPr id="79" name="Freeform 78"/>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0" name="Straight Connector 79"/>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1" name="Group 80"/>
          <p:cNvGrpSpPr/>
          <p:nvPr/>
        </p:nvGrpSpPr>
        <p:grpSpPr>
          <a:xfrm flipH="1">
            <a:off x="6457489" y="1499005"/>
            <a:ext cx="1144556" cy="237520"/>
            <a:chOff x="5835192" y="5220600"/>
            <a:chExt cx="1144556" cy="237520"/>
          </a:xfrm>
        </p:grpSpPr>
        <p:sp>
          <p:nvSpPr>
            <p:cNvPr id="82" name="Freeform 81"/>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3" name="Straight Connector 82"/>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flipH="1">
            <a:off x="5365140" y="5215657"/>
            <a:ext cx="1144556" cy="237520"/>
            <a:chOff x="5835192" y="5220600"/>
            <a:chExt cx="1144556" cy="237520"/>
          </a:xfrm>
        </p:grpSpPr>
        <p:sp>
          <p:nvSpPr>
            <p:cNvPr id="91" name="Freeform 90"/>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flipH="1">
            <a:off x="7242755" y="5252685"/>
            <a:ext cx="1144556" cy="237520"/>
            <a:chOff x="5835192" y="5220600"/>
            <a:chExt cx="1144556" cy="237520"/>
          </a:xfrm>
        </p:grpSpPr>
        <p:sp>
          <p:nvSpPr>
            <p:cNvPr id="94" name="Freeform 93"/>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5" name="Straight Connector 94"/>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288193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8030" y="1105844"/>
            <a:ext cx="5750142" cy="5355312"/>
          </a:xfrm>
          <a:prstGeom prst="rect">
            <a:avLst/>
          </a:prstGeom>
        </p:spPr>
        <p:txBody>
          <a:bodyPr wrap="square">
            <a:spAutoFit/>
          </a:bodyPr>
          <a:lstStyle/>
          <a:p>
            <a:r>
              <a:rPr lang="en-US" dirty="0" smtClean="0"/>
              <a:t>A primary tumor has stem cells which grow and die and which can pass to the blood and seed metastatic tumors in other organs (we will consider two target organs, liver and lung, where they also grow and die</a:t>
            </a:r>
            <a:r>
              <a:rPr lang="en-US" dirty="0"/>
              <a:t>. No cell growth in blood. The </a:t>
            </a:r>
            <a:r>
              <a:rPr lang="en-US" dirty="0" smtClean="0"/>
              <a:t>stem cells can differentiate into a rapidly proliferating cell type which can compete with the stem cells but also </a:t>
            </a:r>
            <a:r>
              <a:rPr lang="en-US" b="1" dirty="0" smtClean="0">
                <a:solidFill>
                  <a:srgbClr val="00B050"/>
                </a:solidFill>
              </a:rPr>
              <a:t>protect them from immune killing</a:t>
            </a:r>
            <a:r>
              <a:rPr lang="en-US" dirty="0" smtClean="0"/>
              <a:t>. This type of population model is used commonly for </a:t>
            </a:r>
            <a:r>
              <a:rPr lang="en-US" dirty="0" err="1" smtClean="0"/>
              <a:t>leukemias</a:t>
            </a:r>
            <a:endParaRPr lang="en-US" b="1" dirty="0" smtClean="0"/>
          </a:p>
          <a:p>
            <a:endParaRPr lang="en-US" b="1" dirty="0"/>
          </a:p>
          <a:p>
            <a:r>
              <a:rPr lang="en-US" dirty="0" smtClean="0"/>
              <a:t>Objects: </a:t>
            </a:r>
            <a:r>
              <a:rPr lang="en-US" dirty="0" smtClean="0">
                <a:solidFill>
                  <a:srgbClr val="00CC00"/>
                </a:solidFill>
              </a:rPr>
              <a:t>Compartments: Primary, Blood, Liver, Lungs: </a:t>
            </a:r>
            <a:r>
              <a:rPr lang="en-US" b="1" dirty="0" smtClean="0"/>
              <a:t>Properties: </a:t>
            </a:r>
            <a:r>
              <a:rPr lang="en-US" dirty="0" smtClean="0">
                <a:solidFill>
                  <a:srgbClr val="00B0F0"/>
                </a:solidFill>
              </a:rPr>
              <a:t>Contain Tumor Cells</a:t>
            </a:r>
          </a:p>
          <a:p>
            <a:r>
              <a:rPr lang="en-US" dirty="0" smtClean="0">
                <a:solidFill>
                  <a:srgbClr val="00B0F0"/>
                </a:solidFill>
              </a:rPr>
              <a:t>Objects: Tumor Stem Cells (S), Tumor Proliferating Cells (P): Properties: Number of Cells</a:t>
            </a:r>
          </a:p>
          <a:p>
            <a:r>
              <a:rPr lang="en-US" dirty="0" smtClean="0"/>
              <a:t>Behaviors: </a:t>
            </a:r>
            <a:r>
              <a:rPr lang="en-US" dirty="0" smtClean="0">
                <a:solidFill>
                  <a:srgbClr val="0000CC"/>
                </a:solidFill>
              </a:rPr>
              <a:t>Proliferation,</a:t>
            </a:r>
            <a:r>
              <a:rPr lang="en-US" dirty="0" smtClean="0"/>
              <a:t> </a:t>
            </a:r>
            <a:r>
              <a:rPr lang="en-US" dirty="0" smtClean="0">
                <a:solidFill>
                  <a:srgbClr val="FF0000"/>
                </a:solidFill>
              </a:rPr>
              <a:t>Death</a:t>
            </a:r>
          </a:p>
          <a:p>
            <a:r>
              <a:rPr lang="en-US" dirty="0" smtClean="0"/>
              <a:t>Interactions: Transport of stem cells between compartments, </a:t>
            </a:r>
            <a:r>
              <a:rPr lang="en-US" dirty="0" smtClean="0">
                <a:solidFill>
                  <a:srgbClr val="FF0000"/>
                </a:solidFill>
              </a:rPr>
              <a:t>Competition </a:t>
            </a:r>
            <a:r>
              <a:rPr lang="en-US" dirty="0">
                <a:solidFill>
                  <a:srgbClr val="FF0000"/>
                </a:solidFill>
              </a:rPr>
              <a:t>within compartments</a:t>
            </a:r>
            <a:r>
              <a:rPr lang="en-US" dirty="0"/>
              <a:t>, </a:t>
            </a:r>
            <a:endParaRPr lang="en-US" dirty="0" smtClean="0"/>
          </a:p>
          <a:p>
            <a:r>
              <a:rPr lang="en-US" dirty="0" smtClean="0">
                <a:solidFill>
                  <a:srgbClr val="C00000"/>
                </a:solidFill>
              </a:rPr>
              <a:t>Differentiation </a:t>
            </a:r>
            <a:r>
              <a:rPr lang="en-US" dirty="0">
                <a:solidFill>
                  <a:srgbClr val="C00000"/>
                </a:solidFill>
              </a:rPr>
              <a:t>from stem to proliferating </a:t>
            </a:r>
            <a:r>
              <a:rPr lang="en-US" dirty="0" smtClean="0">
                <a:solidFill>
                  <a:srgbClr val="C00000"/>
                </a:solidFill>
              </a:rPr>
              <a:t>cell </a:t>
            </a:r>
            <a:r>
              <a:rPr lang="en-US" dirty="0">
                <a:solidFill>
                  <a:srgbClr val="C00000"/>
                </a:solidFill>
              </a:rPr>
              <a:t>type</a:t>
            </a:r>
          </a:p>
          <a:p>
            <a:endParaRPr lang="en-US" b="1" dirty="0" smtClean="0"/>
          </a:p>
        </p:txBody>
      </p:sp>
      <p:cxnSp>
        <p:nvCxnSpPr>
          <p:cNvPr id="29" name="Straight Connector 28"/>
          <p:cNvCxnSpPr>
            <a:stCxn id="27" idx="2"/>
            <a:endCxn id="27" idx="2"/>
          </p:cNvCxnSpPr>
          <p:nvPr/>
        </p:nvCxnSpPr>
        <p:spPr>
          <a:xfrm>
            <a:off x="7699559" y="5244664"/>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549972" y="1128672"/>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Primary</a:t>
            </a:r>
            <a:endParaRPr lang="en-US" dirty="0">
              <a:solidFill>
                <a:schemeClr val="tx1"/>
              </a:solidFill>
            </a:endParaRPr>
          </a:p>
        </p:txBody>
      </p:sp>
      <p:sp>
        <p:nvSpPr>
          <p:cNvPr id="39" name="Rectangle 38"/>
          <p:cNvSpPr/>
          <p:nvPr/>
        </p:nvSpPr>
        <p:spPr>
          <a:xfrm>
            <a:off x="6549972" y="3007476"/>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Blood</a:t>
            </a:r>
            <a:endParaRPr lang="en-US" dirty="0">
              <a:solidFill>
                <a:schemeClr val="tx1"/>
              </a:solidFill>
            </a:endParaRPr>
          </a:p>
        </p:txBody>
      </p:sp>
      <p:sp>
        <p:nvSpPr>
          <p:cNvPr id="40" name="Rectangle 39"/>
          <p:cNvSpPr/>
          <p:nvPr/>
        </p:nvSpPr>
        <p:spPr>
          <a:xfrm>
            <a:off x="5549963" y="4886281"/>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Liver</a:t>
            </a:r>
            <a:endParaRPr lang="en-US" dirty="0">
              <a:solidFill>
                <a:schemeClr val="tx1"/>
              </a:solidFill>
            </a:endParaRPr>
          </a:p>
        </p:txBody>
      </p:sp>
      <p:sp>
        <p:nvSpPr>
          <p:cNvPr id="41" name="Rectangle 40"/>
          <p:cNvSpPr/>
          <p:nvPr/>
        </p:nvSpPr>
        <p:spPr>
          <a:xfrm>
            <a:off x="7355223" y="4914508"/>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Lung</a:t>
            </a:r>
            <a:endParaRPr lang="en-US" dirty="0">
              <a:solidFill>
                <a:schemeClr val="tx1"/>
              </a:solidFill>
            </a:endParaRPr>
          </a:p>
        </p:txBody>
      </p:sp>
      <p:sp>
        <p:nvSpPr>
          <p:cNvPr id="43" name="Title 1"/>
          <p:cNvSpPr txBox="1">
            <a:spLocks/>
          </p:cNvSpPr>
          <p:nvPr/>
        </p:nvSpPr>
        <p:spPr bwMode="auto">
          <a:xfrm>
            <a:off x="0" y="485384"/>
            <a:ext cx="914321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smtClean="0">
                <a:solidFill>
                  <a:srgbClr val="0000CC"/>
                </a:solidFill>
              </a:rPr>
              <a:t>Building Network Models: Metastasis Population Model</a:t>
            </a:r>
            <a:br>
              <a:rPr lang="en-US" sz="3600" b="1" kern="0" smtClean="0">
                <a:solidFill>
                  <a:srgbClr val="0000CC"/>
                </a:solidFill>
              </a:rPr>
            </a:br>
            <a:endParaRPr lang="en-US" sz="3600" b="1" kern="0" dirty="0">
              <a:solidFill>
                <a:srgbClr val="0000CC"/>
              </a:solidFill>
            </a:endParaRPr>
          </a:p>
        </p:txBody>
      </p:sp>
      <mc:AlternateContent xmlns:mc="http://schemas.openxmlformats.org/markup-compatibility/2006" xmlns:a14="http://schemas.microsoft.com/office/drawing/2010/main">
        <mc:Choice Requires="a14">
          <p:sp>
            <p:nvSpPr>
              <p:cNvPr id="42" name="Oval 41"/>
              <p:cNvSpPr/>
              <p:nvPr/>
            </p:nvSpPr>
            <p:spPr>
              <a:xfrm>
                <a:off x="7330675"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2" name="Oval 41"/>
              <p:cNvSpPr>
                <a:spLocks noRot="1" noChangeAspect="1" noMove="1" noResize="1" noEditPoints="1" noAdjustHandles="1" noChangeArrowheads="1" noChangeShapeType="1" noTextEdit="1"/>
              </p:cNvSpPr>
              <p:nvPr/>
            </p:nvSpPr>
            <p:spPr>
              <a:xfrm>
                <a:off x="7330675" y="1750029"/>
                <a:ext cx="457200" cy="457200"/>
              </a:xfrm>
              <a:prstGeom prst="ellipse">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Oval 43"/>
              <p:cNvSpPr/>
              <p:nvPr/>
            </p:nvSpPr>
            <p:spPr>
              <a:xfrm>
                <a:off x="6603350"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4" name="Oval 43"/>
              <p:cNvSpPr>
                <a:spLocks noRot="1" noChangeAspect="1" noMove="1" noResize="1" noEditPoints="1" noAdjustHandles="1" noChangeArrowheads="1" noChangeShapeType="1" noTextEdit="1"/>
              </p:cNvSpPr>
              <p:nvPr/>
            </p:nvSpPr>
            <p:spPr>
              <a:xfrm>
                <a:off x="6603350" y="1750029"/>
                <a:ext cx="457200" cy="457200"/>
              </a:xfrm>
              <a:prstGeom prst="ellipse">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Oval 45"/>
              <p:cNvSpPr/>
              <p:nvPr/>
            </p:nvSpPr>
            <p:spPr>
              <a:xfrm>
                <a:off x="6645061" y="359755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6" name="Oval 45"/>
              <p:cNvSpPr>
                <a:spLocks noRot="1" noChangeAspect="1" noMove="1" noResize="1" noEditPoints="1" noAdjustHandles="1" noChangeArrowheads="1" noChangeShapeType="1" noTextEdit="1"/>
              </p:cNvSpPr>
              <p:nvPr/>
            </p:nvSpPr>
            <p:spPr>
              <a:xfrm>
                <a:off x="6645061" y="3597554"/>
                <a:ext cx="457200" cy="457200"/>
              </a:xfrm>
              <a:prstGeom prst="ellipse">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Oval 46"/>
              <p:cNvSpPr/>
              <p:nvPr/>
            </p:nvSpPr>
            <p:spPr>
              <a:xfrm>
                <a:off x="6341959"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7" name="Oval 46"/>
              <p:cNvSpPr>
                <a:spLocks noRot="1" noChangeAspect="1" noMove="1" noResize="1" noEditPoints="1" noAdjustHandles="1" noChangeArrowheads="1" noChangeShapeType="1" noTextEdit="1"/>
              </p:cNvSpPr>
              <p:nvPr/>
            </p:nvSpPr>
            <p:spPr>
              <a:xfrm>
                <a:off x="6341959" y="5462590"/>
                <a:ext cx="457200" cy="457200"/>
              </a:xfrm>
              <a:prstGeom prst="ellipse">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Oval 47"/>
              <p:cNvSpPr/>
              <p:nvPr/>
            </p:nvSpPr>
            <p:spPr>
              <a:xfrm>
                <a:off x="5614634"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8" name="Oval 47"/>
              <p:cNvSpPr>
                <a:spLocks noRot="1" noChangeAspect="1" noMove="1" noResize="1" noEditPoints="1" noAdjustHandles="1" noChangeArrowheads="1" noChangeShapeType="1" noTextEdit="1"/>
              </p:cNvSpPr>
              <p:nvPr/>
            </p:nvSpPr>
            <p:spPr>
              <a:xfrm>
                <a:off x="5614634" y="5462590"/>
                <a:ext cx="457200" cy="457200"/>
              </a:xfrm>
              <a:prstGeom prst="ellipse">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Oval 48"/>
              <p:cNvSpPr/>
              <p:nvPr/>
            </p:nvSpPr>
            <p:spPr>
              <a:xfrm>
                <a:off x="8212518"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9" name="Oval 48"/>
              <p:cNvSpPr>
                <a:spLocks noRot="1" noChangeAspect="1" noMove="1" noResize="1" noEditPoints="1" noAdjustHandles="1" noChangeArrowheads="1" noChangeShapeType="1" noTextEdit="1"/>
              </p:cNvSpPr>
              <p:nvPr/>
            </p:nvSpPr>
            <p:spPr>
              <a:xfrm>
                <a:off x="8212518" y="5493422"/>
                <a:ext cx="457200" cy="457200"/>
              </a:xfrm>
              <a:prstGeom prst="ellipse">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Oval 49"/>
              <p:cNvSpPr/>
              <p:nvPr/>
            </p:nvSpPr>
            <p:spPr>
              <a:xfrm>
                <a:off x="7485193"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50" name="Oval 49"/>
              <p:cNvSpPr>
                <a:spLocks noRot="1" noChangeAspect="1" noMove="1" noResize="1" noEditPoints="1" noAdjustHandles="1" noChangeArrowheads="1" noChangeShapeType="1" noTextEdit="1"/>
              </p:cNvSpPr>
              <p:nvPr/>
            </p:nvSpPr>
            <p:spPr>
              <a:xfrm>
                <a:off x="7485193" y="5493422"/>
                <a:ext cx="457200" cy="457200"/>
              </a:xfrm>
              <a:prstGeom prst="ellipse">
                <a:avLst/>
              </a:prstGeom>
              <a:blipFill rotWithShape="0">
                <a:blip r:embed="rId10"/>
                <a:stretch>
                  <a:fillRect/>
                </a:stretch>
              </a:blipFill>
            </p:spPr>
            <p:txBody>
              <a:bodyPr/>
              <a:lstStyle/>
              <a:p>
                <a:r>
                  <a:rPr lang="en-US">
                    <a:noFill/>
                  </a:rPr>
                  <a:t> </a:t>
                </a:r>
              </a:p>
            </p:txBody>
          </p:sp>
        </mc:Fallback>
      </mc:AlternateContent>
      <p:cxnSp>
        <p:nvCxnSpPr>
          <p:cNvPr id="51" name="Straight Arrow Connector 50"/>
          <p:cNvCxnSpPr/>
          <p:nvPr/>
        </p:nvCxnSpPr>
        <p:spPr>
          <a:xfrm rot="5400000">
            <a:off x="7397609"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6666323"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6699909" y="421882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5672724" y="6086985"/>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6415111" y="6090229"/>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7554007" y="6122456"/>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8285670" y="612987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a:off x="6325386" y="1734067"/>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a:off x="5261583" y="5458236"/>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p:nvSpPr>
        <p:spPr>
          <a:xfrm>
            <a:off x="7162800" y="549578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p:cNvSpPr/>
          <p:nvPr/>
        </p:nvSpPr>
        <p:spPr>
          <a:xfrm flipH="1">
            <a:off x="7751567" y="1711193"/>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flipH="1">
            <a:off x="6762933" y="5453741"/>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flipH="1">
            <a:off x="8635913" y="549342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Arrow Connector 52"/>
          <p:cNvCxnSpPr/>
          <p:nvPr/>
        </p:nvCxnSpPr>
        <p:spPr>
          <a:xfrm>
            <a:off x="6071834" y="57150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7061490" y="19812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942393" y="57150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5835192" y="5220600"/>
            <a:ext cx="1144556" cy="237520"/>
            <a:chOff x="5835192" y="5220600"/>
            <a:chExt cx="1144556" cy="237520"/>
          </a:xfrm>
        </p:grpSpPr>
        <p:sp>
          <p:nvSpPr>
            <p:cNvPr id="11" name="Freeform 10"/>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 name="Straight Connector 70"/>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a:off x="7713583" y="5249596"/>
            <a:ext cx="1144556" cy="237520"/>
            <a:chOff x="5835192" y="5220600"/>
            <a:chExt cx="1144556" cy="237520"/>
          </a:xfrm>
        </p:grpSpPr>
        <p:sp>
          <p:nvSpPr>
            <p:cNvPr id="73" name="Freeform 72"/>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4" name="Straight Connector 73"/>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8" name="Group 77"/>
          <p:cNvGrpSpPr/>
          <p:nvPr/>
        </p:nvGrpSpPr>
        <p:grpSpPr>
          <a:xfrm>
            <a:off x="6833126" y="1488307"/>
            <a:ext cx="1144556" cy="237520"/>
            <a:chOff x="5835192" y="5220600"/>
            <a:chExt cx="1144556" cy="237520"/>
          </a:xfrm>
        </p:grpSpPr>
        <p:sp>
          <p:nvSpPr>
            <p:cNvPr id="79" name="Freeform 78"/>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0" name="Straight Connector 79"/>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1" name="Group 80"/>
          <p:cNvGrpSpPr/>
          <p:nvPr/>
        </p:nvGrpSpPr>
        <p:grpSpPr>
          <a:xfrm flipH="1">
            <a:off x="6457489" y="1499005"/>
            <a:ext cx="1144556" cy="237520"/>
            <a:chOff x="5835192" y="5220600"/>
            <a:chExt cx="1144556" cy="237520"/>
          </a:xfrm>
        </p:grpSpPr>
        <p:sp>
          <p:nvSpPr>
            <p:cNvPr id="82" name="Freeform 81"/>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3" name="Straight Connector 82"/>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flipH="1">
            <a:off x="5365140" y="5215657"/>
            <a:ext cx="1144556" cy="237520"/>
            <a:chOff x="5835192" y="5220600"/>
            <a:chExt cx="1144556" cy="237520"/>
          </a:xfrm>
        </p:grpSpPr>
        <p:sp>
          <p:nvSpPr>
            <p:cNvPr id="91" name="Freeform 90"/>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flipH="1">
            <a:off x="7242755" y="5252685"/>
            <a:ext cx="1144556" cy="237520"/>
            <a:chOff x="5835192" y="5220600"/>
            <a:chExt cx="1144556" cy="237520"/>
          </a:xfrm>
        </p:grpSpPr>
        <p:sp>
          <p:nvSpPr>
            <p:cNvPr id="94" name="Freeform 93"/>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5" name="Straight Connector 94"/>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rot="9045374">
            <a:off x="5900312" y="5818710"/>
            <a:ext cx="500126" cy="228023"/>
            <a:chOff x="-2404747" y="5693782"/>
            <a:chExt cx="1447407" cy="175842"/>
          </a:xfrm>
        </p:grpSpPr>
        <p:cxnSp>
          <p:nvCxnSpPr>
            <p:cNvPr id="36" name="Straight Arrow Connector 35"/>
            <p:cNvCxnSpPr/>
            <p:nvPr/>
          </p:nvCxnSpPr>
          <p:spPr>
            <a:xfrm>
              <a:off x="-2404747" y="5754998"/>
              <a:ext cx="1447407" cy="10527"/>
            </a:xfrm>
            <a:prstGeom prst="curvedConnector3">
              <a:avLst>
                <a:gd name="adj1" fmla="val 49122"/>
              </a:avLst>
            </a:prstGeom>
            <a:ln w="38100" cap="flat">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7954626" flipV="1">
              <a:off x="-1064972" y="5781680"/>
              <a:ext cx="175842" cy="4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85" name="Straight Arrow Connector 35"/>
          <p:cNvCxnSpPr/>
          <p:nvPr/>
        </p:nvCxnSpPr>
        <p:spPr>
          <a:xfrm rot="9045374">
            <a:off x="7789284" y="5979241"/>
            <a:ext cx="500126" cy="13651"/>
          </a:xfrm>
          <a:prstGeom prst="curvedConnector3">
            <a:avLst>
              <a:gd name="adj1" fmla="val 49122"/>
            </a:avLst>
          </a:prstGeom>
          <a:ln w="38100" cap="flat">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V="1">
            <a:off x="7699503" y="6080633"/>
            <a:ext cx="228023" cy="1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8" name="Straight Arrow Connector 35"/>
          <p:cNvCxnSpPr/>
          <p:nvPr/>
        </p:nvCxnSpPr>
        <p:spPr>
          <a:xfrm rot="9045374">
            <a:off x="6915158" y="2257060"/>
            <a:ext cx="500126" cy="13651"/>
          </a:xfrm>
          <a:prstGeom prst="curvedConnector3">
            <a:avLst>
              <a:gd name="adj1" fmla="val 49122"/>
            </a:avLst>
          </a:prstGeom>
          <a:ln w="38100" cap="flat">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5400000" flipV="1">
            <a:off x="6825377" y="2358452"/>
            <a:ext cx="228023" cy="1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603621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8030" y="1105844"/>
            <a:ext cx="5750142" cy="5632311"/>
          </a:xfrm>
          <a:prstGeom prst="rect">
            <a:avLst/>
          </a:prstGeom>
        </p:spPr>
        <p:txBody>
          <a:bodyPr wrap="square">
            <a:spAutoFit/>
          </a:bodyPr>
          <a:lstStyle/>
          <a:p>
            <a:r>
              <a:rPr lang="en-US" dirty="0" smtClean="0"/>
              <a:t>A primary tumor has stem cells which grow and die and which can pass to the blood and seed metastatic tumors in other organs (we will consider two target organs, liver and lung, where they also grow and die</a:t>
            </a:r>
            <a:r>
              <a:rPr lang="en-US" dirty="0"/>
              <a:t>. No cell growth in blood. The </a:t>
            </a:r>
            <a:r>
              <a:rPr lang="en-US" dirty="0" smtClean="0"/>
              <a:t>stem cells can differentiate into a rapidly proliferating cell type which can compete with the stem cells but also </a:t>
            </a:r>
            <a:r>
              <a:rPr lang="en-US" b="1" dirty="0" smtClean="0">
                <a:solidFill>
                  <a:srgbClr val="00B050"/>
                </a:solidFill>
              </a:rPr>
              <a:t>protect them from immune killing</a:t>
            </a:r>
            <a:r>
              <a:rPr lang="en-US" dirty="0" smtClean="0"/>
              <a:t>. This type of population model is used commonly for </a:t>
            </a:r>
            <a:r>
              <a:rPr lang="en-US" dirty="0" err="1" smtClean="0"/>
              <a:t>leukemias</a:t>
            </a:r>
            <a:endParaRPr lang="en-US" b="1" dirty="0" smtClean="0"/>
          </a:p>
          <a:p>
            <a:endParaRPr lang="en-US" b="1" dirty="0"/>
          </a:p>
          <a:p>
            <a:r>
              <a:rPr lang="en-US" dirty="0" smtClean="0"/>
              <a:t>Objects: </a:t>
            </a:r>
            <a:r>
              <a:rPr lang="en-US" dirty="0" smtClean="0">
                <a:solidFill>
                  <a:srgbClr val="00CC00"/>
                </a:solidFill>
              </a:rPr>
              <a:t>Compartments: Primary, Blood, Liver, Lungs: </a:t>
            </a:r>
            <a:r>
              <a:rPr lang="en-US" b="1" dirty="0" smtClean="0"/>
              <a:t>Properties: </a:t>
            </a:r>
            <a:r>
              <a:rPr lang="en-US" dirty="0" smtClean="0">
                <a:solidFill>
                  <a:srgbClr val="00B0F0"/>
                </a:solidFill>
              </a:rPr>
              <a:t>Contain Tumor Cells</a:t>
            </a:r>
          </a:p>
          <a:p>
            <a:r>
              <a:rPr lang="en-US" dirty="0" smtClean="0">
                <a:solidFill>
                  <a:srgbClr val="00B0F0"/>
                </a:solidFill>
              </a:rPr>
              <a:t>Objects: Tumor Stem Cells (S), Tumor Proliferating Cells (P): Properties: Number of Cells</a:t>
            </a:r>
          </a:p>
          <a:p>
            <a:r>
              <a:rPr lang="en-US" dirty="0" smtClean="0"/>
              <a:t>Behaviors: </a:t>
            </a:r>
            <a:r>
              <a:rPr lang="en-US" dirty="0" smtClean="0">
                <a:solidFill>
                  <a:srgbClr val="0000CC"/>
                </a:solidFill>
              </a:rPr>
              <a:t>Proliferation,</a:t>
            </a:r>
            <a:r>
              <a:rPr lang="en-US" dirty="0" smtClean="0"/>
              <a:t> </a:t>
            </a:r>
            <a:r>
              <a:rPr lang="en-US" dirty="0" smtClean="0">
                <a:solidFill>
                  <a:srgbClr val="FF0000"/>
                </a:solidFill>
              </a:rPr>
              <a:t>Death</a:t>
            </a:r>
          </a:p>
          <a:p>
            <a:r>
              <a:rPr lang="en-US" dirty="0" smtClean="0"/>
              <a:t>Interactions: </a:t>
            </a:r>
            <a:r>
              <a:rPr lang="en-US" b="1" dirty="0" smtClean="0">
                <a:solidFill>
                  <a:srgbClr val="FFC000"/>
                </a:solidFill>
              </a:rPr>
              <a:t>Transport of stem cells between compartments</a:t>
            </a:r>
            <a:r>
              <a:rPr lang="en-US" dirty="0" smtClean="0"/>
              <a:t>, </a:t>
            </a:r>
            <a:r>
              <a:rPr lang="en-US" dirty="0" smtClean="0">
                <a:solidFill>
                  <a:srgbClr val="FF0000"/>
                </a:solidFill>
              </a:rPr>
              <a:t>Competition </a:t>
            </a:r>
            <a:r>
              <a:rPr lang="en-US" dirty="0">
                <a:solidFill>
                  <a:srgbClr val="FF0000"/>
                </a:solidFill>
              </a:rPr>
              <a:t>within </a:t>
            </a:r>
            <a:endParaRPr lang="en-US" dirty="0" smtClean="0">
              <a:solidFill>
                <a:srgbClr val="FF0000"/>
              </a:solidFill>
            </a:endParaRPr>
          </a:p>
          <a:p>
            <a:r>
              <a:rPr lang="en-US" dirty="0" smtClean="0">
                <a:solidFill>
                  <a:srgbClr val="FF0000"/>
                </a:solidFill>
              </a:rPr>
              <a:t>compartments</a:t>
            </a:r>
            <a:r>
              <a:rPr lang="en-US" dirty="0"/>
              <a:t>, </a:t>
            </a:r>
            <a:r>
              <a:rPr lang="en-US" dirty="0" smtClean="0">
                <a:solidFill>
                  <a:srgbClr val="C00000"/>
                </a:solidFill>
              </a:rPr>
              <a:t>Differentiation </a:t>
            </a:r>
            <a:r>
              <a:rPr lang="en-US" dirty="0">
                <a:solidFill>
                  <a:srgbClr val="C00000"/>
                </a:solidFill>
              </a:rPr>
              <a:t>from stem to </a:t>
            </a:r>
            <a:r>
              <a:rPr lang="en-US" dirty="0" smtClean="0">
                <a:solidFill>
                  <a:srgbClr val="C00000"/>
                </a:solidFill>
              </a:rPr>
              <a:t>	proliferating cell </a:t>
            </a:r>
            <a:r>
              <a:rPr lang="en-US" dirty="0">
                <a:solidFill>
                  <a:srgbClr val="C00000"/>
                </a:solidFill>
              </a:rPr>
              <a:t>type</a:t>
            </a:r>
          </a:p>
          <a:p>
            <a:endParaRPr lang="en-US" b="1" dirty="0" smtClean="0"/>
          </a:p>
        </p:txBody>
      </p:sp>
      <p:cxnSp>
        <p:nvCxnSpPr>
          <p:cNvPr id="29" name="Straight Connector 28"/>
          <p:cNvCxnSpPr>
            <a:stCxn id="27" idx="2"/>
            <a:endCxn id="27" idx="2"/>
          </p:cNvCxnSpPr>
          <p:nvPr/>
        </p:nvCxnSpPr>
        <p:spPr>
          <a:xfrm>
            <a:off x="7699559" y="5244664"/>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549972" y="1128672"/>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Primary</a:t>
            </a:r>
            <a:endParaRPr lang="en-US" dirty="0">
              <a:solidFill>
                <a:schemeClr val="tx1"/>
              </a:solidFill>
            </a:endParaRPr>
          </a:p>
        </p:txBody>
      </p:sp>
      <p:sp>
        <p:nvSpPr>
          <p:cNvPr id="39" name="Rectangle 38"/>
          <p:cNvSpPr/>
          <p:nvPr/>
        </p:nvSpPr>
        <p:spPr>
          <a:xfrm>
            <a:off x="6549972" y="3007476"/>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Blood</a:t>
            </a:r>
            <a:endParaRPr lang="en-US" dirty="0">
              <a:solidFill>
                <a:schemeClr val="tx1"/>
              </a:solidFill>
            </a:endParaRPr>
          </a:p>
        </p:txBody>
      </p:sp>
      <p:sp>
        <p:nvSpPr>
          <p:cNvPr id="40" name="Rectangle 39"/>
          <p:cNvSpPr/>
          <p:nvPr/>
        </p:nvSpPr>
        <p:spPr>
          <a:xfrm>
            <a:off x="5549963" y="4886281"/>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Liver</a:t>
            </a:r>
            <a:endParaRPr lang="en-US" dirty="0">
              <a:solidFill>
                <a:schemeClr val="tx1"/>
              </a:solidFill>
            </a:endParaRPr>
          </a:p>
        </p:txBody>
      </p:sp>
      <p:sp>
        <p:nvSpPr>
          <p:cNvPr id="41" name="Rectangle 40"/>
          <p:cNvSpPr/>
          <p:nvPr/>
        </p:nvSpPr>
        <p:spPr>
          <a:xfrm>
            <a:off x="7355223" y="4914508"/>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Lung</a:t>
            </a:r>
            <a:endParaRPr lang="en-US" dirty="0">
              <a:solidFill>
                <a:schemeClr val="tx1"/>
              </a:solidFill>
            </a:endParaRPr>
          </a:p>
        </p:txBody>
      </p:sp>
      <p:sp>
        <p:nvSpPr>
          <p:cNvPr id="43" name="Title 1"/>
          <p:cNvSpPr txBox="1">
            <a:spLocks/>
          </p:cNvSpPr>
          <p:nvPr/>
        </p:nvSpPr>
        <p:spPr bwMode="auto">
          <a:xfrm>
            <a:off x="0" y="485384"/>
            <a:ext cx="914321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smtClean="0">
                <a:solidFill>
                  <a:srgbClr val="0000CC"/>
                </a:solidFill>
              </a:rPr>
              <a:t>Building Network Models: Metastasis Population Model</a:t>
            </a:r>
            <a:br>
              <a:rPr lang="en-US" sz="3600" b="1" kern="0" smtClean="0">
                <a:solidFill>
                  <a:srgbClr val="0000CC"/>
                </a:solidFill>
              </a:rPr>
            </a:br>
            <a:endParaRPr lang="en-US" sz="3600" b="1" kern="0" dirty="0">
              <a:solidFill>
                <a:srgbClr val="0000CC"/>
              </a:solidFill>
            </a:endParaRPr>
          </a:p>
        </p:txBody>
      </p:sp>
      <mc:AlternateContent xmlns:mc="http://schemas.openxmlformats.org/markup-compatibility/2006" xmlns:a14="http://schemas.microsoft.com/office/drawing/2010/main">
        <mc:Choice Requires="a14">
          <p:sp>
            <p:nvSpPr>
              <p:cNvPr id="42" name="Oval 41"/>
              <p:cNvSpPr/>
              <p:nvPr/>
            </p:nvSpPr>
            <p:spPr>
              <a:xfrm>
                <a:off x="7330675"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2" name="Oval 41"/>
              <p:cNvSpPr>
                <a:spLocks noRot="1" noChangeAspect="1" noMove="1" noResize="1" noEditPoints="1" noAdjustHandles="1" noChangeArrowheads="1" noChangeShapeType="1" noTextEdit="1"/>
              </p:cNvSpPr>
              <p:nvPr/>
            </p:nvSpPr>
            <p:spPr>
              <a:xfrm>
                <a:off x="7330675" y="1750029"/>
                <a:ext cx="457200" cy="457200"/>
              </a:xfrm>
              <a:prstGeom prst="ellipse">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Oval 43"/>
              <p:cNvSpPr/>
              <p:nvPr/>
            </p:nvSpPr>
            <p:spPr>
              <a:xfrm>
                <a:off x="6603350"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4" name="Oval 43"/>
              <p:cNvSpPr>
                <a:spLocks noRot="1" noChangeAspect="1" noMove="1" noResize="1" noEditPoints="1" noAdjustHandles="1" noChangeArrowheads="1" noChangeShapeType="1" noTextEdit="1"/>
              </p:cNvSpPr>
              <p:nvPr/>
            </p:nvSpPr>
            <p:spPr>
              <a:xfrm>
                <a:off x="6603350" y="1750029"/>
                <a:ext cx="457200" cy="457200"/>
              </a:xfrm>
              <a:prstGeom prst="ellipse">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Oval 45"/>
              <p:cNvSpPr/>
              <p:nvPr/>
            </p:nvSpPr>
            <p:spPr>
              <a:xfrm>
                <a:off x="6645061" y="359755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6" name="Oval 45"/>
              <p:cNvSpPr>
                <a:spLocks noRot="1" noChangeAspect="1" noMove="1" noResize="1" noEditPoints="1" noAdjustHandles="1" noChangeArrowheads="1" noChangeShapeType="1" noTextEdit="1"/>
              </p:cNvSpPr>
              <p:nvPr/>
            </p:nvSpPr>
            <p:spPr>
              <a:xfrm>
                <a:off x="6645061" y="3597554"/>
                <a:ext cx="457200" cy="457200"/>
              </a:xfrm>
              <a:prstGeom prst="ellipse">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Oval 46"/>
              <p:cNvSpPr/>
              <p:nvPr/>
            </p:nvSpPr>
            <p:spPr>
              <a:xfrm>
                <a:off x="6341959"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7" name="Oval 46"/>
              <p:cNvSpPr>
                <a:spLocks noRot="1" noChangeAspect="1" noMove="1" noResize="1" noEditPoints="1" noAdjustHandles="1" noChangeArrowheads="1" noChangeShapeType="1" noTextEdit="1"/>
              </p:cNvSpPr>
              <p:nvPr/>
            </p:nvSpPr>
            <p:spPr>
              <a:xfrm>
                <a:off x="6341959" y="5462590"/>
                <a:ext cx="457200" cy="457200"/>
              </a:xfrm>
              <a:prstGeom prst="ellipse">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Oval 47"/>
              <p:cNvSpPr/>
              <p:nvPr/>
            </p:nvSpPr>
            <p:spPr>
              <a:xfrm>
                <a:off x="5614634"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8" name="Oval 47"/>
              <p:cNvSpPr>
                <a:spLocks noRot="1" noChangeAspect="1" noMove="1" noResize="1" noEditPoints="1" noAdjustHandles="1" noChangeArrowheads="1" noChangeShapeType="1" noTextEdit="1"/>
              </p:cNvSpPr>
              <p:nvPr/>
            </p:nvSpPr>
            <p:spPr>
              <a:xfrm>
                <a:off x="5614634" y="5462590"/>
                <a:ext cx="457200" cy="457200"/>
              </a:xfrm>
              <a:prstGeom prst="ellipse">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Oval 48"/>
              <p:cNvSpPr/>
              <p:nvPr/>
            </p:nvSpPr>
            <p:spPr>
              <a:xfrm>
                <a:off x="8212518"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9" name="Oval 48"/>
              <p:cNvSpPr>
                <a:spLocks noRot="1" noChangeAspect="1" noMove="1" noResize="1" noEditPoints="1" noAdjustHandles="1" noChangeArrowheads="1" noChangeShapeType="1" noTextEdit="1"/>
              </p:cNvSpPr>
              <p:nvPr/>
            </p:nvSpPr>
            <p:spPr>
              <a:xfrm>
                <a:off x="8212518" y="5493422"/>
                <a:ext cx="457200" cy="457200"/>
              </a:xfrm>
              <a:prstGeom prst="ellipse">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Oval 49"/>
              <p:cNvSpPr/>
              <p:nvPr/>
            </p:nvSpPr>
            <p:spPr>
              <a:xfrm>
                <a:off x="7485193"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50" name="Oval 49"/>
              <p:cNvSpPr>
                <a:spLocks noRot="1" noChangeAspect="1" noMove="1" noResize="1" noEditPoints="1" noAdjustHandles="1" noChangeArrowheads="1" noChangeShapeType="1" noTextEdit="1"/>
              </p:cNvSpPr>
              <p:nvPr/>
            </p:nvSpPr>
            <p:spPr>
              <a:xfrm>
                <a:off x="7485193" y="5493422"/>
                <a:ext cx="457200" cy="457200"/>
              </a:xfrm>
              <a:prstGeom prst="ellipse">
                <a:avLst/>
              </a:prstGeom>
              <a:blipFill rotWithShape="0">
                <a:blip r:embed="rId10"/>
                <a:stretch>
                  <a:fillRect/>
                </a:stretch>
              </a:blipFill>
            </p:spPr>
            <p:txBody>
              <a:bodyPr/>
              <a:lstStyle/>
              <a:p>
                <a:r>
                  <a:rPr lang="en-US">
                    <a:noFill/>
                  </a:rPr>
                  <a:t> </a:t>
                </a:r>
              </a:p>
            </p:txBody>
          </p:sp>
        </mc:Fallback>
      </mc:AlternateContent>
      <p:cxnSp>
        <p:nvCxnSpPr>
          <p:cNvPr id="51" name="Straight Arrow Connector 50"/>
          <p:cNvCxnSpPr/>
          <p:nvPr/>
        </p:nvCxnSpPr>
        <p:spPr>
          <a:xfrm rot="5400000">
            <a:off x="7397609"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6666323"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6699909" y="421882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5672724" y="6086985"/>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6415111" y="6090229"/>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7554007" y="6122456"/>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8285670" y="612987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a:off x="6325386" y="1734067"/>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a:off x="5261583" y="5458236"/>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p:nvSpPr>
        <p:spPr>
          <a:xfrm>
            <a:off x="7162800" y="549578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p:cNvSpPr/>
          <p:nvPr/>
        </p:nvSpPr>
        <p:spPr>
          <a:xfrm flipH="1">
            <a:off x="7751567" y="1711193"/>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flipH="1">
            <a:off x="6762933" y="5453741"/>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flipH="1">
            <a:off x="8635913" y="549342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Arrow Connector 52"/>
          <p:cNvCxnSpPr/>
          <p:nvPr/>
        </p:nvCxnSpPr>
        <p:spPr>
          <a:xfrm>
            <a:off x="6071834" y="57150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7061490" y="19812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942393" y="57150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5835192" y="5220600"/>
            <a:ext cx="1144556" cy="237520"/>
            <a:chOff x="5835192" y="5220600"/>
            <a:chExt cx="1144556" cy="237520"/>
          </a:xfrm>
        </p:grpSpPr>
        <p:sp>
          <p:nvSpPr>
            <p:cNvPr id="11" name="Freeform 10"/>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 name="Straight Connector 70"/>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a:off x="7713583" y="5249596"/>
            <a:ext cx="1144556" cy="237520"/>
            <a:chOff x="5835192" y="5220600"/>
            <a:chExt cx="1144556" cy="237520"/>
          </a:xfrm>
        </p:grpSpPr>
        <p:sp>
          <p:nvSpPr>
            <p:cNvPr id="73" name="Freeform 72"/>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4" name="Straight Connector 73"/>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8" name="Group 77"/>
          <p:cNvGrpSpPr/>
          <p:nvPr/>
        </p:nvGrpSpPr>
        <p:grpSpPr>
          <a:xfrm>
            <a:off x="6833126" y="1488307"/>
            <a:ext cx="1144556" cy="237520"/>
            <a:chOff x="5835192" y="5220600"/>
            <a:chExt cx="1144556" cy="237520"/>
          </a:xfrm>
        </p:grpSpPr>
        <p:sp>
          <p:nvSpPr>
            <p:cNvPr id="79" name="Freeform 78"/>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0" name="Straight Connector 79"/>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1" name="Group 80"/>
          <p:cNvGrpSpPr/>
          <p:nvPr/>
        </p:nvGrpSpPr>
        <p:grpSpPr>
          <a:xfrm flipH="1">
            <a:off x="6457489" y="1499005"/>
            <a:ext cx="1144556" cy="237520"/>
            <a:chOff x="5835192" y="5220600"/>
            <a:chExt cx="1144556" cy="237520"/>
          </a:xfrm>
        </p:grpSpPr>
        <p:sp>
          <p:nvSpPr>
            <p:cNvPr id="82" name="Freeform 81"/>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3" name="Straight Connector 82"/>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flipH="1">
            <a:off x="5365140" y="5215657"/>
            <a:ext cx="1144556" cy="237520"/>
            <a:chOff x="5835192" y="5220600"/>
            <a:chExt cx="1144556" cy="237520"/>
          </a:xfrm>
        </p:grpSpPr>
        <p:sp>
          <p:nvSpPr>
            <p:cNvPr id="91" name="Freeform 90"/>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flipH="1">
            <a:off x="7242755" y="5252685"/>
            <a:ext cx="1144556" cy="237520"/>
            <a:chOff x="5835192" y="5220600"/>
            <a:chExt cx="1144556" cy="237520"/>
          </a:xfrm>
        </p:grpSpPr>
        <p:sp>
          <p:nvSpPr>
            <p:cNvPr id="94" name="Freeform 93"/>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5" name="Straight Connector 94"/>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rot="9045374">
            <a:off x="5900312" y="5818710"/>
            <a:ext cx="500126" cy="228023"/>
            <a:chOff x="-2404747" y="5693782"/>
            <a:chExt cx="1447407" cy="175842"/>
          </a:xfrm>
        </p:grpSpPr>
        <p:cxnSp>
          <p:nvCxnSpPr>
            <p:cNvPr id="36" name="Straight Arrow Connector 35"/>
            <p:cNvCxnSpPr/>
            <p:nvPr/>
          </p:nvCxnSpPr>
          <p:spPr>
            <a:xfrm>
              <a:off x="-2404747" y="5754998"/>
              <a:ext cx="1447407" cy="10527"/>
            </a:xfrm>
            <a:prstGeom prst="curvedConnector3">
              <a:avLst>
                <a:gd name="adj1" fmla="val 49122"/>
              </a:avLst>
            </a:prstGeom>
            <a:ln w="38100" cap="flat">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7954626" flipV="1">
              <a:off x="-1064972" y="5781680"/>
              <a:ext cx="175842" cy="4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85" name="Straight Arrow Connector 35"/>
          <p:cNvCxnSpPr/>
          <p:nvPr/>
        </p:nvCxnSpPr>
        <p:spPr>
          <a:xfrm rot="9045374">
            <a:off x="7789284" y="5979241"/>
            <a:ext cx="500126" cy="13651"/>
          </a:xfrm>
          <a:prstGeom prst="curvedConnector3">
            <a:avLst>
              <a:gd name="adj1" fmla="val 49122"/>
            </a:avLst>
          </a:prstGeom>
          <a:ln w="38100" cap="flat">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V="1">
            <a:off x="7699503" y="6080633"/>
            <a:ext cx="228023" cy="1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8" name="Straight Arrow Connector 35"/>
          <p:cNvCxnSpPr/>
          <p:nvPr/>
        </p:nvCxnSpPr>
        <p:spPr>
          <a:xfrm rot="9045374">
            <a:off x="6915158" y="2257060"/>
            <a:ext cx="500126" cy="13651"/>
          </a:xfrm>
          <a:prstGeom prst="curvedConnector3">
            <a:avLst>
              <a:gd name="adj1" fmla="val 49122"/>
            </a:avLst>
          </a:prstGeom>
          <a:ln w="38100" cap="flat">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5400000" flipV="1">
            <a:off x="6825377" y="2358452"/>
            <a:ext cx="228023" cy="1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10" name="Freeform 9"/>
          <p:cNvSpPr/>
          <p:nvPr/>
        </p:nvSpPr>
        <p:spPr>
          <a:xfrm>
            <a:off x="6589231" y="2177592"/>
            <a:ext cx="150934" cy="1470581"/>
          </a:xfrm>
          <a:custGeom>
            <a:avLst/>
            <a:gdLst>
              <a:gd name="connsiteX0" fmla="*/ 132080 w 150934"/>
              <a:gd name="connsiteY0" fmla="*/ 0 h 1470581"/>
              <a:gd name="connsiteX1" fmla="*/ 105 w 150934"/>
              <a:gd name="connsiteY1" fmla="*/ 772998 h 1470581"/>
              <a:gd name="connsiteX2" fmla="*/ 150934 w 150934"/>
              <a:gd name="connsiteY2" fmla="*/ 1470581 h 1470581"/>
            </a:gdLst>
            <a:ahLst/>
            <a:cxnLst>
              <a:cxn ang="0">
                <a:pos x="connsiteX0" y="connsiteY0"/>
              </a:cxn>
              <a:cxn ang="0">
                <a:pos x="connsiteX1" y="connsiteY1"/>
              </a:cxn>
              <a:cxn ang="0">
                <a:pos x="connsiteX2" y="connsiteY2"/>
              </a:cxn>
            </a:cxnLst>
            <a:rect l="l" t="t" r="r" b="b"/>
            <a:pathLst>
              <a:path w="150934" h="1470581">
                <a:moveTo>
                  <a:pt x="132080" y="0"/>
                </a:moveTo>
                <a:cubicBezTo>
                  <a:pt x="64521" y="263950"/>
                  <a:pt x="-3037" y="527901"/>
                  <a:pt x="105" y="772998"/>
                </a:cubicBezTo>
                <a:cubicBezTo>
                  <a:pt x="3247" y="1018095"/>
                  <a:pt x="77090" y="1244338"/>
                  <a:pt x="150934" y="1470581"/>
                </a:cubicBezTo>
              </a:path>
            </a:pathLst>
          </a:custGeom>
          <a:noFill/>
          <a:ln w="50800">
            <a:solidFill>
              <a:srgbClr val="FFC00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680000">
            <a:off x="6068409" y="3692189"/>
            <a:ext cx="138629" cy="1846558"/>
          </a:xfrm>
          <a:custGeom>
            <a:avLst/>
            <a:gdLst>
              <a:gd name="connsiteX0" fmla="*/ 132080 w 150934"/>
              <a:gd name="connsiteY0" fmla="*/ 0 h 1470581"/>
              <a:gd name="connsiteX1" fmla="*/ 105 w 150934"/>
              <a:gd name="connsiteY1" fmla="*/ 772998 h 1470581"/>
              <a:gd name="connsiteX2" fmla="*/ 150934 w 150934"/>
              <a:gd name="connsiteY2" fmla="*/ 1470581 h 1470581"/>
            </a:gdLst>
            <a:ahLst/>
            <a:cxnLst>
              <a:cxn ang="0">
                <a:pos x="connsiteX0" y="connsiteY0"/>
              </a:cxn>
              <a:cxn ang="0">
                <a:pos x="connsiteX1" y="connsiteY1"/>
              </a:cxn>
              <a:cxn ang="0">
                <a:pos x="connsiteX2" y="connsiteY2"/>
              </a:cxn>
            </a:cxnLst>
            <a:rect l="l" t="t" r="r" b="b"/>
            <a:pathLst>
              <a:path w="150934" h="1470581">
                <a:moveTo>
                  <a:pt x="132080" y="0"/>
                </a:moveTo>
                <a:cubicBezTo>
                  <a:pt x="64521" y="263950"/>
                  <a:pt x="-3037" y="527901"/>
                  <a:pt x="105" y="772998"/>
                </a:cubicBezTo>
                <a:cubicBezTo>
                  <a:pt x="3247" y="1018095"/>
                  <a:pt x="77090" y="1244338"/>
                  <a:pt x="150934" y="1470581"/>
                </a:cubicBezTo>
              </a:path>
            </a:pathLst>
          </a:custGeom>
          <a:noFill/>
          <a:ln w="50800">
            <a:solidFill>
              <a:srgbClr val="FFC00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Freeform 100"/>
          <p:cNvSpPr/>
          <p:nvPr/>
        </p:nvSpPr>
        <p:spPr>
          <a:xfrm rot="20460000" flipH="1">
            <a:off x="7402450" y="3779943"/>
            <a:ext cx="126177" cy="1791284"/>
          </a:xfrm>
          <a:custGeom>
            <a:avLst/>
            <a:gdLst>
              <a:gd name="connsiteX0" fmla="*/ 132080 w 150934"/>
              <a:gd name="connsiteY0" fmla="*/ 0 h 1470581"/>
              <a:gd name="connsiteX1" fmla="*/ 105 w 150934"/>
              <a:gd name="connsiteY1" fmla="*/ 772998 h 1470581"/>
              <a:gd name="connsiteX2" fmla="*/ 150934 w 150934"/>
              <a:gd name="connsiteY2" fmla="*/ 1470581 h 1470581"/>
            </a:gdLst>
            <a:ahLst/>
            <a:cxnLst>
              <a:cxn ang="0">
                <a:pos x="connsiteX0" y="connsiteY0"/>
              </a:cxn>
              <a:cxn ang="0">
                <a:pos x="connsiteX1" y="connsiteY1"/>
              </a:cxn>
              <a:cxn ang="0">
                <a:pos x="connsiteX2" y="connsiteY2"/>
              </a:cxn>
            </a:cxnLst>
            <a:rect l="l" t="t" r="r" b="b"/>
            <a:pathLst>
              <a:path w="150934" h="1470581">
                <a:moveTo>
                  <a:pt x="132080" y="0"/>
                </a:moveTo>
                <a:cubicBezTo>
                  <a:pt x="64521" y="263950"/>
                  <a:pt x="-3037" y="527901"/>
                  <a:pt x="105" y="772998"/>
                </a:cubicBezTo>
                <a:cubicBezTo>
                  <a:pt x="3247" y="1018095"/>
                  <a:pt x="77090" y="1244338"/>
                  <a:pt x="150934" y="1470581"/>
                </a:cubicBezTo>
              </a:path>
            </a:pathLst>
          </a:custGeom>
          <a:noFill/>
          <a:ln w="50800">
            <a:solidFill>
              <a:srgbClr val="FFC00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738205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iocomplexity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5" y="62642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dblackblock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19825"/>
            <a:ext cx="4841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78030" y="1105844"/>
            <a:ext cx="5750142" cy="2585323"/>
          </a:xfrm>
          <a:prstGeom prst="rect">
            <a:avLst/>
          </a:prstGeom>
        </p:spPr>
        <p:txBody>
          <a:bodyPr wrap="square">
            <a:spAutoFit/>
          </a:bodyPr>
          <a:lstStyle/>
          <a:p>
            <a:r>
              <a:rPr lang="en-US" dirty="0" smtClean="0"/>
              <a:t>Controllable parameters could be the initial size of the primary tumor, the dosing schedule of a chemotherapeutic drug, the immune status of the host, the age or sex of the host,…</a:t>
            </a:r>
          </a:p>
          <a:p>
            <a:endParaRPr lang="en-US" b="1" dirty="0" smtClean="0"/>
          </a:p>
          <a:p>
            <a:r>
              <a:rPr lang="en-US" dirty="0" smtClean="0"/>
              <a:t>Observable metrics could be number and time course of number of metastases in each compartment, fraction of stem vs non-stem cells in each compartment….</a:t>
            </a:r>
          </a:p>
        </p:txBody>
      </p:sp>
      <p:cxnSp>
        <p:nvCxnSpPr>
          <p:cNvPr id="29" name="Straight Connector 28"/>
          <p:cNvCxnSpPr/>
          <p:nvPr/>
        </p:nvCxnSpPr>
        <p:spPr>
          <a:xfrm>
            <a:off x="7699559" y="5244664"/>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549972" y="1128672"/>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Primary</a:t>
            </a:r>
            <a:endParaRPr lang="en-US" dirty="0">
              <a:solidFill>
                <a:schemeClr val="tx1"/>
              </a:solidFill>
            </a:endParaRPr>
          </a:p>
        </p:txBody>
      </p:sp>
      <p:sp>
        <p:nvSpPr>
          <p:cNvPr id="39" name="Rectangle 38"/>
          <p:cNvSpPr/>
          <p:nvPr/>
        </p:nvSpPr>
        <p:spPr>
          <a:xfrm>
            <a:off x="6549972" y="3007476"/>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Blood</a:t>
            </a:r>
            <a:endParaRPr lang="en-US" dirty="0">
              <a:solidFill>
                <a:schemeClr val="tx1"/>
              </a:solidFill>
            </a:endParaRPr>
          </a:p>
        </p:txBody>
      </p:sp>
      <p:sp>
        <p:nvSpPr>
          <p:cNvPr id="40" name="Rectangle 39"/>
          <p:cNvSpPr/>
          <p:nvPr/>
        </p:nvSpPr>
        <p:spPr>
          <a:xfrm>
            <a:off x="5549963" y="4886281"/>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Liver</a:t>
            </a:r>
            <a:endParaRPr lang="en-US" dirty="0">
              <a:solidFill>
                <a:schemeClr val="tx1"/>
              </a:solidFill>
            </a:endParaRPr>
          </a:p>
        </p:txBody>
      </p:sp>
      <p:sp>
        <p:nvSpPr>
          <p:cNvPr id="41" name="Rectangle 40"/>
          <p:cNvSpPr/>
          <p:nvPr/>
        </p:nvSpPr>
        <p:spPr>
          <a:xfrm>
            <a:off x="7355223" y="4914508"/>
            <a:ext cx="1346158" cy="1143910"/>
          </a:xfrm>
          <a:prstGeom prst="rect">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solidFill>
                  <a:schemeClr val="tx1"/>
                </a:solidFill>
              </a:rPr>
              <a:t>Lung</a:t>
            </a:r>
            <a:endParaRPr lang="en-US" dirty="0">
              <a:solidFill>
                <a:schemeClr val="tx1"/>
              </a:solidFill>
            </a:endParaRPr>
          </a:p>
        </p:txBody>
      </p:sp>
      <p:sp>
        <p:nvSpPr>
          <p:cNvPr id="43" name="Title 1"/>
          <p:cNvSpPr txBox="1">
            <a:spLocks/>
          </p:cNvSpPr>
          <p:nvPr/>
        </p:nvSpPr>
        <p:spPr bwMode="auto">
          <a:xfrm>
            <a:off x="0" y="137128"/>
            <a:ext cx="914321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dirty="0" smtClean="0">
                <a:solidFill>
                  <a:srgbClr val="0000CC"/>
                </a:solidFill>
              </a:rPr>
              <a:t>Building Network Models: Metastasis Population Model</a:t>
            </a:r>
            <a:endParaRPr lang="en-US" sz="3600" b="1" kern="0" dirty="0">
              <a:solidFill>
                <a:srgbClr val="0000CC"/>
              </a:solidFill>
            </a:endParaRPr>
          </a:p>
        </p:txBody>
      </p:sp>
      <mc:AlternateContent xmlns:mc="http://schemas.openxmlformats.org/markup-compatibility/2006" xmlns:a14="http://schemas.microsoft.com/office/drawing/2010/main">
        <mc:Choice Requires="a14">
          <p:sp>
            <p:nvSpPr>
              <p:cNvPr id="42" name="Oval 41"/>
              <p:cNvSpPr/>
              <p:nvPr/>
            </p:nvSpPr>
            <p:spPr>
              <a:xfrm>
                <a:off x="7330675"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2" name="Oval 41"/>
              <p:cNvSpPr>
                <a:spLocks noRot="1" noChangeAspect="1" noMove="1" noResize="1" noEditPoints="1" noAdjustHandles="1" noChangeArrowheads="1" noChangeShapeType="1" noTextEdit="1"/>
              </p:cNvSpPr>
              <p:nvPr/>
            </p:nvSpPr>
            <p:spPr>
              <a:xfrm>
                <a:off x="7330675" y="1750029"/>
                <a:ext cx="457200" cy="457200"/>
              </a:xfrm>
              <a:prstGeom prst="ellipse">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Oval 43"/>
              <p:cNvSpPr/>
              <p:nvPr/>
            </p:nvSpPr>
            <p:spPr>
              <a:xfrm>
                <a:off x="6603350" y="1750029"/>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4" name="Oval 43"/>
              <p:cNvSpPr>
                <a:spLocks noRot="1" noChangeAspect="1" noMove="1" noResize="1" noEditPoints="1" noAdjustHandles="1" noChangeArrowheads="1" noChangeShapeType="1" noTextEdit="1"/>
              </p:cNvSpPr>
              <p:nvPr/>
            </p:nvSpPr>
            <p:spPr>
              <a:xfrm>
                <a:off x="6603350" y="1750029"/>
                <a:ext cx="457200" cy="457200"/>
              </a:xfrm>
              <a:prstGeom prst="ellipse">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Oval 45"/>
              <p:cNvSpPr/>
              <p:nvPr/>
            </p:nvSpPr>
            <p:spPr>
              <a:xfrm>
                <a:off x="6645061" y="359755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6" name="Oval 45"/>
              <p:cNvSpPr>
                <a:spLocks noRot="1" noChangeAspect="1" noMove="1" noResize="1" noEditPoints="1" noAdjustHandles="1" noChangeArrowheads="1" noChangeShapeType="1" noTextEdit="1"/>
              </p:cNvSpPr>
              <p:nvPr/>
            </p:nvSpPr>
            <p:spPr>
              <a:xfrm>
                <a:off x="6645061" y="3597554"/>
                <a:ext cx="457200" cy="457200"/>
              </a:xfrm>
              <a:prstGeom prst="ellipse">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Oval 46"/>
              <p:cNvSpPr/>
              <p:nvPr/>
            </p:nvSpPr>
            <p:spPr>
              <a:xfrm>
                <a:off x="6341959"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7" name="Oval 46"/>
              <p:cNvSpPr>
                <a:spLocks noRot="1" noChangeAspect="1" noMove="1" noResize="1" noEditPoints="1" noAdjustHandles="1" noChangeArrowheads="1" noChangeShapeType="1" noTextEdit="1"/>
              </p:cNvSpPr>
              <p:nvPr/>
            </p:nvSpPr>
            <p:spPr>
              <a:xfrm>
                <a:off x="6341959" y="5462590"/>
                <a:ext cx="457200" cy="457200"/>
              </a:xfrm>
              <a:prstGeom prst="ellipse">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Oval 47"/>
              <p:cNvSpPr/>
              <p:nvPr/>
            </p:nvSpPr>
            <p:spPr>
              <a:xfrm>
                <a:off x="5614634" y="546259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48" name="Oval 47"/>
              <p:cNvSpPr>
                <a:spLocks noRot="1" noChangeAspect="1" noMove="1" noResize="1" noEditPoints="1" noAdjustHandles="1" noChangeArrowheads="1" noChangeShapeType="1" noTextEdit="1"/>
              </p:cNvSpPr>
              <p:nvPr/>
            </p:nvSpPr>
            <p:spPr>
              <a:xfrm>
                <a:off x="5614634" y="5462590"/>
                <a:ext cx="457200" cy="457200"/>
              </a:xfrm>
              <a:prstGeom prst="ellipse">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Oval 48"/>
              <p:cNvSpPr/>
              <p:nvPr/>
            </p:nvSpPr>
            <p:spPr>
              <a:xfrm>
                <a:off x="8212518"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𝑃</m:t>
                      </m:r>
                    </m:oMath>
                  </m:oMathPara>
                </a14:m>
                <a:endParaRPr lang="en-US" dirty="0">
                  <a:solidFill>
                    <a:schemeClr val="tx1"/>
                  </a:solidFill>
                </a:endParaRPr>
              </a:p>
            </p:txBody>
          </p:sp>
        </mc:Choice>
        <mc:Fallback xmlns="">
          <p:sp>
            <p:nvSpPr>
              <p:cNvPr id="49" name="Oval 48"/>
              <p:cNvSpPr>
                <a:spLocks noRot="1" noChangeAspect="1" noMove="1" noResize="1" noEditPoints="1" noAdjustHandles="1" noChangeArrowheads="1" noChangeShapeType="1" noTextEdit="1"/>
              </p:cNvSpPr>
              <p:nvPr/>
            </p:nvSpPr>
            <p:spPr>
              <a:xfrm>
                <a:off x="8212518" y="5493422"/>
                <a:ext cx="457200" cy="457200"/>
              </a:xfrm>
              <a:prstGeom prst="ellipse">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Oval 49"/>
              <p:cNvSpPr/>
              <p:nvPr/>
            </p:nvSpPr>
            <p:spPr>
              <a:xfrm>
                <a:off x="7485193" y="549342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𝑆</m:t>
                      </m:r>
                    </m:oMath>
                  </m:oMathPara>
                </a14:m>
                <a:endParaRPr lang="en-US" dirty="0">
                  <a:solidFill>
                    <a:schemeClr val="tx1"/>
                  </a:solidFill>
                </a:endParaRPr>
              </a:p>
            </p:txBody>
          </p:sp>
        </mc:Choice>
        <mc:Fallback xmlns="">
          <p:sp>
            <p:nvSpPr>
              <p:cNvPr id="50" name="Oval 49"/>
              <p:cNvSpPr>
                <a:spLocks noRot="1" noChangeAspect="1" noMove="1" noResize="1" noEditPoints="1" noAdjustHandles="1" noChangeArrowheads="1" noChangeShapeType="1" noTextEdit="1"/>
              </p:cNvSpPr>
              <p:nvPr/>
            </p:nvSpPr>
            <p:spPr>
              <a:xfrm>
                <a:off x="7485193" y="5493422"/>
                <a:ext cx="457200" cy="457200"/>
              </a:xfrm>
              <a:prstGeom prst="ellipse">
                <a:avLst/>
              </a:prstGeom>
              <a:blipFill rotWithShape="0">
                <a:blip r:embed="rId10"/>
                <a:stretch>
                  <a:fillRect/>
                </a:stretch>
              </a:blipFill>
            </p:spPr>
            <p:txBody>
              <a:bodyPr/>
              <a:lstStyle/>
              <a:p>
                <a:r>
                  <a:rPr lang="en-US">
                    <a:noFill/>
                  </a:rPr>
                  <a:t> </a:t>
                </a:r>
              </a:p>
            </p:txBody>
          </p:sp>
        </mc:Fallback>
      </mc:AlternateContent>
      <p:cxnSp>
        <p:nvCxnSpPr>
          <p:cNvPr id="51" name="Straight Arrow Connector 50"/>
          <p:cNvCxnSpPr/>
          <p:nvPr/>
        </p:nvCxnSpPr>
        <p:spPr>
          <a:xfrm rot="5400000">
            <a:off x="7397609"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6666323" y="2362677"/>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6699909" y="421882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5672724" y="6086985"/>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6415111" y="6090229"/>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7554007" y="6122456"/>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8285670" y="6129874"/>
            <a:ext cx="31089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a:off x="6325386" y="1734067"/>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a:off x="5261583" y="5458236"/>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p:nvSpPr>
        <p:spPr>
          <a:xfrm>
            <a:off x="7162800" y="549578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p:cNvSpPr/>
          <p:nvPr/>
        </p:nvSpPr>
        <p:spPr>
          <a:xfrm flipH="1">
            <a:off x="7751567" y="1711193"/>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flipH="1">
            <a:off x="6762933" y="5453741"/>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flipH="1">
            <a:off x="8635913" y="5493422"/>
            <a:ext cx="358218" cy="528996"/>
          </a:xfrm>
          <a:custGeom>
            <a:avLst/>
            <a:gdLst>
              <a:gd name="connsiteX0" fmla="*/ 358218 w 358218"/>
              <a:gd name="connsiteY0" fmla="*/ 443525 h 528996"/>
              <a:gd name="connsiteX1" fmla="*/ 84841 w 358218"/>
              <a:gd name="connsiteY1" fmla="*/ 518939 h 528996"/>
              <a:gd name="connsiteX2" fmla="*/ 0 w 358218"/>
              <a:gd name="connsiteY2" fmla="*/ 245562 h 528996"/>
              <a:gd name="connsiteX3" fmla="*/ 84841 w 358218"/>
              <a:gd name="connsiteY3" fmla="*/ 9892 h 528996"/>
              <a:gd name="connsiteX4" fmla="*/ 329938 w 358218"/>
              <a:gd name="connsiteY4" fmla="*/ 66453 h 528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18" h="528996">
                <a:moveTo>
                  <a:pt x="358218" y="443525"/>
                </a:moveTo>
                <a:cubicBezTo>
                  <a:pt x="251381" y="497729"/>
                  <a:pt x="144544" y="551933"/>
                  <a:pt x="84841" y="518939"/>
                </a:cubicBezTo>
                <a:cubicBezTo>
                  <a:pt x="25138" y="485945"/>
                  <a:pt x="0" y="330403"/>
                  <a:pt x="0" y="245562"/>
                </a:cubicBezTo>
                <a:cubicBezTo>
                  <a:pt x="0" y="160721"/>
                  <a:pt x="29851" y="39743"/>
                  <a:pt x="84841" y="9892"/>
                </a:cubicBezTo>
                <a:cubicBezTo>
                  <a:pt x="139831" y="-19959"/>
                  <a:pt x="234884" y="23247"/>
                  <a:pt x="329938" y="66453"/>
                </a:cubicBezTo>
              </a:path>
            </a:pathLst>
          </a:custGeom>
          <a:noFill/>
          <a:ln w="38100">
            <a:solidFill>
              <a:srgbClr val="0000CC"/>
            </a:solidFill>
            <a:headEnd type="none"/>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Arrow Connector 52"/>
          <p:cNvCxnSpPr/>
          <p:nvPr/>
        </p:nvCxnSpPr>
        <p:spPr>
          <a:xfrm>
            <a:off x="6071834" y="57150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7061490" y="19812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942393" y="5715000"/>
            <a:ext cx="310896"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5835192" y="5220600"/>
            <a:ext cx="1144556" cy="237520"/>
            <a:chOff x="5835192" y="5220600"/>
            <a:chExt cx="1144556" cy="237520"/>
          </a:xfrm>
        </p:grpSpPr>
        <p:sp>
          <p:nvSpPr>
            <p:cNvPr id="11" name="Freeform 10"/>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 name="Straight Connector 70"/>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a:off x="7713583" y="5249596"/>
            <a:ext cx="1144556" cy="237520"/>
            <a:chOff x="5835192" y="5220600"/>
            <a:chExt cx="1144556" cy="237520"/>
          </a:xfrm>
        </p:grpSpPr>
        <p:sp>
          <p:nvSpPr>
            <p:cNvPr id="73" name="Freeform 72"/>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4" name="Straight Connector 73"/>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8" name="Group 77"/>
          <p:cNvGrpSpPr/>
          <p:nvPr/>
        </p:nvGrpSpPr>
        <p:grpSpPr>
          <a:xfrm>
            <a:off x="6833126" y="1488307"/>
            <a:ext cx="1144556" cy="237520"/>
            <a:chOff x="5835192" y="5220600"/>
            <a:chExt cx="1144556" cy="237520"/>
          </a:xfrm>
        </p:grpSpPr>
        <p:sp>
          <p:nvSpPr>
            <p:cNvPr id="79" name="Freeform 78"/>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0" name="Straight Connector 79"/>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1" name="Group 80"/>
          <p:cNvGrpSpPr/>
          <p:nvPr/>
        </p:nvGrpSpPr>
        <p:grpSpPr>
          <a:xfrm flipH="1">
            <a:off x="6457489" y="1499005"/>
            <a:ext cx="1144556" cy="237520"/>
            <a:chOff x="5835192" y="5220600"/>
            <a:chExt cx="1144556" cy="237520"/>
          </a:xfrm>
        </p:grpSpPr>
        <p:sp>
          <p:nvSpPr>
            <p:cNvPr id="82" name="Freeform 81"/>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3" name="Straight Connector 82"/>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flipH="1">
            <a:off x="5365140" y="5215657"/>
            <a:ext cx="1144556" cy="237520"/>
            <a:chOff x="5835192" y="5220600"/>
            <a:chExt cx="1144556" cy="237520"/>
          </a:xfrm>
        </p:grpSpPr>
        <p:sp>
          <p:nvSpPr>
            <p:cNvPr id="91" name="Freeform 90"/>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flipH="1">
            <a:off x="7242755" y="5252685"/>
            <a:ext cx="1144556" cy="237520"/>
            <a:chOff x="5835192" y="5220600"/>
            <a:chExt cx="1144556" cy="237520"/>
          </a:xfrm>
        </p:grpSpPr>
        <p:sp>
          <p:nvSpPr>
            <p:cNvPr id="94" name="Freeform 93"/>
            <p:cNvSpPr/>
            <p:nvPr/>
          </p:nvSpPr>
          <p:spPr>
            <a:xfrm>
              <a:off x="5835192" y="5220600"/>
              <a:ext cx="1074655" cy="237520"/>
            </a:xfrm>
            <a:custGeom>
              <a:avLst/>
              <a:gdLst>
                <a:gd name="connsiteX0" fmla="*/ 0 w 1074655"/>
                <a:gd name="connsiteY0" fmla="*/ 237520 h 237520"/>
                <a:gd name="connsiteX1" fmla="*/ 339365 w 1074655"/>
                <a:gd name="connsiteY1" fmla="*/ 20703 h 237520"/>
                <a:gd name="connsiteX2" fmla="*/ 801278 w 1074655"/>
                <a:gd name="connsiteY2" fmla="*/ 30130 h 237520"/>
                <a:gd name="connsiteX3" fmla="*/ 1074655 w 1074655"/>
                <a:gd name="connsiteY3" fmla="*/ 209239 h 237520"/>
                <a:gd name="connsiteX4" fmla="*/ 1074655 w 1074655"/>
                <a:gd name="connsiteY4" fmla="*/ 209239 h 2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655" h="237520">
                  <a:moveTo>
                    <a:pt x="0" y="237520"/>
                  </a:moveTo>
                  <a:cubicBezTo>
                    <a:pt x="102909" y="146394"/>
                    <a:pt x="205819" y="55268"/>
                    <a:pt x="339365" y="20703"/>
                  </a:cubicBezTo>
                  <a:cubicBezTo>
                    <a:pt x="472911" y="-13862"/>
                    <a:pt x="678730" y="-1293"/>
                    <a:pt x="801278" y="30130"/>
                  </a:cubicBezTo>
                  <a:cubicBezTo>
                    <a:pt x="923826" y="61553"/>
                    <a:pt x="1074655" y="209239"/>
                    <a:pt x="1074655" y="209239"/>
                  </a:cubicBezTo>
                  <a:lnTo>
                    <a:pt x="1074655" y="209239"/>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5" name="Straight Connector 94"/>
            <p:cNvCxnSpPr/>
            <p:nvPr/>
          </p:nvCxnSpPr>
          <p:spPr>
            <a:xfrm flipH="1">
              <a:off x="6817099" y="5397644"/>
              <a:ext cx="162649" cy="313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rot="9045374">
            <a:off x="5900312" y="5818710"/>
            <a:ext cx="500126" cy="228023"/>
            <a:chOff x="-2404747" y="5693782"/>
            <a:chExt cx="1447407" cy="175842"/>
          </a:xfrm>
        </p:grpSpPr>
        <p:cxnSp>
          <p:nvCxnSpPr>
            <p:cNvPr id="36" name="Straight Arrow Connector 35"/>
            <p:cNvCxnSpPr/>
            <p:nvPr/>
          </p:nvCxnSpPr>
          <p:spPr>
            <a:xfrm>
              <a:off x="-2404747" y="5754998"/>
              <a:ext cx="1447407" cy="10527"/>
            </a:xfrm>
            <a:prstGeom prst="curvedConnector3">
              <a:avLst>
                <a:gd name="adj1" fmla="val 49122"/>
              </a:avLst>
            </a:prstGeom>
            <a:ln w="38100" cap="flat">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7954626" flipV="1">
              <a:off x="-1064972" y="5781680"/>
              <a:ext cx="175842" cy="4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85" name="Straight Arrow Connector 35"/>
          <p:cNvCxnSpPr/>
          <p:nvPr/>
        </p:nvCxnSpPr>
        <p:spPr>
          <a:xfrm rot="9045374">
            <a:off x="7789284" y="5979241"/>
            <a:ext cx="500126" cy="13651"/>
          </a:xfrm>
          <a:prstGeom prst="curvedConnector3">
            <a:avLst>
              <a:gd name="adj1" fmla="val 49122"/>
            </a:avLst>
          </a:prstGeom>
          <a:ln w="38100" cap="flat">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V="1">
            <a:off x="7699503" y="6080633"/>
            <a:ext cx="228023" cy="1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8" name="Straight Arrow Connector 35"/>
          <p:cNvCxnSpPr/>
          <p:nvPr/>
        </p:nvCxnSpPr>
        <p:spPr>
          <a:xfrm rot="9045374">
            <a:off x="6915158" y="2257060"/>
            <a:ext cx="500126" cy="13651"/>
          </a:xfrm>
          <a:prstGeom prst="curvedConnector3">
            <a:avLst>
              <a:gd name="adj1" fmla="val 49122"/>
            </a:avLst>
          </a:prstGeom>
          <a:ln w="38100" cap="flat">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5400000" flipV="1">
            <a:off x="6825377" y="2358452"/>
            <a:ext cx="228023" cy="1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10" name="Freeform 9"/>
          <p:cNvSpPr/>
          <p:nvPr/>
        </p:nvSpPr>
        <p:spPr>
          <a:xfrm>
            <a:off x="6589231" y="2177592"/>
            <a:ext cx="150934" cy="1470581"/>
          </a:xfrm>
          <a:custGeom>
            <a:avLst/>
            <a:gdLst>
              <a:gd name="connsiteX0" fmla="*/ 132080 w 150934"/>
              <a:gd name="connsiteY0" fmla="*/ 0 h 1470581"/>
              <a:gd name="connsiteX1" fmla="*/ 105 w 150934"/>
              <a:gd name="connsiteY1" fmla="*/ 772998 h 1470581"/>
              <a:gd name="connsiteX2" fmla="*/ 150934 w 150934"/>
              <a:gd name="connsiteY2" fmla="*/ 1470581 h 1470581"/>
            </a:gdLst>
            <a:ahLst/>
            <a:cxnLst>
              <a:cxn ang="0">
                <a:pos x="connsiteX0" y="connsiteY0"/>
              </a:cxn>
              <a:cxn ang="0">
                <a:pos x="connsiteX1" y="connsiteY1"/>
              </a:cxn>
              <a:cxn ang="0">
                <a:pos x="connsiteX2" y="connsiteY2"/>
              </a:cxn>
            </a:cxnLst>
            <a:rect l="l" t="t" r="r" b="b"/>
            <a:pathLst>
              <a:path w="150934" h="1470581">
                <a:moveTo>
                  <a:pt x="132080" y="0"/>
                </a:moveTo>
                <a:cubicBezTo>
                  <a:pt x="64521" y="263950"/>
                  <a:pt x="-3037" y="527901"/>
                  <a:pt x="105" y="772998"/>
                </a:cubicBezTo>
                <a:cubicBezTo>
                  <a:pt x="3247" y="1018095"/>
                  <a:pt x="77090" y="1244338"/>
                  <a:pt x="150934" y="1470581"/>
                </a:cubicBezTo>
              </a:path>
            </a:pathLst>
          </a:custGeom>
          <a:noFill/>
          <a:ln w="50800">
            <a:solidFill>
              <a:srgbClr val="FFC00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680000">
            <a:off x="6068409" y="3692189"/>
            <a:ext cx="138629" cy="1846558"/>
          </a:xfrm>
          <a:custGeom>
            <a:avLst/>
            <a:gdLst>
              <a:gd name="connsiteX0" fmla="*/ 132080 w 150934"/>
              <a:gd name="connsiteY0" fmla="*/ 0 h 1470581"/>
              <a:gd name="connsiteX1" fmla="*/ 105 w 150934"/>
              <a:gd name="connsiteY1" fmla="*/ 772998 h 1470581"/>
              <a:gd name="connsiteX2" fmla="*/ 150934 w 150934"/>
              <a:gd name="connsiteY2" fmla="*/ 1470581 h 1470581"/>
            </a:gdLst>
            <a:ahLst/>
            <a:cxnLst>
              <a:cxn ang="0">
                <a:pos x="connsiteX0" y="connsiteY0"/>
              </a:cxn>
              <a:cxn ang="0">
                <a:pos x="connsiteX1" y="connsiteY1"/>
              </a:cxn>
              <a:cxn ang="0">
                <a:pos x="connsiteX2" y="connsiteY2"/>
              </a:cxn>
            </a:cxnLst>
            <a:rect l="l" t="t" r="r" b="b"/>
            <a:pathLst>
              <a:path w="150934" h="1470581">
                <a:moveTo>
                  <a:pt x="132080" y="0"/>
                </a:moveTo>
                <a:cubicBezTo>
                  <a:pt x="64521" y="263950"/>
                  <a:pt x="-3037" y="527901"/>
                  <a:pt x="105" y="772998"/>
                </a:cubicBezTo>
                <a:cubicBezTo>
                  <a:pt x="3247" y="1018095"/>
                  <a:pt x="77090" y="1244338"/>
                  <a:pt x="150934" y="1470581"/>
                </a:cubicBezTo>
              </a:path>
            </a:pathLst>
          </a:custGeom>
          <a:noFill/>
          <a:ln w="50800">
            <a:solidFill>
              <a:srgbClr val="FFC00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Freeform 100"/>
          <p:cNvSpPr/>
          <p:nvPr/>
        </p:nvSpPr>
        <p:spPr>
          <a:xfrm rot="20460000" flipH="1">
            <a:off x="7402450" y="3779943"/>
            <a:ext cx="126177" cy="1791284"/>
          </a:xfrm>
          <a:custGeom>
            <a:avLst/>
            <a:gdLst>
              <a:gd name="connsiteX0" fmla="*/ 132080 w 150934"/>
              <a:gd name="connsiteY0" fmla="*/ 0 h 1470581"/>
              <a:gd name="connsiteX1" fmla="*/ 105 w 150934"/>
              <a:gd name="connsiteY1" fmla="*/ 772998 h 1470581"/>
              <a:gd name="connsiteX2" fmla="*/ 150934 w 150934"/>
              <a:gd name="connsiteY2" fmla="*/ 1470581 h 1470581"/>
            </a:gdLst>
            <a:ahLst/>
            <a:cxnLst>
              <a:cxn ang="0">
                <a:pos x="connsiteX0" y="connsiteY0"/>
              </a:cxn>
              <a:cxn ang="0">
                <a:pos x="connsiteX1" y="connsiteY1"/>
              </a:cxn>
              <a:cxn ang="0">
                <a:pos x="connsiteX2" y="connsiteY2"/>
              </a:cxn>
            </a:cxnLst>
            <a:rect l="l" t="t" r="r" b="b"/>
            <a:pathLst>
              <a:path w="150934" h="1470581">
                <a:moveTo>
                  <a:pt x="132080" y="0"/>
                </a:moveTo>
                <a:cubicBezTo>
                  <a:pt x="64521" y="263950"/>
                  <a:pt x="-3037" y="527901"/>
                  <a:pt x="105" y="772998"/>
                </a:cubicBezTo>
                <a:cubicBezTo>
                  <a:pt x="3247" y="1018095"/>
                  <a:pt x="77090" y="1244338"/>
                  <a:pt x="150934" y="1470581"/>
                </a:cubicBezTo>
              </a:path>
            </a:pathLst>
          </a:custGeom>
          <a:noFill/>
          <a:ln w="50800">
            <a:solidFill>
              <a:srgbClr val="FFC00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9416002"/>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2439</TotalTime>
  <Words>7894</Words>
  <Application>Microsoft Office PowerPoint</Application>
  <PresentationFormat>On-screen Show (4:3)</PresentationFormat>
  <Paragraphs>972</Paragraphs>
  <Slides>95</Slides>
  <Notes>52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95</vt:i4>
      </vt:variant>
    </vt:vector>
  </HeadingPairs>
  <TitlesOfParts>
    <vt:vector size="105" baseType="lpstr">
      <vt:lpstr>ＭＳ Ｐゴシック</vt:lpstr>
      <vt:lpstr>Arial</vt:lpstr>
      <vt:lpstr>Calibri</vt:lpstr>
      <vt:lpstr>Cambria Math</vt:lpstr>
      <vt:lpstr>NimbusRomNo9L-Regu</vt:lpstr>
      <vt:lpstr>NimbusRomNo9L-ReguItal</vt:lpstr>
      <vt:lpstr>Times New Roman</vt:lpstr>
      <vt:lpstr>Verdana</vt:lpstr>
      <vt:lpstr>Wingdings</vt:lpstr>
      <vt:lpstr>Default Design</vt:lpstr>
      <vt:lpstr>E399/E599: Introduction to Computational Bioengineering—Dynamics on Networks Lecture 1 Course Information and Introduction to Networks</vt:lpstr>
      <vt:lpstr>Course Information</vt:lpstr>
      <vt:lpstr>Course Information</vt:lpstr>
      <vt:lpstr>Course Information</vt:lpstr>
      <vt:lpstr>Course Topics</vt:lpstr>
      <vt:lpstr>What is a Model?</vt:lpstr>
      <vt:lpstr>Why is this Course in Engineering? </vt:lpstr>
      <vt:lpstr>Specific Scientific Goals of Modeling in Biology</vt:lpstr>
      <vt:lpstr>Why is this Course in Engineering? </vt:lpstr>
      <vt:lpstr>Networks and their Components</vt:lpstr>
      <vt:lpstr>Examples of Networks</vt:lpstr>
      <vt:lpstr>Examples of Networks</vt:lpstr>
      <vt:lpstr>Examples of Networks</vt:lpstr>
      <vt:lpstr>Examples of Networks</vt:lpstr>
      <vt:lpstr>Networks and their Components</vt:lpstr>
      <vt:lpstr>Networks as Models</vt:lpstr>
      <vt:lpstr>Networks as Models</vt:lpstr>
      <vt:lpstr>Networks—Nodes </vt:lpstr>
      <vt:lpstr>Networks—Links</vt:lpstr>
      <vt:lpstr>Networks—Warning on Notation</vt:lpstr>
      <vt:lpstr>Networks</vt:lpstr>
      <vt:lpstr>In Class Exercise</vt:lpstr>
      <vt:lpstr>Dynamic Networks</vt:lpstr>
      <vt:lpstr>Dynamic Networks</vt:lpstr>
      <vt:lpstr>Dynamics on Networks</vt:lpstr>
      <vt:lpstr>Dynamics on Networks</vt:lpstr>
      <vt:lpstr>Dynamics on Networks</vt:lpstr>
      <vt:lpstr>Talking About Models</vt:lpstr>
      <vt:lpstr>Talking About Models</vt:lpstr>
      <vt:lpstr>Talking About Models</vt:lpstr>
      <vt:lpstr>Talking About Models</vt:lpstr>
      <vt:lpstr>Talking About Models</vt:lpstr>
      <vt:lpstr>Talking About Models</vt:lpstr>
      <vt:lpstr>Talking About Models</vt:lpstr>
      <vt:lpstr>Talking About Models</vt:lpstr>
      <vt:lpstr>Biochemical Network Models</vt:lpstr>
      <vt:lpstr>Biochemical Network Models</vt:lpstr>
      <vt:lpstr>Practice of Modeling</vt:lpstr>
      <vt:lpstr>The Workflow of Model Development</vt:lpstr>
      <vt:lpstr>The Workflow of Model Development</vt:lpstr>
      <vt:lpstr>The Workflow of Model Development</vt:lpstr>
      <vt:lpstr>The Workflow of Model Development</vt:lpstr>
      <vt:lpstr>The Workflow of Model Development</vt:lpstr>
      <vt:lpstr>The Workflow of Model Development</vt:lpstr>
      <vt:lpstr>The Workflow of Model Development</vt:lpstr>
      <vt:lpstr>The Workflow of Model Development</vt:lpstr>
      <vt:lpstr>Examples of Dynamics on Networks</vt:lpstr>
      <vt:lpstr>Economic Network Models</vt:lpstr>
      <vt:lpstr>Economic Network Models</vt:lpstr>
      <vt:lpstr>Neural Network Models</vt:lpstr>
      <vt:lpstr>Neural Network Models</vt:lpstr>
      <vt:lpstr>Neural Network Models</vt:lpstr>
      <vt:lpstr>Metabolic Networks</vt:lpstr>
      <vt:lpstr>Metabolic Networks</vt:lpstr>
      <vt:lpstr>Metabolic Networks</vt:lpstr>
      <vt:lpstr>Metabolic Networks</vt:lpstr>
      <vt:lpstr>Metabolic Networks</vt:lpstr>
      <vt:lpstr>Metabolic Networks</vt:lpstr>
      <vt:lpstr>Protein Signaling Networks</vt:lpstr>
      <vt:lpstr>Protein Signaling Networks</vt:lpstr>
      <vt:lpstr>Protein Signaling Networks</vt:lpstr>
      <vt:lpstr>Protein Signaling Networks</vt:lpstr>
      <vt:lpstr>Protein Signaling Networks</vt:lpstr>
      <vt:lpstr>Signaling Networks Basic Mechanisms</vt:lpstr>
      <vt:lpstr>Gene Regulatory Networks</vt:lpstr>
      <vt:lpstr>Gene Regulatory Networks</vt:lpstr>
      <vt:lpstr>Gene Regulatory Networks</vt:lpstr>
      <vt:lpstr>Gene Regulatory Networks</vt:lpstr>
      <vt:lpstr>Gene Regulatory Networks</vt:lpstr>
      <vt:lpstr>Physiologically Based Pharmacokinetic (PBPK) Network Models</vt:lpstr>
      <vt:lpstr>Physiologically Based Pharmacokinetic (PBPK) Network Models</vt:lpstr>
      <vt:lpstr>Physiologically Based Pharmacokinetic (PBPK) Network Models</vt:lpstr>
      <vt:lpstr>Physiologically Based Pharmacokinetic (PBPK) Network Models</vt:lpstr>
      <vt:lpstr>Physiologically Based Pharmacokinetic (PBPK) Network Models</vt:lpstr>
      <vt:lpstr>Physiologically Based Pharmacokinetic (PBPK) Network Models</vt:lpstr>
      <vt:lpstr>Mixed Networks</vt:lpstr>
      <vt:lpstr>Mixed Networks</vt:lpstr>
      <vt:lpstr>Building Network Models: Car and Driver</vt:lpstr>
      <vt:lpstr>Building Network Models: Car and Driver</vt:lpstr>
      <vt:lpstr>Building Network Models: Car and Driver</vt:lpstr>
      <vt:lpstr>Building Network Models: Car and Driver</vt:lpstr>
      <vt:lpstr>Building Network Models: Car and Driver</vt:lpstr>
      <vt:lpstr>Building Network Models: Car and Driver</vt:lpstr>
      <vt:lpstr>Building Network Models: Car and Driver</vt:lpstr>
      <vt:lpstr>Building Network Models: Car and Driver</vt:lpstr>
      <vt:lpstr>Building Network Models: Car and Driver</vt:lpstr>
      <vt:lpstr>Building Network Models: Metastasis Population Model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Indiana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P548/M548 Mathematical Biology</dc:title>
  <dc:creator>James Glazier</dc:creator>
  <cp:lastModifiedBy>JamesG</cp:lastModifiedBy>
  <cp:revision>221</cp:revision>
  <dcterms:created xsi:type="dcterms:W3CDTF">2006-01-12T00:58:50Z</dcterms:created>
  <dcterms:modified xsi:type="dcterms:W3CDTF">2017-09-15T11:02:14Z</dcterms:modified>
</cp:coreProperties>
</file>