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91" r:id="rId2"/>
    <p:sldId id="294" r:id="rId3"/>
    <p:sldId id="264" r:id="rId4"/>
    <p:sldId id="295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6" r:id="rId2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31"/>
    <p:restoredTop sz="92308"/>
  </p:normalViewPr>
  <p:slideViewPr>
    <p:cSldViewPr>
      <p:cViewPr varScale="1">
        <p:scale>
          <a:sx n="132" d="100"/>
          <a:sy n="132" d="100"/>
        </p:scale>
        <p:origin x="1424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AACE5B-4CD3-924F-B418-0B092E0B2CA6}" type="datetimeFigureOut">
              <a:rPr lang="en-US" smtClean="0"/>
              <a:t>8/5/18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E84973-553D-4641-92C1-8A7D64193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644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C896B31-8EE1-43B7-9E70-F0A33AFC7B5F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243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1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 u="sng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1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 u="sng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1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 u="sng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1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1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6576059"/>
            <a:ext cx="9144000" cy="281940"/>
          </a:xfrm>
          <a:custGeom>
            <a:avLst/>
            <a:gdLst/>
            <a:ahLst/>
            <a:cxnLst/>
            <a:rect l="l" t="t" r="r" b="b"/>
            <a:pathLst>
              <a:path w="9144000" h="281940">
                <a:moveTo>
                  <a:pt x="0" y="281940"/>
                </a:moveTo>
                <a:lnTo>
                  <a:pt x="9144000" y="281940"/>
                </a:lnTo>
                <a:lnTo>
                  <a:pt x="9144000" y="0"/>
                </a:lnTo>
                <a:lnTo>
                  <a:pt x="0" y="0"/>
                </a:lnTo>
                <a:lnTo>
                  <a:pt x="0" y="28194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0729" y="926846"/>
            <a:ext cx="7622540" cy="7575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 u="sng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0259" y="1818385"/>
            <a:ext cx="7446009" cy="256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39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1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58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50" y="209895"/>
            <a:ext cx="8572500" cy="923330"/>
          </a:xfrm>
        </p:spPr>
        <p:txBody>
          <a:bodyPr/>
          <a:lstStyle/>
          <a:p>
            <a:pPr eaLnBrk="1" hangingPunct="1"/>
            <a:r>
              <a:rPr lang="en-US" altLang="en-US" sz="3000" b="1" dirty="0">
                <a:solidFill>
                  <a:srgbClr val="0000CC"/>
                </a:solidFill>
              </a:rPr>
              <a:t>CompuCell3D User Training Workshop</a:t>
            </a:r>
            <a:br>
              <a:rPr lang="en-US" altLang="en-US" sz="3000" b="1" dirty="0">
                <a:solidFill>
                  <a:srgbClr val="0000CC"/>
                </a:solidFill>
              </a:rPr>
            </a:br>
            <a:r>
              <a:rPr lang="en-US" altLang="en-US" sz="3000" b="1" dirty="0">
                <a:solidFill>
                  <a:srgbClr val="0000CC"/>
                </a:solidFill>
              </a:rPr>
              <a:t>Introduction to Programming</a:t>
            </a:r>
            <a:endParaRPr lang="en-US" altLang="en-US" sz="3000" b="1" dirty="0">
              <a:solidFill>
                <a:srgbClr val="000099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047999" y="3000375"/>
            <a:ext cx="2819401" cy="1857375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altLang="en-US" sz="1875" dirty="0" err="1">
                <a:solidFill>
                  <a:srgbClr val="000099"/>
                </a:solidFill>
              </a:rPr>
              <a:t>Biocomplexity</a:t>
            </a:r>
            <a:r>
              <a:rPr lang="en-US" altLang="en-US" sz="1875" dirty="0">
                <a:solidFill>
                  <a:srgbClr val="000099"/>
                </a:solidFill>
              </a:rPr>
              <a:t> Institute</a:t>
            </a:r>
          </a:p>
          <a:p>
            <a:pPr eaLnBrk="1" hangingPunct="1"/>
            <a:r>
              <a:rPr lang="en-US" altLang="en-US" sz="1875" dirty="0">
                <a:solidFill>
                  <a:srgbClr val="000099"/>
                </a:solidFill>
              </a:rPr>
              <a:t>Indiana University </a:t>
            </a:r>
          </a:p>
          <a:p>
            <a:pPr eaLnBrk="1" hangingPunct="1"/>
            <a:r>
              <a:rPr lang="en-US" altLang="en-US" sz="1875" dirty="0">
                <a:solidFill>
                  <a:srgbClr val="000099"/>
                </a:solidFill>
              </a:rPr>
              <a:t>Bloomington, IN 47405</a:t>
            </a:r>
          </a:p>
          <a:p>
            <a:pPr eaLnBrk="1" hangingPunct="1"/>
            <a:r>
              <a:rPr lang="en-US" altLang="en-US" sz="1875" b="1" dirty="0">
                <a:solidFill>
                  <a:srgbClr val="000099"/>
                </a:solidFill>
              </a:rPr>
              <a:t>USA</a:t>
            </a:r>
          </a:p>
        </p:txBody>
      </p:sp>
      <p:pic>
        <p:nvPicPr>
          <p:cNvPr id="3076" name="Picture 5" descr="IU seal, red on white, l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3071813"/>
            <a:ext cx="1823145" cy="1756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7" y="3429000"/>
            <a:ext cx="107156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30562A0-BACC-D048-B35A-76553A105203}"/>
              </a:ext>
            </a:extLst>
          </p:cNvPr>
          <p:cNvSpPr txBox="1"/>
          <p:nvPr/>
        </p:nvSpPr>
        <p:spPr>
          <a:xfrm>
            <a:off x="-667265" y="247135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168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61087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CREATING RECIPES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1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10</a:t>
            </a:fld>
            <a:endParaRPr spc="-150" dirty="0"/>
          </a:p>
        </p:txBody>
      </p:sp>
      <p:sp>
        <p:nvSpPr>
          <p:cNvPr id="4" name="object 4"/>
          <p:cNvSpPr txBox="1"/>
          <p:nvPr/>
        </p:nvSpPr>
        <p:spPr>
          <a:xfrm>
            <a:off x="810259" y="1818385"/>
            <a:ext cx="7137400" cy="2560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4139" indent="-91440">
              <a:lnSpc>
                <a:spcPts val="2965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a programming language provides a set of primitive</a:t>
            </a:r>
          </a:p>
          <a:p>
            <a:pPr marL="104139">
              <a:lnSpc>
                <a:spcPts val="2965"/>
              </a:lnSpc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operations</a:t>
            </a:r>
            <a:endParaRPr sz="2600" spc="-150" dirty="0">
              <a:latin typeface="Arial Black"/>
              <a:cs typeface="Arial Black"/>
            </a:endParaRPr>
          </a:p>
          <a:p>
            <a:pPr marL="104139" marR="111125" indent="-91440">
              <a:lnSpc>
                <a:spcPts val="2810"/>
              </a:lnSpc>
              <a:spcBef>
                <a:spcPts val="1435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expressions </a:t>
            </a:r>
            <a:r>
              <a:rPr sz="2600" spc="-150" dirty="0">
                <a:latin typeface="Arial"/>
                <a:cs typeface="Arial"/>
              </a:rPr>
              <a:t>are complex but legal combinations of  primitives in a programming language</a:t>
            </a:r>
          </a:p>
          <a:p>
            <a:pPr marL="104139" marR="593725" indent="-91440">
              <a:lnSpc>
                <a:spcPts val="2810"/>
              </a:lnSpc>
              <a:spcBef>
                <a:spcPts val="139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expressions and computations have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values </a:t>
            </a:r>
            <a:r>
              <a:rPr sz="2600" spc="-150" dirty="0">
                <a:latin typeface="Arial"/>
                <a:cs typeface="Arial"/>
              </a:rPr>
              <a:t>and  meanings in a programming language</a:t>
            </a:r>
          </a:p>
        </p:txBody>
      </p:sp>
    </p:spTree>
    <p:extLst>
      <p:ext uri="{BB962C8B-B14F-4D97-AF65-F5344CB8AC3E}">
        <p14:creationId xmlns:p14="http://schemas.microsoft.com/office/powerpoint/2010/main" val="3648291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9144000" cy="457200"/>
          </a:xfrm>
          <a:custGeom>
            <a:avLst/>
            <a:gdLst/>
            <a:ahLst/>
            <a:cxnLst/>
            <a:rect l="l" t="t" r="r" b="b"/>
            <a:pathLst>
              <a:path w="9144000" h="457200">
                <a:moveTo>
                  <a:pt x="0" y="457200"/>
                </a:moveTo>
                <a:lnTo>
                  <a:pt x="9144000" y="457200"/>
                </a:lnTo>
                <a:lnTo>
                  <a:pt x="9144000" y="0"/>
                </a:lnTo>
                <a:lnTo>
                  <a:pt x="0" y="0"/>
                </a:lnTo>
                <a:lnTo>
                  <a:pt x="0" y="45720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/>
          <p:nvPr/>
        </p:nvSpPr>
        <p:spPr>
          <a:xfrm>
            <a:off x="895350" y="14460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01700" y="622045"/>
            <a:ext cx="79375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ASPECTS  OF LANGUAGES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10259" y="1526286"/>
            <a:ext cx="6499225" cy="1537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primitive constructs</a:t>
            </a:r>
            <a:endParaRPr sz="2600" spc="-150">
              <a:latin typeface="Arial Black"/>
              <a:cs typeface="Arial Black"/>
            </a:endParaRPr>
          </a:p>
          <a:p>
            <a:pPr marL="396240" lvl="1" indent="-182880">
              <a:lnSpc>
                <a:spcPct val="100000"/>
              </a:lnSpc>
              <a:spcBef>
                <a:spcPts val="125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English: words</a:t>
            </a:r>
            <a:endParaRPr sz="2400" spc="-150">
              <a:latin typeface="Arial"/>
              <a:cs typeface="Arial"/>
            </a:endParaRPr>
          </a:p>
          <a:p>
            <a:pPr marL="396240" marR="5080" lvl="1" indent="-182880">
              <a:lnSpc>
                <a:spcPts val="2590"/>
              </a:lnSpc>
              <a:spcBef>
                <a:spcPts val="640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programming language: numbers, strings, simple  operators</a:t>
            </a:r>
            <a:endParaRPr sz="2400" spc="-15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3091773"/>
            <a:ext cx="6153791" cy="26143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7" name="object 7"/>
          <p:cNvSpPr/>
          <p:nvPr/>
        </p:nvSpPr>
        <p:spPr>
          <a:xfrm>
            <a:off x="6252210" y="3046730"/>
            <a:ext cx="2815589" cy="26593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1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11</a:t>
            </a:fld>
            <a:endParaRPr spc="-150" dirty="0"/>
          </a:p>
        </p:txBody>
      </p:sp>
    </p:spTree>
    <p:extLst>
      <p:ext uri="{BB962C8B-B14F-4D97-AF65-F5344CB8AC3E}">
        <p14:creationId xmlns:p14="http://schemas.microsoft.com/office/powerpoint/2010/main" val="433475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79375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ASPECTS  OF LANGUAGES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1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12</a:t>
            </a:fld>
            <a:endParaRPr spc="-150" dirty="0"/>
          </a:p>
        </p:txBody>
      </p:sp>
      <p:sp>
        <p:nvSpPr>
          <p:cNvPr id="4" name="object 4"/>
          <p:cNvSpPr txBox="1"/>
          <p:nvPr/>
        </p:nvSpPr>
        <p:spPr>
          <a:xfrm>
            <a:off x="810259" y="1818385"/>
            <a:ext cx="7473315" cy="2018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syntax</a:t>
            </a:r>
            <a:endParaRPr sz="2600" spc="-150" dirty="0">
              <a:latin typeface="Arial Black"/>
              <a:cs typeface="Arial Black"/>
            </a:endParaRPr>
          </a:p>
          <a:p>
            <a:pPr marL="464820" lvl="1" indent="-251460">
              <a:lnSpc>
                <a:spcPct val="100000"/>
              </a:lnSpc>
              <a:spcBef>
                <a:spcPts val="110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  <a:tab pos="4071620" algn="l"/>
              </a:tabLst>
            </a:pPr>
            <a:r>
              <a:rPr sz="2400" spc="-150" dirty="0">
                <a:latin typeface="Arial"/>
                <a:cs typeface="Arial"/>
              </a:rPr>
              <a:t>English: </a:t>
            </a:r>
            <a:r>
              <a:rPr sz="2400" spc="-150" dirty="0">
                <a:latin typeface="Courier New"/>
                <a:cs typeface="Courier New"/>
              </a:rPr>
              <a:t>"cat dog boy</a:t>
            </a:r>
            <a:r>
              <a:rPr sz="2400" spc="-150" dirty="0">
                <a:latin typeface="Arial"/>
                <a:cs typeface="Arial"/>
              </a:rPr>
              <a:t>"</a:t>
            </a:r>
            <a:r>
              <a:rPr lang="en-US" sz="2400" spc="-150" dirty="0">
                <a:latin typeface="Arial"/>
                <a:cs typeface="Arial"/>
              </a:rPr>
              <a:t> </a:t>
            </a:r>
            <a:r>
              <a:rPr sz="2400" spc="-150" dirty="0">
                <a:latin typeface="Arial"/>
                <a:cs typeface="Arial"/>
              </a:rPr>
              <a:t> </a:t>
            </a:r>
            <a:r>
              <a:rPr lang="en-US" sz="2400" spc="-150" dirty="0">
                <a:latin typeface="Arial"/>
                <a:cs typeface="Arial"/>
              </a:rPr>
              <a:t>→ </a:t>
            </a:r>
            <a:r>
              <a:rPr sz="2400" spc="-150" dirty="0">
                <a:latin typeface="Arial"/>
                <a:cs typeface="Arial"/>
              </a:rPr>
              <a:t>not syntactically valid</a:t>
            </a:r>
          </a:p>
          <a:p>
            <a:pPr marL="1510665">
              <a:lnSpc>
                <a:spcPct val="100000"/>
              </a:lnSpc>
              <a:spcBef>
                <a:spcPts val="309"/>
              </a:spcBef>
            </a:pPr>
            <a:r>
              <a:rPr sz="2400" spc="-150" dirty="0">
                <a:latin typeface="Courier New"/>
                <a:cs typeface="Courier New"/>
              </a:rPr>
              <a:t>"cat hugs boy" </a:t>
            </a:r>
            <a:r>
              <a:rPr lang="en-US" sz="2400" spc="-150" dirty="0">
                <a:latin typeface="Arial"/>
                <a:cs typeface="Arial"/>
              </a:rPr>
              <a:t>→  </a:t>
            </a:r>
            <a:r>
              <a:rPr sz="2400" spc="-150" dirty="0">
                <a:latin typeface="Arial"/>
                <a:cs typeface="Arial"/>
              </a:rPr>
              <a:t>syntactically valid</a:t>
            </a:r>
          </a:p>
          <a:p>
            <a:pPr marL="464820" lvl="1" indent="-251460">
              <a:lnSpc>
                <a:spcPct val="100000"/>
              </a:lnSpc>
              <a:spcBef>
                <a:spcPts val="310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programming language: </a:t>
            </a:r>
            <a:r>
              <a:rPr sz="2400" spc="-150" dirty="0">
                <a:latin typeface="Courier New"/>
                <a:cs typeface="Courier New"/>
              </a:rPr>
              <a:t>"hi"5 </a:t>
            </a:r>
            <a:r>
              <a:rPr lang="en-US" sz="2400" spc="-150" dirty="0">
                <a:latin typeface="Arial"/>
                <a:cs typeface="Arial"/>
              </a:rPr>
              <a:t>→ </a:t>
            </a:r>
            <a:r>
              <a:rPr sz="2400" spc="-150" dirty="0">
                <a:latin typeface="Arial"/>
                <a:cs typeface="Arial"/>
              </a:rPr>
              <a:t>not syntactically  valid</a:t>
            </a:r>
          </a:p>
          <a:p>
            <a:pPr marL="3490595">
              <a:lnSpc>
                <a:spcPct val="100000"/>
              </a:lnSpc>
              <a:spcBef>
                <a:spcPts val="310"/>
              </a:spcBef>
            </a:pPr>
            <a:r>
              <a:rPr sz="2400" spc="-150" dirty="0">
                <a:latin typeface="Courier New"/>
                <a:cs typeface="Courier New"/>
              </a:rPr>
              <a:t>3.2*5 </a:t>
            </a:r>
            <a:r>
              <a:rPr lang="en-US" sz="2400" spc="-150" dirty="0">
                <a:latin typeface="Arial"/>
                <a:cs typeface="Arial"/>
              </a:rPr>
              <a:t>→</a:t>
            </a:r>
            <a:r>
              <a:rPr sz="2400" spc="-150" dirty="0">
                <a:latin typeface="Arial"/>
                <a:cs typeface="Arial"/>
              </a:rPr>
              <a:t> syntactically valid</a:t>
            </a:r>
          </a:p>
        </p:txBody>
      </p:sp>
    </p:spTree>
    <p:extLst>
      <p:ext uri="{BB962C8B-B14F-4D97-AF65-F5344CB8AC3E}">
        <p14:creationId xmlns:p14="http://schemas.microsoft.com/office/powerpoint/2010/main" val="287185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78613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ASPECTS  OF LANGUAGES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1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169147" y="6637845"/>
            <a:ext cx="1612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95"/>
              </a:lnSpc>
            </a:pPr>
            <a:r>
              <a:rPr sz="1050" spc="-150" dirty="0">
                <a:solidFill>
                  <a:srgbClr val="FFFFFF"/>
                </a:solidFill>
                <a:latin typeface="Arial"/>
                <a:cs typeface="Arial"/>
              </a:rPr>
              <a:t>20</a:t>
            </a:r>
            <a:endParaRPr sz="1050" spc="-1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0259" y="1818385"/>
            <a:ext cx="7570470" cy="2374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ts val="2965"/>
              </a:lnSpc>
              <a:spcBef>
                <a:spcPts val="10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static semantics  </a:t>
            </a:r>
            <a:r>
              <a:rPr sz="2600" spc="-150" dirty="0">
                <a:latin typeface="Arial"/>
                <a:cs typeface="Arial"/>
              </a:rPr>
              <a:t>is which syntactically valid strings</a:t>
            </a:r>
          </a:p>
          <a:p>
            <a:pPr marL="104139">
              <a:lnSpc>
                <a:spcPts val="2965"/>
              </a:lnSpc>
            </a:pPr>
            <a:r>
              <a:rPr sz="2600" spc="-150" dirty="0">
                <a:latin typeface="Arial"/>
                <a:cs typeface="Arial"/>
              </a:rPr>
              <a:t>have meaning</a:t>
            </a:r>
          </a:p>
          <a:p>
            <a:pPr marL="464820" lvl="1" indent="-251460">
              <a:lnSpc>
                <a:spcPct val="100000"/>
              </a:lnSpc>
              <a:spcBef>
                <a:spcPts val="110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English: </a:t>
            </a:r>
            <a:r>
              <a:rPr sz="2400" spc="-150" dirty="0">
                <a:latin typeface="Courier New"/>
                <a:cs typeface="Courier New"/>
              </a:rPr>
              <a:t>"I are hungry" </a:t>
            </a:r>
            <a:r>
              <a:rPr lang="en-US" sz="2400" spc="-150" dirty="0">
                <a:latin typeface="Arial"/>
                <a:cs typeface="Arial"/>
              </a:rPr>
              <a:t>→</a:t>
            </a:r>
            <a:r>
              <a:rPr sz="2400" spc="-150" dirty="0">
                <a:latin typeface="Arial"/>
                <a:cs typeface="Arial"/>
              </a:rPr>
              <a:t> syntactically valid</a:t>
            </a:r>
            <a:r>
              <a:rPr lang="en-US" sz="2400" spc="-150" dirty="0">
                <a:latin typeface="Arial"/>
                <a:cs typeface="Arial"/>
              </a:rPr>
              <a:t> </a:t>
            </a:r>
            <a:r>
              <a:rPr sz="2400" spc="-150" dirty="0">
                <a:latin typeface="Arial"/>
                <a:cs typeface="Arial"/>
              </a:rPr>
              <a:t>but static semantic error</a:t>
            </a:r>
          </a:p>
          <a:p>
            <a:pPr marL="464820" lvl="1" indent="-251460">
              <a:lnSpc>
                <a:spcPct val="100000"/>
              </a:lnSpc>
              <a:spcBef>
                <a:spcPts val="300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programming language: </a:t>
            </a:r>
            <a:r>
              <a:rPr sz="2400" spc="-150" dirty="0">
                <a:latin typeface="Courier New"/>
                <a:cs typeface="Courier New"/>
              </a:rPr>
              <a:t>3.2*5 </a:t>
            </a:r>
            <a:r>
              <a:rPr lang="en-US" sz="2400" spc="-150" dirty="0">
                <a:latin typeface="Arial"/>
                <a:cs typeface="Arial"/>
              </a:rPr>
              <a:t>→</a:t>
            </a:r>
            <a:r>
              <a:rPr sz="2400" spc="-150" dirty="0">
                <a:latin typeface="Arial"/>
                <a:cs typeface="Arial"/>
              </a:rPr>
              <a:t> syntactically valid</a:t>
            </a:r>
          </a:p>
          <a:p>
            <a:pPr marL="3490595">
              <a:lnSpc>
                <a:spcPct val="100000"/>
              </a:lnSpc>
              <a:spcBef>
                <a:spcPts val="310"/>
              </a:spcBef>
            </a:pPr>
            <a:r>
              <a:rPr sz="2400" spc="-150" dirty="0">
                <a:latin typeface="Courier New"/>
                <a:cs typeface="Courier New"/>
              </a:rPr>
              <a:t>3+"hi" </a:t>
            </a:r>
            <a:r>
              <a:rPr lang="en-US" sz="2400" spc="-150" dirty="0">
                <a:latin typeface="Arial"/>
                <a:cs typeface="Arial"/>
              </a:rPr>
              <a:t>→</a:t>
            </a:r>
            <a:r>
              <a:rPr sz="2400" spc="-150" dirty="0">
                <a:latin typeface="Arial"/>
                <a:cs typeface="Arial"/>
              </a:rPr>
              <a:t> static semantic  error</a:t>
            </a:r>
          </a:p>
        </p:txBody>
      </p:sp>
    </p:spTree>
    <p:extLst>
      <p:ext uri="{BB962C8B-B14F-4D97-AF65-F5344CB8AC3E}">
        <p14:creationId xmlns:p14="http://schemas.microsoft.com/office/powerpoint/2010/main" val="4174494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80137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ASPECTS  OF LANGUAGES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1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14</a:t>
            </a:fld>
            <a:endParaRPr spc="-150" dirty="0"/>
          </a:p>
        </p:txBody>
      </p:sp>
      <p:sp>
        <p:nvSpPr>
          <p:cNvPr id="4" name="object 4"/>
          <p:cNvSpPr txBox="1"/>
          <p:nvPr/>
        </p:nvSpPr>
        <p:spPr>
          <a:xfrm>
            <a:off x="810259" y="1818385"/>
            <a:ext cx="7552690" cy="2607636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04139" marR="557530" indent="-91440">
              <a:lnSpc>
                <a:spcPct val="90000"/>
              </a:lnSpc>
              <a:spcBef>
                <a:spcPts val="409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semantics </a:t>
            </a:r>
            <a:r>
              <a:rPr sz="2600" spc="-150" dirty="0">
                <a:latin typeface="Arial"/>
                <a:cs typeface="Arial"/>
              </a:rPr>
              <a:t>is the meaning associated with a  syntactically correct string of symbols with no static  semantic errors</a:t>
            </a:r>
          </a:p>
          <a:p>
            <a:pPr marL="396240" marR="330835" lvl="1" indent="-182880">
              <a:lnSpc>
                <a:spcPts val="2560"/>
              </a:lnSpc>
              <a:spcBef>
                <a:spcPts val="445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English: can have many meanings </a:t>
            </a:r>
            <a:r>
              <a:rPr sz="2400" spc="-150" dirty="0">
                <a:latin typeface="Courier New"/>
                <a:cs typeface="Courier New"/>
              </a:rPr>
              <a:t>"Flying planes  can be dangerous"</a:t>
            </a:r>
          </a:p>
          <a:p>
            <a:pPr marL="396240" marR="5080" lvl="1" indent="-182880">
              <a:lnSpc>
                <a:spcPts val="2590"/>
              </a:lnSpc>
              <a:spcBef>
                <a:spcPts val="665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programming languages: have only one meaning but may  not be what programmer intended</a:t>
            </a:r>
          </a:p>
        </p:txBody>
      </p:sp>
    </p:spTree>
    <p:extLst>
      <p:ext uri="{BB962C8B-B14F-4D97-AF65-F5344CB8AC3E}">
        <p14:creationId xmlns:p14="http://schemas.microsoft.com/office/powerpoint/2010/main" val="1250799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95350" y="328233"/>
            <a:ext cx="682625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WHERE  THINGS GO WRONG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1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15</a:t>
            </a:fld>
            <a:endParaRPr spc="-150" dirty="0"/>
          </a:p>
        </p:txBody>
      </p:sp>
      <p:sp>
        <p:nvSpPr>
          <p:cNvPr id="4" name="object 4"/>
          <p:cNvSpPr txBox="1"/>
          <p:nvPr/>
        </p:nvSpPr>
        <p:spPr>
          <a:xfrm>
            <a:off x="810259" y="1818385"/>
            <a:ext cx="7444105" cy="42564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4139" indent="-91440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syntactic errors</a:t>
            </a:r>
            <a:endParaRPr sz="2600" spc="-150">
              <a:latin typeface="Arial Black"/>
              <a:cs typeface="Arial Black"/>
            </a:endParaRPr>
          </a:p>
          <a:p>
            <a:pPr marL="464820" lvl="1" indent="-251460">
              <a:lnSpc>
                <a:spcPct val="100000"/>
              </a:lnSpc>
              <a:spcBef>
                <a:spcPts val="125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common and easily caught</a:t>
            </a:r>
            <a:endParaRPr sz="2400" spc="-150">
              <a:latin typeface="Arial"/>
              <a:cs typeface="Arial"/>
            </a:endParaRPr>
          </a:p>
          <a:p>
            <a:pPr marL="104139" indent="-91440">
              <a:lnSpc>
                <a:spcPct val="100000"/>
              </a:lnSpc>
              <a:spcBef>
                <a:spcPts val="1275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static semantic errors</a:t>
            </a:r>
            <a:endParaRPr sz="2600" spc="-150">
              <a:latin typeface="Arial Black"/>
              <a:cs typeface="Arial Black"/>
            </a:endParaRPr>
          </a:p>
          <a:p>
            <a:pPr marL="464820" lvl="1" indent="-251460">
              <a:lnSpc>
                <a:spcPct val="100000"/>
              </a:lnSpc>
              <a:spcBef>
                <a:spcPts val="120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some languages check for these before running program</a:t>
            </a:r>
            <a:endParaRPr sz="2400" spc="-150">
              <a:latin typeface="Arial"/>
              <a:cs typeface="Arial"/>
            </a:endParaRPr>
          </a:p>
          <a:p>
            <a:pPr marL="464820" lvl="1" indent="-251460">
              <a:lnSpc>
                <a:spcPct val="100000"/>
              </a:lnSpc>
              <a:spcBef>
                <a:spcPts val="310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can cause unpredictable behavior</a:t>
            </a:r>
            <a:endParaRPr sz="2400" spc="-150">
              <a:latin typeface="Arial"/>
              <a:cs typeface="Arial"/>
            </a:endParaRPr>
          </a:p>
          <a:p>
            <a:pPr marL="104139" marR="136525" indent="-91440">
              <a:lnSpc>
                <a:spcPts val="2810"/>
              </a:lnSpc>
              <a:spcBef>
                <a:spcPts val="162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no semantic errors but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different meaning than what  programmer intended</a:t>
            </a:r>
            <a:endParaRPr sz="2600" spc="-150">
              <a:latin typeface="Arial Black"/>
              <a:cs typeface="Arial Black"/>
            </a:endParaRPr>
          </a:p>
          <a:p>
            <a:pPr marL="464820" lvl="1" indent="-251460">
              <a:lnSpc>
                <a:spcPct val="100000"/>
              </a:lnSpc>
              <a:spcBef>
                <a:spcPts val="85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program crashes, stops running</a:t>
            </a:r>
            <a:endParaRPr sz="2400" spc="-150">
              <a:latin typeface="Arial"/>
              <a:cs typeface="Arial"/>
            </a:endParaRPr>
          </a:p>
          <a:p>
            <a:pPr marL="464820" lvl="1" indent="-251460">
              <a:lnSpc>
                <a:spcPct val="100000"/>
              </a:lnSpc>
              <a:spcBef>
                <a:spcPts val="310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program runs forever</a:t>
            </a:r>
            <a:endParaRPr sz="2400" spc="-150">
              <a:latin typeface="Arial"/>
              <a:cs typeface="Arial"/>
            </a:endParaRPr>
          </a:p>
          <a:p>
            <a:pPr marL="464820" lvl="1" indent="-251460">
              <a:lnSpc>
                <a:spcPct val="100000"/>
              </a:lnSpc>
              <a:spcBef>
                <a:spcPts val="310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program gives an answer but different than expected</a:t>
            </a:r>
            <a:endParaRPr sz="2400" spc="-15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0543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61849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PYTHON PROGRAMS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1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16</a:t>
            </a:fld>
            <a:endParaRPr spc="-150" dirty="0"/>
          </a:p>
        </p:txBody>
      </p:sp>
      <p:sp>
        <p:nvSpPr>
          <p:cNvPr id="4" name="object 4"/>
          <p:cNvSpPr txBox="1"/>
          <p:nvPr/>
        </p:nvSpPr>
        <p:spPr>
          <a:xfrm>
            <a:off x="810259" y="1818385"/>
            <a:ext cx="7488555" cy="35625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4139" indent="-91440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a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program </a:t>
            </a:r>
            <a:r>
              <a:rPr sz="2600" spc="-150" dirty="0">
                <a:latin typeface="Arial"/>
                <a:cs typeface="Arial"/>
              </a:rPr>
              <a:t>is a sequence of definitions and commands</a:t>
            </a:r>
          </a:p>
          <a:p>
            <a:pPr marL="464820" lvl="1" indent="-251460">
              <a:lnSpc>
                <a:spcPct val="100000"/>
              </a:lnSpc>
              <a:spcBef>
                <a:spcPts val="125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definitions </a:t>
            </a:r>
            <a:r>
              <a:rPr sz="2400" b="1" spc="-150" dirty="0">
                <a:latin typeface="Arial Black"/>
                <a:cs typeface="Arial Black"/>
              </a:rPr>
              <a:t>evaluated</a:t>
            </a:r>
            <a:endParaRPr sz="2400" spc="-150" dirty="0">
              <a:latin typeface="Arial Black"/>
              <a:cs typeface="Arial Black"/>
            </a:endParaRPr>
          </a:p>
          <a:p>
            <a:pPr marL="464820" lvl="1" indent="-251460">
              <a:lnSpc>
                <a:spcPct val="100000"/>
              </a:lnSpc>
              <a:spcBef>
                <a:spcPts val="310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commands </a:t>
            </a:r>
            <a:r>
              <a:rPr sz="2400" b="1" spc="-150" dirty="0">
                <a:latin typeface="Arial Black"/>
                <a:cs typeface="Arial Black"/>
              </a:rPr>
              <a:t>executed </a:t>
            </a:r>
            <a:r>
              <a:rPr sz="2400" spc="-150" dirty="0">
                <a:latin typeface="Arial"/>
                <a:cs typeface="Arial"/>
              </a:rPr>
              <a:t>by Python interpreter in a shell</a:t>
            </a:r>
          </a:p>
          <a:p>
            <a:pPr marL="104139" marR="549910" indent="-91440">
              <a:lnSpc>
                <a:spcPts val="2810"/>
              </a:lnSpc>
              <a:spcBef>
                <a:spcPts val="1625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commands </a:t>
            </a:r>
            <a:r>
              <a:rPr sz="2600" spc="-150" dirty="0">
                <a:latin typeface="Arial"/>
                <a:cs typeface="Arial"/>
              </a:rPr>
              <a:t>(statements) instruct interpreter to do  something</a:t>
            </a:r>
          </a:p>
          <a:p>
            <a:pPr marL="104139" marR="187960" indent="-91440">
              <a:lnSpc>
                <a:spcPts val="2810"/>
              </a:lnSpc>
              <a:spcBef>
                <a:spcPts val="139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can be typed directly in a </a:t>
            </a:r>
            <a:r>
              <a:rPr sz="2600" b="1" spc="-150" dirty="0">
                <a:latin typeface="Arial Black"/>
                <a:cs typeface="Arial Black"/>
              </a:rPr>
              <a:t>shell </a:t>
            </a:r>
            <a:r>
              <a:rPr sz="2600" spc="-150" dirty="0">
                <a:latin typeface="Arial"/>
                <a:cs typeface="Arial"/>
              </a:rPr>
              <a:t>or stored in a </a:t>
            </a:r>
            <a:r>
              <a:rPr sz="2600" b="1" spc="-150" dirty="0">
                <a:latin typeface="Arial Black"/>
                <a:cs typeface="Arial Black"/>
              </a:rPr>
              <a:t>file </a:t>
            </a:r>
            <a:r>
              <a:rPr sz="2600" spc="-150" dirty="0">
                <a:latin typeface="Arial"/>
                <a:cs typeface="Arial"/>
              </a:rPr>
              <a:t>that  is read into the shell and evaluated</a:t>
            </a:r>
            <a:endParaRPr lang="en-US" sz="2600" spc="-150" dirty="0">
              <a:latin typeface="Arial"/>
              <a:cs typeface="Arial"/>
            </a:endParaRPr>
          </a:p>
          <a:p>
            <a:pPr marL="104139" marR="187960" indent="-91440">
              <a:lnSpc>
                <a:spcPts val="2810"/>
              </a:lnSpc>
              <a:spcBef>
                <a:spcPts val="139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lang="en-US" sz="2600" spc="-150" dirty="0">
                <a:latin typeface="Arial"/>
                <a:cs typeface="Arial"/>
              </a:rPr>
              <a:t>Exercise: lets try some expression in Tellurium</a:t>
            </a:r>
            <a:endParaRPr sz="2600" spc="-15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79684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29083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OBJECTS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818385"/>
            <a:ext cx="7731759" cy="48115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4139" indent="-91440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programs manipulate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objects</a:t>
            </a:r>
            <a:r>
              <a:rPr lang="en-US"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lang="en-US" sz="2600" spc="-150" dirty="0">
                <a:latin typeface="Arial"/>
                <a:cs typeface="Arial"/>
              </a:rPr>
              <a:t>(we will only be concerned with manipulating data objects, but programs can also manipulate function objects if the language is correctly designed)</a:t>
            </a:r>
            <a:endParaRPr sz="3000" spc="-150" dirty="0">
              <a:latin typeface="Times"/>
              <a:cs typeface="Times"/>
            </a:endParaRPr>
          </a:p>
          <a:p>
            <a:pPr marL="104139" marR="666115" indent="-91440">
              <a:lnSpc>
                <a:spcPts val="2810"/>
              </a:lnSpc>
              <a:spcBef>
                <a:spcPts val="264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objects have a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type </a:t>
            </a:r>
            <a:r>
              <a:rPr sz="2600" spc="-150" dirty="0">
                <a:latin typeface="Arial"/>
                <a:cs typeface="Arial"/>
              </a:rPr>
              <a:t>that defines the kinds of things  programs can do to them</a:t>
            </a:r>
          </a:p>
          <a:p>
            <a:pPr marL="464820" lvl="1" indent="-251460">
              <a:lnSpc>
                <a:spcPct val="100000"/>
              </a:lnSpc>
              <a:spcBef>
                <a:spcPts val="85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Ana is a human so she can walk, speak English, etc.</a:t>
            </a:r>
          </a:p>
          <a:p>
            <a:pPr marL="464820" lvl="1" indent="-251460">
              <a:lnSpc>
                <a:spcPct val="100000"/>
              </a:lnSpc>
              <a:spcBef>
                <a:spcPts val="310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Chewbacca is a wookie so he can walk, “mwaaarhrhh”, etc.</a:t>
            </a:r>
          </a:p>
          <a:p>
            <a:pPr marL="104139" indent="-91440">
              <a:lnSpc>
                <a:spcPct val="100000"/>
              </a:lnSpc>
              <a:spcBef>
                <a:spcPts val="127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objects are</a:t>
            </a:r>
          </a:p>
          <a:p>
            <a:pPr marL="464820" lvl="1" indent="-251460">
              <a:lnSpc>
                <a:spcPct val="100000"/>
              </a:lnSpc>
              <a:spcBef>
                <a:spcPts val="120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scalar (cannot be subdivided)</a:t>
            </a:r>
          </a:p>
          <a:p>
            <a:pPr marL="464820" lvl="1" indent="-251460">
              <a:lnSpc>
                <a:spcPct val="100000"/>
              </a:lnSpc>
              <a:spcBef>
                <a:spcPts val="310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non-scalar (have internal structure that can be accessed)</a:t>
            </a:r>
          </a:p>
        </p:txBody>
      </p:sp>
    </p:spTree>
    <p:extLst>
      <p:ext uri="{BB962C8B-B14F-4D97-AF65-F5344CB8AC3E}">
        <p14:creationId xmlns:p14="http://schemas.microsoft.com/office/powerpoint/2010/main" val="19671605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55753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SCALAR OBJECTS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814576"/>
            <a:ext cx="845819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50" dirty="0">
                <a:latin typeface="Courier New"/>
                <a:cs typeface="Courier New"/>
              </a:rPr>
              <a:t>int</a:t>
            </a:r>
            <a:endParaRPr sz="2600" spc="-15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30070" y="1814576"/>
            <a:ext cx="441833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150" dirty="0">
                <a:latin typeface="Arial"/>
                <a:cs typeface="Arial"/>
              </a:rPr>
              <a:t>– represent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integers</a:t>
            </a:r>
            <a:r>
              <a:rPr sz="2600" spc="-150" dirty="0">
                <a:latin typeface="Arial"/>
                <a:cs typeface="Arial"/>
              </a:rPr>
              <a:t>,  ex.</a:t>
            </a:r>
            <a:r>
              <a:rPr lang="en-US" sz="2600" spc="-150" dirty="0">
                <a:latin typeface="Arial"/>
                <a:cs typeface="Arial"/>
              </a:rPr>
              <a:t> 5</a:t>
            </a:r>
            <a:r>
              <a:rPr sz="2600" spc="-150" dirty="0">
                <a:latin typeface="Arial"/>
                <a:cs typeface="Arial"/>
              </a:rPr>
              <a:t> </a:t>
            </a:r>
            <a:endParaRPr sz="2600" spc="-150" dirty="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26310" y="2349245"/>
            <a:ext cx="5546090" cy="4122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600" spc="-150" dirty="0">
                <a:latin typeface="Arial"/>
                <a:cs typeface="Arial"/>
              </a:rPr>
              <a:t>– represent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real numbers</a:t>
            </a:r>
            <a:r>
              <a:rPr sz="2600" spc="-150" dirty="0">
                <a:latin typeface="Arial"/>
                <a:cs typeface="Arial"/>
              </a:rPr>
              <a:t>,  ex. </a:t>
            </a:r>
            <a:r>
              <a:rPr sz="2600" spc="-150" dirty="0">
                <a:latin typeface="Courier New"/>
                <a:cs typeface="Courier New"/>
              </a:rPr>
              <a:t>3.27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10259" y="2210256"/>
            <a:ext cx="1241425" cy="1095375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50" dirty="0">
                <a:latin typeface="Courier New"/>
                <a:cs typeface="Courier New"/>
              </a:rPr>
              <a:t>float</a:t>
            </a:r>
            <a:endParaRPr sz="2600" spc="-150">
              <a:latin typeface="Courier New"/>
              <a:cs typeface="Courier New"/>
            </a:endParaRPr>
          </a:p>
          <a:p>
            <a:pPr marL="238125" indent="-225425">
              <a:lnSpc>
                <a:spcPct val="100000"/>
              </a:lnSpc>
              <a:spcBef>
                <a:spcPts val="109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50" dirty="0">
                <a:latin typeface="Courier New"/>
                <a:cs typeface="Courier New"/>
              </a:rPr>
              <a:t>bool</a:t>
            </a:r>
            <a:endParaRPr sz="2600" spc="-15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28188" y="2884170"/>
            <a:ext cx="6658611" cy="4122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600" spc="-150" dirty="0">
                <a:latin typeface="Arial"/>
                <a:cs typeface="Arial"/>
              </a:rPr>
              <a:t>– represent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Boolean </a:t>
            </a:r>
            <a:r>
              <a:rPr sz="2600" spc="-150" dirty="0">
                <a:latin typeface="Arial"/>
                <a:cs typeface="Arial"/>
              </a:rPr>
              <a:t>values </a:t>
            </a:r>
            <a:r>
              <a:rPr sz="2600" spc="-150" dirty="0">
                <a:latin typeface="Courier New"/>
                <a:cs typeface="Courier New"/>
              </a:rPr>
              <a:t>True </a:t>
            </a:r>
            <a:r>
              <a:rPr sz="2600" spc="-150" dirty="0">
                <a:latin typeface="Arial"/>
                <a:cs typeface="Arial"/>
              </a:rPr>
              <a:t>and </a:t>
            </a:r>
            <a:r>
              <a:rPr sz="2600" spc="-150" dirty="0">
                <a:latin typeface="Courier New"/>
                <a:cs typeface="Courier New"/>
              </a:rPr>
              <a:t>False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810259" y="3418332"/>
            <a:ext cx="1836420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95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50" dirty="0">
                <a:latin typeface="Courier New"/>
                <a:cs typeface="Courier New"/>
              </a:rPr>
              <a:t>NoneType</a:t>
            </a:r>
            <a:endParaRPr sz="2600" spc="-15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22194" y="3418332"/>
            <a:ext cx="5255006" cy="4122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600" spc="-150" dirty="0">
                <a:latin typeface="Arial"/>
                <a:cs typeface="Arial"/>
              </a:rPr>
              <a:t>–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special  </a:t>
            </a:r>
            <a:r>
              <a:rPr sz="2600" spc="-150" dirty="0">
                <a:latin typeface="Arial"/>
                <a:cs typeface="Arial"/>
              </a:rPr>
              <a:t>and has one value, </a:t>
            </a:r>
            <a:r>
              <a:rPr sz="2600" spc="-150" dirty="0">
                <a:latin typeface="Courier New"/>
                <a:cs typeface="Courier New"/>
              </a:rPr>
              <a:t>None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10259" y="3952494"/>
            <a:ext cx="2522855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9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can use </a:t>
            </a:r>
            <a:r>
              <a:rPr sz="2600" spc="-150" dirty="0">
                <a:latin typeface="Courier New"/>
                <a:cs typeface="Courier New"/>
              </a:rPr>
              <a:t>type()</a:t>
            </a:r>
            <a:endParaRPr sz="2600" spc="-150">
              <a:latin typeface="Courier New"/>
              <a:cs typeface="Courier New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507994" y="3952494"/>
            <a:ext cx="3701415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600" spc="-150" dirty="0">
                <a:latin typeface="Arial"/>
                <a:cs typeface="Arial"/>
              </a:rPr>
              <a:t>to see the type of an object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810259" y="5509514"/>
            <a:ext cx="2603500" cy="8178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2600" spc="-150" dirty="0">
                <a:latin typeface="Courier New"/>
                <a:cs typeface="Courier New"/>
              </a:rPr>
              <a:t>&gt;&gt;&gt; type(3.0)  float</a:t>
            </a:r>
          </a:p>
        </p:txBody>
      </p:sp>
      <p:sp>
        <p:nvSpPr>
          <p:cNvPr id="14" name="object 14"/>
          <p:cNvSpPr/>
          <p:nvPr/>
        </p:nvSpPr>
        <p:spPr>
          <a:xfrm>
            <a:off x="4262754" y="4567935"/>
            <a:ext cx="1738249" cy="10111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611886" y="4806696"/>
          <a:ext cx="3555872" cy="6896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46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11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marL="202565">
                        <a:lnSpc>
                          <a:spcPts val="2375"/>
                        </a:lnSpc>
                      </a:pPr>
                      <a:r>
                        <a:rPr sz="2600" spc="-10" dirty="0">
                          <a:latin typeface="Courier New"/>
                          <a:cs typeface="Courier New"/>
                        </a:rPr>
                        <a:t>&gt;&gt;&gt;</a:t>
                      </a:r>
                      <a:endParaRPr sz="2600">
                        <a:latin typeface="Courier New"/>
                        <a:cs typeface="Courier New"/>
                      </a:endParaRPr>
                    </a:p>
                  </a:txBody>
                  <a:tcPr marL="0" marR="0" marT="0" marB="0">
                    <a:lnR w="19050">
                      <a:solidFill>
                        <a:srgbClr val="FF0000"/>
                      </a:solidFill>
                      <a:prstDash val="solid"/>
                    </a:lnR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0">
                        <a:lnSpc>
                          <a:spcPts val="2375"/>
                        </a:lnSpc>
                      </a:pPr>
                      <a:r>
                        <a:rPr sz="2600" spc="-5" dirty="0">
                          <a:latin typeface="Courier New"/>
                          <a:cs typeface="Courier New"/>
                        </a:rPr>
                        <a:t>type(5)</a:t>
                      </a:r>
                      <a:endParaRPr sz="2600">
                        <a:latin typeface="Courier New"/>
                        <a:cs typeface="Courier New"/>
                      </a:endParaRPr>
                    </a:p>
                  </a:txBody>
                  <a:tcPr marL="0" marR="0" marT="0" marB="0">
                    <a:lnL w="19050">
                      <a:solidFill>
                        <a:srgbClr val="FF0000"/>
                      </a:solidFill>
                      <a:prstDash val="solid"/>
                    </a:lnL>
                    <a:lnR w="19050">
                      <a:solidFill>
                        <a:srgbClr val="FF0000"/>
                      </a:solidFill>
                      <a:prstDash val="solid"/>
                    </a:lnR>
                    <a:lnT w="19050">
                      <a:solidFill>
                        <a:srgbClr val="FF0000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 gridSpan="2">
                  <a:txBody>
                    <a:bodyPr/>
                    <a:lstStyle/>
                    <a:p>
                      <a:pPr marL="193040">
                        <a:lnSpc>
                          <a:spcPts val="2580"/>
                        </a:lnSpc>
                      </a:pPr>
                      <a:r>
                        <a:rPr sz="2600" spc="-5" dirty="0">
                          <a:latin typeface="Courier New"/>
                          <a:cs typeface="Courier New"/>
                        </a:rPr>
                        <a:t>int</a:t>
                      </a:r>
                      <a:endParaRPr sz="2600">
                        <a:latin typeface="Courier New"/>
                        <a:cs typeface="Courier New"/>
                      </a:endParaRPr>
                    </a:p>
                  </a:txBody>
                  <a:tcPr marL="0" marR="0" marT="0" marB="0">
                    <a:lnL w="19050">
                      <a:solidFill>
                        <a:srgbClr val="FF0000"/>
                      </a:solidFill>
                      <a:prstDash val="solid"/>
                    </a:lnL>
                    <a:lnR w="19050">
                      <a:solidFill>
                        <a:srgbClr val="FF0000"/>
                      </a:solidFill>
                      <a:prstDash val="solid"/>
                    </a:lnR>
                    <a:lnT w="19050">
                      <a:solidFill>
                        <a:srgbClr val="FF0000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object 16"/>
          <p:cNvSpPr/>
          <p:nvPr/>
        </p:nvSpPr>
        <p:spPr>
          <a:xfrm>
            <a:off x="4209160" y="5470181"/>
            <a:ext cx="1574418" cy="8386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D2ACE1F-74B4-3748-9664-91A0152167F6}"/>
              </a:ext>
            </a:extLst>
          </p:cNvPr>
          <p:cNvSpPr txBox="1"/>
          <p:nvPr/>
        </p:nvSpPr>
        <p:spPr>
          <a:xfrm>
            <a:off x="6490063" y="5889503"/>
            <a:ext cx="2743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Exercises</a:t>
            </a:r>
          </a:p>
        </p:txBody>
      </p:sp>
    </p:spTree>
    <p:extLst>
      <p:ext uri="{BB962C8B-B14F-4D97-AF65-F5344CB8AC3E}">
        <p14:creationId xmlns:p14="http://schemas.microsoft.com/office/powerpoint/2010/main" val="26419904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82423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TYPE  CONVERSIONS (CAST)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818385"/>
            <a:ext cx="5942965" cy="2877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can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convert object of one type to another</a:t>
            </a:r>
            <a:endParaRPr lang="en-US" sz="2600" b="1" spc="-150" dirty="0">
              <a:solidFill>
                <a:srgbClr val="C00000"/>
              </a:solidFill>
              <a:latin typeface="Arial Black"/>
              <a:cs typeface="Arial Black"/>
            </a:endParaRPr>
          </a:p>
          <a:p>
            <a:pPr marL="238125" indent="-225425">
              <a:spcBef>
                <a:spcPts val="100"/>
              </a:spcBef>
              <a:buClr>
                <a:srgbClr val="585858"/>
              </a:buClr>
              <a:buFontTx/>
              <a:buChar char="▪"/>
              <a:tabLst>
                <a:tab pos="238760" algn="l"/>
              </a:tabLst>
            </a:pPr>
            <a:r>
              <a:rPr lang="en-US" sz="2600" spc="-150" dirty="0">
                <a:latin typeface="Courier New"/>
                <a:cs typeface="Courier New"/>
              </a:rPr>
              <a:t>float(3) </a:t>
            </a:r>
            <a:r>
              <a:rPr lang="en-US" sz="2600" spc="-150" dirty="0">
                <a:latin typeface="Arial"/>
                <a:cs typeface="Arial"/>
              </a:rPr>
              <a:t>converts integer </a:t>
            </a:r>
            <a:r>
              <a:rPr lang="en-US" sz="2600" spc="-150" dirty="0">
                <a:latin typeface="Courier New"/>
                <a:cs typeface="Courier New"/>
              </a:rPr>
              <a:t>3 </a:t>
            </a:r>
            <a:r>
              <a:rPr lang="en-US" sz="2600" spc="-150" dirty="0">
                <a:latin typeface="Arial"/>
                <a:cs typeface="Arial"/>
              </a:rPr>
              <a:t>to float </a:t>
            </a:r>
            <a:r>
              <a:rPr lang="en-US" sz="2600" spc="-150" dirty="0">
                <a:latin typeface="Courier New"/>
                <a:cs typeface="Courier New"/>
              </a:rPr>
              <a:t>3.0</a:t>
            </a:r>
          </a:p>
          <a:p>
            <a:pPr marL="238125" indent="-225425">
              <a:spcBef>
                <a:spcPts val="100"/>
              </a:spcBef>
              <a:buClr>
                <a:srgbClr val="585858"/>
              </a:buClr>
              <a:buFontTx/>
              <a:buChar char="▪"/>
              <a:tabLst>
                <a:tab pos="238760" algn="l"/>
              </a:tabLst>
            </a:pPr>
            <a:r>
              <a:rPr lang="en-US" sz="2600" spc="-150" dirty="0" err="1">
                <a:latin typeface="Courier New"/>
                <a:cs typeface="Courier New"/>
              </a:rPr>
              <a:t>int</a:t>
            </a:r>
            <a:r>
              <a:rPr lang="en-US" sz="2600" spc="-150" dirty="0">
                <a:latin typeface="Courier New"/>
                <a:cs typeface="Courier New"/>
              </a:rPr>
              <a:t>(3.9) </a:t>
            </a:r>
            <a:r>
              <a:rPr lang="en-US" sz="2600" spc="-150" dirty="0">
                <a:latin typeface="Arial"/>
                <a:cs typeface="Arial"/>
              </a:rPr>
              <a:t>truncates float </a:t>
            </a:r>
            <a:r>
              <a:rPr lang="en-US" sz="2600" spc="-150" dirty="0">
                <a:latin typeface="Courier New"/>
                <a:cs typeface="Courier New"/>
              </a:rPr>
              <a:t>3.9 </a:t>
            </a:r>
            <a:r>
              <a:rPr lang="en-US" sz="2600" spc="-150" dirty="0">
                <a:latin typeface="Arial"/>
                <a:cs typeface="Arial"/>
              </a:rPr>
              <a:t>to integer </a:t>
            </a:r>
            <a:r>
              <a:rPr lang="en-US" sz="2600" spc="-150" dirty="0">
                <a:latin typeface="Courier New"/>
                <a:cs typeface="Courier New"/>
              </a:rPr>
              <a:t>3</a:t>
            </a:r>
          </a:p>
          <a:p>
            <a:pPr marL="238125" indent="-225425">
              <a:spcBef>
                <a:spcPts val="100"/>
              </a:spcBef>
              <a:buClr>
                <a:srgbClr val="585858"/>
              </a:buClr>
              <a:buFontTx/>
              <a:buChar char="▪"/>
              <a:tabLst>
                <a:tab pos="238760" algn="l"/>
              </a:tabLst>
            </a:pPr>
            <a:endParaRPr lang="en-US" sz="2600" spc="-150" dirty="0">
              <a:latin typeface="Courier New"/>
              <a:cs typeface="Courier New"/>
            </a:endParaRPr>
          </a:p>
          <a:p>
            <a:pPr marL="238125" indent="-225425">
              <a:spcBef>
                <a:spcPts val="100"/>
              </a:spcBef>
              <a:buClr>
                <a:srgbClr val="585858"/>
              </a:buClr>
              <a:buFontTx/>
              <a:buChar char="▪"/>
              <a:tabLst>
                <a:tab pos="238760" algn="l"/>
              </a:tabLst>
            </a:pPr>
            <a:endParaRPr lang="en-US" sz="2600" spc="-150" dirty="0">
              <a:latin typeface="Courier New"/>
              <a:cs typeface="Courier New"/>
            </a:endParaRPr>
          </a:p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endParaRPr sz="2600" spc="-150" dirty="0">
              <a:latin typeface="Arial Black"/>
              <a:cs typeface="Arial Black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F10807-33C0-9C49-BBCA-10728FC4E9EE}"/>
              </a:ext>
            </a:extLst>
          </p:cNvPr>
          <p:cNvSpPr txBox="1"/>
          <p:nvPr/>
        </p:nvSpPr>
        <p:spPr>
          <a:xfrm>
            <a:off x="6490063" y="5889503"/>
            <a:ext cx="2743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Exercises</a:t>
            </a:r>
          </a:p>
        </p:txBody>
      </p:sp>
    </p:spTree>
    <p:extLst>
      <p:ext uri="{BB962C8B-B14F-4D97-AF65-F5344CB8AC3E}">
        <p14:creationId xmlns:p14="http://schemas.microsoft.com/office/powerpoint/2010/main" val="343421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112393" y="81005"/>
            <a:ext cx="7146132" cy="71020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/>
              <a:t>Topics</a:t>
            </a:r>
          </a:p>
        </p:txBody>
      </p:sp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xfrm>
            <a:off x="969728" y="992462"/>
            <a:ext cx="6980634" cy="427330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SzPct val="75000"/>
            </a:pPr>
            <a:r>
              <a:rPr lang="en-US" dirty="0"/>
              <a:t>How can we represent biological ideas in computational language?</a:t>
            </a:r>
          </a:p>
          <a:p>
            <a:pPr>
              <a:buSzPct val="75000"/>
            </a:pPr>
            <a:endParaRPr lang="en-US" dirty="0"/>
          </a:p>
          <a:p>
            <a:pPr>
              <a:buSzPct val="75000"/>
            </a:pPr>
            <a:r>
              <a:rPr lang="en-US" dirty="0"/>
              <a:t>We will need to apply some basic computing concepts, including</a:t>
            </a:r>
          </a:p>
          <a:p>
            <a:pPr>
              <a:buSzPct val="75000"/>
            </a:pPr>
            <a:endParaRPr lang="en-US" dirty="0"/>
          </a:p>
          <a:p>
            <a:pPr>
              <a:buSzPct val="75000"/>
            </a:pPr>
            <a:r>
              <a:rPr dirty="0"/>
              <a:t>data structures and functions</a:t>
            </a:r>
          </a:p>
          <a:p>
            <a:pPr marL="309078" lvl="3" indent="-309078">
              <a:buSzPct val="75000"/>
              <a:buChar char="•"/>
            </a:pPr>
            <a:r>
              <a:rPr dirty="0"/>
              <a:t>data types: primitives, composite, sequenced</a:t>
            </a:r>
          </a:p>
          <a:p>
            <a:pPr marL="309078" lvl="3" indent="-309078">
              <a:buSzPct val="75000"/>
              <a:buChar char="•"/>
            </a:pPr>
            <a:r>
              <a:rPr lang="en-US" dirty="0"/>
              <a:t>N</a:t>
            </a:r>
            <a:r>
              <a:rPr dirty="0"/>
              <a:t>ames</a:t>
            </a:r>
            <a:r>
              <a:rPr lang="en-US" dirty="0"/>
              <a:t>—how to refer to data objects and </a:t>
            </a:r>
            <a:endParaRPr dirty="0"/>
          </a:p>
          <a:p>
            <a:pPr marL="309078" lvl="3" indent="-309078">
              <a:buSzPct val="75000"/>
              <a:buChar char="•"/>
            </a:pPr>
            <a:r>
              <a:rPr dirty="0"/>
              <a:t>expressions</a:t>
            </a:r>
          </a:p>
          <a:p>
            <a:pPr marL="309078" lvl="3" indent="-309078">
              <a:buSzPct val="75000"/>
              <a:buChar char="•"/>
            </a:pPr>
            <a:r>
              <a:rPr dirty="0"/>
              <a:t>conditionals</a:t>
            </a:r>
          </a:p>
          <a:p>
            <a:pPr marL="309078" lvl="3" indent="-309078">
              <a:buSzPct val="75000"/>
              <a:buChar char="•"/>
            </a:pPr>
            <a:r>
              <a:rPr lang="en-US" dirty="0"/>
              <a:t>B</a:t>
            </a:r>
            <a:r>
              <a:rPr dirty="0"/>
              <a:t>locks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3926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100"/>
              </a:spcBef>
              <a:tabLst>
                <a:tab pos="7609205" algn="l"/>
              </a:tabLst>
            </a:pPr>
            <a:r>
              <a:rPr spc="-150" dirty="0"/>
              <a:t>PRINTING TO CONSOLE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259" y="1844294"/>
            <a:ext cx="6662420" cy="33573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to show output from code to a user, use </a:t>
            </a:r>
            <a:r>
              <a:rPr sz="2600" spc="-150" dirty="0">
                <a:latin typeface="Courier New"/>
                <a:cs typeface="Courier New"/>
              </a:rPr>
              <a:t>print</a:t>
            </a:r>
          </a:p>
          <a:p>
            <a:pPr marL="104139">
              <a:lnSpc>
                <a:spcPct val="100000"/>
              </a:lnSpc>
              <a:spcBef>
                <a:spcPts val="110"/>
              </a:spcBef>
            </a:pPr>
            <a:r>
              <a:rPr lang="en-US" sz="2600" spc="-150" dirty="0">
                <a:latin typeface="Arial"/>
                <a:cs typeface="Arial"/>
              </a:rPr>
              <a:t>function</a:t>
            </a:r>
            <a:endParaRPr sz="2600" spc="-1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950" spc="-150" dirty="0">
              <a:latin typeface="Times"/>
              <a:cs typeface="Times"/>
            </a:endParaRPr>
          </a:p>
          <a:p>
            <a:pPr marL="12700">
              <a:lnSpc>
                <a:spcPct val="100000"/>
              </a:lnSpc>
            </a:pPr>
            <a:r>
              <a:rPr sz="2600" spc="-150" dirty="0">
                <a:latin typeface="Courier New"/>
                <a:cs typeface="Courier New"/>
              </a:rPr>
              <a:t>In [11]: 3+2</a:t>
            </a:r>
          </a:p>
          <a:p>
            <a:pPr marL="12700">
              <a:lnSpc>
                <a:spcPct val="100000"/>
              </a:lnSpc>
            </a:pPr>
            <a:r>
              <a:rPr sz="2600" spc="-150" dirty="0">
                <a:latin typeface="Courier New"/>
                <a:cs typeface="Courier New"/>
              </a:rPr>
              <a:t>Out[11]: 5</a:t>
            </a: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100" spc="-150" dirty="0">
              <a:latin typeface="Times"/>
              <a:cs typeface="Times"/>
            </a:endParaRPr>
          </a:p>
          <a:p>
            <a:pPr marL="12700">
              <a:lnSpc>
                <a:spcPct val="100000"/>
              </a:lnSpc>
            </a:pPr>
            <a:r>
              <a:rPr sz="2600" spc="-150" dirty="0">
                <a:latin typeface="Courier New"/>
                <a:cs typeface="Courier New"/>
              </a:rPr>
              <a:t>In [12]: print(3+2)</a:t>
            </a: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2600" spc="-150" dirty="0">
                <a:latin typeface="Courier New"/>
                <a:cs typeface="Courier New"/>
              </a:rPr>
              <a:t>5</a:t>
            </a:r>
          </a:p>
        </p:txBody>
      </p:sp>
      <p:sp>
        <p:nvSpPr>
          <p:cNvPr id="4" name="object 4"/>
          <p:cNvSpPr/>
          <p:nvPr/>
        </p:nvSpPr>
        <p:spPr>
          <a:xfrm>
            <a:off x="3389629" y="2384298"/>
            <a:ext cx="3591178" cy="28529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726623-0250-B749-9989-193565229D06}"/>
              </a:ext>
            </a:extLst>
          </p:cNvPr>
          <p:cNvSpPr txBox="1"/>
          <p:nvPr/>
        </p:nvSpPr>
        <p:spPr>
          <a:xfrm>
            <a:off x="6490063" y="5889503"/>
            <a:ext cx="2743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Exercises</a:t>
            </a:r>
          </a:p>
        </p:txBody>
      </p:sp>
    </p:spTree>
    <p:extLst>
      <p:ext uri="{BB962C8B-B14F-4D97-AF65-F5344CB8AC3E}">
        <p14:creationId xmlns:p14="http://schemas.microsoft.com/office/powerpoint/2010/main" val="30093548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61849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EXPRESSIONS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679849"/>
            <a:ext cx="7211695" cy="2417328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combine  objects and operators </a:t>
            </a:r>
            <a:r>
              <a:rPr sz="2600" spc="-150" dirty="0">
                <a:latin typeface="Arial"/>
                <a:cs typeface="Arial"/>
              </a:rPr>
              <a:t>to form expressions</a:t>
            </a:r>
            <a:endParaRPr sz="2600" spc="-15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an expression has a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value</a:t>
            </a:r>
            <a:r>
              <a:rPr sz="2600" spc="-150" dirty="0">
                <a:latin typeface="Arial"/>
                <a:cs typeface="Arial"/>
              </a:rPr>
              <a:t>,  which has a type</a:t>
            </a:r>
            <a:endParaRPr sz="2600" spc="-15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syntax for a simple expression</a:t>
            </a:r>
            <a:endParaRPr sz="2600" spc="-150">
              <a:latin typeface="Arial"/>
              <a:cs typeface="Arial"/>
            </a:endParaRPr>
          </a:p>
          <a:p>
            <a:pPr marL="213360">
              <a:lnSpc>
                <a:spcPct val="100000"/>
              </a:lnSpc>
              <a:spcBef>
                <a:spcPts val="65"/>
              </a:spcBef>
            </a:pPr>
            <a:r>
              <a:rPr sz="2400" spc="-150" dirty="0">
                <a:latin typeface="Courier New"/>
                <a:cs typeface="Courier New"/>
              </a:rPr>
              <a:t>&lt;object&gt; &lt;operator&gt; &lt;object&gt;</a:t>
            </a:r>
            <a:endParaRPr sz="2400" spc="-15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800724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51916" y="226471"/>
            <a:ext cx="724535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OPERATORS  ON ints and floats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677563"/>
            <a:ext cx="845819" cy="216408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50" dirty="0">
                <a:latin typeface="Courier New"/>
                <a:cs typeface="Courier New"/>
              </a:rPr>
              <a:t>i+j</a:t>
            </a:r>
            <a:endParaRPr sz="2600" spc="-150">
              <a:latin typeface="Courier New"/>
              <a:cs typeface="Courier New"/>
            </a:endParaRP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50" dirty="0">
                <a:latin typeface="Courier New"/>
                <a:cs typeface="Courier New"/>
              </a:rPr>
              <a:t>i-j</a:t>
            </a:r>
            <a:endParaRPr sz="2600" spc="-150">
              <a:latin typeface="Courier New"/>
              <a:cs typeface="Courier New"/>
            </a:endParaRPr>
          </a:p>
          <a:p>
            <a:pPr marL="238125" indent="-225425">
              <a:lnSpc>
                <a:spcPct val="100000"/>
              </a:lnSpc>
              <a:spcBef>
                <a:spcPts val="109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50" dirty="0">
                <a:latin typeface="Courier New"/>
                <a:cs typeface="Courier New"/>
              </a:rPr>
              <a:t>i*j</a:t>
            </a:r>
            <a:endParaRPr sz="2600" spc="-150">
              <a:latin typeface="Courier New"/>
              <a:cs typeface="Courier New"/>
            </a:endParaRP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50" dirty="0">
                <a:latin typeface="Courier New"/>
                <a:cs typeface="Courier New"/>
              </a:rPr>
              <a:t>i/j</a:t>
            </a:r>
            <a:endParaRPr sz="2600" spc="-15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29891" y="1677563"/>
            <a:ext cx="2818129" cy="2176237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lang="en-US" sz="2600" spc="-150" dirty="0">
                <a:latin typeface="Arial"/>
                <a:cs typeface="Arial"/>
              </a:rPr>
              <a:t>→</a:t>
            </a:r>
            <a:r>
              <a:rPr sz="2600" spc="-150" dirty="0">
                <a:latin typeface="Arial"/>
                <a:cs typeface="Arial"/>
              </a:rPr>
              <a:t> the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sum</a:t>
            </a:r>
            <a:endParaRPr sz="2600" spc="-150" dirty="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1085"/>
              </a:spcBef>
            </a:pPr>
            <a:r>
              <a:rPr lang="en-US" sz="2600" spc="-150" dirty="0">
                <a:latin typeface="Arial"/>
                <a:cs typeface="Arial"/>
              </a:rPr>
              <a:t>→</a:t>
            </a:r>
            <a:r>
              <a:rPr sz="2600" spc="-150" dirty="0">
                <a:latin typeface="Arial"/>
                <a:cs typeface="Arial"/>
              </a:rPr>
              <a:t> the 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difference</a:t>
            </a:r>
            <a:endParaRPr sz="2600" spc="-150" dirty="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1090"/>
              </a:spcBef>
            </a:pPr>
            <a:r>
              <a:rPr lang="en-US" sz="2600" spc="-150" dirty="0">
                <a:latin typeface="Arial"/>
                <a:cs typeface="Arial"/>
              </a:rPr>
              <a:t>→</a:t>
            </a:r>
            <a:r>
              <a:rPr sz="2600" spc="-150" dirty="0">
                <a:latin typeface="Arial"/>
                <a:cs typeface="Arial"/>
              </a:rPr>
              <a:t> the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product</a:t>
            </a:r>
            <a:endParaRPr sz="2600" spc="-150" dirty="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1085"/>
              </a:spcBef>
            </a:pPr>
            <a:r>
              <a:rPr lang="en-US" sz="2600" spc="-150" dirty="0">
                <a:latin typeface="Arial"/>
                <a:cs typeface="Arial"/>
              </a:rPr>
              <a:t>→</a:t>
            </a:r>
            <a:r>
              <a:rPr sz="2600" spc="-150" dirty="0">
                <a:latin typeface="Arial"/>
                <a:cs typeface="Arial"/>
              </a:rPr>
              <a:t>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division</a:t>
            </a:r>
            <a:endParaRPr sz="2600" spc="-150" dirty="0">
              <a:latin typeface="Arial Black"/>
              <a:cs typeface="Arial Black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0259" y="5023358"/>
            <a:ext cx="845819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95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50" dirty="0">
                <a:latin typeface="Courier New"/>
                <a:cs typeface="Courier New"/>
              </a:rPr>
              <a:t>i%j</a:t>
            </a:r>
            <a:endParaRPr sz="2600" spc="-15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929892" y="5023358"/>
            <a:ext cx="6604508" cy="4122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2600" spc="-150" dirty="0">
                <a:latin typeface="Arial"/>
                <a:cs typeface="Arial"/>
              </a:rPr>
              <a:t>→</a:t>
            </a:r>
            <a:r>
              <a:rPr sz="2600" spc="-150" dirty="0">
                <a:latin typeface="Arial"/>
                <a:cs typeface="Arial"/>
              </a:rPr>
              <a:t> the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remainder </a:t>
            </a:r>
            <a:r>
              <a:rPr sz="2600" spc="-150" dirty="0">
                <a:latin typeface="Arial"/>
                <a:cs typeface="Arial"/>
              </a:rPr>
              <a:t>when </a:t>
            </a:r>
            <a:r>
              <a:rPr sz="2600" spc="-150" dirty="0">
                <a:latin typeface="Courier New"/>
                <a:cs typeface="Courier New"/>
              </a:rPr>
              <a:t>i </a:t>
            </a:r>
            <a:r>
              <a:rPr sz="2600" spc="-150" dirty="0">
                <a:latin typeface="Arial"/>
                <a:cs typeface="Arial"/>
              </a:rPr>
              <a:t>is divided by </a:t>
            </a:r>
            <a:r>
              <a:rPr sz="2600" spc="-150" dirty="0">
                <a:latin typeface="Courier New"/>
                <a:cs typeface="Courier New"/>
              </a:rPr>
              <a:t>j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810259" y="5557520"/>
            <a:ext cx="6123941" cy="4122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95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50" dirty="0">
                <a:latin typeface="Courier New"/>
                <a:cs typeface="Courier New"/>
              </a:rPr>
              <a:t>i**j </a:t>
            </a:r>
            <a:r>
              <a:rPr lang="en-US" sz="2600" spc="-150" dirty="0">
                <a:latin typeface="Arial"/>
                <a:cs typeface="Arial"/>
              </a:rPr>
              <a:t>→</a:t>
            </a:r>
            <a:r>
              <a:rPr sz="2600" spc="-150" dirty="0">
                <a:latin typeface="Arial"/>
                <a:cs typeface="Arial"/>
              </a:rPr>
              <a:t> </a:t>
            </a:r>
            <a:r>
              <a:rPr sz="2600" spc="-150" dirty="0">
                <a:latin typeface="Courier New"/>
                <a:cs typeface="Courier New"/>
              </a:rPr>
              <a:t>i </a:t>
            </a:r>
            <a:r>
              <a:rPr sz="2600" spc="-150" dirty="0">
                <a:latin typeface="Arial"/>
                <a:cs typeface="Arial"/>
              </a:rPr>
              <a:t>to the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power </a:t>
            </a:r>
            <a:r>
              <a:rPr sz="2600" spc="-150" dirty="0">
                <a:latin typeface="Arial"/>
                <a:cs typeface="Arial"/>
              </a:rPr>
              <a:t>of </a:t>
            </a:r>
            <a:r>
              <a:rPr sz="2600" spc="-150" dirty="0">
                <a:latin typeface="Courier New"/>
                <a:cs typeface="Courier New"/>
              </a:rPr>
              <a:t>j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217414" y="2224277"/>
            <a:ext cx="37338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rgbClr val="FF0000"/>
                </a:solidFill>
                <a:latin typeface="Arial"/>
                <a:cs typeface="Arial"/>
              </a:rPr>
              <a:t>if both are ints, result is int</a:t>
            </a:r>
            <a:endParaRPr sz="1800" spc="-1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800" spc="-150" dirty="0">
                <a:solidFill>
                  <a:srgbClr val="FF0000"/>
                </a:solidFill>
                <a:latin typeface="Arial"/>
                <a:cs typeface="Arial"/>
              </a:rPr>
              <a:t>if either or both are floats, result is float</a:t>
            </a:r>
            <a:endParaRPr sz="1800" spc="-15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901821" y="2013457"/>
            <a:ext cx="1145540" cy="309880"/>
          </a:xfrm>
          <a:custGeom>
            <a:avLst/>
            <a:gdLst/>
            <a:ahLst/>
            <a:cxnLst/>
            <a:rect l="l" t="t" r="r" b="b"/>
            <a:pathLst>
              <a:path w="1145539" h="309880">
                <a:moveTo>
                  <a:pt x="1069030" y="281687"/>
                </a:moveTo>
                <a:lnTo>
                  <a:pt x="1062228" y="309372"/>
                </a:lnTo>
                <a:lnTo>
                  <a:pt x="1145286" y="290576"/>
                </a:lnTo>
                <a:lnTo>
                  <a:pt x="1138407" y="284734"/>
                </a:lnTo>
                <a:lnTo>
                  <a:pt x="1081405" y="284734"/>
                </a:lnTo>
                <a:lnTo>
                  <a:pt x="1069030" y="281687"/>
                </a:lnTo>
                <a:close/>
              </a:path>
              <a:path w="1145539" h="309880">
                <a:moveTo>
                  <a:pt x="1073579" y="263171"/>
                </a:moveTo>
                <a:lnTo>
                  <a:pt x="1069030" y="281687"/>
                </a:lnTo>
                <a:lnTo>
                  <a:pt x="1081405" y="284734"/>
                </a:lnTo>
                <a:lnTo>
                  <a:pt x="1085850" y="266192"/>
                </a:lnTo>
                <a:lnTo>
                  <a:pt x="1073579" y="263171"/>
                </a:lnTo>
                <a:close/>
              </a:path>
              <a:path w="1145539" h="309880">
                <a:moveTo>
                  <a:pt x="1080389" y="235458"/>
                </a:moveTo>
                <a:lnTo>
                  <a:pt x="1073579" y="263171"/>
                </a:lnTo>
                <a:lnTo>
                  <a:pt x="1085850" y="266192"/>
                </a:lnTo>
                <a:lnTo>
                  <a:pt x="1081405" y="284734"/>
                </a:lnTo>
                <a:lnTo>
                  <a:pt x="1138407" y="284734"/>
                </a:lnTo>
                <a:lnTo>
                  <a:pt x="1080389" y="235458"/>
                </a:lnTo>
                <a:close/>
              </a:path>
              <a:path w="1145539" h="309880">
                <a:moveTo>
                  <a:pt x="4572" y="0"/>
                </a:moveTo>
                <a:lnTo>
                  <a:pt x="0" y="18542"/>
                </a:lnTo>
                <a:lnTo>
                  <a:pt x="1069030" y="281687"/>
                </a:lnTo>
                <a:lnTo>
                  <a:pt x="1073579" y="263171"/>
                </a:lnTo>
                <a:lnTo>
                  <a:pt x="457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1" name="object 11"/>
          <p:cNvSpPr/>
          <p:nvPr/>
        </p:nvSpPr>
        <p:spPr>
          <a:xfrm>
            <a:off x="4342638" y="2486660"/>
            <a:ext cx="704850" cy="125730"/>
          </a:xfrm>
          <a:custGeom>
            <a:avLst/>
            <a:gdLst/>
            <a:ahLst/>
            <a:cxnLst/>
            <a:rect l="l" t="t" r="r" b="b"/>
            <a:pathLst>
              <a:path w="704850" h="125730">
                <a:moveTo>
                  <a:pt x="627733" y="28371"/>
                </a:moveTo>
                <a:lnTo>
                  <a:pt x="0" y="106806"/>
                </a:lnTo>
                <a:lnTo>
                  <a:pt x="2286" y="125729"/>
                </a:lnTo>
                <a:lnTo>
                  <a:pt x="630072" y="47178"/>
                </a:lnTo>
                <a:lnTo>
                  <a:pt x="627733" y="28371"/>
                </a:lnTo>
                <a:close/>
              </a:path>
              <a:path w="704850" h="125730">
                <a:moveTo>
                  <a:pt x="700149" y="26796"/>
                </a:moveTo>
                <a:lnTo>
                  <a:pt x="640334" y="26796"/>
                </a:lnTo>
                <a:lnTo>
                  <a:pt x="642747" y="45592"/>
                </a:lnTo>
                <a:lnTo>
                  <a:pt x="630072" y="47178"/>
                </a:lnTo>
                <a:lnTo>
                  <a:pt x="633603" y="75564"/>
                </a:lnTo>
                <a:lnTo>
                  <a:pt x="704469" y="28320"/>
                </a:lnTo>
                <a:lnTo>
                  <a:pt x="700149" y="26796"/>
                </a:lnTo>
                <a:close/>
              </a:path>
              <a:path w="704850" h="125730">
                <a:moveTo>
                  <a:pt x="640334" y="26796"/>
                </a:moveTo>
                <a:lnTo>
                  <a:pt x="627733" y="28371"/>
                </a:lnTo>
                <a:lnTo>
                  <a:pt x="630072" y="47178"/>
                </a:lnTo>
                <a:lnTo>
                  <a:pt x="642747" y="45592"/>
                </a:lnTo>
                <a:lnTo>
                  <a:pt x="640334" y="26796"/>
                </a:lnTo>
                <a:close/>
              </a:path>
              <a:path w="704850" h="125730">
                <a:moveTo>
                  <a:pt x="624205" y="0"/>
                </a:moveTo>
                <a:lnTo>
                  <a:pt x="627733" y="28371"/>
                </a:lnTo>
                <a:lnTo>
                  <a:pt x="640334" y="26796"/>
                </a:lnTo>
                <a:lnTo>
                  <a:pt x="700149" y="26796"/>
                </a:lnTo>
                <a:lnTo>
                  <a:pt x="624205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2" name="object 12"/>
          <p:cNvSpPr/>
          <p:nvPr/>
        </p:nvSpPr>
        <p:spPr>
          <a:xfrm>
            <a:off x="4094860" y="2765933"/>
            <a:ext cx="952500" cy="321310"/>
          </a:xfrm>
          <a:custGeom>
            <a:avLst/>
            <a:gdLst/>
            <a:ahLst/>
            <a:cxnLst/>
            <a:rect l="l" t="t" r="r" b="b"/>
            <a:pathLst>
              <a:path w="952500" h="321310">
                <a:moveTo>
                  <a:pt x="876798" y="27161"/>
                </a:moveTo>
                <a:lnTo>
                  <a:pt x="0" y="302640"/>
                </a:lnTo>
                <a:lnTo>
                  <a:pt x="5587" y="320801"/>
                </a:lnTo>
                <a:lnTo>
                  <a:pt x="882484" y="45331"/>
                </a:lnTo>
                <a:lnTo>
                  <a:pt x="876798" y="27161"/>
                </a:lnTo>
                <a:close/>
              </a:path>
              <a:path w="952500" h="321310">
                <a:moveTo>
                  <a:pt x="942105" y="23367"/>
                </a:moveTo>
                <a:lnTo>
                  <a:pt x="888872" y="23367"/>
                </a:lnTo>
                <a:lnTo>
                  <a:pt x="894588" y="41528"/>
                </a:lnTo>
                <a:lnTo>
                  <a:pt x="882484" y="45331"/>
                </a:lnTo>
                <a:lnTo>
                  <a:pt x="891032" y="72643"/>
                </a:lnTo>
                <a:lnTo>
                  <a:pt x="942105" y="23367"/>
                </a:lnTo>
                <a:close/>
              </a:path>
              <a:path w="952500" h="321310">
                <a:moveTo>
                  <a:pt x="888872" y="23367"/>
                </a:moveTo>
                <a:lnTo>
                  <a:pt x="876798" y="27161"/>
                </a:lnTo>
                <a:lnTo>
                  <a:pt x="882484" y="45331"/>
                </a:lnTo>
                <a:lnTo>
                  <a:pt x="894588" y="41528"/>
                </a:lnTo>
                <a:lnTo>
                  <a:pt x="888872" y="23367"/>
                </a:lnTo>
                <a:close/>
              </a:path>
              <a:path w="952500" h="321310">
                <a:moveTo>
                  <a:pt x="868299" y="0"/>
                </a:moveTo>
                <a:lnTo>
                  <a:pt x="876798" y="27161"/>
                </a:lnTo>
                <a:lnTo>
                  <a:pt x="888872" y="23367"/>
                </a:lnTo>
                <a:lnTo>
                  <a:pt x="942105" y="23367"/>
                </a:lnTo>
                <a:lnTo>
                  <a:pt x="952372" y="13461"/>
                </a:lnTo>
                <a:lnTo>
                  <a:pt x="868299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3" name="object 13"/>
          <p:cNvSpPr txBox="1"/>
          <p:nvPr/>
        </p:nvSpPr>
        <p:spPr>
          <a:xfrm>
            <a:off x="5011673" y="3566414"/>
            <a:ext cx="12280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rgbClr val="FF0000"/>
                </a:solidFill>
                <a:latin typeface="Arial"/>
                <a:cs typeface="Arial"/>
              </a:rPr>
              <a:t>result is float</a:t>
            </a:r>
            <a:endParaRPr sz="1800" spc="-15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595496" y="3608070"/>
            <a:ext cx="1152525" cy="130810"/>
          </a:xfrm>
          <a:custGeom>
            <a:avLst/>
            <a:gdLst/>
            <a:ahLst/>
            <a:cxnLst/>
            <a:rect l="l" t="t" r="r" b="b"/>
            <a:pathLst>
              <a:path w="1152525" h="130810">
                <a:moveTo>
                  <a:pt x="1079500" y="54229"/>
                </a:moveTo>
                <a:lnTo>
                  <a:pt x="1077311" y="82723"/>
                </a:lnTo>
                <a:lnTo>
                  <a:pt x="1089914" y="83693"/>
                </a:lnTo>
                <a:lnTo>
                  <a:pt x="1088517" y="102743"/>
                </a:lnTo>
                <a:lnTo>
                  <a:pt x="1075774" y="102743"/>
                </a:lnTo>
                <a:lnTo>
                  <a:pt x="1073658" y="130302"/>
                </a:lnTo>
                <a:lnTo>
                  <a:pt x="1141036" y="102743"/>
                </a:lnTo>
                <a:lnTo>
                  <a:pt x="1088517" y="102743"/>
                </a:lnTo>
                <a:lnTo>
                  <a:pt x="1075849" y="101769"/>
                </a:lnTo>
                <a:lnTo>
                  <a:pt x="1143417" y="101769"/>
                </a:lnTo>
                <a:lnTo>
                  <a:pt x="1152525" y="98044"/>
                </a:lnTo>
                <a:lnTo>
                  <a:pt x="1079500" y="54229"/>
                </a:lnTo>
                <a:close/>
              </a:path>
              <a:path w="1152525" h="130810">
                <a:moveTo>
                  <a:pt x="1077311" y="82723"/>
                </a:moveTo>
                <a:lnTo>
                  <a:pt x="1075849" y="101769"/>
                </a:lnTo>
                <a:lnTo>
                  <a:pt x="1088517" y="102743"/>
                </a:lnTo>
                <a:lnTo>
                  <a:pt x="1089914" y="83693"/>
                </a:lnTo>
                <a:lnTo>
                  <a:pt x="1077311" y="82723"/>
                </a:lnTo>
                <a:close/>
              </a:path>
              <a:path w="1152525" h="130810">
                <a:moveTo>
                  <a:pt x="1524" y="0"/>
                </a:moveTo>
                <a:lnTo>
                  <a:pt x="0" y="19050"/>
                </a:lnTo>
                <a:lnTo>
                  <a:pt x="1075849" y="101769"/>
                </a:lnTo>
                <a:lnTo>
                  <a:pt x="1077311" y="82723"/>
                </a:lnTo>
                <a:lnTo>
                  <a:pt x="1524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E6BBEC-6484-D142-8506-B1F9112CC8CA}"/>
              </a:ext>
            </a:extLst>
          </p:cNvPr>
          <p:cNvSpPr txBox="1"/>
          <p:nvPr/>
        </p:nvSpPr>
        <p:spPr>
          <a:xfrm>
            <a:off x="6490063" y="5889503"/>
            <a:ext cx="2743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Exercises</a:t>
            </a:r>
          </a:p>
        </p:txBody>
      </p:sp>
    </p:spTree>
    <p:extLst>
      <p:ext uri="{BB962C8B-B14F-4D97-AF65-F5344CB8AC3E}">
        <p14:creationId xmlns:p14="http://schemas.microsoft.com/office/powerpoint/2010/main" val="39010661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77851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SIMPLE OPERATIONS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818385"/>
            <a:ext cx="7075805" cy="29102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ts val="2965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parentheses used to tell Python to do these</a:t>
            </a:r>
            <a:endParaRPr sz="2600" spc="-150">
              <a:latin typeface="Arial"/>
              <a:cs typeface="Arial"/>
            </a:endParaRPr>
          </a:p>
          <a:p>
            <a:pPr marL="104139">
              <a:lnSpc>
                <a:spcPts val="2965"/>
              </a:lnSpc>
            </a:pPr>
            <a:r>
              <a:rPr sz="2600" spc="-150" dirty="0">
                <a:latin typeface="Arial"/>
                <a:cs typeface="Arial"/>
              </a:rPr>
              <a:t>operations first</a:t>
            </a:r>
            <a:endParaRPr sz="2600" spc="-15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operator precedence  </a:t>
            </a:r>
            <a:r>
              <a:rPr sz="2600" spc="-150" dirty="0">
                <a:latin typeface="Arial"/>
                <a:cs typeface="Arial"/>
              </a:rPr>
              <a:t>without parentheses</a:t>
            </a:r>
            <a:endParaRPr sz="2600" spc="-150">
              <a:latin typeface="Arial"/>
              <a:cs typeface="Arial"/>
            </a:endParaRPr>
          </a:p>
          <a:p>
            <a:pPr marL="464820" lvl="1" indent="-251460">
              <a:lnSpc>
                <a:spcPct val="100000"/>
              </a:lnSpc>
              <a:spcBef>
                <a:spcPts val="120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**</a:t>
            </a:r>
            <a:endParaRPr sz="2400" spc="-150">
              <a:latin typeface="Arial"/>
              <a:cs typeface="Arial"/>
            </a:endParaRPr>
          </a:p>
          <a:p>
            <a:pPr marL="464820" lvl="1" indent="-251460">
              <a:lnSpc>
                <a:spcPct val="100000"/>
              </a:lnSpc>
              <a:spcBef>
                <a:spcPts val="310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*</a:t>
            </a:r>
            <a:endParaRPr sz="2400" spc="-150">
              <a:latin typeface="Arial"/>
              <a:cs typeface="Arial"/>
            </a:endParaRPr>
          </a:p>
          <a:p>
            <a:pPr marL="464820" lvl="1" indent="-251460">
              <a:lnSpc>
                <a:spcPct val="100000"/>
              </a:lnSpc>
              <a:spcBef>
                <a:spcPts val="310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/</a:t>
            </a:r>
            <a:endParaRPr sz="2400" spc="-150">
              <a:latin typeface="Arial"/>
              <a:cs typeface="Arial"/>
            </a:endParaRPr>
          </a:p>
          <a:p>
            <a:pPr marL="213360">
              <a:lnSpc>
                <a:spcPct val="100000"/>
              </a:lnSpc>
              <a:spcBef>
                <a:spcPts val="310"/>
              </a:spcBef>
              <a:tabLst>
                <a:tab pos="464820" algn="l"/>
              </a:tabLst>
            </a:pPr>
            <a:r>
              <a:rPr sz="2400" spc="-150" dirty="0">
                <a:solidFill>
                  <a:srgbClr val="585858"/>
                </a:solidFill>
                <a:latin typeface="Arial"/>
                <a:cs typeface="Arial"/>
              </a:rPr>
              <a:t>◦	</a:t>
            </a:r>
            <a:r>
              <a:rPr sz="2400" spc="-150" dirty="0">
                <a:latin typeface="Arial"/>
                <a:cs typeface="Arial"/>
              </a:rPr>
              <a:t>+ and – executed left to right, as appear in expression</a:t>
            </a:r>
            <a:endParaRPr sz="2400" spc="-150">
              <a:latin typeface="Arial"/>
              <a:cs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E66BEC-A59E-7B4F-B557-10094FB611EB}"/>
              </a:ext>
            </a:extLst>
          </p:cNvPr>
          <p:cNvSpPr txBox="1"/>
          <p:nvPr/>
        </p:nvSpPr>
        <p:spPr>
          <a:xfrm>
            <a:off x="6490063" y="5889503"/>
            <a:ext cx="2743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Exercises</a:t>
            </a:r>
          </a:p>
        </p:txBody>
      </p:sp>
    </p:spTree>
    <p:extLst>
      <p:ext uri="{BB962C8B-B14F-4D97-AF65-F5344CB8AC3E}">
        <p14:creationId xmlns:p14="http://schemas.microsoft.com/office/powerpoint/2010/main" val="32041258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291845"/>
            <a:ext cx="7785100" cy="13721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330"/>
              </a:lnSpc>
              <a:spcBef>
                <a:spcPts val="100"/>
              </a:spcBef>
            </a:pPr>
            <a:r>
              <a:rPr u="none" spc="-150" dirty="0"/>
              <a:t>BINDING VARIABLES AND</a:t>
            </a:r>
          </a:p>
          <a:p>
            <a:pPr marL="12700">
              <a:lnSpc>
                <a:spcPts val="5330"/>
              </a:lnSpc>
            </a:pPr>
            <a:r>
              <a:rPr u="none" spc="-150" dirty="0"/>
              <a:t>VALUES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818385"/>
            <a:ext cx="7033259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ts val="2965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equal sign is an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assignment </a:t>
            </a:r>
            <a:r>
              <a:rPr sz="2600" spc="-150" dirty="0">
                <a:latin typeface="Arial"/>
                <a:cs typeface="Arial"/>
              </a:rPr>
              <a:t>of a value to a variable</a:t>
            </a:r>
            <a:r>
              <a:rPr lang="en-US" sz="2600" spc="-150" dirty="0">
                <a:latin typeface="Arial"/>
                <a:cs typeface="Arial"/>
              </a:rPr>
              <a:t> </a:t>
            </a:r>
            <a:r>
              <a:rPr sz="2600" spc="-150" dirty="0">
                <a:latin typeface="Arial"/>
                <a:cs typeface="Arial"/>
              </a:rPr>
              <a:t>name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23341" y="3180969"/>
            <a:ext cx="880110" cy="464871"/>
          </a:xfrm>
          <a:prstGeom prst="rect">
            <a:avLst/>
          </a:prstGeom>
          <a:ln w="16001">
            <a:solidFill>
              <a:srgbClr val="FF0000"/>
            </a:solidFill>
          </a:ln>
        </p:spPr>
        <p:txBody>
          <a:bodyPr vert="horz" wrap="square" lIns="0" tIns="64135" rIns="0" bIns="0" rtlCol="0">
            <a:spAutoFit/>
          </a:bodyPr>
          <a:lstStyle/>
          <a:p>
            <a:pPr marL="66040">
              <a:lnSpc>
                <a:spcPct val="100000"/>
              </a:lnSpc>
              <a:spcBef>
                <a:spcPts val="505"/>
              </a:spcBef>
            </a:pPr>
            <a:r>
              <a:rPr sz="2600" spc="-150" dirty="0">
                <a:latin typeface="Courier New"/>
                <a:cs typeface="Courier New"/>
              </a:rPr>
              <a:t>pi =</a:t>
            </a:r>
            <a:endParaRPr sz="2600" spc="-15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64995" y="3206114"/>
            <a:ext cx="1534160" cy="439223"/>
          </a:xfrm>
          <a:prstGeom prst="rect">
            <a:avLst/>
          </a:prstGeom>
          <a:ln w="16001">
            <a:solidFill>
              <a:srgbClr val="FF0000"/>
            </a:solidFill>
          </a:ln>
        </p:spPr>
        <p:txBody>
          <a:bodyPr vert="horz" wrap="square" lIns="0" tIns="3873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305"/>
              </a:spcBef>
            </a:pPr>
            <a:r>
              <a:rPr sz="2600" spc="-150" dirty="0">
                <a:latin typeface="Courier New"/>
                <a:cs typeface="Courier New"/>
              </a:rPr>
              <a:t>3.14159</a:t>
            </a:r>
            <a:endParaRPr sz="2600" spc="-15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10259" y="3632911"/>
            <a:ext cx="6973570" cy="2557623"/>
          </a:xfrm>
          <a:prstGeom prst="rect">
            <a:avLst/>
          </a:prstGeom>
        </p:spPr>
        <p:txBody>
          <a:bodyPr vert="horz" wrap="square" lIns="0" tIns="154305" rIns="0" bIns="0" rtlCol="0">
            <a:spAutoFit/>
          </a:bodyPr>
          <a:lstStyle/>
          <a:p>
            <a:pPr marL="86995">
              <a:lnSpc>
                <a:spcPct val="100000"/>
              </a:lnSpc>
              <a:spcBef>
                <a:spcPts val="1215"/>
              </a:spcBef>
            </a:pPr>
            <a:r>
              <a:rPr sz="2600" spc="-150" dirty="0">
                <a:latin typeface="Courier New"/>
                <a:cs typeface="Courier New"/>
              </a:rPr>
              <a:t>pi_approx = 22/7</a:t>
            </a:r>
            <a:endParaRPr sz="2600" spc="-150">
              <a:latin typeface="Courier New"/>
              <a:cs typeface="Courier New"/>
            </a:endParaRPr>
          </a:p>
          <a:p>
            <a:pPr marL="104139" indent="-91440">
              <a:lnSpc>
                <a:spcPct val="100000"/>
              </a:lnSpc>
              <a:spcBef>
                <a:spcPts val="111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value stored in computer memory</a:t>
            </a:r>
            <a:endParaRPr sz="2600" spc="-150">
              <a:latin typeface="Arial"/>
              <a:cs typeface="Arial"/>
            </a:endParaRPr>
          </a:p>
          <a:p>
            <a:pPr marL="104139" indent="-91440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an assignment binds name to value</a:t>
            </a:r>
            <a:endParaRPr sz="2600" spc="-150">
              <a:latin typeface="Arial"/>
              <a:cs typeface="Arial"/>
            </a:endParaRPr>
          </a:p>
          <a:p>
            <a:pPr marL="104139" marR="5080" indent="-91440">
              <a:lnSpc>
                <a:spcPts val="2780"/>
              </a:lnSpc>
              <a:spcBef>
                <a:spcPts val="146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retrieve value associated with name or variable by  invoking the name, by typing </a:t>
            </a:r>
            <a:r>
              <a:rPr sz="2600" spc="-150" dirty="0">
                <a:latin typeface="Courier New"/>
                <a:cs typeface="Courier New"/>
              </a:rPr>
              <a:t>pi</a:t>
            </a:r>
            <a:endParaRPr sz="2600" spc="-150">
              <a:latin typeface="Courier New"/>
              <a:cs typeface="Courier New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392423" y="2680588"/>
            <a:ext cx="468630" cy="285115"/>
          </a:xfrm>
          <a:custGeom>
            <a:avLst/>
            <a:gdLst/>
            <a:ahLst/>
            <a:cxnLst/>
            <a:rect l="l" t="t" r="r" b="b"/>
            <a:pathLst>
              <a:path w="468629" h="285114">
                <a:moveTo>
                  <a:pt x="15239" y="200914"/>
                </a:moveTo>
                <a:lnTo>
                  <a:pt x="14477" y="200914"/>
                </a:lnTo>
                <a:lnTo>
                  <a:pt x="13715" y="201041"/>
                </a:lnTo>
                <a:lnTo>
                  <a:pt x="12699" y="201295"/>
                </a:lnTo>
                <a:lnTo>
                  <a:pt x="11429" y="201803"/>
                </a:lnTo>
                <a:lnTo>
                  <a:pt x="8635" y="203073"/>
                </a:lnTo>
                <a:lnTo>
                  <a:pt x="6730" y="204089"/>
                </a:lnTo>
                <a:lnTo>
                  <a:pt x="5206" y="204851"/>
                </a:lnTo>
                <a:lnTo>
                  <a:pt x="4063" y="205486"/>
                </a:lnTo>
                <a:lnTo>
                  <a:pt x="2031" y="206756"/>
                </a:lnTo>
                <a:lnTo>
                  <a:pt x="1269" y="207264"/>
                </a:lnTo>
                <a:lnTo>
                  <a:pt x="761" y="207899"/>
                </a:lnTo>
                <a:lnTo>
                  <a:pt x="253" y="208407"/>
                </a:lnTo>
                <a:lnTo>
                  <a:pt x="0" y="208915"/>
                </a:lnTo>
                <a:lnTo>
                  <a:pt x="0" y="210566"/>
                </a:lnTo>
                <a:lnTo>
                  <a:pt x="380" y="211328"/>
                </a:lnTo>
                <a:lnTo>
                  <a:pt x="507" y="211455"/>
                </a:lnTo>
                <a:lnTo>
                  <a:pt x="634" y="211836"/>
                </a:lnTo>
                <a:lnTo>
                  <a:pt x="888" y="212090"/>
                </a:lnTo>
                <a:lnTo>
                  <a:pt x="1142" y="212471"/>
                </a:lnTo>
                <a:lnTo>
                  <a:pt x="2158" y="213487"/>
                </a:lnTo>
                <a:lnTo>
                  <a:pt x="2666" y="214122"/>
                </a:lnTo>
                <a:lnTo>
                  <a:pt x="3428" y="214757"/>
                </a:lnTo>
                <a:lnTo>
                  <a:pt x="77723" y="283845"/>
                </a:lnTo>
                <a:lnTo>
                  <a:pt x="78231" y="284353"/>
                </a:lnTo>
                <a:lnTo>
                  <a:pt x="79501" y="284861"/>
                </a:lnTo>
                <a:lnTo>
                  <a:pt x="80263" y="285115"/>
                </a:lnTo>
                <a:lnTo>
                  <a:pt x="81152" y="285115"/>
                </a:lnTo>
                <a:lnTo>
                  <a:pt x="83057" y="284861"/>
                </a:lnTo>
                <a:lnTo>
                  <a:pt x="84200" y="284480"/>
                </a:lnTo>
                <a:lnTo>
                  <a:pt x="85597" y="283845"/>
                </a:lnTo>
                <a:lnTo>
                  <a:pt x="86994" y="283337"/>
                </a:lnTo>
                <a:lnTo>
                  <a:pt x="88645" y="282575"/>
                </a:lnTo>
                <a:lnTo>
                  <a:pt x="90677" y="281559"/>
                </a:lnTo>
                <a:lnTo>
                  <a:pt x="94233" y="279654"/>
                </a:lnTo>
                <a:lnTo>
                  <a:pt x="95503" y="278765"/>
                </a:lnTo>
                <a:lnTo>
                  <a:pt x="96773" y="278003"/>
                </a:lnTo>
                <a:lnTo>
                  <a:pt x="100075" y="273812"/>
                </a:lnTo>
                <a:lnTo>
                  <a:pt x="100075" y="273050"/>
                </a:lnTo>
                <a:lnTo>
                  <a:pt x="98832" y="263779"/>
                </a:lnTo>
                <a:lnTo>
                  <a:pt x="82168" y="263779"/>
                </a:lnTo>
                <a:lnTo>
                  <a:pt x="81152" y="262763"/>
                </a:lnTo>
                <a:lnTo>
                  <a:pt x="17906" y="202311"/>
                </a:lnTo>
                <a:lnTo>
                  <a:pt x="17398" y="201803"/>
                </a:lnTo>
                <a:lnTo>
                  <a:pt x="16890" y="201422"/>
                </a:lnTo>
                <a:lnTo>
                  <a:pt x="16382" y="201295"/>
                </a:lnTo>
                <a:lnTo>
                  <a:pt x="15874" y="201041"/>
                </a:lnTo>
                <a:lnTo>
                  <a:pt x="15239" y="200914"/>
                </a:lnTo>
                <a:close/>
              </a:path>
              <a:path w="468629" h="285114">
                <a:moveTo>
                  <a:pt x="83184" y="165608"/>
                </a:moveTo>
                <a:lnTo>
                  <a:pt x="81787" y="165608"/>
                </a:lnTo>
                <a:lnTo>
                  <a:pt x="80898" y="165862"/>
                </a:lnTo>
                <a:lnTo>
                  <a:pt x="79882" y="166370"/>
                </a:lnTo>
                <a:lnTo>
                  <a:pt x="78866" y="166751"/>
                </a:lnTo>
                <a:lnTo>
                  <a:pt x="74294" y="169037"/>
                </a:lnTo>
                <a:lnTo>
                  <a:pt x="71881" y="170561"/>
                </a:lnTo>
                <a:lnTo>
                  <a:pt x="70738" y="171196"/>
                </a:lnTo>
                <a:lnTo>
                  <a:pt x="69976" y="171831"/>
                </a:lnTo>
                <a:lnTo>
                  <a:pt x="69595" y="172466"/>
                </a:lnTo>
                <a:lnTo>
                  <a:pt x="69087" y="172974"/>
                </a:lnTo>
                <a:lnTo>
                  <a:pt x="68706" y="173609"/>
                </a:lnTo>
                <a:lnTo>
                  <a:pt x="68579" y="174117"/>
                </a:lnTo>
                <a:lnTo>
                  <a:pt x="68452" y="174752"/>
                </a:lnTo>
                <a:lnTo>
                  <a:pt x="68452" y="175387"/>
                </a:lnTo>
                <a:lnTo>
                  <a:pt x="68706" y="176022"/>
                </a:lnTo>
                <a:lnTo>
                  <a:pt x="81984" y="262763"/>
                </a:lnTo>
                <a:lnTo>
                  <a:pt x="82168" y="263779"/>
                </a:lnTo>
                <a:lnTo>
                  <a:pt x="98832" y="263779"/>
                </a:lnTo>
                <a:lnTo>
                  <a:pt x="86589" y="172466"/>
                </a:lnTo>
                <a:lnTo>
                  <a:pt x="86486" y="171196"/>
                </a:lnTo>
                <a:lnTo>
                  <a:pt x="86232" y="170180"/>
                </a:lnTo>
                <a:lnTo>
                  <a:pt x="86105" y="169799"/>
                </a:lnTo>
                <a:lnTo>
                  <a:pt x="85978" y="169291"/>
                </a:lnTo>
                <a:lnTo>
                  <a:pt x="85851" y="168656"/>
                </a:lnTo>
                <a:lnTo>
                  <a:pt x="85724" y="168275"/>
                </a:lnTo>
                <a:lnTo>
                  <a:pt x="85597" y="168021"/>
                </a:lnTo>
                <a:lnTo>
                  <a:pt x="85470" y="167640"/>
                </a:lnTo>
                <a:lnTo>
                  <a:pt x="84962" y="166624"/>
                </a:lnTo>
                <a:lnTo>
                  <a:pt x="84581" y="166116"/>
                </a:lnTo>
                <a:lnTo>
                  <a:pt x="84200" y="165989"/>
                </a:lnTo>
                <a:lnTo>
                  <a:pt x="83692" y="165735"/>
                </a:lnTo>
                <a:lnTo>
                  <a:pt x="83184" y="165608"/>
                </a:lnTo>
                <a:close/>
              </a:path>
              <a:path w="468629" h="285114">
                <a:moveTo>
                  <a:pt x="180847" y="148590"/>
                </a:moveTo>
                <a:lnTo>
                  <a:pt x="152526" y="148590"/>
                </a:lnTo>
                <a:lnTo>
                  <a:pt x="157606" y="151130"/>
                </a:lnTo>
                <a:lnTo>
                  <a:pt x="159892" y="152400"/>
                </a:lnTo>
                <a:lnTo>
                  <a:pt x="162051" y="154940"/>
                </a:lnTo>
                <a:lnTo>
                  <a:pt x="164083" y="156210"/>
                </a:lnTo>
                <a:lnTo>
                  <a:pt x="166115" y="160020"/>
                </a:lnTo>
                <a:lnTo>
                  <a:pt x="167893" y="162560"/>
                </a:lnTo>
                <a:lnTo>
                  <a:pt x="171449" y="170180"/>
                </a:lnTo>
                <a:lnTo>
                  <a:pt x="159130" y="176530"/>
                </a:lnTo>
                <a:lnTo>
                  <a:pt x="152272" y="180340"/>
                </a:lnTo>
                <a:lnTo>
                  <a:pt x="126237" y="209550"/>
                </a:lnTo>
                <a:lnTo>
                  <a:pt x="125983" y="219710"/>
                </a:lnTo>
                <a:lnTo>
                  <a:pt x="127253" y="223520"/>
                </a:lnTo>
                <a:lnTo>
                  <a:pt x="129793" y="228600"/>
                </a:lnTo>
                <a:lnTo>
                  <a:pt x="132079" y="233680"/>
                </a:lnTo>
                <a:lnTo>
                  <a:pt x="134746" y="237490"/>
                </a:lnTo>
                <a:lnTo>
                  <a:pt x="141223" y="242570"/>
                </a:lnTo>
                <a:lnTo>
                  <a:pt x="144779" y="243840"/>
                </a:lnTo>
                <a:lnTo>
                  <a:pt x="148589" y="245110"/>
                </a:lnTo>
                <a:lnTo>
                  <a:pt x="156717" y="245110"/>
                </a:lnTo>
                <a:lnTo>
                  <a:pt x="165480" y="243840"/>
                </a:lnTo>
                <a:lnTo>
                  <a:pt x="170052" y="242570"/>
                </a:lnTo>
                <a:lnTo>
                  <a:pt x="174751" y="240030"/>
                </a:lnTo>
                <a:lnTo>
                  <a:pt x="180085" y="237490"/>
                </a:lnTo>
                <a:lnTo>
                  <a:pt x="184657" y="233680"/>
                </a:lnTo>
                <a:lnTo>
                  <a:pt x="187324" y="229870"/>
                </a:lnTo>
                <a:lnTo>
                  <a:pt x="160654" y="229870"/>
                </a:lnTo>
                <a:lnTo>
                  <a:pt x="151891" y="227330"/>
                </a:lnTo>
                <a:lnTo>
                  <a:pt x="148589" y="224790"/>
                </a:lnTo>
                <a:lnTo>
                  <a:pt x="146176" y="219710"/>
                </a:lnTo>
                <a:lnTo>
                  <a:pt x="144779" y="217170"/>
                </a:lnTo>
                <a:lnTo>
                  <a:pt x="144017" y="214630"/>
                </a:lnTo>
                <a:lnTo>
                  <a:pt x="143890" y="209550"/>
                </a:lnTo>
                <a:lnTo>
                  <a:pt x="144525" y="207010"/>
                </a:lnTo>
                <a:lnTo>
                  <a:pt x="146049" y="203200"/>
                </a:lnTo>
                <a:lnTo>
                  <a:pt x="147446" y="200660"/>
                </a:lnTo>
                <a:lnTo>
                  <a:pt x="149605" y="198120"/>
                </a:lnTo>
                <a:lnTo>
                  <a:pt x="152526" y="196850"/>
                </a:lnTo>
                <a:lnTo>
                  <a:pt x="155320" y="193040"/>
                </a:lnTo>
                <a:lnTo>
                  <a:pt x="159130" y="191770"/>
                </a:lnTo>
                <a:lnTo>
                  <a:pt x="177545" y="181610"/>
                </a:lnTo>
                <a:lnTo>
                  <a:pt x="198030" y="181610"/>
                </a:lnTo>
                <a:lnTo>
                  <a:pt x="183768" y="153670"/>
                </a:lnTo>
                <a:lnTo>
                  <a:pt x="180847" y="148590"/>
                </a:lnTo>
                <a:close/>
              </a:path>
              <a:path w="468629" h="285114">
                <a:moveTo>
                  <a:pt x="198030" y="181610"/>
                </a:moveTo>
                <a:lnTo>
                  <a:pt x="177545" y="181610"/>
                </a:lnTo>
                <a:lnTo>
                  <a:pt x="187324" y="200660"/>
                </a:lnTo>
                <a:lnTo>
                  <a:pt x="185673" y="207010"/>
                </a:lnTo>
                <a:lnTo>
                  <a:pt x="160654" y="229870"/>
                </a:lnTo>
                <a:lnTo>
                  <a:pt x="187324" y="229870"/>
                </a:lnTo>
                <a:lnTo>
                  <a:pt x="188213" y="228600"/>
                </a:lnTo>
                <a:lnTo>
                  <a:pt x="191769" y="224790"/>
                </a:lnTo>
                <a:lnTo>
                  <a:pt x="194436" y="218440"/>
                </a:lnTo>
                <a:lnTo>
                  <a:pt x="196214" y="212090"/>
                </a:lnTo>
                <a:lnTo>
                  <a:pt x="213587" y="212090"/>
                </a:lnTo>
                <a:lnTo>
                  <a:pt x="198030" y="181610"/>
                </a:lnTo>
                <a:close/>
              </a:path>
              <a:path w="468629" h="285114">
                <a:moveTo>
                  <a:pt x="213587" y="212090"/>
                </a:moveTo>
                <a:lnTo>
                  <a:pt x="196214" y="212090"/>
                </a:lnTo>
                <a:lnTo>
                  <a:pt x="200786" y="220980"/>
                </a:lnTo>
                <a:lnTo>
                  <a:pt x="201294" y="222250"/>
                </a:lnTo>
                <a:lnTo>
                  <a:pt x="207644" y="222250"/>
                </a:lnTo>
                <a:lnTo>
                  <a:pt x="211200" y="219710"/>
                </a:lnTo>
                <a:lnTo>
                  <a:pt x="212470" y="218440"/>
                </a:lnTo>
                <a:lnTo>
                  <a:pt x="213359" y="218440"/>
                </a:lnTo>
                <a:lnTo>
                  <a:pt x="214756" y="217170"/>
                </a:lnTo>
                <a:lnTo>
                  <a:pt x="215010" y="215900"/>
                </a:lnTo>
                <a:lnTo>
                  <a:pt x="215391" y="215900"/>
                </a:lnTo>
                <a:lnTo>
                  <a:pt x="215264" y="214630"/>
                </a:lnTo>
                <a:lnTo>
                  <a:pt x="214883" y="214630"/>
                </a:lnTo>
                <a:lnTo>
                  <a:pt x="213587" y="212090"/>
                </a:lnTo>
                <a:close/>
              </a:path>
              <a:path w="468629" h="285114">
                <a:moveTo>
                  <a:pt x="192277" y="55880"/>
                </a:moveTo>
                <a:lnTo>
                  <a:pt x="188340" y="55880"/>
                </a:lnTo>
                <a:lnTo>
                  <a:pt x="187197" y="57150"/>
                </a:lnTo>
                <a:lnTo>
                  <a:pt x="184657" y="57150"/>
                </a:lnTo>
                <a:lnTo>
                  <a:pt x="181355" y="59690"/>
                </a:lnTo>
                <a:lnTo>
                  <a:pt x="180085" y="59690"/>
                </a:lnTo>
                <a:lnTo>
                  <a:pt x="179196" y="60960"/>
                </a:lnTo>
                <a:lnTo>
                  <a:pt x="178180" y="60960"/>
                </a:lnTo>
                <a:lnTo>
                  <a:pt x="177418" y="62230"/>
                </a:lnTo>
                <a:lnTo>
                  <a:pt x="176910" y="62230"/>
                </a:lnTo>
                <a:lnTo>
                  <a:pt x="176402" y="63500"/>
                </a:lnTo>
                <a:lnTo>
                  <a:pt x="176148" y="63500"/>
                </a:lnTo>
                <a:lnTo>
                  <a:pt x="176148" y="64770"/>
                </a:lnTo>
                <a:lnTo>
                  <a:pt x="245109" y="198120"/>
                </a:lnTo>
                <a:lnTo>
                  <a:pt x="245363" y="199390"/>
                </a:lnTo>
                <a:lnTo>
                  <a:pt x="249554" y="199390"/>
                </a:lnTo>
                <a:lnTo>
                  <a:pt x="251840" y="198120"/>
                </a:lnTo>
                <a:lnTo>
                  <a:pt x="253237" y="198120"/>
                </a:lnTo>
                <a:lnTo>
                  <a:pt x="254761" y="196850"/>
                </a:lnTo>
                <a:lnTo>
                  <a:pt x="256412" y="196850"/>
                </a:lnTo>
                <a:lnTo>
                  <a:pt x="257809" y="195580"/>
                </a:lnTo>
                <a:lnTo>
                  <a:pt x="258825" y="194310"/>
                </a:lnTo>
                <a:lnTo>
                  <a:pt x="259714" y="194310"/>
                </a:lnTo>
                <a:lnTo>
                  <a:pt x="260476" y="193040"/>
                </a:lnTo>
                <a:lnTo>
                  <a:pt x="261365" y="193040"/>
                </a:lnTo>
                <a:lnTo>
                  <a:pt x="261873" y="190500"/>
                </a:lnTo>
                <a:lnTo>
                  <a:pt x="261492" y="190500"/>
                </a:lnTo>
                <a:lnTo>
                  <a:pt x="192658" y="57150"/>
                </a:lnTo>
                <a:lnTo>
                  <a:pt x="192277" y="55880"/>
                </a:lnTo>
                <a:close/>
              </a:path>
              <a:path w="468629" h="285114">
                <a:moveTo>
                  <a:pt x="111886" y="176530"/>
                </a:moveTo>
                <a:lnTo>
                  <a:pt x="110743" y="176530"/>
                </a:lnTo>
                <a:lnTo>
                  <a:pt x="111378" y="177800"/>
                </a:lnTo>
                <a:lnTo>
                  <a:pt x="111886" y="176530"/>
                </a:lnTo>
                <a:close/>
              </a:path>
              <a:path w="468629" h="285114">
                <a:moveTo>
                  <a:pt x="153923" y="130810"/>
                </a:moveTo>
                <a:lnTo>
                  <a:pt x="143382" y="133350"/>
                </a:lnTo>
                <a:lnTo>
                  <a:pt x="137540" y="134620"/>
                </a:lnTo>
                <a:lnTo>
                  <a:pt x="127761" y="139700"/>
                </a:lnTo>
                <a:lnTo>
                  <a:pt x="124459" y="142240"/>
                </a:lnTo>
                <a:lnTo>
                  <a:pt x="118363" y="147320"/>
                </a:lnTo>
                <a:lnTo>
                  <a:pt x="115696" y="149860"/>
                </a:lnTo>
                <a:lnTo>
                  <a:pt x="110997" y="154940"/>
                </a:lnTo>
                <a:lnTo>
                  <a:pt x="109092" y="156210"/>
                </a:lnTo>
                <a:lnTo>
                  <a:pt x="107441" y="158750"/>
                </a:lnTo>
                <a:lnTo>
                  <a:pt x="105917" y="161290"/>
                </a:lnTo>
                <a:lnTo>
                  <a:pt x="104901" y="162560"/>
                </a:lnTo>
                <a:lnTo>
                  <a:pt x="104393" y="165100"/>
                </a:lnTo>
                <a:lnTo>
                  <a:pt x="104012" y="165100"/>
                </a:lnTo>
                <a:lnTo>
                  <a:pt x="103885" y="167640"/>
                </a:lnTo>
                <a:lnTo>
                  <a:pt x="104139" y="167640"/>
                </a:lnTo>
                <a:lnTo>
                  <a:pt x="104393" y="168910"/>
                </a:lnTo>
                <a:lnTo>
                  <a:pt x="105028" y="170180"/>
                </a:lnTo>
                <a:lnTo>
                  <a:pt x="105790" y="171450"/>
                </a:lnTo>
                <a:lnTo>
                  <a:pt x="106298" y="172720"/>
                </a:lnTo>
                <a:lnTo>
                  <a:pt x="106933" y="173990"/>
                </a:lnTo>
                <a:lnTo>
                  <a:pt x="107949" y="175260"/>
                </a:lnTo>
                <a:lnTo>
                  <a:pt x="109092" y="176530"/>
                </a:lnTo>
                <a:lnTo>
                  <a:pt x="113156" y="176530"/>
                </a:lnTo>
                <a:lnTo>
                  <a:pt x="114172" y="175260"/>
                </a:lnTo>
                <a:lnTo>
                  <a:pt x="115315" y="173990"/>
                </a:lnTo>
                <a:lnTo>
                  <a:pt x="116331" y="171450"/>
                </a:lnTo>
                <a:lnTo>
                  <a:pt x="117855" y="168910"/>
                </a:lnTo>
                <a:lnTo>
                  <a:pt x="121411" y="165100"/>
                </a:lnTo>
                <a:lnTo>
                  <a:pt x="123697" y="162560"/>
                </a:lnTo>
                <a:lnTo>
                  <a:pt x="126491" y="160020"/>
                </a:lnTo>
                <a:lnTo>
                  <a:pt x="129158" y="157480"/>
                </a:lnTo>
                <a:lnTo>
                  <a:pt x="132460" y="154940"/>
                </a:lnTo>
                <a:lnTo>
                  <a:pt x="136524" y="152400"/>
                </a:lnTo>
                <a:lnTo>
                  <a:pt x="140334" y="151130"/>
                </a:lnTo>
                <a:lnTo>
                  <a:pt x="143763" y="149860"/>
                </a:lnTo>
                <a:lnTo>
                  <a:pt x="146811" y="148590"/>
                </a:lnTo>
                <a:lnTo>
                  <a:pt x="180847" y="148590"/>
                </a:lnTo>
                <a:lnTo>
                  <a:pt x="177672" y="143510"/>
                </a:lnTo>
                <a:lnTo>
                  <a:pt x="170941" y="137160"/>
                </a:lnTo>
                <a:lnTo>
                  <a:pt x="167131" y="134620"/>
                </a:lnTo>
                <a:lnTo>
                  <a:pt x="158622" y="132080"/>
                </a:lnTo>
                <a:lnTo>
                  <a:pt x="153923" y="130810"/>
                </a:lnTo>
                <a:close/>
              </a:path>
              <a:path w="468629" h="285114">
                <a:moveTo>
                  <a:pt x="261492" y="76200"/>
                </a:moveTo>
                <a:lnTo>
                  <a:pt x="254634" y="76200"/>
                </a:lnTo>
                <a:lnTo>
                  <a:pt x="253364" y="77470"/>
                </a:lnTo>
                <a:lnTo>
                  <a:pt x="251713" y="77470"/>
                </a:lnTo>
                <a:lnTo>
                  <a:pt x="250189" y="78740"/>
                </a:lnTo>
                <a:lnTo>
                  <a:pt x="248792" y="78740"/>
                </a:lnTo>
                <a:lnTo>
                  <a:pt x="247776" y="80010"/>
                </a:lnTo>
                <a:lnTo>
                  <a:pt x="246887" y="80010"/>
                </a:lnTo>
                <a:lnTo>
                  <a:pt x="246125" y="81280"/>
                </a:lnTo>
                <a:lnTo>
                  <a:pt x="245109" y="82550"/>
                </a:lnTo>
                <a:lnTo>
                  <a:pt x="244728" y="82550"/>
                </a:lnTo>
                <a:lnTo>
                  <a:pt x="244855" y="85090"/>
                </a:lnTo>
                <a:lnTo>
                  <a:pt x="245109" y="85090"/>
                </a:lnTo>
                <a:lnTo>
                  <a:pt x="273176" y="139700"/>
                </a:lnTo>
                <a:lnTo>
                  <a:pt x="294893" y="163830"/>
                </a:lnTo>
                <a:lnTo>
                  <a:pt x="299084" y="166370"/>
                </a:lnTo>
                <a:lnTo>
                  <a:pt x="303783" y="167640"/>
                </a:lnTo>
                <a:lnTo>
                  <a:pt x="313943" y="166370"/>
                </a:lnTo>
                <a:lnTo>
                  <a:pt x="319531" y="165100"/>
                </a:lnTo>
                <a:lnTo>
                  <a:pt x="325500" y="162560"/>
                </a:lnTo>
                <a:lnTo>
                  <a:pt x="330580" y="160020"/>
                </a:lnTo>
                <a:lnTo>
                  <a:pt x="334898" y="156210"/>
                </a:lnTo>
                <a:lnTo>
                  <a:pt x="338581" y="149860"/>
                </a:lnTo>
                <a:lnTo>
                  <a:pt x="339470" y="148590"/>
                </a:lnTo>
                <a:lnTo>
                  <a:pt x="306450" y="148590"/>
                </a:lnTo>
                <a:lnTo>
                  <a:pt x="303656" y="147320"/>
                </a:lnTo>
                <a:lnTo>
                  <a:pt x="300989" y="144780"/>
                </a:lnTo>
                <a:lnTo>
                  <a:pt x="298449" y="143510"/>
                </a:lnTo>
                <a:lnTo>
                  <a:pt x="296036" y="140970"/>
                </a:lnTo>
                <a:lnTo>
                  <a:pt x="293623" y="137160"/>
                </a:lnTo>
                <a:lnTo>
                  <a:pt x="291083" y="133350"/>
                </a:lnTo>
                <a:lnTo>
                  <a:pt x="288416" y="128270"/>
                </a:lnTo>
                <a:lnTo>
                  <a:pt x="261492" y="76200"/>
                </a:lnTo>
                <a:close/>
              </a:path>
              <a:path w="468629" h="285114">
                <a:moveTo>
                  <a:pt x="321690" y="44450"/>
                </a:moveTo>
                <a:lnTo>
                  <a:pt x="315086" y="44450"/>
                </a:lnTo>
                <a:lnTo>
                  <a:pt x="313816" y="45720"/>
                </a:lnTo>
                <a:lnTo>
                  <a:pt x="312165" y="46990"/>
                </a:lnTo>
                <a:lnTo>
                  <a:pt x="310514" y="46990"/>
                </a:lnTo>
                <a:lnTo>
                  <a:pt x="308228" y="48260"/>
                </a:lnTo>
                <a:lnTo>
                  <a:pt x="307339" y="49530"/>
                </a:lnTo>
                <a:lnTo>
                  <a:pt x="306577" y="49530"/>
                </a:lnTo>
                <a:lnTo>
                  <a:pt x="305561" y="50800"/>
                </a:lnTo>
                <a:lnTo>
                  <a:pt x="305307" y="52070"/>
                </a:lnTo>
                <a:lnTo>
                  <a:pt x="305180" y="53340"/>
                </a:lnTo>
                <a:lnTo>
                  <a:pt x="337819" y="115570"/>
                </a:lnTo>
                <a:lnTo>
                  <a:pt x="336168" y="124460"/>
                </a:lnTo>
                <a:lnTo>
                  <a:pt x="334136" y="130810"/>
                </a:lnTo>
                <a:lnTo>
                  <a:pt x="331469" y="135890"/>
                </a:lnTo>
                <a:lnTo>
                  <a:pt x="328929" y="140970"/>
                </a:lnTo>
                <a:lnTo>
                  <a:pt x="325627" y="144780"/>
                </a:lnTo>
                <a:lnTo>
                  <a:pt x="321563" y="146050"/>
                </a:lnTo>
                <a:lnTo>
                  <a:pt x="318388" y="148590"/>
                </a:lnTo>
                <a:lnTo>
                  <a:pt x="339470" y="148590"/>
                </a:lnTo>
                <a:lnTo>
                  <a:pt x="342137" y="144780"/>
                </a:lnTo>
                <a:lnTo>
                  <a:pt x="345058" y="138430"/>
                </a:lnTo>
                <a:lnTo>
                  <a:pt x="347217" y="130810"/>
                </a:lnTo>
                <a:lnTo>
                  <a:pt x="366208" y="130810"/>
                </a:lnTo>
                <a:lnTo>
                  <a:pt x="321690" y="44450"/>
                </a:lnTo>
                <a:close/>
              </a:path>
              <a:path w="468629" h="285114">
                <a:moveTo>
                  <a:pt x="366208" y="130810"/>
                </a:moveTo>
                <a:lnTo>
                  <a:pt x="347217" y="130810"/>
                </a:lnTo>
                <a:lnTo>
                  <a:pt x="353567" y="142240"/>
                </a:lnTo>
                <a:lnTo>
                  <a:pt x="353948" y="143510"/>
                </a:lnTo>
                <a:lnTo>
                  <a:pt x="358520" y="143510"/>
                </a:lnTo>
                <a:lnTo>
                  <a:pt x="359536" y="142240"/>
                </a:lnTo>
                <a:lnTo>
                  <a:pt x="362330" y="140970"/>
                </a:lnTo>
                <a:lnTo>
                  <a:pt x="364870" y="139700"/>
                </a:lnTo>
                <a:lnTo>
                  <a:pt x="366648" y="138430"/>
                </a:lnTo>
                <a:lnTo>
                  <a:pt x="367791" y="137160"/>
                </a:lnTo>
                <a:lnTo>
                  <a:pt x="368299" y="137160"/>
                </a:lnTo>
                <a:lnTo>
                  <a:pt x="368553" y="135890"/>
                </a:lnTo>
                <a:lnTo>
                  <a:pt x="368426" y="134620"/>
                </a:lnTo>
                <a:lnTo>
                  <a:pt x="368172" y="134620"/>
                </a:lnTo>
                <a:lnTo>
                  <a:pt x="366208" y="130810"/>
                </a:lnTo>
                <a:close/>
              </a:path>
              <a:path w="468629" h="285114">
                <a:moveTo>
                  <a:pt x="412749" y="0"/>
                </a:moveTo>
                <a:lnTo>
                  <a:pt x="400557" y="0"/>
                </a:lnTo>
                <a:lnTo>
                  <a:pt x="394080" y="2540"/>
                </a:lnTo>
                <a:lnTo>
                  <a:pt x="387095" y="6350"/>
                </a:lnTo>
                <a:lnTo>
                  <a:pt x="380491" y="8890"/>
                </a:lnTo>
                <a:lnTo>
                  <a:pt x="361060" y="41910"/>
                </a:lnTo>
                <a:lnTo>
                  <a:pt x="360933" y="48260"/>
                </a:lnTo>
                <a:lnTo>
                  <a:pt x="362076" y="55880"/>
                </a:lnTo>
                <a:lnTo>
                  <a:pt x="378586" y="92710"/>
                </a:lnTo>
                <a:lnTo>
                  <a:pt x="405891" y="110490"/>
                </a:lnTo>
                <a:lnTo>
                  <a:pt x="418718" y="110490"/>
                </a:lnTo>
                <a:lnTo>
                  <a:pt x="425322" y="109220"/>
                </a:lnTo>
                <a:lnTo>
                  <a:pt x="432307" y="106680"/>
                </a:lnTo>
                <a:lnTo>
                  <a:pt x="439546" y="102870"/>
                </a:lnTo>
                <a:lnTo>
                  <a:pt x="443864" y="101600"/>
                </a:lnTo>
                <a:lnTo>
                  <a:pt x="447674" y="99060"/>
                </a:lnTo>
                <a:lnTo>
                  <a:pt x="454532" y="93980"/>
                </a:lnTo>
                <a:lnTo>
                  <a:pt x="410717" y="93980"/>
                </a:lnTo>
                <a:lnTo>
                  <a:pt x="407034" y="91440"/>
                </a:lnTo>
                <a:lnTo>
                  <a:pt x="388238" y="71120"/>
                </a:lnTo>
                <a:lnTo>
                  <a:pt x="410289" y="59690"/>
                </a:lnTo>
                <a:lnTo>
                  <a:pt x="382142" y="59690"/>
                </a:lnTo>
                <a:lnTo>
                  <a:pt x="380364" y="55880"/>
                </a:lnTo>
                <a:lnTo>
                  <a:pt x="379094" y="52070"/>
                </a:lnTo>
                <a:lnTo>
                  <a:pt x="378586" y="48260"/>
                </a:lnTo>
                <a:lnTo>
                  <a:pt x="377951" y="44450"/>
                </a:lnTo>
                <a:lnTo>
                  <a:pt x="408050" y="13970"/>
                </a:lnTo>
                <a:lnTo>
                  <a:pt x="439220" y="13970"/>
                </a:lnTo>
                <a:lnTo>
                  <a:pt x="433323" y="7620"/>
                </a:lnTo>
                <a:lnTo>
                  <a:pt x="428624" y="5080"/>
                </a:lnTo>
                <a:lnTo>
                  <a:pt x="423544" y="2540"/>
                </a:lnTo>
                <a:lnTo>
                  <a:pt x="418337" y="1270"/>
                </a:lnTo>
                <a:lnTo>
                  <a:pt x="412749" y="0"/>
                </a:lnTo>
                <a:close/>
              </a:path>
              <a:path w="468629" h="285114">
                <a:moveTo>
                  <a:pt x="463549" y="67310"/>
                </a:moveTo>
                <a:lnTo>
                  <a:pt x="459485" y="67310"/>
                </a:lnTo>
                <a:lnTo>
                  <a:pt x="458469" y="68580"/>
                </a:lnTo>
                <a:lnTo>
                  <a:pt x="457199" y="69850"/>
                </a:lnTo>
                <a:lnTo>
                  <a:pt x="456056" y="71120"/>
                </a:lnTo>
                <a:lnTo>
                  <a:pt x="454405" y="73660"/>
                </a:lnTo>
                <a:lnTo>
                  <a:pt x="452500" y="74930"/>
                </a:lnTo>
                <a:lnTo>
                  <a:pt x="438530" y="86360"/>
                </a:lnTo>
                <a:lnTo>
                  <a:pt x="434212" y="88900"/>
                </a:lnTo>
                <a:lnTo>
                  <a:pt x="428878" y="91440"/>
                </a:lnTo>
                <a:lnTo>
                  <a:pt x="423925" y="93980"/>
                </a:lnTo>
                <a:lnTo>
                  <a:pt x="454532" y="93980"/>
                </a:lnTo>
                <a:lnTo>
                  <a:pt x="457453" y="91440"/>
                </a:lnTo>
                <a:lnTo>
                  <a:pt x="462279" y="86360"/>
                </a:lnTo>
                <a:lnTo>
                  <a:pt x="464184" y="83820"/>
                </a:lnTo>
                <a:lnTo>
                  <a:pt x="465454" y="82550"/>
                </a:lnTo>
                <a:lnTo>
                  <a:pt x="466851" y="81280"/>
                </a:lnTo>
                <a:lnTo>
                  <a:pt x="467613" y="80010"/>
                </a:lnTo>
                <a:lnTo>
                  <a:pt x="467740" y="78740"/>
                </a:lnTo>
                <a:lnTo>
                  <a:pt x="468121" y="78740"/>
                </a:lnTo>
                <a:lnTo>
                  <a:pt x="468121" y="76200"/>
                </a:lnTo>
                <a:lnTo>
                  <a:pt x="467867" y="76200"/>
                </a:lnTo>
                <a:lnTo>
                  <a:pt x="467740" y="74930"/>
                </a:lnTo>
                <a:lnTo>
                  <a:pt x="467232" y="73660"/>
                </a:lnTo>
                <a:lnTo>
                  <a:pt x="466978" y="73660"/>
                </a:lnTo>
                <a:lnTo>
                  <a:pt x="466724" y="72390"/>
                </a:lnTo>
                <a:lnTo>
                  <a:pt x="466216" y="72390"/>
                </a:lnTo>
                <a:lnTo>
                  <a:pt x="465581" y="71120"/>
                </a:lnTo>
                <a:lnTo>
                  <a:pt x="464565" y="68580"/>
                </a:lnTo>
                <a:lnTo>
                  <a:pt x="463549" y="67310"/>
                </a:lnTo>
                <a:close/>
              </a:path>
              <a:path w="468629" h="285114">
                <a:moveTo>
                  <a:pt x="260476" y="74930"/>
                </a:moveTo>
                <a:lnTo>
                  <a:pt x="256920" y="74930"/>
                </a:lnTo>
                <a:lnTo>
                  <a:pt x="255777" y="76200"/>
                </a:lnTo>
                <a:lnTo>
                  <a:pt x="260857" y="76200"/>
                </a:lnTo>
                <a:lnTo>
                  <a:pt x="260476" y="74930"/>
                </a:lnTo>
                <a:close/>
              </a:path>
              <a:path w="468629" h="285114">
                <a:moveTo>
                  <a:pt x="461644" y="66040"/>
                </a:moveTo>
                <a:lnTo>
                  <a:pt x="461136" y="66040"/>
                </a:lnTo>
                <a:lnTo>
                  <a:pt x="460755" y="67310"/>
                </a:lnTo>
                <a:lnTo>
                  <a:pt x="462660" y="67310"/>
                </a:lnTo>
                <a:lnTo>
                  <a:pt x="461644" y="66040"/>
                </a:lnTo>
                <a:close/>
              </a:path>
              <a:path w="468629" h="285114">
                <a:moveTo>
                  <a:pt x="439220" y="13970"/>
                </a:moveTo>
                <a:lnTo>
                  <a:pt x="408050" y="13970"/>
                </a:lnTo>
                <a:lnTo>
                  <a:pt x="414527" y="17780"/>
                </a:lnTo>
                <a:lnTo>
                  <a:pt x="421131" y="20320"/>
                </a:lnTo>
                <a:lnTo>
                  <a:pt x="426465" y="25400"/>
                </a:lnTo>
                <a:lnTo>
                  <a:pt x="430783" y="34290"/>
                </a:lnTo>
                <a:lnTo>
                  <a:pt x="382142" y="59690"/>
                </a:lnTo>
                <a:lnTo>
                  <a:pt x="410289" y="59690"/>
                </a:lnTo>
                <a:lnTo>
                  <a:pt x="447039" y="40640"/>
                </a:lnTo>
                <a:lnTo>
                  <a:pt x="448690" y="40640"/>
                </a:lnTo>
                <a:lnTo>
                  <a:pt x="449833" y="39370"/>
                </a:lnTo>
                <a:lnTo>
                  <a:pt x="451357" y="35560"/>
                </a:lnTo>
                <a:lnTo>
                  <a:pt x="451103" y="33020"/>
                </a:lnTo>
                <a:lnTo>
                  <a:pt x="449706" y="30480"/>
                </a:lnTo>
                <a:lnTo>
                  <a:pt x="445134" y="21590"/>
                </a:lnTo>
                <a:lnTo>
                  <a:pt x="441578" y="16510"/>
                </a:lnTo>
                <a:lnTo>
                  <a:pt x="439220" y="1397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9" name="object 9"/>
          <p:cNvSpPr/>
          <p:nvPr/>
        </p:nvSpPr>
        <p:spPr>
          <a:xfrm>
            <a:off x="969962" y="2727451"/>
            <a:ext cx="683323" cy="39712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465F9D-E1EB-D041-A36B-8D2232D2BC06}"/>
              </a:ext>
            </a:extLst>
          </p:cNvPr>
          <p:cNvSpPr txBox="1"/>
          <p:nvPr/>
        </p:nvSpPr>
        <p:spPr>
          <a:xfrm>
            <a:off x="6490063" y="5889503"/>
            <a:ext cx="2743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Exercises</a:t>
            </a:r>
          </a:p>
        </p:txBody>
      </p:sp>
    </p:spTree>
    <p:extLst>
      <p:ext uri="{BB962C8B-B14F-4D97-AF65-F5344CB8AC3E}">
        <p14:creationId xmlns:p14="http://schemas.microsoft.com/office/powerpoint/2010/main" val="21301096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95350" y="381000"/>
            <a:ext cx="78613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ABSTRACTING EXPRESSIONS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679849"/>
            <a:ext cx="5831205" cy="3295774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why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give names  </a:t>
            </a:r>
            <a:r>
              <a:rPr sz="2600" spc="-150" dirty="0">
                <a:latin typeface="Arial"/>
                <a:cs typeface="Arial"/>
              </a:rPr>
              <a:t>to values of expressions?</a:t>
            </a:r>
            <a:endParaRPr sz="2600" spc="-15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to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reuse names  </a:t>
            </a:r>
            <a:r>
              <a:rPr sz="2600" spc="-150" dirty="0">
                <a:latin typeface="Arial"/>
                <a:cs typeface="Arial"/>
              </a:rPr>
              <a:t>instead of values</a:t>
            </a:r>
            <a:endParaRPr sz="2600" spc="-15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easier to change code later</a:t>
            </a:r>
            <a:endParaRPr sz="2600" spc="-150">
              <a:latin typeface="Arial"/>
              <a:cs typeface="Arial"/>
            </a:endParaRPr>
          </a:p>
          <a:p>
            <a:pPr marL="12700">
              <a:lnSpc>
                <a:spcPts val="2965"/>
              </a:lnSpc>
              <a:spcBef>
                <a:spcPts val="1019"/>
              </a:spcBef>
            </a:pPr>
            <a:r>
              <a:rPr sz="2600" spc="-150" dirty="0">
                <a:latin typeface="Courier New"/>
                <a:cs typeface="Courier New"/>
              </a:rPr>
              <a:t>pi = 3.14159</a:t>
            </a:r>
            <a:endParaRPr sz="2600" spc="-150">
              <a:latin typeface="Courier New"/>
              <a:cs typeface="Courier New"/>
            </a:endParaRPr>
          </a:p>
          <a:p>
            <a:pPr marL="12700">
              <a:lnSpc>
                <a:spcPts val="2810"/>
              </a:lnSpc>
            </a:pPr>
            <a:r>
              <a:rPr sz="2600" spc="-150" dirty="0">
                <a:latin typeface="Courier New"/>
                <a:cs typeface="Courier New"/>
              </a:rPr>
              <a:t>radius = 2.2</a:t>
            </a:r>
            <a:endParaRPr sz="2600" spc="-150">
              <a:latin typeface="Courier New"/>
              <a:cs typeface="Courier New"/>
            </a:endParaRPr>
          </a:p>
          <a:p>
            <a:pPr marL="12700">
              <a:lnSpc>
                <a:spcPts val="2965"/>
              </a:lnSpc>
            </a:pPr>
            <a:r>
              <a:rPr sz="2600" spc="-150" dirty="0">
                <a:latin typeface="Courier New"/>
                <a:cs typeface="Courier New"/>
              </a:rPr>
              <a:t>area = pi*(radius**2)</a:t>
            </a:r>
            <a:endParaRPr sz="2600" spc="-15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9383416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100"/>
              </a:spcBef>
              <a:tabLst>
                <a:tab pos="7609205" algn="l"/>
              </a:tabLst>
            </a:pPr>
            <a:r>
              <a:rPr spc="-150" dirty="0"/>
              <a:t>PROGRAMMING vs MATH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259" y="1688237"/>
            <a:ext cx="5711190" cy="2529539"/>
          </a:xfrm>
          <a:prstGeom prst="rect">
            <a:avLst/>
          </a:prstGeom>
        </p:spPr>
        <p:txBody>
          <a:bodyPr vert="horz" wrap="square" lIns="0" tIns="14287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2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in programming, you do not “solve for x”</a:t>
            </a:r>
            <a:endParaRPr sz="2600" spc="-150">
              <a:latin typeface="Arial"/>
              <a:cs typeface="Arial"/>
            </a:endParaRPr>
          </a:p>
          <a:p>
            <a:pPr marL="12700">
              <a:lnSpc>
                <a:spcPts val="2965"/>
              </a:lnSpc>
              <a:spcBef>
                <a:spcPts val="1019"/>
              </a:spcBef>
            </a:pPr>
            <a:r>
              <a:rPr sz="2600" spc="-150" dirty="0">
                <a:latin typeface="Courier New"/>
                <a:cs typeface="Courier New"/>
              </a:rPr>
              <a:t>pi = 3.14159</a:t>
            </a:r>
            <a:endParaRPr sz="2600" spc="-150">
              <a:latin typeface="Courier New"/>
              <a:cs typeface="Courier New"/>
            </a:endParaRPr>
          </a:p>
          <a:p>
            <a:pPr marL="12700">
              <a:lnSpc>
                <a:spcPts val="2810"/>
              </a:lnSpc>
            </a:pPr>
            <a:r>
              <a:rPr sz="2600" spc="-150" dirty="0">
                <a:latin typeface="Courier New"/>
                <a:cs typeface="Courier New"/>
              </a:rPr>
              <a:t>radius = 2.2</a:t>
            </a:r>
            <a:endParaRPr sz="2600" spc="-150">
              <a:latin typeface="Courier New"/>
              <a:cs typeface="Courier New"/>
            </a:endParaRPr>
          </a:p>
          <a:p>
            <a:pPr marL="12700" marR="1527175">
              <a:lnSpc>
                <a:spcPts val="2810"/>
              </a:lnSpc>
              <a:spcBef>
                <a:spcPts val="195"/>
              </a:spcBef>
            </a:pPr>
            <a:r>
              <a:rPr sz="2600" spc="-150" dirty="0">
                <a:latin typeface="Courier New"/>
                <a:cs typeface="Courier New"/>
              </a:rPr>
              <a:t># area of circle  area = pi*(radius**2)  radius = radius+1</a:t>
            </a:r>
            <a:endParaRPr sz="2600" spc="-150">
              <a:latin typeface="Courier New"/>
              <a:cs typeface="Courier New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125979" y="3597402"/>
            <a:ext cx="4926076" cy="24950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5" name="object 5"/>
          <p:cNvSpPr/>
          <p:nvPr/>
        </p:nvSpPr>
        <p:spPr>
          <a:xfrm>
            <a:off x="2516377" y="5953175"/>
            <a:ext cx="83820" cy="79375"/>
          </a:xfrm>
          <a:custGeom>
            <a:avLst/>
            <a:gdLst/>
            <a:ahLst/>
            <a:cxnLst/>
            <a:rect l="l" t="t" r="r" b="b"/>
            <a:pathLst>
              <a:path w="83819" h="79375">
                <a:moveTo>
                  <a:pt x="53745" y="49923"/>
                </a:moveTo>
                <a:lnTo>
                  <a:pt x="41275" y="49923"/>
                </a:lnTo>
                <a:lnTo>
                  <a:pt x="51943" y="77330"/>
                </a:lnTo>
                <a:lnTo>
                  <a:pt x="52197" y="78422"/>
                </a:lnTo>
                <a:lnTo>
                  <a:pt x="53086" y="78955"/>
                </a:lnTo>
                <a:lnTo>
                  <a:pt x="55753" y="78917"/>
                </a:lnTo>
                <a:lnTo>
                  <a:pt x="57912" y="78117"/>
                </a:lnTo>
                <a:lnTo>
                  <a:pt x="64008" y="74968"/>
                </a:lnTo>
                <a:lnTo>
                  <a:pt x="65913" y="73647"/>
                </a:lnTo>
                <a:lnTo>
                  <a:pt x="67437" y="71501"/>
                </a:lnTo>
                <a:lnTo>
                  <a:pt x="67564" y="70510"/>
                </a:lnTo>
                <a:lnTo>
                  <a:pt x="66802" y="69621"/>
                </a:lnTo>
                <a:lnTo>
                  <a:pt x="53745" y="49923"/>
                </a:lnTo>
                <a:close/>
              </a:path>
              <a:path w="83819" h="79375">
                <a:moveTo>
                  <a:pt x="83333" y="44246"/>
                </a:moveTo>
                <a:lnTo>
                  <a:pt x="32512" y="44246"/>
                </a:lnTo>
                <a:lnTo>
                  <a:pt x="14097" y="67221"/>
                </a:lnTo>
                <a:lnTo>
                  <a:pt x="13462" y="68097"/>
                </a:lnTo>
                <a:lnTo>
                  <a:pt x="13335" y="69113"/>
                </a:lnTo>
                <a:lnTo>
                  <a:pt x="14605" y="71386"/>
                </a:lnTo>
                <a:lnTo>
                  <a:pt x="16383" y="72847"/>
                </a:lnTo>
                <a:lnTo>
                  <a:pt x="22098" y="76504"/>
                </a:lnTo>
                <a:lnTo>
                  <a:pt x="24257" y="77470"/>
                </a:lnTo>
                <a:lnTo>
                  <a:pt x="26797" y="77635"/>
                </a:lnTo>
                <a:lnTo>
                  <a:pt x="27686" y="77165"/>
                </a:lnTo>
                <a:lnTo>
                  <a:pt x="41275" y="49923"/>
                </a:lnTo>
                <a:lnTo>
                  <a:pt x="53745" y="49923"/>
                </a:lnTo>
                <a:lnTo>
                  <a:pt x="50546" y="45097"/>
                </a:lnTo>
                <a:lnTo>
                  <a:pt x="83264" y="45097"/>
                </a:lnTo>
                <a:lnTo>
                  <a:pt x="83333" y="44246"/>
                </a:lnTo>
                <a:close/>
              </a:path>
              <a:path w="83819" h="79375">
                <a:moveTo>
                  <a:pt x="83264" y="45097"/>
                </a:moveTo>
                <a:lnTo>
                  <a:pt x="50546" y="45097"/>
                </a:lnTo>
                <a:lnTo>
                  <a:pt x="80772" y="49707"/>
                </a:lnTo>
                <a:lnTo>
                  <a:pt x="81661" y="49250"/>
                </a:lnTo>
                <a:lnTo>
                  <a:pt x="82931" y="47078"/>
                </a:lnTo>
                <a:lnTo>
                  <a:pt x="83264" y="45097"/>
                </a:lnTo>
                <a:close/>
              </a:path>
              <a:path w="83819" h="79375">
                <a:moveTo>
                  <a:pt x="2921" y="29298"/>
                </a:moveTo>
                <a:lnTo>
                  <a:pt x="2032" y="29756"/>
                </a:lnTo>
                <a:lnTo>
                  <a:pt x="1397" y="30861"/>
                </a:lnTo>
                <a:lnTo>
                  <a:pt x="635" y="31965"/>
                </a:lnTo>
                <a:lnTo>
                  <a:pt x="254" y="34213"/>
                </a:lnTo>
                <a:lnTo>
                  <a:pt x="0" y="37566"/>
                </a:lnTo>
                <a:lnTo>
                  <a:pt x="0" y="43205"/>
                </a:lnTo>
                <a:lnTo>
                  <a:pt x="635" y="44373"/>
                </a:lnTo>
                <a:lnTo>
                  <a:pt x="1143" y="45554"/>
                </a:lnTo>
                <a:lnTo>
                  <a:pt x="2032" y="46126"/>
                </a:lnTo>
                <a:lnTo>
                  <a:pt x="3175" y="46113"/>
                </a:lnTo>
                <a:lnTo>
                  <a:pt x="32512" y="44246"/>
                </a:lnTo>
                <a:lnTo>
                  <a:pt x="83333" y="44246"/>
                </a:lnTo>
                <a:lnTo>
                  <a:pt x="83439" y="41389"/>
                </a:lnTo>
                <a:lnTo>
                  <a:pt x="83693" y="38023"/>
                </a:lnTo>
                <a:lnTo>
                  <a:pt x="83439" y="35737"/>
                </a:lnTo>
                <a:lnTo>
                  <a:pt x="82977" y="34658"/>
                </a:lnTo>
                <a:lnTo>
                  <a:pt x="51054" y="34658"/>
                </a:lnTo>
                <a:lnTo>
                  <a:pt x="51698" y="33858"/>
                </a:lnTo>
                <a:lnTo>
                  <a:pt x="32893" y="33858"/>
                </a:lnTo>
                <a:lnTo>
                  <a:pt x="2921" y="29298"/>
                </a:lnTo>
                <a:close/>
              </a:path>
              <a:path w="83819" h="79375">
                <a:moveTo>
                  <a:pt x="81534" y="32804"/>
                </a:moveTo>
                <a:lnTo>
                  <a:pt x="80391" y="32893"/>
                </a:lnTo>
                <a:lnTo>
                  <a:pt x="51054" y="34658"/>
                </a:lnTo>
                <a:lnTo>
                  <a:pt x="82977" y="34658"/>
                </a:lnTo>
                <a:lnTo>
                  <a:pt x="82423" y="33362"/>
                </a:lnTo>
                <a:lnTo>
                  <a:pt x="81534" y="32804"/>
                </a:lnTo>
                <a:close/>
              </a:path>
              <a:path w="83819" h="79375">
                <a:moveTo>
                  <a:pt x="30480" y="0"/>
                </a:moveTo>
                <a:lnTo>
                  <a:pt x="16002" y="7454"/>
                </a:lnTo>
                <a:lnTo>
                  <a:pt x="16002" y="8470"/>
                </a:lnTo>
                <a:lnTo>
                  <a:pt x="16764" y="9423"/>
                </a:lnTo>
                <a:lnTo>
                  <a:pt x="32893" y="33858"/>
                </a:lnTo>
                <a:lnTo>
                  <a:pt x="51698" y="33858"/>
                </a:lnTo>
                <a:lnTo>
                  <a:pt x="55582" y="29032"/>
                </a:lnTo>
                <a:lnTo>
                  <a:pt x="42291" y="29032"/>
                </a:lnTo>
                <a:lnTo>
                  <a:pt x="31509" y="1384"/>
                </a:lnTo>
                <a:lnTo>
                  <a:pt x="31242" y="571"/>
                </a:lnTo>
                <a:lnTo>
                  <a:pt x="30480" y="0"/>
                </a:lnTo>
                <a:close/>
              </a:path>
              <a:path w="83819" h="79375">
                <a:moveTo>
                  <a:pt x="56769" y="1384"/>
                </a:moveTo>
                <a:lnTo>
                  <a:pt x="56007" y="1828"/>
                </a:lnTo>
                <a:lnTo>
                  <a:pt x="42291" y="29032"/>
                </a:lnTo>
                <a:lnTo>
                  <a:pt x="55582" y="29032"/>
                </a:lnTo>
                <a:lnTo>
                  <a:pt x="70231" y="10833"/>
                </a:lnTo>
                <a:lnTo>
                  <a:pt x="70231" y="9804"/>
                </a:lnTo>
                <a:lnTo>
                  <a:pt x="69596" y="8674"/>
                </a:lnTo>
                <a:lnTo>
                  <a:pt x="68834" y="7556"/>
                </a:lnTo>
                <a:lnTo>
                  <a:pt x="67183" y="6134"/>
                </a:lnTo>
                <a:lnTo>
                  <a:pt x="64262" y="4406"/>
                </a:lnTo>
                <a:lnTo>
                  <a:pt x="61468" y="2552"/>
                </a:lnTo>
                <a:lnTo>
                  <a:pt x="59309" y="1574"/>
                </a:lnTo>
                <a:lnTo>
                  <a:pt x="56769" y="138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6" name="object 6"/>
          <p:cNvSpPr/>
          <p:nvPr/>
        </p:nvSpPr>
        <p:spPr>
          <a:xfrm>
            <a:off x="2878160" y="6091707"/>
            <a:ext cx="160655" cy="139700"/>
          </a:xfrm>
          <a:custGeom>
            <a:avLst/>
            <a:gdLst/>
            <a:ahLst/>
            <a:cxnLst/>
            <a:rect l="l" t="t" r="r" b="b"/>
            <a:pathLst>
              <a:path w="160655" h="139700">
                <a:moveTo>
                  <a:pt x="34330" y="38544"/>
                </a:moveTo>
                <a:lnTo>
                  <a:pt x="22773" y="43434"/>
                </a:lnTo>
                <a:lnTo>
                  <a:pt x="21757" y="44119"/>
                </a:lnTo>
                <a:lnTo>
                  <a:pt x="20995" y="44754"/>
                </a:lnTo>
                <a:lnTo>
                  <a:pt x="19979" y="45935"/>
                </a:lnTo>
                <a:lnTo>
                  <a:pt x="19766" y="46393"/>
                </a:lnTo>
                <a:lnTo>
                  <a:pt x="19774" y="47701"/>
                </a:lnTo>
                <a:lnTo>
                  <a:pt x="19852" y="48006"/>
                </a:lnTo>
                <a:lnTo>
                  <a:pt x="20106" y="48463"/>
                </a:lnTo>
                <a:lnTo>
                  <a:pt x="66461" y="138201"/>
                </a:lnTo>
                <a:lnTo>
                  <a:pt x="66842" y="138595"/>
                </a:lnTo>
                <a:lnTo>
                  <a:pt x="67223" y="138836"/>
                </a:lnTo>
                <a:lnTo>
                  <a:pt x="67731" y="139077"/>
                </a:lnTo>
                <a:lnTo>
                  <a:pt x="68239" y="139166"/>
                </a:lnTo>
                <a:lnTo>
                  <a:pt x="69763" y="139052"/>
                </a:lnTo>
                <a:lnTo>
                  <a:pt x="82844" y="131254"/>
                </a:lnTo>
                <a:lnTo>
                  <a:pt x="82844" y="129730"/>
                </a:lnTo>
                <a:lnTo>
                  <a:pt x="82590" y="129209"/>
                </a:lnTo>
                <a:lnTo>
                  <a:pt x="36108" y="39535"/>
                </a:lnTo>
                <a:lnTo>
                  <a:pt x="35854" y="39179"/>
                </a:lnTo>
                <a:lnTo>
                  <a:pt x="34838" y="38658"/>
                </a:lnTo>
                <a:lnTo>
                  <a:pt x="34330" y="38544"/>
                </a:lnTo>
                <a:close/>
              </a:path>
              <a:path w="160655" h="139700">
                <a:moveTo>
                  <a:pt x="101640" y="98018"/>
                </a:moveTo>
                <a:lnTo>
                  <a:pt x="98211" y="100444"/>
                </a:lnTo>
                <a:lnTo>
                  <a:pt x="98465" y="101701"/>
                </a:lnTo>
                <a:lnTo>
                  <a:pt x="98592" y="102489"/>
                </a:lnTo>
                <a:lnTo>
                  <a:pt x="98973" y="103416"/>
                </a:lnTo>
                <a:lnTo>
                  <a:pt x="99227" y="104343"/>
                </a:lnTo>
                <a:lnTo>
                  <a:pt x="99735" y="105435"/>
                </a:lnTo>
                <a:lnTo>
                  <a:pt x="101386" y="108737"/>
                </a:lnTo>
                <a:lnTo>
                  <a:pt x="102402" y="110274"/>
                </a:lnTo>
                <a:lnTo>
                  <a:pt x="103418" y="111290"/>
                </a:lnTo>
                <a:lnTo>
                  <a:pt x="104307" y="112306"/>
                </a:lnTo>
                <a:lnTo>
                  <a:pt x="113070" y="113677"/>
                </a:lnTo>
                <a:lnTo>
                  <a:pt x="115356" y="113474"/>
                </a:lnTo>
                <a:lnTo>
                  <a:pt x="148707" y="98399"/>
                </a:lnTo>
                <a:lnTo>
                  <a:pt x="107736" y="98399"/>
                </a:lnTo>
                <a:lnTo>
                  <a:pt x="105450" y="98336"/>
                </a:lnTo>
                <a:lnTo>
                  <a:pt x="101640" y="98018"/>
                </a:lnTo>
                <a:close/>
              </a:path>
              <a:path w="160655" h="139700">
                <a:moveTo>
                  <a:pt x="157466" y="62382"/>
                </a:moveTo>
                <a:lnTo>
                  <a:pt x="125389" y="62382"/>
                </a:lnTo>
                <a:lnTo>
                  <a:pt x="130977" y="62839"/>
                </a:lnTo>
                <a:lnTo>
                  <a:pt x="133517" y="63474"/>
                </a:lnTo>
                <a:lnTo>
                  <a:pt x="137835" y="65582"/>
                </a:lnTo>
                <a:lnTo>
                  <a:pt x="139613" y="67360"/>
                </a:lnTo>
                <a:lnTo>
                  <a:pt x="142153" y="72313"/>
                </a:lnTo>
                <a:lnTo>
                  <a:pt x="142788" y="74663"/>
                </a:lnTo>
                <a:lnTo>
                  <a:pt x="142788" y="79146"/>
                </a:lnTo>
                <a:lnTo>
                  <a:pt x="107736" y="98399"/>
                </a:lnTo>
                <a:lnTo>
                  <a:pt x="148707" y="98399"/>
                </a:lnTo>
                <a:lnTo>
                  <a:pt x="160314" y="78155"/>
                </a:lnTo>
                <a:lnTo>
                  <a:pt x="160187" y="73710"/>
                </a:lnTo>
                <a:lnTo>
                  <a:pt x="159933" y="69278"/>
                </a:lnTo>
                <a:lnTo>
                  <a:pt x="158663" y="64770"/>
                </a:lnTo>
                <a:lnTo>
                  <a:pt x="157466" y="62382"/>
                </a:lnTo>
                <a:close/>
              </a:path>
              <a:path w="160655" h="139700">
                <a:moveTo>
                  <a:pt x="114213" y="0"/>
                </a:moveTo>
                <a:lnTo>
                  <a:pt x="99481" y="2463"/>
                </a:lnTo>
                <a:lnTo>
                  <a:pt x="96814" y="3289"/>
                </a:lnTo>
                <a:lnTo>
                  <a:pt x="71557" y="26758"/>
                </a:lnTo>
                <a:lnTo>
                  <a:pt x="70271" y="29984"/>
                </a:lnTo>
                <a:lnTo>
                  <a:pt x="69636" y="33845"/>
                </a:lnTo>
                <a:lnTo>
                  <a:pt x="70034" y="38011"/>
                </a:lnTo>
                <a:lnTo>
                  <a:pt x="70271" y="41656"/>
                </a:lnTo>
                <a:lnTo>
                  <a:pt x="71402" y="45326"/>
                </a:lnTo>
                <a:lnTo>
                  <a:pt x="75224" y="52832"/>
                </a:lnTo>
                <a:lnTo>
                  <a:pt x="77637" y="55892"/>
                </a:lnTo>
                <a:lnTo>
                  <a:pt x="80431" y="58064"/>
                </a:lnTo>
                <a:lnTo>
                  <a:pt x="83098" y="60248"/>
                </a:lnTo>
                <a:lnTo>
                  <a:pt x="86146" y="61810"/>
                </a:lnTo>
                <a:lnTo>
                  <a:pt x="92496" y="63715"/>
                </a:lnTo>
                <a:lnTo>
                  <a:pt x="95798" y="64211"/>
                </a:lnTo>
                <a:lnTo>
                  <a:pt x="102529" y="64274"/>
                </a:lnTo>
                <a:lnTo>
                  <a:pt x="105958" y="64135"/>
                </a:lnTo>
                <a:lnTo>
                  <a:pt x="116118" y="63131"/>
                </a:lnTo>
                <a:lnTo>
                  <a:pt x="122341" y="62445"/>
                </a:lnTo>
                <a:lnTo>
                  <a:pt x="125389" y="62382"/>
                </a:lnTo>
                <a:lnTo>
                  <a:pt x="157466" y="62382"/>
                </a:lnTo>
                <a:lnTo>
                  <a:pt x="156377" y="60210"/>
                </a:lnTo>
                <a:lnTo>
                  <a:pt x="154345" y="56375"/>
                </a:lnTo>
                <a:lnTo>
                  <a:pt x="152059" y="53416"/>
                </a:lnTo>
                <a:lnTo>
                  <a:pt x="149265" y="51308"/>
                </a:lnTo>
                <a:lnTo>
                  <a:pt x="146598" y="49199"/>
                </a:lnTo>
                <a:lnTo>
                  <a:pt x="143677" y="47701"/>
                </a:lnTo>
                <a:lnTo>
                  <a:pt x="142906" y="47485"/>
                </a:lnTo>
                <a:lnTo>
                  <a:pt x="104053" y="47485"/>
                </a:lnTo>
                <a:lnTo>
                  <a:pt x="98465" y="47040"/>
                </a:lnTo>
                <a:lnTo>
                  <a:pt x="95925" y="46393"/>
                </a:lnTo>
                <a:lnTo>
                  <a:pt x="93766" y="45326"/>
                </a:lnTo>
                <a:lnTo>
                  <a:pt x="91480" y="44259"/>
                </a:lnTo>
                <a:lnTo>
                  <a:pt x="89702" y="42430"/>
                </a:lnTo>
                <a:lnTo>
                  <a:pt x="88251" y="39535"/>
                </a:lnTo>
                <a:lnTo>
                  <a:pt x="87416" y="38011"/>
                </a:lnTo>
                <a:lnTo>
                  <a:pt x="86908" y="36106"/>
                </a:lnTo>
                <a:lnTo>
                  <a:pt x="86654" y="32219"/>
                </a:lnTo>
                <a:lnTo>
                  <a:pt x="86908" y="30314"/>
                </a:lnTo>
                <a:lnTo>
                  <a:pt x="116880" y="14122"/>
                </a:lnTo>
                <a:lnTo>
                  <a:pt x="123235" y="14122"/>
                </a:lnTo>
                <a:lnTo>
                  <a:pt x="124622" y="11544"/>
                </a:lnTo>
                <a:lnTo>
                  <a:pt x="124373" y="10147"/>
                </a:lnTo>
                <a:lnTo>
                  <a:pt x="123992" y="9271"/>
                </a:lnTo>
                <a:lnTo>
                  <a:pt x="123725" y="8369"/>
                </a:lnTo>
                <a:lnTo>
                  <a:pt x="123230" y="7404"/>
                </a:lnTo>
                <a:lnTo>
                  <a:pt x="122595" y="6273"/>
                </a:lnTo>
                <a:lnTo>
                  <a:pt x="122027" y="5118"/>
                </a:lnTo>
                <a:lnTo>
                  <a:pt x="121560" y="4330"/>
                </a:lnTo>
                <a:lnTo>
                  <a:pt x="121071" y="3670"/>
                </a:lnTo>
                <a:lnTo>
                  <a:pt x="120690" y="2997"/>
                </a:lnTo>
                <a:lnTo>
                  <a:pt x="120205" y="2463"/>
                </a:lnTo>
                <a:lnTo>
                  <a:pt x="119928" y="1993"/>
                </a:lnTo>
                <a:lnTo>
                  <a:pt x="119547" y="1549"/>
                </a:lnTo>
                <a:lnTo>
                  <a:pt x="119166" y="1193"/>
                </a:lnTo>
                <a:lnTo>
                  <a:pt x="118658" y="914"/>
                </a:lnTo>
                <a:lnTo>
                  <a:pt x="118277" y="635"/>
                </a:lnTo>
                <a:lnTo>
                  <a:pt x="117515" y="419"/>
                </a:lnTo>
                <a:lnTo>
                  <a:pt x="116626" y="241"/>
                </a:lnTo>
                <a:lnTo>
                  <a:pt x="115610" y="76"/>
                </a:lnTo>
                <a:lnTo>
                  <a:pt x="114213" y="0"/>
                </a:lnTo>
                <a:close/>
              </a:path>
              <a:path w="160655" h="139700">
                <a:moveTo>
                  <a:pt x="134025" y="45491"/>
                </a:moveTo>
                <a:lnTo>
                  <a:pt x="127167" y="45554"/>
                </a:lnTo>
                <a:lnTo>
                  <a:pt x="123738" y="45745"/>
                </a:lnTo>
                <a:lnTo>
                  <a:pt x="113578" y="46736"/>
                </a:lnTo>
                <a:lnTo>
                  <a:pt x="107101" y="47434"/>
                </a:lnTo>
                <a:lnTo>
                  <a:pt x="104053" y="47485"/>
                </a:lnTo>
                <a:lnTo>
                  <a:pt x="142906" y="47485"/>
                </a:lnTo>
                <a:lnTo>
                  <a:pt x="137327" y="45923"/>
                </a:lnTo>
                <a:lnTo>
                  <a:pt x="134025" y="45491"/>
                </a:lnTo>
                <a:close/>
              </a:path>
              <a:path w="160655" h="139700">
                <a:moveTo>
                  <a:pt x="14391" y="1689"/>
                </a:moveTo>
                <a:lnTo>
                  <a:pt x="0" y="13144"/>
                </a:lnTo>
                <a:lnTo>
                  <a:pt x="548" y="15722"/>
                </a:lnTo>
                <a:lnTo>
                  <a:pt x="2798" y="19989"/>
                </a:lnTo>
                <a:lnTo>
                  <a:pt x="4485" y="23329"/>
                </a:lnTo>
                <a:lnTo>
                  <a:pt x="6517" y="25514"/>
                </a:lnTo>
                <a:lnTo>
                  <a:pt x="10835" y="26758"/>
                </a:lnTo>
                <a:lnTo>
                  <a:pt x="13756" y="26073"/>
                </a:lnTo>
                <a:lnTo>
                  <a:pt x="21503" y="22072"/>
                </a:lnTo>
                <a:lnTo>
                  <a:pt x="23789" y="19989"/>
                </a:lnTo>
                <a:lnTo>
                  <a:pt x="25309" y="15722"/>
                </a:lnTo>
                <a:lnTo>
                  <a:pt x="24678" y="12725"/>
                </a:lnTo>
                <a:lnTo>
                  <a:pt x="22383" y="8369"/>
                </a:lnTo>
                <a:lnTo>
                  <a:pt x="20741" y="5118"/>
                </a:lnTo>
                <a:lnTo>
                  <a:pt x="18709" y="2933"/>
                </a:lnTo>
                <a:lnTo>
                  <a:pt x="14391" y="1689"/>
                </a:lnTo>
                <a:close/>
              </a:path>
              <a:path w="160655" h="139700">
                <a:moveTo>
                  <a:pt x="123235" y="14122"/>
                </a:moveTo>
                <a:lnTo>
                  <a:pt x="116880" y="14122"/>
                </a:lnTo>
                <a:lnTo>
                  <a:pt x="118785" y="14147"/>
                </a:lnTo>
                <a:lnTo>
                  <a:pt x="121706" y="14439"/>
                </a:lnTo>
                <a:lnTo>
                  <a:pt x="122849" y="14363"/>
                </a:lnTo>
                <a:lnTo>
                  <a:pt x="123235" y="14122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</p:spTree>
    <p:extLst>
      <p:ext uri="{BB962C8B-B14F-4D97-AF65-F5344CB8AC3E}">
        <p14:creationId xmlns:p14="http://schemas.microsoft.com/office/powerpoint/2010/main" val="14946765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42279" y="3901000"/>
            <a:ext cx="2493649" cy="26229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100"/>
              </a:spcBef>
              <a:tabLst>
                <a:tab pos="7609205" algn="l"/>
              </a:tabLst>
            </a:pPr>
            <a:r>
              <a:rPr spc="-150" dirty="0"/>
              <a:t>CHANGING BINDINGS	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4139" indent="-91440">
              <a:lnSpc>
                <a:spcPts val="2965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pc="-150" dirty="0"/>
              <a:t>can </a:t>
            </a:r>
            <a:r>
              <a:rPr b="1" spc="-150" dirty="0">
                <a:solidFill>
                  <a:srgbClr val="C00000"/>
                </a:solidFill>
                <a:latin typeface="Arial Black"/>
                <a:cs typeface="Arial Black"/>
              </a:rPr>
              <a:t>re-bind </a:t>
            </a:r>
            <a:r>
              <a:rPr spc="-150" dirty="0"/>
              <a:t>variable names using new assignment</a:t>
            </a:r>
          </a:p>
          <a:p>
            <a:pPr marL="104139">
              <a:lnSpc>
                <a:spcPts val="2965"/>
              </a:lnSpc>
            </a:pPr>
            <a:r>
              <a:rPr spc="-150" dirty="0"/>
              <a:t>statements</a:t>
            </a:r>
          </a:p>
          <a:p>
            <a:pPr marL="104139" marR="5080" indent="-91440">
              <a:lnSpc>
                <a:spcPts val="2810"/>
              </a:lnSpc>
              <a:spcBef>
                <a:spcPts val="143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pc="-150" dirty="0"/>
              <a:t>previous value may still stored in memory but lost the  handle for it</a:t>
            </a:r>
          </a:p>
          <a:p>
            <a:pPr marL="104139" marR="808355" indent="-91440">
              <a:lnSpc>
                <a:spcPts val="2810"/>
              </a:lnSpc>
              <a:spcBef>
                <a:spcPts val="139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pc="-150" dirty="0"/>
              <a:t>value for area does not change until you tell the  computer to do the calculation again</a:t>
            </a:r>
          </a:p>
        </p:txBody>
      </p:sp>
      <p:sp>
        <p:nvSpPr>
          <p:cNvPr id="5" name="object 5"/>
          <p:cNvSpPr/>
          <p:nvPr/>
        </p:nvSpPr>
        <p:spPr>
          <a:xfrm>
            <a:off x="5201030" y="4564760"/>
            <a:ext cx="559435" cy="323215"/>
          </a:xfrm>
          <a:custGeom>
            <a:avLst/>
            <a:gdLst/>
            <a:ahLst/>
            <a:cxnLst/>
            <a:rect l="l" t="t" r="r" b="b"/>
            <a:pathLst>
              <a:path w="559435" h="323214">
                <a:moveTo>
                  <a:pt x="505459" y="0"/>
                </a:moveTo>
                <a:lnTo>
                  <a:pt x="53848" y="0"/>
                </a:lnTo>
                <a:lnTo>
                  <a:pt x="32896" y="4234"/>
                </a:lnTo>
                <a:lnTo>
                  <a:pt x="15779" y="15779"/>
                </a:lnTo>
                <a:lnTo>
                  <a:pt x="4234" y="32896"/>
                </a:lnTo>
                <a:lnTo>
                  <a:pt x="0" y="53848"/>
                </a:lnTo>
                <a:lnTo>
                  <a:pt x="0" y="269240"/>
                </a:lnTo>
                <a:lnTo>
                  <a:pt x="4234" y="290191"/>
                </a:lnTo>
                <a:lnTo>
                  <a:pt x="15779" y="307308"/>
                </a:lnTo>
                <a:lnTo>
                  <a:pt x="32896" y="318853"/>
                </a:lnTo>
                <a:lnTo>
                  <a:pt x="53848" y="323088"/>
                </a:lnTo>
                <a:lnTo>
                  <a:pt x="505459" y="323088"/>
                </a:lnTo>
                <a:lnTo>
                  <a:pt x="526411" y="318853"/>
                </a:lnTo>
                <a:lnTo>
                  <a:pt x="543528" y="307308"/>
                </a:lnTo>
                <a:lnTo>
                  <a:pt x="555073" y="290191"/>
                </a:lnTo>
                <a:lnTo>
                  <a:pt x="559308" y="269240"/>
                </a:lnTo>
                <a:lnTo>
                  <a:pt x="559308" y="53848"/>
                </a:lnTo>
                <a:lnTo>
                  <a:pt x="555073" y="32896"/>
                </a:lnTo>
                <a:lnTo>
                  <a:pt x="543528" y="15779"/>
                </a:lnTo>
                <a:lnTo>
                  <a:pt x="526411" y="4234"/>
                </a:lnTo>
                <a:lnTo>
                  <a:pt x="505459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6" name="object 6"/>
          <p:cNvSpPr/>
          <p:nvPr/>
        </p:nvSpPr>
        <p:spPr>
          <a:xfrm>
            <a:off x="5201030" y="4564760"/>
            <a:ext cx="559435" cy="323215"/>
          </a:xfrm>
          <a:custGeom>
            <a:avLst/>
            <a:gdLst/>
            <a:ahLst/>
            <a:cxnLst/>
            <a:rect l="l" t="t" r="r" b="b"/>
            <a:pathLst>
              <a:path w="559435" h="323214">
                <a:moveTo>
                  <a:pt x="0" y="53848"/>
                </a:moveTo>
                <a:lnTo>
                  <a:pt x="4234" y="32896"/>
                </a:lnTo>
                <a:lnTo>
                  <a:pt x="15779" y="15779"/>
                </a:lnTo>
                <a:lnTo>
                  <a:pt x="32896" y="4234"/>
                </a:lnTo>
                <a:lnTo>
                  <a:pt x="53848" y="0"/>
                </a:lnTo>
                <a:lnTo>
                  <a:pt x="505459" y="0"/>
                </a:lnTo>
                <a:lnTo>
                  <a:pt x="526411" y="4234"/>
                </a:lnTo>
                <a:lnTo>
                  <a:pt x="543528" y="15779"/>
                </a:lnTo>
                <a:lnTo>
                  <a:pt x="555073" y="32896"/>
                </a:lnTo>
                <a:lnTo>
                  <a:pt x="559308" y="53848"/>
                </a:lnTo>
                <a:lnTo>
                  <a:pt x="559308" y="269240"/>
                </a:lnTo>
                <a:lnTo>
                  <a:pt x="555073" y="290191"/>
                </a:lnTo>
                <a:lnTo>
                  <a:pt x="543528" y="307308"/>
                </a:lnTo>
                <a:lnTo>
                  <a:pt x="526411" y="318853"/>
                </a:lnTo>
                <a:lnTo>
                  <a:pt x="505459" y="323088"/>
                </a:lnTo>
                <a:lnTo>
                  <a:pt x="53848" y="323088"/>
                </a:lnTo>
                <a:lnTo>
                  <a:pt x="32896" y="318853"/>
                </a:lnTo>
                <a:lnTo>
                  <a:pt x="15779" y="307308"/>
                </a:lnTo>
                <a:lnTo>
                  <a:pt x="4234" y="290191"/>
                </a:lnTo>
                <a:lnTo>
                  <a:pt x="0" y="269240"/>
                </a:lnTo>
                <a:lnTo>
                  <a:pt x="0" y="53848"/>
                </a:lnTo>
                <a:close/>
              </a:path>
            </a:pathLst>
          </a:custGeom>
          <a:ln w="16002">
            <a:solidFill>
              <a:srgbClr val="3E3E3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7" name="object 7"/>
          <p:cNvSpPr txBox="1"/>
          <p:nvPr/>
        </p:nvSpPr>
        <p:spPr>
          <a:xfrm>
            <a:off x="5331714" y="4549902"/>
            <a:ext cx="2984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rgbClr val="FFFFFF"/>
                </a:solidFill>
                <a:latin typeface="Courier New"/>
                <a:cs typeface="Courier New"/>
              </a:rPr>
              <a:t>pi</a:t>
            </a:r>
            <a:endParaRPr sz="1800" spc="-150">
              <a:latin typeface="Courier New"/>
              <a:cs typeface="Courier New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201030" y="4938903"/>
            <a:ext cx="1161415" cy="323215"/>
          </a:xfrm>
          <a:custGeom>
            <a:avLst/>
            <a:gdLst/>
            <a:ahLst/>
            <a:cxnLst/>
            <a:rect l="l" t="t" r="r" b="b"/>
            <a:pathLst>
              <a:path w="1161414" h="323214">
                <a:moveTo>
                  <a:pt x="1107440" y="0"/>
                </a:moveTo>
                <a:lnTo>
                  <a:pt x="53848" y="0"/>
                </a:lnTo>
                <a:lnTo>
                  <a:pt x="32896" y="4234"/>
                </a:lnTo>
                <a:lnTo>
                  <a:pt x="15779" y="15779"/>
                </a:lnTo>
                <a:lnTo>
                  <a:pt x="4234" y="32896"/>
                </a:lnTo>
                <a:lnTo>
                  <a:pt x="0" y="53847"/>
                </a:lnTo>
                <a:lnTo>
                  <a:pt x="0" y="269239"/>
                </a:lnTo>
                <a:lnTo>
                  <a:pt x="4234" y="290191"/>
                </a:lnTo>
                <a:lnTo>
                  <a:pt x="15779" y="307308"/>
                </a:lnTo>
                <a:lnTo>
                  <a:pt x="32896" y="318853"/>
                </a:lnTo>
                <a:lnTo>
                  <a:pt x="53848" y="323087"/>
                </a:lnTo>
                <a:lnTo>
                  <a:pt x="1107440" y="323087"/>
                </a:lnTo>
                <a:lnTo>
                  <a:pt x="1128391" y="318853"/>
                </a:lnTo>
                <a:lnTo>
                  <a:pt x="1145508" y="307308"/>
                </a:lnTo>
                <a:lnTo>
                  <a:pt x="1157053" y="290191"/>
                </a:lnTo>
                <a:lnTo>
                  <a:pt x="1161288" y="269239"/>
                </a:lnTo>
                <a:lnTo>
                  <a:pt x="1161288" y="53847"/>
                </a:lnTo>
                <a:lnTo>
                  <a:pt x="1157053" y="32896"/>
                </a:lnTo>
                <a:lnTo>
                  <a:pt x="1145508" y="15779"/>
                </a:lnTo>
                <a:lnTo>
                  <a:pt x="1128391" y="4234"/>
                </a:lnTo>
                <a:lnTo>
                  <a:pt x="1107440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9" name="object 9"/>
          <p:cNvSpPr/>
          <p:nvPr/>
        </p:nvSpPr>
        <p:spPr>
          <a:xfrm>
            <a:off x="5188076" y="5325236"/>
            <a:ext cx="791845" cy="323850"/>
          </a:xfrm>
          <a:custGeom>
            <a:avLst/>
            <a:gdLst/>
            <a:ahLst/>
            <a:cxnLst/>
            <a:rect l="l" t="t" r="r" b="b"/>
            <a:pathLst>
              <a:path w="791845" h="323850">
                <a:moveTo>
                  <a:pt x="737743" y="0"/>
                </a:moveTo>
                <a:lnTo>
                  <a:pt x="53975" y="0"/>
                </a:lnTo>
                <a:lnTo>
                  <a:pt x="32950" y="4236"/>
                </a:lnTo>
                <a:lnTo>
                  <a:pt x="15795" y="15795"/>
                </a:lnTo>
                <a:lnTo>
                  <a:pt x="4236" y="32950"/>
                </a:lnTo>
                <a:lnTo>
                  <a:pt x="0" y="53975"/>
                </a:lnTo>
                <a:lnTo>
                  <a:pt x="0" y="269875"/>
                </a:lnTo>
                <a:lnTo>
                  <a:pt x="4236" y="290883"/>
                </a:lnTo>
                <a:lnTo>
                  <a:pt x="15795" y="308040"/>
                </a:lnTo>
                <a:lnTo>
                  <a:pt x="32950" y="319608"/>
                </a:lnTo>
                <a:lnTo>
                  <a:pt x="53975" y="323850"/>
                </a:lnTo>
                <a:lnTo>
                  <a:pt x="737743" y="323850"/>
                </a:lnTo>
                <a:lnTo>
                  <a:pt x="758767" y="319608"/>
                </a:lnTo>
                <a:lnTo>
                  <a:pt x="775922" y="308040"/>
                </a:lnTo>
                <a:lnTo>
                  <a:pt x="787481" y="290883"/>
                </a:lnTo>
                <a:lnTo>
                  <a:pt x="791718" y="269875"/>
                </a:lnTo>
                <a:lnTo>
                  <a:pt x="791718" y="53975"/>
                </a:lnTo>
                <a:lnTo>
                  <a:pt x="787481" y="32950"/>
                </a:lnTo>
                <a:lnTo>
                  <a:pt x="775922" y="15795"/>
                </a:lnTo>
                <a:lnTo>
                  <a:pt x="758767" y="4236"/>
                </a:lnTo>
                <a:lnTo>
                  <a:pt x="737743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0" name="object 10"/>
          <p:cNvSpPr txBox="1"/>
          <p:nvPr/>
        </p:nvSpPr>
        <p:spPr>
          <a:xfrm>
            <a:off x="7587345" y="4923790"/>
            <a:ext cx="12109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97610" algn="l"/>
              </a:tabLst>
            </a:pPr>
            <a:r>
              <a:rPr sz="1800" u="heavy" spc="-150" dirty="0">
                <a:solidFill>
                  <a:srgbClr val="FFFFFF"/>
                </a:solidFill>
                <a:latin typeface="Courier New"/>
                <a:cs typeface="Courier New"/>
              </a:rPr>
              <a:t> 	</a:t>
            </a:r>
            <a:endParaRPr sz="1800" spc="-150">
              <a:latin typeface="Courier New"/>
              <a:cs typeface="Courier New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188076" y="5325236"/>
            <a:ext cx="791845" cy="323850"/>
          </a:xfrm>
          <a:custGeom>
            <a:avLst/>
            <a:gdLst/>
            <a:ahLst/>
            <a:cxnLst/>
            <a:rect l="l" t="t" r="r" b="b"/>
            <a:pathLst>
              <a:path w="791845" h="323850">
                <a:moveTo>
                  <a:pt x="0" y="53975"/>
                </a:moveTo>
                <a:lnTo>
                  <a:pt x="4236" y="32950"/>
                </a:lnTo>
                <a:lnTo>
                  <a:pt x="15795" y="15795"/>
                </a:lnTo>
                <a:lnTo>
                  <a:pt x="32950" y="4236"/>
                </a:lnTo>
                <a:lnTo>
                  <a:pt x="53975" y="0"/>
                </a:lnTo>
                <a:lnTo>
                  <a:pt x="737743" y="0"/>
                </a:lnTo>
                <a:lnTo>
                  <a:pt x="758767" y="4236"/>
                </a:lnTo>
                <a:lnTo>
                  <a:pt x="775922" y="15795"/>
                </a:lnTo>
                <a:lnTo>
                  <a:pt x="787481" y="32950"/>
                </a:lnTo>
                <a:lnTo>
                  <a:pt x="791718" y="53975"/>
                </a:lnTo>
                <a:lnTo>
                  <a:pt x="791718" y="269875"/>
                </a:lnTo>
                <a:lnTo>
                  <a:pt x="787481" y="290883"/>
                </a:lnTo>
                <a:lnTo>
                  <a:pt x="775922" y="308040"/>
                </a:lnTo>
                <a:lnTo>
                  <a:pt x="758767" y="319608"/>
                </a:lnTo>
                <a:lnTo>
                  <a:pt x="737743" y="323850"/>
                </a:lnTo>
                <a:lnTo>
                  <a:pt x="53975" y="323850"/>
                </a:lnTo>
                <a:lnTo>
                  <a:pt x="32950" y="319608"/>
                </a:lnTo>
                <a:lnTo>
                  <a:pt x="15795" y="308040"/>
                </a:lnTo>
                <a:lnTo>
                  <a:pt x="4236" y="290883"/>
                </a:lnTo>
                <a:lnTo>
                  <a:pt x="0" y="269875"/>
                </a:lnTo>
                <a:lnTo>
                  <a:pt x="0" y="53975"/>
                </a:lnTo>
                <a:close/>
              </a:path>
            </a:pathLst>
          </a:custGeom>
          <a:ln w="16002">
            <a:solidFill>
              <a:srgbClr val="3E3E3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2" name="object 12"/>
          <p:cNvSpPr txBox="1"/>
          <p:nvPr/>
        </p:nvSpPr>
        <p:spPr>
          <a:xfrm>
            <a:off x="5204110" y="4811014"/>
            <a:ext cx="1155700" cy="7655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6045" marR="5080" indent="-93980">
              <a:lnSpc>
                <a:spcPct val="141100"/>
              </a:lnSpc>
              <a:spcBef>
                <a:spcPts val="100"/>
              </a:spcBef>
              <a:tabLst>
                <a:tab pos="1142365" algn="l"/>
              </a:tabLst>
            </a:pPr>
            <a:r>
              <a:rPr sz="1800" u="heavy" spc="-150" dirty="0">
                <a:solidFill>
                  <a:srgbClr val="FFFFFF"/>
                </a:solidFill>
                <a:latin typeface="Courier New"/>
                <a:cs typeface="Courier New"/>
              </a:rPr>
              <a:t> radius 	</a:t>
            </a:r>
            <a:r>
              <a:rPr sz="1800" spc="-150" dirty="0">
                <a:solidFill>
                  <a:srgbClr val="FFFFFF"/>
                </a:solidFill>
                <a:latin typeface="Courier New"/>
                <a:cs typeface="Courier New"/>
              </a:rPr>
              <a:t> area</a:t>
            </a:r>
            <a:endParaRPr sz="1800" spc="-150">
              <a:latin typeface="Courier New"/>
              <a:cs typeface="Courier New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573898" y="4340733"/>
            <a:ext cx="1108075" cy="257810"/>
          </a:xfrm>
          <a:custGeom>
            <a:avLst/>
            <a:gdLst/>
            <a:ahLst/>
            <a:cxnLst/>
            <a:rect l="l" t="t" r="r" b="b"/>
            <a:pathLst>
              <a:path w="1108075" h="257810">
                <a:moveTo>
                  <a:pt x="1065022" y="0"/>
                </a:moveTo>
                <a:lnTo>
                  <a:pt x="42926" y="0"/>
                </a:lnTo>
                <a:lnTo>
                  <a:pt x="26199" y="3367"/>
                </a:lnTo>
                <a:lnTo>
                  <a:pt x="12557" y="12557"/>
                </a:lnTo>
                <a:lnTo>
                  <a:pt x="3367" y="26199"/>
                </a:lnTo>
                <a:lnTo>
                  <a:pt x="0" y="42925"/>
                </a:lnTo>
                <a:lnTo>
                  <a:pt x="0" y="214629"/>
                </a:lnTo>
                <a:lnTo>
                  <a:pt x="3367" y="231356"/>
                </a:lnTo>
                <a:lnTo>
                  <a:pt x="12557" y="244998"/>
                </a:lnTo>
                <a:lnTo>
                  <a:pt x="26199" y="254188"/>
                </a:lnTo>
                <a:lnTo>
                  <a:pt x="42926" y="257555"/>
                </a:lnTo>
                <a:lnTo>
                  <a:pt x="1065022" y="257555"/>
                </a:lnTo>
                <a:lnTo>
                  <a:pt x="1081748" y="254188"/>
                </a:lnTo>
                <a:lnTo>
                  <a:pt x="1095390" y="244998"/>
                </a:lnTo>
                <a:lnTo>
                  <a:pt x="1104580" y="231356"/>
                </a:lnTo>
                <a:lnTo>
                  <a:pt x="1107948" y="214629"/>
                </a:lnTo>
                <a:lnTo>
                  <a:pt x="1107948" y="42925"/>
                </a:lnTo>
                <a:lnTo>
                  <a:pt x="1104580" y="26199"/>
                </a:lnTo>
                <a:lnTo>
                  <a:pt x="1095390" y="12557"/>
                </a:lnTo>
                <a:lnTo>
                  <a:pt x="1081748" y="3367"/>
                </a:lnTo>
                <a:lnTo>
                  <a:pt x="1065022" y="0"/>
                </a:lnTo>
                <a:close/>
              </a:path>
            </a:pathLst>
          </a:custGeom>
          <a:solidFill>
            <a:srgbClr val="943734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4" name="object 14"/>
          <p:cNvSpPr/>
          <p:nvPr/>
        </p:nvSpPr>
        <p:spPr>
          <a:xfrm>
            <a:off x="7573898" y="4340733"/>
            <a:ext cx="1108075" cy="257810"/>
          </a:xfrm>
          <a:custGeom>
            <a:avLst/>
            <a:gdLst/>
            <a:ahLst/>
            <a:cxnLst/>
            <a:rect l="l" t="t" r="r" b="b"/>
            <a:pathLst>
              <a:path w="1108075" h="257810">
                <a:moveTo>
                  <a:pt x="0" y="42925"/>
                </a:moveTo>
                <a:lnTo>
                  <a:pt x="3367" y="26199"/>
                </a:lnTo>
                <a:lnTo>
                  <a:pt x="12557" y="12557"/>
                </a:lnTo>
                <a:lnTo>
                  <a:pt x="26199" y="3367"/>
                </a:lnTo>
                <a:lnTo>
                  <a:pt x="42926" y="0"/>
                </a:lnTo>
                <a:lnTo>
                  <a:pt x="1065022" y="0"/>
                </a:lnTo>
                <a:lnTo>
                  <a:pt x="1081748" y="3367"/>
                </a:lnTo>
                <a:lnTo>
                  <a:pt x="1095390" y="12557"/>
                </a:lnTo>
                <a:lnTo>
                  <a:pt x="1104580" y="26199"/>
                </a:lnTo>
                <a:lnTo>
                  <a:pt x="1107948" y="42925"/>
                </a:lnTo>
                <a:lnTo>
                  <a:pt x="1107948" y="214629"/>
                </a:lnTo>
                <a:lnTo>
                  <a:pt x="1104580" y="231356"/>
                </a:lnTo>
                <a:lnTo>
                  <a:pt x="1095390" y="244998"/>
                </a:lnTo>
                <a:lnTo>
                  <a:pt x="1081748" y="254188"/>
                </a:lnTo>
                <a:lnTo>
                  <a:pt x="1065022" y="257555"/>
                </a:lnTo>
                <a:lnTo>
                  <a:pt x="42926" y="257555"/>
                </a:lnTo>
                <a:lnTo>
                  <a:pt x="26199" y="254188"/>
                </a:lnTo>
                <a:lnTo>
                  <a:pt x="12557" y="244998"/>
                </a:lnTo>
                <a:lnTo>
                  <a:pt x="3367" y="231356"/>
                </a:lnTo>
                <a:lnTo>
                  <a:pt x="0" y="214629"/>
                </a:lnTo>
                <a:lnTo>
                  <a:pt x="0" y="42925"/>
                </a:lnTo>
                <a:close/>
              </a:path>
            </a:pathLst>
          </a:custGeom>
          <a:ln w="16002">
            <a:solidFill>
              <a:srgbClr val="6C2522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5" name="object 15"/>
          <p:cNvSpPr txBox="1"/>
          <p:nvPr/>
        </p:nvSpPr>
        <p:spPr>
          <a:xfrm>
            <a:off x="7581900" y="4348734"/>
            <a:ext cx="1092200" cy="207749"/>
          </a:xfrm>
          <a:prstGeom prst="rect">
            <a:avLst/>
          </a:prstGeom>
          <a:solidFill>
            <a:srgbClr val="943734"/>
          </a:solidFill>
        </p:spPr>
        <p:txBody>
          <a:bodyPr vert="horz" wrap="square" lIns="0" tIns="0" rIns="0" bIns="0" rtlCol="0">
            <a:spAutoFit/>
          </a:bodyPr>
          <a:lstStyle/>
          <a:p>
            <a:pPr marL="332740">
              <a:lnSpc>
                <a:spcPts val="1630"/>
              </a:lnSpc>
            </a:pPr>
            <a:r>
              <a:rPr sz="1400" spc="-150" dirty="0">
                <a:solidFill>
                  <a:srgbClr val="FFFFFF"/>
                </a:solidFill>
                <a:latin typeface="Courier New"/>
                <a:cs typeface="Courier New"/>
              </a:rPr>
              <a:t>3.14</a:t>
            </a:r>
            <a:endParaRPr sz="1400" spc="-150">
              <a:latin typeface="Courier New"/>
              <a:cs typeface="Courier New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7573898" y="4827651"/>
            <a:ext cx="1108075" cy="257175"/>
          </a:xfrm>
          <a:custGeom>
            <a:avLst/>
            <a:gdLst/>
            <a:ahLst/>
            <a:cxnLst/>
            <a:rect l="l" t="t" r="r" b="b"/>
            <a:pathLst>
              <a:path w="1108075" h="257175">
                <a:moveTo>
                  <a:pt x="1065149" y="0"/>
                </a:moveTo>
                <a:lnTo>
                  <a:pt x="42799" y="0"/>
                </a:lnTo>
                <a:lnTo>
                  <a:pt x="26146" y="3365"/>
                </a:lnTo>
                <a:lnTo>
                  <a:pt x="12541" y="12541"/>
                </a:lnTo>
                <a:lnTo>
                  <a:pt x="3365" y="26146"/>
                </a:lnTo>
                <a:lnTo>
                  <a:pt x="0" y="42799"/>
                </a:lnTo>
                <a:lnTo>
                  <a:pt x="0" y="213995"/>
                </a:lnTo>
                <a:lnTo>
                  <a:pt x="3365" y="230647"/>
                </a:lnTo>
                <a:lnTo>
                  <a:pt x="12541" y="244252"/>
                </a:lnTo>
                <a:lnTo>
                  <a:pt x="26146" y="253428"/>
                </a:lnTo>
                <a:lnTo>
                  <a:pt x="42799" y="256794"/>
                </a:lnTo>
                <a:lnTo>
                  <a:pt x="1065149" y="256794"/>
                </a:lnTo>
                <a:lnTo>
                  <a:pt x="1081801" y="253428"/>
                </a:lnTo>
                <a:lnTo>
                  <a:pt x="1095406" y="244252"/>
                </a:lnTo>
                <a:lnTo>
                  <a:pt x="1104582" y="230647"/>
                </a:lnTo>
                <a:lnTo>
                  <a:pt x="1107948" y="213995"/>
                </a:lnTo>
                <a:lnTo>
                  <a:pt x="1107948" y="42799"/>
                </a:lnTo>
                <a:lnTo>
                  <a:pt x="1104582" y="26146"/>
                </a:lnTo>
                <a:lnTo>
                  <a:pt x="1095406" y="12541"/>
                </a:lnTo>
                <a:lnTo>
                  <a:pt x="1081801" y="3365"/>
                </a:lnTo>
                <a:lnTo>
                  <a:pt x="1065149" y="0"/>
                </a:lnTo>
                <a:close/>
              </a:path>
            </a:pathLst>
          </a:custGeom>
          <a:solidFill>
            <a:srgbClr val="943734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7" name="object 17"/>
          <p:cNvSpPr/>
          <p:nvPr/>
        </p:nvSpPr>
        <p:spPr>
          <a:xfrm>
            <a:off x="7573898" y="4827651"/>
            <a:ext cx="1108075" cy="257175"/>
          </a:xfrm>
          <a:custGeom>
            <a:avLst/>
            <a:gdLst/>
            <a:ahLst/>
            <a:cxnLst/>
            <a:rect l="l" t="t" r="r" b="b"/>
            <a:pathLst>
              <a:path w="1108075" h="257175">
                <a:moveTo>
                  <a:pt x="0" y="42799"/>
                </a:moveTo>
                <a:lnTo>
                  <a:pt x="3365" y="26146"/>
                </a:lnTo>
                <a:lnTo>
                  <a:pt x="12541" y="12541"/>
                </a:lnTo>
                <a:lnTo>
                  <a:pt x="26146" y="3365"/>
                </a:lnTo>
                <a:lnTo>
                  <a:pt x="42799" y="0"/>
                </a:lnTo>
                <a:lnTo>
                  <a:pt x="1065149" y="0"/>
                </a:lnTo>
                <a:lnTo>
                  <a:pt x="1081801" y="3365"/>
                </a:lnTo>
                <a:lnTo>
                  <a:pt x="1095406" y="12541"/>
                </a:lnTo>
                <a:lnTo>
                  <a:pt x="1104582" y="26146"/>
                </a:lnTo>
                <a:lnTo>
                  <a:pt x="1107948" y="42799"/>
                </a:lnTo>
                <a:lnTo>
                  <a:pt x="1107948" y="213995"/>
                </a:lnTo>
                <a:lnTo>
                  <a:pt x="1104582" y="230647"/>
                </a:lnTo>
                <a:lnTo>
                  <a:pt x="1095406" y="244252"/>
                </a:lnTo>
                <a:lnTo>
                  <a:pt x="1081801" y="253428"/>
                </a:lnTo>
                <a:lnTo>
                  <a:pt x="1065149" y="256794"/>
                </a:lnTo>
                <a:lnTo>
                  <a:pt x="42799" y="256794"/>
                </a:lnTo>
                <a:lnTo>
                  <a:pt x="26146" y="253428"/>
                </a:lnTo>
                <a:lnTo>
                  <a:pt x="12541" y="244252"/>
                </a:lnTo>
                <a:lnTo>
                  <a:pt x="3365" y="230647"/>
                </a:lnTo>
                <a:lnTo>
                  <a:pt x="0" y="213995"/>
                </a:lnTo>
                <a:lnTo>
                  <a:pt x="0" y="42799"/>
                </a:lnTo>
                <a:close/>
              </a:path>
            </a:pathLst>
          </a:custGeom>
          <a:ln w="16002">
            <a:solidFill>
              <a:srgbClr val="6C2522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8" name="object 18"/>
          <p:cNvSpPr txBox="1"/>
          <p:nvPr/>
        </p:nvSpPr>
        <p:spPr>
          <a:xfrm>
            <a:off x="7955533" y="4816347"/>
            <a:ext cx="345440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spc="-150" dirty="0">
                <a:solidFill>
                  <a:srgbClr val="FFFFFF"/>
                </a:solidFill>
                <a:latin typeface="Courier New"/>
                <a:cs typeface="Courier New"/>
              </a:rPr>
              <a:t>2.2</a:t>
            </a:r>
            <a:endParaRPr sz="1400" spc="-150">
              <a:latin typeface="Courier New"/>
              <a:cs typeface="Courier New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7573898" y="5809869"/>
            <a:ext cx="1108075" cy="257175"/>
          </a:xfrm>
          <a:custGeom>
            <a:avLst/>
            <a:gdLst/>
            <a:ahLst/>
            <a:cxnLst/>
            <a:rect l="l" t="t" r="r" b="b"/>
            <a:pathLst>
              <a:path w="1108075" h="257175">
                <a:moveTo>
                  <a:pt x="1065149" y="0"/>
                </a:moveTo>
                <a:lnTo>
                  <a:pt x="42799" y="0"/>
                </a:lnTo>
                <a:lnTo>
                  <a:pt x="26146" y="3363"/>
                </a:lnTo>
                <a:lnTo>
                  <a:pt x="12541" y="12536"/>
                </a:lnTo>
                <a:lnTo>
                  <a:pt x="3365" y="26140"/>
                </a:lnTo>
                <a:lnTo>
                  <a:pt x="0" y="42799"/>
                </a:lnTo>
                <a:lnTo>
                  <a:pt x="0" y="213995"/>
                </a:lnTo>
                <a:lnTo>
                  <a:pt x="3365" y="230653"/>
                </a:lnTo>
                <a:lnTo>
                  <a:pt x="12541" y="244257"/>
                </a:lnTo>
                <a:lnTo>
                  <a:pt x="26146" y="253430"/>
                </a:lnTo>
                <a:lnTo>
                  <a:pt x="42799" y="256794"/>
                </a:lnTo>
                <a:lnTo>
                  <a:pt x="1065149" y="256794"/>
                </a:lnTo>
                <a:lnTo>
                  <a:pt x="1081801" y="253430"/>
                </a:lnTo>
                <a:lnTo>
                  <a:pt x="1095406" y="244257"/>
                </a:lnTo>
                <a:lnTo>
                  <a:pt x="1104582" y="230653"/>
                </a:lnTo>
                <a:lnTo>
                  <a:pt x="1107948" y="213995"/>
                </a:lnTo>
                <a:lnTo>
                  <a:pt x="1107948" y="42799"/>
                </a:lnTo>
                <a:lnTo>
                  <a:pt x="1104582" y="26140"/>
                </a:lnTo>
                <a:lnTo>
                  <a:pt x="1095406" y="12536"/>
                </a:lnTo>
                <a:lnTo>
                  <a:pt x="1081801" y="3363"/>
                </a:lnTo>
                <a:lnTo>
                  <a:pt x="1065149" y="0"/>
                </a:lnTo>
                <a:close/>
              </a:path>
            </a:pathLst>
          </a:custGeom>
          <a:solidFill>
            <a:srgbClr val="943734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0" name="object 20"/>
          <p:cNvSpPr txBox="1"/>
          <p:nvPr/>
        </p:nvSpPr>
        <p:spPr>
          <a:xfrm>
            <a:off x="7587345" y="5798820"/>
            <a:ext cx="1081405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068070" algn="l"/>
              </a:tabLst>
            </a:pPr>
            <a:r>
              <a:rPr sz="1400" u="heavy" spc="-150" dirty="0">
                <a:solidFill>
                  <a:srgbClr val="FFFFFF"/>
                </a:solidFill>
                <a:latin typeface="Courier New"/>
                <a:cs typeface="Courier New"/>
              </a:rPr>
              <a:t>  15.1976	</a:t>
            </a:r>
            <a:endParaRPr sz="1400" spc="-150">
              <a:latin typeface="Courier New"/>
              <a:cs typeface="Courier New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7573898" y="5296280"/>
            <a:ext cx="1108075" cy="257175"/>
          </a:xfrm>
          <a:custGeom>
            <a:avLst/>
            <a:gdLst/>
            <a:ahLst/>
            <a:cxnLst/>
            <a:rect l="l" t="t" r="r" b="b"/>
            <a:pathLst>
              <a:path w="1108075" h="257175">
                <a:moveTo>
                  <a:pt x="1065149" y="0"/>
                </a:moveTo>
                <a:lnTo>
                  <a:pt x="42799" y="0"/>
                </a:lnTo>
                <a:lnTo>
                  <a:pt x="26146" y="3365"/>
                </a:lnTo>
                <a:lnTo>
                  <a:pt x="12541" y="12541"/>
                </a:lnTo>
                <a:lnTo>
                  <a:pt x="3365" y="26146"/>
                </a:lnTo>
                <a:lnTo>
                  <a:pt x="0" y="42798"/>
                </a:lnTo>
                <a:lnTo>
                  <a:pt x="0" y="213994"/>
                </a:lnTo>
                <a:lnTo>
                  <a:pt x="3365" y="230647"/>
                </a:lnTo>
                <a:lnTo>
                  <a:pt x="12541" y="244252"/>
                </a:lnTo>
                <a:lnTo>
                  <a:pt x="26146" y="253428"/>
                </a:lnTo>
                <a:lnTo>
                  <a:pt x="42799" y="256793"/>
                </a:lnTo>
                <a:lnTo>
                  <a:pt x="1065149" y="256793"/>
                </a:lnTo>
                <a:lnTo>
                  <a:pt x="1081801" y="253428"/>
                </a:lnTo>
                <a:lnTo>
                  <a:pt x="1095406" y="244252"/>
                </a:lnTo>
                <a:lnTo>
                  <a:pt x="1104582" y="230647"/>
                </a:lnTo>
                <a:lnTo>
                  <a:pt x="1107948" y="213994"/>
                </a:lnTo>
                <a:lnTo>
                  <a:pt x="1107948" y="42798"/>
                </a:lnTo>
                <a:lnTo>
                  <a:pt x="1104582" y="26146"/>
                </a:lnTo>
                <a:lnTo>
                  <a:pt x="1095406" y="12541"/>
                </a:lnTo>
                <a:lnTo>
                  <a:pt x="1081801" y="3365"/>
                </a:lnTo>
                <a:lnTo>
                  <a:pt x="1065149" y="0"/>
                </a:lnTo>
                <a:close/>
              </a:path>
            </a:pathLst>
          </a:custGeom>
          <a:solidFill>
            <a:srgbClr val="943734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2" name="object 22"/>
          <p:cNvSpPr/>
          <p:nvPr/>
        </p:nvSpPr>
        <p:spPr>
          <a:xfrm>
            <a:off x="5759958" y="4425695"/>
            <a:ext cx="1813560" cy="314960"/>
          </a:xfrm>
          <a:custGeom>
            <a:avLst/>
            <a:gdLst/>
            <a:ahLst/>
            <a:cxnLst/>
            <a:rect l="l" t="t" r="r" b="b"/>
            <a:pathLst>
              <a:path w="1813559" h="314960">
                <a:moveTo>
                  <a:pt x="892175" y="285750"/>
                </a:moveTo>
                <a:lnTo>
                  <a:pt x="0" y="285750"/>
                </a:lnTo>
                <a:lnTo>
                  <a:pt x="0" y="314706"/>
                </a:lnTo>
                <a:lnTo>
                  <a:pt x="914654" y="314706"/>
                </a:lnTo>
                <a:lnTo>
                  <a:pt x="921131" y="308229"/>
                </a:lnTo>
                <a:lnTo>
                  <a:pt x="921131" y="300228"/>
                </a:lnTo>
                <a:lnTo>
                  <a:pt x="892175" y="300228"/>
                </a:lnTo>
                <a:lnTo>
                  <a:pt x="892175" y="285750"/>
                </a:lnTo>
                <a:close/>
              </a:path>
              <a:path w="1813559" h="314960">
                <a:moveTo>
                  <a:pt x="1726311" y="28956"/>
                </a:moveTo>
                <a:lnTo>
                  <a:pt x="898652" y="28956"/>
                </a:lnTo>
                <a:lnTo>
                  <a:pt x="892175" y="35433"/>
                </a:lnTo>
                <a:lnTo>
                  <a:pt x="892175" y="300228"/>
                </a:lnTo>
                <a:lnTo>
                  <a:pt x="906653" y="285750"/>
                </a:lnTo>
                <a:lnTo>
                  <a:pt x="921131" y="285750"/>
                </a:lnTo>
                <a:lnTo>
                  <a:pt x="921131" y="57912"/>
                </a:lnTo>
                <a:lnTo>
                  <a:pt x="906653" y="57912"/>
                </a:lnTo>
                <a:lnTo>
                  <a:pt x="921131" y="43434"/>
                </a:lnTo>
                <a:lnTo>
                  <a:pt x="1726311" y="43434"/>
                </a:lnTo>
                <a:lnTo>
                  <a:pt x="1726311" y="28956"/>
                </a:lnTo>
                <a:close/>
              </a:path>
              <a:path w="1813559" h="314960">
                <a:moveTo>
                  <a:pt x="921131" y="285750"/>
                </a:moveTo>
                <a:lnTo>
                  <a:pt x="906653" y="285750"/>
                </a:lnTo>
                <a:lnTo>
                  <a:pt x="892175" y="300228"/>
                </a:lnTo>
                <a:lnTo>
                  <a:pt x="921131" y="300228"/>
                </a:lnTo>
                <a:lnTo>
                  <a:pt x="921131" y="285750"/>
                </a:lnTo>
                <a:close/>
              </a:path>
              <a:path w="1813559" h="314960">
                <a:moveTo>
                  <a:pt x="1726311" y="0"/>
                </a:moveTo>
                <a:lnTo>
                  <a:pt x="1726311" y="86868"/>
                </a:lnTo>
                <a:lnTo>
                  <a:pt x="1784223" y="57912"/>
                </a:lnTo>
                <a:lnTo>
                  <a:pt x="1740789" y="57912"/>
                </a:lnTo>
                <a:lnTo>
                  <a:pt x="1740789" y="28956"/>
                </a:lnTo>
                <a:lnTo>
                  <a:pt x="1784223" y="28956"/>
                </a:lnTo>
                <a:lnTo>
                  <a:pt x="1726311" y="0"/>
                </a:lnTo>
                <a:close/>
              </a:path>
              <a:path w="1813559" h="314960">
                <a:moveTo>
                  <a:pt x="921131" y="43434"/>
                </a:moveTo>
                <a:lnTo>
                  <a:pt x="906653" y="57912"/>
                </a:lnTo>
                <a:lnTo>
                  <a:pt x="921131" y="57912"/>
                </a:lnTo>
                <a:lnTo>
                  <a:pt x="921131" y="43434"/>
                </a:lnTo>
                <a:close/>
              </a:path>
              <a:path w="1813559" h="314960">
                <a:moveTo>
                  <a:pt x="1726311" y="43434"/>
                </a:moveTo>
                <a:lnTo>
                  <a:pt x="921131" y="43434"/>
                </a:lnTo>
                <a:lnTo>
                  <a:pt x="921131" y="57912"/>
                </a:lnTo>
                <a:lnTo>
                  <a:pt x="1726311" y="57912"/>
                </a:lnTo>
                <a:lnTo>
                  <a:pt x="1726311" y="43434"/>
                </a:lnTo>
                <a:close/>
              </a:path>
              <a:path w="1813559" h="314960">
                <a:moveTo>
                  <a:pt x="1784223" y="28956"/>
                </a:moveTo>
                <a:lnTo>
                  <a:pt x="1740789" y="28956"/>
                </a:lnTo>
                <a:lnTo>
                  <a:pt x="1740789" y="57912"/>
                </a:lnTo>
                <a:lnTo>
                  <a:pt x="1784223" y="57912"/>
                </a:lnTo>
                <a:lnTo>
                  <a:pt x="1813179" y="43434"/>
                </a:lnTo>
                <a:lnTo>
                  <a:pt x="1784223" y="289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3" name="object 23"/>
          <p:cNvSpPr txBox="1"/>
          <p:nvPr/>
        </p:nvSpPr>
        <p:spPr>
          <a:xfrm>
            <a:off x="7587345" y="5284978"/>
            <a:ext cx="1081405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0365" algn="l"/>
                <a:tab pos="1068070" algn="l"/>
              </a:tabLst>
            </a:pPr>
            <a:r>
              <a:rPr sz="1400" u="heavy" spc="-150" dirty="0">
                <a:solidFill>
                  <a:srgbClr val="FFFFFF"/>
                </a:solidFill>
                <a:latin typeface="Courier New"/>
                <a:cs typeface="Courier New"/>
              </a:rPr>
              <a:t> 	3.2	</a:t>
            </a:r>
            <a:endParaRPr sz="1400" spc="-150">
              <a:latin typeface="Courier New"/>
              <a:cs typeface="Courier New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361938" y="4912614"/>
            <a:ext cx="1212215" cy="202565"/>
          </a:xfrm>
          <a:custGeom>
            <a:avLst/>
            <a:gdLst/>
            <a:ahLst/>
            <a:cxnLst/>
            <a:rect l="l" t="t" r="r" b="b"/>
            <a:pathLst>
              <a:path w="1212215" h="202564">
                <a:moveTo>
                  <a:pt x="591439" y="173100"/>
                </a:moveTo>
                <a:lnTo>
                  <a:pt x="0" y="173100"/>
                </a:lnTo>
                <a:lnTo>
                  <a:pt x="0" y="202056"/>
                </a:lnTo>
                <a:lnTo>
                  <a:pt x="613918" y="202056"/>
                </a:lnTo>
                <a:lnTo>
                  <a:pt x="620395" y="195579"/>
                </a:lnTo>
                <a:lnTo>
                  <a:pt x="620395" y="187578"/>
                </a:lnTo>
                <a:lnTo>
                  <a:pt x="591439" y="187578"/>
                </a:lnTo>
                <a:lnTo>
                  <a:pt x="591439" y="173100"/>
                </a:lnTo>
                <a:close/>
              </a:path>
              <a:path w="1212215" h="202564">
                <a:moveTo>
                  <a:pt x="1124839" y="28955"/>
                </a:moveTo>
                <a:lnTo>
                  <a:pt x="597916" y="28955"/>
                </a:lnTo>
                <a:lnTo>
                  <a:pt x="591439" y="35432"/>
                </a:lnTo>
                <a:lnTo>
                  <a:pt x="591439" y="187578"/>
                </a:lnTo>
                <a:lnTo>
                  <a:pt x="605917" y="173100"/>
                </a:lnTo>
                <a:lnTo>
                  <a:pt x="620395" y="173100"/>
                </a:lnTo>
                <a:lnTo>
                  <a:pt x="620395" y="57911"/>
                </a:lnTo>
                <a:lnTo>
                  <a:pt x="605917" y="57911"/>
                </a:lnTo>
                <a:lnTo>
                  <a:pt x="620395" y="43433"/>
                </a:lnTo>
                <a:lnTo>
                  <a:pt x="1124839" y="43433"/>
                </a:lnTo>
                <a:lnTo>
                  <a:pt x="1124839" y="28955"/>
                </a:lnTo>
                <a:close/>
              </a:path>
              <a:path w="1212215" h="202564">
                <a:moveTo>
                  <a:pt x="620395" y="173100"/>
                </a:moveTo>
                <a:lnTo>
                  <a:pt x="605917" y="173100"/>
                </a:lnTo>
                <a:lnTo>
                  <a:pt x="591439" y="187578"/>
                </a:lnTo>
                <a:lnTo>
                  <a:pt x="620395" y="187578"/>
                </a:lnTo>
                <a:lnTo>
                  <a:pt x="620395" y="173100"/>
                </a:lnTo>
                <a:close/>
              </a:path>
              <a:path w="1212215" h="202564">
                <a:moveTo>
                  <a:pt x="1124839" y="0"/>
                </a:moveTo>
                <a:lnTo>
                  <a:pt x="1124839" y="86867"/>
                </a:lnTo>
                <a:lnTo>
                  <a:pt x="1182751" y="57911"/>
                </a:lnTo>
                <a:lnTo>
                  <a:pt x="1139317" y="57911"/>
                </a:lnTo>
                <a:lnTo>
                  <a:pt x="1139317" y="28955"/>
                </a:lnTo>
                <a:lnTo>
                  <a:pt x="1182751" y="28955"/>
                </a:lnTo>
                <a:lnTo>
                  <a:pt x="1124839" y="0"/>
                </a:lnTo>
                <a:close/>
              </a:path>
              <a:path w="1212215" h="202564">
                <a:moveTo>
                  <a:pt x="620395" y="43433"/>
                </a:moveTo>
                <a:lnTo>
                  <a:pt x="605917" y="57911"/>
                </a:lnTo>
                <a:lnTo>
                  <a:pt x="620395" y="57911"/>
                </a:lnTo>
                <a:lnTo>
                  <a:pt x="620395" y="43433"/>
                </a:lnTo>
                <a:close/>
              </a:path>
              <a:path w="1212215" h="202564">
                <a:moveTo>
                  <a:pt x="1124839" y="43433"/>
                </a:moveTo>
                <a:lnTo>
                  <a:pt x="620395" y="43433"/>
                </a:lnTo>
                <a:lnTo>
                  <a:pt x="620395" y="57911"/>
                </a:lnTo>
                <a:lnTo>
                  <a:pt x="1124839" y="57911"/>
                </a:lnTo>
                <a:lnTo>
                  <a:pt x="1124839" y="43433"/>
                </a:lnTo>
                <a:close/>
              </a:path>
              <a:path w="1212215" h="202564">
                <a:moveTo>
                  <a:pt x="1182751" y="28955"/>
                </a:moveTo>
                <a:lnTo>
                  <a:pt x="1139317" y="28955"/>
                </a:lnTo>
                <a:lnTo>
                  <a:pt x="1139317" y="57911"/>
                </a:lnTo>
                <a:lnTo>
                  <a:pt x="1182751" y="57911"/>
                </a:lnTo>
                <a:lnTo>
                  <a:pt x="1211707" y="43433"/>
                </a:lnTo>
                <a:lnTo>
                  <a:pt x="1182751" y="28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5" name="object 25"/>
          <p:cNvSpPr/>
          <p:nvPr/>
        </p:nvSpPr>
        <p:spPr>
          <a:xfrm>
            <a:off x="5979414" y="5472684"/>
            <a:ext cx="1594485" cy="509270"/>
          </a:xfrm>
          <a:custGeom>
            <a:avLst/>
            <a:gdLst/>
            <a:ahLst/>
            <a:cxnLst/>
            <a:rect l="l" t="t" r="r" b="b"/>
            <a:pathLst>
              <a:path w="1594484" h="509270">
                <a:moveTo>
                  <a:pt x="1507109" y="422338"/>
                </a:moveTo>
                <a:lnTo>
                  <a:pt x="1507109" y="509206"/>
                </a:lnTo>
                <a:lnTo>
                  <a:pt x="1565021" y="480250"/>
                </a:lnTo>
                <a:lnTo>
                  <a:pt x="1521587" y="480250"/>
                </a:lnTo>
                <a:lnTo>
                  <a:pt x="1521587" y="451294"/>
                </a:lnTo>
                <a:lnTo>
                  <a:pt x="1565021" y="451294"/>
                </a:lnTo>
                <a:lnTo>
                  <a:pt x="1507109" y="422338"/>
                </a:lnTo>
                <a:close/>
              </a:path>
              <a:path w="1594484" h="509270">
                <a:moveTo>
                  <a:pt x="782447" y="14477"/>
                </a:moveTo>
                <a:lnTo>
                  <a:pt x="782447" y="473773"/>
                </a:lnTo>
                <a:lnTo>
                  <a:pt x="789051" y="480250"/>
                </a:lnTo>
                <a:lnTo>
                  <a:pt x="1507109" y="480250"/>
                </a:lnTo>
                <a:lnTo>
                  <a:pt x="1507109" y="465772"/>
                </a:lnTo>
                <a:lnTo>
                  <a:pt x="811403" y="465772"/>
                </a:lnTo>
                <a:lnTo>
                  <a:pt x="796925" y="451294"/>
                </a:lnTo>
                <a:lnTo>
                  <a:pt x="811403" y="451294"/>
                </a:lnTo>
                <a:lnTo>
                  <a:pt x="811403" y="28955"/>
                </a:lnTo>
                <a:lnTo>
                  <a:pt x="796925" y="28955"/>
                </a:lnTo>
                <a:lnTo>
                  <a:pt x="782447" y="14477"/>
                </a:lnTo>
                <a:close/>
              </a:path>
              <a:path w="1594484" h="509270">
                <a:moveTo>
                  <a:pt x="1565021" y="451294"/>
                </a:moveTo>
                <a:lnTo>
                  <a:pt x="1521587" y="451294"/>
                </a:lnTo>
                <a:lnTo>
                  <a:pt x="1521587" y="480250"/>
                </a:lnTo>
                <a:lnTo>
                  <a:pt x="1565021" y="480250"/>
                </a:lnTo>
                <a:lnTo>
                  <a:pt x="1593977" y="465772"/>
                </a:lnTo>
                <a:lnTo>
                  <a:pt x="1565021" y="451294"/>
                </a:lnTo>
                <a:close/>
              </a:path>
              <a:path w="1594484" h="509270">
                <a:moveTo>
                  <a:pt x="811403" y="451294"/>
                </a:moveTo>
                <a:lnTo>
                  <a:pt x="796925" y="451294"/>
                </a:lnTo>
                <a:lnTo>
                  <a:pt x="811403" y="465772"/>
                </a:lnTo>
                <a:lnTo>
                  <a:pt x="811403" y="451294"/>
                </a:lnTo>
                <a:close/>
              </a:path>
              <a:path w="1594484" h="509270">
                <a:moveTo>
                  <a:pt x="1507109" y="451294"/>
                </a:moveTo>
                <a:lnTo>
                  <a:pt x="811403" y="451294"/>
                </a:lnTo>
                <a:lnTo>
                  <a:pt x="811403" y="465772"/>
                </a:lnTo>
                <a:lnTo>
                  <a:pt x="1507109" y="465772"/>
                </a:lnTo>
                <a:lnTo>
                  <a:pt x="1507109" y="451294"/>
                </a:lnTo>
                <a:close/>
              </a:path>
              <a:path w="1594484" h="509270">
                <a:moveTo>
                  <a:pt x="804926" y="0"/>
                </a:moveTo>
                <a:lnTo>
                  <a:pt x="0" y="0"/>
                </a:lnTo>
                <a:lnTo>
                  <a:pt x="0" y="28955"/>
                </a:lnTo>
                <a:lnTo>
                  <a:pt x="782447" y="28955"/>
                </a:lnTo>
                <a:lnTo>
                  <a:pt x="782447" y="14477"/>
                </a:lnTo>
                <a:lnTo>
                  <a:pt x="811403" y="14477"/>
                </a:lnTo>
                <a:lnTo>
                  <a:pt x="811403" y="6476"/>
                </a:lnTo>
                <a:lnTo>
                  <a:pt x="804926" y="0"/>
                </a:lnTo>
                <a:close/>
              </a:path>
              <a:path w="1594484" h="509270">
                <a:moveTo>
                  <a:pt x="811403" y="14477"/>
                </a:moveTo>
                <a:lnTo>
                  <a:pt x="782447" y="14477"/>
                </a:lnTo>
                <a:lnTo>
                  <a:pt x="796925" y="28955"/>
                </a:lnTo>
                <a:lnTo>
                  <a:pt x="811403" y="28955"/>
                </a:lnTo>
                <a:lnTo>
                  <a:pt x="811403" y="1447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6" name="object 26"/>
          <p:cNvSpPr/>
          <p:nvPr/>
        </p:nvSpPr>
        <p:spPr>
          <a:xfrm>
            <a:off x="6361938" y="5085588"/>
            <a:ext cx="1212215" cy="382905"/>
          </a:xfrm>
          <a:custGeom>
            <a:avLst/>
            <a:gdLst/>
            <a:ahLst/>
            <a:cxnLst/>
            <a:rect l="l" t="t" r="r" b="b"/>
            <a:pathLst>
              <a:path w="1212215" h="382904">
                <a:moveTo>
                  <a:pt x="1124839" y="295655"/>
                </a:moveTo>
                <a:lnTo>
                  <a:pt x="1124839" y="382523"/>
                </a:lnTo>
                <a:lnTo>
                  <a:pt x="1182751" y="353567"/>
                </a:lnTo>
                <a:lnTo>
                  <a:pt x="1139317" y="353567"/>
                </a:lnTo>
                <a:lnTo>
                  <a:pt x="1139317" y="324611"/>
                </a:lnTo>
                <a:lnTo>
                  <a:pt x="1182751" y="324611"/>
                </a:lnTo>
                <a:lnTo>
                  <a:pt x="1124839" y="295655"/>
                </a:lnTo>
                <a:close/>
              </a:path>
              <a:path w="1212215" h="382904">
                <a:moveTo>
                  <a:pt x="591439" y="14477"/>
                </a:moveTo>
                <a:lnTo>
                  <a:pt x="591439" y="347090"/>
                </a:lnTo>
                <a:lnTo>
                  <a:pt x="597916" y="353567"/>
                </a:lnTo>
                <a:lnTo>
                  <a:pt x="1124839" y="353567"/>
                </a:lnTo>
                <a:lnTo>
                  <a:pt x="1124839" y="339089"/>
                </a:lnTo>
                <a:lnTo>
                  <a:pt x="620395" y="339089"/>
                </a:lnTo>
                <a:lnTo>
                  <a:pt x="605917" y="324611"/>
                </a:lnTo>
                <a:lnTo>
                  <a:pt x="620395" y="324611"/>
                </a:lnTo>
                <a:lnTo>
                  <a:pt x="620395" y="28955"/>
                </a:lnTo>
                <a:lnTo>
                  <a:pt x="605917" y="28955"/>
                </a:lnTo>
                <a:lnTo>
                  <a:pt x="591439" y="14477"/>
                </a:lnTo>
                <a:close/>
              </a:path>
              <a:path w="1212215" h="382904">
                <a:moveTo>
                  <a:pt x="1182751" y="324611"/>
                </a:moveTo>
                <a:lnTo>
                  <a:pt x="1139317" y="324611"/>
                </a:lnTo>
                <a:lnTo>
                  <a:pt x="1139317" y="353567"/>
                </a:lnTo>
                <a:lnTo>
                  <a:pt x="1182751" y="353567"/>
                </a:lnTo>
                <a:lnTo>
                  <a:pt x="1211707" y="339089"/>
                </a:lnTo>
                <a:lnTo>
                  <a:pt x="1182751" y="324611"/>
                </a:lnTo>
                <a:close/>
              </a:path>
              <a:path w="1212215" h="382904">
                <a:moveTo>
                  <a:pt x="620395" y="324611"/>
                </a:moveTo>
                <a:lnTo>
                  <a:pt x="605917" y="324611"/>
                </a:lnTo>
                <a:lnTo>
                  <a:pt x="620395" y="339089"/>
                </a:lnTo>
                <a:lnTo>
                  <a:pt x="620395" y="324611"/>
                </a:lnTo>
                <a:close/>
              </a:path>
              <a:path w="1212215" h="382904">
                <a:moveTo>
                  <a:pt x="1124839" y="324611"/>
                </a:moveTo>
                <a:lnTo>
                  <a:pt x="620395" y="324611"/>
                </a:lnTo>
                <a:lnTo>
                  <a:pt x="620395" y="339089"/>
                </a:lnTo>
                <a:lnTo>
                  <a:pt x="1124839" y="339089"/>
                </a:lnTo>
                <a:lnTo>
                  <a:pt x="1124839" y="324611"/>
                </a:lnTo>
                <a:close/>
              </a:path>
              <a:path w="1212215" h="382904">
                <a:moveTo>
                  <a:pt x="613918" y="0"/>
                </a:moveTo>
                <a:lnTo>
                  <a:pt x="0" y="0"/>
                </a:lnTo>
                <a:lnTo>
                  <a:pt x="0" y="28955"/>
                </a:lnTo>
                <a:lnTo>
                  <a:pt x="591439" y="28955"/>
                </a:lnTo>
                <a:lnTo>
                  <a:pt x="591439" y="14477"/>
                </a:lnTo>
                <a:lnTo>
                  <a:pt x="620395" y="14477"/>
                </a:lnTo>
                <a:lnTo>
                  <a:pt x="620395" y="6476"/>
                </a:lnTo>
                <a:lnTo>
                  <a:pt x="613918" y="0"/>
                </a:lnTo>
                <a:close/>
              </a:path>
              <a:path w="1212215" h="382904">
                <a:moveTo>
                  <a:pt x="620395" y="14477"/>
                </a:moveTo>
                <a:lnTo>
                  <a:pt x="591439" y="14477"/>
                </a:lnTo>
                <a:lnTo>
                  <a:pt x="605917" y="28955"/>
                </a:lnTo>
                <a:lnTo>
                  <a:pt x="620395" y="28955"/>
                </a:lnTo>
                <a:lnTo>
                  <a:pt x="620395" y="1447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7" name="object 27"/>
          <p:cNvSpPr txBox="1"/>
          <p:nvPr/>
        </p:nvSpPr>
        <p:spPr>
          <a:xfrm>
            <a:off x="802386" y="4478782"/>
            <a:ext cx="4204335" cy="15246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2384">
              <a:lnSpc>
                <a:spcPts val="3035"/>
              </a:lnSpc>
              <a:spcBef>
                <a:spcPts val="95"/>
              </a:spcBef>
            </a:pPr>
            <a:r>
              <a:rPr sz="2600" spc="-150" dirty="0">
                <a:latin typeface="Courier New"/>
                <a:cs typeface="Courier New"/>
              </a:rPr>
              <a:t>pi = 3.14</a:t>
            </a:r>
            <a:endParaRPr sz="2600" spc="-150">
              <a:latin typeface="Courier New"/>
              <a:cs typeface="Courier New"/>
            </a:endParaRPr>
          </a:p>
          <a:p>
            <a:pPr marL="12700">
              <a:lnSpc>
                <a:spcPts val="2885"/>
              </a:lnSpc>
            </a:pPr>
            <a:r>
              <a:rPr sz="2600" spc="-150" dirty="0">
                <a:latin typeface="Courier New"/>
                <a:cs typeface="Courier New"/>
              </a:rPr>
              <a:t>radius = 2.2</a:t>
            </a:r>
            <a:endParaRPr sz="2600" spc="-150">
              <a:latin typeface="Courier New"/>
              <a:cs typeface="Courier New"/>
            </a:endParaRPr>
          </a:p>
          <a:p>
            <a:pPr marL="12700" marR="5080" indent="12700">
              <a:lnSpc>
                <a:spcPts val="2910"/>
              </a:lnSpc>
              <a:spcBef>
                <a:spcPts val="125"/>
              </a:spcBef>
            </a:pPr>
            <a:r>
              <a:rPr sz="2600" spc="-150" dirty="0">
                <a:latin typeface="Courier New"/>
                <a:cs typeface="Courier New"/>
              </a:rPr>
              <a:t>area = pi*(radius**2)  radius = radius+1</a:t>
            </a:r>
            <a:endParaRPr sz="2600" spc="-150">
              <a:latin typeface="Courier New"/>
              <a:cs typeface="Courier New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7051167" y="4765294"/>
            <a:ext cx="307340" cy="307975"/>
          </a:xfrm>
          <a:custGeom>
            <a:avLst/>
            <a:gdLst/>
            <a:ahLst/>
            <a:cxnLst/>
            <a:rect l="l" t="t" r="r" b="b"/>
            <a:pathLst>
              <a:path w="307340" h="307975">
                <a:moveTo>
                  <a:pt x="15875" y="8508"/>
                </a:moveTo>
                <a:lnTo>
                  <a:pt x="0" y="25399"/>
                </a:lnTo>
                <a:lnTo>
                  <a:pt x="138430" y="155447"/>
                </a:lnTo>
                <a:lnTo>
                  <a:pt x="8509" y="293877"/>
                </a:lnTo>
                <a:lnTo>
                  <a:pt x="23113" y="307593"/>
                </a:lnTo>
                <a:lnTo>
                  <a:pt x="153035" y="169036"/>
                </a:lnTo>
                <a:lnTo>
                  <a:pt x="186889" y="169036"/>
                </a:lnTo>
                <a:lnTo>
                  <a:pt x="168910" y="152145"/>
                </a:lnTo>
                <a:lnTo>
                  <a:pt x="181663" y="138556"/>
                </a:lnTo>
                <a:lnTo>
                  <a:pt x="154305" y="138556"/>
                </a:lnTo>
                <a:lnTo>
                  <a:pt x="15875" y="8508"/>
                </a:lnTo>
                <a:close/>
              </a:path>
              <a:path w="307340" h="307975">
                <a:moveTo>
                  <a:pt x="186889" y="169036"/>
                </a:moveTo>
                <a:lnTo>
                  <a:pt x="153035" y="169036"/>
                </a:lnTo>
                <a:lnTo>
                  <a:pt x="291592" y="299084"/>
                </a:lnTo>
                <a:lnTo>
                  <a:pt x="307340" y="282193"/>
                </a:lnTo>
                <a:lnTo>
                  <a:pt x="186889" y="169036"/>
                </a:lnTo>
                <a:close/>
              </a:path>
              <a:path w="307340" h="307975">
                <a:moveTo>
                  <a:pt x="284226" y="0"/>
                </a:moveTo>
                <a:lnTo>
                  <a:pt x="154305" y="138556"/>
                </a:lnTo>
                <a:lnTo>
                  <a:pt x="181663" y="138556"/>
                </a:lnTo>
                <a:lnTo>
                  <a:pt x="298831" y="13715"/>
                </a:lnTo>
                <a:lnTo>
                  <a:pt x="28422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9" name="object 29"/>
          <p:cNvSpPr/>
          <p:nvPr/>
        </p:nvSpPr>
        <p:spPr>
          <a:xfrm>
            <a:off x="7051167" y="4765294"/>
            <a:ext cx="307340" cy="307975"/>
          </a:xfrm>
          <a:custGeom>
            <a:avLst/>
            <a:gdLst/>
            <a:ahLst/>
            <a:cxnLst/>
            <a:rect l="l" t="t" r="r" b="b"/>
            <a:pathLst>
              <a:path w="307340" h="307975">
                <a:moveTo>
                  <a:pt x="15875" y="8508"/>
                </a:moveTo>
                <a:lnTo>
                  <a:pt x="154305" y="138556"/>
                </a:lnTo>
                <a:lnTo>
                  <a:pt x="284226" y="0"/>
                </a:lnTo>
                <a:lnTo>
                  <a:pt x="298831" y="13715"/>
                </a:lnTo>
                <a:lnTo>
                  <a:pt x="168910" y="152145"/>
                </a:lnTo>
                <a:lnTo>
                  <a:pt x="307340" y="282193"/>
                </a:lnTo>
                <a:lnTo>
                  <a:pt x="291592" y="299084"/>
                </a:lnTo>
                <a:lnTo>
                  <a:pt x="153035" y="169036"/>
                </a:lnTo>
                <a:lnTo>
                  <a:pt x="23113" y="307593"/>
                </a:lnTo>
                <a:lnTo>
                  <a:pt x="8509" y="293877"/>
                </a:lnTo>
                <a:lnTo>
                  <a:pt x="138430" y="155447"/>
                </a:lnTo>
                <a:lnTo>
                  <a:pt x="0" y="25399"/>
                </a:lnTo>
                <a:lnTo>
                  <a:pt x="15875" y="8508"/>
                </a:lnTo>
                <a:close/>
              </a:path>
            </a:pathLst>
          </a:custGeom>
          <a:ln w="158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49AF32-74A0-BE47-8E73-03AB14FAC759}"/>
              </a:ext>
            </a:extLst>
          </p:cNvPr>
          <p:cNvSpPr txBox="1"/>
          <p:nvPr/>
        </p:nvSpPr>
        <p:spPr>
          <a:xfrm>
            <a:off x="6557187" y="6034674"/>
            <a:ext cx="2743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Exercises</a:t>
            </a:r>
          </a:p>
        </p:txBody>
      </p:sp>
    </p:spTree>
    <p:extLst>
      <p:ext uri="{BB962C8B-B14F-4D97-AF65-F5344CB8AC3E}">
        <p14:creationId xmlns:p14="http://schemas.microsoft.com/office/powerpoint/2010/main" val="26044776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72109" y="1353793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72109" y="602305"/>
            <a:ext cx="7284338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u="none" spc="-150" dirty="0"/>
              <a:t>Exercises</a:t>
            </a:r>
            <a:endParaRPr u="none" spc="-150" dirty="0"/>
          </a:p>
        </p:txBody>
      </p:sp>
      <p:sp>
        <p:nvSpPr>
          <p:cNvPr id="8" name="object 8"/>
          <p:cNvSpPr txBox="1"/>
          <p:nvPr/>
        </p:nvSpPr>
        <p:spPr>
          <a:xfrm>
            <a:off x="802893" y="1430905"/>
            <a:ext cx="7731507" cy="3256019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>
              <a:spcBef>
                <a:spcPts val="409"/>
              </a:spcBef>
              <a:buClr>
                <a:srgbClr val="585858"/>
              </a:buClr>
              <a:tabLst>
                <a:tab pos="469265" algn="l"/>
                <a:tab pos="469900" algn="l"/>
              </a:tabLst>
            </a:pPr>
            <a:r>
              <a:rPr lang="en-US" sz="2400" spc="-150" dirty="0">
                <a:latin typeface="Arial"/>
                <a:cs typeface="Arial"/>
              </a:rPr>
              <a:t>Remember the numerical example, square root of a number </a:t>
            </a:r>
            <a:r>
              <a:rPr lang="en-US" sz="2400" spc="-150" dirty="0">
                <a:latin typeface="Courier New"/>
                <a:cs typeface="Courier New"/>
              </a:rPr>
              <a:t>x </a:t>
            </a:r>
            <a:r>
              <a:rPr lang="en-US" sz="2400" spc="-150" dirty="0">
                <a:latin typeface="Arial"/>
                <a:cs typeface="Arial"/>
              </a:rPr>
              <a:t>is </a:t>
            </a:r>
            <a:r>
              <a:rPr lang="en-US" sz="2400" spc="-150" dirty="0">
                <a:latin typeface="Courier New"/>
                <a:cs typeface="Courier New"/>
              </a:rPr>
              <a:t>y </a:t>
            </a:r>
            <a:r>
              <a:rPr lang="en-US" sz="2400" spc="-150" dirty="0">
                <a:latin typeface="Arial"/>
                <a:cs typeface="Arial"/>
              </a:rPr>
              <a:t>such that </a:t>
            </a:r>
            <a:r>
              <a:rPr lang="en-US" sz="2400" spc="-150" dirty="0">
                <a:latin typeface="Courier New"/>
                <a:cs typeface="Courier New"/>
              </a:rPr>
              <a:t>y*y = x</a:t>
            </a:r>
          </a:p>
          <a:p>
            <a:pPr marL="12700">
              <a:spcBef>
                <a:spcPts val="409"/>
              </a:spcBef>
              <a:buClr>
                <a:srgbClr val="585858"/>
              </a:buClr>
              <a:tabLst>
                <a:tab pos="469265" algn="l"/>
                <a:tab pos="469900" algn="l"/>
              </a:tabLst>
            </a:pPr>
            <a:r>
              <a:rPr lang="en-US" sz="2400" spc="-150" dirty="0">
                <a:latin typeface="Arial"/>
                <a:cs typeface="Arial"/>
              </a:rPr>
              <a:t>recipe for deducing square root of a number </a:t>
            </a:r>
            <a:r>
              <a:rPr lang="en-US" sz="2400" spc="-150" dirty="0">
                <a:latin typeface="Courier New"/>
                <a:cs typeface="Courier New"/>
              </a:rPr>
              <a:t>x (</a:t>
            </a:r>
            <a:r>
              <a:rPr lang="en-US" sz="2400" spc="-150" dirty="0">
                <a:latin typeface="Arial"/>
                <a:cs typeface="Arial"/>
              </a:rPr>
              <a:t>16)</a:t>
            </a:r>
          </a:p>
          <a:p>
            <a:pPr marL="469900" indent="-457200">
              <a:lnSpc>
                <a:spcPct val="100000"/>
              </a:lnSpc>
              <a:spcBef>
                <a:spcPts val="409"/>
              </a:spcBef>
              <a:buClr>
                <a:srgbClr val="585858"/>
              </a:buClr>
              <a:buAutoNum type="arabicParenR"/>
              <a:tabLst>
                <a:tab pos="469265" algn="l"/>
                <a:tab pos="469900" algn="l"/>
              </a:tabLst>
            </a:pPr>
            <a:r>
              <a:rPr sz="2400" spc="-150" dirty="0">
                <a:latin typeface="Arial"/>
                <a:cs typeface="Arial"/>
              </a:rPr>
              <a:t>Start with a </a:t>
            </a:r>
            <a:r>
              <a:rPr sz="2400" b="1" spc="-150" dirty="0">
                <a:solidFill>
                  <a:srgbClr val="C00000"/>
                </a:solidFill>
                <a:latin typeface="Arial Black"/>
                <a:cs typeface="Arial Black"/>
              </a:rPr>
              <a:t>guess</a:t>
            </a:r>
            <a:r>
              <a:rPr sz="2400" spc="-150" dirty="0">
                <a:latin typeface="Arial"/>
                <a:cs typeface="Arial"/>
              </a:rPr>
              <a:t>, </a:t>
            </a:r>
            <a:r>
              <a:rPr sz="2400" spc="-150" dirty="0">
                <a:latin typeface="Courier New"/>
                <a:cs typeface="Courier New"/>
              </a:rPr>
              <a:t>g</a:t>
            </a:r>
          </a:p>
          <a:p>
            <a:pPr marL="469900" indent="-457200">
              <a:lnSpc>
                <a:spcPts val="2750"/>
              </a:lnSpc>
              <a:spcBef>
                <a:spcPts val="309"/>
              </a:spcBef>
              <a:buClr>
                <a:srgbClr val="585858"/>
              </a:buClr>
              <a:buFontTx/>
              <a:buAutoNum type="arabicParenR"/>
              <a:tabLst>
                <a:tab pos="469265" algn="l"/>
                <a:tab pos="469900" algn="l"/>
              </a:tabLst>
            </a:pPr>
            <a:r>
              <a:rPr sz="2400" spc="-150" dirty="0">
                <a:latin typeface="Arial"/>
                <a:cs typeface="Arial"/>
              </a:rPr>
              <a:t>If </a:t>
            </a:r>
            <a:r>
              <a:rPr sz="2400" spc="-150" dirty="0">
                <a:latin typeface="Courier New"/>
                <a:cs typeface="Courier New"/>
              </a:rPr>
              <a:t>g*g </a:t>
            </a:r>
            <a:r>
              <a:rPr sz="2400" spc="-150" dirty="0">
                <a:latin typeface="Arial"/>
                <a:cs typeface="Arial"/>
              </a:rPr>
              <a:t>is </a:t>
            </a:r>
            <a:r>
              <a:rPr sz="2400" b="1" spc="-150" dirty="0">
                <a:solidFill>
                  <a:srgbClr val="C00000"/>
                </a:solidFill>
                <a:latin typeface="Arial Black"/>
                <a:cs typeface="Arial Black"/>
              </a:rPr>
              <a:t>close enough </a:t>
            </a:r>
            <a:r>
              <a:rPr sz="2400" spc="-150" dirty="0">
                <a:latin typeface="Arial"/>
                <a:cs typeface="Arial"/>
              </a:rPr>
              <a:t>to </a:t>
            </a:r>
            <a:r>
              <a:rPr sz="2400" spc="-150" dirty="0">
                <a:latin typeface="Courier New"/>
                <a:cs typeface="Courier New"/>
              </a:rPr>
              <a:t>x</a:t>
            </a:r>
            <a:r>
              <a:rPr sz="2400" spc="-150" dirty="0">
                <a:latin typeface="Arial"/>
                <a:cs typeface="Arial"/>
              </a:rPr>
              <a:t>, stop and say</a:t>
            </a:r>
            <a:r>
              <a:rPr lang="en-US" sz="2400" spc="-150" dirty="0">
                <a:latin typeface="Arial"/>
                <a:cs typeface="Arial"/>
              </a:rPr>
              <a:t> </a:t>
            </a:r>
            <a:r>
              <a:rPr sz="2400" spc="-150" dirty="0">
                <a:latin typeface="Courier New"/>
                <a:cs typeface="Courier New"/>
              </a:rPr>
              <a:t>g</a:t>
            </a:r>
            <a:r>
              <a:rPr lang="en-US" sz="2400" spc="-150" dirty="0">
                <a:latin typeface="Courier New"/>
                <a:cs typeface="Courier New"/>
              </a:rPr>
              <a:t> </a:t>
            </a:r>
            <a:r>
              <a:rPr lang="en-US" sz="2400" spc="-150" dirty="0">
                <a:latin typeface="Arial"/>
                <a:cs typeface="Arial"/>
              </a:rPr>
              <a:t>is the a</a:t>
            </a:r>
            <a:r>
              <a:rPr sz="2400" spc="-150" dirty="0">
                <a:latin typeface="Arial"/>
                <a:cs typeface="Arial"/>
              </a:rPr>
              <a:t>nswer</a:t>
            </a:r>
            <a:endParaRPr lang="en-US" sz="2400" spc="-15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434"/>
              </a:spcBef>
              <a:buClr>
                <a:srgbClr val="585858"/>
              </a:buClr>
              <a:buAutoNum type="arabicParenR" startAt="3"/>
              <a:tabLst>
                <a:tab pos="469265" algn="l"/>
                <a:tab pos="469900" algn="l"/>
              </a:tabLst>
            </a:pPr>
            <a:r>
              <a:rPr lang="en-US" sz="2400" spc="-150" dirty="0">
                <a:latin typeface="Arial"/>
                <a:cs typeface="Arial"/>
              </a:rPr>
              <a:t>Otherwise make a </a:t>
            </a:r>
            <a:r>
              <a:rPr lang="en-US" sz="2400" b="1" spc="-150" dirty="0">
                <a:solidFill>
                  <a:srgbClr val="C00000"/>
                </a:solidFill>
                <a:latin typeface="Arial Black"/>
                <a:cs typeface="Arial Black"/>
              </a:rPr>
              <a:t>new guess  </a:t>
            </a:r>
            <a:r>
              <a:rPr lang="en-US" sz="2400" spc="-150" dirty="0">
                <a:latin typeface="Arial"/>
                <a:cs typeface="Arial"/>
              </a:rPr>
              <a:t>by averaging </a:t>
            </a:r>
            <a:r>
              <a:rPr lang="en-US" sz="2400" spc="-150" dirty="0">
                <a:latin typeface="Courier New"/>
                <a:cs typeface="Courier New"/>
              </a:rPr>
              <a:t>g </a:t>
            </a:r>
            <a:r>
              <a:rPr lang="en-US" sz="2400" spc="-150" dirty="0">
                <a:latin typeface="Arial"/>
                <a:cs typeface="Arial"/>
              </a:rPr>
              <a:t>and </a:t>
            </a:r>
            <a:r>
              <a:rPr lang="en-US" sz="2400" spc="-150" dirty="0">
                <a:latin typeface="Courier New"/>
                <a:cs typeface="Courier New"/>
              </a:rPr>
              <a:t>x/g</a:t>
            </a:r>
          </a:p>
          <a:p>
            <a:pPr marL="469900" indent="-457200">
              <a:lnSpc>
                <a:spcPct val="100000"/>
              </a:lnSpc>
              <a:spcBef>
                <a:spcPts val="335"/>
              </a:spcBef>
              <a:buClr>
                <a:srgbClr val="585858"/>
              </a:buClr>
              <a:buAutoNum type="arabicParenR" startAt="3"/>
              <a:tabLst>
                <a:tab pos="469265" algn="l"/>
                <a:tab pos="469900" algn="l"/>
              </a:tabLst>
            </a:pPr>
            <a:r>
              <a:rPr lang="en-US" sz="2400" spc="-150" dirty="0">
                <a:latin typeface="Arial"/>
                <a:cs typeface="Arial"/>
              </a:rPr>
              <a:t>Using the new guess, </a:t>
            </a:r>
            <a:r>
              <a:rPr lang="en-US" sz="2400" b="1" spc="-150" dirty="0">
                <a:solidFill>
                  <a:srgbClr val="C00000"/>
                </a:solidFill>
                <a:latin typeface="Arial Black"/>
                <a:cs typeface="Arial Black"/>
              </a:rPr>
              <a:t>repeat </a:t>
            </a:r>
            <a:r>
              <a:rPr lang="en-US" sz="2400" spc="-150" dirty="0">
                <a:latin typeface="Arial"/>
                <a:cs typeface="Arial"/>
              </a:rPr>
              <a:t>process until close enough</a:t>
            </a:r>
          </a:p>
          <a:p>
            <a:pPr marL="469900" indent="-457200">
              <a:lnSpc>
                <a:spcPts val="2750"/>
              </a:lnSpc>
              <a:spcBef>
                <a:spcPts val="309"/>
              </a:spcBef>
              <a:buClr>
                <a:srgbClr val="585858"/>
              </a:buClr>
              <a:buFontTx/>
              <a:buAutoNum type="arabicParenR"/>
              <a:tabLst>
                <a:tab pos="469265" algn="l"/>
                <a:tab pos="469900" algn="l"/>
              </a:tabLst>
            </a:pPr>
            <a:endParaRPr sz="2400" spc="-150" dirty="0">
              <a:latin typeface="Arial"/>
              <a:cs typeface="Arial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>
            <p:extLst/>
          </p:nvPr>
        </p:nvGraphicFramePr>
        <p:xfrm>
          <a:off x="1518792" y="4783963"/>
          <a:ext cx="6096000" cy="1397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g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800" spc="-10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g*g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800" spc="-10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x/g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800" spc="-10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(g+x/g)/2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ourier New"/>
                          <a:cs typeface="Courier New"/>
                        </a:rPr>
                        <a:t>3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ourier New"/>
                          <a:cs typeface="Courier New"/>
                        </a:rPr>
                        <a:t>9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16/3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4.17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4.17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17.36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3.837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4.0035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4.0035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16.0277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3.997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4.000002</a:t>
                      </a:r>
                      <a:endParaRPr sz="1800" dirty="0">
                        <a:latin typeface="Courier New"/>
                        <a:cs typeface="Courier New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8318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58179" y="207839"/>
            <a:ext cx="7981021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WHAT  DOES  A COMPUTER DO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1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224266" y="6575107"/>
            <a:ext cx="118745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150" dirty="0">
                <a:solidFill>
                  <a:srgbClr val="FFFFFF"/>
                </a:solidFill>
                <a:latin typeface="Arial"/>
                <a:cs typeface="Arial"/>
              </a:rPr>
              <a:t>3</a:t>
            </a:fld>
            <a:endParaRPr sz="1050" spc="-1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0259" y="1818385"/>
            <a:ext cx="5815965" cy="39230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Fundamentally:</a:t>
            </a:r>
          </a:p>
          <a:p>
            <a:pPr marL="464820" lvl="1" indent="-251460">
              <a:lnSpc>
                <a:spcPct val="100000"/>
              </a:lnSpc>
              <a:spcBef>
                <a:spcPts val="125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performs </a:t>
            </a:r>
            <a:r>
              <a:rPr sz="2400" b="1" spc="-150" dirty="0">
                <a:solidFill>
                  <a:srgbClr val="C00000"/>
                </a:solidFill>
                <a:latin typeface="Arial Black"/>
                <a:cs typeface="Arial Black"/>
              </a:rPr>
              <a:t>calculations</a:t>
            </a:r>
            <a:endParaRPr sz="2400" spc="-150" dirty="0">
              <a:latin typeface="Arial Black"/>
              <a:cs typeface="Arial Black"/>
            </a:endParaRPr>
          </a:p>
          <a:p>
            <a:pPr marL="486409">
              <a:lnSpc>
                <a:spcPct val="100000"/>
              </a:lnSpc>
              <a:spcBef>
                <a:spcPts val="310"/>
              </a:spcBef>
            </a:pPr>
            <a:r>
              <a:rPr sz="2400" spc="-150" dirty="0">
                <a:latin typeface="Arial"/>
                <a:cs typeface="Arial"/>
              </a:rPr>
              <a:t>a billion calculations per second!</a:t>
            </a:r>
          </a:p>
          <a:p>
            <a:pPr marL="464820" lvl="1" indent="-251460">
              <a:lnSpc>
                <a:spcPct val="100000"/>
              </a:lnSpc>
              <a:spcBef>
                <a:spcPts val="305"/>
              </a:spcBef>
              <a:buClr>
                <a:srgbClr val="585858"/>
              </a:buClr>
              <a:buFont typeface="Arial"/>
              <a:buChar char="◦"/>
              <a:tabLst>
                <a:tab pos="464820" algn="l"/>
                <a:tab pos="465455" algn="l"/>
              </a:tabLst>
            </a:pPr>
            <a:r>
              <a:rPr sz="2400" b="1" spc="-150" dirty="0">
                <a:solidFill>
                  <a:srgbClr val="C00000"/>
                </a:solidFill>
                <a:latin typeface="Arial Black"/>
                <a:cs typeface="Arial Black"/>
              </a:rPr>
              <a:t>remembers </a:t>
            </a:r>
            <a:r>
              <a:rPr sz="2400" spc="-150" dirty="0">
                <a:latin typeface="Arial"/>
                <a:cs typeface="Arial"/>
              </a:rPr>
              <a:t>results</a:t>
            </a:r>
          </a:p>
          <a:p>
            <a:pPr marL="486409">
              <a:lnSpc>
                <a:spcPct val="100000"/>
              </a:lnSpc>
              <a:spcBef>
                <a:spcPts val="305"/>
              </a:spcBef>
            </a:pPr>
            <a:r>
              <a:rPr sz="2400" spc="-150" dirty="0">
                <a:latin typeface="Arial"/>
                <a:cs typeface="Arial"/>
              </a:rPr>
              <a:t>100s of gigabytes of storage!</a:t>
            </a:r>
          </a:p>
          <a:p>
            <a:pPr marL="238125" indent="-225425">
              <a:lnSpc>
                <a:spcPct val="100000"/>
              </a:lnSpc>
              <a:spcBef>
                <a:spcPts val="127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What kinds of calculations?</a:t>
            </a:r>
          </a:p>
          <a:p>
            <a:pPr marL="464820" lvl="1" indent="-251460">
              <a:lnSpc>
                <a:spcPct val="100000"/>
              </a:lnSpc>
              <a:spcBef>
                <a:spcPts val="120"/>
              </a:spcBef>
              <a:buClr>
                <a:srgbClr val="585858"/>
              </a:buClr>
              <a:buFont typeface="Arial"/>
              <a:buChar char="◦"/>
              <a:tabLst>
                <a:tab pos="464820" algn="l"/>
                <a:tab pos="465455" algn="l"/>
              </a:tabLst>
            </a:pPr>
            <a:r>
              <a:rPr sz="2400" b="1" spc="-150" dirty="0">
                <a:solidFill>
                  <a:srgbClr val="C00000"/>
                </a:solidFill>
                <a:latin typeface="Arial Black"/>
                <a:cs typeface="Arial Black"/>
              </a:rPr>
              <a:t>built-in </a:t>
            </a:r>
            <a:r>
              <a:rPr sz="2400" spc="-150" dirty="0">
                <a:latin typeface="Arial"/>
                <a:cs typeface="Arial"/>
              </a:rPr>
              <a:t>to the language</a:t>
            </a:r>
          </a:p>
          <a:p>
            <a:pPr marL="464820" lvl="1" indent="-251460">
              <a:lnSpc>
                <a:spcPct val="100000"/>
              </a:lnSpc>
              <a:spcBef>
                <a:spcPts val="315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ones that </a:t>
            </a:r>
            <a:r>
              <a:rPr sz="2400" b="1" spc="-150" dirty="0">
                <a:solidFill>
                  <a:srgbClr val="C00000"/>
                </a:solidFill>
                <a:latin typeface="Arial Black"/>
                <a:cs typeface="Arial Black"/>
              </a:rPr>
              <a:t>you define </a:t>
            </a:r>
            <a:r>
              <a:rPr sz="2400" spc="-150" dirty="0">
                <a:latin typeface="Arial"/>
                <a:cs typeface="Arial"/>
              </a:rPr>
              <a:t>as the programmer</a:t>
            </a:r>
          </a:p>
          <a:p>
            <a:pPr marL="312420" indent="-299720">
              <a:lnSpc>
                <a:spcPct val="100000"/>
              </a:lnSpc>
              <a:spcBef>
                <a:spcPts val="1275"/>
              </a:spcBef>
              <a:buClr>
                <a:srgbClr val="585858"/>
              </a:buClr>
              <a:buChar char="▪"/>
              <a:tabLst>
                <a:tab pos="312420" algn="l"/>
                <a:tab pos="313055" algn="l"/>
              </a:tabLst>
            </a:pPr>
            <a:r>
              <a:rPr sz="2600" spc="-150" dirty="0">
                <a:latin typeface="Arial"/>
                <a:cs typeface="Arial"/>
              </a:rPr>
              <a:t>computers only know what you tell them</a:t>
            </a:r>
          </a:p>
        </p:txBody>
      </p:sp>
    </p:spTree>
    <p:extLst>
      <p:ext uri="{BB962C8B-B14F-4D97-AF65-F5344CB8AC3E}">
        <p14:creationId xmlns:p14="http://schemas.microsoft.com/office/powerpoint/2010/main" val="2097413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72109" y="1353793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72109" y="602305"/>
            <a:ext cx="7284338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A NUMERICAL EXAMPLE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802893" y="1430905"/>
            <a:ext cx="7731507" cy="2886687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>
              <a:spcBef>
                <a:spcPts val="409"/>
              </a:spcBef>
              <a:buClr>
                <a:srgbClr val="585858"/>
              </a:buClr>
              <a:tabLst>
                <a:tab pos="469265" algn="l"/>
                <a:tab pos="469900" algn="l"/>
              </a:tabLst>
            </a:pPr>
            <a:r>
              <a:rPr lang="en-US" sz="2400" spc="-150" dirty="0">
                <a:latin typeface="Arial"/>
                <a:cs typeface="Arial"/>
              </a:rPr>
              <a:t>square root of a number </a:t>
            </a:r>
            <a:r>
              <a:rPr lang="en-US" sz="2400" spc="-150" dirty="0">
                <a:latin typeface="Courier New"/>
                <a:cs typeface="Courier New"/>
              </a:rPr>
              <a:t>x </a:t>
            </a:r>
            <a:r>
              <a:rPr lang="en-US" sz="2400" spc="-150" dirty="0">
                <a:latin typeface="Arial"/>
                <a:cs typeface="Arial"/>
              </a:rPr>
              <a:t>is </a:t>
            </a:r>
            <a:r>
              <a:rPr lang="en-US" sz="2400" spc="-150" dirty="0">
                <a:latin typeface="Courier New"/>
                <a:cs typeface="Courier New"/>
              </a:rPr>
              <a:t>y </a:t>
            </a:r>
            <a:r>
              <a:rPr lang="en-US" sz="2400" spc="-150" dirty="0">
                <a:latin typeface="Arial"/>
                <a:cs typeface="Arial"/>
              </a:rPr>
              <a:t>such that </a:t>
            </a:r>
            <a:r>
              <a:rPr lang="en-US" sz="2400" spc="-150" dirty="0">
                <a:latin typeface="Courier New"/>
                <a:cs typeface="Courier New"/>
              </a:rPr>
              <a:t>y*y = x</a:t>
            </a:r>
          </a:p>
          <a:p>
            <a:pPr marL="12700">
              <a:spcBef>
                <a:spcPts val="409"/>
              </a:spcBef>
              <a:buClr>
                <a:srgbClr val="585858"/>
              </a:buClr>
              <a:tabLst>
                <a:tab pos="469265" algn="l"/>
                <a:tab pos="469900" algn="l"/>
              </a:tabLst>
            </a:pPr>
            <a:r>
              <a:rPr lang="en-US" sz="2400" spc="-150" dirty="0">
                <a:latin typeface="Arial"/>
                <a:cs typeface="Arial"/>
              </a:rPr>
              <a:t>recipe for deducing square root of a number </a:t>
            </a:r>
            <a:r>
              <a:rPr lang="en-US" sz="2400" spc="-150" dirty="0">
                <a:latin typeface="Courier New"/>
                <a:cs typeface="Courier New"/>
              </a:rPr>
              <a:t>x (</a:t>
            </a:r>
            <a:r>
              <a:rPr lang="en-US" sz="2400" spc="-150" dirty="0">
                <a:latin typeface="Arial"/>
                <a:cs typeface="Arial"/>
              </a:rPr>
              <a:t>16)</a:t>
            </a:r>
          </a:p>
          <a:p>
            <a:pPr marL="469900" indent="-457200">
              <a:lnSpc>
                <a:spcPct val="100000"/>
              </a:lnSpc>
              <a:spcBef>
                <a:spcPts val="409"/>
              </a:spcBef>
              <a:buClr>
                <a:srgbClr val="585858"/>
              </a:buClr>
              <a:buAutoNum type="arabicParenR"/>
              <a:tabLst>
                <a:tab pos="469265" algn="l"/>
                <a:tab pos="469900" algn="l"/>
              </a:tabLst>
            </a:pPr>
            <a:r>
              <a:rPr sz="2400" spc="-150" dirty="0">
                <a:latin typeface="Arial"/>
                <a:cs typeface="Arial"/>
              </a:rPr>
              <a:t>Start with a </a:t>
            </a:r>
            <a:r>
              <a:rPr sz="2400" b="1" spc="-150" dirty="0">
                <a:solidFill>
                  <a:srgbClr val="C00000"/>
                </a:solidFill>
                <a:latin typeface="Arial Black"/>
                <a:cs typeface="Arial Black"/>
              </a:rPr>
              <a:t>guess</a:t>
            </a:r>
            <a:r>
              <a:rPr sz="2400" spc="-150" dirty="0">
                <a:latin typeface="Arial"/>
                <a:cs typeface="Arial"/>
              </a:rPr>
              <a:t>, </a:t>
            </a:r>
            <a:r>
              <a:rPr sz="2400" spc="-150" dirty="0">
                <a:latin typeface="Courier New"/>
                <a:cs typeface="Courier New"/>
              </a:rPr>
              <a:t>g</a:t>
            </a:r>
          </a:p>
          <a:p>
            <a:pPr marL="469900" indent="-457200">
              <a:lnSpc>
                <a:spcPts val="2750"/>
              </a:lnSpc>
              <a:spcBef>
                <a:spcPts val="309"/>
              </a:spcBef>
              <a:buClr>
                <a:srgbClr val="585858"/>
              </a:buClr>
              <a:buFontTx/>
              <a:buAutoNum type="arabicParenR"/>
              <a:tabLst>
                <a:tab pos="469265" algn="l"/>
                <a:tab pos="469900" algn="l"/>
              </a:tabLst>
            </a:pPr>
            <a:r>
              <a:rPr sz="2400" spc="-150" dirty="0">
                <a:latin typeface="Arial"/>
                <a:cs typeface="Arial"/>
              </a:rPr>
              <a:t>If </a:t>
            </a:r>
            <a:r>
              <a:rPr sz="2400" spc="-150" dirty="0">
                <a:latin typeface="Courier New"/>
                <a:cs typeface="Courier New"/>
              </a:rPr>
              <a:t>g*g </a:t>
            </a:r>
            <a:r>
              <a:rPr sz="2400" spc="-150" dirty="0">
                <a:latin typeface="Arial"/>
                <a:cs typeface="Arial"/>
              </a:rPr>
              <a:t>is </a:t>
            </a:r>
            <a:r>
              <a:rPr sz="2400" b="1" spc="-150" dirty="0">
                <a:solidFill>
                  <a:srgbClr val="C00000"/>
                </a:solidFill>
                <a:latin typeface="Arial Black"/>
                <a:cs typeface="Arial Black"/>
              </a:rPr>
              <a:t>close enough </a:t>
            </a:r>
            <a:r>
              <a:rPr sz="2400" spc="-150" dirty="0">
                <a:latin typeface="Arial"/>
                <a:cs typeface="Arial"/>
              </a:rPr>
              <a:t>to </a:t>
            </a:r>
            <a:r>
              <a:rPr sz="2400" spc="-150" dirty="0">
                <a:latin typeface="Courier New"/>
                <a:cs typeface="Courier New"/>
              </a:rPr>
              <a:t>x</a:t>
            </a:r>
            <a:r>
              <a:rPr sz="2400" spc="-150" dirty="0">
                <a:latin typeface="Arial"/>
                <a:cs typeface="Arial"/>
              </a:rPr>
              <a:t>, stop and say</a:t>
            </a:r>
            <a:r>
              <a:rPr lang="en-US" sz="2400" spc="-150" dirty="0">
                <a:latin typeface="Arial"/>
                <a:cs typeface="Arial"/>
              </a:rPr>
              <a:t> </a:t>
            </a:r>
            <a:r>
              <a:rPr sz="2400" spc="-150" dirty="0">
                <a:latin typeface="Courier New"/>
                <a:cs typeface="Courier New"/>
              </a:rPr>
              <a:t>g</a:t>
            </a:r>
            <a:r>
              <a:rPr lang="en-US" sz="2400" spc="-150" dirty="0">
                <a:latin typeface="Courier New"/>
                <a:cs typeface="Courier New"/>
              </a:rPr>
              <a:t> </a:t>
            </a:r>
            <a:r>
              <a:rPr lang="en-US" sz="2400" spc="-150" dirty="0">
                <a:latin typeface="Arial"/>
                <a:cs typeface="Arial"/>
              </a:rPr>
              <a:t>is the a</a:t>
            </a:r>
            <a:r>
              <a:rPr sz="2400" spc="-150" dirty="0">
                <a:latin typeface="Arial"/>
                <a:cs typeface="Arial"/>
              </a:rPr>
              <a:t>nswer</a:t>
            </a:r>
            <a:endParaRPr lang="en-US" sz="2400" spc="-15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434"/>
              </a:spcBef>
              <a:buClr>
                <a:srgbClr val="585858"/>
              </a:buClr>
              <a:buAutoNum type="arabicParenR" startAt="3"/>
              <a:tabLst>
                <a:tab pos="469265" algn="l"/>
                <a:tab pos="469900" algn="l"/>
              </a:tabLst>
            </a:pPr>
            <a:r>
              <a:rPr lang="en-US" sz="2400" spc="-150" dirty="0">
                <a:latin typeface="Arial"/>
                <a:cs typeface="Arial"/>
              </a:rPr>
              <a:t>Otherwise make a </a:t>
            </a:r>
            <a:r>
              <a:rPr lang="en-US" sz="2400" b="1" spc="-150" dirty="0">
                <a:solidFill>
                  <a:srgbClr val="C00000"/>
                </a:solidFill>
                <a:latin typeface="Arial Black"/>
                <a:cs typeface="Arial Black"/>
              </a:rPr>
              <a:t>new guess  </a:t>
            </a:r>
            <a:r>
              <a:rPr lang="en-US" sz="2400" spc="-150" dirty="0">
                <a:latin typeface="Arial"/>
                <a:cs typeface="Arial"/>
              </a:rPr>
              <a:t>by averaging </a:t>
            </a:r>
            <a:r>
              <a:rPr lang="en-US" sz="2400" spc="-150" dirty="0">
                <a:latin typeface="Courier New"/>
                <a:cs typeface="Courier New"/>
              </a:rPr>
              <a:t>g </a:t>
            </a:r>
            <a:r>
              <a:rPr lang="en-US" sz="2400" spc="-150" dirty="0">
                <a:latin typeface="Arial"/>
                <a:cs typeface="Arial"/>
              </a:rPr>
              <a:t>and </a:t>
            </a:r>
            <a:r>
              <a:rPr lang="en-US" sz="2400" spc="-150" dirty="0">
                <a:latin typeface="Courier New"/>
                <a:cs typeface="Courier New"/>
              </a:rPr>
              <a:t>x/g</a:t>
            </a:r>
          </a:p>
          <a:p>
            <a:pPr marL="469900" indent="-457200">
              <a:lnSpc>
                <a:spcPct val="100000"/>
              </a:lnSpc>
              <a:spcBef>
                <a:spcPts val="335"/>
              </a:spcBef>
              <a:buClr>
                <a:srgbClr val="585858"/>
              </a:buClr>
              <a:buAutoNum type="arabicParenR" startAt="3"/>
              <a:tabLst>
                <a:tab pos="469265" algn="l"/>
                <a:tab pos="469900" algn="l"/>
              </a:tabLst>
            </a:pPr>
            <a:r>
              <a:rPr lang="en-US" sz="2400" spc="-150" dirty="0">
                <a:latin typeface="Arial"/>
                <a:cs typeface="Arial"/>
              </a:rPr>
              <a:t>Using the new guess, </a:t>
            </a:r>
            <a:r>
              <a:rPr lang="en-US" sz="2400" b="1" spc="-150" dirty="0">
                <a:solidFill>
                  <a:srgbClr val="C00000"/>
                </a:solidFill>
                <a:latin typeface="Arial Black"/>
                <a:cs typeface="Arial Black"/>
              </a:rPr>
              <a:t>repeat </a:t>
            </a:r>
            <a:r>
              <a:rPr lang="en-US" sz="2400" spc="-150" dirty="0">
                <a:latin typeface="Arial"/>
                <a:cs typeface="Arial"/>
              </a:rPr>
              <a:t>process until close enough</a:t>
            </a:r>
          </a:p>
          <a:p>
            <a:pPr marL="469900" indent="-457200">
              <a:lnSpc>
                <a:spcPts val="2750"/>
              </a:lnSpc>
              <a:spcBef>
                <a:spcPts val="309"/>
              </a:spcBef>
              <a:buClr>
                <a:srgbClr val="585858"/>
              </a:buClr>
              <a:buFontTx/>
              <a:buAutoNum type="arabicParenR"/>
              <a:tabLst>
                <a:tab pos="469265" algn="l"/>
                <a:tab pos="469900" algn="l"/>
              </a:tabLst>
            </a:pPr>
            <a:endParaRPr sz="2400" spc="-150" dirty="0">
              <a:latin typeface="Arial"/>
              <a:cs typeface="Arial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>
            <p:extLst/>
          </p:nvPr>
        </p:nvGraphicFramePr>
        <p:xfrm>
          <a:off x="1518792" y="4783963"/>
          <a:ext cx="6096000" cy="1397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g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800" spc="-10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g*g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800" spc="-10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x/g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800" spc="-10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(g+x/g)/2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ourier New"/>
                          <a:cs typeface="Courier New"/>
                        </a:rPr>
                        <a:t>3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ourier New"/>
                          <a:cs typeface="Courier New"/>
                        </a:rPr>
                        <a:t>9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16/3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4.17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4.17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17.36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3.837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4.0035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4.0035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16.0277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3.997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4.000002</a:t>
                      </a:r>
                      <a:endParaRPr sz="1800" dirty="0">
                        <a:latin typeface="Courier New"/>
                        <a:cs typeface="Courier New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7159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59563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dirty="0"/>
              <a:t>WHAT IS A RECIPE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1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5</a:t>
            </a:fld>
            <a:endParaRPr spc="-55" dirty="0"/>
          </a:p>
        </p:txBody>
      </p:sp>
      <p:sp>
        <p:nvSpPr>
          <p:cNvPr id="4" name="object 4"/>
          <p:cNvSpPr txBox="1"/>
          <p:nvPr/>
        </p:nvSpPr>
        <p:spPr>
          <a:xfrm>
            <a:off x="810259" y="2214829"/>
            <a:ext cx="7103109" cy="3186129"/>
          </a:xfrm>
          <a:prstGeom prst="rect">
            <a:avLst/>
          </a:prstGeom>
        </p:spPr>
        <p:txBody>
          <a:bodyPr vert="horz" wrap="square" lIns="0" tIns="150495" rIns="0" bIns="0" rtlCol="0">
            <a:spAutoFit/>
          </a:bodyPr>
          <a:lstStyle/>
          <a:p>
            <a:pPr marL="527050" indent="-514350">
              <a:lnSpc>
                <a:spcPct val="100000"/>
              </a:lnSpc>
              <a:spcBef>
                <a:spcPts val="1185"/>
              </a:spcBef>
              <a:buClr>
                <a:srgbClr val="585858"/>
              </a:buClr>
              <a:buAutoNum type="arabicParenR"/>
              <a:tabLst>
                <a:tab pos="601345" algn="l"/>
                <a:tab pos="601980" algn="l"/>
              </a:tabLst>
            </a:pPr>
            <a:r>
              <a:rPr sz="2600" dirty="0">
                <a:latin typeface="Arial"/>
                <a:cs typeface="Arial"/>
              </a:rPr>
              <a:t>sequence of simple </a:t>
            </a:r>
            <a:r>
              <a:rPr sz="2600" b="1" dirty="0">
                <a:solidFill>
                  <a:srgbClr val="C00000"/>
                </a:solidFill>
                <a:latin typeface="Arial Black"/>
                <a:cs typeface="Arial Black"/>
              </a:rPr>
              <a:t>steps</a:t>
            </a:r>
            <a:endParaRPr sz="2600" dirty="0">
              <a:latin typeface="Arial Black"/>
              <a:cs typeface="Arial Black"/>
            </a:endParaRPr>
          </a:p>
          <a:p>
            <a:pPr marL="527050" marR="5080" indent="-514350">
              <a:lnSpc>
                <a:spcPts val="2810"/>
              </a:lnSpc>
              <a:spcBef>
                <a:spcPts val="1435"/>
              </a:spcBef>
              <a:buClr>
                <a:srgbClr val="585858"/>
              </a:buClr>
              <a:buFont typeface="Arial"/>
              <a:buAutoNum type="arabicParenR"/>
              <a:tabLst>
                <a:tab pos="601345" algn="l"/>
                <a:tab pos="601980" algn="l"/>
              </a:tabLst>
            </a:pPr>
            <a:r>
              <a:rPr sz="2600" b="1" dirty="0">
                <a:solidFill>
                  <a:srgbClr val="C00000"/>
                </a:solidFill>
                <a:latin typeface="Arial Black"/>
                <a:cs typeface="Arial Black"/>
              </a:rPr>
              <a:t>flow of control </a:t>
            </a:r>
            <a:r>
              <a:rPr sz="2600" dirty="0">
                <a:latin typeface="Arial"/>
                <a:cs typeface="Arial"/>
              </a:rPr>
              <a:t>process that specifies when each  step is executed</a:t>
            </a:r>
          </a:p>
          <a:p>
            <a:pPr marL="527050" indent="-514350">
              <a:lnSpc>
                <a:spcPct val="100000"/>
              </a:lnSpc>
              <a:spcBef>
                <a:spcPts val="1045"/>
              </a:spcBef>
              <a:buClr>
                <a:srgbClr val="585858"/>
              </a:buClr>
              <a:buAutoNum type="arabicParenR"/>
              <a:tabLst>
                <a:tab pos="601345" algn="l"/>
                <a:tab pos="601980" algn="l"/>
              </a:tabLst>
            </a:pPr>
            <a:r>
              <a:rPr sz="2600" dirty="0">
                <a:latin typeface="Arial"/>
                <a:cs typeface="Arial"/>
              </a:rPr>
              <a:t>a means of determining </a:t>
            </a:r>
            <a:r>
              <a:rPr sz="2600" b="1" dirty="0">
                <a:solidFill>
                  <a:srgbClr val="C00000"/>
                </a:solidFill>
                <a:latin typeface="Arial Black"/>
                <a:cs typeface="Arial Black"/>
              </a:rPr>
              <a:t>when  to stop</a:t>
            </a:r>
            <a:endParaRPr sz="2600" dirty="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2600" dirty="0">
              <a:latin typeface="Times"/>
              <a:cs typeface="Time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650" dirty="0">
              <a:latin typeface="Times"/>
              <a:cs typeface="Times"/>
            </a:endParaRPr>
          </a:p>
          <a:p>
            <a:pPr marL="12700">
              <a:lnSpc>
                <a:spcPct val="100000"/>
              </a:lnSpc>
            </a:pPr>
            <a:r>
              <a:rPr sz="2600" dirty="0">
                <a:latin typeface="Arial"/>
                <a:cs typeface="Arial"/>
              </a:rPr>
              <a:t>1+2+3 = an </a:t>
            </a:r>
            <a:r>
              <a:rPr sz="2600" b="1" dirty="0">
                <a:solidFill>
                  <a:srgbClr val="C00000"/>
                </a:solidFill>
                <a:latin typeface="Arial Black"/>
                <a:cs typeface="Arial Black"/>
              </a:rPr>
              <a:t>algorithm</a:t>
            </a:r>
            <a:r>
              <a:rPr sz="2600" dirty="0">
                <a:latin typeface="Arial"/>
                <a:cs typeface="Arial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1320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67917" y="2404298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691642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COMPUTERS  ARE MACHINES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1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6</a:t>
            </a:fld>
            <a:endParaRPr spc="-150" dirty="0"/>
          </a:p>
        </p:txBody>
      </p:sp>
      <p:sp>
        <p:nvSpPr>
          <p:cNvPr id="4" name="object 4"/>
          <p:cNvSpPr txBox="1"/>
          <p:nvPr/>
        </p:nvSpPr>
        <p:spPr>
          <a:xfrm>
            <a:off x="808354" y="2582694"/>
            <a:ext cx="6671309" cy="2416175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how to capture a recipe in a mechanical process</a:t>
            </a: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fixed program </a:t>
            </a:r>
            <a:r>
              <a:rPr sz="2600" spc="-150" dirty="0">
                <a:latin typeface="Arial"/>
                <a:cs typeface="Arial"/>
              </a:rPr>
              <a:t>computer</a:t>
            </a:r>
          </a:p>
          <a:p>
            <a:pPr marL="464820" lvl="1" indent="-251460">
              <a:lnSpc>
                <a:spcPct val="100000"/>
              </a:lnSpc>
              <a:spcBef>
                <a:spcPts val="120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calculator</a:t>
            </a:r>
          </a:p>
          <a:p>
            <a:pPr marL="238125" indent="-225425">
              <a:lnSpc>
                <a:spcPct val="100000"/>
              </a:lnSpc>
              <a:spcBef>
                <a:spcPts val="1275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stored program </a:t>
            </a:r>
            <a:r>
              <a:rPr sz="2600" spc="-150" dirty="0">
                <a:latin typeface="Arial"/>
                <a:cs typeface="Arial"/>
              </a:rPr>
              <a:t>computer</a:t>
            </a:r>
          </a:p>
          <a:p>
            <a:pPr marL="464820" lvl="1" indent="-251460">
              <a:lnSpc>
                <a:spcPct val="100000"/>
              </a:lnSpc>
              <a:spcBef>
                <a:spcPts val="125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machine stores and executes instructions</a:t>
            </a:r>
          </a:p>
        </p:txBody>
      </p:sp>
    </p:spTree>
    <p:extLst>
      <p:ext uri="{BB962C8B-B14F-4D97-AF65-F5344CB8AC3E}">
        <p14:creationId xmlns:p14="http://schemas.microsoft.com/office/powerpoint/2010/main" val="1920278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23341" y="3139058"/>
            <a:ext cx="7447788" cy="23538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23341" y="3139058"/>
            <a:ext cx="7447915" cy="2353945"/>
          </a:xfrm>
          <a:custGeom>
            <a:avLst/>
            <a:gdLst/>
            <a:ahLst/>
            <a:cxnLst/>
            <a:rect l="l" t="t" r="r" b="b"/>
            <a:pathLst>
              <a:path w="7447915" h="2353945">
                <a:moveTo>
                  <a:pt x="0" y="229742"/>
                </a:moveTo>
                <a:lnTo>
                  <a:pt x="4668" y="183444"/>
                </a:lnTo>
                <a:lnTo>
                  <a:pt x="18056" y="140321"/>
                </a:lnTo>
                <a:lnTo>
                  <a:pt x="39241" y="101296"/>
                </a:lnTo>
                <a:lnTo>
                  <a:pt x="67298" y="67294"/>
                </a:lnTo>
                <a:lnTo>
                  <a:pt x="101305" y="39239"/>
                </a:lnTo>
                <a:lnTo>
                  <a:pt x="140337" y="18055"/>
                </a:lnTo>
                <a:lnTo>
                  <a:pt x="183470" y="4667"/>
                </a:lnTo>
                <a:lnTo>
                  <a:pt x="229781" y="0"/>
                </a:lnTo>
                <a:lnTo>
                  <a:pt x="7218045" y="0"/>
                </a:lnTo>
                <a:lnTo>
                  <a:pt x="7264343" y="4667"/>
                </a:lnTo>
                <a:lnTo>
                  <a:pt x="7307466" y="18055"/>
                </a:lnTo>
                <a:lnTo>
                  <a:pt x="7346491" y="39239"/>
                </a:lnTo>
                <a:lnTo>
                  <a:pt x="7380493" y="67294"/>
                </a:lnTo>
                <a:lnTo>
                  <a:pt x="7408548" y="101296"/>
                </a:lnTo>
                <a:lnTo>
                  <a:pt x="7429732" y="140321"/>
                </a:lnTo>
                <a:lnTo>
                  <a:pt x="7443120" y="183444"/>
                </a:lnTo>
                <a:lnTo>
                  <a:pt x="7447788" y="229742"/>
                </a:lnTo>
                <a:lnTo>
                  <a:pt x="7447788" y="2124074"/>
                </a:lnTo>
                <a:lnTo>
                  <a:pt x="7443120" y="2170373"/>
                </a:lnTo>
                <a:lnTo>
                  <a:pt x="7429732" y="2213496"/>
                </a:lnTo>
                <a:lnTo>
                  <a:pt x="7408548" y="2252521"/>
                </a:lnTo>
                <a:lnTo>
                  <a:pt x="7380493" y="2286523"/>
                </a:lnTo>
                <a:lnTo>
                  <a:pt x="7346491" y="2314578"/>
                </a:lnTo>
                <a:lnTo>
                  <a:pt x="7307466" y="2335762"/>
                </a:lnTo>
                <a:lnTo>
                  <a:pt x="7264343" y="2349150"/>
                </a:lnTo>
                <a:lnTo>
                  <a:pt x="7218045" y="2353817"/>
                </a:lnTo>
                <a:lnTo>
                  <a:pt x="229781" y="2353817"/>
                </a:lnTo>
                <a:lnTo>
                  <a:pt x="183470" y="2349150"/>
                </a:lnTo>
                <a:lnTo>
                  <a:pt x="140337" y="2335762"/>
                </a:lnTo>
                <a:lnTo>
                  <a:pt x="101305" y="2314578"/>
                </a:lnTo>
                <a:lnTo>
                  <a:pt x="67298" y="2286523"/>
                </a:lnTo>
                <a:lnTo>
                  <a:pt x="39241" y="2252521"/>
                </a:lnTo>
                <a:lnTo>
                  <a:pt x="18056" y="2213496"/>
                </a:lnTo>
                <a:lnTo>
                  <a:pt x="4668" y="2170373"/>
                </a:lnTo>
                <a:lnTo>
                  <a:pt x="0" y="2124074"/>
                </a:lnTo>
                <a:lnTo>
                  <a:pt x="0" y="229742"/>
                </a:lnTo>
                <a:close/>
              </a:path>
            </a:pathLst>
          </a:custGeom>
          <a:ln w="12954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95350" y="284294"/>
            <a:ext cx="7694295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BASIC  MACHINE ARCHITECTURE</a:t>
            </a:r>
          </a:p>
        </p:txBody>
      </p:sp>
      <p:sp>
        <p:nvSpPr>
          <p:cNvPr id="6" name="object 6"/>
          <p:cNvSpPr/>
          <p:nvPr/>
        </p:nvSpPr>
        <p:spPr>
          <a:xfrm>
            <a:off x="1056513" y="1873376"/>
            <a:ext cx="7038340" cy="996950"/>
          </a:xfrm>
          <a:custGeom>
            <a:avLst/>
            <a:gdLst/>
            <a:ahLst/>
            <a:cxnLst/>
            <a:rect l="l" t="t" r="r" b="b"/>
            <a:pathLst>
              <a:path w="7038340" h="996950">
                <a:moveTo>
                  <a:pt x="6871716" y="0"/>
                </a:moveTo>
                <a:lnTo>
                  <a:pt x="166116" y="0"/>
                </a:lnTo>
                <a:lnTo>
                  <a:pt x="121955" y="5937"/>
                </a:lnTo>
                <a:lnTo>
                  <a:pt x="82273" y="22690"/>
                </a:lnTo>
                <a:lnTo>
                  <a:pt x="48653" y="48672"/>
                </a:lnTo>
                <a:lnTo>
                  <a:pt x="22679" y="82295"/>
                </a:lnTo>
                <a:lnTo>
                  <a:pt x="5933" y="121972"/>
                </a:lnTo>
                <a:lnTo>
                  <a:pt x="0" y="166115"/>
                </a:lnTo>
                <a:lnTo>
                  <a:pt x="0" y="830579"/>
                </a:lnTo>
                <a:lnTo>
                  <a:pt x="5933" y="874723"/>
                </a:lnTo>
                <a:lnTo>
                  <a:pt x="22679" y="914399"/>
                </a:lnTo>
                <a:lnTo>
                  <a:pt x="48653" y="948023"/>
                </a:lnTo>
                <a:lnTo>
                  <a:pt x="82273" y="974005"/>
                </a:lnTo>
                <a:lnTo>
                  <a:pt x="121955" y="990758"/>
                </a:lnTo>
                <a:lnTo>
                  <a:pt x="166116" y="996695"/>
                </a:lnTo>
                <a:lnTo>
                  <a:pt x="6871716" y="996695"/>
                </a:lnTo>
                <a:lnTo>
                  <a:pt x="6915859" y="990758"/>
                </a:lnTo>
                <a:lnTo>
                  <a:pt x="6955535" y="974005"/>
                </a:lnTo>
                <a:lnTo>
                  <a:pt x="6989159" y="948023"/>
                </a:lnTo>
                <a:lnTo>
                  <a:pt x="7015141" y="914399"/>
                </a:lnTo>
                <a:lnTo>
                  <a:pt x="7031894" y="874723"/>
                </a:lnTo>
                <a:lnTo>
                  <a:pt x="7037832" y="830579"/>
                </a:lnTo>
                <a:lnTo>
                  <a:pt x="7037832" y="166115"/>
                </a:lnTo>
                <a:lnTo>
                  <a:pt x="7031894" y="121972"/>
                </a:lnTo>
                <a:lnTo>
                  <a:pt x="7015141" y="82295"/>
                </a:lnTo>
                <a:lnTo>
                  <a:pt x="6989159" y="48672"/>
                </a:lnTo>
                <a:lnTo>
                  <a:pt x="6955535" y="22690"/>
                </a:lnTo>
                <a:lnTo>
                  <a:pt x="6915859" y="5937"/>
                </a:lnTo>
                <a:lnTo>
                  <a:pt x="6871716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56513" y="1873376"/>
            <a:ext cx="7038340" cy="996950"/>
          </a:xfrm>
          <a:custGeom>
            <a:avLst/>
            <a:gdLst/>
            <a:ahLst/>
            <a:cxnLst/>
            <a:rect l="l" t="t" r="r" b="b"/>
            <a:pathLst>
              <a:path w="7038340" h="996950">
                <a:moveTo>
                  <a:pt x="0" y="166115"/>
                </a:moveTo>
                <a:lnTo>
                  <a:pt x="5933" y="121972"/>
                </a:lnTo>
                <a:lnTo>
                  <a:pt x="22679" y="82295"/>
                </a:lnTo>
                <a:lnTo>
                  <a:pt x="48653" y="48672"/>
                </a:lnTo>
                <a:lnTo>
                  <a:pt x="82273" y="22690"/>
                </a:lnTo>
                <a:lnTo>
                  <a:pt x="121955" y="5937"/>
                </a:lnTo>
                <a:lnTo>
                  <a:pt x="166116" y="0"/>
                </a:lnTo>
                <a:lnTo>
                  <a:pt x="6871716" y="0"/>
                </a:lnTo>
                <a:lnTo>
                  <a:pt x="6915859" y="5937"/>
                </a:lnTo>
                <a:lnTo>
                  <a:pt x="6955535" y="22690"/>
                </a:lnTo>
                <a:lnTo>
                  <a:pt x="6989159" y="48672"/>
                </a:lnTo>
                <a:lnTo>
                  <a:pt x="7015141" y="82295"/>
                </a:lnTo>
                <a:lnTo>
                  <a:pt x="7031894" y="121972"/>
                </a:lnTo>
                <a:lnTo>
                  <a:pt x="7037832" y="166115"/>
                </a:lnTo>
                <a:lnTo>
                  <a:pt x="7037832" y="830579"/>
                </a:lnTo>
                <a:lnTo>
                  <a:pt x="7031894" y="874723"/>
                </a:lnTo>
                <a:lnTo>
                  <a:pt x="7015141" y="914399"/>
                </a:lnTo>
                <a:lnTo>
                  <a:pt x="6989159" y="948023"/>
                </a:lnTo>
                <a:lnTo>
                  <a:pt x="6955535" y="974005"/>
                </a:lnTo>
                <a:lnTo>
                  <a:pt x="6915859" y="990758"/>
                </a:lnTo>
                <a:lnTo>
                  <a:pt x="6871716" y="996695"/>
                </a:lnTo>
                <a:lnTo>
                  <a:pt x="166116" y="996695"/>
                </a:lnTo>
                <a:lnTo>
                  <a:pt x="121955" y="990758"/>
                </a:lnTo>
                <a:lnTo>
                  <a:pt x="82273" y="974005"/>
                </a:lnTo>
                <a:lnTo>
                  <a:pt x="48653" y="948023"/>
                </a:lnTo>
                <a:lnTo>
                  <a:pt x="22679" y="914399"/>
                </a:lnTo>
                <a:lnTo>
                  <a:pt x="5933" y="874723"/>
                </a:lnTo>
                <a:lnTo>
                  <a:pt x="0" y="830579"/>
                </a:lnTo>
                <a:lnTo>
                  <a:pt x="0" y="166115"/>
                </a:lnTo>
                <a:close/>
              </a:path>
            </a:pathLst>
          </a:custGeom>
          <a:ln w="16001">
            <a:solidFill>
              <a:srgbClr val="3E3E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3738626" y="2030476"/>
            <a:ext cx="167258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FFFFFF"/>
                </a:solidFill>
                <a:latin typeface="Courier New"/>
                <a:cs typeface="Courier New"/>
              </a:rPr>
              <a:t>MEM</a:t>
            </a:r>
            <a:r>
              <a:rPr sz="3600" dirty="0">
                <a:solidFill>
                  <a:srgbClr val="FFFFFF"/>
                </a:solidFill>
                <a:latin typeface="Courier New"/>
                <a:cs typeface="Courier New"/>
              </a:rPr>
              <a:t>O</a:t>
            </a:r>
            <a:r>
              <a:rPr sz="3600" spc="-5" dirty="0">
                <a:solidFill>
                  <a:srgbClr val="FFFFFF"/>
                </a:solidFill>
                <a:latin typeface="Courier New"/>
                <a:cs typeface="Courier New"/>
              </a:rPr>
              <a:t>RY</a:t>
            </a:r>
            <a:endParaRPr sz="3600">
              <a:latin typeface="Courier New"/>
              <a:cs typeface="Courier New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056513" y="3232785"/>
            <a:ext cx="2508885" cy="2004060"/>
          </a:xfrm>
          <a:custGeom>
            <a:avLst/>
            <a:gdLst/>
            <a:ahLst/>
            <a:cxnLst/>
            <a:rect l="l" t="t" r="r" b="b"/>
            <a:pathLst>
              <a:path w="2508885" h="2004060">
                <a:moveTo>
                  <a:pt x="2174494" y="0"/>
                </a:moveTo>
                <a:lnTo>
                  <a:pt x="334010" y="0"/>
                </a:lnTo>
                <a:lnTo>
                  <a:pt x="284652" y="3622"/>
                </a:lnTo>
                <a:lnTo>
                  <a:pt x="237543" y="14146"/>
                </a:lnTo>
                <a:lnTo>
                  <a:pt x="193200" y="31054"/>
                </a:lnTo>
                <a:lnTo>
                  <a:pt x="152138" y="53827"/>
                </a:lnTo>
                <a:lnTo>
                  <a:pt x="114875" y="81948"/>
                </a:lnTo>
                <a:lnTo>
                  <a:pt x="81927" y="114901"/>
                </a:lnTo>
                <a:lnTo>
                  <a:pt x="53811" y="152166"/>
                </a:lnTo>
                <a:lnTo>
                  <a:pt x="31043" y="193227"/>
                </a:lnTo>
                <a:lnTo>
                  <a:pt x="14141" y="237567"/>
                </a:lnTo>
                <a:lnTo>
                  <a:pt x="3621" y="284667"/>
                </a:lnTo>
                <a:lnTo>
                  <a:pt x="0" y="334010"/>
                </a:lnTo>
                <a:lnTo>
                  <a:pt x="0" y="1670050"/>
                </a:lnTo>
                <a:lnTo>
                  <a:pt x="3621" y="1719392"/>
                </a:lnTo>
                <a:lnTo>
                  <a:pt x="14141" y="1766492"/>
                </a:lnTo>
                <a:lnTo>
                  <a:pt x="31043" y="1810832"/>
                </a:lnTo>
                <a:lnTo>
                  <a:pt x="53811" y="1851893"/>
                </a:lnTo>
                <a:lnTo>
                  <a:pt x="81927" y="1889158"/>
                </a:lnTo>
                <a:lnTo>
                  <a:pt x="114875" y="1922111"/>
                </a:lnTo>
                <a:lnTo>
                  <a:pt x="152138" y="1950232"/>
                </a:lnTo>
                <a:lnTo>
                  <a:pt x="193200" y="1973005"/>
                </a:lnTo>
                <a:lnTo>
                  <a:pt x="237543" y="1989913"/>
                </a:lnTo>
                <a:lnTo>
                  <a:pt x="284652" y="2000437"/>
                </a:lnTo>
                <a:lnTo>
                  <a:pt x="334010" y="2004060"/>
                </a:lnTo>
                <a:lnTo>
                  <a:pt x="2174494" y="2004060"/>
                </a:lnTo>
                <a:lnTo>
                  <a:pt x="2223836" y="2000437"/>
                </a:lnTo>
                <a:lnTo>
                  <a:pt x="2270936" y="1989913"/>
                </a:lnTo>
                <a:lnTo>
                  <a:pt x="2315276" y="1973005"/>
                </a:lnTo>
                <a:lnTo>
                  <a:pt x="2356337" y="1950232"/>
                </a:lnTo>
                <a:lnTo>
                  <a:pt x="2393602" y="1922111"/>
                </a:lnTo>
                <a:lnTo>
                  <a:pt x="2426555" y="1889158"/>
                </a:lnTo>
                <a:lnTo>
                  <a:pt x="2454676" y="1851893"/>
                </a:lnTo>
                <a:lnTo>
                  <a:pt x="2477449" y="1810832"/>
                </a:lnTo>
                <a:lnTo>
                  <a:pt x="2494357" y="1766492"/>
                </a:lnTo>
                <a:lnTo>
                  <a:pt x="2504881" y="1719392"/>
                </a:lnTo>
                <a:lnTo>
                  <a:pt x="2508504" y="1670050"/>
                </a:lnTo>
                <a:lnTo>
                  <a:pt x="2508504" y="334010"/>
                </a:lnTo>
                <a:lnTo>
                  <a:pt x="2504881" y="284667"/>
                </a:lnTo>
                <a:lnTo>
                  <a:pt x="2494357" y="237567"/>
                </a:lnTo>
                <a:lnTo>
                  <a:pt x="2477449" y="193227"/>
                </a:lnTo>
                <a:lnTo>
                  <a:pt x="2454676" y="152166"/>
                </a:lnTo>
                <a:lnTo>
                  <a:pt x="2426555" y="114901"/>
                </a:lnTo>
                <a:lnTo>
                  <a:pt x="2393602" y="81948"/>
                </a:lnTo>
                <a:lnTo>
                  <a:pt x="2356337" y="53827"/>
                </a:lnTo>
                <a:lnTo>
                  <a:pt x="2315276" y="31054"/>
                </a:lnTo>
                <a:lnTo>
                  <a:pt x="2270936" y="14146"/>
                </a:lnTo>
                <a:lnTo>
                  <a:pt x="2223836" y="3622"/>
                </a:lnTo>
                <a:lnTo>
                  <a:pt x="2174494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56513" y="3232785"/>
            <a:ext cx="2508885" cy="2004060"/>
          </a:xfrm>
          <a:custGeom>
            <a:avLst/>
            <a:gdLst/>
            <a:ahLst/>
            <a:cxnLst/>
            <a:rect l="l" t="t" r="r" b="b"/>
            <a:pathLst>
              <a:path w="2508885" h="2004060">
                <a:moveTo>
                  <a:pt x="0" y="334010"/>
                </a:moveTo>
                <a:lnTo>
                  <a:pt x="3621" y="284667"/>
                </a:lnTo>
                <a:lnTo>
                  <a:pt x="14141" y="237567"/>
                </a:lnTo>
                <a:lnTo>
                  <a:pt x="31043" y="193227"/>
                </a:lnTo>
                <a:lnTo>
                  <a:pt x="53811" y="152166"/>
                </a:lnTo>
                <a:lnTo>
                  <a:pt x="81927" y="114901"/>
                </a:lnTo>
                <a:lnTo>
                  <a:pt x="114875" y="81948"/>
                </a:lnTo>
                <a:lnTo>
                  <a:pt x="152138" y="53827"/>
                </a:lnTo>
                <a:lnTo>
                  <a:pt x="193200" y="31054"/>
                </a:lnTo>
                <a:lnTo>
                  <a:pt x="237543" y="14146"/>
                </a:lnTo>
                <a:lnTo>
                  <a:pt x="284652" y="3622"/>
                </a:lnTo>
                <a:lnTo>
                  <a:pt x="334010" y="0"/>
                </a:lnTo>
                <a:lnTo>
                  <a:pt x="2174494" y="0"/>
                </a:lnTo>
                <a:lnTo>
                  <a:pt x="2223836" y="3622"/>
                </a:lnTo>
                <a:lnTo>
                  <a:pt x="2270936" y="14146"/>
                </a:lnTo>
                <a:lnTo>
                  <a:pt x="2315276" y="31054"/>
                </a:lnTo>
                <a:lnTo>
                  <a:pt x="2356337" y="53827"/>
                </a:lnTo>
                <a:lnTo>
                  <a:pt x="2393602" y="81948"/>
                </a:lnTo>
                <a:lnTo>
                  <a:pt x="2426555" y="114901"/>
                </a:lnTo>
                <a:lnTo>
                  <a:pt x="2454676" y="152166"/>
                </a:lnTo>
                <a:lnTo>
                  <a:pt x="2477449" y="193227"/>
                </a:lnTo>
                <a:lnTo>
                  <a:pt x="2494357" y="237567"/>
                </a:lnTo>
                <a:lnTo>
                  <a:pt x="2504881" y="284667"/>
                </a:lnTo>
                <a:lnTo>
                  <a:pt x="2508504" y="334010"/>
                </a:lnTo>
                <a:lnTo>
                  <a:pt x="2508504" y="1670050"/>
                </a:lnTo>
                <a:lnTo>
                  <a:pt x="2504881" y="1719392"/>
                </a:lnTo>
                <a:lnTo>
                  <a:pt x="2494357" y="1766492"/>
                </a:lnTo>
                <a:lnTo>
                  <a:pt x="2477449" y="1810832"/>
                </a:lnTo>
                <a:lnTo>
                  <a:pt x="2454676" y="1851893"/>
                </a:lnTo>
                <a:lnTo>
                  <a:pt x="2426555" y="1889158"/>
                </a:lnTo>
                <a:lnTo>
                  <a:pt x="2393602" y="1922111"/>
                </a:lnTo>
                <a:lnTo>
                  <a:pt x="2356337" y="1950232"/>
                </a:lnTo>
                <a:lnTo>
                  <a:pt x="2315276" y="1973005"/>
                </a:lnTo>
                <a:lnTo>
                  <a:pt x="2270936" y="1989913"/>
                </a:lnTo>
                <a:lnTo>
                  <a:pt x="2223836" y="2000437"/>
                </a:lnTo>
                <a:lnTo>
                  <a:pt x="2174494" y="2004060"/>
                </a:lnTo>
                <a:lnTo>
                  <a:pt x="334010" y="2004060"/>
                </a:lnTo>
                <a:lnTo>
                  <a:pt x="284652" y="2000437"/>
                </a:lnTo>
                <a:lnTo>
                  <a:pt x="237543" y="1989913"/>
                </a:lnTo>
                <a:lnTo>
                  <a:pt x="193200" y="1973005"/>
                </a:lnTo>
                <a:lnTo>
                  <a:pt x="152138" y="1950232"/>
                </a:lnTo>
                <a:lnTo>
                  <a:pt x="114875" y="1922111"/>
                </a:lnTo>
                <a:lnTo>
                  <a:pt x="81927" y="1889158"/>
                </a:lnTo>
                <a:lnTo>
                  <a:pt x="53811" y="1851893"/>
                </a:lnTo>
                <a:lnTo>
                  <a:pt x="31043" y="1810832"/>
                </a:lnTo>
                <a:lnTo>
                  <a:pt x="14141" y="1766492"/>
                </a:lnTo>
                <a:lnTo>
                  <a:pt x="3621" y="1719392"/>
                </a:lnTo>
                <a:lnTo>
                  <a:pt x="0" y="1670050"/>
                </a:lnTo>
                <a:lnTo>
                  <a:pt x="0" y="334010"/>
                </a:lnTo>
                <a:close/>
              </a:path>
            </a:pathLst>
          </a:custGeom>
          <a:ln w="16002">
            <a:solidFill>
              <a:srgbClr val="3E3E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960495" y="3232785"/>
            <a:ext cx="4166870" cy="2004060"/>
          </a:xfrm>
          <a:custGeom>
            <a:avLst/>
            <a:gdLst/>
            <a:ahLst/>
            <a:cxnLst/>
            <a:rect l="l" t="t" r="r" b="b"/>
            <a:pathLst>
              <a:path w="4166870" h="2004060">
                <a:moveTo>
                  <a:pt x="3832605" y="0"/>
                </a:moveTo>
                <a:lnTo>
                  <a:pt x="334010" y="0"/>
                </a:lnTo>
                <a:lnTo>
                  <a:pt x="284667" y="3622"/>
                </a:lnTo>
                <a:lnTo>
                  <a:pt x="237567" y="14146"/>
                </a:lnTo>
                <a:lnTo>
                  <a:pt x="193227" y="31054"/>
                </a:lnTo>
                <a:lnTo>
                  <a:pt x="152166" y="53827"/>
                </a:lnTo>
                <a:lnTo>
                  <a:pt x="114901" y="81948"/>
                </a:lnTo>
                <a:lnTo>
                  <a:pt x="81948" y="114901"/>
                </a:lnTo>
                <a:lnTo>
                  <a:pt x="53827" y="152166"/>
                </a:lnTo>
                <a:lnTo>
                  <a:pt x="31054" y="193227"/>
                </a:lnTo>
                <a:lnTo>
                  <a:pt x="14146" y="237567"/>
                </a:lnTo>
                <a:lnTo>
                  <a:pt x="3622" y="284667"/>
                </a:lnTo>
                <a:lnTo>
                  <a:pt x="0" y="334010"/>
                </a:lnTo>
                <a:lnTo>
                  <a:pt x="0" y="1670050"/>
                </a:lnTo>
                <a:lnTo>
                  <a:pt x="3622" y="1719392"/>
                </a:lnTo>
                <a:lnTo>
                  <a:pt x="14146" y="1766492"/>
                </a:lnTo>
                <a:lnTo>
                  <a:pt x="31054" y="1810832"/>
                </a:lnTo>
                <a:lnTo>
                  <a:pt x="53827" y="1851893"/>
                </a:lnTo>
                <a:lnTo>
                  <a:pt x="81948" y="1889158"/>
                </a:lnTo>
                <a:lnTo>
                  <a:pt x="114901" y="1922111"/>
                </a:lnTo>
                <a:lnTo>
                  <a:pt x="152166" y="1950232"/>
                </a:lnTo>
                <a:lnTo>
                  <a:pt x="193227" y="1973005"/>
                </a:lnTo>
                <a:lnTo>
                  <a:pt x="237567" y="1989913"/>
                </a:lnTo>
                <a:lnTo>
                  <a:pt x="284667" y="2000437"/>
                </a:lnTo>
                <a:lnTo>
                  <a:pt x="334010" y="2004060"/>
                </a:lnTo>
                <a:lnTo>
                  <a:pt x="3832605" y="2004060"/>
                </a:lnTo>
                <a:lnTo>
                  <a:pt x="3881948" y="2000437"/>
                </a:lnTo>
                <a:lnTo>
                  <a:pt x="3929048" y="1989913"/>
                </a:lnTo>
                <a:lnTo>
                  <a:pt x="3973388" y="1973005"/>
                </a:lnTo>
                <a:lnTo>
                  <a:pt x="4014449" y="1950232"/>
                </a:lnTo>
                <a:lnTo>
                  <a:pt x="4051714" y="1922111"/>
                </a:lnTo>
                <a:lnTo>
                  <a:pt x="4084667" y="1889158"/>
                </a:lnTo>
                <a:lnTo>
                  <a:pt x="4112788" y="1851893"/>
                </a:lnTo>
                <a:lnTo>
                  <a:pt x="4135561" y="1810832"/>
                </a:lnTo>
                <a:lnTo>
                  <a:pt x="4152469" y="1766492"/>
                </a:lnTo>
                <a:lnTo>
                  <a:pt x="4162993" y="1719392"/>
                </a:lnTo>
                <a:lnTo>
                  <a:pt x="4166616" y="1670050"/>
                </a:lnTo>
                <a:lnTo>
                  <a:pt x="4166616" y="334010"/>
                </a:lnTo>
                <a:lnTo>
                  <a:pt x="4162993" y="284667"/>
                </a:lnTo>
                <a:lnTo>
                  <a:pt x="4152469" y="237567"/>
                </a:lnTo>
                <a:lnTo>
                  <a:pt x="4135561" y="193227"/>
                </a:lnTo>
                <a:lnTo>
                  <a:pt x="4112788" y="152166"/>
                </a:lnTo>
                <a:lnTo>
                  <a:pt x="4084667" y="114901"/>
                </a:lnTo>
                <a:lnTo>
                  <a:pt x="4051714" y="81948"/>
                </a:lnTo>
                <a:lnTo>
                  <a:pt x="4014449" y="53827"/>
                </a:lnTo>
                <a:lnTo>
                  <a:pt x="3973388" y="31054"/>
                </a:lnTo>
                <a:lnTo>
                  <a:pt x="3929048" y="14146"/>
                </a:lnTo>
                <a:lnTo>
                  <a:pt x="3881948" y="3622"/>
                </a:lnTo>
                <a:lnTo>
                  <a:pt x="383260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232408" y="3618991"/>
            <a:ext cx="199898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FFFFFF"/>
                </a:solidFill>
                <a:latin typeface="Courier New"/>
                <a:cs typeface="Courier New"/>
              </a:rPr>
              <a:t>CONTROL</a:t>
            </a:r>
            <a:endParaRPr sz="36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tabLst>
                <a:tab pos="1985645" algn="l"/>
              </a:tabLst>
            </a:pPr>
            <a:r>
              <a:rPr sz="3600" spc="-5" dirty="0">
                <a:solidFill>
                  <a:srgbClr val="FFFFFF"/>
                </a:solidFill>
                <a:latin typeface="Courier New"/>
                <a:cs typeface="Courier New"/>
              </a:rPr>
              <a:t>U</a:t>
            </a:r>
            <a:r>
              <a:rPr sz="3600" u="heavy" spc="-5" dirty="0">
                <a:solidFill>
                  <a:srgbClr val="FFFFFF"/>
                </a:solidFill>
                <a:latin typeface="Courier New"/>
                <a:cs typeface="Courier New"/>
              </a:rPr>
              <a:t>NIT	</a:t>
            </a:r>
            <a:endParaRPr sz="3600">
              <a:latin typeface="Courier New"/>
              <a:cs typeface="Courier New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960495" y="3232785"/>
            <a:ext cx="4166870" cy="2004060"/>
          </a:xfrm>
          <a:custGeom>
            <a:avLst/>
            <a:gdLst/>
            <a:ahLst/>
            <a:cxnLst/>
            <a:rect l="l" t="t" r="r" b="b"/>
            <a:pathLst>
              <a:path w="4166870" h="2004060">
                <a:moveTo>
                  <a:pt x="0" y="334010"/>
                </a:moveTo>
                <a:lnTo>
                  <a:pt x="3622" y="284667"/>
                </a:lnTo>
                <a:lnTo>
                  <a:pt x="14146" y="237567"/>
                </a:lnTo>
                <a:lnTo>
                  <a:pt x="31054" y="193227"/>
                </a:lnTo>
                <a:lnTo>
                  <a:pt x="53827" y="152166"/>
                </a:lnTo>
                <a:lnTo>
                  <a:pt x="81948" y="114901"/>
                </a:lnTo>
                <a:lnTo>
                  <a:pt x="114901" y="81948"/>
                </a:lnTo>
                <a:lnTo>
                  <a:pt x="152166" y="53827"/>
                </a:lnTo>
                <a:lnTo>
                  <a:pt x="193227" y="31054"/>
                </a:lnTo>
                <a:lnTo>
                  <a:pt x="237567" y="14146"/>
                </a:lnTo>
                <a:lnTo>
                  <a:pt x="284667" y="3622"/>
                </a:lnTo>
                <a:lnTo>
                  <a:pt x="334010" y="0"/>
                </a:lnTo>
                <a:lnTo>
                  <a:pt x="3832605" y="0"/>
                </a:lnTo>
                <a:lnTo>
                  <a:pt x="3881948" y="3622"/>
                </a:lnTo>
                <a:lnTo>
                  <a:pt x="3929048" y="14146"/>
                </a:lnTo>
                <a:lnTo>
                  <a:pt x="3973388" y="31054"/>
                </a:lnTo>
                <a:lnTo>
                  <a:pt x="4014449" y="53827"/>
                </a:lnTo>
                <a:lnTo>
                  <a:pt x="4051714" y="81948"/>
                </a:lnTo>
                <a:lnTo>
                  <a:pt x="4084667" y="114901"/>
                </a:lnTo>
                <a:lnTo>
                  <a:pt x="4112788" y="152166"/>
                </a:lnTo>
                <a:lnTo>
                  <a:pt x="4135561" y="193227"/>
                </a:lnTo>
                <a:lnTo>
                  <a:pt x="4152469" y="237567"/>
                </a:lnTo>
                <a:lnTo>
                  <a:pt x="4162993" y="284667"/>
                </a:lnTo>
                <a:lnTo>
                  <a:pt x="4166616" y="334010"/>
                </a:lnTo>
                <a:lnTo>
                  <a:pt x="4166616" y="1670050"/>
                </a:lnTo>
                <a:lnTo>
                  <a:pt x="4162993" y="1719392"/>
                </a:lnTo>
                <a:lnTo>
                  <a:pt x="4152469" y="1766492"/>
                </a:lnTo>
                <a:lnTo>
                  <a:pt x="4135561" y="1810832"/>
                </a:lnTo>
                <a:lnTo>
                  <a:pt x="4112788" y="1851893"/>
                </a:lnTo>
                <a:lnTo>
                  <a:pt x="4084667" y="1889158"/>
                </a:lnTo>
                <a:lnTo>
                  <a:pt x="4051714" y="1922111"/>
                </a:lnTo>
                <a:lnTo>
                  <a:pt x="4014449" y="1950232"/>
                </a:lnTo>
                <a:lnTo>
                  <a:pt x="3973388" y="1973005"/>
                </a:lnTo>
                <a:lnTo>
                  <a:pt x="3929048" y="1989913"/>
                </a:lnTo>
                <a:lnTo>
                  <a:pt x="3881948" y="2000437"/>
                </a:lnTo>
                <a:lnTo>
                  <a:pt x="3832605" y="2004060"/>
                </a:lnTo>
                <a:lnTo>
                  <a:pt x="334010" y="2004060"/>
                </a:lnTo>
                <a:lnTo>
                  <a:pt x="284667" y="2000437"/>
                </a:lnTo>
                <a:lnTo>
                  <a:pt x="237567" y="1989913"/>
                </a:lnTo>
                <a:lnTo>
                  <a:pt x="193227" y="1973005"/>
                </a:lnTo>
                <a:lnTo>
                  <a:pt x="152166" y="1950232"/>
                </a:lnTo>
                <a:lnTo>
                  <a:pt x="114901" y="1922111"/>
                </a:lnTo>
                <a:lnTo>
                  <a:pt x="81948" y="1889158"/>
                </a:lnTo>
                <a:lnTo>
                  <a:pt x="53827" y="1851893"/>
                </a:lnTo>
                <a:lnTo>
                  <a:pt x="31054" y="1810832"/>
                </a:lnTo>
                <a:lnTo>
                  <a:pt x="14146" y="1766492"/>
                </a:lnTo>
                <a:lnTo>
                  <a:pt x="3622" y="1719392"/>
                </a:lnTo>
                <a:lnTo>
                  <a:pt x="0" y="1670050"/>
                </a:lnTo>
                <a:lnTo>
                  <a:pt x="0" y="334010"/>
                </a:lnTo>
                <a:close/>
              </a:path>
            </a:pathLst>
          </a:custGeom>
          <a:ln w="16002">
            <a:solidFill>
              <a:srgbClr val="3E3E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4136644" y="3618991"/>
            <a:ext cx="277177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FFFFFF"/>
                </a:solidFill>
                <a:latin typeface="Courier New"/>
                <a:cs typeface="Courier New"/>
              </a:rPr>
              <a:t>ARITHMETIC</a:t>
            </a:r>
            <a:endParaRPr sz="36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</a:pPr>
            <a:r>
              <a:rPr sz="3600" spc="-5" dirty="0">
                <a:solidFill>
                  <a:srgbClr val="FFFFFF"/>
                </a:solidFill>
                <a:latin typeface="Courier New"/>
                <a:cs typeface="Courier New"/>
              </a:rPr>
              <a:t>LOGI</a:t>
            </a:r>
            <a:r>
              <a:rPr sz="3600" u="heavy" spc="-5" dirty="0">
                <a:solidFill>
                  <a:srgbClr val="FFFFFF"/>
                </a:solidFill>
                <a:latin typeface="Courier New"/>
                <a:cs typeface="Courier New"/>
              </a:rPr>
              <a:t>C</a:t>
            </a:r>
            <a:r>
              <a:rPr sz="3600" u="heavy" spc="-80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3600" u="heavy" spc="-5" dirty="0">
                <a:solidFill>
                  <a:srgbClr val="FFFFFF"/>
                </a:solidFill>
                <a:latin typeface="Courier New"/>
                <a:cs typeface="Courier New"/>
              </a:rPr>
              <a:t>UNIT</a:t>
            </a:r>
            <a:endParaRPr sz="3600">
              <a:latin typeface="Courier New"/>
              <a:cs typeface="Courier New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244470" y="5796153"/>
            <a:ext cx="1983739" cy="656590"/>
          </a:xfrm>
          <a:custGeom>
            <a:avLst/>
            <a:gdLst/>
            <a:ahLst/>
            <a:cxnLst/>
            <a:rect l="l" t="t" r="r" b="b"/>
            <a:pathLst>
              <a:path w="1983739" h="656589">
                <a:moveTo>
                  <a:pt x="1874139" y="0"/>
                </a:moveTo>
                <a:lnTo>
                  <a:pt x="109347" y="0"/>
                </a:lnTo>
                <a:lnTo>
                  <a:pt x="66758" y="8593"/>
                </a:lnTo>
                <a:lnTo>
                  <a:pt x="32003" y="32027"/>
                </a:lnTo>
                <a:lnTo>
                  <a:pt x="8584" y="66785"/>
                </a:lnTo>
                <a:lnTo>
                  <a:pt x="0" y="109347"/>
                </a:lnTo>
                <a:lnTo>
                  <a:pt x="0" y="546735"/>
                </a:lnTo>
                <a:lnTo>
                  <a:pt x="8584" y="589296"/>
                </a:lnTo>
                <a:lnTo>
                  <a:pt x="32003" y="624054"/>
                </a:lnTo>
                <a:lnTo>
                  <a:pt x="66758" y="647488"/>
                </a:lnTo>
                <a:lnTo>
                  <a:pt x="109347" y="656082"/>
                </a:lnTo>
                <a:lnTo>
                  <a:pt x="1874139" y="656082"/>
                </a:lnTo>
                <a:lnTo>
                  <a:pt x="1916727" y="647488"/>
                </a:lnTo>
                <a:lnTo>
                  <a:pt x="1951482" y="624054"/>
                </a:lnTo>
                <a:lnTo>
                  <a:pt x="1974901" y="589296"/>
                </a:lnTo>
                <a:lnTo>
                  <a:pt x="1983486" y="546735"/>
                </a:lnTo>
                <a:lnTo>
                  <a:pt x="1983486" y="109347"/>
                </a:lnTo>
                <a:lnTo>
                  <a:pt x="1974901" y="66785"/>
                </a:lnTo>
                <a:lnTo>
                  <a:pt x="1951482" y="32027"/>
                </a:lnTo>
                <a:lnTo>
                  <a:pt x="1916727" y="8593"/>
                </a:lnTo>
                <a:lnTo>
                  <a:pt x="1874139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244470" y="5796153"/>
            <a:ext cx="1983739" cy="656590"/>
          </a:xfrm>
          <a:custGeom>
            <a:avLst/>
            <a:gdLst/>
            <a:ahLst/>
            <a:cxnLst/>
            <a:rect l="l" t="t" r="r" b="b"/>
            <a:pathLst>
              <a:path w="1983739" h="656589">
                <a:moveTo>
                  <a:pt x="0" y="109347"/>
                </a:moveTo>
                <a:lnTo>
                  <a:pt x="8584" y="66785"/>
                </a:lnTo>
                <a:lnTo>
                  <a:pt x="32004" y="32027"/>
                </a:lnTo>
                <a:lnTo>
                  <a:pt x="66758" y="8593"/>
                </a:lnTo>
                <a:lnTo>
                  <a:pt x="109347" y="0"/>
                </a:lnTo>
                <a:lnTo>
                  <a:pt x="1874139" y="0"/>
                </a:lnTo>
                <a:lnTo>
                  <a:pt x="1916727" y="8593"/>
                </a:lnTo>
                <a:lnTo>
                  <a:pt x="1951482" y="32027"/>
                </a:lnTo>
                <a:lnTo>
                  <a:pt x="1974901" y="66785"/>
                </a:lnTo>
                <a:lnTo>
                  <a:pt x="1983486" y="109347"/>
                </a:lnTo>
                <a:lnTo>
                  <a:pt x="1983486" y="546735"/>
                </a:lnTo>
                <a:lnTo>
                  <a:pt x="1974901" y="589296"/>
                </a:lnTo>
                <a:lnTo>
                  <a:pt x="1951482" y="624054"/>
                </a:lnTo>
                <a:lnTo>
                  <a:pt x="1916727" y="647488"/>
                </a:lnTo>
                <a:lnTo>
                  <a:pt x="1874139" y="656082"/>
                </a:lnTo>
                <a:lnTo>
                  <a:pt x="109347" y="656082"/>
                </a:lnTo>
                <a:lnTo>
                  <a:pt x="66758" y="647488"/>
                </a:lnTo>
                <a:lnTo>
                  <a:pt x="32003" y="624054"/>
                </a:lnTo>
                <a:lnTo>
                  <a:pt x="8584" y="589296"/>
                </a:lnTo>
                <a:lnTo>
                  <a:pt x="0" y="546735"/>
                </a:lnTo>
                <a:lnTo>
                  <a:pt x="0" y="109347"/>
                </a:lnTo>
                <a:close/>
              </a:path>
            </a:pathLst>
          </a:custGeom>
          <a:ln w="16001">
            <a:solidFill>
              <a:srgbClr val="3E3E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354833" y="5783071"/>
            <a:ext cx="13982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FFFFFF"/>
                </a:solidFill>
                <a:latin typeface="Courier New"/>
                <a:cs typeface="Courier New"/>
              </a:rPr>
              <a:t>INP</a:t>
            </a:r>
            <a:r>
              <a:rPr sz="3600" dirty="0">
                <a:solidFill>
                  <a:srgbClr val="FFFFFF"/>
                </a:solidFill>
                <a:latin typeface="Courier New"/>
                <a:cs typeface="Courier New"/>
              </a:rPr>
              <a:t>UT</a:t>
            </a:r>
            <a:endParaRPr sz="3600">
              <a:latin typeface="Courier New"/>
              <a:cs typeface="Courier New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394835" y="5796153"/>
            <a:ext cx="1983739" cy="656590"/>
          </a:xfrm>
          <a:custGeom>
            <a:avLst/>
            <a:gdLst/>
            <a:ahLst/>
            <a:cxnLst/>
            <a:rect l="l" t="t" r="r" b="b"/>
            <a:pathLst>
              <a:path w="1983739" h="656589">
                <a:moveTo>
                  <a:pt x="1874139" y="0"/>
                </a:moveTo>
                <a:lnTo>
                  <a:pt x="109347" y="0"/>
                </a:lnTo>
                <a:lnTo>
                  <a:pt x="66758" y="8593"/>
                </a:lnTo>
                <a:lnTo>
                  <a:pt x="32003" y="32027"/>
                </a:lnTo>
                <a:lnTo>
                  <a:pt x="8584" y="66785"/>
                </a:lnTo>
                <a:lnTo>
                  <a:pt x="0" y="109347"/>
                </a:lnTo>
                <a:lnTo>
                  <a:pt x="0" y="546735"/>
                </a:lnTo>
                <a:lnTo>
                  <a:pt x="8584" y="589296"/>
                </a:lnTo>
                <a:lnTo>
                  <a:pt x="32003" y="624054"/>
                </a:lnTo>
                <a:lnTo>
                  <a:pt x="66758" y="647488"/>
                </a:lnTo>
                <a:lnTo>
                  <a:pt x="109347" y="656082"/>
                </a:lnTo>
                <a:lnTo>
                  <a:pt x="1874139" y="656082"/>
                </a:lnTo>
                <a:lnTo>
                  <a:pt x="1916727" y="647488"/>
                </a:lnTo>
                <a:lnTo>
                  <a:pt x="1951482" y="624054"/>
                </a:lnTo>
                <a:lnTo>
                  <a:pt x="1974901" y="589296"/>
                </a:lnTo>
                <a:lnTo>
                  <a:pt x="1983486" y="546735"/>
                </a:lnTo>
                <a:lnTo>
                  <a:pt x="1983486" y="109347"/>
                </a:lnTo>
                <a:lnTo>
                  <a:pt x="1974901" y="66785"/>
                </a:lnTo>
                <a:lnTo>
                  <a:pt x="1951482" y="32027"/>
                </a:lnTo>
                <a:lnTo>
                  <a:pt x="1916727" y="8593"/>
                </a:lnTo>
                <a:lnTo>
                  <a:pt x="1874139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394835" y="5796153"/>
            <a:ext cx="1983739" cy="656590"/>
          </a:xfrm>
          <a:custGeom>
            <a:avLst/>
            <a:gdLst/>
            <a:ahLst/>
            <a:cxnLst/>
            <a:rect l="l" t="t" r="r" b="b"/>
            <a:pathLst>
              <a:path w="1983739" h="656589">
                <a:moveTo>
                  <a:pt x="0" y="109347"/>
                </a:moveTo>
                <a:lnTo>
                  <a:pt x="8584" y="66785"/>
                </a:lnTo>
                <a:lnTo>
                  <a:pt x="32004" y="32027"/>
                </a:lnTo>
                <a:lnTo>
                  <a:pt x="66758" y="8593"/>
                </a:lnTo>
                <a:lnTo>
                  <a:pt x="109347" y="0"/>
                </a:lnTo>
                <a:lnTo>
                  <a:pt x="1874139" y="0"/>
                </a:lnTo>
                <a:lnTo>
                  <a:pt x="1916727" y="8593"/>
                </a:lnTo>
                <a:lnTo>
                  <a:pt x="1951482" y="32027"/>
                </a:lnTo>
                <a:lnTo>
                  <a:pt x="1974901" y="66785"/>
                </a:lnTo>
                <a:lnTo>
                  <a:pt x="1983486" y="109347"/>
                </a:lnTo>
                <a:lnTo>
                  <a:pt x="1983486" y="546735"/>
                </a:lnTo>
                <a:lnTo>
                  <a:pt x="1974901" y="589296"/>
                </a:lnTo>
                <a:lnTo>
                  <a:pt x="1951482" y="624054"/>
                </a:lnTo>
                <a:lnTo>
                  <a:pt x="1916727" y="647488"/>
                </a:lnTo>
                <a:lnTo>
                  <a:pt x="1874139" y="656082"/>
                </a:lnTo>
                <a:lnTo>
                  <a:pt x="109347" y="656082"/>
                </a:lnTo>
                <a:lnTo>
                  <a:pt x="66758" y="647488"/>
                </a:lnTo>
                <a:lnTo>
                  <a:pt x="32003" y="624054"/>
                </a:lnTo>
                <a:lnTo>
                  <a:pt x="8584" y="589296"/>
                </a:lnTo>
                <a:lnTo>
                  <a:pt x="0" y="546735"/>
                </a:lnTo>
                <a:lnTo>
                  <a:pt x="0" y="109347"/>
                </a:lnTo>
                <a:close/>
              </a:path>
            </a:pathLst>
          </a:custGeom>
          <a:ln w="16001">
            <a:solidFill>
              <a:srgbClr val="3E3E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505959" y="5783071"/>
            <a:ext cx="167258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FFFFFF"/>
                </a:solidFill>
                <a:latin typeface="Courier New"/>
                <a:cs typeface="Courier New"/>
              </a:rPr>
              <a:t>OUT</a:t>
            </a:r>
            <a:r>
              <a:rPr sz="3600" dirty="0">
                <a:solidFill>
                  <a:srgbClr val="FFFFFF"/>
                </a:solidFill>
                <a:latin typeface="Courier New"/>
                <a:cs typeface="Courier New"/>
              </a:rPr>
              <a:t>P</a:t>
            </a:r>
            <a:r>
              <a:rPr sz="3600" spc="-5" dirty="0">
                <a:solidFill>
                  <a:srgbClr val="FFFFFF"/>
                </a:solidFill>
                <a:latin typeface="Courier New"/>
                <a:cs typeface="Courier New"/>
              </a:rPr>
              <a:t>UT</a:t>
            </a:r>
            <a:endParaRPr sz="3600">
              <a:latin typeface="Courier New"/>
              <a:cs typeface="Courier New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382648" y="4733925"/>
            <a:ext cx="1856739" cy="422909"/>
          </a:xfrm>
          <a:custGeom>
            <a:avLst/>
            <a:gdLst/>
            <a:ahLst/>
            <a:cxnLst/>
            <a:rect l="l" t="t" r="r" b="b"/>
            <a:pathLst>
              <a:path w="1856739" h="422910">
                <a:moveTo>
                  <a:pt x="1785747" y="0"/>
                </a:moveTo>
                <a:lnTo>
                  <a:pt x="70485" y="0"/>
                </a:lnTo>
                <a:lnTo>
                  <a:pt x="43023" y="5530"/>
                </a:lnTo>
                <a:lnTo>
                  <a:pt x="20621" y="20621"/>
                </a:lnTo>
                <a:lnTo>
                  <a:pt x="5530" y="43023"/>
                </a:lnTo>
                <a:lnTo>
                  <a:pt x="0" y="70485"/>
                </a:lnTo>
                <a:lnTo>
                  <a:pt x="0" y="352425"/>
                </a:lnTo>
                <a:lnTo>
                  <a:pt x="5530" y="379886"/>
                </a:lnTo>
                <a:lnTo>
                  <a:pt x="20621" y="402288"/>
                </a:lnTo>
                <a:lnTo>
                  <a:pt x="43023" y="417379"/>
                </a:lnTo>
                <a:lnTo>
                  <a:pt x="70485" y="422910"/>
                </a:lnTo>
                <a:lnTo>
                  <a:pt x="1785747" y="422910"/>
                </a:lnTo>
                <a:lnTo>
                  <a:pt x="1813208" y="417379"/>
                </a:lnTo>
                <a:lnTo>
                  <a:pt x="1835610" y="402288"/>
                </a:lnTo>
                <a:lnTo>
                  <a:pt x="1850701" y="379886"/>
                </a:lnTo>
                <a:lnTo>
                  <a:pt x="1856232" y="352425"/>
                </a:lnTo>
                <a:lnTo>
                  <a:pt x="1856232" y="70485"/>
                </a:lnTo>
                <a:lnTo>
                  <a:pt x="1850701" y="43023"/>
                </a:lnTo>
                <a:lnTo>
                  <a:pt x="1835610" y="20621"/>
                </a:lnTo>
                <a:lnTo>
                  <a:pt x="1813208" y="5530"/>
                </a:lnTo>
                <a:lnTo>
                  <a:pt x="1785747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1515363" y="4781041"/>
            <a:ext cx="15906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75" dirty="0">
                <a:latin typeface="Arial"/>
                <a:cs typeface="Arial"/>
              </a:rPr>
              <a:t>program</a:t>
            </a:r>
            <a:r>
              <a:rPr sz="1800" spc="-160" dirty="0">
                <a:latin typeface="Arial"/>
                <a:cs typeface="Arial"/>
              </a:rPr>
              <a:t> </a:t>
            </a:r>
            <a:r>
              <a:rPr sz="1800" spc="-50" dirty="0">
                <a:latin typeface="Arial"/>
                <a:cs typeface="Arial"/>
              </a:rPr>
              <a:t>counter</a:t>
            </a:r>
            <a:endParaRPr sz="180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063870" y="4733925"/>
            <a:ext cx="1856739" cy="422909"/>
          </a:xfrm>
          <a:custGeom>
            <a:avLst/>
            <a:gdLst/>
            <a:ahLst/>
            <a:cxnLst/>
            <a:rect l="l" t="t" r="r" b="b"/>
            <a:pathLst>
              <a:path w="1856740" h="422910">
                <a:moveTo>
                  <a:pt x="1785747" y="0"/>
                </a:moveTo>
                <a:lnTo>
                  <a:pt x="70485" y="0"/>
                </a:lnTo>
                <a:lnTo>
                  <a:pt x="43023" y="5530"/>
                </a:lnTo>
                <a:lnTo>
                  <a:pt x="20621" y="20621"/>
                </a:lnTo>
                <a:lnTo>
                  <a:pt x="5530" y="43023"/>
                </a:lnTo>
                <a:lnTo>
                  <a:pt x="0" y="70485"/>
                </a:lnTo>
                <a:lnTo>
                  <a:pt x="0" y="352425"/>
                </a:lnTo>
                <a:lnTo>
                  <a:pt x="5530" y="379886"/>
                </a:lnTo>
                <a:lnTo>
                  <a:pt x="20621" y="402288"/>
                </a:lnTo>
                <a:lnTo>
                  <a:pt x="43023" y="417379"/>
                </a:lnTo>
                <a:lnTo>
                  <a:pt x="70485" y="422910"/>
                </a:lnTo>
                <a:lnTo>
                  <a:pt x="1785747" y="422910"/>
                </a:lnTo>
                <a:lnTo>
                  <a:pt x="1813208" y="417379"/>
                </a:lnTo>
                <a:lnTo>
                  <a:pt x="1835610" y="402288"/>
                </a:lnTo>
                <a:lnTo>
                  <a:pt x="1850701" y="379886"/>
                </a:lnTo>
                <a:lnTo>
                  <a:pt x="1856232" y="352425"/>
                </a:lnTo>
                <a:lnTo>
                  <a:pt x="1856232" y="70485"/>
                </a:lnTo>
                <a:lnTo>
                  <a:pt x="1850701" y="43023"/>
                </a:lnTo>
                <a:lnTo>
                  <a:pt x="1835610" y="20621"/>
                </a:lnTo>
                <a:lnTo>
                  <a:pt x="1813208" y="5530"/>
                </a:lnTo>
                <a:lnTo>
                  <a:pt x="1785747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5226303" y="4781041"/>
            <a:ext cx="15309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5" dirty="0">
                <a:latin typeface="Arial"/>
                <a:cs typeface="Arial"/>
              </a:rPr>
              <a:t>do </a:t>
            </a:r>
            <a:r>
              <a:rPr sz="1800" spc="-20" dirty="0">
                <a:latin typeface="Arial"/>
                <a:cs typeface="Arial"/>
              </a:rPr>
              <a:t>primitive</a:t>
            </a:r>
            <a:r>
              <a:rPr sz="1800" spc="-215" dirty="0">
                <a:latin typeface="Arial"/>
                <a:cs typeface="Arial"/>
              </a:rPr>
              <a:t> </a:t>
            </a:r>
            <a:r>
              <a:rPr sz="1800" spc="-110" dirty="0">
                <a:latin typeface="Arial"/>
                <a:cs typeface="Arial"/>
              </a:rPr>
              <a:t>ops</a:t>
            </a:r>
            <a:endParaRPr sz="180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921764" y="2869692"/>
            <a:ext cx="114300" cy="363220"/>
          </a:xfrm>
          <a:custGeom>
            <a:avLst/>
            <a:gdLst/>
            <a:ahLst/>
            <a:cxnLst/>
            <a:rect l="l" t="t" r="r" b="b"/>
            <a:pathLst>
              <a:path w="114300" h="363219">
                <a:moveTo>
                  <a:pt x="38100" y="248411"/>
                </a:moveTo>
                <a:lnTo>
                  <a:pt x="0" y="248411"/>
                </a:lnTo>
                <a:lnTo>
                  <a:pt x="57150" y="362712"/>
                </a:lnTo>
                <a:lnTo>
                  <a:pt x="104775" y="267462"/>
                </a:lnTo>
                <a:lnTo>
                  <a:pt x="38100" y="267462"/>
                </a:lnTo>
                <a:lnTo>
                  <a:pt x="38100" y="248411"/>
                </a:lnTo>
                <a:close/>
              </a:path>
              <a:path w="114300" h="363219">
                <a:moveTo>
                  <a:pt x="76200" y="0"/>
                </a:moveTo>
                <a:lnTo>
                  <a:pt x="38100" y="0"/>
                </a:lnTo>
                <a:lnTo>
                  <a:pt x="38100" y="267462"/>
                </a:lnTo>
                <a:lnTo>
                  <a:pt x="76200" y="267462"/>
                </a:lnTo>
                <a:lnTo>
                  <a:pt x="76200" y="0"/>
                </a:lnTo>
                <a:close/>
              </a:path>
              <a:path w="114300" h="363219">
                <a:moveTo>
                  <a:pt x="114300" y="248411"/>
                </a:moveTo>
                <a:lnTo>
                  <a:pt x="76200" y="248411"/>
                </a:lnTo>
                <a:lnTo>
                  <a:pt x="76200" y="267462"/>
                </a:lnTo>
                <a:lnTo>
                  <a:pt x="104775" y="267462"/>
                </a:lnTo>
                <a:lnTo>
                  <a:pt x="114300" y="248411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707385" y="2869692"/>
            <a:ext cx="114300" cy="363220"/>
          </a:xfrm>
          <a:custGeom>
            <a:avLst/>
            <a:gdLst/>
            <a:ahLst/>
            <a:cxnLst/>
            <a:rect l="l" t="t" r="r" b="b"/>
            <a:pathLst>
              <a:path w="114300" h="363219">
                <a:moveTo>
                  <a:pt x="76200" y="95250"/>
                </a:moveTo>
                <a:lnTo>
                  <a:pt x="38100" y="95250"/>
                </a:lnTo>
                <a:lnTo>
                  <a:pt x="38100" y="362712"/>
                </a:lnTo>
                <a:lnTo>
                  <a:pt x="76200" y="362712"/>
                </a:lnTo>
                <a:lnTo>
                  <a:pt x="76200" y="95250"/>
                </a:lnTo>
                <a:close/>
              </a:path>
              <a:path w="114300" h="363219">
                <a:moveTo>
                  <a:pt x="57150" y="0"/>
                </a:moveTo>
                <a:lnTo>
                  <a:pt x="0" y="114300"/>
                </a:lnTo>
                <a:lnTo>
                  <a:pt x="38100" y="114300"/>
                </a:lnTo>
                <a:lnTo>
                  <a:pt x="38100" y="95250"/>
                </a:lnTo>
                <a:lnTo>
                  <a:pt x="104775" y="95250"/>
                </a:lnTo>
                <a:lnTo>
                  <a:pt x="57150" y="0"/>
                </a:lnTo>
                <a:close/>
              </a:path>
              <a:path w="114300" h="363219">
                <a:moveTo>
                  <a:pt x="104775" y="95250"/>
                </a:moveTo>
                <a:lnTo>
                  <a:pt x="76200" y="95250"/>
                </a:lnTo>
                <a:lnTo>
                  <a:pt x="76200" y="114300"/>
                </a:lnTo>
                <a:lnTo>
                  <a:pt x="114300" y="114300"/>
                </a:lnTo>
                <a:lnTo>
                  <a:pt x="104775" y="9525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535167" y="2869692"/>
            <a:ext cx="114300" cy="363220"/>
          </a:xfrm>
          <a:custGeom>
            <a:avLst/>
            <a:gdLst/>
            <a:ahLst/>
            <a:cxnLst/>
            <a:rect l="l" t="t" r="r" b="b"/>
            <a:pathLst>
              <a:path w="114300" h="363219">
                <a:moveTo>
                  <a:pt x="38100" y="248411"/>
                </a:moveTo>
                <a:lnTo>
                  <a:pt x="0" y="248411"/>
                </a:lnTo>
                <a:lnTo>
                  <a:pt x="57150" y="362712"/>
                </a:lnTo>
                <a:lnTo>
                  <a:pt x="104775" y="267462"/>
                </a:lnTo>
                <a:lnTo>
                  <a:pt x="38100" y="267462"/>
                </a:lnTo>
                <a:lnTo>
                  <a:pt x="38100" y="248411"/>
                </a:lnTo>
                <a:close/>
              </a:path>
              <a:path w="114300" h="363219">
                <a:moveTo>
                  <a:pt x="76200" y="0"/>
                </a:moveTo>
                <a:lnTo>
                  <a:pt x="38100" y="0"/>
                </a:lnTo>
                <a:lnTo>
                  <a:pt x="38100" y="267462"/>
                </a:lnTo>
                <a:lnTo>
                  <a:pt x="76200" y="267462"/>
                </a:lnTo>
                <a:lnTo>
                  <a:pt x="76200" y="0"/>
                </a:lnTo>
                <a:close/>
              </a:path>
              <a:path w="114300" h="363219">
                <a:moveTo>
                  <a:pt x="114300" y="248411"/>
                </a:moveTo>
                <a:lnTo>
                  <a:pt x="76200" y="248411"/>
                </a:lnTo>
                <a:lnTo>
                  <a:pt x="76200" y="267462"/>
                </a:lnTo>
                <a:lnTo>
                  <a:pt x="104775" y="267462"/>
                </a:lnTo>
                <a:lnTo>
                  <a:pt x="114300" y="248411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320789" y="2869692"/>
            <a:ext cx="114300" cy="363220"/>
          </a:xfrm>
          <a:custGeom>
            <a:avLst/>
            <a:gdLst/>
            <a:ahLst/>
            <a:cxnLst/>
            <a:rect l="l" t="t" r="r" b="b"/>
            <a:pathLst>
              <a:path w="114300" h="363219">
                <a:moveTo>
                  <a:pt x="76200" y="95250"/>
                </a:moveTo>
                <a:lnTo>
                  <a:pt x="38100" y="95250"/>
                </a:lnTo>
                <a:lnTo>
                  <a:pt x="38100" y="362712"/>
                </a:lnTo>
                <a:lnTo>
                  <a:pt x="76200" y="362712"/>
                </a:lnTo>
                <a:lnTo>
                  <a:pt x="76200" y="95250"/>
                </a:lnTo>
                <a:close/>
              </a:path>
              <a:path w="114300" h="363219">
                <a:moveTo>
                  <a:pt x="57150" y="0"/>
                </a:moveTo>
                <a:lnTo>
                  <a:pt x="0" y="114300"/>
                </a:lnTo>
                <a:lnTo>
                  <a:pt x="38100" y="114300"/>
                </a:lnTo>
                <a:lnTo>
                  <a:pt x="38100" y="95250"/>
                </a:lnTo>
                <a:lnTo>
                  <a:pt x="104775" y="95250"/>
                </a:lnTo>
                <a:lnTo>
                  <a:pt x="57150" y="0"/>
                </a:lnTo>
                <a:close/>
              </a:path>
              <a:path w="114300" h="363219">
                <a:moveTo>
                  <a:pt x="104775" y="95250"/>
                </a:moveTo>
                <a:lnTo>
                  <a:pt x="76200" y="95250"/>
                </a:lnTo>
                <a:lnTo>
                  <a:pt x="76200" y="114300"/>
                </a:lnTo>
                <a:lnTo>
                  <a:pt x="114300" y="114300"/>
                </a:lnTo>
                <a:lnTo>
                  <a:pt x="104775" y="9525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601211" y="3883151"/>
            <a:ext cx="363220" cy="114300"/>
          </a:xfrm>
          <a:custGeom>
            <a:avLst/>
            <a:gdLst/>
            <a:ahLst/>
            <a:cxnLst/>
            <a:rect l="l" t="t" r="r" b="b"/>
            <a:pathLst>
              <a:path w="363220" h="114300">
                <a:moveTo>
                  <a:pt x="248411" y="0"/>
                </a:moveTo>
                <a:lnTo>
                  <a:pt x="248411" y="114300"/>
                </a:lnTo>
                <a:lnTo>
                  <a:pt x="324612" y="76200"/>
                </a:lnTo>
                <a:lnTo>
                  <a:pt x="267462" y="76200"/>
                </a:lnTo>
                <a:lnTo>
                  <a:pt x="267462" y="38100"/>
                </a:lnTo>
                <a:lnTo>
                  <a:pt x="324612" y="38100"/>
                </a:lnTo>
                <a:lnTo>
                  <a:pt x="248411" y="0"/>
                </a:lnTo>
                <a:close/>
              </a:path>
              <a:path w="363220" h="114300">
                <a:moveTo>
                  <a:pt x="248411" y="38100"/>
                </a:moveTo>
                <a:lnTo>
                  <a:pt x="0" y="38100"/>
                </a:lnTo>
                <a:lnTo>
                  <a:pt x="0" y="76200"/>
                </a:lnTo>
                <a:lnTo>
                  <a:pt x="248411" y="76200"/>
                </a:lnTo>
                <a:lnTo>
                  <a:pt x="248411" y="38100"/>
                </a:lnTo>
                <a:close/>
              </a:path>
              <a:path w="363220" h="114300">
                <a:moveTo>
                  <a:pt x="324612" y="38100"/>
                </a:moveTo>
                <a:lnTo>
                  <a:pt x="267462" y="38100"/>
                </a:lnTo>
                <a:lnTo>
                  <a:pt x="267462" y="76200"/>
                </a:lnTo>
                <a:lnTo>
                  <a:pt x="324612" y="76200"/>
                </a:lnTo>
                <a:lnTo>
                  <a:pt x="362712" y="57150"/>
                </a:lnTo>
                <a:lnTo>
                  <a:pt x="324612" y="3810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564635" y="4483608"/>
            <a:ext cx="363220" cy="114300"/>
          </a:xfrm>
          <a:custGeom>
            <a:avLst/>
            <a:gdLst/>
            <a:ahLst/>
            <a:cxnLst/>
            <a:rect l="l" t="t" r="r" b="b"/>
            <a:pathLst>
              <a:path w="363220" h="114300">
                <a:moveTo>
                  <a:pt x="114300" y="0"/>
                </a:moveTo>
                <a:lnTo>
                  <a:pt x="0" y="57150"/>
                </a:lnTo>
                <a:lnTo>
                  <a:pt x="114300" y="114300"/>
                </a:lnTo>
                <a:lnTo>
                  <a:pt x="114300" y="76200"/>
                </a:lnTo>
                <a:lnTo>
                  <a:pt x="95250" y="76200"/>
                </a:lnTo>
                <a:lnTo>
                  <a:pt x="95250" y="38100"/>
                </a:lnTo>
                <a:lnTo>
                  <a:pt x="114300" y="38100"/>
                </a:lnTo>
                <a:lnTo>
                  <a:pt x="114300" y="0"/>
                </a:lnTo>
                <a:close/>
              </a:path>
              <a:path w="363220" h="114300">
                <a:moveTo>
                  <a:pt x="114300" y="38100"/>
                </a:moveTo>
                <a:lnTo>
                  <a:pt x="95250" y="38100"/>
                </a:lnTo>
                <a:lnTo>
                  <a:pt x="95250" y="76200"/>
                </a:lnTo>
                <a:lnTo>
                  <a:pt x="114300" y="76200"/>
                </a:lnTo>
                <a:lnTo>
                  <a:pt x="114300" y="38100"/>
                </a:lnTo>
                <a:close/>
              </a:path>
              <a:path w="363220" h="114300">
                <a:moveTo>
                  <a:pt x="362712" y="38100"/>
                </a:moveTo>
                <a:lnTo>
                  <a:pt x="114300" y="38100"/>
                </a:lnTo>
                <a:lnTo>
                  <a:pt x="114300" y="76200"/>
                </a:lnTo>
                <a:lnTo>
                  <a:pt x="362712" y="76200"/>
                </a:lnTo>
                <a:lnTo>
                  <a:pt x="362712" y="3810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003927" y="5497957"/>
            <a:ext cx="382905" cy="298450"/>
          </a:xfrm>
          <a:custGeom>
            <a:avLst/>
            <a:gdLst/>
            <a:ahLst/>
            <a:cxnLst/>
            <a:rect l="l" t="t" r="r" b="b"/>
            <a:pathLst>
              <a:path w="382904" h="298450">
                <a:moveTo>
                  <a:pt x="280444" y="243980"/>
                </a:moveTo>
                <a:lnTo>
                  <a:pt x="257301" y="274320"/>
                </a:lnTo>
                <a:lnTo>
                  <a:pt x="382904" y="298157"/>
                </a:lnTo>
                <a:lnTo>
                  <a:pt x="362025" y="255574"/>
                </a:lnTo>
                <a:lnTo>
                  <a:pt x="295655" y="255574"/>
                </a:lnTo>
                <a:lnTo>
                  <a:pt x="280444" y="243980"/>
                </a:lnTo>
                <a:close/>
              </a:path>
              <a:path w="382904" h="298450">
                <a:moveTo>
                  <a:pt x="303512" y="213738"/>
                </a:moveTo>
                <a:lnTo>
                  <a:pt x="280444" y="243980"/>
                </a:lnTo>
                <a:lnTo>
                  <a:pt x="295655" y="255574"/>
                </a:lnTo>
                <a:lnTo>
                  <a:pt x="318642" y="225272"/>
                </a:lnTo>
                <a:lnTo>
                  <a:pt x="303512" y="213738"/>
                </a:lnTo>
                <a:close/>
              </a:path>
              <a:path w="382904" h="298450">
                <a:moveTo>
                  <a:pt x="326643" y="183413"/>
                </a:moveTo>
                <a:lnTo>
                  <a:pt x="303512" y="213738"/>
                </a:lnTo>
                <a:lnTo>
                  <a:pt x="318642" y="225272"/>
                </a:lnTo>
                <a:lnTo>
                  <a:pt x="295655" y="255574"/>
                </a:lnTo>
                <a:lnTo>
                  <a:pt x="362025" y="255574"/>
                </a:lnTo>
                <a:lnTo>
                  <a:pt x="326643" y="183413"/>
                </a:lnTo>
                <a:close/>
              </a:path>
              <a:path w="382904" h="298450">
                <a:moveTo>
                  <a:pt x="23113" y="0"/>
                </a:moveTo>
                <a:lnTo>
                  <a:pt x="0" y="30225"/>
                </a:lnTo>
                <a:lnTo>
                  <a:pt x="280444" y="243980"/>
                </a:lnTo>
                <a:lnTo>
                  <a:pt x="303512" y="213738"/>
                </a:lnTo>
                <a:lnTo>
                  <a:pt x="23113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118230" y="5506211"/>
            <a:ext cx="446405" cy="306070"/>
          </a:xfrm>
          <a:custGeom>
            <a:avLst/>
            <a:gdLst/>
            <a:ahLst/>
            <a:cxnLst/>
            <a:rect l="l" t="t" r="r" b="b"/>
            <a:pathLst>
              <a:path w="446404" h="306070">
                <a:moveTo>
                  <a:pt x="340581" y="47411"/>
                </a:moveTo>
                <a:lnTo>
                  <a:pt x="0" y="273951"/>
                </a:lnTo>
                <a:lnTo>
                  <a:pt x="21081" y="305676"/>
                </a:lnTo>
                <a:lnTo>
                  <a:pt x="361680" y="79148"/>
                </a:lnTo>
                <a:lnTo>
                  <a:pt x="340581" y="47411"/>
                </a:lnTo>
                <a:close/>
              </a:path>
              <a:path w="446404" h="306070">
                <a:moveTo>
                  <a:pt x="425186" y="36829"/>
                </a:moveTo>
                <a:lnTo>
                  <a:pt x="356488" y="36829"/>
                </a:lnTo>
                <a:lnTo>
                  <a:pt x="377570" y="68579"/>
                </a:lnTo>
                <a:lnTo>
                  <a:pt x="361680" y="79148"/>
                </a:lnTo>
                <a:lnTo>
                  <a:pt x="382777" y="110883"/>
                </a:lnTo>
                <a:lnTo>
                  <a:pt x="425186" y="36829"/>
                </a:lnTo>
                <a:close/>
              </a:path>
              <a:path w="446404" h="306070">
                <a:moveTo>
                  <a:pt x="356488" y="36829"/>
                </a:moveTo>
                <a:lnTo>
                  <a:pt x="340581" y="47411"/>
                </a:lnTo>
                <a:lnTo>
                  <a:pt x="361680" y="79148"/>
                </a:lnTo>
                <a:lnTo>
                  <a:pt x="377570" y="68579"/>
                </a:lnTo>
                <a:lnTo>
                  <a:pt x="356488" y="36829"/>
                </a:lnTo>
                <a:close/>
              </a:path>
              <a:path w="446404" h="306070">
                <a:moveTo>
                  <a:pt x="446277" y="0"/>
                </a:moveTo>
                <a:lnTo>
                  <a:pt x="319531" y="15747"/>
                </a:lnTo>
                <a:lnTo>
                  <a:pt x="340581" y="47411"/>
                </a:lnTo>
                <a:lnTo>
                  <a:pt x="356488" y="36829"/>
                </a:lnTo>
                <a:lnTo>
                  <a:pt x="425186" y="36829"/>
                </a:lnTo>
                <a:lnTo>
                  <a:pt x="446277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1</a:t>
            </a:r>
          </a:p>
        </p:txBody>
      </p:sp>
      <p:sp>
        <p:nvSpPr>
          <p:cNvPr id="34" name="object 34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7</a:t>
            </a:fld>
            <a:endParaRPr spc="-55" dirty="0"/>
          </a:p>
        </p:txBody>
      </p:sp>
    </p:spTree>
    <p:extLst>
      <p:ext uri="{BB962C8B-B14F-4D97-AF65-F5344CB8AC3E}">
        <p14:creationId xmlns:p14="http://schemas.microsoft.com/office/powerpoint/2010/main" val="2988669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01700" y="2412474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75438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STORED  PROGRAM COMPUTER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1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8</a:t>
            </a:fld>
            <a:endParaRPr spc="-150" dirty="0"/>
          </a:p>
        </p:txBody>
      </p:sp>
      <p:sp>
        <p:nvSpPr>
          <p:cNvPr id="4" name="object 4"/>
          <p:cNvSpPr txBox="1"/>
          <p:nvPr/>
        </p:nvSpPr>
        <p:spPr>
          <a:xfrm>
            <a:off x="895350" y="2562099"/>
            <a:ext cx="7030720" cy="3556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4139" indent="-91440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sequence of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instructions stored </a:t>
            </a:r>
            <a:r>
              <a:rPr sz="2600" spc="-150" dirty="0">
                <a:latin typeface="Arial"/>
                <a:cs typeface="Arial"/>
              </a:rPr>
              <a:t>inside computer</a:t>
            </a:r>
          </a:p>
          <a:p>
            <a:pPr marL="464820" lvl="1" indent="-251460">
              <a:lnSpc>
                <a:spcPct val="100000"/>
              </a:lnSpc>
              <a:spcBef>
                <a:spcPts val="125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built from predefined set of primitive instructions</a:t>
            </a:r>
          </a:p>
          <a:p>
            <a:pPr marL="853440" lvl="2" indent="-457200">
              <a:lnSpc>
                <a:spcPct val="100000"/>
              </a:lnSpc>
              <a:spcBef>
                <a:spcPts val="385"/>
              </a:spcBef>
              <a:buClr>
                <a:srgbClr val="585858"/>
              </a:buClr>
              <a:buAutoNum type="arabicParenR"/>
              <a:tabLst>
                <a:tab pos="853440" algn="l"/>
                <a:tab pos="854075" algn="l"/>
              </a:tabLst>
            </a:pPr>
            <a:r>
              <a:rPr sz="2000" spc="-150" dirty="0">
                <a:latin typeface="Arial"/>
                <a:cs typeface="Arial"/>
              </a:rPr>
              <a:t>arithmetic and logic</a:t>
            </a:r>
          </a:p>
          <a:p>
            <a:pPr marL="853440" lvl="2" indent="-457200">
              <a:lnSpc>
                <a:spcPct val="100000"/>
              </a:lnSpc>
              <a:spcBef>
                <a:spcPts val="355"/>
              </a:spcBef>
              <a:buClr>
                <a:srgbClr val="585858"/>
              </a:buClr>
              <a:buAutoNum type="arabicParenR"/>
              <a:tabLst>
                <a:tab pos="853440" algn="l"/>
                <a:tab pos="854075" algn="l"/>
              </a:tabLst>
            </a:pPr>
            <a:r>
              <a:rPr sz="2000" spc="-150" dirty="0">
                <a:latin typeface="Arial"/>
                <a:cs typeface="Arial"/>
              </a:rPr>
              <a:t>simple tests</a:t>
            </a:r>
          </a:p>
          <a:p>
            <a:pPr marL="853440" lvl="2" indent="-457200">
              <a:lnSpc>
                <a:spcPct val="100000"/>
              </a:lnSpc>
              <a:spcBef>
                <a:spcPts val="355"/>
              </a:spcBef>
              <a:buClr>
                <a:srgbClr val="585858"/>
              </a:buClr>
              <a:buAutoNum type="arabicParenR"/>
              <a:tabLst>
                <a:tab pos="853440" algn="l"/>
                <a:tab pos="854075" algn="l"/>
              </a:tabLst>
            </a:pPr>
            <a:r>
              <a:rPr sz="2000" spc="-150" dirty="0">
                <a:latin typeface="Arial"/>
                <a:cs typeface="Arial"/>
              </a:rPr>
              <a:t>moving data</a:t>
            </a:r>
          </a:p>
          <a:p>
            <a:pPr marL="104139" marR="918844" indent="-91440">
              <a:lnSpc>
                <a:spcPts val="2810"/>
              </a:lnSpc>
              <a:spcBef>
                <a:spcPts val="159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special program (interpreter)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executes each  instruction in order</a:t>
            </a:r>
            <a:endParaRPr sz="2600" spc="-150" dirty="0">
              <a:latin typeface="Arial Black"/>
              <a:cs typeface="Arial Black"/>
            </a:endParaRPr>
          </a:p>
          <a:p>
            <a:pPr marL="464820" lvl="1" indent="-251460">
              <a:lnSpc>
                <a:spcPct val="100000"/>
              </a:lnSpc>
              <a:spcBef>
                <a:spcPts val="75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use tests to change flow of control through sequence</a:t>
            </a:r>
          </a:p>
          <a:p>
            <a:pPr marL="464820" lvl="1" indent="-251460">
              <a:lnSpc>
                <a:spcPct val="100000"/>
              </a:lnSpc>
              <a:spcBef>
                <a:spcPts val="310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stop when done</a:t>
            </a:r>
          </a:p>
        </p:txBody>
      </p:sp>
    </p:spTree>
    <p:extLst>
      <p:ext uri="{BB962C8B-B14F-4D97-AF65-F5344CB8AC3E}">
        <p14:creationId xmlns:p14="http://schemas.microsoft.com/office/powerpoint/2010/main" val="1754751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64897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BASIC PRIMITIVES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1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9</a:t>
            </a:fld>
            <a:endParaRPr spc="-150" dirty="0"/>
          </a:p>
        </p:txBody>
      </p:sp>
      <p:sp>
        <p:nvSpPr>
          <p:cNvPr id="4" name="object 4"/>
          <p:cNvSpPr txBox="1"/>
          <p:nvPr/>
        </p:nvSpPr>
        <p:spPr>
          <a:xfrm>
            <a:off x="810259" y="1818385"/>
            <a:ext cx="7564755" cy="32726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4139" indent="-91440">
              <a:lnSpc>
                <a:spcPts val="2965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Turing showed that you can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compute  anything </a:t>
            </a:r>
            <a:r>
              <a:rPr sz="2600" spc="-150" dirty="0">
                <a:latin typeface="Arial"/>
                <a:cs typeface="Arial"/>
              </a:rPr>
              <a:t>using 6</a:t>
            </a:r>
            <a:r>
              <a:rPr lang="en-US" sz="2600" spc="-150" dirty="0">
                <a:latin typeface="Arial"/>
                <a:cs typeface="Arial"/>
              </a:rPr>
              <a:t> </a:t>
            </a:r>
            <a:r>
              <a:rPr sz="2600" spc="-150" dirty="0">
                <a:latin typeface="Arial"/>
                <a:cs typeface="Arial"/>
              </a:rPr>
              <a:t>primitives</a:t>
            </a:r>
          </a:p>
          <a:p>
            <a:pPr marL="104139" marR="1453515" indent="-91440">
              <a:lnSpc>
                <a:spcPts val="2810"/>
              </a:lnSpc>
              <a:spcBef>
                <a:spcPts val="143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modern programming languages have more  convenient set of primitives</a:t>
            </a:r>
          </a:p>
          <a:p>
            <a:pPr marL="104139" indent="-91440">
              <a:lnSpc>
                <a:spcPct val="100000"/>
              </a:lnSpc>
              <a:spcBef>
                <a:spcPts val="104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can abstract methods to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create new primitives</a:t>
            </a:r>
            <a:endParaRPr sz="3000" spc="-150" dirty="0">
              <a:latin typeface="Times"/>
              <a:cs typeface="Times"/>
            </a:endParaRPr>
          </a:p>
          <a:p>
            <a:pPr marL="104139" indent="-91440">
              <a:lnSpc>
                <a:spcPts val="2965"/>
              </a:lnSpc>
              <a:spcBef>
                <a:spcPts val="229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anything computable in one language is computable in</a:t>
            </a:r>
          </a:p>
          <a:p>
            <a:pPr marL="104139">
              <a:lnSpc>
                <a:spcPts val="2965"/>
              </a:lnSpc>
            </a:pPr>
            <a:r>
              <a:rPr sz="2600" spc="-150" dirty="0">
                <a:latin typeface="Arial"/>
                <a:cs typeface="Arial"/>
              </a:rPr>
              <a:t>any other programming language</a:t>
            </a:r>
          </a:p>
        </p:txBody>
      </p:sp>
    </p:spTree>
    <p:extLst>
      <p:ext uri="{BB962C8B-B14F-4D97-AF65-F5344CB8AC3E}">
        <p14:creationId xmlns:p14="http://schemas.microsoft.com/office/powerpoint/2010/main" val="2323140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11938</TotalTime>
  <Words>1344</Words>
  <Application>Microsoft Macintosh PowerPoint</Application>
  <PresentationFormat>On-screen Show (4:3)</PresentationFormat>
  <Paragraphs>287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Arial Black</vt:lpstr>
      <vt:lpstr>Calibri</vt:lpstr>
      <vt:lpstr>Courier New</vt:lpstr>
      <vt:lpstr>Times</vt:lpstr>
      <vt:lpstr>Office Theme</vt:lpstr>
      <vt:lpstr>CompuCell3D User Training Workshop Introduction to Programming</vt:lpstr>
      <vt:lpstr>Topics</vt:lpstr>
      <vt:lpstr>WHAT  DOES  A COMPUTER DO</vt:lpstr>
      <vt:lpstr>A NUMERICAL EXAMPLE</vt:lpstr>
      <vt:lpstr>WHAT IS A RECIPE</vt:lpstr>
      <vt:lpstr>COMPUTERS  ARE MACHINES</vt:lpstr>
      <vt:lpstr>BASIC  MACHINE ARCHITECTURE</vt:lpstr>
      <vt:lpstr>STORED  PROGRAM COMPUTER</vt:lpstr>
      <vt:lpstr>BASIC PRIMITIVES</vt:lpstr>
      <vt:lpstr>CREATING RECIPES</vt:lpstr>
      <vt:lpstr>ASPECTS  OF LANGUAGES</vt:lpstr>
      <vt:lpstr>ASPECTS  OF LANGUAGES</vt:lpstr>
      <vt:lpstr>ASPECTS  OF LANGUAGES</vt:lpstr>
      <vt:lpstr>ASPECTS  OF LANGUAGES</vt:lpstr>
      <vt:lpstr>WHERE  THINGS GO WRONG</vt:lpstr>
      <vt:lpstr>PYTHON PROGRAMS</vt:lpstr>
      <vt:lpstr>OBJECTS</vt:lpstr>
      <vt:lpstr>SCALAR OBJECTS</vt:lpstr>
      <vt:lpstr>TYPE  CONVERSIONS (CAST)</vt:lpstr>
      <vt:lpstr>PRINTING TO CONSOLE </vt:lpstr>
      <vt:lpstr>EXPRESSIONS</vt:lpstr>
      <vt:lpstr>OPERATORS  ON ints and floats</vt:lpstr>
      <vt:lpstr>SIMPLE OPERATIONS</vt:lpstr>
      <vt:lpstr>BINDING VARIABLES AND VALUES</vt:lpstr>
      <vt:lpstr>ABSTRACTING EXPRESSIONS</vt:lpstr>
      <vt:lpstr>PROGRAMMING vs MATH </vt:lpstr>
      <vt:lpstr>CHANGING BINDINGS </vt:lpstr>
      <vt:lpstr>Exercises</vt:lpstr>
    </vt:vector>
  </TitlesOfParts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MIT6_0001F16_Welcome</dc:title>
  <dc:creator>Bell, Ana</dc:creator>
  <cp:lastModifiedBy>Andy Somogyi</cp:lastModifiedBy>
  <cp:revision>14</cp:revision>
  <dcterms:created xsi:type="dcterms:W3CDTF">2017-07-24T20:42:44Z</dcterms:created>
  <dcterms:modified xsi:type="dcterms:W3CDTF">2018-08-05T13:59:04Z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2016-11-23T00:00:00Z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2017-07-25T00:00:00Z</vt:filetime>
  </property>
</Properties>
</file>