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266" r:id="rId2"/>
    <p:sldId id="1563" r:id="rId3"/>
    <p:sldId id="1570" r:id="rId4"/>
    <p:sldId id="1620" r:id="rId5"/>
    <p:sldId id="1588" r:id="rId6"/>
    <p:sldId id="1589" r:id="rId7"/>
    <p:sldId id="1596" r:id="rId8"/>
    <p:sldId id="1590" r:id="rId9"/>
    <p:sldId id="1591" r:id="rId10"/>
    <p:sldId id="1597" r:id="rId11"/>
    <p:sldId id="1592" r:id="rId12"/>
    <p:sldId id="1593" r:id="rId13"/>
    <p:sldId id="1598" r:id="rId14"/>
    <p:sldId id="1594" r:id="rId15"/>
    <p:sldId id="1595" r:id="rId16"/>
    <p:sldId id="1599" r:id="rId17"/>
    <p:sldId id="1600" r:id="rId18"/>
    <p:sldId id="1601" r:id="rId19"/>
    <p:sldId id="1602" r:id="rId20"/>
    <p:sldId id="1603" r:id="rId21"/>
    <p:sldId id="1604" r:id="rId22"/>
    <p:sldId id="1605" r:id="rId23"/>
    <p:sldId id="1606" r:id="rId24"/>
    <p:sldId id="1607" r:id="rId25"/>
    <p:sldId id="1608" r:id="rId26"/>
    <p:sldId id="1609" r:id="rId27"/>
    <p:sldId id="1610" r:id="rId28"/>
    <p:sldId id="1611" r:id="rId29"/>
    <p:sldId id="1613" r:id="rId30"/>
    <p:sldId id="1622" r:id="rId31"/>
    <p:sldId id="1614" r:id="rId32"/>
    <p:sldId id="1615" r:id="rId33"/>
    <p:sldId id="1616" r:id="rId34"/>
    <p:sldId id="1617" r:id="rId35"/>
    <p:sldId id="1661" r:id="rId36"/>
    <p:sldId id="1662" r:id="rId37"/>
    <p:sldId id="1663" r:id="rId38"/>
    <p:sldId id="1664" r:id="rId39"/>
    <p:sldId id="1671" r:id="rId40"/>
    <p:sldId id="1670" r:id="rId41"/>
    <p:sldId id="1672" r:id="rId42"/>
    <p:sldId id="1673" r:id="rId43"/>
    <p:sldId id="1674" r:id="rId44"/>
    <p:sldId id="1675" r:id="rId45"/>
    <p:sldId id="1676" r:id="rId46"/>
    <p:sldId id="1677" r:id="rId47"/>
    <p:sldId id="1678" r:id="rId48"/>
    <p:sldId id="1679" r:id="rId49"/>
    <p:sldId id="1623" r:id="rId50"/>
    <p:sldId id="1624" r:id="rId51"/>
    <p:sldId id="1625" r:id="rId52"/>
    <p:sldId id="1626" r:id="rId53"/>
    <p:sldId id="1627" r:id="rId54"/>
    <p:sldId id="1628" r:id="rId55"/>
    <p:sldId id="1629" r:id="rId56"/>
    <p:sldId id="1630" r:id="rId57"/>
    <p:sldId id="1631" r:id="rId58"/>
    <p:sldId id="1632" r:id="rId59"/>
    <p:sldId id="1633" r:id="rId60"/>
    <p:sldId id="1634" r:id="rId61"/>
    <p:sldId id="1635" r:id="rId62"/>
    <p:sldId id="1636" r:id="rId63"/>
    <p:sldId id="1637" r:id="rId64"/>
    <p:sldId id="1638" r:id="rId65"/>
    <p:sldId id="1639" r:id="rId66"/>
    <p:sldId id="1640" r:id="rId67"/>
    <p:sldId id="1641" r:id="rId68"/>
    <p:sldId id="1642" r:id="rId69"/>
    <p:sldId id="1643" r:id="rId70"/>
    <p:sldId id="1644" r:id="rId71"/>
    <p:sldId id="1645" r:id="rId72"/>
    <p:sldId id="1646" r:id="rId73"/>
    <p:sldId id="1647" r:id="rId74"/>
    <p:sldId id="1648" r:id="rId75"/>
    <p:sldId id="1649" r:id="rId76"/>
    <p:sldId id="1650" r:id="rId77"/>
    <p:sldId id="1651" r:id="rId78"/>
    <p:sldId id="1652" r:id="rId79"/>
    <p:sldId id="1653" r:id="rId80"/>
    <p:sldId id="1654" r:id="rId81"/>
    <p:sldId id="1655" r:id="rId82"/>
    <p:sldId id="1656" r:id="rId83"/>
    <p:sldId id="1657" r:id="rId84"/>
    <p:sldId id="1658" r:id="rId85"/>
    <p:sldId id="1659" r:id="rId86"/>
    <p:sldId id="1660" r:id="rId8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Fu" initials="XF"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86" d="100"/>
          <a:sy n="86" d="100"/>
        </p:scale>
        <p:origin x="581" y="53"/>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commentAuthors" Target="commentAuthor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5B55F373-7BCF-4994-8E90-F22E1D3DB1DB}" type="datetimeFigureOut">
              <a:rPr lang="en-US"/>
              <a:pPr>
                <a:defRPr/>
              </a:pPr>
              <a:t>10/31/2017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108B2DD-3C97-43C7-A40D-4F648D603A4B}" type="slidenum">
              <a:rPr lang="en-US"/>
              <a:pPr>
                <a:defRPr/>
              </a:pPr>
              <a:t>‹#›</a:t>
            </a:fld>
            <a:endParaRPr lang="en-US"/>
          </a:p>
        </p:txBody>
      </p:sp>
    </p:spTree>
    <p:extLst>
      <p:ext uri="{BB962C8B-B14F-4D97-AF65-F5344CB8AC3E}">
        <p14:creationId xmlns:p14="http://schemas.microsoft.com/office/powerpoint/2010/main" val="2113976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9A26DA1-F7E7-4EAD-A7C7-680743A4A3C5}" type="slidenum">
              <a:rPr lang="en-US" smtClean="0">
                <a:latin typeface="Arial" panose="020B0604020202020204" pitchFamily="34" charset="0"/>
              </a:rPr>
              <a:pPr>
                <a:spcBef>
                  <a:spcPct val="0"/>
                </a:spcBef>
              </a:pPr>
              <a:t>1</a:t>
            </a:fld>
            <a:endParaRPr lang="en-US" smtClean="0">
              <a:latin typeface="Arial" panose="020B0604020202020204" pitchFamily="34" charset="0"/>
            </a:endParaRPr>
          </a:p>
        </p:txBody>
      </p:sp>
      <p:sp>
        <p:nvSpPr>
          <p:cNvPr id="40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latin typeface="Arial" panose="020B0604020202020204" pitchFamily="34" charset="0"/>
            </a:endParaRPr>
          </a:p>
        </p:txBody>
      </p:sp>
    </p:spTree>
    <p:extLst>
      <p:ext uri="{BB962C8B-B14F-4D97-AF65-F5344CB8AC3E}">
        <p14:creationId xmlns:p14="http://schemas.microsoft.com/office/powerpoint/2010/main" val="1236040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10</a:t>
            </a:fld>
            <a:endParaRPr lang="en-US" smtClean="0">
              <a:latin typeface="Arial" panose="020B0604020202020204" pitchFamily="34" charset="0"/>
            </a:endParaRPr>
          </a:p>
        </p:txBody>
      </p:sp>
    </p:spTree>
    <p:extLst>
      <p:ext uri="{BB962C8B-B14F-4D97-AF65-F5344CB8AC3E}">
        <p14:creationId xmlns:p14="http://schemas.microsoft.com/office/powerpoint/2010/main" val="2439690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11</a:t>
            </a:fld>
            <a:endParaRPr lang="en-US" smtClean="0">
              <a:latin typeface="Arial" panose="020B0604020202020204" pitchFamily="34" charset="0"/>
            </a:endParaRPr>
          </a:p>
        </p:txBody>
      </p:sp>
    </p:spTree>
    <p:extLst>
      <p:ext uri="{BB962C8B-B14F-4D97-AF65-F5344CB8AC3E}">
        <p14:creationId xmlns:p14="http://schemas.microsoft.com/office/powerpoint/2010/main" val="121864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12</a:t>
            </a:fld>
            <a:endParaRPr lang="en-US" smtClean="0">
              <a:latin typeface="Arial" panose="020B0604020202020204" pitchFamily="34" charset="0"/>
            </a:endParaRPr>
          </a:p>
        </p:txBody>
      </p:sp>
    </p:spTree>
    <p:extLst>
      <p:ext uri="{BB962C8B-B14F-4D97-AF65-F5344CB8AC3E}">
        <p14:creationId xmlns:p14="http://schemas.microsoft.com/office/powerpoint/2010/main" val="1201065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13</a:t>
            </a:fld>
            <a:endParaRPr lang="en-US" smtClean="0">
              <a:latin typeface="Arial" panose="020B0604020202020204" pitchFamily="34" charset="0"/>
            </a:endParaRPr>
          </a:p>
        </p:txBody>
      </p:sp>
    </p:spTree>
    <p:extLst>
      <p:ext uri="{BB962C8B-B14F-4D97-AF65-F5344CB8AC3E}">
        <p14:creationId xmlns:p14="http://schemas.microsoft.com/office/powerpoint/2010/main" val="3574154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14</a:t>
            </a:fld>
            <a:endParaRPr lang="en-US" smtClean="0">
              <a:latin typeface="Arial" panose="020B0604020202020204" pitchFamily="34" charset="0"/>
            </a:endParaRPr>
          </a:p>
        </p:txBody>
      </p:sp>
    </p:spTree>
    <p:extLst>
      <p:ext uri="{BB962C8B-B14F-4D97-AF65-F5344CB8AC3E}">
        <p14:creationId xmlns:p14="http://schemas.microsoft.com/office/powerpoint/2010/main" val="1842143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15</a:t>
            </a:fld>
            <a:endParaRPr lang="en-US" smtClean="0">
              <a:latin typeface="Arial" panose="020B0604020202020204" pitchFamily="34" charset="0"/>
            </a:endParaRPr>
          </a:p>
        </p:txBody>
      </p:sp>
    </p:spTree>
    <p:extLst>
      <p:ext uri="{BB962C8B-B14F-4D97-AF65-F5344CB8AC3E}">
        <p14:creationId xmlns:p14="http://schemas.microsoft.com/office/powerpoint/2010/main" val="394457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16</a:t>
            </a:fld>
            <a:endParaRPr lang="en-US" smtClean="0">
              <a:latin typeface="Arial" panose="020B0604020202020204" pitchFamily="34" charset="0"/>
            </a:endParaRPr>
          </a:p>
        </p:txBody>
      </p:sp>
    </p:spTree>
    <p:extLst>
      <p:ext uri="{BB962C8B-B14F-4D97-AF65-F5344CB8AC3E}">
        <p14:creationId xmlns:p14="http://schemas.microsoft.com/office/powerpoint/2010/main" val="939699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17</a:t>
            </a:fld>
            <a:endParaRPr lang="en-US" smtClean="0">
              <a:latin typeface="Arial" panose="020B0604020202020204" pitchFamily="34" charset="0"/>
            </a:endParaRPr>
          </a:p>
        </p:txBody>
      </p:sp>
    </p:spTree>
    <p:extLst>
      <p:ext uri="{BB962C8B-B14F-4D97-AF65-F5344CB8AC3E}">
        <p14:creationId xmlns:p14="http://schemas.microsoft.com/office/powerpoint/2010/main" val="3808912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18</a:t>
            </a:fld>
            <a:endParaRPr lang="en-US" smtClean="0">
              <a:latin typeface="Arial" panose="020B0604020202020204" pitchFamily="34" charset="0"/>
            </a:endParaRPr>
          </a:p>
        </p:txBody>
      </p:sp>
    </p:spTree>
    <p:extLst>
      <p:ext uri="{BB962C8B-B14F-4D97-AF65-F5344CB8AC3E}">
        <p14:creationId xmlns:p14="http://schemas.microsoft.com/office/powerpoint/2010/main" val="2674467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19</a:t>
            </a:fld>
            <a:endParaRPr lang="en-US" smtClean="0">
              <a:latin typeface="Arial" panose="020B0604020202020204" pitchFamily="34" charset="0"/>
            </a:endParaRPr>
          </a:p>
        </p:txBody>
      </p:sp>
    </p:spTree>
    <p:extLst>
      <p:ext uri="{BB962C8B-B14F-4D97-AF65-F5344CB8AC3E}">
        <p14:creationId xmlns:p14="http://schemas.microsoft.com/office/powerpoint/2010/main" val="3781690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a:t>
            </a:fld>
            <a:endParaRPr lang="en-US" smtClean="0">
              <a:latin typeface="Arial" panose="020B0604020202020204" pitchFamily="34" charset="0"/>
            </a:endParaRPr>
          </a:p>
        </p:txBody>
      </p:sp>
    </p:spTree>
    <p:extLst>
      <p:ext uri="{BB962C8B-B14F-4D97-AF65-F5344CB8AC3E}">
        <p14:creationId xmlns:p14="http://schemas.microsoft.com/office/powerpoint/2010/main" val="10626087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20</a:t>
            </a:fld>
            <a:endParaRPr lang="en-US" smtClean="0">
              <a:latin typeface="Arial" panose="020B0604020202020204" pitchFamily="34" charset="0"/>
            </a:endParaRPr>
          </a:p>
        </p:txBody>
      </p:sp>
    </p:spTree>
    <p:extLst>
      <p:ext uri="{BB962C8B-B14F-4D97-AF65-F5344CB8AC3E}">
        <p14:creationId xmlns:p14="http://schemas.microsoft.com/office/powerpoint/2010/main" val="10628143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21</a:t>
            </a:fld>
            <a:endParaRPr lang="en-US" smtClean="0">
              <a:latin typeface="Arial" panose="020B0604020202020204" pitchFamily="34" charset="0"/>
            </a:endParaRPr>
          </a:p>
        </p:txBody>
      </p:sp>
    </p:spTree>
    <p:extLst>
      <p:ext uri="{BB962C8B-B14F-4D97-AF65-F5344CB8AC3E}">
        <p14:creationId xmlns:p14="http://schemas.microsoft.com/office/powerpoint/2010/main" val="1264200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22</a:t>
            </a:fld>
            <a:endParaRPr lang="en-US" smtClean="0">
              <a:latin typeface="Arial" panose="020B0604020202020204" pitchFamily="34" charset="0"/>
            </a:endParaRPr>
          </a:p>
        </p:txBody>
      </p:sp>
    </p:spTree>
    <p:extLst>
      <p:ext uri="{BB962C8B-B14F-4D97-AF65-F5344CB8AC3E}">
        <p14:creationId xmlns:p14="http://schemas.microsoft.com/office/powerpoint/2010/main" val="18847447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23</a:t>
            </a:fld>
            <a:endParaRPr lang="en-US" smtClean="0">
              <a:latin typeface="Arial" panose="020B0604020202020204" pitchFamily="34" charset="0"/>
            </a:endParaRPr>
          </a:p>
        </p:txBody>
      </p:sp>
    </p:spTree>
    <p:extLst>
      <p:ext uri="{BB962C8B-B14F-4D97-AF65-F5344CB8AC3E}">
        <p14:creationId xmlns:p14="http://schemas.microsoft.com/office/powerpoint/2010/main" val="968679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24</a:t>
            </a:fld>
            <a:endParaRPr lang="en-US" smtClean="0">
              <a:latin typeface="Arial" panose="020B0604020202020204" pitchFamily="34" charset="0"/>
            </a:endParaRPr>
          </a:p>
        </p:txBody>
      </p:sp>
    </p:spTree>
    <p:extLst>
      <p:ext uri="{BB962C8B-B14F-4D97-AF65-F5344CB8AC3E}">
        <p14:creationId xmlns:p14="http://schemas.microsoft.com/office/powerpoint/2010/main" val="2437036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25</a:t>
            </a:fld>
            <a:endParaRPr lang="en-US" smtClean="0">
              <a:latin typeface="Arial" panose="020B0604020202020204" pitchFamily="34" charset="0"/>
            </a:endParaRPr>
          </a:p>
        </p:txBody>
      </p:sp>
    </p:spTree>
    <p:extLst>
      <p:ext uri="{BB962C8B-B14F-4D97-AF65-F5344CB8AC3E}">
        <p14:creationId xmlns:p14="http://schemas.microsoft.com/office/powerpoint/2010/main" val="1146146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26</a:t>
            </a:fld>
            <a:endParaRPr lang="en-US" smtClean="0">
              <a:latin typeface="Arial" panose="020B0604020202020204" pitchFamily="34" charset="0"/>
            </a:endParaRPr>
          </a:p>
        </p:txBody>
      </p:sp>
    </p:spTree>
    <p:extLst>
      <p:ext uri="{BB962C8B-B14F-4D97-AF65-F5344CB8AC3E}">
        <p14:creationId xmlns:p14="http://schemas.microsoft.com/office/powerpoint/2010/main" val="3911654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27</a:t>
            </a:fld>
            <a:endParaRPr lang="en-US" smtClean="0">
              <a:latin typeface="Arial" panose="020B0604020202020204" pitchFamily="34" charset="0"/>
            </a:endParaRPr>
          </a:p>
        </p:txBody>
      </p:sp>
    </p:spTree>
    <p:extLst>
      <p:ext uri="{BB962C8B-B14F-4D97-AF65-F5344CB8AC3E}">
        <p14:creationId xmlns:p14="http://schemas.microsoft.com/office/powerpoint/2010/main" val="3872158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28</a:t>
            </a:fld>
            <a:endParaRPr lang="en-US" smtClean="0">
              <a:latin typeface="Arial" panose="020B0604020202020204" pitchFamily="34" charset="0"/>
            </a:endParaRPr>
          </a:p>
        </p:txBody>
      </p:sp>
    </p:spTree>
    <p:extLst>
      <p:ext uri="{BB962C8B-B14F-4D97-AF65-F5344CB8AC3E}">
        <p14:creationId xmlns:p14="http://schemas.microsoft.com/office/powerpoint/2010/main" val="36055379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29</a:t>
            </a:fld>
            <a:endParaRPr lang="en-US" smtClean="0">
              <a:latin typeface="Arial" panose="020B0604020202020204" pitchFamily="34" charset="0"/>
            </a:endParaRPr>
          </a:p>
        </p:txBody>
      </p:sp>
    </p:spTree>
    <p:extLst>
      <p:ext uri="{BB962C8B-B14F-4D97-AF65-F5344CB8AC3E}">
        <p14:creationId xmlns:p14="http://schemas.microsoft.com/office/powerpoint/2010/main" val="1270776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a:t>
            </a:fld>
            <a:endParaRPr lang="en-US" smtClean="0">
              <a:latin typeface="Arial" panose="020B0604020202020204" pitchFamily="34" charset="0"/>
            </a:endParaRPr>
          </a:p>
        </p:txBody>
      </p:sp>
    </p:spTree>
    <p:extLst>
      <p:ext uri="{BB962C8B-B14F-4D97-AF65-F5344CB8AC3E}">
        <p14:creationId xmlns:p14="http://schemas.microsoft.com/office/powerpoint/2010/main" val="9726427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30</a:t>
            </a:fld>
            <a:endParaRPr lang="en-US" smtClean="0">
              <a:latin typeface="Arial" panose="020B0604020202020204" pitchFamily="34" charset="0"/>
            </a:endParaRPr>
          </a:p>
        </p:txBody>
      </p:sp>
    </p:spTree>
    <p:extLst>
      <p:ext uri="{BB962C8B-B14F-4D97-AF65-F5344CB8AC3E}">
        <p14:creationId xmlns:p14="http://schemas.microsoft.com/office/powerpoint/2010/main" val="9894051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31</a:t>
            </a:fld>
            <a:endParaRPr lang="en-US" smtClean="0">
              <a:latin typeface="Arial" panose="020B0604020202020204" pitchFamily="34" charset="0"/>
            </a:endParaRPr>
          </a:p>
        </p:txBody>
      </p:sp>
    </p:spTree>
    <p:extLst>
      <p:ext uri="{BB962C8B-B14F-4D97-AF65-F5344CB8AC3E}">
        <p14:creationId xmlns:p14="http://schemas.microsoft.com/office/powerpoint/2010/main" val="40226781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32</a:t>
            </a:fld>
            <a:endParaRPr lang="en-US" smtClean="0">
              <a:latin typeface="Arial" panose="020B0604020202020204" pitchFamily="34" charset="0"/>
            </a:endParaRPr>
          </a:p>
        </p:txBody>
      </p:sp>
    </p:spTree>
    <p:extLst>
      <p:ext uri="{BB962C8B-B14F-4D97-AF65-F5344CB8AC3E}">
        <p14:creationId xmlns:p14="http://schemas.microsoft.com/office/powerpoint/2010/main" val="3398919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33</a:t>
            </a:fld>
            <a:endParaRPr lang="en-US" smtClean="0">
              <a:latin typeface="Arial" panose="020B0604020202020204" pitchFamily="34" charset="0"/>
            </a:endParaRPr>
          </a:p>
        </p:txBody>
      </p:sp>
    </p:spTree>
    <p:extLst>
      <p:ext uri="{BB962C8B-B14F-4D97-AF65-F5344CB8AC3E}">
        <p14:creationId xmlns:p14="http://schemas.microsoft.com/office/powerpoint/2010/main" val="30488422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34</a:t>
            </a:fld>
            <a:endParaRPr lang="en-US" smtClean="0">
              <a:latin typeface="Arial" panose="020B0604020202020204" pitchFamily="34" charset="0"/>
            </a:endParaRPr>
          </a:p>
        </p:txBody>
      </p:sp>
    </p:spTree>
    <p:extLst>
      <p:ext uri="{BB962C8B-B14F-4D97-AF65-F5344CB8AC3E}">
        <p14:creationId xmlns:p14="http://schemas.microsoft.com/office/powerpoint/2010/main" val="6211620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35</a:t>
            </a:fld>
            <a:endParaRPr lang="en-US" smtClean="0">
              <a:latin typeface="Arial" panose="020B0604020202020204" pitchFamily="34" charset="0"/>
            </a:endParaRPr>
          </a:p>
        </p:txBody>
      </p:sp>
    </p:spTree>
    <p:extLst>
      <p:ext uri="{BB962C8B-B14F-4D97-AF65-F5344CB8AC3E}">
        <p14:creationId xmlns:p14="http://schemas.microsoft.com/office/powerpoint/2010/main" val="40702073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36</a:t>
            </a:fld>
            <a:endParaRPr lang="en-US" smtClean="0">
              <a:latin typeface="Arial" panose="020B0604020202020204" pitchFamily="34" charset="0"/>
            </a:endParaRPr>
          </a:p>
        </p:txBody>
      </p:sp>
    </p:spTree>
    <p:extLst>
      <p:ext uri="{BB962C8B-B14F-4D97-AF65-F5344CB8AC3E}">
        <p14:creationId xmlns:p14="http://schemas.microsoft.com/office/powerpoint/2010/main" val="40174533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37</a:t>
            </a:fld>
            <a:endParaRPr lang="en-US" smtClean="0">
              <a:latin typeface="Arial" panose="020B0604020202020204" pitchFamily="34" charset="0"/>
            </a:endParaRPr>
          </a:p>
        </p:txBody>
      </p:sp>
    </p:spTree>
    <p:extLst>
      <p:ext uri="{BB962C8B-B14F-4D97-AF65-F5344CB8AC3E}">
        <p14:creationId xmlns:p14="http://schemas.microsoft.com/office/powerpoint/2010/main" val="35693210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38</a:t>
            </a:fld>
            <a:endParaRPr lang="en-US" smtClean="0">
              <a:latin typeface="Arial" panose="020B0604020202020204" pitchFamily="34" charset="0"/>
            </a:endParaRPr>
          </a:p>
        </p:txBody>
      </p:sp>
    </p:spTree>
    <p:extLst>
      <p:ext uri="{BB962C8B-B14F-4D97-AF65-F5344CB8AC3E}">
        <p14:creationId xmlns:p14="http://schemas.microsoft.com/office/powerpoint/2010/main" val="26079920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39</a:t>
            </a:fld>
            <a:endParaRPr lang="en-US" smtClean="0">
              <a:latin typeface="Arial" panose="020B0604020202020204" pitchFamily="34" charset="0"/>
            </a:endParaRPr>
          </a:p>
        </p:txBody>
      </p:sp>
    </p:spTree>
    <p:extLst>
      <p:ext uri="{BB962C8B-B14F-4D97-AF65-F5344CB8AC3E}">
        <p14:creationId xmlns:p14="http://schemas.microsoft.com/office/powerpoint/2010/main" val="3121595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a:t>
            </a:fld>
            <a:endParaRPr lang="en-US" smtClean="0">
              <a:latin typeface="Arial" panose="020B0604020202020204" pitchFamily="34" charset="0"/>
            </a:endParaRPr>
          </a:p>
        </p:txBody>
      </p:sp>
    </p:spTree>
    <p:extLst>
      <p:ext uri="{BB962C8B-B14F-4D97-AF65-F5344CB8AC3E}">
        <p14:creationId xmlns:p14="http://schemas.microsoft.com/office/powerpoint/2010/main" val="20117861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40</a:t>
            </a:fld>
            <a:endParaRPr lang="en-US" smtClean="0">
              <a:latin typeface="Arial" panose="020B0604020202020204" pitchFamily="34" charset="0"/>
            </a:endParaRPr>
          </a:p>
        </p:txBody>
      </p:sp>
    </p:spTree>
    <p:extLst>
      <p:ext uri="{BB962C8B-B14F-4D97-AF65-F5344CB8AC3E}">
        <p14:creationId xmlns:p14="http://schemas.microsoft.com/office/powerpoint/2010/main" val="29893308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41</a:t>
            </a:fld>
            <a:endParaRPr lang="en-US" smtClean="0">
              <a:latin typeface="Arial" panose="020B0604020202020204" pitchFamily="34" charset="0"/>
            </a:endParaRPr>
          </a:p>
        </p:txBody>
      </p:sp>
    </p:spTree>
    <p:extLst>
      <p:ext uri="{BB962C8B-B14F-4D97-AF65-F5344CB8AC3E}">
        <p14:creationId xmlns:p14="http://schemas.microsoft.com/office/powerpoint/2010/main" val="23442058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42</a:t>
            </a:fld>
            <a:endParaRPr lang="en-US" smtClean="0">
              <a:latin typeface="Arial" panose="020B0604020202020204" pitchFamily="34" charset="0"/>
            </a:endParaRPr>
          </a:p>
        </p:txBody>
      </p:sp>
    </p:spTree>
    <p:extLst>
      <p:ext uri="{BB962C8B-B14F-4D97-AF65-F5344CB8AC3E}">
        <p14:creationId xmlns:p14="http://schemas.microsoft.com/office/powerpoint/2010/main" val="36701383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43</a:t>
            </a:fld>
            <a:endParaRPr lang="en-US" smtClean="0">
              <a:latin typeface="Arial" panose="020B0604020202020204" pitchFamily="34" charset="0"/>
            </a:endParaRPr>
          </a:p>
        </p:txBody>
      </p:sp>
    </p:spTree>
    <p:extLst>
      <p:ext uri="{BB962C8B-B14F-4D97-AF65-F5344CB8AC3E}">
        <p14:creationId xmlns:p14="http://schemas.microsoft.com/office/powerpoint/2010/main" val="28564071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44</a:t>
            </a:fld>
            <a:endParaRPr lang="en-US" smtClean="0">
              <a:latin typeface="Arial" panose="020B0604020202020204" pitchFamily="34" charset="0"/>
            </a:endParaRPr>
          </a:p>
        </p:txBody>
      </p:sp>
    </p:spTree>
    <p:extLst>
      <p:ext uri="{BB962C8B-B14F-4D97-AF65-F5344CB8AC3E}">
        <p14:creationId xmlns:p14="http://schemas.microsoft.com/office/powerpoint/2010/main" val="34953021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45</a:t>
            </a:fld>
            <a:endParaRPr lang="en-US" smtClean="0">
              <a:latin typeface="Arial" panose="020B0604020202020204" pitchFamily="34" charset="0"/>
            </a:endParaRPr>
          </a:p>
        </p:txBody>
      </p:sp>
    </p:spTree>
    <p:extLst>
      <p:ext uri="{BB962C8B-B14F-4D97-AF65-F5344CB8AC3E}">
        <p14:creationId xmlns:p14="http://schemas.microsoft.com/office/powerpoint/2010/main" val="16862442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46</a:t>
            </a:fld>
            <a:endParaRPr lang="en-US" smtClean="0">
              <a:latin typeface="Arial" panose="020B0604020202020204" pitchFamily="34" charset="0"/>
            </a:endParaRPr>
          </a:p>
        </p:txBody>
      </p:sp>
    </p:spTree>
    <p:extLst>
      <p:ext uri="{BB962C8B-B14F-4D97-AF65-F5344CB8AC3E}">
        <p14:creationId xmlns:p14="http://schemas.microsoft.com/office/powerpoint/2010/main" val="30194905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47</a:t>
            </a:fld>
            <a:endParaRPr lang="en-US" smtClean="0">
              <a:latin typeface="Arial" panose="020B0604020202020204" pitchFamily="34" charset="0"/>
            </a:endParaRPr>
          </a:p>
        </p:txBody>
      </p:sp>
    </p:spTree>
    <p:extLst>
      <p:ext uri="{BB962C8B-B14F-4D97-AF65-F5344CB8AC3E}">
        <p14:creationId xmlns:p14="http://schemas.microsoft.com/office/powerpoint/2010/main" val="29747435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48</a:t>
            </a:fld>
            <a:endParaRPr lang="en-US" smtClean="0">
              <a:latin typeface="Arial" panose="020B0604020202020204" pitchFamily="34" charset="0"/>
            </a:endParaRPr>
          </a:p>
        </p:txBody>
      </p:sp>
    </p:spTree>
    <p:extLst>
      <p:ext uri="{BB962C8B-B14F-4D97-AF65-F5344CB8AC3E}">
        <p14:creationId xmlns:p14="http://schemas.microsoft.com/office/powerpoint/2010/main" val="12145835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49</a:t>
            </a:fld>
            <a:endParaRPr lang="en-US" smtClean="0">
              <a:latin typeface="Arial" panose="020B0604020202020204" pitchFamily="34" charset="0"/>
            </a:endParaRPr>
          </a:p>
        </p:txBody>
      </p:sp>
    </p:spTree>
    <p:extLst>
      <p:ext uri="{BB962C8B-B14F-4D97-AF65-F5344CB8AC3E}">
        <p14:creationId xmlns:p14="http://schemas.microsoft.com/office/powerpoint/2010/main" val="3422741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a:t>
            </a:fld>
            <a:endParaRPr lang="en-US" smtClean="0">
              <a:latin typeface="Arial" panose="020B0604020202020204" pitchFamily="34" charset="0"/>
            </a:endParaRPr>
          </a:p>
        </p:txBody>
      </p:sp>
    </p:spTree>
    <p:extLst>
      <p:ext uri="{BB962C8B-B14F-4D97-AF65-F5344CB8AC3E}">
        <p14:creationId xmlns:p14="http://schemas.microsoft.com/office/powerpoint/2010/main" val="14492006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50</a:t>
            </a:fld>
            <a:endParaRPr lang="en-US" smtClean="0">
              <a:latin typeface="Arial" panose="020B0604020202020204" pitchFamily="34" charset="0"/>
            </a:endParaRPr>
          </a:p>
        </p:txBody>
      </p:sp>
    </p:spTree>
    <p:extLst>
      <p:ext uri="{BB962C8B-B14F-4D97-AF65-F5344CB8AC3E}">
        <p14:creationId xmlns:p14="http://schemas.microsoft.com/office/powerpoint/2010/main" val="27587340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51</a:t>
            </a:fld>
            <a:endParaRPr lang="en-US" smtClean="0">
              <a:latin typeface="Arial" panose="020B0604020202020204" pitchFamily="34" charset="0"/>
            </a:endParaRPr>
          </a:p>
        </p:txBody>
      </p:sp>
    </p:spTree>
    <p:extLst>
      <p:ext uri="{BB962C8B-B14F-4D97-AF65-F5344CB8AC3E}">
        <p14:creationId xmlns:p14="http://schemas.microsoft.com/office/powerpoint/2010/main" val="28085933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52</a:t>
            </a:fld>
            <a:endParaRPr lang="en-US" smtClean="0">
              <a:latin typeface="Arial" panose="020B0604020202020204" pitchFamily="34" charset="0"/>
            </a:endParaRPr>
          </a:p>
        </p:txBody>
      </p:sp>
    </p:spTree>
    <p:extLst>
      <p:ext uri="{BB962C8B-B14F-4D97-AF65-F5344CB8AC3E}">
        <p14:creationId xmlns:p14="http://schemas.microsoft.com/office/powerpoint/2010/main" val="24163033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53</a:t>
            </a:fld>
            <a:endParaRPr lang="en-US" smtClean="0">
              <a:latin typeface="Arial" panose="020B0604020202020204" pitchFamily="34" charset="0"/>
            </a:endParaRPr>
          </a:p>
        </p:txBody>
      </p:sp>
    </p:spTree>
    <p:extLst>
      <p:ext uri="{BB962C8B-B14F-4D97-AF65-F5344CB8AC3E}">
        <p14:creationId xmlns:p14="http://schemas.microsoft.com/office/powerpoint/2010/main" val="35250020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54</a:t>
            </a:fld>
            <a:endParaRPr lang="en-US" smtClean="0">
              <a:latin typeface="Arial" panose="020B0604020202020204" pitchFamily="34" charset="0"/>
            </a:endParaRPr>
          </a:p>
        </p:txBody>
      </p:sp>
    </p:spTree>
    <p:extLst>
      <p:ext uri="{BB962C8B-B14F-4D97-AF65-F5344CB8AC3E}">
        <p14:creationId xmlns:p14="http://schemas.microsoft.com/office/powerpoint/2010/main" val="41503612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55</a:t>
            </a:fld>
            <a:endParaRPr lang="en-US" smtClean="0">
              <a:latin typeface="Arial" panose="020B0604020202020204" pitchFamily="34" charset="0"/>
            </a:endParaRPr>
          </a:p>
        </p:txBody>
      </p:sp>
    </p:spTree>
    <p:extLst>
      <p:ext uri="{BB962C8B-B14F-4D97-AF65-F5344CB8AC3E}">
        <p14:creationId xmlns:p14="http://schemas.microsoft.com/office/powerpoint/2010/main" val="9061394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56</a:t>
            </a:fld>
            <a:endParaRPr lang="en-US" smtClean="0">
              <a:latin typeface="Arial" panose="020B0604020202020204" pitchFamily="34" charset="0"/>
            </a:endParaRPr>
          </a:p>
        </p:txBody>
      </p:sp>
    </p:spTree>
    <p:extLst>
      <p:ext uri="{BB962C8B-B14F-4D97-AF65-F5344CB8AC3E}">
        <p14:creationId xmlns:p14="http://schemas.microsoft.com/office/powerpoint/2010/main" val="3370086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57</a:t>
            </a:fld>
            <a:endParaRPr lang="en-US" smtClean="0">
              <a:latin typeface="Arial" panose="020B0604020202020204" pitchFamily="34" charset="0"/>
            </a:endParaRPr>
          </a:p>
        </p:txBody>
      </p:sp>
    </p:spTree>
    <p:extLst>
      <p:ext uri="{BB962C8B-B14F-4D97-AF65-F5344CB8AC3E}">
        <p14:creationId xmlns:p14="http://schemas.microsoft.com/office/powerpoint/2010/main" val="9138870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58</a:t>
            </a:fld>
            <a:endParaRPr lang="en-US" smtClean="0">
              <a:latin typeface="Arial" panose="020B0604020202020204" pitchFamily="34" charset="0"/>
            </a:endParaRPr>
          </a:p>
        </p:txBody>
      </p:sp>
    </p:spTree>
    <p:extLst>
      <p:ext uri="{BB962C8B-B14F-4D97-AF65-F5344CB8AC3E}">
        <p14:creationId xmlns:p14="http://schemas.microsoft.com/office/powerpoint/2010/main" val="416157556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59</a:t>
            </a:fld>
            <a:endParaRPr lang="en-US" smtClean="0">
              <a:latin typeface="Arial" panose="020B0604020202020204" pitchFamily="34" charset="0"/>
            </a:endParaRPr>
          </a:p>
        </p:txBody>
      </p:sp>
    </p:spTree>
    <p:extLst>
      <p:ext uri="{BB962C8B-B14F-4D97-AF65-F5344CB8AC3E}">
        <p14:creationId xmlns:p14="http://schemas.microsoft.com/office/powerpoint/2010/main" val="351919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a:t>
            </a:fld>
            <a:endParaRPr lang="en-US" smtClean="0">
              <a:latin typeface="Arial" panose="020B0604020202020204" pitchFamily="34" charset="0"/>
            </a:endParaRPr>
          </a:p>
        </p:txBody>
      </p:sp>
    </p:spTree>
    <p:extLst>
      <p:ext uri="{BB962C8B-B14F-4D97-AF65-F5344CB8AC3E}">
        <p14:creationId xmlns:p14="http://schemas.microsoft.com/office/powerpoint/2010/main" val="17010194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60</a:t>
            </a:fld>
            <a:endParaRPr lang="en-US" smtClean="0">
              <a:latin typeface="Arial" panose="020B0604020202020204" pitchFamily="34" charset="0"/>
            </a:endParaRPr>
          </a:p>
        </p:txBody>
      </p:sp>
    </p:spTree>
    <p:extLst>
      <p:ext uri="{BB962C8B-B14F-4D97-AF65-F5344CB8AC3E}">
        <p14:creationId xmlns:p14="http://schemas.microsoft.com/office/powerpoint/2010/main" val="38804012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61</a:t>
            </a:fld>
            <a:endParaRPr lang="en-US" smtClean="0">
              <a:latin typeface="Arial" panose="020B0604020202020204" pitchFamily="34" charset="0"/>
            </a:endParaRPr>
          </a:p>
        </p:txBody>
      </p:sp>
    </p:spTree>
    <p:extLst>
      <p:ext uri="{BB962C8B-B14F-4D97-AF65-F5344CB8AC3E}">
        <p14:creationId xmlns:p14="http://schemas.microsoft.com/office/powerpoint/2010/main" val="1621260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62</a:t>
            </a:fld>
            <a:endParaRPr lang="en-US" smtClean="0">
              <a:latin typeface="Arial" panose="020B0604020202020204" pitchFamily="34" charset="0"/>
            </a:endParaRPr>
          </a:p>
        </p:txBody>
      </p:sp>
    </p:spTree>
    <p:extLst>
      <p:ext uri="{BB962C8B-B14F-4D97-AF65-F5344CB8AC3E}">
        <p14:creationId xmlns:p14="http://schemas.microsoft.com/office/powerpoint/2010/main" val="33749157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63</a:t>
            </a:fld>
            <a:endParaRPr lang="en-US" smtClean="0">
              <a:latin typeface="Arial" panose="020B0604020202020204" pitchFamily="34" charset="0"/>
            </a:endParaRPr>
          </a:p>
        </p:txBody>
      </p:sp>
    </p:spTree>
    <p:extLst>
      <p:ext uri="{BB962C8B-B14F-4D97-AF65-F5344CB8AC3E}">
        <p14:creationId xmlns:p14="http://schemas.microsoft.com/office/powerpoint/2010/main" val="17235565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64</a:t>
            </a:fld>
            <a:endParaRPr lang="en-US" smtClean="0">
              <a:latin typeface="Arial" panose="020B0604020202020204" pitchFamily="34" charset="0"/>
            </a:endParaRPr>
          </a:p>
        </p:txBody>
      </p:sp>
    </p:spTree>
    <p:extLst>
      <p:ext uri="{BB962C8B-B14F-4D97-AF65-F5344CB8AC3E}">
        <p14:creationId xmlns:p14="http://schemas.microsoft.com/office/powerpoint/2010/main" val="7533606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65</a:t>
            </a:fld>
            <a:endParaRPr lang="en-US" smtClean="0">
              <a:latin typeface="Arial" panose="020B0604020202020204" pitchFamily="34" charset="0"/>
            </a:endParaRPr>
          </a:p>
        </p:txBody>
      </p:sp>
    </p:spTree>
    <p:extLst>
      <p:ext uri="{BB962C8B-B14F-4D97-AF65-F5344CB8AC3E}">
        <p14:creationId xmlns:p14="http://schemas.microsoft.com/office/powerpoint/2010/main" val="139619473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66</a:t>
            </a:fld>
            <a:endParaRPr lang="en-US" smtClean="0">
              <a:latin typeface="Arial" panose="020B0604020202020204" pitchFamily="34" charset="0"/>
            </a:endParaRPr>
          </a:p>
        </p:txBody>
      </p:sp>
    </p:spTree>
    <p:extLst>
      <p:ext uri="{BB962C8B-B14F-4D97-AF65-F5344CB8AC3E}">
        <p14:creationId xmlns:p14="http://schemas.microsoft.com/office/powerpoint/2010/main" val="19032983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67</a:t>
            </a:fld>
            <a:endParaRPr lang="en-US" smtClean="0">
              <a:latin typeface="Arial" panose="020B0604020202020204" pitchFamily="34" charset="0"/>
            </a:endParaRPr>
          </a:p>
        </p:txBody>
      </p:sp>
    </p:spTree>
    <p:extLst>
      <p:ext uri="{BB962C8B-B14F-4D97-AF65-F5344CB8AC3E}">
        <p14:creationId xmlns:p14="http://schemas.microsoft.com/office/powerpoint/2010/main" val="32526732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68</a:t>
            </a:fld>
            <a:endParaRPr lang="en-US" smtClean="0">
              <a:latin typeface="Arial" panose="020B0604020202020204" pitchFamily="34" charset="0"/>
            </a:endParaRPr>
          </a:p>
        </p:txBody>
      </p:sp>
    </p:spTree>
    <p:extLst>
      <p:ext uri="{BB962C8B-B14F-4D97-AF65-F5344CB8AC3E}">
        <p14:creationId xmlns:p14="http://schemas.microsoft.com/office/powerpoint/2010/main" val="9533001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69</a:t>
            </a:fld>
            <a:endParaRPr lang="en-US" smtClean="0">
              <a:latin typeface="Arial" panose="020B0604020202020204" pitchFamily="34" charset="0"/>
            </a:endParaRPr>
          </a:p>
        </p:txBody>
      </p:sp>
    </p:spTree>
    <p:extLst>
      <p:ext uri="{BB962C8B-B14F-4D97-AF65-F5344CB8AC3E}">
        <p14:creationId xmlns:p14="http://schemas.microsoft.com/office/powerpoint/2010/main" val="3131741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a:t>
            </a:fld>
            <a:endParaRPr lang="en-US" smtClean="0">
              <a:latin typeface="Arial" panose="020B0604020202020204" pitchFamily="34" charset="0"/>
            </a:endParaRPr>
          </a:p>
        </p:txBody>
      </p:sp>
    </p:spTree>
    <p:extLst>
      <p:ext uri="{BB962C8B-B14F-4D97-AF65-F5344CB8AC3E}">
        <p14:creationId xmlns:p14="http://schemas.microsoft.com/office/powerpoint/2010/main" val="22938895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70</a:t>
            </a:fld>
            <a:endParaRPr lang="en-US" smtClean="0">
              <a:latin typeface="Arial" panose="020B0604020202020204" pitchFamily="34" charset="0"/>
            </a:endParaRPr>
          </a:p>
        </p:txBody>
      </p:sp>
    </p:spTree>
    <p:extLst>
      <p:ext uri="{BB962C8B-B14F-4D97-AF65-F5344CB8AC3E}">
        <p14:creationId xmlns:p14="http://schemas.microsoft.com/office/powerpoint/2010/main" val="31989449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71</a:t>
            </a:fld>
            <a:endParaRPr lang="en-US" smtClean="0">
              <a:latin typeface="Arial" panose="020B0604020202020204" pitchFamily="34" charset="0"/>
            </a:endParaRPr>
          </a:p>
        </p:txBody>
      </p:sp>
    </p:spTree>
    <p:extLst>
      <p:ext uri="{BB962C8B-B14F-4D97-AF65-F5344CB8AC3E}">
        <p14:creationId xmlns:p14="http://schemas.microsoft.com/office/powerpoint/2010/main" val="423325760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72</a:t>
            </a:fld>
            <a:endParaRPr lang="en-US" smtClean="0">
              <a:latin typeface="Arial" panose="020B0604020202020204" pitchFamily="34" charset="0"/>
            </a:endParaRPr>
          </a:p>
        </p:txBody>
      </p:sp>
    </p:spTree>
    <p:extLst>
      <p:ext uri="{BB962C8B-B14F-4D97-AF65-F5344CB8AC3E}">
        <p14:creationId xmlns:p14="http://schemas.microsoft.com/office/powerpoint/2010/main" val="391795104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73</a:t>
            </a:fld>
            <a:endParaRPr lang="en-US" smtClean="0">
              <a:latin typeface="Arial" panose="020B0604020202020204" pitchFamily="34" charset="0"/>
            </a:endParaRPr>
          </a:p>
        </p:txBody>
      </p:sp>
    </p:spTree>
    <p:extLst>
      <p:ext uri="{BB962C8B-B14F-4D97-AF65-F5344CB8AC3E}">
        <p14:creationId xmlns:p14="http://schemas.microsoft.com/office/powerpoint/2010/main" val="20858783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74</a:t>
            </a:fld>
            <a:endParaRPr lang="en-US" smtClean="0">
              <a:latin typeface="Arial" panose="020B0604020202020204" pitchFamily="34" charset="0"/>
            </a:endParaRPr>
          </a:p>
        </p:txBody>
      </p:sp>
    </p:spTree>
    <p:extLst>
      <p:ext uri="{BB962C8B-B14F-4D97-AF65-F5344CB8AC3E}">
        <p14:creationId xmlns:p14="http://schemas.microsoft.com/office/powerpoint/2010/main" val="221194378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75</a:t>
            </a:fld>
            <a:endParaRPr lang="en-US" smtClean="0">
              <a:latin typeface="Arial" panose="020B0604020202020204" pitchFamily="34" charset="0"/>
            </a:endParaRPr>
          </a:p>
        </p:txBody>
      </p:sp>
    </p:spTree>
    <p:extLst>
      <p:ext uri="{BB962C8B-B14F-4D97-AF65-F5344CB8AC3E}">
        <p14:creationId xmlns:p14="http://schemas.microsoft.com/office/powerpoint/2010/main" val="399782755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76</a:t>
            </a:fld>
            <a:endParaRPr lang="en-US" smtClean="0">
              <a:latin typeface="Arial" panose="020B0604020202020204" pitchFamily="34" charset="0"/>
            </a:endParaRPr>
          </a:p>
        </p:txBody>
      </p:sp>
    </p:spTree>
    <p:extLst>
      <p:ext uri="{BB962C8B-B14F-4D97-AF65-F5344CB8AC3E}">
        <p14:creationId xmlns:p14="http://schemas.microsoft.com/office/powerpoint/2010/main" val="12682158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77</a:t>
            </a:fld>
            <a:endParaRPr lang="en-US" smtClean="0">
              <a:latin typeface="Arial" panose="020B0604020202020204" pitchFamily="34" charset="0"/>
            </a:endParaRPr>
          </a:p>
        </p:txBody>
      </p:sp>
    </p:spTree>
    <p:extLst>
      <p:ext uri="{BB962C8B-B14F-4D97-AF65-F5344CB8AC3E}">
        <p14:creationId xmlns:p14="http://schemas.microsoft.com/office/powerpoint/2010/main" val="210977756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78</a:t>
            </a:fld>
            <a:endParaRPr lang="en-US" smtClean="0">
              <a:latin typeface="Arial" panose="020B0604020202020204" pitchFamily="34" charset="0"/>
            </a:endParaRPr>
          </a:p>
        </p:txBody>
      </p:sp>
    </p:spTree>
    <p:extLst>
      <p:ext uri="{BB962C8B-B14F-4D97-AF65-F5344CB8AC3E}">
        <p14:creationId xmlns:p14="http://schemas.microsoft.com/office/powerpoint/2010/main" val="16578638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79</a:t>
            </a:fld>
            <a:endParaRPr lang="en-US" smtClean="0">
              <a:latin typeface="Arial" panose="020B0604020202020204" pitchFamily="34" charset="0"/>
            </a:endParaRPr>
          </a:p>
        </p:txBody>
      </p:sp>
    </p:spTree>
    <p:extLst>
      <p:ext uri="{BB962C8B-B14F-4D97-AF65-F5344CB8AC3E}">
        <p14:creationId xmlns:p14="http://schemas.microsoft.com/office/powerpoint/2010/main" val="3032995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8</a:t>
            </a:fld>
            <a:endParaRPr lang="en-US" smtClean="0">
              <a:latin typeface="Arial" panose="020B0604020202020204" pitchFamily="34" charset="0"/>
            </a:endParaRPr>
          </a:p>
        </p:txBody>
      </p:sp>
    </p:spTree>
    <p:extLst>
      <p:ext uri="{BB962C8B-B14F-4D97-AF65-F5344CB8AC3E}">
        <p14:creationId xmlns:p14="http://schemas.microsoft.com/office/powerpoint/2010/main" val="22955216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80</a:t>
            </a:fld>
            <a:endParaRPr lang="en-US" smtClean="0">
              <a:latin typeface="Arial" panose="020B0604020202020204" pitchFamily="34" charset="0"/>
            </a:endParaRPr>
          </a:p>
        </p:txBody>
      </p:sp>
    </p:spTree>
    <p:extLst>
      <p:ext uri="{BB962C8B-B14F-4D97-AF65-F5344CB8AC3E}">
        <p14:creationId xmlns:p14="http://schemas.microsoft.com/office/powerpoint/2010/main" val="75540747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81</a:t>
            </a:fld>
            <a:endParaRPr lang="en-US" smtClean="0">
              <a:latin typeface="Arial" panose="020B0604020202020204" pitchFamily="34" charset="0"/>
            </a:endParaRPr>
          </a:p>
        </p:txBody>
      </p:sp>
    </p:spTree>
    <p:extLst>
      <p:ext uri="{BB962C8B-B14F-4D97-AF65-F5344CB8AC3E}">
        <p14:creationId xmlns:p14="http://schemas.microsoft.com/office/powerpoint/2010/main" val="23499599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82</a:t>
            </a:fld>
            <a:endParaRPr lang="en-US" smtClean="0">
              <a:latin typeface="Arial" panose="020B0604020202020204" pitchFamily="34" charset="0"/>
            </a:endParaRPr>
          </a:p>
        </p:txBody>
      </p:sp>
    </p:spTree>
    <p:extLst>
      <p:ext uri="{BB962C8B-B14F-4D97-AF65-F5344CB8AC3E}">
        <p14:creationId xmlns:p14="http://schemas.microsoft.com/office/powerpoint/2010/main" val="391117295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83</a:t>
            </a:fld>
            <a:endParaRPr lang="en-US" smtClean="0">
              <a:latin typeface="Arial" panose="020B0604020202020204" pitchFamily="34" charset="0"/>
            </a:endParaRPr>
          </a:p>
        </p:txBody>
      </p:sp>
    </p:spTree>
    <p:extLst>
      <p:ext uri="{BB962C8B-B14F-4D97-AF65-F5344CB8AC3E}">
        <p14:creationId xmlns:p14="http://schemas.microsoft.com/office/powerpoint/2010/main" val="382235410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84</a:t>
            </a:fld>
            <a:endParaRPr lang="en-US" smtClean="0">
              <a:latin typeface="Arial" panose="020B0604020202020204" pitchFamily="34" charset="0"/>
            </a:endParaRPr>
          </a:p>
        </p:txBody>
      </p:sp>
    </p:spTree>
    <p:extLst>
      <p:ext uri="{BB962C8B-B14F-4D97-AF65-F5344CB8AC3E}">
        <p14:creationId xmlns:p14="http://schemas.microsoft.com/office/powerpoint/2010/main" val="38079727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85</a:t>
            </a:fld>
            <a:endParaRPr lang="en-US" smtClean="0">
              <a:latin typeface="Arial" panose="020B0604020202020204" pitchFamily="34" charset="0"/>
            </a:endParaRPr>
          </a:p>
        </p:txBody>
      </p:sp>
    </p:spTree>
    <p:extLst>
      <p:ext uri="{BB962C8B-B14F-4D97-AF65-F5344CB8AC3E}">
        <p14:creationId xmlns:p14="http://schemas.microsoft.com/office/powerpoint/2010/main" val="13618581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86</a:t>
            </a:fld>
            <a:endParaRPr lang="en-US" smtClean="0">
              <a:latin typeface="Arial" panose="020B0604020202020204" pitchFamily="34" charset="0"/>
            </a:endParaRPr>
          </a:p>
        </p:txBody>
      </p:sp>
    </p:spTree>
    <p:extLst>
      <p:ext uri="{BB962C8B-B14F-4D97-AF65-F5344CB8AC3E}">
        <p14:creationId xmlns:p14="http://schemas.microsoft.com/office/powerpoint/2010/main" val="287957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9</a:t>
            </a:fld>
            <a:endParaRPr lang="en-US" smtClean="0">
              <a:latin typeface="Arial" panose="020B0604020202020204" pitchFamily="34" charset="0"/>
            </a:endParaRPr>
          </a:p>
        </p:txBody>
      </p:sp>
    </p:spTree>
    <p:extLst>
      <p:ext uri="{BB962C8B-B14F-4D97-AF65-F5344CB8AC3E}">
        <p14:creationId xmlns:p14="http://schemas.microsoft.com/office/powerpoint/2010/main" val="2772168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BE92FA0-2F44-4092-A01A-2B6418E3BA73}" type="slidenum">
              <a:rPr lang="en-US"/>
              <a:pPr>
                <a:defRPr/>
              </a:pPr>
              <a:t>‹#›</a:t>
            </a:fld>
            <a:endParaRPr lang="en-US"/>
          </a:p>
        </p:txBody>
      </p:sp>
    </p:spTree>
    <p:extLst>
      <p:ext uri="{BB962C8B-B14F-4D97-AF65-F5344CB8AC3E}">
        <p14:creationId xmlns:p14="http://schemas.microsoft.com/office/powerpoint/2010/main" val="295626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B37EC7-5807-440E-A5B2-E1CEEB8AEE7E}" type="slidenum">
              <a:rPr lang="en-US"/>
              <a:pPr>
                <a:defRPr/>
              </a:pPr>
              <a:t>‹#›</a:t>
            </a:fld>
            <a:endParaRPr lang="en-US"/>
          </a:p>
        </p:txBody>
      </p:sp>
    </p:spTree>
    <p:extLst>
      <p:ext uri="{BB962C8B-B14F-4D97-AF65-F5344CB8AC3E}">
        <p14:creationId xmlns:p14="http://schemas.microsoft.com/office/powerpoint/2010/main" val="86608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65F2564-F238-4C4E-92AB-3C60302F2A77}" type="slidenum">
              <a:rPr lang="en-US"/>
              <a:pPr>
                <a:defRPr/>
              </a:pPr>
              <a:t>‹#›</a:t>
            </a:fld>
            <a:endParaRPr lang="en-US"/>
          </a:p>
        </p:txBody>
      </p:sp>
    </p:spTree>
    <p:extLst>
      <p:ext uri="{BB962C8B-B14F-4D97-AF65-F5344CB8AC3E}">
        <p14:creationId xmlns:p14="http://schemas.microsoft.com/office/powerpoint/2010/main" val="3718521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C13FDDC-4AE0-48FE-A9DE-9DB1C7B3F10A}" type="slidenum">
              <a:rPr lang="en-US"/>
              <a:pPr>
                <a:defRPr/>
              </a:pPr>
              <a:t>‹#›</a:t>
            </a:fld>
            <a:endParaRPr lang="en-US"/>
          </a:p>
        </p:txBody>
      </p:sp>
    </p:spTree>
    <p:extLst>
      <p:ext uri="{BB962C8B-B14F-4D97-AF65-F5344CB8AC3E}">
        <p14:creationId xmlns:p14="http://schemas.microsoft.com/office/powerpoint/2010/main" val="3106685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660A61-93C8-4496-96E2-DF306E17D2B1}" type="slidenum">
              <a:rPr lang="en-US"/>
              <a:pPr>
                <a:defRPr/>
              </a:pPr>
              <a:t>‹#›</a:t>
            </a:fld>
            <a:endParaRPr lang="en-US"/>
          </a:p>
        </p:txBody>
      </p:sp>
    </p:spTree>
    <p:extLst>
      <p:ext uri="{BB962C8B-B14F-4D97-AF65-F5344CB8AC3E}">
        <p14:creationId xmlns:p14="http://schemas.microsoft.com/office/powerpoint/2010/main" val="2794205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15B9C89-B45A-4220-B3DB-03E13E733E5C}" type="slidenum">
              <a:rPr lang="en-US"/>
              <a:pPr>
                <a:defRPr/>
              </a:pPr>
              <a:t>‹#›</a:t>
            </a:fld>
            <a:endParaRPr lang="en-US"/>
          </a:p>
        </p:txBody>
      </p:sp>
    </p:spTree>
    <p:extLst>
      <p:ext uri="{BB962C8B-B14F-4D97-AF65-F5344CB8AC3E}">
        <p14:creationId xmlns:p14="http://schemas.microsoft.com/office/powerpoint/2010/main" val="1940184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FB4BF51-B50C-454E-BB14-109CEA97A610}" type="slidenum">
              <a:rPr lang="en-US"/>
              <a:pPr>
                <a:defRPr/>
              </a:pPr>
              <a:t>‹#›</a:t>
            </a:fld>
            <a:endParaRPr lang="en-US"/>
          </a:p>
        </p:txBody>
      </p:sp>
    </p:spTree>
    <p:extLst>
      <p:ext uri="{BB962C8B-B14F-4D97-AF65-F5344CB8AC3E}">
        <p14:creationId xmlns:p14="http://schemas.microsoft.com/office/powerpoint/2010/main" val="3757536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FFD6412-D282-4AFE-BB7D-A79A89512000}" type="slidenum">
              <a:rPr lang="en-US"/>
              <a:pPr>
                <a:defRPr/>
              </a:pPr>
              <a:t>‹#›</a:t>
            </a:fld>
            <a:endParaRPr lang="en-US"/>
          </a:p>
        </p:txBody>
      </p:sp>
    </p:spTree>
    <p:extLst>
      <p:ext uri="{BB962C8B-B14F-4D97-AF65-F5344CB8AC3E}">
        <p14:creationId xmlns:p14="http://schemas.microsoft.com/office/powerpoint/2010/main" val="1070472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49E420C-DBCB-4DD4-BBE2-A311D551C085}" type="slidenum">
              <a:rPr lang="en-US"/>
              <a:pPr>
                <a:defRPr/>
              </a:pPr>
              <a:t>‹#›</a:t>
            </a:fld>
            <a:endParaRPr lang="en-US"/>
          </a:p>
        </p:txBody>
      </p:sp>
    </p:spTree>
    <p:extLst>
      <p:ext uri="{BB962C8B-B14F-4D97-AF65-F5344CB8AC3E}">
        <p14:creationId xmlns:p14="http://schemas.microsoft.com/office/powerpoint/2010/main" val="163134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DBB3BD2-46F6-4D42-8A97-FE2C800C1B33}" type="slidenum">
              <a:rPr lang="en-US"/>
              <a:pPr>
                <a:defRPr/>
              </a:pPr>
              <a:t>‹#›</a:t>
            </a:fld>
            <a:endParaRPr lang="en-US"/>
          </a:p>
        </p:txBody>
      </p:sp>
    </p:spTree>
    <p:extLst>
      <p:ext uri="{BB962C8B-B14F-4D97-AF65-F5344CB8AC3E}">
        <p14:creationId xmlns:p14="http://schemas.microsoft.com/office/powerpoint/2010/main" val="655424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4B1762B-3C88-4511-B923-9FB8ABB71FCD}" type="slidenum">
              <a:rPr lang="en-US"/>
              <a:pPr>
                <a:defRPr/>
              </a:pPr>
              <a:t>‹#›</a:t>
            </a:fld>
            <a:endParaRPr lang="en-US"/>
          </a:p>
        </p:txBody>
      </p:sp>
    </p:spTree>
    <p:extLst>
      <p:ext uri="{BB962C8B-B14F-4D97-AF65-F5344CB8AC3E}">
        <p14:creationId xmlns:p14="http://schemas.microsoft.com/office/powerpoint/2010/main" val="1917547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E6B63DE1-6DF1-49E9-A645-190D7EA1774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961.png"/><Relationship Id="rId3" Type="http://schemas.openxmlformats.org/officeDocument/2006/relationships/image" Target="../media/image13.png"/><Relationship Id="rId7" Type="http://schemas.openxmlformats.org/officeDocument/2006/relationships/image" Target="../media/image6.png"/><Relationship Id="rId12"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68.png"/><Relationship Id="rId5" Type="http://schemas.openxmlformats.org/officeDocument/2006/relationships/image" Target="../media/image5.jpeg"/><Relationship Id="rId10" Type="http://schemas.openxmlformats.org/officeDocument/2006/relationships/image" Target="../media/image67.png"/><Relationship Id="rId4" Type="http://schemas.openxmlformats.org/officeDocument/2006/relationships/image" Target="../media/image2.png"/><Relationship Id="rId9" Type="http://schemas.openxmlformats.org/officeDocument/2006/relationships/image" Target="../media/image66.png"/><Relationship Id="rId14" Type="http://schemas.openxmlformats.org/officeDocument/2006/relationships/image" Target="../media/image98.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8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10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9.png"/><Relationship Id="rId11" Type="http://schemas.openxmlformats.org/officeDocument/2006/relationships/image" Target="../media/image18.png"/><Relationship Id="rId5" Type="http://schemas.openxmlformats.org/officeDocument/2006/relationships/image" Target="../media/image70.png"/><Relationship Id="rId10" Type="http://schemas.openxmlformats.org/officeDocument/2006/relationships/image" Target="../media/image17.png"/><Relationship Id="rId4" Type="http://schemas.openxmlformats.org/officeDocument/2006/relationships/image" Target="../media/image5.jpe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0.png"/><Relationship Id="rId11" Type="http://schemas.openxmlformats.org/officeDocument/2006/relationships/image" Target="../media/image19.png"/><Relationship Id="rId5" Type="http://schemas.openxmlformats.org/officeDocument/2006/relationships/image" Target="../media/image105.png"/><Relationship Id="rId10" Type="http://schemas.openxmlformats.org/officeDocument/2006/relationships/image" Target="../media/image18.png"/><Relationship Id="rId4" Type="http://schemas.openxmlformats.org/officeDocument/2006/relationships/image" Target="../media/image5.jpeg"/><Relationship Id="rId9" Type="http://schemas.openxmlformats.org/officeDocument/2006/relationships/image" Target="../media/image17.png"/><Relationship Id="rId1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14.png"/><Relationship Id="rId3" Type="http://schemas.openxmlformats.org/officeDocument/2006/relationships/image" Target="../media/image2.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7.png"/><Relationship Id="rId11" Type="http://schemas.openxmlformats.org/officeDocument/2006/relationships/image" Target="../media/image27.png"/><Relationship Id="rId5" Type="http://schemas.openxmlformats.org/officeDocument/2006/relationships/image" Target="../media/image78.png"/><Relationship Id="rId10" Type="http://schemas.openxmlformats.org/officeDocument/2006/relationships/image" Target="../media/image26.png"/><Relationship Id="rId4" Type="http://schemas.openxmlformats.org/officeDocument/2006/relationships/image" Target="../media/image5.jpeg"/><Relationship Id="rId9"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0.png"/><Relationship Id="rId3" Type="http://schemas.openxmlformats.org/officeDocument/2006/relationships/image" Target="../media/image2.png"/><Relationship Id="rId7" Type="http://schemas.openxmlformats.org/officeDocument/2006/relationships/image" Target="../media/image25.pn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notesSlide" Target="../notesSlides/notesSlide16.xml"/><Relationship Id="rId16"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114.png"/><Relationship Id="rId5" Type="http://schemas.openxmlformats.org/officeDocument/2006/relationships/image" Target="../media/image23.png"/><Relationship Id="rId15" Type="http://schemas.openxmlformats.org/officeDocument/2006/relationships/image" Target="../media/image32.png"/><Relationship Id="rId10" Type="http://schemas.openxmlformats.org/officeDocument/2006/relationships/image" Target="../media/image28.png"/><Relationship Id="rId4" Type="http://schemas.openxmlformats.org/officeDocument/2006/relationships/image" Target="../media/image5.jpeg"/><Relationship Id="rId9" Type="http://schemas.openxmlformats.org/officeDocument/2006/relationships/image" Target="../media/image27.png"/><Relationship Id="rId1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1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18.png"/></Relationships>
</file>

<file path=ppt/slides/_rels/slide1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6.png"/><Relationship Id="rId7"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22.png"/><Relationship Id="rId5" Type="http://schemas.openxmlformats.org/officeDocument/2006/relationships/image" Target="../media/image118.png"/><Relationship Id="rId10" Type="http://schemas.openxmlformats.org/officeDocument/2006/relationships/image" Target="../media/image121.png"/><Relationship Id="rId4" Type="http://schemas.openxmlformats.org/officeDocument/2006/relationships/image" Target="../media/image2.png"/><Relationship Id="rId9"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27.png"/><Relationship Id="rId5" Type="http://schemas.openxmlformats.org/officeDocument/2006/relationships/image" Target="../media/image5.jpeg"/><Relationship Id="rId10" Type="http://schemas.openxmlformats.org/officeDocument/2006/relationships/image" Target="../media/image126.png"/><Relationship Id="rId4" Type="http://schemas.openxmlformats.org/officeDocument/2006/relationships/image" Target="../media/image123.png"/><Relationship Id="rId9" Type="http://schemas.openxmlformats.org/officeDocument/2006/relationships/image" Target="../media/image125.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28.png"/></Relationships>
</file>

<file path=ppt/slides/_rels/slide2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png"/><Relationship Id="rId7"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3.png"/><Relationship Id="rId5" Type="http://schemas.openxmlformats.org/officeDocument/2006/relationships/image" Target="../media/image5.jpeg"/><Relationship Id="rId10" Type="http://schemas.openxmlformats.org/officeDocument/2006/relationships/image" Target="../media/image42.png"/><Relationship Id="rId4" Type="http://schemas.openxmlformats.org/officeDocument/2006/relationships/image" Target="../media/image128.png"/><Relationship Id="rId9" Type="http://schemas.openxmlformats.org/officeDocument/2006/relationships/image" Target="../media/image41.png"/></Relationships>
</file>

<file path=ppt/slides/_rels/slide2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47.png"/><Relationship Id="rId5" Type="http://schemas.openxmlformats.org/officeDocument/2006/relationships/image" Target="../media/image5.jpeg"/><Relationship Id="rId10" Type="http://schemas.openxmlformats.org/officeDocument/2006/relationships/image" Target="../media/image46.png"/><Relationship Id="rId4" Type="http://schemas.openxmlformats.org/officeDocument/2006/relationships/image" Target="../media/image134.png"/><Relationship Id="rId9"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41.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42.png"/></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9.png"/><Relationship Id="rId7"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45.png"/><Relationship Id="rId11" Type="http://schemas.openxmlformats.org/officeDocument/2006/relationships/image" Target="../media/image147.png"/><Relationship Id="rId5" Type="http://schemas.openxmlformats.org/officeDocument/2006/relationships/image" Target="../media/image2.png"/><Relationship Id="rId10" Type="http://schemas.openxmlformats.org/officeDocument/2006/relationships/image" Target="../media/image146.png"/><Relationship Id="rId4" Type="http://schemas.openxmlformats.org/officeDocument/2006/relationships/image" Target="../media/image50.png"/><Relationship Id="rId9"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48.png"/></Relationships>
</file>

<file path=ppt/slides/_rels/slide2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51.png"/><Relationship Id="rId7"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53.png"/><Relationship Id="rId5" Type="http://schemas.openxmlformats.org/officeDocument/2006/relationships/image" Target="../media/image150.png"/><Relationship Id="rId10" Type="http://schemas.openxmlformats.org/officeDocument/2006/relationships/image" Target="../media/image152.png"/><Relationship Id="rId4" Type="http://schemas.openxmlformats.org/officeDocument/2006/relationships/image" Target="../media/image2.png"/><Relationship Id="rId9" Type="http://schemas.openxmlformats.org/officeDocument/2006/relationships/image" Target="../media/image151.png"/></Relationships>
</file>

<file path=ppt/slides/_rels/slide3.xml.rels><?xml version="1.0" encoding="UTF-8" standalone="yes"?>
<Relationships xmlns="http://schemas.openxmlformats.org/package/2006/relationships"><Relationship Id="rId13" Type="http://schemas.openxmlformats.org/officeDocument/2006/relationships/image" Target="../media/image2.png"/><Relationship Id="rId3" Type="http://schemas.openxmlformats.org/officeDocument/2006/relationships/image" Target="../media/image4.png"/><Relationship Id="rId12" Type="http://schemas.openxmlformats.org/officeDocument/2006/relationships/image" Target="../media/image60.png"/><Relationship Id="rId17" Type="http://schemas.openxmlformats.org/officeDocument/2006/relationships/image" Target="../media/image7.png"/><Relationship Id="rId2" Type="http://schemas.openxmlformats.org/officeDocument/2006/relationships/notesSlide" Target="../notesSlides/notesSlide3.xml"/><Relationship Id="rId16" Type="http://schemas.openxmlformats.org/officeDocument/2006/relationships/image" Target="../media/image55.png"/><Relationship Id="rId1" Type="http://schemas.openxmlformats.org/officeDocument/2006/relationships/slideLayout" Target="../slideLayouts/slideLayout2.xml"/><Relationship Id="rId11" Type="http://schemas.openxmlformats.org/officeDocument/2006/relationships/image" Target="../media/image196.png"/><Relationship Id="rId15" Type="http://schemas.openxmlformats.org/officeDocument/2006/relationships/image" Target="../media/image6.png"/><Relationship Id="rId10" Type="http://schemas.openxmlformats.org/officeDocument/2006/relationships/image" Target="../media/image501.png"/><Relationship Id="rId9" Type="http://schemas.openxmlformats.org/officeDocument/2006/relationships/image" Target="../media/image490.png"/><Relationship Id="rId14" Type="http://schemas.openxmlformats.org/officeDocument/2006/relationships/image" Target="../media/image5.jpeg"/></Relationships>
</file>

<file path=ppt/slides/_rels/slide3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51.png"/><Relationship Id="rId7" Type="http://schemas.openxmlformats.org/officeDocument/2006/relationships/image" Target="../media/image8.png"/><Relationship Id="rId12"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53.png"/><Relationship Id="rId5" Type="http://schemas.openxmlformats.org/officeDocument/2006/relationships/image" Target="../media/image150.png"/><Relationship Id="rId10" Type="http://schemas.openxmlformats.org/officeDocument/2006/relationships/image" Target="../media/image152.png"/><Relationship Id="rId4" Type="http://schemas.openxmlformats.org/officeDocument/2006/relationships/image" Target="../media/image2.png"/><Relationship Id="rId9" Type="http://schemas.openxmlformats.org/officeDocument/2006/relationships/image" Target="../media/image151.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54.png"/></Relationships>
</file>

<file path=ppt/slides/_rels/slide3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png"/><Relationship Id="rId7"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10" Type="http://schemas.openxmlformats.org/officeDocument/2006/relationships/image" Target="../media/image56.png"/><Relationship Id="rId4" Type="http://schemas.openxmlformats.org/officeDocument/2006/relationships/image" Target="../media/image155.png"/><Relationship Id="rId9"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image" Target="../media/image160.png"/></Relationships>
</file>

<file path=ppt/slides/_rels/slide3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2.png"/><Relationship Id="rId7"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62.png"/><Relationship Id="rId5" Type="http://schemas.openxmlformats.org/officeDocument/2006/relationships/image" Target="../media/image5.jpeg"/><Relationship Id="rId10" Type="http://schemas.openxmlformats.org/officeDocument/2006/relationships/image" Target="../media/image61.png"/><Relationship Id="rId4" Type="http://schemas.openxmlformats.org/officeDocument/2006/relationships/image" Target="../media/image160.png"/><Relationship Id="rId9" Type="http://schemas.openxmlformats.org/officeDocument/2006/relationships/image" Target="../media/image59.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5.jpeg"/></Relationships>
</file>

<file path=ppt/slides/_rels/slide36.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96.png"/><Relationship Id="rId3" Type="http://schemas.openxmlformats.org/officeDocument/2006/relationships/image" Target="../media/image2.png"/><Relationship Id="rId7" Type="http://schemas.openxmlformats.org/officeDocument/2006/relationships/image" Target="../media/image69.png"/><Relationship Id="rId12" Type="http://schemas.openxmlformats.org/officeDocument/2006/relationships/image" Target="../media/image501.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65.png"/><Relationship Id="rId11" Type="http://schemas.openxmlformats.org/officeDocument/2006/relationships/image" Target="../media/image490.png"/><Relationship Id="rId5" Type="http://schemas.openxmlformats.org/officeDocument/2006/relationships/image" Target="../media/image5.jpeg"/><Relationship Id="rId15" Type="http://schemas.openxmlformats.org/officeDocument/2006/relationships/image" Target="../media/image73.png"/><Relationship Id="rId10" Type="http://schemas.openxmlformats.org/officeDocument/2006/relationships/image" Target="../media/image71.png"/><Relationship Id="rId4" Type="http://schemas.openxmlformats.org/officeDocument/2006/relationships/image" Target="../media/image64.png"/><Relationship Id="rId9" Type="http://schemas.openxmlformats.org/officeDocument/2006/relationships/image" Target="../media/image470.png"/><Relationship Id="rId14" Type="http://schemas.openxmlformats.org/officeDocument/2006/relationships/image" Target="../media/image72.png"/></Relationships>
</file>

<file path=ppt/slides/_rels/slide37.xml.rels><?xml version="1.0" encoding="UTF-8" standalone="yes"?>
<Relationships xmlns="http://schemas.openxmlformats.org/package/2006/relationships"><Relationship Id="rId8" Type="http://schemas.openxmlformats.org/officeDocument/2006/relationships/image" Target="../media/image490.png"/><Relationship Id="rId13" Type="http://schemas.openxmlformats.org/officeDocument/2006/relationships/image" Target="../media/image75.png"/><Relationship Id="rId18" Type="http://schemas.openxmlformats.org/officeDocument/2006/relationships/image" Target="../media/image71.png"/><Relationship Id="rId12" Type="http://schemas.openxmlformats.org/officeDocument/2006/relationships/image" Target="../media/image74.png"/><Relationship Id="rId17" Type="http://schemas.openxmlformats.org/officeDocument/2006/relationships/image" Target="../media/image77.png"/><Relationship Id="rId7" Type="http://schemas.openxmlformats.org/officeDocument/2006/relationships/image" Target="../media/image470.png"/><Relationship Id="rId2" Type="http://schemas.openxmlformats.org/officeDocument/2006/relationships/notesSlide" Target="../notesSlides/notesSlide37.xml"/><Relationship Id="rId16" Type="http://schemas.openxmlformats.org/officeDocument/2006/relationships/image" Target="../media/image5.jpeg"/><Relationship Id="rId1" Type="http://schemas.openxmlformats.org/officeDocument/2006/relationships/slideLayout" Target="../slideLayouts/slideLayout2.xml"/><Relationship Id="rId11" Type="http://schemas.openxmlformats.org/officeDocument/2006/relationships/image" Target="../media/image196.png"/><Relationship Id="rId15" Type="http://schemas.openxmlformats.org/officeDocument/2006/relationships/image" Target="../media/image76.png"/><Relationship Id="rId10" Type="http://schemas.openxmlformats.org/officeDocument/2006/relationships/image" Target="../media/image501.png"/><Relationship Id="rId9" Type="http://schemas.openxmlformats.org/officeDocument/2006/relationships/image" Target="../media/image4.png"/><Relationship Id="rId14" Type="http://schemas.openxmlformats.org/officeDocument/2006/relationships/image" Target="../media/image2.png"/></Relationships>
</file>

<file path=ppt/slides/_rels/slide3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image" Target="../media/image7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5.jpeg"/><Relationship Id="rId10" Type="http://schemas.openxmlformats.org/officeDocument/2006/relationships/image" Target="../media/image71.png"/><Relationship Id="rId4" Type="http://schemas.openxmlformats.org/officeDocument/2006/relationships/image" Target="../media/image79.png"/><Relationship Id="rId9" Type="http://schemas.openxmlformats.org/officeDocument/2006/relationships/image" Target="../media/image470.png"/></Relationships>
</file>

<file path=ppt/slides/_rels/slide39.xml.rels><?xml version="1.0" encoding="UTF-8" standalone="yes"?>
<Relationships xmlns="http://schemas.openxmlformats.org/package/2006/relationships"><Relationship Id="rId8" Type="http://schemas.openxmlformats.org/officeDocument/2006/relationships/image" Target="../media/image470.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5.jpeg"/><Relationship Id="rId4" Type="http://schemas.openxmlformats.org/officeDocument/2006/relationships/image" Target="../media/image81.png"/><Relationship Id="rId9" Type="http://schemas.openxmlformats.org/officeDocument/2006/relationships/image" Target="../media/image7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8" Type="http://schemas.openxmlformats.org/officeDocument/2006/relationships/image" Target="../media/image470.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image" Target="../media/image84.png"/><Relationship Id="rId5" Type="http://schemas.openxmlformats.org/officeDocument/2006/relationships/image" Target="../media/image5.jpeg"/><Relationship Id="rId10" Type="http://schemas.openxmlformats.org/officeDocument/2006/relationships/image" Target="../media/image83.png"/><Relationship Id="rId4" Type="http://schemas.openxmlformats.org/officeDocument/2006/relationships/image" Target="../media/image82.png"/><Relationship Id="rId9" Type="http://schemas.openxmlformats.org/officeDocument/2006/relationships/image" Target="../media/image71.png"/></Relationships>
</file>

<file path=ppt/slides/_rels/slide41.xml.rels><?xml version="1.0" encoding="UTF-8" standalone="yes"?>
<Relationships xmlns="http://schemas.openxmlformats.org/package/2006/relationships"><Relationship Id="rId8" Type="http://schemas.openxmlformats.org/officeDocument/2006/relationships/image" Target="../media/image470.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5.jpeg"/><Relationship Id="rId10" Type="http://schemas.openxmlformats.org/officeDocument/2006/relationships/image" Target="../media/image83.png"/><Relationship Id="rId4" Type="http://schemas.openxmlformats.org/officeDocument/2006/relationships/image" Target="../media/image85.png"/><Relationship Id="rId9" Type="http://schemas.openxmlformats.org/officeDocument/2006/relationships/image" Target="../media/image71.png"/></Relationships>
</file>

<file path=ppt/slides/_rels/slide4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2.png"/><Relationship Id="rId7" Type="http://schemas.openxmlformats.org/officeDocument/2006/relationships/image" Target="../media/image470.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88.png"/><Relationship Id="rId5" Type="http://schemas.openxmlformats.org/officeDocument/2006/relationships/image" Target="../media/image5.jpeg"/><Relationship Id="rId10" Type="http://schemas.openxmlformats.org/officeDocument/2006/relationships/image" Target="../media/image87.png"/><Relationship Id="rId4" Type="http://schemas.openxmlformats.org/officeDocument/2006/relationships/image" Target="../media/image86.png"/><Relationship Id="rId9" Type="http://schemas.openxmlformats.org/officeDocument/2006/relationships/image" Target="../media/image83.png"/></Relationships>
</file>

<file path=ppt/slides/_rels/slide43.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2.png"/><Relationship Id="rId7" Type="http://schemas.openxmlformats.org/officeDocument/2006/relationships/image" Target="../media/image101.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5.jpeg"/><Relationship Id="rId4" Type="http://schemas.openxmlformats.org/officeDocument/2006/relationships/image" Target="../media/image92.png"/><Relationship Id="rId9" Type="http://schemas.openxmlformats.org/officeDocument/2006/relationships/image" Target="../media/image103.png"/></Relationships>
</file>

<file path=ppt/slides/_rels/slide44.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2.png"/><Relationship Id="rId7" Type="http://schemas.openxmlformats.org/officeDocument/2006/relationships/image" Target="../media/image108.png"/><Relationship Id="rId12" Type="http://schemas.openxmlformats.org/officeDocument/2006/relationships/image" Target="../media/image113.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112.png"/><Relationship Id="rId5" Type="http://schemas.openxmlformats.org/officeDocument/2006/relationships/image" Target="../media/image5.jpeg"/><Relationship Id="rId10" Type="http://schemas.openxmlformats.org/officeDocument/2006/relationships/image" Target="../media/image111.png"/><Relationship Id="rId4" Type="http://schemas.openxmlformats.org/officeDocument/2006/relationships/image" Target="../media/image104.png"/><Relationship Id="rId9" Type="http://schemas.openxmlformats.org/officeDocument/2006/relationships/image" Target="../media/image110.png"/></Relationships>
</file>

<file path=ppt/slides/_rels/slide4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2.png"/><Relationship Id="rId7" Type="http://schemas.openxmlformats.org/officeDocument/2006/relationships/image" Target="../media/image119.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5.jpeg"/><Relationship Id="rId4" Type="http://schemas.openxmlformats.org/officeDocument/2006/relationships/image" Target="../media/image116.png"/><Relationship Id="rId9" Type="http://schemas.openxmlformats.org/officeDocument/2006/relationships/image" Target="../media/image124.png"/></Relationships>
</file>

<file path=ppt/slides/_rels/slide46.xml.rels><?xml version="1.0" encoding="UTF-8" standalone="yes"?>
<Relationships xmlns="http://schemas.openxmlformats.org/package/2006/relationships"><Relationship Id="rId8" Type="http://schemas.openxmlformats.org/officeDocument/2006/relationships/image" Target="../media/image131.png"/><Relationship Id="rId13" Type="http://schemas.openxmlformats.org/officeDocument/2006/relationships/image" Target="../media/image138.png"/><Relationship Id="rId18" Type="http://schemas.openxmlformats.org/officeDocument/2006/relationships/image" Target="../media/image149.png"/><Relationship Id="rId3" Type="http://schemas.openxmlformats.org/officeDocument/2006/relationships/image" Target="../media/image2.png"/><Relationship Id="rId7" Type="http://schemas.openxmlformats.org/officeDocument/2006/relationships/image" Target="../media/image119.png"/><Relationship Id="rId12" Type="http://schemas.openxmlformats.org/officeDocument/2006/relationships/image" Target="../media/image137.png"/><Relationship Id="rId17" Type="http://schemas.openxmlformats.org/officeDocument/2006/relationships/image" Target="../media/image144.png"/><Relationship Id="rId2" Type="http://schemas.openxmlformats.org/officeDocument/2006/relationships/notesSlide" Target="../notesSlides/notesSlide46.xml"/><Relationship Id="rId16" Type="http://schemas.openxmlformats.org/officeDocument/2006/relationships/image" Target="../media/image143.png"/><Relationship Id="rId1" Type="http://schemas.openxmlformats.org/officeDocument/2006/relationships/slideLayout" Target="../slideLayouts/slideLayout2.xml"/><Relationship Id="rId6" Type="http://schemas.openxmlformats.org/officeDocument/2006/relationships/image" Target="../media/image130.png"/><Relationship Id="rId11" Type="http://schemas.openxmlformats.org/officeDocument/2006/relationships/image" Target="../media/image136.png"/><Relationship Id="rId5" Type="http://schemas.openxmlformats.org/officeDocument/2006/relationships/image" Target="../media/image5.jpeg"/><Relationship Id="rId15" Type="http://schemas.openxmlformats.org/officeDocument/2006/relationships/image" Target="../media/image140.png"/><Relationship Id="rId10" Type="http://schemas.openxmlformats.org/officeDocument/2006/relationships/image" Target="../media/image135.png"/><Relationship Id="rId4" Type="http://schemas.openxmlformats.org/officeDocument/2006/relationships/image" Target="../media/image129.png"/><Relationship Id="rId9" Type="http://schemas.openxmlformats.org/officeDocument/2006/relationships/image" Target="../media/image132.png"/><Relationship Id="rId14" Type="http://schemas.openxmlformats.org/officeDocument/2006/relationships/image" Target="../media/image139.png"/></Relationships>
</file>

<file path=ppt/slides/_rels/slide47.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2.png"/><Relationship Id="rId7" Type="http://schemas.openxmlformats.org/officeDocument/2006/relationships/image" Target="../media/image470.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157.png"/><Relationship Id="rId5" Type="http://schemas.openxmlformats.org/officeDocument/2006/relationships/image" Target="../media/image5.jpeg"/><Relationship Id="rId10" Type="http://schemas.openxmlformats.org/officeDocument/2006/relationships/image" Target="../media/image87.png"/><Relationship Id="rId4" Type="http://schemas.openxmlformats.org/officeDocument/2006/relationships/image" Target="../media/image156.png"/><Relationship Id="rId9" Type="http://schemas.openxmlformats.org/officeDocument/2006/relationships/image" Target="../media/image83.png"/></Relationships>
</file>

<file path=ppt/slides/_rels/slide48.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2.png"/><Relationship Id="rId7" Type="http://schemas.openxmlformats.org/officeDocument/2006/relationships/image" Target="../media/image161.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8.png"/><Relationship Id="rId10" Type="http://schemas.openxmlformats.org/officeDocument/2006/relationships/image" Target="../media/image164.png"/><Relationship Id="rId4" Type="http://schemas.openxmlformats.org/officeDocument/2006/relationships/image" Target="../media/image5.jpeg"/><Relationship Id="rId9" Type="http://schemas.openxmlformats.org/officeDocument/2006/relationships/image" Target="../media/image163.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63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690.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10.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20.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30.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30.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30.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30.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30.pn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30.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40.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8.png"/><Relationship Id="rId12" Type="http://schemas.openxmlformats.org/officeDocument/2006/relationships/image" Target="../media/image9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89.png"/><Relationship Id="rId10" Type="http://schemas.openxmlformats.org/officeDocument/2006/relationships/image" Target="../media/image91.png"/><Relationship Id="rId4" Type="http://schemas.openxmlformats.org/officeDocument/2006/relationships/image" Target="../media/image2.png"/><Relationship Id="rId9" Type="http://schemas.openxmlformats.org/officeDocument/2006/relationships/image" Target="../media/image90.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6.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50.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6.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70.png"/></Relationships>
</file>

<file path=ppt/slides/_rels/slide62.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2.png"/><Relationship Id="rId7" Type="http://schemas.openxmlformats.org/officeDocument/2006/relationships/image" Target="../media/image166.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790.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6.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811.png"/></Relationships>
</file>

<file path=ppt/slides/_rels/slide64.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2.png"/><Relationship Id="rId7" Type="http://schemas.openxmlformats.org/officeDocument/2006/relationships/image" Target="../media/image166.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820.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840.png"/></Relationships>
</file>

<file path=ppt/slides/_rels/slide66.xml.rels><?xml version="1.0" encoding="UTF-8" standalone="yes"?>
<Relationships xmlns="http://schemas.openxmlformats.org/package/2006/relationships"><Relationship Id="rId8" Type="http://schemas.openxmlformats.org/officeDocument/2006/relationships/image" Target="../media/image860.png"/><Relationship Id="rId3" Type="http://schemas.openxmlformats.org/officeDocument/2006/relationships/image" Target="../media/image2.png"/><Relationship Id="rId7" Type="http://schemas.openxmlformats.org/officeDocument/2006/relationships/image" Target="../media/image169.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850.png"/></Relationships>
</file>

<file path=ppt/slides/_rels/slide67.xml.rels><?xml version="1.0" encoding="UTF-8" standalone="yes"?>
<Relationships xmlns="http://schemas.openxmlformats.org/package/2006/relationships"><Relationship Id="rId8" Type="http://schemas.openxmlformats.org/officeDocument/2006/relationships/image" Target="../media/image881.png"/><Relationship Id="rId3" Type="http://schemas.openxmlformats.org/officeDocument/2006/relationships/image" Target="../media/image2.png"/><Relationship Id="rId7" Type="http://schemas.openxmlformats.org/officeDocument/2006/relationships/image" Target="../media/image169.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870.png"/></Relationships>
</file>

<file path=ppt/slides/_rels/slide68.xml.rels><?xml version="1.0" encoding="UTF-8" standalone="yes"?>
<Relationships xmlns="http://schemas.openxmlformats.org/package/2006/relationships"><Relationship Id="rId8" Type="http://schemas.openxmlformats.org/officeDocument/2006/relationships/image" Target="../media/image960.png"/><Relationship Id="rId3" Type="http://schemas.openxmlformats.org/officeDocument/2006/relationships/image" Target="../media/image2.png"/><Relationship Id="rId7" Type="http://schemas.openxmlformats.org/officeDocument/2006/relationships/image" Target="../media/image170.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880.png"/></Relationships>
</file>

<file path=ppt/slides/_rels/slide69.xml.rels><?xml version="1.0" encoding="UTF-8" standalone="yes"?>
<Relationships xmlns="http://schemas.openxmlformats.org/package/2006/relationships"><Relationship Id="rId8" Type="http://schemas.openxmlformats.org/officeDocument/2006/relationships/image" Target="../media/image1030.png"/><Relationship Id="rId13" Type="http://schemas.openxmlformats.org/officeDocument/2006/relationships/image" Target="../media/image171.png"/><Relationship Id="rId3" Type="http://schemas.openxmlformats.org/officeDocument/2006/relationships/image" Target="../media/image2.png"/><Relationship Id="rId7" Type="http://schemas.openxmlformats.org/officeDocument/2006/relationships/image" Target="../media/image1020.png"/><Relationship Id="rId12" Type="http://schemas.openxmlformats.org/officeDocument/2006/relationships/image" Target="../media/image1100.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165.png"/><Relationship Id="rId11" Type="http://schemas.openxmlformats.org/officeDocument/2006/relationships/image" Target="../media/image1090.png"/><Relationship Id="rId5" Type="http://schemas.openxmlformats.org/officeDocument/2006/relationships/image" Target="../media/image1010.png"/><Relationship Id="rId10" Type="http://schemas.openxmlformats.org/officeDocument/2006/relationships/image" Target="../media/image1080.png"/><Relationship Id="rId9" Type="http://schemas.openxmlformats.org/officeDocument/2006/relationships/image" Target="../media/image1040.png"/><Relationship Id="rId14" Type="http://schemas.openxmlformats.org/officeDocument/2006/relationships/image" Target="../media/image1121.png"/></Relationships>
</file>

<file path=ppt/slides/_rels/slide7.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12.png"/><Relationship Id="rId3" Type="http://schemas.openxmlformats.org/officeDocument/2006/relationships/image" Target="../media/image9.png"/><Relationship Id="rId7" Type="http://schemas.openxmlformats.org/officeDocument/2006/relationships/image" Target="../media/image8.png"/><Relationship Id="rId12"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93.png"/><Relationship Id="rId5" Type="http://schemas.openxmlformats.org/officeDocument/2006/relationships/image" Target="../media/image94.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1.png"/></Relationships>
</file>

<file path=ppt/slides/_rels/slide70.xml.rels><?xml version="1.0" encoding="UTF-8" standalone="yes"?>
<Relationships xmlns="http://schemas.openxmlformats.org/package/2006/relationships"><Relationship Id="rId8" Type="http://schemas.openxmlformats.org/officeDocument/2006/relationships/image" Target="../media/image960.png"/><Relationship Id="rId3" Type="http://schemas.openxmlformats.org/officeDocument/2006/relationships/image" Target="../media/image2.png"/><Relationship Id="rId7" Type="http://schemas.openxmlformats.org/officeDocument/2006/relationships/image" Target="../media/image170.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1110.png"/></Relationships>
</file>

<file path=ppt/slides/_rels/slide71.xml.rels><?xml version="1.0" encoding="UTF-8" standalone="yes"?>
<Relationships xmlns="http://schemas.openxmlformats.org/package/2006/relationships"><Relationship Id="rId8" Type="http://schemas.openxmlformats.org/officeDocument/2006/relationships/image" Target="../media/image1160.png"/><Relationship Id="rId13" Type="http://schemas.openxmlformats.org/officeDocument/2006/relationships/image" Target="../media/image1240.png"/><Relationship Id="rId3" Type="http://schemas.openxmlformats.org/officeDocument/2006/relationships/image" Target="../media/image2.png"/><Relationship Id="rId12" Type="http://schemas.openxmlformats.org/officeDocument/2006/relationships/image" Target="../media/image172.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165.png"/><Relationship Id="rId11" Type="http://schemas.openxmlformats.org/officeDocument/2006/relationships/image" Target="../media/image1200.png"/><Relationship Id="rId5" Type="http://schemas.openxmlformats.org/officeDocument/2006/relationships/image" Target="../media/image5.jpeg"/><Relationship Id="rId10" Type="http://schemas.openxmlformats.org/officeDocument/2006/relationships/image" Target="../media/image1190.png"/><Relationship Id="rId4" Type="http://schemas.openxmlformats.org/officeDocument/2006/relationships/image" Target="../media/image1120.png"/><Relationship Id="rId9" Type="http://schemas.openxmlformats.org/officeDocument/2006/relationships/image" Target="../media/image1170.png"/></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1120.png"/></Relationships>
</file>

<file path=ppt/slides/_rels/slide73.xml.rels><?xml version="1.0" encoding="UTF-8" standalone="yes"?>
<Relationships xmlns="http://schemas.openxmlformats.org/package/2006/relationships"><Relationship Id="rId8" Type="http://schemas.openxmlformats.org/officeDocument/2006/relationships/image" Target="../media/image1300.png"/><Relationship Id="rId13" Type="http://schemas.openxmlformats.org/officeDocument/2006/relationships/image" Target="../media/image1371.png"/><Relationship Id="rId3" Type="http://schemas.openxmlformats.org/officeDocument/2006/relationships/image" Target="../media/image2.png"/><Relationship Id="rId7" Type="http://schemas.openxmlformats.org/officeDocument/2006/relationships/image" Target="../media/image165.png"/><Relationship Id="rId12" Type="http://schemas.openxmlformats.org/officeDocument/2006/relationships/image" Target="../media/image173.pn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350.png"/><Relationship Id="rId5" Type="http://schemas.openxmlformats.org/officeDocument/2006/relationships/image" Target="../media/image1290.png"/><Relationship Id="rId10" Type="http://schemas.openxmlformats.org/officeDocument/2006/relationships/image" Target="../media/image1320.png"/><Relationship Id="rId9" Type="http://schemas.openxmlformats.org/officeDocument/2006/relationships/image" Target="../media/image1310.pn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1360.png"/></Relationships>
</file>

<file path=ppt/slides/_rels/slide75.xml.rels><?xml version="1.0" encoding="UTF-8" standalone="yes"?>
<Relationships xmlns="http://schemas.openxmlformats.org/package/2006/relationships"><Relationship Id="rId8" Type="http://schemas.openxmlformats.org/officeDocument/2006/relationships/image" Target="../media/image1310.png"/><Relationship Id="rId3" Type="http://schemas.openxmlformats.org/officeDocument/2006/relationships/image" Target="../media/image2.png"/><Relationship Id="rId7" Type="http://schemas.openxmlformats.org/officeDocument/2006/relationships/image" Target="../media/image1300.png"/><Relationship Id="rId12" Type="http://schemas.openxmlformats.org/officeDocument/2006/relationships/image" Target="../media/image1391.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165.png"/><Relationship Id="rId11" Type="http://schemas.openxmlformats.org/officeDocument/2006/relationships/image" Target="../media/image174.png"/><Relationship Id="rId5" Type="http://schemas.openxmlformats.org/officeDocument/2006/relationships/image" Target="../media/image5.jpeg"/><Relationship Id="rId10" Type="http://schemas.openxmlformats.org/officeDocument/2006/relationships/image" Target="../media/image1350.png"/><Relationship Id="rId4" Type="http://schemas.openxmlformats.org/officeDocument/2006/relationships/image" Target="../media/image1370.png"/><Relationship Id="rId9" Type="http://schemas.openxmlformats.org/officeDocument/2006/relationships/image" Target="../media/image1320.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1390.png"/></Relationships>
</file>

<file path=ppt/slides/_rels/slide77.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78.png"/><Relationship Id="rId3" Type="http://schemas.openxmlformats.org/officeDocument/2006/relationships/image" Target="../media/image2.png"/><Relationship Id="rId7" Type="http://schemas.openxmlformats.org/officeDocument/2006/relationships/image" Target="../media/image35.png"/><Relationship Id="rId12" Type="http://schemas.openxmlformats.org/officeDocument/2006/relationships/image" Target="../media/image177.pn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165.png"/><Relationship Id="rId11" Type="http://schemas.openxmlformats.org/officeDocument/2006/relationships/image" Target="../media/image1560.png"/><Relationship Id="rId5" Type="http://schemas.openxmlformats.org/officeDocument/2006/relationships/image" Target="../media/image5.jpeg"/><Relationship Id="rId15" Type="http://schemas.openxmlformats.org/officeDocument/2006/relationships/image" Target="../media/image1610.png"/><Relationship Id="rId10" Type="http://schemas.openxmlformats.org/officeDocument/2006/relationships/image" Target="../media/image1490.png"/><Relationship Id="rId4" Type="http://schemas.openxmlformats.org/officeDocument/2006/relationships/image" Target="../media/image1400.png"/><Relationship Id="rId9" Type="http://schemas.openxmlformats.org/officeDocument/2006/relationships/image" Target="../media/image176.png"/><Relationship Id="rId14" Type="http://schemas.openxmlformats.org/officeDocument/2006/relationships/image" Target="../media/image1590.pn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1620.png"/></Relationships>
</file>

<file path=ppt/slides/_rels/slide79.xml.rels><?xml version="1.0" encoding="UTF-8" standalone="yes"?>
<Relationships xmlns="http://schemas.openxmlformats.org/package/2006/relationships"><Relationship Id="rId13" Type="http://schemas.openxmlformats.org/officeDocument/2006/relationships/image" Target="../media/image1700.png"/><Relationship Id="rId3" Type="http://schemas.openxmlformats.org/officeDocument/2006/relationships/image" Target="../media/image179.png"/><Relationship Id="rId7" Type="http://schemas.openxmlformats.org/officeDocument/2006/relationships/image" Target="../media/image5.jpeg"/><Relationship Id="rId12" Type="http://schemas.openxmlformats.org/officeDocument/2006/relationships/image" Target="../media/image1690.png"/><Relationship Id="rId2" Type="http://schemas.openxmlformats.org/officeDocument/2006/relationships/notesSlide" Target="../notesSlides/notesSlide79.xml"/><Relationship Id="rId16" Type="http://schemas.openxmlformats.org/officeDocument/2006/relationships/image" Target="../media/image1721.png"/><Relationship Id="rId1" Type="http://schemas.openxmlformats.org/officeDocument/2006/relationships/slideLayout" Target="../slideLayouts/slideLayout2.xml"/><Relationship Id="rId6" Type="http://schemas.openxmlformats.org/officeDocument/2006/relationships/image" Target="../media/image1650.png"/><Relationship Id="rId11" Type="http://schemas.openxmlformats.org/officeDocument/2006/relationships/image" Target="../media/image1680.png"/><Relationship Id="rId15" Type="http://schemas.openxmlformats.org/officeDocument/2006/relationships/image" Target="../media/image180.png"/><Relationship Id="rId10" Type="http://schemas.openxmlformats.org/officeDocument/2006/relationships/image" Target="../media/image1670.png"/><Relationship Id="rId4" Type="http://schemas.openxmlformats.org/officeDocument/2006/relationships/image" Target="../media/image2.png"/><Relationship Id="rId9" Type="http://schemas.openxmlformats.org/officeDocument/2006/relationships/image" Target="../media/image1660.png"/><Relationship Id="rId14" Type="http://schemas.openxmlformats.org/officeDocument/2006/relationships/image" Target="../media/image171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jpeg"/></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1720.png"/></Relationships>
</file>

<file path=ppt/slides/_rels/slide81.xml.rels><?xml version="1.0" encoding="UTF-8" standalone="yes"?>
<Relationships xmlns="http://schemas.openxmlformats.org/package/2006/relationships"><Relationship Id="rId8" Type="http://schemas.openxmlformats.org/officeDocument/2006/relationships/image" Target="../media/image182.png"/><Relationship Id="rId13" Type="http://schemas.openxmlformats.org/officeDocument/2006/relationships/image" Target="../media/image1790.png"/><Relationship Id="rId18" Type="http://schemas.openxmlformats.org/officeDocument/2006/relationships/image" Target="../media/image187.png"/><Relationship Id="rId3" Type="http://schemas.openxmlformats.org/officeDocument/2006/relationships/image" Target="../media/image2.png"/><Relationship Id="rId7" Type="http://schemas.openxmlformats.org/officeDocument/2006/relationships/image" Target="../media/image181.png"/><Relationship Id="rId12" Type="http://schemas.openxmlformats.org/officeDocument/2006/relationships/image" Target="../media/image1780.png"/><Relationship Id="rId17" Type="http://schemas.openxmlformats.org/officeDocument/2006/relationships/image" Target="../media/image1830.png"/><Relationship Id="rId2" Type="http://schemas.openxmlformats.org/officeDocument/2006/relationships/notesSlide" Target="../notesSlides/notesSlide81.xml"/><Relationship Id="rId16" Type="http://schemas.openxmlformats.org/officeDocument/2006/relationships/image" Target="../media/image186.png"/><Relationship Id="rId20" Type="http://schemas.openxmlformats.org/officeDocument/2006/relationships/image" Target="../media/image1860.png"/><Relationship Id="rId1" Type="http://schemas.openxmlformats.org/officeDocument/2006/relationships/slideLayout" Target="../slideLayouts/slideLayout2.xml"/><Relationship Id="rId6" Type="http://schemas.openxmlformats.org/officeDocument/2006/relationships/image" Target="../media/image165.png"/><Relationship Id="rId11" Type="http://schemas.openxmlformats.org/officeDocument/2006/relationships/image" Target="../media/image1770.png"/><Relationship Id="rId5" Type="http://schemas.openxmlformats.org/officeDocument/2006/relationships/image" Target="../media/image5.jpeg"/><Relationship Id="rId15" Type="http://schemas.openxmlformats.org/officeDocument/2006/relationships/image" Target="../media/image185.png"/><Relationship Id="rId10" Type="http://schemas.openxmlformats.org/officeDocument/2006/relationships/image" Target="../media/image184.png"/><Relationship Id="rId19" Type="http://schemas.openxmlformats.org/officeDocument/2006/relationships/image" Target="../media/image188.png"/><Relationship Id="rId4" Type="http://schemas.openxmlformats.org/officeDocument/2006/relationships/image" Target="../media/image1720.png"/><Relationship Id="rId9" Type="http://schemas.openxmlformats.org/officeDocument/2006/relationships/image" Target="../media/image183.png"/><Relationship Id="rId14" Type="http://schemas.openxmlformats.org/officeDocument/2006/relationships/image" Target="../media/image1800.png"/></Relationships>
</file>

<file path=ppt/slides/_rels/slide82.xml.rels><?xml version="1.0" encoding="UTF-8" standalone="yes"?>
<Relationships xmlns="http://schemas.openxmlformats.org/package/2006/relationships"><Relationship Id="rId8" Type="http://schemas.openxmlformats.org/officeDocument/2006/relationships/image" Target="../media/image183.png"/><Relationship Id="rId13" Type="http://schemas.openxmlformats.org/officeDocument/2006/relationships/image" Target="../media/image1800.png"/><Relationship Id="rId18" Type="http://schemas.openxmlformats.org/officeDocument/2006/relationships/image" Target="../media/image188.png"/><Relationship Id="rId3" Type="http://schemas.openxmlformats.org/officeDocument/2006/relationships/image" Target="../media/image2.png"/><Relationship Id="rId7" Type="http://schemas.openxmlformats.org/officeDocument/2006/relationships/image" Target="../media/image182.png"/><Relationship Id="rId12" Type="http://schemas.openxmlformats.org/officeDocument/2006/relationships/image" Target="../media/image1790.png"/><Relationship Id="rId17" Type="http://schemas.openxmlformats.org/officeDocument/2006/relationships/image" Target="../media/image187.png"/><Relationship Id="rId2" Type="http://schemas.openxmlformats.org/officeDocument/2006/relationships/notesSlide" Target="../notesSlides/notesSlide82.xml"/><Relationship Id="rId16" Type="http://schemas.openxmlformats.org/officeDocument/2006/relationships/image" Target="../media/image1830.png"/><Relationship Id="rId20" Type="http://schemas.openxmlformats.org/officeDocument/2006/relationships/image" Target="../media/image1870.png"/><Relationship Id="rId1" Type="http://schemas.openxmlformats.org/officeDocument/2006/relationships/slideLayout" Target="../slideLayouts/slideLayout2.xml"/><Relationship Id="rId6" Type="http://schemas.openxmlformats.org/officeDocument/2006/relationships/image" Target="../media/image181.png"/><Relationship Id="rId11" Type="http://schemas.openxmlformats.org/officeDocument/2006/relationships/image" Target="../media/image1780.png"/><Relationship Id="rId5" Type="http://schemas.openxmlformats.org/officeDocument/2006/relationships/image" Target="../media/image165.png"/><Relationship Id="rId15" Type="http://schemas.openxmlformats.org/officeDocument/2006/relationships/image" Target="../media/image186.png"/><Relationship Id="rId10" Type="http://schemas.openxmlformats.org/officeDocument/2006/relationships/image" Target="../media/image1770.png"/><Relationship Id="rId19" Type="http://schemas.openxmlformats.org/officeDocument/2006/relationships/image" Target="../media/image1860.png"/><Relationship Id="rId4" Type="http://schemas.openxmlformats.org/officeDocument/2006/relationships/image" Target="../media/image5.jpeg"/><Relationship Id="rId9" Type="http://schemas.openxmlformats.org/officeDocument/2006/relationships/image" Target="../media/image184.png"/><Relationship Id="rId14" Type="http://schemas.openxmlformats.org/officeDocument/2006/relationships/image" Target="../media/image185.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1880.pn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4" Type="http://schemas.openxmlformats.org/officeDocument/2006/relationships/image" Target="../media/image189.png"/></Relationships>
</file>

<file path=ppt/slides/_rels/slide85.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2.png"/><Relationship Id="rId7" Type="http://schemas.openxmlformats.org/officeDocument/2006/relationships/image" Target="../media/image191.pn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10" Type="http://schemas.openxmlformats.org/officeDocument/2006/relationships/image" Target="../media/image194.png"/><Relationship Id="rId4" Type="http://schemas.openxmlformats.org/officeDocument/2006/relationships/image" Target="../media/image190.png"/><Relationship Id="rId9" Type="http://schemas.openxmlformats.org/officeDocument/2006/relationships/image" Target="../media/image1930.png"/></Relationships>
</file>

<file path=ppt/slides/_rels/slide86.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2.png"/><Relationship Id="rId7" Type="http://schemas.openxmlformats.org/officeDocument/2006/relationships/image" Target="../media/image191.pn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5.jpeg"/><Relationship Id="rId10" Type="http://schemas.openxmlformats.org/officeDocument/2006/relationships/image" Target="../media/image194.png"/><Relationship Id="rId4" Type="http://schemas.openxmlformats.org/officeDocument/2006/relationships/image" Target="../media/image195.png"/><Relationship Id="rId9" Type="http://schemas.openxmlformats.org/officeDocument/2006/relationships/image" Target="../media/image1930.png"/></Relationships>
</file>

<file path=ppt/slides/_rels/slide9.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68.png"/><Relationship Id="rId5" Type="http://schemas.openxmlformats.org/officeDocument/2006/relationships/image" Target="../media/image5.jpeg"/><Relationship Id="rId10" Type="http://schemas.openxmlformats.org/officeDocument/2006/relationships/image" Target="../media/image67.png"/><Relationship Id="rId4" Type="http://schemas.openxmlformats.org/officeDocument/2006/relationships/image" Target="../media/image2.png"/><Relationship Id="rId9" Type="http://schemas.openxmlformats.org/officeDocument/2006/relationships/image" Target="../media/image6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52400" y="759041"/>
            <a:ext cx="8839200" cy="1752600"/>
          </a:xfrm>
        </p:spPr>
        <p:txBody>
          <a:bodyPr/>
          <a:lstStyle/>
          <a:p>
            <a:pPr eaLnBrk="1" hangingPunct="1"/>
            <a:r>
              <a:rPr lang="en-US" sz="2800" b="1" dirty="0" smtClean="0">
                <a:solidFill>
                  <a:srgbClr val="0000CC"/>
                </a:solidFill>
              </a:rPr>
              <a:t>E399/E599: Introduction </a:t>
            </a:r>
            <a:r>
              <a:rPr lang="en-US" sz="2800" b="1" dirty="0">
                <a:solidFill>
                  <a:srgbClr val="0000CC"/>
                </a:solidFill>
              </a:rPr>
              <a:t>to Computational </a:t>
            </a:r>
            <a:r>
              <a:rPr lang="en-US" sz="2800" b="1" dirty="0" smtClean="0">
                <a:solidFill>
                  <a:srgbClr val="0000CC"/>
                </a:solidFill>
              </a:rPr>
              <a:t>Bioengineering—Dynamics </a:t>
            </a:r>
            <a:r>
              <a:rPr lang="en-US" sz="2800" b="1" dirty="0">
                <a:solidFill>
                  <a:srgbClr val="0000CC"/>
                </a:solidFill>
              </a:rPr>
              <a:t>on Networks</a:t>
            </a:r>
            <a:r>
              <a:rPr lang="en-US" sz="2800" b="1" dirty="0" smtClean="0">
                <a:solidFill>
                  <a:srgbClr val="0000CC"/>
                </a:solidFill>
              </a:rPr>
              <a:t/>
            </a:r>
            <a:br>
              <a:rPr lang="en-US" sz="2800" b="1" dirty="0" smtClean="0">
                <a:solidFill>
                  <a:srgbClr val="0000CC"/>
                </a:solidFill>
              </a:rPr>
            </a:br>
            <a:r>
              <a:rPr lang="en-US" sz="2800" b="1" dirty="0" smtClean="0">
                <a:solidFill>
                  <a:srgbClr val="0000CC"/>
                </a:solidFill>
              </a:rPr>
              <a:t>Lecture 8</a:t>
            </a:r>
            <a:br>
              <a:rPr lang="en-US" sz="2800" b="1" dirty="0" smtClean="0">
                <a:solidFill>
                  <a:srgbClr val="0000CC"/>
                </a:solidFill>
              </a:rPr>
            </a:br>
            <a:r>
              <a:rPr lang="en-US" sz="2800" b="1" dirty="0" smtClean="0">
                <a:solidFill>
                  <a:srgbClr val="0000CC"/>
                </a:solidFill>
              </a:rPr>
              <a:t>Model Building—Feed Forward, </a:t>
            </a:r>
            <a:r>
              <a:rPr lang="en-US" sz="2800" b="1" dirty="0" err="1" smtClean="0">
                <a:solidFill>
                  <a:srgbClr val="0000CC"/>
                </a:solidFill>
              </a:rPr>
              <a:t>Autoinhibition</a:t>
            </a:r>
            <a:r>
              <a:rPr lang="en-US" sz="2800" b="1" dirty="0" smtClean="0">
                <a:solidFill>
                  <a:srgbClr val="0000CC"/>
                </a:solidFill>
              </a:rPr>
              <a:t>, Toggle</a:t>
            </a:r>
            <a:endParaRPr lang="en-US" sz="2800" b="1" dirty="0" smtClean="0">
              <a:solidFill>
                <a:srgbClr val="000099"/>
              </a:solidFill>
            </a:endParaRPr>
          </a:p>
        </p:txBody>
      </p:sp>
      <p:sp>
        <p:nvSpPr>
          <p:cNvPr id="3075" name="Rectangle 3"/>
          <p:cNvSpPr>
            <a:spLocks noGrp="1" noChangeArrowheads="1"/>
          </p:cNvSpPr>
          <p:nvPr>
            <p:ph type="subTitle" idx="1"/>
          </p:nvPr>
        </p:nvSpPr>
        <p:spPr>
          <a:xfrm>
            <a:off x="1371600" y="3200400"/>
            <a:ext cx="6400800" cy="1981200"/>
          </a:xfrm>
        </p:spPr>
        <p:txBody>
          <a:bodyPr/>
          <a:lstStyle/>
          <a:p>
            <a:pPr eaLnBrk="1" hangingPunct="1"/>
            <a:r>
              <a:rPr lang="en-US" sz="2000" dirty="0" smtClean="0">
                <a:solidFill>
                  <a:srgbClr val="000099"/>
                </a:solidFill>
              </a:rPr>
              <a:t>James  A. Glazier</a:t>
            </a:r>
          </a:p>
          <a:p>
            <a:pPr eaLnBrk="1" hangingPunct="1"/>
            <a:r>
              <a:rPr lang="en-US" sz="2000" dirty="0" err="1" smtClean="0">
                <a:solidFill>
                  <a:srgbClr val="000099"/>
                </a:solidFill>
              </a:rPr>
              <a:t>Biocomplexity</a:t>
            </a:r>
            <a:r>
              <a:rPr lang="en-US" sz="2000" dirty="0" smtClean="0">
                <a:solidFill>
                  <a:srgbClr val="000099"/>
                </a:solidFill>
              </a:rPr>
              <a:t> Institute</a:t>
            </a:r>
          </a:p>
          <a:p>
            <a:pPr eaLnBrk="1" hangingPunct="1"/>
            <a:r>
              <a:rPr lang="en-US" sz="2000" dirty="0" smtClean="0">
                <a:solidFill>
                  <a:srgbClr val="000099"/>
                </a:solidFill>
              </a:rPr>
              <a:t>Indiana University </a:t>
            </a:r>
          </a:p>
          <a:p>
            <a:pPr eaLnBrk="1" hangingPunct="1"/>
            <a:r>
              <a:rPr lang="en-US" sz="2000" dirty="0" smtClean="0">
                <a:solidFill>
                  <a:srgbClr val="000099"/>
                </a:solidFill>
              </a:rPr>
              <a:t>Bloomington, IN 47405</a:t>
            </a:r>
          </a:p>
          <a:p>
            <a:pPr eaLnBrk="1" hangingPunct="1"/>
            <a:r>
              <a:rPr lang="en-US" sz="2000" b="1" dirty="0" smtClean="0">
                <a:solidFill>
                  <a:srgbClr val="000099"/>
                </a:solidFill>
              </a:rPr>
              <a:t>USA</a:t>
            </a:r>
          </a:p>
        </p:txBody>
      </p:sp>
      <p:pic>
        <p:nvPicPr>
          <p:cNvPr id="3076" name="Picture 5" descr="IU seal, red on white, 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276600"/>
            <a:ext cx="1944688"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600" y="3657600"/>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562600"/>
            <a:ext cx="8610600" cy="646331"/>
          </a:xfrm>
          <a:prstGeom prst="rect">
            <a:avLst/>
          </a:prstGeom>
          <a:noFill/>
        </p:spPr>
        <p:txBody>
          <a:bodyPr wrap="square" rtlCol="0">
            <a:spAutoFit/>
          </a:bodyPr>
          <a:lstStyle/>
          <a:p>
            <a:r>
              <a:rPr lang="en-US" dirty="0" smtClean="0"/>
              <a:t>Main Reference: </a:t>
            </a:r>
            <a:r>
              <a:rPr lang="en-US" b="1" dirty="0"/>
              <a:t>Herbert </a:t>
            </a:r>
            <a:r>
              <a:rPr lang="en-US" b="1" dirty="0" err="1"/>
              <a:t>Sauro</a:t>
            </a:r>
            <a:r>
              <a:rPr lang="en-US" b="1" dirty="0"/>
              <a:t>, </a:t>
            </a:r>
            <a:r>
              <a:rPr lang="en-US" b="1" i="1" dirty="0"/>
              <a:t>Systems Biology: Introduction to Pathway </a:t>
            </a:r>
            <a:r>
              <a:rPr lang="en-US" b="1" i="1" dirty="0" smtClean="0"/>
              <a:t>Modeling, </a:t>
            </a:r>
            <a:r>
              <a:rPr lang="en-US" b="1" dirty="0" smtClean="0"/>
              <a:t>Chapters 13</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896966" y="4191000"/>
            <a:ext cx="3205921" cy="2517709"/>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pic>
        <p:nvPicPr>
          <p:cNvPr id="3" name="Picture 2"/>
          <p:cNvPicPr>
            <a:picLocks noChangeAspect="1"/>
          </p:cNvPicPr>
          <p:nvPr/>
        </p:nvPicPr>
        <p:blipFill rotWithShape="1">
          <a:blip r:embed="rId6"/>
          <a:srcRect r="5211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5267370" y="3401856"/>
            <a:ext cx="4156307" cy="2840934"/>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60056" y="787866"/>
                <a:ext cx="5807344" cy="1200329"/>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a:p>
              <a:p>
                <a:r>
                  <a:rPr lang="en-US" b="1" dirty="0" smtClean="0"/>
                  <a:t>COMPARE</a:t>
                </a:r>
              </a:p>
            </p:txBody>
          </p:sp>
        </mc:Choice>
        <mc:Fallback xmlns="">
          <p:sp>
            <p:nvSpPr>
              <p:cNvPr id="9" name="Rectangle 8"/>
              <p:cNvSpPr>
                <a:spLocks noRot="1" noChangeAspect="1" noMove="1" noResize="1" noEditPoints="1" noAdjustHandles="1" noChangeArrowheads="1" noChangeShapeType="1" noTextEdit="1"/>
              </p:cNvSpPr>
              <p:nvPr/>
            </p:nvSpPr>
            <p:spPr>
              <a:xfrm>
                <a:off x="60056" y="787866"/>
                <a:ext cx="5807344" cy="1200329"/>
              </a:xfrm>
              <a:prstGeom prst="rect">
                <a:avLst/>
              </a:prstGeom>
              <a:blipFill rotWithShape="0">
                <a:blip r:embed="rId8"/>
                <a:stretch>
                  <a:fillRect l="-944" t="-2538" b="-71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3276600" y="6488668"/>
                <a:ext cx="46865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a:latin typeface="Cambria Math" panose="02040503050406030204" pitchFamily="18" charset="0"/>
                            </a:rPr>
                          </m:ctrlPr>
                        </m:sSubPr>
                        <m:e>
                          <m:r>
                            <a:rPr lang="en-US" b="0" i="1" dirty="0">
                              <a:latin typeface="Cambria Math" panose="02040503050406030204" pitchFamily="18" charset="0"/>
                            </a:rPr>
                            <m:t>𝑃</m:t>
                          </m:r>
                        </m:e>
                        <m:sub>
                          <m:r>
                            <a:rPr lang="en-US" b="0" i="1" dirty="0">
                              <a:latin typeface="Cambria Math" panose="02040503050406030204" pitchFamily="18" charset="0"/>
                            </a:rPr>
                            <m:t>1</m:t>
                          </m:r>
                        </m:sub>
                      </m:sSub>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3276600" y="6488668"/>
                <a:ext cx="468653" cy="36933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2189737" y="4452991"/>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0000CC"/>
                              </a:solidFill>
                              <a:latin typeface="Cambria Math" panose="02040503050406030204" pitchFamily="18" charset="0"/>
                            </a:rPr>
                          </m:ctrlPr>
                        </m:sSubSupPr>
                        <m:e>
                          <m:r>
                            <a:rPr lang="en-US" b="1" i="1" dirty="0">
                              <a:solidFill>
                                <a:srgbClr val="0000CC"/>
                              </a:solidFill>
                              <a:latin typeface="Cambria Math" panose="02040503050406030204" pitchFamily="18" charset="0"/>
                            </a:rPr>
                            <m:t>𝑷</m:t>
                          </m:r>
                        </m:e>
                        <m:sub>
                          <m:r>
                            <a:rPr lang="en-US" b="1" i="1" dirty="0">
                              <a:solidFill>
                                <a:srgbClr val="0000CC"/>
                              </a:solidFill>
                              <a:latin typeface="Cambria Math" panose="02040503050406030204" pitchFamily="18" charset="0"/>
                            </a:rPr>
                            <m:t>𝟐</m:t>
                          </m:r>
                        </m:sub>
                        <m:sup>
                          <m:r>
                            <a:rPr lang="en-US" b="1" i="1" dirty="0" smtClean="0">
                              <a:solidFill>
                                <a:srgbClr val="0000CC"/>
                              </a:solidFill>
                              <a:latin typeface="Cambria Math" panose="02040503050406030204" pitchFamily="18" charset="0"/>
                            </a:rPr>
                            <m:t>∗</m:t>
                          </m:r>
                        </m:sup>
                      </m:sSubSup>
                    </m:oMath>
                  </m:oMathPara>
                </a14:m>
                <a:endParaRPr lang="en-US" b="1" dirty="0">
                  <a:solidFill>
                    <a:srgbClr val="0000CC"/>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2189737" y="4452991"/>
                <a:ext cx="518026" cy="369332"/>
              </a:xfrm>
              <a:prstGeom prst="rect">
                <a:avLst/>
              </a:prstGeom>
              <a:blipFill rotWithShape="0">
                <a:blip r:embed="rId10"/>
                <a:stretch>
                  <a:fillRect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3886200" y="5454237"/>
                <a:ext cx="5180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FFC000"/>
                              </a:solidFill>
                              <a:latin typeface="Cambria Math" panose="02040503050406030204" pitchFamily="18" charset="0"/>
                            </a:rPr>
                          </m:ctrlPr>
                        </m:sSubSupPr>
                        <m:e>
                          <m:r>
                            <a:rPr lang="en-US" b="1" i="1" dirty="0">
                              <a:solidFill>
                                <a:srgbClr val="FFC000"/>
                              </a:solidFill>
                              <a:latin typeface="Cambria Math" panose="02040503050406030204" pitchFamily="18" charset="0"/>
                            </a:rPr>
                            <m:t>𝑷</m:t>
                          </m:r>
                        </m:e>
                        <m:sub>
                          <m:r>
                            <a:rPr lang="en-US" b="1" i="1" dirty="0" smtClean="0">
                              <a:solidFill>
                                <a:srgbClr val="FFC000"/>
                              </a:solidFill>
                              <a:latin typeface="Cambria Math" panose="02040503050406030204" pitchFamily="18" charset="0"/>
                            </a:rPr>
                            <m:t>𝟑</m:t>
                          </m:r>
                        </m:sub>
                        <m:sup>
                          <m:r>
                            <a:rPr lang="en-US" b="1" i="1" dirty="0" smtClean="0">
                              <a:solidFill>
                                <a:srgbClr val="FFC000"/>
                              </a:solidFill>
                              <a:latin typeface="Cambria Math" panose="02040503050406030204" pitchFamily="18" charset="0"/>
                            </a:rPr>
                            <m:t>∗</m:t>
                          </m:r>
                        </m:sup>
                      </m:sSubSup>
                    </m:oMath>
                  </m:oMathPara>
                </a14:m>
                <a:endParaRPr lang="en-US" b="1" dirty="0">
                  <a:solidFill>
                    <a:srgbClr val="FFC000"/>
                  </a:solidFill>
                </a:endParaRPr>
              </a:p>
            </p:txBody>
          </p:sp>
        </mc:Choice>
        <mc:Fallback xmlns="">
          <p:sp>
            <p:nvSpPr>
              <p:cNvPr id="10" name="Rectangle 9"/>
              <p:cNvSpPr>
                <a:spLocks noRot="1" noChangeAspect="1" noMove="1" noResize="1" noEditPoints="1" noAdjustHandles="1" noChangeArrowheads="1" noChangeShapeType="1" noTextEdit="1"/>
              </p:cNvSpPr>
              <p:nvPr/>
            </p:nvSpPr>
            <p:spPr>
              <a:xfrm>
                <a:off x="3886200" y="5454237"/>
                <a:ext cx="518027" cy="369332"/>
              </a:xfrm>
              <a:prstGeom prst="rect">
                <a:avLst/>
              </a:prstGeom>
              <a:blipFill rotWithShape="0">
                <a:blip r:embed="rId11"/>
                <a:stretch>
                  <a:fillRect b="-3333"/>
                </a:stretch>
              </a:blipFill>
            </p:spPr>
            <p:txBody>
              <a:bodyPr/>
              <a:lstStyle/>
              <a:p>
                <a:r>
                  <a:rPr lang="en-US">
                    <a:noFill/>
                  </a:rPr>
                  <a:t> </a:t>
                </a:r>
              </a:p>
            </p:txBody>
          </p:sp>
        </mc:Fallback>
      </mc:AlternateContent>
      <p:pic>
        <p:nvPicPr>
          <p:cNvPr id="13" name="Picture 12"/>
          <p:cNvPicPr>
            <a:picLocks noChangeAspect="1"/>
          </p:cNvPicPr>
          <p:nvPr/>
        </p:nvPicPr>
        <p:blipFill>
          <a:blip r:embed="rId12"/>
          <a:stretch>
            <a:fillRect/>
          </a:stretch>
        </p:blipFill>
        <p:spPr>
          <a:xfrm>
            <a:off x="1896966" y="1776846"/>
            <a:ext cx="3179480" cy="2414154"/>
          </a:xfrm>
          <a:prstGeom prst="rect">
            <a:avLst/>
          </a:prstGeom>
        </p:spPr>
      </p:pic>
      <mc:AlternateContent xmlns:mc="http://schemas.openxmlformats.org/markup-compatibility/2006" xmlns:a14="http://schemas.microsoft.com/office/drawing/2010/main">
        <mc:Choice Requires="a14">
          <p:sp>
            <p:nvSpPr>
              <p:cNvPr id="15" name="Rectangle 14"/>
              <p:cNvSpPr/>
              <p:nvPr/>
            </p:nvSpPr>
            <p:spPr>
              <a:xfrm>
                <a:off x="3886200" y="2777242"/>
                <a:ext cx="5180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FFC000"/>
                              </a:solidFill>
                              <a:latin typeface="Cambria Math" panose="02040503050406030204" pitchFamily="18" charset="0"/>
                            </a:rPr>
                          </m:ctrlPr>
                        </m:sSubSupPr>
                        <m:e>
                          <m:r>
                            <a:rPr lang="en-US" b="1" i="1" dirty="0">
                              <a:solidFill>
                                <a:srgbClr val="FFC000"/>
                              </a:solidFill>
                              <a:latin typeface="Cambria Math" panose="02040503050406030204" pitchFamily="18" charset="0"/>
                            </a:rPr>
                            <m:t>𝑷</m:t>
                          </m:r>
                        </m:e>
                        <m:sub>
                          <m:r>
                            <a:rPr lang="en-US" b="1" i="1" dirty="0" smtClean="0">
                              <a:solidFill>
                                <a:srgbClr val="FFC000"/>
                              </a:solidFill>
                              <a:latin typeface="Cambria Math" panose="02040503050406030204" pitchFamily="18" charset="0"/>
                            </a:rPr>
                            <m:t>𝟑</m:t>
                          </m:r>
                        </m:sub>
                        <m:sup>
                          <m:r>
                            <a:rPr lang="en-US" b="1" i="1" dirty="0" smtClean="0">
                              <a:solidFill>
                                <a:srgbClr val="FFC000"/>
                              </a:solidFill>
                              <a:latin typeface="Cambria Math" panose="02040503050406030204" pitchFamily="18" charset="0"/>
                            </a:rPr>
                            <m:t>∗</m:t>
                          </m:r>
                        </m:sup>
                      </m:sSubSup>
                    </m:oMath>
                  </m:oMathPara>
                </a14:m>
                <a:endParaRPr lang="en-US" b="1" dirty="0">
                  <a:solidFill>
                    <a:srgbClr val="FFC000"/>
                  </a:solidFill>
                </a:endParaRPr>
              </a:p>
            </p:txBody>
          </p:sp>
        </mc:Choice>
        <mc:Fallback xmlns="">
          <p:sp>
            <p:nvSpPr>
              <p:cNvPr id="15" name="Rectangle 14"/>
              <p:cNvSpPr>
                <a:spLocks noRot="1" noChangeAspect="1" noMove="1" noResize="1" noEditPoints="1" noAdjustHandles="1" noChangeArrowheads="1" noChangeShapeType="1" noTextEdit="1"/>
              </p:cNvSpPr>
              <p:nvPr/>
            </p:nvSpPr>
            <p:spPr>
              <a:xfrm>
                <a:off x="3886200" y="2777242"/>
                <a:ext cx="518027" cy="369332"/>
              </a:xfrm>
              <a:prstGeom prst="rect">
                <a:avLst/>
              </a:prstGeom>
              <a:blipFill rotWithShape="0">
                <a:blip r:embed="rId13"/>
                <a:stretch>
                  <a:fillRect b="-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2286000" y="2180666"/>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0000CC"/>
                              </a:solidFill>
                              <a:latin typeface="Cambria Math" panose="02040503050406030204" pitchFamily="18" charset="0"/>
                            </a:rPr>
                          </m:ctrlPr>
                        </m:sSubSupPr>
                        <m:e>
                          <m:r>
                            <a:rPr lang="en-US" b="1" i="1" dirty="0">
                              <a:solidFill>
                                <a:srgbClr val="0000CC"/>
                              </a:solidFill>
                              <a:latin typeface="Cambria Math" panose="02040503050406030204" pitchFamily="18" charset="0"/>
                            </a:rPr>
                            <m:t>𝑷</m:t>
                          </m:r>
                        </m:e>
                        <m:sub>
                          <m:r>
                            <a:rPr lang="en-US" b="1" i="1" dirty="0">
                              <a:solidFill>
                                <a:srgbClr val="0000CC"/>
                              </a:solidFill>
                              <a:latin typeface="Cambria Math" panose="02040503050406030204" pitchFamily="18" charset="0"/>
                            </a:rPr>
                            <m:t>𝟐</m:t>
                          </m:r>
                        </m:sub>
                        <m:sup>
                          <m:r>
                            <a:rPr lang="en-US" b="1" i="1" dirty="0" smtClean="0">
                              <a:solidFill>
                                <a:srgbClr val="0000CC"/>
                              </a:solidFill>
                              <a:latin typeface="Cambria Math" panose="02040503050406030204" pitchFamily="18" charset="0"/>
                            </a:rPr>
                            <m:t>∗</m:t>
                          </m:r>
                        </m:sup>
                      </m:sSubSup>
                    </m:oMath>
                  </m:oMathPara>
                </a14:m>
                <a:endParaRPr lang="en-US" b="1" dirty="0">
                  <a:solidFill>
                    <a:srgbClr val="0000CC"/>
                  </a:solidFill>
                </a:endParaRPr>
              </a:p>
            </p:txBody>
          </p:sp>
        </mc:Choice>
        <mc:Fallback xmlns="">
          <p:sp>
            <p:nvSpPr>
              <p:cNvPr id="16" name="Rectangle 15"/>
              <p:cNvSpPr>
                <a:spLocks noRot="1" noChangeAspect="1" noMove="1" noResize="1" noEditPoints="1" noAdjustHandles="1" noChangeArrowheads="1" noChangeShapeType="1" noTextEdit="1"/>
              </p:cNvSpPr>
              <p:nvPr/>
            </p:nvSpPr>
            <p:spPr>
              <a:xfrm>
                <a:off x="2286000" y="2180666"/>
                <a:ext cx="518026" cy="369332"/>
              </a:xfrm>
              <a:prstGeom prst="rect">
                <a:avLst/>
              </a:prstGeom>
              <a:blipFill rotWithShape="0">
                <a:blip r:embed="rId14"/>
                <a:stretch>
                  <a:fillRect b="-3333"/>
                </a:stretch>
              </a:blipFill>
            </p:spPr>
            <p:txBody>
              <a:bodyPr/>
              <a:lstStyle/>
              <a:p>
                <a:r>
                  <a:rPr lang="en-US">
                    <a:noFill/>
                  </a:rPr>
                  <a:t> </a:t>
                </a:r>
              </a:p>
            </p:txBody>
          </p:sp>
        </mc:Fallback>
      </mc:AlternateContent>
    </p:spTree>
    <p:extLst>
      <p:ext uri="{BB962C8B-B14F-4D97-AF65-F5344CB8AC3E}">
        <p14:creationId xmlns:p14="http://schemas.microsoft.com/office/powerpoint/2010/main" val="4219074397"/>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pic>
        <p:nvPicPr>
          <p:cNvPr id="3" name="Picture 2"/>
          <p:cNvPicPr>
            <a:picLocks noChangeAspect="1"/>
          </p:cNvPicPr>
          <p:nvPr/>
        </p:nvPicPr>
        <p:blipFill rotWithShape="1">
          <a:blip r:embed="rId5"/>
          <a:srcRect r="52118"/>
          <a:stretch/>
        </p:blipFill>
        <p:spPr>
          <a:xfrm>
            <a:off x="7345524" y="787866"/>
            <a:ext cx="1722276" cy="2591025"/>
          </a:xfrm>
          <a:prstGeom prst="rect">
            <a:avLst/>
          </a:prstGeom>
        </p:spPr>
      </p:pic>
      <p:pic>
        <p:nvPicPr>
          <p:cNvPr id="5" name="Picture 4"/>
          <p:cNvPicPr>
            <a:picLocks noChangeAspect="1"/>
          </p:cNvPicPr>
          <p:nvPr/>
        </p:nvPicPr>
        <p:blipFill>
          <a:blip r:embed="rId6"/>
          <a:stretch>
            <a:fillRect/>
          </a:stretch>
        </p:blipFill>
        <p:spPr>
          <a:xfrm>
            <a:off x="5267370" y="3401856"/>
            <a:ext cx="4156307" cy="2840934"/>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60056" y="787866"/>
                <a:ext cx="5807344" cy="4583434"/>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a:p>
              <a:p>
                <a:pPr marL="342900" indent="-342900">
                  <a:buFont typeface="+mj-lt"/>
                  <a:buAutoNum type="arabicParenR" startAt="2"/>
                </a:pPr>
                <a:r>
                  <a:rPr lang="en-US" dirty="0"/>
                  <a:t>EITHER P1 </a:t>
                </a:r>
                <a:r>
                  <a:rPr lang="en-US" b="1" dirty="0"/>
                  <a:t>OR</a:t>
                </a:r>
                <a:r>
                  <a:rPr lang="en-US" dirty="0"/>
                  <a:t> P2 leads to production of P3</a:t>
                </a:r>
              </a:p>
              <a:p>
                <a:pPr marL="342900" indent="-342900">
                  <a:buFont typeface="+mj-lt"/>
                  <a:buAutoNum type="arabicParenR" startAt="2"/>
                </a:pPr>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num>
                            <m:den>
                              <m:r>
                                <a:rPr lang="en-US" i="1">
                                  <a:latin typeface="Cambria Math" panose="02040503050406030204" pitchFamily="18" charset="0"/>
                                </a:rPr>
                                <m:t>1+</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dirty="0" smtClean="0"/>
              </a:p>
              <a:p>
                <a:r>
                  <a:rPr lang="en-US" b="1" dirty="0"/>
                  <a:t>Exercise </a:t>
                </a:r>
                <a:r>
                  <a:rPr lang="en-US" b="1" dirty="0" smtClean="0"/>
                  <a:t>3) Use the events function in Antimony to plot the results for </a:t>
                </a:r>
                <a14:m>
                  <m:oMath xmlns:m="http://schemas.openxmlformats.org/officeDocument/2006/math">
                    <m:sSub>
                      <m:sSubPr>
                        <m:ctrlPr>
                          <a:rPr lang="en-US" b="1" i="1" dirty="0" smtClean="0">
                            <a:latin typeface="Cambria Math" panose="02040503050406030204" pitchFamily="18" charset="0"/>
                          </a:rPr>
                        </m:ctrlPr>
                      </m:sSubPr>
                      <m:e>
                        <m:r>
                          <a:rPr lang="en-US" b="1" i="1" dirty="0" smtClean="0">
                            <a:latin typeface="Cambria Math" panose="02040503050406030204" pitchFamily="18" charset="0"/>
                          </a:rPr>
                          <m:t>𝑷</m:t>
                        </m:r>
                      </m:e>
                      <m:sub>
                        <m:r>
                          <a:rPr lang="en-US" b="1" i="1" dirty="0" smtClean="0">
                            <a:latin typeface="Cambria Math" panose="02040503050406030204" pitchFamily="18" charset="0"/>
                          </a:rPr>
                          <m:t>𝟏</m:t>
                        </m:r>
                      </m:sub>
                    </m:sSub>
                  </m:oMath>
                </a14:m>
                <a:r>
                  <a:rPr lang="en-US" b="1" dirty="0" smtClean="0"/>
                  <a:t> goes from 0.3 to 0.8 for pulses of length 1, 4 and 10</a:t>
                </a:r>
              </a:p>
              <a:p>
                <a:r>
                  <a:rPr lang="en-US" b="1" dirty="0" smtClean="0"/>
                  <a:t>Remember the syntax</a:t>
                </a:r>
              </a:p>
              <a:p>
                <a:r>
                  <a:rPr lang="en-US" dirty="0"/>
                  <a:t> </a:t>
                </a:r>
                <a:r>
                  <a:rPr lang="en-US" dirty="0" smtClean="0"/>
                  <a:t>“E1</a:t>
                </a:r>
                <a:r>
                  <a:rPr lang="en-US" dirty="0"/>
                  <a:t>: at (time&gt;10) : P1 = 0.4</a:t>
                </a:r>
                <a:r>
                  <a:rPr lang="en-US" dirty="0" smtClean="0"/>
                  <a:t>;”</a:t>
                </a:r>
              </a:p>
            </p:txBody>
          </p:sp>
        </mc:Choice>
        <mc:Fallback xmlns="">
          <p:sp>
            <p:nvSpPr>
              <p:cNvPr id="9" name="Rectangle 8"/>
              <p:cNvSpPr>
                <a:spLocks noRot="1" noChangeAspect="1" noMove="1" noResize="1" noEditPoints="1" noAdjustHandles="1" noChangeArrowheads="1" noChangeShapeType="1" noTextEdit="1"/>
              </p:cNvSpPr>
              <p:nvPr/>
            </p:nvSpPr>
            <p:spPr>
              <a:xfrm>
                <a:off x="60056" y="787866"/>
                <a:ext cx="5807344" cy="4583434"/>
              </a:xfrm>
              <a:prstGeom prst="rect">
                <a:avLst/>
              </a:prstGeom>
              <a:blipFill rotWithShape="0">
                <a:blip r:embed="rId7"/>
                <a:stretch>
                  <a:fillRect l="-944" t="-665" b="-1197"/>
                </a:stretch>
              </a:blipFill>
            </p:spPr>
            <p:txBody>
              <a:bodyPr/>
              <a:lstStyle/>
              <a:p>
                <a:r>
                  <a:rPr lang="en-US">
                    <a:noFill/>
                  </a:rPr>
                  <a:t> </a:t>
                </a:r>
              </a:p>
            </p:txBody>
          </p:sp>
        </mc:Fallback>
      </mc:AlternateContent>
    </p:spTree>
    <p:extLst>
      <p:ext uri="{BB962C8B-B14F-4D97-AF65-F5344CB8AC3E}">
        <p14:creationId xmlns:p14="http://schemas.microsoft.com/office/powerpoint/2010/main" val="3720939565"/>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mc:AlternateContent xmlns:mc="http://schemas.openxmlformats.org/markup-compatibility/2006" xmlns:a14="http://schemas.microsoft.com/office/drawing/2010/main">
        <mc:Choice Requires="a14">
          <p:sp>
            <p:nvSpPr>
              <p:cNvPr id="9" name="Rectangle 8"/>
              <p:cNvSpPr/>
              <p:nvPr/>
            </p:nvSpPr>
            <p:spPr>
              <a:xfrm>
                <a:off x="60056" y="787866"/>
                <a:ext cx="4588144" cy="2308324"/>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smtClean="0"/>
              </a:p>
              <a:p>
                <a:r>
                  <a:rPr lang="en-US" b="1" dirty="0"/>
                  <a:t>Exercise </a:t>
                </a:r>
                <a:r>
                  <a:rPr lang="en-US" b="1" dirty="0" smtClean="0"/>
                  <a:t>3) Use the events function in Antimony to plot the results for </a:t>
                </a:r>
                <a14:m>
                  <m:oMath xmlns:m="http://schemas.openxmlformats.org/officeDocument/2006/math">
                    <m:sSub>
                      <m:sSubPr>
                        <m:ctrlPr>
                          <a:rPr lang="en-US" b="1" i="1" dirty="0" smtClean="0">
                            <a:latin typeface="Cambria Math" panose="02040503050406030204" pitchFamily="18" charset="0"/>
                          </a:rPr>
                        </m:ctrlPr>
                      </m:sSubPr>
                      <m:e>
                        <m:r>
                          <a:rPr lang="en-US" b="1" i="1" dirty="0" smtClean="0">
                            <a:latin typeface="Cambria Math" panose="02040503050406030204" pitchFamily="18" charset="0"/>
                          </a:rPr>
                          <m:t>𝑷</m:t>
                        </m:r>
                      </m:e>
                      <m:sub>
                        <m:r>
                          <a:rPr lang="en-US" b="1" i="1" dirty="0" smtClean="0">
                            <a:latin typeface="Cambria Math" panose="02040503050406030204" pitchFamily="18" charset="0"/>
                          </a:rPr>
                          <m:t>𝟏</m:t>
                        </m:r>
                      </m:sub>
                    </m:sSub>
                  </m:oMath>
                </a14:m>
                <a:r>
                  <a:rPr lang="en-US" b="1" dirty="0" smtClean="0"/>
                  <a:t> goes from 0.3 to 0.8 for pulses of length 1, 4 and 10</a:t>
                </a:r>
              </a:p>
            </p:txBody>
          </p:sp>
        </mc:Choice>
        <mc:Fallback xmlns="">
          <p:sp>
            <p:nvSpPr>
              <p:cNvPr id="9" name="Rectangle 8"/>
              <p:cNvSpPr>
                <a:spLocks noRot="1" noChangeAspect="1" noMove="1" noResize="1" noEditPoints="1" noAdjustHandles="1" noChangeArrowheads="1" noChangeShapeType="1" noTextEdit="1"/>
              </p:cNvSpPr>
              <p:nvPr/>
            </p:nvSpPr>
            <p:spPr>
              <a:xfrm>
                <a:off x="60056" y="787866"/>
                <a:ext cx="4588144" cy="2308324"/>
              </a:xfrm>
              <a:prstGeom prst="rect">
                <a:avLst/>
              </a:prstGeom>
              <a:blipFill rotWithShape="0">
                <a:blip r:embed="rId5"/>
                <a:stretch>
                  <a:fillRect l="-1195" t="-1319" r="-797" b="-316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530504" y="807805"/>
                <a:ext cx="4572000" cy="1645900"/>
              </a:xfrm>
              <a:prstGeom prst="rect">
                <a:avLst/>
              </a:prstGeom>
            </p:spPr>
            <p:txBody>
              <a:bodyPr>
                <a:spAutoFit/>
              </a:bodyPr>
              <a:lstStyle/>
              <a:p>
                <a:pPr marL="342900" indent="-342900">
                  <a:buFont typeface="+mj-lt"/>
                  <a:buAutoNum type="arabicParenR" startAt="2"/>
                </a:pPr>
                <a:r>
                  <a:rPr lang="en-US" sz="1400" dirty="0" smtClean="0"/>
                  <a:t>P1 </a:t>
                </a:r>
                <a:r>
                  <a:rPr lang="en-US" sz="1400" b="1" dirty="0"/>
                  <a:t>OR</a:t>
                </a:r>
                <a:r>
                  <a:rPr lang="en-US" sz="1400" dirty="0"/>
                  <a:t> P2 leads to production of P3</a:t>
                </a:r>
              </a:p>
              <a:p>
                <a:pPr marL="342900" indent="-342900">
                  <a:buFont typeface="+mj-lt"/>
                  <a:buAutoNum type="arabicParenR" startAt="2"/>
                </a:pPr>
                <a:endParaRPr lang="en-US" sz="1400" dirty="0"/>
              </a:p>
              <a:p>
                <a:pPr/>
                <a14:m>
                  <m:oMathPara xmlns:m="http://schemas.openxmlformats.org/officeDocument/2006/math">
                    <m:oMathParaPr>
                      <m:jc m:val="centerGroup"/>
                    </m:oMathParaPr>
                    <m:oMath xmlns:m="http://schemas.openxmlformats.org/officeDocument/2006/math">
                      <m:f>
                        <m:fPr>
                          <m:ctrlPr>
                            <a:rPr lang="en-US" sz="1400" i="1">
                              <a:latin typeface="Cambria Math" panose="02040503050406030204" pitchFamily="18" charset="0"/>
                            </a:rPr>
                          </m:ctrlPr>
                        </m:fPr>
                        <m:num>
                          <m:r>
                            <a:rPr lang="en-US" sz="1400" i="1">
                              <a:latin typeface="Cambria Math" panose="02040503050406030204" pitchFamily="18" charset="0"/>
                            </a:rPr>
                            <m:t>𝑑</m:t>
                          </m:r>
                          <m:sSub>
                            <m:sSubPr>
                              <m:ctrlPr>
                                <a:rPr lang="en-US" sz="1400" i="1">
                                  <a:latin typeface="Cambria Math" panose="02040503050406030204" pitchFamily="18" charset="0"/>
                                </a:rPr>
                              </m:ctrlPr>
                            </m:sSubPr>
                            <m:e>
                              <m:r>
                                <a:rPr lang="en-US" sz="1400" i="1">
                                  <a:latin typeface="Cambria Math" panose="02040503050406030204" pitchFamily="18" charset="0"/>
                                </a:rPr>
                                <m:t>𝑃</m:t>
                              </m:r>
                            </m:e>
                            <m:sub>
                              <m:r>
                                <a:rPr lang="en-US" sz="1400" i="1">
                                  <a:latin typeface="Cambria Math" panose="02040503050406030204" pitchFamily="18" charset="0"/>
                                </a:rPr>
                                <m:t>2</m:t>
                              </m:r>
                            </m:sub>
                          </m:sSub>
                        </m:num>
                        <m:den>
                          <m:r>
                            <a:rPr lang="en-US" sz="1400" i="1">
                              <a:latin typeface="Cambria Math" panose="02040503050406030204" pitchFamily="18" charset="0"/>
                            </a:rPr>
                            <m:t>𝑑𝑡</m:t>
                          </m:r>
                        </m:den>
                      </m:f>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𝑣</m:t>
                          </m:r>
                        </m:e>
                        <m:sub>
                          <m:r>
                            <a:rPr lang="en-US" sz="1400" i="1">
                              <a:latin typeface="Cambria Math" panose="02040503050406030204" pitchFamily="18" charset="0"/>
                            </a:rPr>
                            <m:t>𝑚𝑥</m:t>
                          </m:r>
                        </m:sub>
                      </m:sSub>
                      <m:d>
                        <m:dPr>
                          <m:ctrlPr>
                            <a:rPr lang="en-US" sz="1400" i="1">
                              <a:latin typeface="Cambria Math" panose="02040503050406030204" pitchFamily="18" charset="0"/>
                            </a:rPr>
                          </m:ctrlPr>
                        </m:dPr>
                        <m:e>
                          <m:f>
                            <m:fPr>
                              <m:ctrlPr>
                                <a:rPr lang="en-US" sz="1400" i="1">
                                  <a:latin typeface="Cambria Math" panose="02040503050406030204" pitchFamily="18" charset="0"/>
                                </a:rPr>
                              </m:ctrlPr>
                            </m:fPr>
                            <m:num>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num>
                            <m:den>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r>
                                <a:rPr lang="en-US" sz="1400" i="1">
                                  <a:latin typeface="Cambria Math" panose="02040503050406030204" pitchFamily="18" charset="0"/>
                                </a:rPr>
                                <m:t>+</m:t>
                              </m:r>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den>
                          </m:f>
                        </m:e>
                      </m:d>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𝑘</m:t>
                          </m:r>
                        </m:e>
                        <m:sub>
                          <m:r>
                            <a:rPr lang="en-US" sz="1400" i="1">
                              <a:latin typeface="Cambria Math" panose="02040503050406030204" pitchFamily="18" charset="0"/>
                            </a:rPr>
                            <m:t>1</m:t>
                          </m:r>
                        </m:sub>
                      </m:sSub>
                      <m:sSub>
                        <m:sSubPr>
                          <m:ctrlPr>
                            <a:rPr lang="en-US" sz="1400" i="1">
                              <a:latin typeface="Cambria Math" panose="02040503050406030204" pitchFamily="18" charset="0"/>
                            </a:rPr>
                          </m:ctrlPr>
                        </m:sSubPr>
                        <m:e>
                          <m:r>
                            <a:rPr lang="en-US" sz="1400" i="1">
                              <a:latin typeface="Cambria Math" panose="02040503050406030204" pitchFamily="18" charset="0"/>
                            </a:rPr>
                            <m:t>𝑃</m:t>
                          </m:r>
                        </m:e>
                        <m:sub>
                          <m:r>
                            <a:rPr lang="en-US" sz="1400" i="1">
                              <a:latin typeface="Cambria Math" panose="02040503050406030204" pitchFamily="18" charset="0"/>
                            </a:rPr>
                            <m:t>2</m:t>
                          </m:r>
                        </m:sub>
                      </m:sSub>
                    </m:oMath>
                  </m:oMathPara>
                </a14:m>
                <a:endParaRPr lang="en-US" sz="140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sz="1400" i="1">
                              <a:latin typeface="Cambria Math" panose="02040503050406030204" pitchFamily="18" charset="0"/>
                            </a:rPr>
                          </m:ctrlPr>
                        </m:fPr>
                        <m:num>
                          <m:r>
                            <a:rPr lang="en-US" sz="1400" i="1">
                              <a:latin typeface="Cambria Math" panose="02040503050406030204" pitchFamily="18" charset="0"/>
                            </a:rPr>
                            <m:t>𝑑</m:t>
                          </m:r>
                          <m:sSub>
                            <m:sSubPr>
                              <m:ctrlPr>
                                <a:rPr lang="en-US" sz="1400" i="1">
                                  <a:latin typeface="Cambria Math" panose="02040503050406030204" pitchFamily="18" charset="0"/>
                                </a:rPr>
                              </m:ctrlPr>
                            </m:sSubPr>
                            <m:e>
                              <m:r>
                                <a:rPr lang="en-US" sz="1400" i="1">
                                  <a:latin typeface="Cambria Math" panose="02040503050406030204" pitchFamily="18" charset="0"/>
                                </a:rPr>
                                <m:t>𝑃</m:t>
                              </m:r>
                            </m:e>
                            <m:sub>
                              <m:r>
                                <a:rPr lang="en-US" sz="1400" i="1">
                                  <a:latin typeface="Cambria Math" panose="02040503050406030204" pitchFamily="18" charset="0"/>
                                </a:rPr>
                                <m:t>3</m:t>
                              </m:r>
                            </m:sub>
                          </m:sSub>
                        </m:num>
                        <m:den>
                          <m:r>
                            <a:rPr lang="en-US" sz="1400" i="1">
                              <a:latin typeface="Cambria Math" panose="02040503050406030204" pitchFamily="18" charset="0"/>
                            </a:rPr>
                            <m:t>𝑑𝑡</m:t>
                          </m:r>
                        </m:den>
                      </m:f>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𝑣</m:t>
                          </m:r>
                        </m:e>
                        <m:sub>
                          <m:r>
                            <a:rPr lang="en-US" sz="1400" i="1">
                              <a:latin typeface="Cambria Math" panose="02040503050406030204" pitchFamily="18" charset="0"/>
                            </a:rPr>
                            <m:t>𝑚𝑥</m:t>
                          </m:r>
                        </m:sub>
                      </m:sSub>
                      <m:d>
                        <m:dPr>
                          <m:ctrlPr>
                            <a:rPr lang="en-US" sz="1400" i="1">
                              <a:latin typeface="Cambria Math" panose="02040503050406030204" pitchFamily="18" charset="0"/>
                            </a:rPr>
                          </m:ctrlPr>
                        </m:dPr>
                        <m:e>
                          <m:f>
                            <m:fPr>
                              <m:ctrlPr>
                                <a:rPr lang="en-US" sz="1400" i="1">
                                  <a:latin typeface="Cambria Math" panose="02040503050406030204" pitchFamily="18" charset="0"/>
                                </a:rPr>
                              </m:ctrlPr>
                            </m:fPr>
                            <m:num>
                              <m:f>
                                <m:fPr>
                                  <m:type m:val="lin"/>
                                  <m:ctrlPr>
                                    <a:rPr lang="en-US" sz="1400" i="1">
                                      <a:latin typeface="Cambria Math" panose="02040503050406030204" pitchFamily="18" charset="0"/>
                                    </a:rPr>
                                  </m:ctrlPr>
                                </m:fPr>
                                <m:num>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e>
                                  </m:d>
                                </m:num>
                                <m:den>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e>
                                  </m:d>
                                </m:den>
                              </m:f>
                              <m:r>
                                <a:rPr lang="en-US" sz="1400" i="1">
                                  <a:latin typeface="Cambria Math" panose="02040503050406030204" pitchFamily="18" charset="0"/>
                                </a:rPr>
                                <m:t>+</m:t>
                              </m:r>
                              <m:f>
                                <m:fPr>
                                  <m:type m:val="lin"/>
                                  <m:ctrlPr>
                                    <a:rPr lang="en-US" sz="1400" i="1">
                                      <a:latin typeface="Cambria Math" panose="02040503050406030204" pitchFamily="18" charset="0"/>
                                    </a:rPr>
                                  </m:ctrlPr>
                                </m:fPr>
                                <m:num>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2</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2</m:t>
                                              </m:r>
                                            </m:sub>
                                          </m:sSub>
                                        </m:sup>
                                      </m:sSubSup>
                                    </m:e>
                                  </m:d>
                                </m:num>
                                <m:den>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2</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2</m:t>
                                              </m:r>
                                            </m:sub>
                                          </m:sSub>
                                        </m:sup>
                                      </m:sSubSup>
                                    </m:e>
                                  </m:d>
                                </m:den>
                              </m:f>
                            </m:num>
                            <m:den>
                              <m:r>
                                <a:rPr lang="en-US" sz="1400" i="1">
                                  <a:latin typeface="Cambria Math" panose="02040503050406030204" pitchFamily="18" charset="0"/>
                                </a:rPr>
                                <m:t>1+</m:t>
                              </m:r>
                              <m:f>
                                <m:fPr>
                                  <m:type m:val="lin"/>
                                  <m:ctrlPr>
                                    <a:rPr lang="en-US" sz="1400" i="1">
                                      <a:latin typeface="Cambria Math" panose="02040503050406030204" pitchFamily="18" charset="0"/>
                                    </a:rPr>
                                  </m:ctrlPr>
                                </m:fPr>
                                <m:num>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e>
                                  </m:d>
                                </m:num>
                                <m:den>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e>
                                  </m:d>
                                </m:den>
                              </m:f>
                              <m:r>
                                <a:rPr lang="en-US" sz="1400" i="1">
                                  <a:latin typeface="Cambria Math" panose="02040503050406030204" pitchFamily="18" charset="0"/>
                                </a:rPr>
                                <m:t>+</m:t>
                              </m:r>
                              <m:f>
                                <m:fPr>
                                  <m:type m:val="lin"/>
                                  <m:ctrlPr>
                                    <a:rPr lang="en-US" sz="1400" i="1">
                                      <a:latin typeface="Cambria Math" panose="02040503050406030204" pitchFamily="18" charset="0"/>
                                    </a:rPr>
                                  </m:ctrlPr>
                                </m:fPr>
                                <m:num>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2</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2</m:t>
                                              </m:r>
                                            </m:sub>
                                          </m:sSub>
                                        </m:sup>
                                      </m:sSubSup>
                                    </m:e>
                                  </m:d>
                                </m:num>
                                <m:den>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2</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2</m:t>
                                              </m:r>
                                            </m:sub>
                                          </m:sSub>
                                        </m:sup>
                                      </m:sSubSup>
                                    </m:e>
                                  </m:d>
                                </m:den>
                              </m:f>
                            </m:den>
                          </m:f>
                        </m:e>
                      </m:d>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𝑘</m:t>
                          </m:r>
                        </m:e>
                        <m:sub>
                          <m:r>
                            <a:rPr lang="en-US" sz="1400" i="1">
                              <a:latin typeface="Cambria Math" panose="02040503050406030204" pitchFamily="18" charset="0"/>
                            </a:rPr>
                            <m:t>1</m:t>
                          </m:r>
                        </m:sub>
                      </m:sSub>
                      <m:sSub>
                        <m:sSubPr>
                          <m:ctrlPr>
                            <a:rPr lang="en-US" sz="1400" i="1">
                              <a:latin typeface="Cambria Math" panose="02040503050406030204" pitchFamily="18" charset="0"/>
                            </a:rPr>
                          </m:ctrlPr>
                        </m:sSubPr>
                        <m:e>
                          <m:r>
                            <a:rPr lang="en-US" sz="1400" i="1">
                              <a:latin typeface="Cambria Math" panose="02040503050406030204" pitchFamily="18" charset="0"/>
                            </a:rPr>
                            <m:t>𝑃</m:t>
                          </m:r>
                        </m:e>
                        <m:sub>
                          <m:r>
                            <a:rPr lang="en-US" sz="1400" i="1">
                              <a:latin typeface="Cambria Math" panose="02040503050406030204" pitchFamily="18" charset="0"/>
                            </a:rPr>
                            <m:t>3</m:t>
                          </m:r>
                        </m:sub>
                      </m:sSub>
                    </m:oMath>
                  </m:oMathPara>
                </a14:m>
                <a:endParaRPr lang="en-US" sz="1400" dirty="0"/>
              </a:p>
            </p:txBody>
          </p:sp>
        </mc:Choice>
        <mc:Fallback xmlns="">
          <p:sp>
            <p:nvSpPr>
              <p:cNvPr id="4" name="Rectangle 3"/>
              <p:cNvSpPr>
                <a:spLocks noRot="1" noChangeAspect="1" noMove="1" noResize="1" noEditPoints="1" noAdjustHandles="1" noChangeArrowheads="1" noChangeShapeType="1" noTextEdit="1"/>
              </p:cNvSpPr>
              <p:nvPr/>
            </p:nvSpPr>
            <p:spPr>
              <a:xfrm>
                <a:off x="4530504" y="807805"/>
                <a:ext cx="4572000" cy="1645900"/>
              </a:xfrm>
              <a:prstGeom prst="rect">
                <a:avLst/>
              </a:prstGeom>
              <a:blipFill rotWithShape="0">
                <a:blip r:embed="rId6"/>
                <a:stretch>
                  <a:fillRect l="-133" t="-74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381000" y="5486400"/>
                <a:ext cx="4800600" cy="646331"/>
              </a:xfrm>
              <a:prstGeom prst="rect">
                <a:avLst/>
              </a:prstGeom>
              <a:noFill/>
            </p:spPr>
            <p:txBody>
              <a:bodyPr wrap="square" rtlCol="0">
                <a:spAutoFit/>
              </a:bodyPr>
              <a:lstStyle/>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tracks the value of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b="0" i="1" dirty="0" smtClean="0">
                            <a:latin typeface="Cambria Math" panose="02040503050406030204" pitchFamily="18" charset="0"/>
                          </a:rPr>
                          <m:t>2</m:t>
                        </m:r>
                      </m:sub>
                    </m:sSub>
                  </m:oMath>
                </a14:m>
                <a:r>
                  <a:rPr lang="en-US" dirty="0" smtClean="0"/>
                  <a:t> on the rise and decays more slowly</a:t>
                </a:r>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381000" y="5486400"/>
                <a:ext cx="4800600" cy="646331"/>
              </a:xfrm>
              <a:prstGeom prst="rect">
                <a:avLst/>
              </a:prstGeom>
              <a:blipFill rotWithShape="0">
                <a:blip r:embed="rId7"/>
                <a:stretch>
                  <a:fillRect l="-1144" t="-4717" b="-14151"/>
                </a:stretch>
              </a:blipFill>
            </p:spPr>
            <p:txBody>
              <a:bodyPr/>
              <a:lstStyle/>
              <a:p>
                <a:r>
                  <a:rPr lang="en-US">
                    <a:noFill/>
                  </a:rPr>
                  <a:t> </a:t>
                </a:r>
              </a:p>
            </p:txBody>
          </p:sp>
        </mc:Fallback>
      </mc:AlternateContent>
      <p:pic>
        <p:nvPicPr>
          <p:cNvPr id="3" name="Picture 2"/>
          <p:cNvPicPr>
            <a:picLocks noChangeAspect="1"/>
          </p:cNvPicPr>
          <p:nvPr/>
        </p:nvPicPr>
        <p:blipFill>
          <a:blip r:embed="rId8"/>
          <a:stretch>
            <a:fillRect/>
          </a:stretch>
        </p:blipFill>
        <p:spPr>
          <a:xfrm>
            <a:off x="121506" y="3791667"/>
            <a:ext cx="2059659" cy="1630869"/>
          </a:xfrm>
          <a:prstGeom prst="rect">
            <a:avLst/>
          </a:prstGeom>
        </p:spPr>
      </p:pic>
      <p:pic>
        <p:nvPicPr>
          <p:cNvPr id="5" name="Picture 4"/>
          <p:cNvPicPr>
            <a:picLocks noChangeAspect="1"/>
          </p:cNvPicPr>
          <p:nvPr/>
        </p:nvPicPr>
        <p:blipFill>
          <a:blip r:embed="rId9"/>
          <a:stretch>
            <a:fillRect/>
          </a:stretch>
        </p:blipFill>
        <p:spPr>
          <a:xfrm>
            <a:off x="2132754" y="3707528"/>
            <a:ext cx="2226005" cy="1743075"/>
          </a:xfrm>
          <a:prstGeom prst="rect">
            <a:avLst/>
          </a:prstGeom>
        </p:spPr>
      </p:pic>
      <p:pic>
        <p:nvPicPr>
          <p:cNvPr id="6" name="Picture 5"/>
          <p:cNvPicPr>
            <a:picLocks noChangeAspect="1"/>
          </p:cNvPicPr>
          <p:nvPr/>
        </p:nvPicPr>
        <p:blipFill>
          <a:blip r:embed="rId10"/>
          <a:stretch>
            <a:fillRect/>
          </a:stretch>
        </p:blipFill>
        <p:spPr>
          <a:xfrm>
            <a:off x="4358759" y="3801506"/>
            <a:ext cx="2089780" cy="1603270"/>
          </a:xfrm>
          <a:prstGeom prst="rect">
            <a:avLst/>
          </a:prstGeom>
        </p:spPr>
      </p:pic>
      <p:pic>
        <p:nvPicPr>
          <p:cNvPr id="13" name="Picture 12"/>
          <p:cNvPicPr>
            <a:picLocks noChangeAspect="1"/>
          </p:cNvPicPr>
          <p:nvPr/>
        </p:nvPicPr>
        <p:blipFill>
          <a:blip r:embed="rId11"/>
          <a:stretch>
            <a:fillRect/>
          </a:stretch>
        </p:blipFill>
        <p:spPr>
          <a:xfrm>
            <a:off x="6587059" y="3791667"/>
            <a:ext cx="2069406" cy="1579947"/>
          </a:xfrm>
          <a:prstGeom prst="rect">
            <a:avLst/>
          </a:prstGeom>
        </p:spPr>
      </p:pic>
    </p:spTree>
    <p:extLst>
      <p:ext uri="{BB962C8B-B14F-4D97-AF65-F5344CB8AC3E}">
        <p14:creationId xmlns:p14="http://schemas.microsoft.com/office/powerpoint/2010/main" val="3979261095"/>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mc:AlternateContent xmlns:mc="http://schemas.openxmlformats.org/markup-compatibility/2006" xmlns:a14="http://schemas.microsoft.com/office/drawing/2010/main">
        <mc:Choice Requires="a14">
          <p:sp>
            <p:nvSpPr>
              <p:cNvPr id="9" name="Rectangle 8"/>
              <p:cNvSpPr/>
              <p:nvPr/>
            </p:nvSpPr>
            <p:spPr>
              <a:xfrm>
                <a:off x="60056" y="787866"/>
                <a:ext cx="4588144" cy="1477328"/>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smtClean="0"/>
              </a:p>
              <a:p>
                <a:r>
                  <a:rPr lang="en-US" b="1" dirty="0" smtClean="0"/>
                  <a:t>COMPARE</a:t>
                </a:r>
              </a:p>
            </p:txBody>
          </p:sp>
        </mc:Choice>
        <mc:Fallback xmlns="">
          <p:sp>
            <p:nvSpPr>
              <p:cNvPr id="9" name="Rectangle 8"/>
              <p:cNvSpPr>
                <a:spLocks noRot="1" noChangeAspect="1" noMove="1" noResize="1" noEditPoints="1" noAdjustHandles="1" noChangeArrowheads="1" noChangeShapeType="1" noTextEdit="1"/>
              </p:cNvSpPr>
              <p:nvPr/>
            </p:nvSpPr>
            <p:spPr>
              <a:xfrm>
                <a:off x="60056" y="787866"/>
                <a:ext cx="4588144" cy="1477328"/>
              </a:xfrm>
              <a:prstGeom prst="rect">
                <a:avLst/>
              </a:prstGeom>
              <a:blipFill rotWithShape="0">
                <a:blip r:embed="rId5"/>
                <a:stretch>
                  <a:fillRect l="-1195" t="-2058" b="-53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381000" y="5486400"/>
                <a:ext cx="4800600" cy="646331"/>
              </a:xfrm>
              <a:prstGeom prst="rect">
                <a:avLst/>
              </a:prstGeom>
              <a:noFill/>
            </p:spPr>
            <p:txBody>
              <a:bodyPr wrap="square" rtlCol="0">
                <a:spAutoFit/>
              </a:bodyPr>
              <a:lstStyle/>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tracks the value of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b="0" i="1" dirty="0" smtClean="0">
                            <a:latin typeface="Cambria Math" panose="02040503050406030204" pitchFamily="18" charset="0"/>
                          </a:rPr>
                          <m:t>2</m:t>
                        </m:r>
                      </m:sub>
                    </m:sSub>
                  </m:oMath>
                </a14:m>
                <a:r>
                  <a:rPr lang="en-US" dirty="0" smtClean="0"/>
                  <a:t> on the rise and decays more slowly</a:t>
                </a:r>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381000" y="5486400"/>
                <a:ext cx="4800600" cy="646331"/>
              </a:xfrm>
              <a:prstGeom prst="rect">
                <a:avLst/>
              </a:prstGeom>
              <a:blipFill rotWithShape="0">
                <a:blip r:embed="rId6"/>
                <a:stretch>
                  <a:fillRect l="-1144" t="-4717" b="-14151"/>
                </a:stretch>
              </a:blipFill>
            </p:spPr>
            <p:txBody>
              <a:bodyPr/>
              <a:lstStyle/>
              <a:p>
                <a:r>
                  <a:rPr lang="en-US">
                    <a:noFill/>
                  </a:rPr>
                  <a:t> </a:t>
                </a:r>
              </a:p>
            </p:txBody>
          </p:sp>
        </mc:Fallback>
      </mc:AlternateContent>
      <p:pic>
        <p:nvPicPr>
          <p:cNvPr id="3" name="Picture 2"/>
          <p:cNvPicPr>
            <a:picLocks noChangeAspect="1"/>
          </p:cNvPicPr>
          <p:nvPr/>
        </p:nvPicPr>
        <p:blipFill>
          <a:blip r:embed="rId7"/>
          <a:stretch>
            <a:fillRect/>
          </a:stretch>
        </p:blipFill>
        <p:spPr>
          <a:xfrm>
            <a:off x="121506" y="3791667"/>
            <a:ext cx="2059659" cy="1630869"/>
          </a:xfrm>
          <a:prstGeom prst="rect">
            <a:avLst/>
          </a:prstGeom>
        </p:spPr>
      </p:pic>
      <p:pic>
        <p:nvPicPr>
          <p:cNvPr id="5" name="Picture 4"/>
          <p:cNvPicPr>
            <a:picLocks noChangeAspect="1"/>
          </p:cNvPicPr>
          <p:nvPr/>
        </p:nvPicPr>
        <p:blipFill>
          <a:blip r:embed="rId8"/>
          <a:stretch>
            <a:fillRect/>
          </a:stretch>
        </p:blipFill>
        <p:spPr>
          <a:xfrm>
            <a:off x="2132754" y="3707528"/>
            <a:ext cx="2226005" cy="1743075"/>
          </a:xfrm>
          <a:prstGeom prst="rect">
            <a:avLst/>
          </a:prstGeom>
        </p:spPr>
      </p:pic>
      <p:pic>
        <p:nvPicPr>
          <p:cNvPr id="6" name="Picture 5"/>
          <p:cNvPicPr>
            <a:picLocks noChangeAspect="1"/>
          </p:cNvPicPr>
          <p:nvPr/>
        </p:nvPicPr>
        <p:blipFill>
          <a:blip r:embed="rId9"/>
          <a:stretch>
            <a:fillRect/>
          </a:stretch>
        </p:blipFill>
        <p:spPr>
          <a:xfrm>
            <a:off x="4358759" y="3801506"/>
            <a:ext cx="2089780" cy="1603270"/>
          </a:xfrm>
          <a:prstGeom prst="rect">
            <a:avLst/>
          </a:prstGeom>
        </p:spPr>
      </p:pic>
      <p:pic>
        <p:nvPicPr>
          <p:cNvPr id="13" name="Picture 12"/>
          <p:cNvPicPr>
            <a:picLocks noChangeAspect="1"/>
          </p:cNvPicPr>
          <p:nvPr/>
        </p:nvPicPr>
        <p:blipFill>
          <a:blip r:embed="rId10"/>
          <a:stretch>
            <a:fillRect/>
          </a:stretch>
        </p:blipFill>
        <p:spPr>
          <a:xfrm>
            <a:off x="6587059" y="3791667"/>
            <a:ext cx="2069406" cy="1579947"/>
          </a:xfrm>
          <a:prstGeom prst="rect">
            <a:avLst/>
          </a:prstGeom>
        </p:spPr>
      </p:pic>
      <p:pic>
        <p:nvPicPr>
          <p:cNvPr id="14" name="Picture 13"/>
          <p:cNvPicPr>
            <a:picLocks noChangeAspect="1"/>
          </p:cNvPicPr>
          <p:nvPr/>
        </p:nvPicPr>
        <p:blipFill>
          <a:blip r:embed="rId11"/>
          <a:stretch>
            <a:fillRect/>
          </a:stretch>
        </p:blipFill>
        <p:spPr>
          <a:xfrm>
            <a:off x="2181165" y="2228368"/>
            <a:ext cx="2111644" cy="1654369"/>
          </a:xfrm>
          <a:prstGeom prst="rect">
            <a:avLst/>
          </a:prstGeom>
        </p:spPr>
      </p:pic>
      <p:pic>
        <p:nvPicPr>
          <p:cNvPr id="15" name="Picture 14"/>
          <p:cNvPicPr>
            <a:picLocks noChangeAspect="1"/>
          </p:cNvPicPr>
          <p:nvPr/>
        </p:nvPicPr>
        <p:blipFill>
          <a:blip r:embed="rId12"/>
          <a:stretch>
            <a:fillRect/>
          </a:stretch>
        </p:blipFill>
        <p:spPr>
          <a:xfrm>
            <a:off x="4293549" y="2231297"/>
            <a:ext cx="2077004" cy="1616260"/>
          </a:xfrm>
          <a:prstGeom prst="rect">
            <a:avLst/>
          </a:prstGeom>
        </p:spPr>
      </p:pic>
      <p:pic>
        <p:nvPicPr>
          <p:cNvPr id="16" name="Picture 15"/>
          <p:cNvPicPr>
            <a:picLocks noChangeAspect="1"/>
          </p:cNvPicPr>
          <p:nvPr/>
        </p:nvPicPr>
        <p:blipFill>
          <a:blip r:embed="rId13"/>
          <a:stretch>
            <a:fillRect/>
          </a:stretch>
        </p:blipFill>
        <p:spPr>
          <a:xfrm>
            <a:off x="6427823" y="2228368"/>
            <a:ext cx="2055700" cy="1621798"/>
          </a:xfrm>
          <a:prstGeom prst="rect">
            <a:avLst/>
          </a:prstGeom>
        </p:spPr>
      </p:pic>
      <p:pic>
        <p:nvPicPr>
          <p:cNvPr id="17" name="Picture 16"/>
          <p:cNvPicPr>
            <a:picLocks noChangeAspect="1"/>
          </p:cNvPicPr>
          <p:nvPr/>
        </p:nvPicPr>
        <p:blipFill>
          <a:blip r:embed="rId14"/>
          <a:stretch>
            <a:fillRect/>
          </a:stretch>
        </p:blipFill>
        <p:spPr>
          <a:xfrm>
            <a:off x="66633" y="2244653"/>
            <a:ext cx="2114162" cy="1625424"/>
          </a:xfrm>
          <a:prstGeom prst="rect">
            <a:avLst/>
          </a:prstGeom>
        </p:spPr>
      </p:pic>
    </p:spTree>
    <p:extLst>
      <p:ext uri="{BB962C8B-B14F-4D97-AF65-F5344CB8AC3E}">
        <p14:creationId xmlns:p14="http://schemas.microsoft.com/office/powerpoint/2010/main" val="3155584139"/>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pic>
        <p:nvPicPr>
          <p:cNvPr id="3" name="Picture 2"/>
          <p:cNvPicPr>
            <a:picLocks noChangeAspect="1"/>
          </p:cNvPicPr>
          <p:nvPr/>
        </p:nvPicPr>
        <p:blipFill rotWithShape="1">
          <a:blip r:embed="rId5"/>
          <a:srcRect r="52118"/>
          <a:stretch/>
        </p:blipFill>
        <p:spPr>
          <a:xfrm>
            <a:off x="7345524" y="787866"/>
            <a:ext cx="1722276" cy="2591025"/>
          </a:xfrm>
          <a:prstGeom prst="rect">
            <a:avLst/>
          </a:prstGeom>
        </p:spPr>
      </p:pic>
      <p:pic>
        <p:nvPicPr>
          <p:cNvPr id="5" name="Picture 4"/>
          <p:cNvPicPr>
            <a:picLocks noChangeAspect="1"/>
          </p:cNvPicPr>
          <p:nvPr/>
        </p:nvPicPr>
        <p:blipFill>
          <a:blip r:embed="rId6"/>
          <a:stretch>
            <a:fillRect/>
          </a:stretch>
        </p:blipFill>
        <p:spPr>
          <a:xfrm>
            <a:off x="5267370" y="3401856"/>
            <a:ext cx="4156307" cy="2840934"/>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60056" y="787866"/>
                <a:ext cx="5807344" cy="4583434"/>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a:p>
              <a:p>
                <a:pPr marL="342900" indent="-342900">
                  <a:buFont typeface="+mj-lt"/>
                  <a:buAutoNum type="arabicParenR" startAt="2"/>
                </a:pPr>
                <a:r>
                  <a:rPr lang="en-US" dirty="0"/>
                  <a:t>EITHER P1 </a:t>
                </a:r>
                <a:r>
                  <a:rPr lang="en-US" b="1" dirty="0"/>
                  <a:t>OR</a:t>
                </a:r>
                <a:r>
                  <a:rPr lang="en-US" dirty="0"/>
                  <a:t> P2 leads to production of P3</a:t>
                </a:r>
              </a:p>
              <a:p>
                <a:pPr marL="342900" indent="-342900">
                  <a:buFont typeface="+mj-lt"/>
                  <a:buAutoNum type="arabicParenR" startAt="2"/>
                </a:pPr>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num>
                            <m:den>
                              <m:r>
                                <a:rPr lang="en-US" i="1">
                                  <a:latin typeface="Cambria Math" panose="02040503050406030204" pitchFamily="18" charset="0"/>
                                </a:rPr>
                                <m:t>1+</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dirty="0" smtClean="0"/>
              </a:p>
              <a:p>
                <a:r>
                  <a:rPr lang="en-US" b="1" dirty="0"/>
                  <a:t>Exercise 4</a:t>
                </a:r>
                <a:r>
                  <a:rPr lang="en-US" b="1" dirty="0" smtClean="0"/>
                  <a:t>) Suppose that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1</m:t>
                        </m:r>
                      </m:sub>
                    </m:sSub>
                  </m:oMath>
                </a14:m>
                <a:r>
                  <a:rPr lang="en-US" b="1" dirty="0" smtClean="0"/>
                  <a:t> is now </a:t>
                </a:r>
                <a:r>
                  <a:rPr lang="en-US" b="1" dirty="0" err="1" smtClean="0"/>
                  <a:t>sinusoidally</a:t>
                </a:r>
                <a:r>
                  <a:rPr lang="en-US" b="1" dirty="0" smtClean="0"/>
                  <a:t> varying in time. What happens to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a:t> 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a14:m>
                <a:r>
                  <a:rPr lang="en-US" b="1" dirty="0" smtClean="0"/>
                  <a:t> as a function of the oscillation period? Remember the syntax</a:t>
                </a:r>
              </a:p>
              <a:p>
                <a:r>
                  <a:rPr lang="en-US" dirty="0"/>
                  <a:t> </a:t>
                </a:r>
                <a:r>
                  <a:rPr lang="en-US" dirty="0" smtClean="0"/>
                  <a:t>“P1 := 0.5+0.5*sin(time/period);”</a:t>
                </a:r>
              </a:p>
            </p:txBody>
          </p:sp>
        </mc:Choice>
        <mc:Fallback xmlns="">
          <p:sp>
            <p:nvSpPr>
              <p:cNvPr id="9" name="Rectangle 8"/>
              <p:cNvSpPr>
                <a:spLocks noRot="1" noChangeAspect="1" noMove="1" noResize="1" noEditPoints="1" noAdjustHandles="1" noChangeArrowheads="1" noChangeShapeType="1" noTextEdit="1"/>
              </p:cNvSpPr>
              <p:nvPr/>
            </p:nvSpPr>
            <p:spPr>
              <a:xfrm>
                <a:off x="60056" y="787866"/>
                <a:ext cx="5807344" cy="4583434"/>
              </a:xfrm>
              <a:prstGeom prst="rect">
                <a:avLst/>
              </a:prstGeom>
              <a:blipFill rotWithShape="0">
                <a:blip r:embed="rId7"/>
                <a:stretch>
                  <a:fillRect l="-944" t="-665" b="-1197"/>
                </a:stretch>
              </a:blipFill>
            </p:spPr>
            <p:txBody>
              <a:bodyPr/>
              <a:lstStyle/>
              <a:p>
                <a:r>
                  <a:rPr lang="en-US">
                    <a:noFill/>
                  </a:rPr>
                  <a:t> </a:t>
                </a:r>
              </a:p>
            </p:txBody>
          </p:sp>
        </mc:Fallback>
      </mc:AlternateContent>
    </p:spTree>
    <p:extLst>
      <p:ext uri="{BB962C8B-B14F-4D97-AF65-F5344CB8AC3E}">
        <p14:creationId xmlns:p14="http://schemas.microsoft.com/office/powerpoint/2010/main" val="2577004815"/>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mc:AlternateContent xmlns:mc="http://schemas.openxmlformats.org/markup-compatibility/2006" xmlns:a14="http://schemas.microsoft.com/office/drawing/2010/main">
        <mc:Choice Requires="a14">
          <p:sp>
            <p:nvSpPr>
              <p:cNvPr id="9" name="Rectangle 8"/>
              <p:cNvSpPr/>
              <p:nvPr/>
            </p:nvSpPr>
            <p:spPr>
              <a:xfrm>
                <a:off x="60055" y="697249"/>
                <a:ext cx="4511944" cy="2862322"/>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smtClean="0"/>
              </a:p>
              <a:p>
                <a:r>
                  <a:rPr lang="en-US" b="1" dirty="0"/>
                  <a:t>Exercise 4</a:t>
                </a:r>
                <a:r>
                  <a:rPr lang="en-US" b="1" dirty="0" smtClean="0"/>
                  <a:t>) Suppose that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1</m:t>
                        </m:r>
                      </m:sub>
                    </m:sSub>
                  </m:oMath>
                </a14:m>
                <a:r>
                  <a:rPr lang="en-US" b="1" dirty="0" smtClean="0"/>
                  <a:t> is now </a:t>
                </a:r>
                <a:r>
                  <a:rPr lang="en-US" b="1" dirty="0" err="1" smtClean="0"/>
                  <a:t>sinusoidally</a:t>
                </a:r>
                <a:r>
                  <a:rPr lang="en-US" b="1" dirty="0" smtClean="0"/>
                  <a:t> varying in time. What happens to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a:t> 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a14:m>
                <a:r>
                  <a:rPr lang="en-US" b="1" dirty="0" smtClean="0"/>
                  <a:t> as a function of the oscillation period? Remember the syntax</a:t>
                </a:r>
              </a:p>
              <a:p>
                <a:r>
                  <a:rPr lang="en-US" dirty="0"/>
                  <a:t> </a:t>
                </a:r>
                <a:r>
                  <a:rPr lang="en-US" dirty="0" smtClean="0"/>
                  <a:t>“P1 := 0.5+0.5*sin(time/period);”</a:t>
                </a:r>
              </a:p>
            </p:txBody>
          </p:sp>
        </mc:Choice>
        <mc:Fallback xmlns="">
          <p:sp>
            <p:nvSpPr>
              <p:cNvPr id="9" name="Rectangle 8"/>
              <p:cNvSpPr>
                <a:spLocks noRot="1" noChangeAspect="1" noMove="1" noResize="1" noEditPoints="1" noAdjustHandles="1" noChangeArrowheads="1" noChangeShapeType="1" noTextEdit="1"/>
              </p:cNvSpPr>
              <p:nvPr/>
            </p:nvSpPr>
            <p:spPr>
              <a:xfrm>
                <a:off x="60055" y="697249"/>
                <a:ext cx="4511944" cy="2862322"/>
              </a:xfrm>
              <a:prstGeom prst="rect">
                <a:avLst/>
              </a:prstGeom>
              <a:blipFill rotWithShape="0">
                <a:blip r:embed="rId5"/>
                <a:stretch>
                  <a:fillRect l="-1216" t="-1064" r="-270" b="-23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497213" y="720113"/>
                <a:ext cx="4572000" cy="1645900"/>
              </a:xfrm>
              <a:prstGeom prst="rect">
                <a:avLst/>
              </a:prstGeom>
            </p:spPr>
            <p:txBody>
              <a:bodyPr>
                <a:spAutoFit/>
              </a:bodyPr>
              <a:lstStyle/>
              <a:p>
                <a:pPr marL="342900" indent="-342900">
                  <a:buFont typeface="+mj-lt"/>
                  <a:buAutoNum type="arabicParenR" startAt="2"/>
                </a:pPr>
                <a:r>
                  <a:rPr lang="en-US" sz="1400" dirty="0"/>
                  <a:t>EITHER P1 </a:t>
                </a:r>
                <a:r>
                  <a:rPr lang="en-US" sz="1400" b="1" dirty="0"/>
                  <a:t>OR</a:t>
                </a:r>
                <a:r>
                  <a:rPr lang="en-US" sz="1400" dirty="0"/>
                  <a:t> P2 leads to production of P3</a:t>
                </a:r>
              </a:p>
              <a:p>
                <a:pPr marL="342900" indent="-342900">
                  <a:buFont typeface="+mj-lt"/>
                  <a:buAutoNum type="arabicParenR" startAt="2"/>
                </a:pPr>
                <a:endParaRPr lang="en-US" sz="1400" dirty="0"/>
              </a:p>
              <a:p>
                <a:pPr/>
                <a14:m>
                  <m:oMathPara xmlns:m="http://schemas.openxmlformats.org/officeDocument/2006/math">
                    <m:oMathParaPr>
                      <m:jc m:val="centerGroup"/>
                    </m:oMathParaPr>
                    <m:oMath xmlns:m="http://schemas.openxmlformats.org/officeDocument/2006/math">
                      <m:f>
                        <m:fPr>
                          <m:ctrlPr>
                            <a:rPr lang="en-US" sz="1400" i="1">
                              <a:latin typeface="Cambria Math" panose="02040503050406030204" pitchFamily="18" charset="0"/>
                            </a:rPr>
                          </m:ctrlPr>
                        </m:fPr>
                        <m:num>
                          <m:r>
                            <a:rPr lang="en-US" sz="1400" i="1">
                              <a:latin typeface="Cambria Math" panose="02040503050406030204" pitchFamily="18" charset="0"/>
                            </a:rPr>
                            <m:t>𝑑</m:t>
                          </m:r>
                          <m:sSub>
                            <m:sSubPr>
                              <m:ctrlPr>
                                <a:rPr lang="en-US" sz="1400" i="1">
                                  <a:latin typeface="Cambria Math" panose="02040503050406030204" pitchFamily="18" charset="0"/>
                                </a:rPr>
                              </m:ctrlPr>
                            </m:sSubPr>
                            <m:e>
                              <m:r>
                                <a:rPr lang="en-US" sz="1400" i="1">
                                  <a:latin typeface="Cambria Math" panose="02040503050406030204" pitchFamily="18" charset="0"/>
                                </a:rPr>
                                <m:t>𝑃</m:t>
                              </m:r>
                            </m:e>
                            <m:sub>
                              <m:r>
                                <a:rPr lang="en-US" sz="1400" i="1">
                                  <a:latin typeface="Cambria Math" panose="02040503050406030204" pitchFamily="18" charset="0"/>
                                </a:rPr>
                                <m:t>2</m:t>
                              </m:r>
                            </m:sub>
                          </m:sSub>
                        </m:num>
                        <m:den>
                          <m:r>
                            <a:rPr lang="en-US" sz="1400" i="1">
                              <a:latin typeface="Cambria Math" panose="02040503050406030204" pitchFamily="18" charset="0"/>
                            </a:rPr>
                            <m:t>𝑑𝑡</m:t>
                          </m:r>
                        </m:den>
                      </m:f>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𝑣</m:t>
                          </m:r>
                        </m:e>
                        <m:sub>
                          <m:r>
                            <a:rPr lang="en-US" sz="1400" i="1">
                              <a:latin typeface="Cambria Math" panose="02040503050406030204" pitchFamily="18" charset="0"/>
                            </a:rPr>
                            <m:t>𝑚𝑥</m:t>
                          </m:r>
                        </m:sub>
                      </m:sSub>
                      <m:d>
                        <m:dPr>
                          <m:ctrlPr>
                            <a:rPr lang="en-US" sz="1400" i="1">
                              <a:latin typeface="Cambria Math" panose="02040503050406030204" pitchFamily="18" charset="0"/>
                            </a:rPr>
                          </m:ctrlPr>
                        </m:dPr>
                        <m:e>
                          <m:f>
                            <m:fPr>
                              <m:ctrlPr>
                                <a:rPr lang="en-US" sz="1400" i="1">
                                  <a:latin typeface="Cambria Math" panose="02040503050406030204" pitchFamily="18" charset="0"/>
                                </a:rPr>
                              </m:ctrlPr>
                            </m:fPr>
                            <m:num>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num>
                            <m:den>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r>
                                <a:rPr lang="en-US" sz="1400" i="1">
                                  <a:latin typeface="Cambria Math" panose="02040503050406030204" pitchFamily="18" charset="0"/>
                                </a:rPr>
                                <m:t>+</m:t>
                              </m:r>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den>
                          </m:f>
                        </m:e>
                      </m:d>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𝑘</m:t>
                          </m:r>
                        </m:e>
                        <m:sub>
                          <m:r>
                            <a:rPr lang="en-US" sz="1400" i="1">
                              <a:latin typeface="Cambria Math" panose="02040503050406030204" pitchFamily="18" charset="0"/>
                            </a:rPr>
                            <m:t>1</m:t>
                          </m:r>
                        </m:sub>
                      </m:sSub>
                      <m:sSub>
                        <m:sSubPr>
                          <m:ctrlPr>
                            <a:rPr lang="en-US" sz="1400" i="1">
                              <a:latin typeface="Cambria Math" panose="02040503050406030204" pitchFamily="18" charset="0"/>
                            </a:rPr>
                          </m:ctrlPr>
                        </m:sSubPr>
                        <m:e>
                          <m:r>
                            <a:rPr lang="en-US" sz="1400" i="1">
                              <a:latin typeface="Cambria Math" panose="02040503050406030204" pitchFamily="18" charset="0"/>
                            </a:rPr>
                            <m:t>𝑃</m:t>
                          </m:r>
                        </m:e>
                        <m:sub>
                          <m:r>
                            <a:rPr lang="en-US" sz="1400" i="1">
                              <a:latin typeface="Cambria Math" panose="02040503050406030204" pitchFamily="18" charset="0"/>
                            </a:rPr>
                            <m:t>2</m:t>
                          </m:r>
                        </m:sub>
                      </m:sSub>
                    </m:oMath>
                  </m:oMathPara>
                </a14:m>
                <a:endParaRPr lang="en-US" sz="140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sz="1400" i="1">
                              <a:latin typeface="Cambria Math" panose="02040503050406030204" pitchFamily="18" charset="0"/>
                            </a:rPr>
                          </m:ctrlPr>
                        </m:fPr>
                        <m:num>
                          <m:r>
                            <a:rPr lang="en-US" sz="1400" i="1">
                              <a:latin typeface="Cambria Math" panose="02040503050406030204" pitchFamily="18" charset="0"/>
                            </a:rPr>
                            <m:t>𝑑</m:t>
                          </m:r>
                          <m:sSub>
                            <m:sSubPr>
                              <m:ctrlPr>
                                <a:rPr lang="en-US" sz="1400" i="1">
                                  <a:latin typeface="Cambria Math" panose="02040503050406030204" pitchFamily="18" charset="0"/>
                                </a:rPr>
                              </m:ctrlPr>
                            </m:sSubPr>
                            <m:e>
                              <m:r>
                                <a:rPr lang="en-US" sz="1400" i="1">
                                  <a:latin typeface="Cambria Math" panose="02040503050406030204" pitchFamily="18" charset="0"/>
                                </a:rPr>
                                <m:t>𝑃</m:t>
                              </m:r>
                            </m:e>
                            <m:sub>
                              <m:r>
                                <a:rPr lang="en-US" sz="1400" i="1">
                                  <a:latin typeface="Cambria Math" panose="02040503050406030204" pitchFamily="18" charset="0"/>
                                </a:rPr>
                                <m:t>3</m:t>
                              </m:r>
                            </m:sub>
                          </m:sSub>
                        </m:num>
                        <m:den>
                          <m:r>
                            <a:rPr lang="en-US" sz="1400" i="1">
                              <a:latin typeface="Cambria Math" panose="02040503050406030204" pitchFamily="18" charset="0"/>
                            </a:rPr>
                            <m:t>𝑑𝑡</m:t>
                          </m:r>
                        </m:den>
                      </m:f>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𝑣</m:t>
                          </m:r>
                        </m:e>
                        <m:sub>
                          <m:r>
                            <a:rPr lang="en-US" sz="1400" i="1">
                              <a:latin typeface="Cambria Math" panose="02040503050406030204" pitchFamily="18" charset="0"/>
                            </a:rPr>
                            <m:t>𝑚𝑥</m:t>
                          </m:r>
                        </m:sub>
                      </m:sSub>
                      <m:d>
                        <m:dPr>
                          <m:ctrlPr>
                            <a:rPr lang="en-US" sz="1400" i="1">
                              <a:latin typeface="Cambria Math" panose="02040503050406030204" pitchFamily="18" charset="0"/>
                            </a:rPr>
                          </m:ctrlPr>
                        </m:dPr>
                        <m:e>
                          <m:f>
                            <m:fPr>
                              <m:ctrlPr>
                                <a:rPr lang="en-US" sz="1400" i="1">
                                  <a:latin typeface="Cambria Math" panose="02040503050406030204" pitchFamily="18" charset="0"/>
                                </a:rPr>
                              </m:ctrlPr>
                            </m:fPr>
                            <m:num>
                              <m:f>
                                <m:fPr>
                                  <m:type m:val="lin"/>
                                  <m:ctrlPr>
                                    <a:rPr lang="en-US" sz="1400" i="1">
                                      <a:latin typeface="Cambria Math" panose="02040503050406030204" pitchFamily="18" charset="0"/>
                                    </a:rPr>
                                  </m:ctrlPr>
                                </m:fPr>
                                <m:num>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e>
                                  </m:d>
                                </m:num>
                                <m:den>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e>
                                  </m:d>
                                </m:den>
                              </m:f>
                              <m:r>
                                <a:rPr lang="en-US" sz="1400" i="1">
                                  <a:latin typeface="Cambria Math" panose="02040503050406030204" pitchFamily="18" charset="0"/>
                                </a:rPr>
                                <m:t>+</m:t>
                              </m:r>
                              <m:f>
                                <m:fPr>
                                  <m:type m:val="lin"/>
                                  <m:ctrlPr>
                                    <a:rPr lang="en-US" sz="1400" i="1">
                                      <a:latin typeface="Cambria Math" panose="02040503050406030204" pitchFamily="18" charset="0"/>
                                    </a:rPr>
                                  </m:ctrlPr>
                                </m:fPr>
                                <m:num>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2</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2</m:t>
                                              </m:r>
                                            </m:sub>
                                          </m:sSub>
                                        </m:sup>
                                      </m:sSubSup>
                                    </m:e>
                                  </m:d>
                                </m:num>
                                <m:den>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2</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2</m:t>
                                              </m:r>
                                            </m:sub>
                                          </m:sSub>
                                        </m:sup>
                                      </m:sSubSup>
                                    </m:e>
                                  </m:d>
                                </m:den>
                              </m:f>
                            </m:num>
                            <m:den>
                              <m:r>
                                <a:rPr lang="en-US" sz="1400" i="1">
                                  <a:latin typeface="Cambria Math" panose="02040503050406030204" pitchFamily="18" charset="0"/>
                                </a:rPr>
                                <m:t>1+</m:t>
                              </m:r>
                              <m:f>
                                <m:fPr>
                                  <m:type m:val="lin"/>
                                  <m:ctrlPr>
                                    <a:rPr lang="en-US" sz="1400" i="1">
                                      <a:latin typeface="Cambria Math" panose="02040503050406030204" pitchFamily="18" charset="0"/>
                                    </a:rPr>
                                  </m:ctrlPr>
                                </m:fPr>
                                <m:num>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e>
                                  </m:d>
                                </m:num>
                                <m:den>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1</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1</m:t>
                                              </m:r>
                                            </m:sub>
                                          </m:sSub>
                                        </m:sup>
                                      </m:sSubSup>
                                    </m:e>
                                  </m:d>
                                </m:den>
                              </m:f>
                              <m:r>
                                <a:rPr lang="en-US" sz="1400" i="1">
                                  <a:latin typeface="Cambria Math" panose="02040503050406030204" pitchFamily="18" charset="0"/>
                                </a:rPr>
                                <m:t>+</m:t>
                              </m:r>
                              <m:f>
                                <m:fPr>
                                  <m:type m:val="lin"/>
                                  <m:ctrlPr>
                                    <a:rPr lang="en-US" sz="1400" i="1">
                                      <a:latin typeface="Cambria Math" panose="02040503050406030204" pitchFamily="18" charset="0"/>
                                    </a:rPr>
                                  </m:ctrlPr>
                                </m:fPr>
                                <m:num>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𝑃</m:t>
                                          </m:r>
                                        </m:e>
                                        <m:sub>
                                          <m:r>
                                            <a:rPr lang="en-US" sz="1400" i="1">
                                              <a:latin typeface="Cambria Math" panose="02040503050406030204" pitchFamily="18" charset="0"/>
                                            </a:rPr>
                                            <m:t>2</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2</m:t>
                                              </m:r>
                                            </m:sub>
                                          </m:sSub>
                                        </m:sup>
                                      </m:sSubSup>
                                    </m:e>
                                  </m:d>
                                </m:num>
                                <m:den>
                                  <m:d>
                                    <m:dPr>
                                      <m:ctrlPr>
                                        <a:rPr lang="en-US" sz="1400" i="1">
                                          <a:latin typeface="Cambria Math" panose="02040503050406030204" pitchFamily="18" charset="0"/>
                                        </a:rPr>
                                      </m:ctrlPr>
                                    </m:dPr>
                                    <m:e>
                                      <m:sSubSup>
                                        <m:sSubSupPr>
                                          <m:ctrlPr>
                                            <a:rPr lang="en-US" sz="1400" i="1">
                                              <a:latin typeface="Cambria Math" panose="02040503050406030204" pitchFamily="18" charset="0"/>
                                            </a:rPr>
                                          </m:ctrlPr>
                                        </m:sSubSupPr>
                                        <m:e>
                                          <m:r>
                                            <a:rPr lang="en-US" sz="1400" i="1">
                                              <a:latin typeface="Cambria Math" panose="02040503050406030204" pitchFamily="18" charset="0"/>
                                            </a:rPr>
                                            <m:t>𝐾</m:t>
                                          </m:r>
                                        </m:e>
                                        <m:sub>
                                          <m:r>
                                            <a:rPr lang="en-US" sz="1400" i="1">
                                              <a:latin typeface="Cambria Math" panose="02040503050406030204" pitchFamily="18" charset="0"/>
                                            </a:rPr>
                                            <m:t>2</m:t>
                                          </m:r>
                                        </m:sub>
                                        <m:sup>
                                          <m:sSub>
                                            <m:sSubPr>
                                              <m:ctrlPr>
                                                <a:rPr lang="en-US" sz="1400" i="1">
                                                  <a:latin typeface="Cambria Math" panose="02040503050406030204" pitchFamily="18" charset="0"/>
                                                </a:rPr>
                                              </m:ctrlPr>
                                            </m:sSubPr>
                                            <m:e>
                                              <m:r>
                                                <a:rPr lang="en-US" sz="1400" i="1">
                                                  <a:latin typeface="Cambria Math" panose="02040503050406030204" pitchFamily="18" charset="0"/>
                                                </a:rPr>
                                                <m:t>h</m:t>
                                              </m:r>
                                            </m:e>
                                            <m:sub>
                                              <m:r>
                                                <a:rPr lang="en-US" sz="1400" i="1">
                                                  <a:latin typeface="Cambria Math" panose="02040503050406030204" pitchFamily="18" charset="0"/>
                                                </a:rPr>
                                                <m:t>2</m:t>
                                              </m:r>
                                            </m:sub>
                                          </m:sSub>
                                        </m:sup>
                                      </m:sSubSup>
                                    </m:e>
                                  </m:d>
                                </m:den>
                              </m:f>
                            </m:den>
                          </m:f>
                        </m:e>
                      </m:d>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𝑘</m:t>
                          </m:r>
                        </m:e>
                        <m:sub>
                          <m:r>
                            <a:rPr lang="en-US" sz="1400" i="1">
                              <a:latin typeface="Cambria Math" panose="02040503050406030204" pitchFamily="18" charset="0"/>
                            </a:rPr>
                            <m:t>1</m:t>
                          </m:r>
                        </m:sub>
                      </m:sSub>
                      <m:sSub>
                        <m:sSubPr>
                          <m:ctrlPr>
                            <a:rPr lang="en-US" sz="1400" i="1">
                              <a:latin typeface="Cambria Math" panose="02040503050406030204" pitchFamily="18" charset="0"/>
                            </a:rPr>
                          </m:ctrlPr>
                        </m:sSubPr>
                        <m:e>
                          <m:r>
                            <a:rPr lang="en-US" sz="1400" i="1">
                              <a:latin typeface="Cambria Math" panose="02040503050406030204" pitchFamily="18" charset="0"/>
                            </a:rPr>
                            <m:t>𝑃</m:t>
                          </m:r>
                        </m:e>
                        <m:sub>
                          <m:r>
                            <a:rPr lang="en-US" sz="1400" i="1">
                              <a:latin typeface="Cambria Math" panose="02040503050406030204" pitchFamily="18" charset="0"/>
                            </a:rPr>
                            <m:t>3</m:t>
                          </m:r>
                        </m:sub>
                      </m:sSub>
                    </m:oMath>
                  </m:oMathPara>
                </a14:m>
                <a:endParaRPr lang="en-US" sz="1400" dirty="0"/>
              </a:p>
            </p:txBody>
          </p:sp>
        </mc:Choice>
        <mc:Fallback xmlns="">
          <p:sp>
            <p:nvSpPr>
              <p:cNvPr id="4" name="Rectangle 3"/>
              <p:cNvSpPr>
                <a:spLocks noRot="1" noChangeAspect="1" noMove="1" noResize="1" noEditPoints="1" noAdjustHandles="1" noChangeArrowheads="1" noChangeShapeType="1" noTextEdit="1"/>
              </p:cNvSpPr>
              <p:nvPr/>
            </p:nvSpPr>
            <p:spPr>
              <a:xfrm>
                <a:off x="4497213" y="720113"/>
                <a:ext cx="4572000" cy="1645900"/>
              </a:xfrm>
              <a:prstGeom prst="rect">
                <a:avLst/>
              </a:prstGeom>
              <a:blipFill rotWithShape="0">
                <a:blip r:embed="rId6"/>
                <a:stretch>
                  <a:fillRect l="-267" t="-741"/>
                </a:stretch>
              </a:blipFill>
            </p:spPr>
            <p:txBody>
              <a:bodyPr/>
              <a:lstStyle/>
              <a:p>
                <a:r>
                  <a:rPr lang="en-US">
                    <a:noFill/>
                  </a:rPr>
                  <a:t> </a:t>
                </a:r>
              </a:p>
            </p:txBody>
          </p:sp>
        </mc:Fallback>
      </mc:AlternateContent>
      <p:pic>
        <p:nvPicPr>
          <p:cNvPr id="3" name="Picture 2"/>
          <p:cNvPicPr>
            <a:picLocks noChangeAspect="1"/>
          </p:cNvPicPr>
          <p:nvPr/>
        </p:nvPicPr>
        <p:blipFill>
          <a:blip r:embed="rId7"/>
          <a:stretch>
            <a:fillRect/>
          </a:stretch>
        </p:blipFill>
        <p:spPr>
          <a:xfrm>
            <a:off x="684157" y="3673875"/>
            <a:ext cx="1930453" cy="1492928"/>
          </a:xfrm>
          <a:prstGeom prst="rect">
            <a:avLst/>
          </a:prstGeom>
        </p:spPr>
      </p:pic>
      <p:pic>
        <p:nvPicPr>
          <p:cNvPr id="5" name="Picture 4"/>
          <p:cNvPicPr>
            <a:picLocks noChangeAspect="1"/>
          </p:cNvPicPr>
          <p:nvPr/>
        </p:nvPicPr>
        <p:blipFill>
          <a:blip r:embed="rId8"/>
          <a:stretch>
            <a:fillRect/>
          </a:stretch>
        </p:blipFill>
        <p:spPr>
          <a:xfrm>
            <a:off x="2758238" y="3718264"/>
            <a:ext cx="1890242" cy="1452501"/>
          </a:xfrm>
          <a:prstGeom prst="rect">
            <a:avLst/>
          </a:prstGeom>
        </p:spPr>
      </p:pic>
      <p:pic>
        <p:nvPicPr>
          <p:cNvPr id="13" name="Picture 12"/>
          <p:cNvPicPr>
            <a:picLocks noChangeAspect="1"/>
          </p:cNvPicPr>
          <p:nvPr/>
        </p:nvPicPr>
        <p:blipFill>
          <a:blip r:embed="rId9"/>
          <a:stretch>
            <a:fillRect/>
          </a:stretch>
        </p:blipFill>
        <p:spPr>
          <a:xfrm>
            <a:off x="4792108" y="3693850"/>
            <a:ext cx="1898443" cy="1481386"/>
          </a:xfrm>
          <a:prstGeom prst="rect">
            <a:avLst/>
          </a:prstGeom>
        </p:spPr>
      </p:pic>
      <p:pic>
        <p:nvPicPr>
          <p:cNvPr id="14" name="Picture 13"/>
          <p:cNvPicPr>
            <a:picLocks noChangeAspect="1"/>
          </p:cNvPicPr>
          <p:nvPr/>
        </p:nvPicPr>
        <p:blipFill>
          <a:blip r:embed="rId10"/>
          <a:stretch>
            <a:fillRect/>
          </a:stretch>
        </p:blipFill>
        <p:spPr>
          <a:xfrm>
            <a:off x="6834179" y="3664161"/>
            <a:ext cx="1842260" cy="1456972"/>
          </a:xfrm>
          <a:prstGeom prst="rect">
            <a:avLst/>
          </a:prstGeom>
        </p:spPr>
      </p:pic>
      <p:pic>
        <p:nvPicPr>
          <p:cNvPr id="15" name="Picture 14"/>
          <p:cNvPicPr>
            <a:picLocks noChangeAspect="1"/>
          </p:cNvPicPr>
          <p:nvPr/>
        </p:nvPicPr>
        <p:blipFill>
          <a:blip r:embed="rId11"/>
          <a:stretch>
            <a:fillRect/>
          </a:stretch>
        </p:blipFill>
        <p:spPr>
          <a:xfrm>
            <a:off x="751280" y="5308480"/>
            <a:ext cx="1863330" cy="1437518"/>
          </a:xfrm>
          <a:prstGeom prst="rect">
            <a:avLst/>
          </a:prstGeom>
        </p:spPr>
      </p:pic>
      <p:pic>
        <p:nvPicPr>
          <p:cNvPr id="16" name="Picture 15"/>
          <p:cNvPicPr>
            <a:picLocks noChangeAspect="1"/>
          </p:cNvPicPr>
          <p:nvPr/>
        </p:nvPicPr>
        <p:blipFill>
          <a:blip r:embed="rId12"/>
          <a:stretch>
            <a:fillRect/>
          </a:stretch>
        </p:blipFill>
        <p:spPr>
          <a:xfrm>
            <a:off x="2803651" y="5308480"/>
            <a:ext cx="1844829" cy="1401299"/>
          </a:xfrm>
          <a:prstGeom prst="rect">
            <a:avLst/>
          </a:prstGeom>
        </p:spPr>
      </p:pic>
      <mc:AlternateContent xmlns:mc="http://schemas.openxmlformats.org/markup-compatibility/2006" xmlns:a14="http://schemas.microsoft.com/office/drawing/2010/main">
        <mc:Choice Requires="a14">
          <p:sp>
            <p:nvSpPr>
              <p:cNvPr id="17" name="Rectangle 16"/>
              <p:cNvSpPr/>
              <p:nvPr/>
            </p:nvSpPr>
            <p:spPr>
              <a:xfrm>
                <a:off x="4837521" y="5508038"/>
                <a:ext cx="4378122" cy="369332"/>
              </a:xfrm>
              <a:prstGeom prst="rect">
                <a:avLst/>
              </a:prstGeom>
            </p:spPr>
            <p:txBody>
              <a:bodyPr wrap="none">
                <a:spAutoFit/>
              </a:bodyPr>
              <a:lstStyle/>
              <a:p>
                <a14:m>
                  <m:oMath xmlns:m="http://schemas.openxmlformats.org/officeDocument/2006/math">
                    <m:sSub>
                      <m:sSubPr>
                        <m:ctrlPr>
                          <a:rPr lang="en-US" b="1" i="1" dirty="0" smtClean="0">
                            <a:latin typeface="Cambria Math" panose="02040503050406030204" pitchFamily="18" charset="0"/>
                          </a:rPr>
                        </m:ctrlPr>
                      </m:sSubPr>
                      <m:e>
                        <m:r>
                          <a:rPr lang="en-US" b="1" i="1" dirty="0" smtClean="0">
                            <a:latin typeface="Cambria Math" panose="02040503050406030204" pitchFamily="18" charset="0"/>
                          </a:rPr>
                          <m:t>𝑷</m:t>
                        </m:r>
                      </m:e>
                      <m:sub>
                        <m:r>
                          <a:rPr lang="en-US" b="1" i="1" dirty="0" smtClean="0">
                            <a:latin typeface="Cambria Math" panose="02040503050406030204" pitchFamily="18" charset="0"/>
                          </a:rPr>
                          <m:t>𝟑</m:t>
                        </m:r>
                      </m:sub>
                    </m:sSub>
                  </m:oMath>
                </a14:m>
                <a:r>
                  <a:rPr lang="en-US" b="1" dirty="0" smtClean="0"/>
                  <a:t> averages the input and stays high</a:t>
                </a:r>
                <a:endParaRPr lang="en-US" b="1" dirty="0"/>
              </a:p>
            </p:txBody>
          </p:sp>
        </mc:Choice>
        <mc:Fallback xmlns="">
          <p:sp>
            <p:nvSpPr>
              <p:cNvPr id="17" name="Rectangle 16"/>
              <p:cNvSpPr>
                <a:spLocks noRot="1" noChangeAspect="1" noMove="1" noResize="1" noEditPoints="1" noAdjustHandles="1" noChangeArrowheads="1" noChangeShapeType="1" noTextEdit="1"/>
              </p:cNvSpPr>
              <p:nvPr/>
            </p:nvSpPr>
            <p:spPr>
              <a:xfrm>
                <a:off x="4837521" y="5508038"/>
                <a:ext cx="4378122" cy="369332"/>
              </a:xfrm>
              <a:prstGeom prst="rect">
                <a:avLst/>
              </a:prstGeom>
              <a:blipFill rotWithShape="0">
                <a:blip r:embed="rId13"/>
                <a:stretch>
                  <a:fillRect t="-10000" b="-26667"/>
                </a:stretch>
              </a:blipFill>
            </p:spPr>
            <p:txBody>
              <a:bodyPr/>
              <a:lstStyle/>
              <a:p>
                <a:r>
                  <a:rPr lang="en-US">
                    <a:noFill/>
                  </a:rPr>
                  <a:t> </a:t>
                </a:r>
              </a:p>
            </p:txBody>
          </p:sp>
        </mc:Fallback>
      </mc:AlternateContent>
    </p:spTree>
    <p:extLst>
      <p:ext uri="{BB962C8B-B14F-4D97-AF65-F5344CB8AC3E}">
        <p14:creationId xmlns:p14="http://schemas.microsoft.com/office/powerpoint/2010/main" val="1707240497"/>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sp>
        <p:nvSpPr>
          <p:cNvPr id="9" name="Rectangle 8"/>
          <p:cNvSpPr/>
          <p:nvPr/>
        </p:nvSpPr>
        <p:spPr>
          <a:xfrm>
            <a:off x="27284" y="542772"/>
            <a:ext cx="4511944" cy="369332"/>
          </a:xfrm>
          <a:prstGeom prst="rect">
            <a:avLst/>
          </a:prstGeom>
        </p:spPr>
        <p:txBody>
          <a:bodyPr wrap="square">
            <a:spAutoFit/>
          </a:bodyPr>
          <a:lstStyle/>
          <a:p>
            <a:r>
              <a:rPr lang="en-US" b="1" dirty="0" smtClean="0"/>
              <a:t>COMPARE</a:t>
            </a:r>
          </a:p>
        </p:txBody>
      </p:sp>
      <p:pic>
        <p:nvPicPr>
          <p:cNvPr id="3" name="Picture 2"/>
          <p:cNvPicPr>
            <a:picLocks noChangeAspect="1"/>
          </p:cNvPicPr>
          <p:nvPr/>
        </p:nvPicPr>
        <p:blipFill>
          <a:blip r:embed="rId5"/>
          <a:stretch>
            <a:fillRect/>
          </a:stretch>
        </p:blipFill>
        <p:spPr>
          <a:xfrm>
            <a:off x="684157" y="3673875"/>
            <a:ext cx="1930453" cy="1492928"/>
          </a:xfrm>
          <a:prstGeom prst="rect">
            <a:avLst/>
          </a:prstGeom>
        </p:spPr>
      </p:pic>
      <p:pic>
        <p:nvPicPr>
          <p:cNvPr id="5" name="Picture 4"/>
          <p:cNvPicPr>
            <a:picLocks noChangeAspect="1"/>
          </p:cNvPicPr>
          <p:nvPr/>
        </p:nvPicPr>
        <p:blipFill>
          <a:blip r:embed="rId6"/>
          <a:stretch>
            <a:fillRect/>
          </a:stretch>
        </p:blipFill>
        <p:spPr>
          <a:xfrm>
            <a:off x="2758238" y="3718264"/>
            <a:ext cx="1890242" cy="1452501"/>
          </a:xfrm>
          <a:prstGeom prst="rect">
            <a:avLst/>
          </a:prstGeom>
        </p:spPr>
      </p:pic>
      <p:pic>
        <p:nvPicPr>
          <p:cNvPr id="13" name="Picture 12"/>
          <p:cNvPicPr>
            <a:picLocks noChangeAspect="1"/>
          </p:cNvPicPr>
          <p:nvPr/>
        </p:nvPicPr>
        <p:blipFill>
          <a:blip r:embed="rId7"/>
          <a:stretch>
            <a:fillRect/>
          </a:stretch>
        </p:blipFill>
        <p:spPr>
          <a:xfrm>
            <a:off x="4792108" y="3693850"/>
            <a:ext cx="1898443" cy="1481386"/>
          </a:xfrm>
          <a:prstGeom prst="rect">
            <a:avLst/>
          </a:prstGeom>
        </p:spPr>
      </p:pic>
      <p:pic>
        <p:nvPicPr>
          <p:cNvPr id="14" name="Picture 13"/>
          <p:cNvPicPr>
            <a:picLocks noChangeAspect="1"/>
          </p:cNvPicPr>
          <p:nvPr/>
        </p:nvPicPr>
        <p:blipFill>
          <a:blip r:embed="rId8"/>
          <a:stretch>
            <a:fillRect/>
          </a:stretch>
        </p:blipFill>
        <p:spPr>
          <a:xfrm>
            <a:off x="6834179" y="3664161"/>
            <a:ext cx="1842260" cy="1456972"/>
          </a:xfrm>
          <a:prstGeom prst="rect">
            <a:avLst/>
          </a:prstGeom>
        </p:spPr>
      </p:pic>
      <p:pic>
        <p:nvPicPr>
          <p:cNvPr id="15" name="Picture 14"/>
          <p:cNvPicPr>
            <a:picLocks noChangeAspect="1"/>
          </p:cNvPicPr>
          <p:nvPr/>
        </p:nvPicPr>
        <p:blipFill>
          <a:blip r:embed="rId9"/>
          <a:stretch>
            <a:fillRect/>
          </a:stretch>
        </p:blipFill>
        <p:spPr>
          <a:xfrm>
            <a:off x="751280" y="5308480"/>
            <a:ext cx="1863330" cy="1437518"/>
          </a:xfrm>
          <a:prstGeom prst="rect">
            <a:avLst/>
          </a:prstGeom>
        </p:spPr>
      </p:pic>
      <p:pic>
        <p:nvPicPr>
          <p:cNvPr id="16" name="Picture 15"/>
          <p:cNvPicPr>
            <a:picLocks noChangeAspect="1"/>
          </p:cNvPicPr>
          <p:nvPr/>
        </p:nvPicPr>
        <p:blipFill>
          <a:blip r:embed="rId10"/>
          <a:stretch>
            <a:fillRect/>
          </a:stretch>
        </p:blipFill>
        <p:spPr>
          <a:xfrm>
            <a:off x="2803651" y="5308480"/>
            <a:ext cx="1844829" cy="1401299"/>
          </a:xfrm>
          <a:prstGeom prst="rect">
            <a:avLst/>
          </a:prstGeom>
        </p:spPr>
      </p:pic>
      <mc:AlternateContent xmlns:mc="http://schemas.openxmlformats.org/markup-compatibility/2006" xmlns:a14="http://schemas.microsoft.com/office/drawing/2010/main">
        <mc:Choice Requires="a14">
          <p:sp>
            <p:nvSpPr>
              <p:cNvPr id="17" name="Rectangle 16"/>
              <p:cNvSpPr/>
              <p:nvPr/>
            </p:nvSpPr>
            <p:spPr>
              <a:xfrm>
                <a:off x="4837521" y="5508038"/>
                <a:ext cx="4378122" cy="369332"/>
              </a:xfrm>
              <a:prstGeom prst="rect">
                <a:avLst/>
              </a:prstGeom>
            </p:spPr>
            <p:txBody>
              <a:bodyPr wrap="none">
                <a:spAutoFit/>
              </a:bodyPr>
              <a:lstStyle/>
              <a:p>
                <a14:m>
                  <m:oMath xmlns:m="http://schemas.openxmlformats.org/officeDocument/2006/math">
                    <m:sSub>
                      <m:sSubPr>
                        <m:ctrlPr>
                          <a:rPr lang="en-US" b="1" i="1" dirty="0" smtClean="0">
                            <a:latin typeface="Cambria Math" panose="02040503050406030204" pitchFamily="18" charset="0"/>
                          </a:rPr>
                        </m:ctrlPr>
                      </m:sSubPr>
                      <m:e>
                        <m:r>
                          <a:rPr lang="en-US" b="1" i="1" dirty="0" smtClean="0">
                            <a:latin typeface="Cambria Math" panose="02040503050406030204" pitchFamily="18" charset="0"/>
                          </a:rPr>
                          <m:t>𝑷</m:t>
                        </m:r>
                      </m:e>
                      <m:sub>
                        <m:r>
                          <a:rPr lang="en-US" b="1" i="1" dirty="0" smtClean="0">
                            <a:latin typeface="Cambria Math" panose="02040503050406030204" pitchFamily="18" charset="0"/>
                          </a:rPr>
                          <m:t>𝟑</m:t>
                        </m:r>
                      </m:sub>
                    </m:sSub>
                  </m:oMath>
                </a14:m>
                <a:r>
                  <a:rPr lang="en-US" b="1" dirty="0" smtClean="0"/>
                  <a:t> averages the input and stays high</a:t>
                </a:r>
                <a:endParaRPr lang="en-US" b="1" dirty="0"/>
              </a:p>
            </p:txBody>
          </p:sp>
        </mc:Choice>
        <mc:Fallback xmlns="">
          <p:sp>
            <p:nvSpPr>
              <p:cNvPr id="17" name="Rectangle 16"/>
              <p:cNvSpPr>
                <a:spLocks noRot="1" noChangeAspect="1" noMove="1" noResize="1" noEditPoints="1" noAdjustHandles="1" noChangeArrowheads="1" noChangeShapeType="1" noTextEdit="1"/>
              </p:cNvSpPr>
              <p:nvPr/>
            </p:nvSpPr>
            <p:spPr>
              <a:xfrm>
                <a:off x="4837521" y="5508038"/>
                <a:ext cx="4378122" cy="369332"/>
              </a:xfrm>
              <a:prstGeom prst="rect">
                <a:avLst/>
              </a:prstGeom>
              <a:blipFill rotWithShape="0">
                <a:blip r:embed="rId11"/>
                <a:stretch>
                  <a:fillRect t="-10000" b="-26667"/>
                </a:stretch>
              </a:blipFill>
            </p:spPr>
            <p:txBody>
              <a:bodyPr/>
              <a:lstStyle/>
              <a:p>
                <a:r>
                  <a:rPr lang="en-US">
                    <a:noFill/>
                  </a:rPr>
                  <a:t> </a:t>
                </a:r>
              </a:p>
            </p:txBody>
          </p:sp>
        </mc:Fallback>
      </mc:AlternateContent>
      <p:pic>
        <p:nvPicPr>
          <p:cNvPr id="18" name="Picture 17"/>
          <p:cNvPicPr>
            <a:picLocks noChangeAspect="1"/>
          </p:cNvPicPr>
          <p:nvPr/>
        </p:nvPicPr>
        <p:blipFill>
          <a:blip r:embed="rId12"/>
          <a:stretch>
            <a:fillRect/>
          </a:stretch>
        </p:blipFill>
        <p:spPr>
          <a:xfrm>
            <a:off x="718729" y="844013"/>
            <a:ext cx="1831933" cy="1468760"/>
          </a:xfrm>
          <a:prstGeom prst="rect">
            <a:avLst/>
          </a:prstGeom>
        </p:spPr>
      </p:pic>
      <p:pic>
        <p:nvPicPr>
          <p:cNvPr id="19" name="Picture 18"/>
          <p:cNvPicPr>
            <a:picLocks noChangeAspect="1"/>
          </p:cNvPicPr>
          <p:nvPr/>
        </p:nvPicPr>
        <p:blipFill>
          <a:blip r:embed="rId13"/>
          <a:stretch>
            <a:fillRect/>
          </a:stretch>
        </p:blipFill>
        <p:spPr>
          <a:xfrm>
            <a:off x="2886563" y="835995"/>
            <a:ext cx="1857892" cy="1487590"/>
          </a:xfrm>
          <a:prstGeom prst="rect">
            <a:avLst/>
          </a:prstGeom>
        </p:spPr>
      </p:pic>
      <p:pic>
        <p:nvPicPr>
          <p:cNvPr id="20" name="Picture 19"/>
          <p:cNvPicPr>
            <a:picLocks noChangeAspect="1"/>
          </p:cNvPicPr>
          <p:nvPr/>
        </p:nvPicPr>
        <p:blipFill>
          <a:blip r:embed="rId14"/>
          <a:stretch>
            <a:fillRect/>
          </a:stretch>
        </p:blipFill>
        <p:spPr>
          <a:xfrm>
            <a:off x="5182391" y="836267"/>
            <a:ext cx="1797220" cy="1416559"/>
          </a:xfrm>
          <a:prstGeom prst="rect">
            <a:avLst/>
          </a:prstGeom>
        </p:spPr>
      </p:pic>
      <p:pic>
        <p:nvPicPr>
          <p:cNvPr id="21" name="Picture 20"/>
          <p:cNvPicPr>
            <a:picLocks noChangeAspect="1"/>
          </p:cNvPicPr>
          <p:nvPr/>
        </p:nvPicPr>
        <p:blipFill>
          <a:blip r:embed="rId15"/>
          <a:stretch>
            <a:fillRect/>
          </a:stretch>
        </p:blipFill>
        <p:spPr>
          <a:xfrm>
            <a:off x="7332291" y="867832"/>
            <a:ext cx="1800492" cy="1384994"/>
          </a:xfrm>
          <a:prstGeom prst="rect">
            <a:avLst/>
          </a:prstGeom>
        </p:spPr>
      </p:pic>
      <p:pic>
        <p:nvPicPr>
          <p:cNvPr id="22" name="Picture 21"/>
          <p:cNvPicPr>
            <a:picLocks noChangeAspect="1"/>
          </p:cNvPicPr>
          <p:nvPr/>
        </p:nvPicPr>
        <p:blipFill>
          <a:blip r:embed="rId16"/>
          <a:stretch>
            <a:fillRect/>
          </a:stretch>
        </p:blipFill>
        <p:spPr>
          <a:xfrm>
            <a:off x="722171" y="2413775"/>
            <a:ext cx="1855124" cy="1412675"/>
          </a:xfrm>
          <a:prstGeom prst="rect">
            <a:avLst/>
          </a:prstGeom>
        </p:spPr>
      </p:pic>
      <p:pic>
        <p:nvPicPr>
          <p:cNvPr id="23" name="Picture 22"/>
          <p:cNvPicPr>
            <a:picLocks noChangeAspect="1"/>
          </p:cNvPicPr>
          <p:nvPr/>
        </p:nvPicPr>
        <p:blipFill>
          <a:blip r:embed="rId17"/>
          <a:stretch>
            <a:fillRect/>
          </a:stretch>
        </p:blipFill>
        <p:spPr>
          <a:xfrm>
            <a:off x="2936284" y="2465946"/>
            <a:ext cx="1637983" cy="1266482"/>
          </a:xfrm>
          <a:prstGeom prst="rect">
            <a:avLst/>
          </a:prstGeom>
        </p:spPr>
      </p:pic>
    </p:spTree>
    <p:extLst>
      <p:ext uri="{BB962C8B-B14F-4D97-AF65-F5344CB8AC3E}">
        <p14:creationId xmlns:p14="http://schemas.microsoft.com/office/powerpoint/2010/main" val="3908910741"/>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a:t>
            </a:r>
            <a:r>
              <a:rPr lang="en-US" sz="2800" b="1" dirty="0" smtClean="0">
                <a:solidFill>
                  <a:srgbClr val="0000CC"/>
                </a:solidFill>
              </a:rPr>
              <a:t>Incoherent </a:t>
            </a:r>
            <a:r>
              <a:rPr lang="en-US" sz="2800" b="1" dirty="0">
                <a:solidFill>
                  <a:srgbClr val="0000CC"/>
                </a:solidFill>
              </a:rPr>
              <a:t>Feed Forward with </a:t>
            </a:r>
            <a:r>
              <a:rPr lang="en-US" sz="2800" b="1" dirty="0" smtClean="0">
                <a:solidFill>
                  <a:srgbClr val="0000CC"/>
                </a:solidFill>
              </a:rPr>
              <a:t>AND</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259362" cy="4860305"/>
              </a:xfrm>
              <a:prstGeom prst="rect">
                <a:avLst/>
              </a:prstGeom>
            </p:spPr>
            <p:txBody>
              <a:bodyPr wrap="square">
                <a:spAutoFit/>
              </a:bodyPr>
              <a:lstStyle/>
              <a:p>
                <a:r>
                  <a:rPr lang="en-US" dirty="0" smtClean="0"/>
                  <a:t>Let’s focus on the Incoherent FFL next</a:t>
                </a:r>
              </a:p>
              <a:p>
                <a:endParaRPr lang="en-US" dirty="0"/>
              </a:p>
              <a:p>
                <a:r>
                  <a:rPr lang="en-US" dirty="0" smtClean="0"/>
                  <a:t>We interpret species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1</m:t>
                        </m:r>
                      </m:sub>
                    </m:sSub>
                  </m:oMath>
                </a14:m>
                <a:r>
                  <a:rPr lang="en-US" dirty="0"/>
                  <a:t> </a:t>
                </a:r>
                <a:r>
                  <a:rPr lang="en-US" dirty="0" smtClean="0"/>
                  <a:t>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a:t> </a:t>
                </a:r>
                <a:r>
                  <a:rPr lang="en-US" dirty="0" smtClean="0"/>
                  <a:t>as promoters 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a14:m>
                <a:r>
                  <a:rPr lang="en-US" dirty="0" smtClean="0"/>
                  <a:t> as an output species </a:t>
                </a:r>
              </a:p>
              <a:p>
                <a:endParaRPr lang="en-US" dirty="0"/>
              </a:p>
              <a:p>
                <a:r>
                  <a:rPr lang="en-US" dirty="0" smtClean="0"/>
                  <a:t>As before, we assume first order decay of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a:t> </a:t>
                </a:r>
                <a:r>
                  <a:rPr lang="en-US" dirty="0" smtClean="0"/>
                  <a:t>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a14:m>
                <a:r>
                  <a:rPr lang="en-US" dirty="0" smtClean="0"/>
                  <a:t> and Hill activation of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smtClean="0"/>
                  <a:t> by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1</m:t>
                        </m:r>
                      </m:sub>
                    </m:sSub>
                  </m:oMath>
                </a14:m>
                <a:endParaRPr lang="en-US" dirty="0" smtClean="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r>
                  <a:rPr lang="en-US" dirty="0" smtClean="0"/>
                  <a:t>The key question is how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smtClean="0"/>
                  <a:t> interferes with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1</m:t>
                        </m:r>
                      </m:sub>
                    </m:sSub>
                    <m:r>
                      <a:rPr lang="en-US" b="0" i="1" dirty="0" smtClean="0">
                        <a:latin typeface="Cambria Math" panose="02040503050406030204" pitchFamily="18" charset="0"/>
                      </a:rPr>
                      <m:t>.</m:t>
                    </m:r>
                  </m:oMath>
                </a14:m>
                <a:r>
                  <a:rPr lang="en-US" dirty="0" smtClean="0"/>
                  <a:t> The simplest assumption is an inhibiting Hill function in an AND interaction</a:t>
                </a: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b="0" i="1" smtClean="0">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𝑠</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259362" cy="4860305"/>
              </a:xfrm>
              <a:prstGeom prst="rect">
                <a:avLst/>
              </a:prstGeom>
              <a:blipFill rotWithShape="0">
                <a:blip r:embed="rId4"/>
                <a:stretch>
                  <a:fillRect l="-1043" t="-627" r="-1970"/>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577218475"/>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with AND</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259362" cy="4029308"/>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=0.5, </m:t>
                    </m:r>
                    <m:sSub>
                      <m:sSubPr>
                        <m:ctrlPr>
                          <a:rPr lang="en-US" i="1" dirty="0">
                            <a:latin typeface="Cambria Math" panose="02040503050406030204" pitchFamily="18" charset="0"/>
                          </a:rPr>
                        </m:ctrlPr>
                      </m:sSubPr>
                      <m:e>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2</m:t>
                            </m:r>
                          </m:sub>
                        </m:sSub>
                        <m:r>
                          <a:rPr lang="en-US" i="1" dirty="0">
                            <a:latin typeface="Cambria Math" panose="02040503050406030204" pitchFamily="18" charset="0"/>
                          </a:rPr>
                          <m:t>=</m:t>
                        </m:r>
                        <m:r>
                          <a:rPr lang="en-US" b="0" i="1" dirty="0" smtClean="0">
                            <a:latin typeface="Cambria Math" panose="02040503050406030204" pitchFamily="18" charset="0"/>
                          </a:rPr>
                          <m:t>0.5, </m:t>
                        </m:r>
                        <m:r>
                          <a:rPr lang="en-US" i="1" dirty="0">
                            <a:latin typeface="Cambria Math" panose="02040503050406030204" pitchFamily="18" charset="0"/>
                          </a:rPr>
                          <m:t>h</m:t>
                        </m:r>
                      </m:e>
                      <m:sub>
                        <m:r>
                          <a:rPr lang="en-US" i="1" dirty="0">
                            <a:latin typeface="Cambria Math" panose="02040503050406030204" pitchFamily="18" charset="0"/>
                          </a:rPr>
                          <m:t>1</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2</m:t>
                        </m:r>
                      </m:sub>
                    </m:sSub>
                    <m:r>
                      <a:rPr lang="en-US" i="1" dirty="0">
                        <a:latin typeface="Cambria Math" panose="02040503050406030204" pitchFamily="18" charset="0"/>
                      </a:rPr>
                      <m:t>=4, </m:t>
                    </m:r>
                    <m:sSub>
                      <m:sSubPr>
                        <m:ctrlPr>
                          <a:rPr lang="en-US" i="1" dirty="0" err="1">
                            <a:latin typeface="Cambria Math" panose="02040503050406030204" pitchFamily="18" charset="0"/>
                          </a:rPr>
                        </m:ctrlPr>
                      </m:sSubPr>
                      <m:e>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=0.2</m:t>
                    </m:r>
                  </m:oMath>
                </a14:m>
                <a:r>
                  <a:rPr lang="en-US" dirty="0"/>
                  <a:t> </a:t>
                </a:r>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b="0" i="1" smtClean="0">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𝑠</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a:p>
                <a:endParaRPr lang="en-US" b="1" dirty="0" smtClean="0"/>
              </a:p>
              <a:p>
                <a:r>
                  <a:rPr lang="en-US" b="1" dirty="0" smtClean="0"/>
                  <a:t>Exercise </a:t>
                </a:r>
                <a:r>
                  <a:rPr lang="en-US" b="1" dirty="0"/>
                  <a:t>1) Do a parameter scan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259362" cy="4029308"/>
              </a:xfrm>
              <a:prstGeom prst="rect">
                <a:avLst/>
              </a:prstGeom>
              <a:blipFill rotWithShape="0">
                <a:blip r:embed="rId4"/>
                <a:stretch>
                  <a:fillRect l="-1043" t="-75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2777231419"/>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3484965" y="4542437"/>
            <a:ext cx="2971866" cy="2300288"/>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with AND</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259362" cy="4029308"/>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2</m:t>
                        </m:r>
                      </m:sub>
                    </m:sSub>
                    <m:r>
                      <a:rPr lang="en-US" i="1" dirty="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2</m:t>
                        </m:r>
                      </m:sub>
                    </m:sSub>
                    <m:r>
                      <a:rPr lang="en-US" i="1" dirty="0">
                        <a:latin typeface="Cambria Math" panose="02040503050406030204" pitchFamily="18" charset="0"/>
                      </a:rPr>
                      <m:t>=4, </m:t>
                    </m:r>
                    <m:sSub>
                      <m:sSubPr>
                        <m:ctrlPr>
                          <a:rPr lang="en-US" i="1" dirty="0" err="1">
                            <a:latin typeface="Cambria Math" panose="02040503050406030204" pitchFamily="18" charset="0"/>
                          </a:rPr>
                        </m:ctrlPr>
                      </m:sSubPr>
                      <m:e>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=0.2</m:t>
                    </m:r>
                  </m:oMath>
                </a14:m>
                <a:r>
                  <a:rPr lang="en-US" dirty="0"/>
                  <a:t> </a:t>
                </a:r>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b="0" i="1" smtClean="0">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𝑠</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a:p>
                <a:endParaRPr lang="en-US" b="1" dirty="0" smtClean="0"/>
              </a:p>
              <a:p>
                <a:r>
                  <a:rPr lang="en-US" b="1" dirty="0" smtClean="0"/>
                  <a:t>Exercise </a:t>
                </a:r>
                <a:r>
                  <a:rPr lang="en-US" b="1" dirty="0"/>
                  <a:t>1) Do a parameter scan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259362" cy="4029308"/>
              </a:xfrm>
              <a:prstGeom prst="rect">
                <a:avLst/>
              </a:prstGeom>
              <a:blipFill rotWithShape="0">
                <a:blip r:embed="rId5"/>
                <a:stretch>
                  <a:fillRect l="-1043" t="-75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7"/>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8"/>
          <a:stretch>
            <a:fillRect/>
          </a:stretch>
        </p:blipFill>
        <p:spPr>
          <a:xfrm>
            <a:off x="6131680" y="3378891"/>
            <a:ext cx="3012320" cy="2605088"/>
          </a:xfrm>
          <a:prstGeom prst="rect">
            <a:avLst/>
          </a:prstGeom>
        </p:spPr>
      </p:pic>
      <p:pic>
        <p:nvPicPr>
          <p:cNvPr id="4" name="Picture 3"/>
          <p:cNvPicPr>
            <a:picLocks noChangeAspect="1"/>
          </p:cNvPicPr>
          <p:nvPr/>
        </p:nvPicPr>
        <p:blipFill>
          <a:blip r:embed="rId9"/>
          <a:stretch>
            <a:fillRect/>
          </a:stretch>
        </p:blipFill>
        <p:spPr>
          <a:xfrm>
            <a:off x="483039" y="4542437"/>
            <a:ext cx="3071812" cy="2225874"/>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762000" y="4694918"/>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m:oMathPara>
                </a14:m>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762000" y="4694918"/>
                <a:ext cx="518026" cy="369332"/>
              </a:xfrm>
              <a:prstGeom prst="rect">
                <a:avLst/>
              </a:prstGeom>
              <a:blipFill rotWithShape="0">
                <a:blip r:embed="rId10"/>
                <a:stretch>
                  <a:fillRect b="-16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4367113" y="4646799"/>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dirty="0" smtClean="0">
                              <a:latin typeface="Cambria Math" panose="02040503050406030204" pitchFamily="18" charset="0"/>
                            </a:rPr>
                          </m:ctrlPr>
                        </m:sSubPr>
                        <m:e>
                          <m:r>
                            <a:rPr lang="en-US" b="1" i="1" dirty="0">
                              <a:latin typeface="Cambria Math" panose="02040503050406030204" pitchFamily="18" charset="0"/>
                            </a:rPr>
                            <m:t>𝑷</m:t>
                          </m:r>
                        </m:e>
                        <m:sub>
                          <m:r>
                            <a:rPr lang="en-US" b="1" i="1" dirty="0" smtClean="0">
                              <a:latin typeface="Cambria Math" panose="02040503050406030204" pitchFamily="18" charset="0"/>
                            </a:rPr>
                            <m:t>𝟑</m:t>
                          </m:r>
                        </m:sub>
                      </m:sSub>
                    </m:oMath>
                  </m:oMathPara>
                </a14:m>
                <a:endParaRPr lang="en-US" dirty="0"/>
              </a:p>
            </p:txBody>
          </p:sp>
        </mc:Choice>
        <mc:Fallback xmlns="">
          <p:sp>
            <p:nvSpPr>
              <p:cNvPr id="14" name="Rectangle 13"/>
              <p:cNvSpPr>
                <a:spLocks noRot="1" noChangeAspect="1" noMove="1" noResize="1" noEditPoints="1" noAdjustHandles="1" noChangeArrowheads="1" noChangeShapeType="1" noTextEdit="1"/>
              </p:cNvSpPr>
              <p:nvPr/>
            </p:nvSpPr>
            <p:spPr>
              <a:xfrm>
                <a:off x="4367113" y="4646799"/>
                <a:ext cx="518026" cy="369332"/>
              </a:xfrm>
              <a:prstGeom prst="rect">
                <a:avLst/>
              </a:prstGeom>
              <a:blipFill rotWithShape="0">
                <a:blip r:embed="rId11"/>
                <a:stretch>
                  <a:fillRect b="-1639"/>
                </a:stretch>
              </a:blipFill>
            </p:spPr>
            <p:txBody>
              <a:bodyPr/>
              <a:lstStyle/>
              <a:p>
                <a:r>
                  <a:rPr lang="en-US">
                    <a:noFill/>
                  </a:rPr>
                  <a:t> </a:t>
                </a:r>
              </a:p>
            </p:txBody>
          </p:sp>
        </mc:Fallback>
      </mc:AlternateContent>
    </p:spTree>
    <p:extLst>
      <p:ext uri="{BB962C8B-B14F-4D97-AF65-F5344CB8AC3E}">
        <p14:creationId xmlns:p14="http://schemas.microsoft.com/office/powerpoint/2010/main" val="1048710487"/>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Last Time: Building Models</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60056" y="787866"/>
            <a:ext cx="5259362" cy="646331"/>
          </a:xfrm>
          <a:prstGeom prst="rect">
            <a:avLst/>
          </a:prstGeom>
        </p:spPr>
        <p:txBody>
          <a:bodyPr wrap="square">
            <a:spAutoFit/>
          </a:bodyPr>
          <a:lstStyle/>
          <a:p>
            <a:r>
              <a:rPr lang="en-US" dirty="0" smtClean="0"/>
              <a:t>Last time, we began to think about how to build models based on pathway diagrams</a:t>
            </a:r>
          </a:p>
        </p:txBody>
      </p:sp>
      <p:sp>
        <p:nvSpPr>
          <p:cNvPr id="2" name="Rectangle 1"/>
          <p:cNvSpPr/>
          <p:nvPr/>
        </p:nvSpPr>
        <p:spPr>
          <a:xfrm>
            <a:off x="74786" y="3342901"/>
            <a:ext cx="8994427" cy="3139321"/>
          </a:xfrm>
          <a:prstGeom prst="rect">
            <a:avLst/>
          </a:prstGeom>
        </p:spPr>
        <p:txBody>
          <a:bodyPr wrap="square">
            <a:spAutoFit/>
          </a:bodyPr>
          <a:lstStyle/>
          <a:p>
            <a:r>
              <a:rPr lang="en-US" dirty="0"/>
              <a:t>When we see </a:t>
            </a:r>
            <a:r>
              <a:rPr lang="en-US" dirty="0" smtClean="0"/>
              <a:t>regulatory networks </a:t>
            </a:r>
            <a:r>
              <a:rPr lang="en-US" dirty="0"/>
              <a:t>like </a:t>
            </a:r>
            <a:r>
              <a:rPr lang="en-US" dirty="0" smtClean="0"/>
              <a:t>these we </a:t>
            </a:r>
            <a:r>
              <a:rPr lang="en-US" dirty="0"/>
              <a:t>will </a:t>
            </a:r>
            <a:r>
              <a:rPr lang="en-US" dirty="0" smtClean="0"/>
              <a:t>usually interpret </a:t>
            </a:r>
            <a:r>
              <a:rPr lang="en-US" dirty="0"/>
              <a:t>the </a:t>
            </a:r>
            <a:r>
              <a:rPr lang="en-US" dirty="0" smtClean="0"/>
              <a:t>circuits as </a:t>
            </a:r>
            <a:r>
              <a:rPr lang="en-US" dirty="0"/>
              <a:t>gene regulatory </a:t>
            </a:r>
            <a:r>
              <a:rPr lang="en-US" dirty="0" smtClean="0"/>
              <a:t>networks (we could also interpret them as signaling networks, with a slightly different set of implementations)</a:t>
            </a:r>
            <a:endParaRPr lang="en-US" dirty="0"/>
          </a:p>
          <a:p>
            <a:endParaRPr lang="en-US" dirty="0"/>
          </a:p>
          <a:p>
            <a:r>
              <a:rPr lang="en-US" dirty="0"/>
              <a:t>The output of interest will be the level of the protein made by the gene, we might want to know:</a:t>
            </a:r>
          </a:p>
          <a:p>
            <a:r>
              <a:rPr lang="en-US" dirty="0"/>
              <a:t>1) How the </a:t>
            </a:r>
            <a:r>
              <a:rPr lang="en-US" dirty="0" smtClean="0"/>
              <a:t>equilibrium output </a:t>
            </a:r>
            <a:r>
              <a:rPr lang="en-US" dirty="0"/>
              <a:t>level varies with the key parameters</a:t>
            </a:r>
          </a:p>
          <a:p>
            <a:r>
              <a:rPr lang="en-US" dirty="0"/>
              <a:t>2) How the rate of equilibration varies with the key </a:t>
            </a:r>
            <a:r>
              <a:rPr lang="en-US" dirty="0" smtClean="0"/>
              <a:t>parameters</a:t>
            </a:r>
          </a:p>
          <a:p>
            <a:r>
              <a:rPr lang="en-US" dirty="0" smtClean="0"/>
              <a:t>3) </a:t>
            </a:r>
            <a:r>
              <a:rPr lang="en-US" dirty="0"/>
              <a:t>How the output level responds to a transient change in the input </a:t>
            </a:r>
            <a:r>
              <a:rPr lang="en-US" dirty="0" smtClean="0"/>
              <a:t>signal</a:t>
            </a:r>
            <a:endParaRPr lang="en-US" dirty="0"/>
          </a:p>
          <a:p>
            <a:r>
              <a:rPr lang="en-US" dirty="0"/>
              <a:t>4</a:t>
            </a:r>
            <a:r>
              <a:rPr lang="en-US" dirty="0" smtClean="0"/>
              <a:t>) </a:t>
            </a:r>
            <a:r>
              <a:rPr lang="en-US" dirty="0"/>
              <a:t>How the output level responds to </a:t>
            </a:r>
            <a:r>
              <a:rPr lang="en-US" dirty="0" smtClean="0"/>
              <a:t>a time varying </a:t>
            </a:r>
            <a:r>
              <a:rPr lang="en-US" dirty="0"/>
              <a:t>input </a:t>
            </a:r>
            <a:r>
              <a:rPr lang="en-US" dirty="0" smtClean="0"/>
              <a:t>signal</a:t>
            </a:r>
          </a:p>
          <a:p>
            <a:r>
              <a:rPr lang="en-US" dirty="0" smtClean="0"/>
              <a:t>5) How the system accommodates noise</a:t>
            </a:r>
            <a:endParaRPr lang="en-US" dirty="0"/>
          </a:p>
        </p:txBody>
      </p:sp>
      <p:pic>
        <p:nvPicPr>
          <p:cNvPr id="8" name="Picture 7"/>
          <p:cNvPicPr>
            <a:picLocks noChangeAspect="1"/>
          </p:cNvPicPr>
          <p:nvPr/>
        </p:nvPicPr>
        <p:blipFill>
          <a:blip r:embed="rId4"/>
          <a:stretch>
            <a:fillRect/>
          </a:stretch>
        </p:blipFill>
        <p:spPr>
          <a:xfrm>
            <a:off x="5608660" y="781948"/>
            <a:ext cx="3595396" cy="2590800"/>
          </a:xfrm>
          <a:prstGeom prst="rect">
            <a:avLst/>
          </a:prstGeom>
        </p:spPr>
      </p:pic>
    </p:spTree>
    <p:extLst>
      <p:ext uri="{BB962C8B-B14F-4D97-AF65-F5344CB8AC3E}">
        <p14:creationId xmlns:p14="http://schemas.microsoft.com/office/powerpoint/2010/main" val="421612916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with AND</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259362" cy="4029308"/>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2</m:t>
                        </m:r>
                      </m:sub>
                    </m:sSub>
                    <m:r>
                      <a:rPr lang="en-US" i="1" dirty="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2</m:t>
                        </m:r>
                      </m:sub>
                    </m:sSub>
                    <m:r>
                      <a:rPr lang="en-US" i="1" dirty="0">
                        <a:latin typeface="Cambria Math" panose="02040503050406030204" pitchFamily="18" charset="0"/>
                      </a:rPr>
                      <m:t>=4, </m:t>
                    </m:r>
                    <m:sSub>
                      <m:sSubPr>
                        <m:ctrlPr>
                          <a:rPr lang="en-US" i="1" dirty="0" err="1">
                            <a:latin typeface="Cambria Math" panose="02040503050406030204" pitchFamily="18" charset="0"/>
                          </a:rPr>
                        </m:ctrlPr>
                      </m:sSubPr>
                      <m:e>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=0.2</m:t>
                    </m:r>
                  </m:oMath>
                </a14:m>
                <a:r>
                  <a:rPr lang="en-US" dirty="0"/>
                  <a:t> </a:t>
                </a:r>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b="0" i="1" smtClean="0">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𝑠</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a:p>
                <a:endParaRPr lang="en-US" b="1" dirty="0" smtClean="0"/>
              </a:p>
              <a:p>
                <a:r>
                  <a:rPr lang="en-US" b="1" dirty="0" smtClean="0"/>
                  <a:t>Exercise 2) Evaluate the fixed points of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dirty="0" smtClean="0"/>
                  <a:t> as a function of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259362" cy="4029308"/>
              </a:xfrm>
              <a:prstGeom prst="rect">
                <a:avLst/>
              </a:prstGeom>
              <a:blipFill rotWithShape="0">
                <a:blip r:embed="rId4"/>
                <a:stretch>
                  <a:fillRect l="-1043" t="-756" r="-150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2256677152"/>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with AND</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259362" cy="4029308"/>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2</m:t>
                        </m:r>
                      </m:sub>
                    </m:sSub>
                    <m:r>
                      <a:rPr lang="en-US" i="1" dirty="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2</m:t>
                        </m:r>
                      </m:sub>
                    </m:sSub>
                    <m:r>
                      <a:rPr lang="en-US" i="1" dirty="0">
                        <a:latin typeface="Cambria Math" panose="02040503050406030204" pitchFamily="18" charset="0"/>
                      </a:rPr>
                      <m:t>=4, </m:t>
                    </m:r>
                    <m:sSub>
                      <m:sSubPr>
                        <m:ctrlPr>
                          <a:rPr lang="en-US" i="1" dirty="0" err="1">
                            <a:latin typeface="Cambria Math" panose="02040503050406030204" pitchFamily="18" charset="0"/>
                          </a:rPr>
                        </m:ctrlPr>
                      </m:sSubPr>
                      <m:e>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=0.2</m:t>
                    </m:r>
                  </m:oMath>
                </a14:m>
                <a:r>
                  <a:rPr lang="en-US" dirty="0"/>
                  <a:t> </a:t>
                </a:r>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b="0" i="1" smtClean="0">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𝑠</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a:p>
                <a:endParaRPr lang="en-US" b="1" dirty="0" smtClean="0"/>
              </a:p>
              <a:p>
                <a:r>
                  <a:rPr lang="en-US" b="1" dirty="0" smtClean="0"/>
                  <a:t>Exercise 2) Evaluate the fixed points of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dirty="0" smtClean="0"/>
                  <a:t> as a function of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259362" cy="4029308"/>
              </a:xfrm>
              <a:prstGeom prst="rect">
                <a:avLst/>
              </a:prstGeom>
              <a:blipFill rotWithShape="0">
                <a:blip r:embed="rId4"/>
                <a:stretch>
                  <a:fillRect l="-1043" t="-756" r="-150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pic>
        <p:nvPicPr>
          <p:cNvPr id="4" name="Picture 3"/>
          <p:cNvPicPr>
            <a:picLocks noChangeAspect="1"/>
          </p:cNvPicPr>
          <p:nvPr/>
        </p:nvPicPr>
        <p:blipFill>
          <a:blip r:embed="rId8"/>
          <a:stretch>
            <a:fillRect/>
          </a:stretch>
        </p:blipFill>
        <p:spPr>
          <a:xfrm>
            <a:off x="3074203" y="4358831"/>
            <a:ext cx="2995591" cy="2319338"/>
          </a:xfrm>
          <a:prstGeom prst="rect">
            <a:avLst/>
          </a:prstGeom>
        </p:spPr>
      </p:pic>
      <mc:AlternateContent xmlns:mc="http://schemas.openxmlformats.org/markup-compatibility/2006" xmlns:a14="http://schemas.microsoft.com/office/drawing/2010/main">
        <mc:Choice Requires="a14">
          <p:sp>
            <p:nvSpPr>
              <p:cNvPr id="10" name="Rectangle 9"/>
              <p:cNvSpPr/>
              <p:nvPr/>
            </p:nvSpPr>
            <p:spPr>
              <a:xfrm>
                <a:off x="5041624" y="5077192"/>
                <a:ext cx="5180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FFC000"/>
                              </a:solidFill>
                              <a:latin typeface="Cambria Math" panose="02040503050406030204" pitchFamily="18" charset="0"/>
                            </a:rPr>
                          </m:ctrlPr>
                        </m:sSubSupPr>
                        <m:e>
                          <m:r>
                            <a:rPr lang="en-US" b="1" i="1" dirty="0">
                              <a:solidFill>
                                <a:srgbClr val="FFC000"/>
                              </a:solidFill>
                              <a:latin typeface="Cambria Math" panose="02040503050406030204" pitchFamily="18" charset="0"/>
                            </a:rPr>
                            <m:t>𝑷</m:t>
                          </m:r>
                        </m:e>
                        <m:sub>
                          <m:r>
                            <a:rPr lang="en-US" b="1" i="1" dirty="0" smtClean="0">
                              <a:solidFill>
                                <a:srgbClr val="FFC000"/>
                              </a:solidFill>
                              <a:latin typeface="Cambria Math" panose="02040503050406030204" pitchFamily="18" charset="0"/>
                            </a:rPr>
                            <m:t>𝟑</m:t>
                          </m:r>
                        </m:sub>
                        <m:sup>
                          <m:r>
                            <a:rPr lang="en-US" b="1" i="1" dirty="0" smtClean="0">
                              <a:solidFill>
                                <a:srgbClr val="FFC000"/>
                              </a:solidFill>
                              <a:latin typeface="Cambria Math" panose="02040503050406030204" pitchFamily="18" charset="0"/>
                            </a:rPr>
                            <m:t>∗</m:t>
                          </m:r>
                        </m:sup>
                      </m:sSubSup>
                    </m:oMath>
                  </m:oMathPara>
                </a14:m>
                <a:endParaRPr lang="en-US" b="1" dirty="0">
                  <a:solidFill>
                    <a:srgbClr val="FFC000"/>
                  </a:solidFill>
                </a:endParaRPr>
              </a:p>
            </p:txBody>
          </p:sp>
        </mc:Choice>
        <mc:Fallback xmlns="">
          <p:sp>
            <p:nvSpPr>
              <p:cNvPr id="10" name="Rectangle 9"/>
              <p:cNvSpPr>
                <a:spLocks noRot="1" noChangeAspect="1" noMove="1" noResize="1" noEditPoints="1" noAdjustHandles="1" noChangeArrowheads="1" noChangeShapeType="1" noTextEdit="1"/>
              </p:cNvSpPr>
              <p:nvPr/>
            </p:nvSpPr>
            <p:spPr>
              <a:xfrm>
                <a:off x="5041624" y="5077192"/>
                <a:ext cx="518027" cy="369332"/>
              </a:xfrm>
              <a:prstGeom prst="rect">
                <a:avLst/>
              </a:prstGeom>
              <a:blipFill rotWithShape="0">
                <a:blip r:embed="rId9"/>
                <a:stretch>
                  <a:fillRect b="-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3441424" y="4480616"/>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0000CC"/>
                              </a:solidFill>
                              <a:latin typeface="Cambria Math" panose="02040503050406030204" pitchFamily="18" charset="0"/>
                            </a:rPr>
                          </m:ctrlPr>
                        </m:sSubSupPr>
                        <m:e>
                          <m:r>
                            <a:rPr lang="en-US" b="1" i="1" dirty="0">
                              <a:solidFill>
                                <a:srgbClr val="0000CC"/>
                              </a:solidFill>
                              <a:latin typeface="Cambria Math" panose="02040503050406030204" pitchFamily="18" charset="0"/>
                            </a:rPr>
                            <m:t>𝑷</m:t>
                          </m:r>
                        </m:e>
                        <m:sub>
                          <m:r>
                            <a:rPr lang="en-US" b="1" i="1" dirty="0">
                              <a:solidFill>
                                <a:srgbClr val="0000CC"/>
                              </a:solidFill>
                              <a:latin typeface="Cambria Math" panose="02040503050406030204" pitchFamily="18" charset="0"/>
                            </a:rPr>
                            <m:t>𝟐</m:t>
                          </m:r>
                        </m:sub>
                        <m:sup>
                          <m:r>
                            <a:rPr lang="en-US" b="1" i="1" dirty="0" smtClean="0">
                              <a:solidFill>
                                <a:srgbClr val="0000CC"/>
                              </a:solidFill>
                              <a:latin typeface="Cambria Math" panose="02040503050406030204" pitchFamily="18" charset="0"/>
                            </a:rPr>
                            <m:t>∗</m:t>
                          </m:r>
                        </m:sup>
                      </m:sSubSup>
                    </m:oMath>
                  </m:oMathPara>
                </a14:m>
                <a:endParaRPr lang="en-US" b="1" dirty="0">
                  <a:solidFill>
                    <a:srgbClr val="0000CC"/>
                  </a:solidFill>
                </a:endParaRPr>
              </a:p>
            </p:txBody>
          </p:sp>
        </mc:Choice>
        <mc:Fallback xmlns="">
          <p:sp>
            <p:nvSpPr>
              <p:cNvPr id="11" name="Rectangle 10"/>
              <p:cNvSpPr>
                <a:spLocks noRot="1" noChangeAspect="1" noMove="1" noResize="1" noEditPoints="1" noAdjustHandles="1" noChangeArrowheads="1" noChangeShapeType="1" noTextEdit="1"/>
              </p:cNvSpPr>
              <p:nvPr/>
            </p:nvSpPr>
            <p:spPr>
              <a:xfrm>
                <a:off x="3441424" y="4480616"/>
                <a:ext cx="518026" cy="369332"/>
              </a:xfrm>
              <a:prstGeom prst="rect">
                <a:avLst/>
              </a:prstGeom>
              <a:blipFill rotWithShape="0">
                <a:blip r:embed="rId10"/>
                <a:stretch>
                  <a:fillRect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4419600" y="6477705"/>
                <a:ext cx="5180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4419600" y="6477705"/>
                <a:ext cx="518027" cy="369332"/>
              </a:xfrm>
              <a:prstGeom prst="rect">
                <a:avLst/>
              </a:prstGeom>
              <a:blipFill rotWithShape="0">
                <a:blip r:embed="rId11"/>
                <a:stretch>
                  <a:fillRect b="-1667"/>
                </a:stretch>
              </a:blipFill>
            </p:spPr>
            <p:txBody>
              <a:bodyPr/>
              <a:lstStyle/>
              <a:p>
                <a:r>
                  <a:rPr lang="en-US">
                    <a:noFill/>
                  </a:rPr>
                  <a:t> </a:t>
                </a:r>
              </a:p>
            </p:txBody>
          </p:sp>
        </mc:Fallback>
      </mc:AlternateContent>
    </p:spTree>
    <p:extLst>
      <p:ext uri="{BB962C8B-B14F-4D97-AF65-F5344CB8AC3E}">
        <p14:creationId xmlns:p14="http://schemas.microsoft.com/office/powerpoint/2010/main" val="2320299565"/>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with AND</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188344" cy="3752309"/>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2</m:t>
                        </m:r>
                      </m:sub>
                    </m:sSub>
                    <m:r>
                      <a:rPr lang="en-US" i="1" dirty="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2</m:t>
                        </m:r>
                      </m:sub>
                    </m:sSub>
                    <m:r>
                      <a:rPr lang="en-US" i="1" dirty="0">
                        <a:latin typeface="Cambria Math" panose="02040503050406030204" pitchFamily="18" charset="0"/>
                      </a:rPr>
                      <m:t>=4, </m:t>
                    </m:r>
                    <m:sSub>
                      <m:sSubPr>
                        <m:ctrlPr>
                          <a:rPr lang="en-US" i="1" dirty="0" err="1">
                            <a:latin typeface="Cambria Math" panose="02040503050406030204" pitchFamily="18" charset="0"/>
                          </a:rPr>
                        </m:ctrlPr>
                      </m:sSubPr>
                      <m:e>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=0.2</m:t>
                    </m:r>
                  </m:oMath>
                </a14:m>
                <a:r>
                  <a:rPr lang="en-US" dirty="0"/>
                  <a:t> </a:t>
                </a:r>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b="0" i="1" smtClean="0">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𝑠</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a:p>
                <a:endParaRPr lang="en-US" b="1" dirty="0" smtClean="0"/>
              </a:p>
              <a:p>
                <a:r>
                  <a:rPr lang="en-US" b="1" dirty="0" smtClean="0"/>
                  <a:t>Exercise 3) Use the events function to evaluate the effect of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dirty="0" smtClean="0"/>
                  <a:t> o</a:t>
                </a:r>
                <a14:m>
                  <m:oMath xmlns:m="http://schemas.openxmlformats.org/officeDocument/2006/math">
                    <m:r>
                      <m:rPr>
                        <m:sty m:val="p"/>
                      </m:rPr>
                      <a:rPr lang="en-US" b="0" i="0" dirty="0" smtClean="0">
                        <a:latin typeface="Cambria Math" panose="02040503050406030204" pitchFamily="18" charset="0"/>
                      </a:rPr>
                      <m:t>f</m:t>
                    </m:r>
                    <m:r>
                      <a:rPr lang="en-US" b="0" i="0" dirty="0" smtClean="0">
                        <a:latin typeface="Cambria Math" panose="02040503050406030204" pitchFamily="18" charset="0"/>
                      </a:rPr>
                      <m:t> </m:t>
                    </m:r>
                    <m:r>
                      <m:rPr>
                        <m:sty m:val="p"/>
                      </m:rPr>
                      <a:rPr lang="en-US" b="0" i="0" dirty="0" smtClean="0">
                        <a:latin typeface="Cambria Math" panose="02040503050406030204" pitchFamily="18" charset="0"/>
                      </a:rPr>
                      <m:t>a</m:t>
                    </m:r>
                    <m:r>
                      <a:rPr lang="en-US" b="0" i="0" dirty="0" smtClean="0">
                        <a:latin typeface="Cambria Math" panose="02040503050406030204" pitchFamily="18" charset="0"/>
                      </a:rPr>
                      <m:t> </m:t>
                    </m:r>
                    <m:r>
                      <m:rPr>
                        <m:sty m:val="p"/>
                      </m:rPr>
                      <a:rPr lang="en-US" b="0" i="0" dirty="0" smtClean="0">
                        <a:latin typeface="Cambria Math" panose="02040503050406030204" pitchFamily="18" charset="0"/>
                      </a:rPr>
                      <m:t>pulse</m:t>
                    </m:r>
                    <m:r>
                      <a:rPr lang="en-US" b="0" i="0" dirty="0" smtClean="0">
                        <a:latin typeface="Cambria Math" panose="02040503050406030204" pitchFamily="18" charset="0"/>
                      </a:rPr>
                      <m:t> </m:t>
                    </m:r>
                    <m:r>
                      <m:rPr>
                        <m:sty m:val="p"/>
                      </m:rPr>
                      <a:rPr lang="en-US" b="0" i="0" dirty="0" smtClean="0">
                        <a:latin typeface="Cambria Math" panose="02040503050406030204" pitchFamily="18" charset="0"/>
                      </a:rPr>
                      <m:t>of</m:t>
                    </m:r>
                    <m:r>
                      <a:rPr lang="en-US" b="0" i="0" dirty="0" smtClean="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188344" cy="3752309"/>
              </a:xfrm>
              <a:prstGeom prst="rect">
                <a:avLst/>
              </a:prstGeom>
              <a:blipFill rotWithShape="0">
                <a:blip r:embed="rId4"/>
                <a:stretch>
                  <a:fillRect l="-887" t="-812"/>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3820624662"/>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with AND</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188344" cy="3752309"/>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2</m:t>
                        </m:r>
                      </m:sub>
                    </m:sSub>
                    <m:r>
                      <a:rPr lang="en-US" i="1" dirty="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2</m:t>
                        </m:r>
                      </m:sub>
                    </m:sSub>
                    <m:r>
                      <a:rPr lang="en-US" i="1" dirty="0">
                        <a:latin typeface="Cambria Math" panose="02040503050406030204" pitchFamily="18" charset="0"/>
                      </a:rPr>
                      <m:t>=4, </m:t>
                    </m:r>
                    <m:sSub>
                      <m:sSubPr>
                        <m:ctrlPr>
                          <a:rPr lang="en-US" i="1" dirty="0" err="1">
                            <a:latin typeface="Cambria Math" panose="02040503050406030204" pitchFamily="18" charset="0"/>
                          </a:rPr>
                        </m:ctrlPr>
                      </m:sSubPr>
                      <m:e>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=0.2</m:t>
                    </m:r>
                  </m:oMath>
                </a14:m>
                <a:r>
                  <a:rPr lang="en-US" dirty="0"/>
                  <a:t> </a:t>
                </a:r>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b="0" i="1" smtClean="0">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𝑠</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a:p>
                <a:endParaRPr lang="en-US" b="1" dirty="0" smtClean="0"/>
              </a:p>
              <a:p>
                <a:r>
                  <a:rPr lang="en-US" b="1" dirty="0" smtClean="0"/>
                  <a:t>Exercise 3) Use the events function to evaluate the effect of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dirty="0" smtClean="0"/>
                  <a:t> o</a:t>
                </a:r>
                <a14:m>
                  <m:oMath xmlns:m="http://schemas.openxmlformats.org/officeDocument/2006/math">
                    <m:r>
                      <m:rPr>
                        <m:sty m:val="p"/>
                      </m:rPr>
                      <a:rPr lang="en-US" b="0" i="0" dirty="0" smtClean="0">
                        <a:latin typeface="Cambria Math" panose="02040503050406030204" pitchFamily="18" charset="0"/>
                      </a:rPr>
                      <m:t>f</m:t>
                    </m:r>
                    <m:r>
                      <a:rPr lang="en-US" b="0" i="0" dirty="0" smtClean="0">
                        <a:latin typeface="Cambria Math" panose="02040503050406030204" pitchFamily="18" charset="0"/>
                      </a:rPr>
                      <m:t> </m:t>
                    </m:r>
                    <m:r>
                      <m:rPr>
                        <m:sty m:val="p"/>
                      </m:rPr>
                      <a:rPr lang="en-US" b="0" i="0" dirty="0" smtClean="0">
                        <a:latin typeface="Cambria Math" panose="02040503050406030204" pitchFamily="18" charset="0"/>
                      </a:rPr>
                      <m:t>a</m:t>
                    </m:r>
                    <m:r>
                      <a:rPr lang="en-US" b="0" i="0" dirty="0" smtClean="0">
                        <a:latin typeface="Cambria Math" panose="02040503050406030204" pitchFamily="18" charset="0"/>
                      </a:rPr>
                      <m:t> </m:t>
                    </m:r>
                    <m:r>
                      <m:rPr>
                        <m:sty m:val="p"/>
                      </m:rPr>
                      <a:rPr lang="en-US" b="0" i="0" dirty="0" smtClean="0">
                        <a:latin typeface="Cambria Math" panose="02040503050406030204" pitchFamily="18" charset="0"/>
                      </a:rPr>
                      <m:t>pulse</m:t>
                    </m:r>
                    <m:r>
                      <a:rPr lang="en-US" b="0" i="0" dirty="0" smtClean="0">
                        <a:latin typeface="Cambria Math" panose="02040503050406030204" pitchFamily="18" charset="0"/>
                      </a:rPr>
                      <m:t> </m:t>
                    </m:r>
                    <m:r>
                      <m:rPr>
                        <m:sty m:val="p"/>
                      </m:rPr>
                      <a:rPr lang="en-US" b="0" i="0" dirty="0" smtClean="0">
                        <a:latin typeface="Cambria Math" panose="02040503050406030204" pitchFamily="18" charset="0"/>
                      </a:rPr>
                      <m:t>of</m:t>
                    </m:r>
                    <m:r>
                      <a:rPr lang="en-US" b="0" i="0" dirty="0" smtClean="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188344" cy="3752309"/>
              </a:xfrm>
              <a:prstGeom prst="rect">
                <a:avLst/>
              </a:prstGeom>
              <a:blipFill rotWithShape="0">
                <a:blip r:embed="rId4"/>
                <a:stretch>
                  <a:fillRect l="-887" t="-812"/>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4" name="Picture 3"/>
          <p:cNvPicPr>
            <a:picLocks noChangeAspect="1"/>
          </p:cNvPicPr>
          <p:nvPr/>
        </p:nvPicPr>
        <p:blipFill>
          <a:blip r:embed="rId7"/>
          <a:stretch>
            <a:fillRect/>
          </a:stretch>
        </p:blipFill>
        <p:spPr>
          <a:xfrm>
            <a:off x="242094" y="4548313"/>
            <a:ext cx="2249763" cy="1749378"/>
          </a:xfrm>
          <a:prstGeom prst="rect">
            <a:avLst/>
          </a:prstGeom>
        </p:spPr>
      </p:pic>
      <p:pic>
        <p:nvPicPr>
          <p:cNvPr id="7" name="Picture 6"/>
          <p:cNvPicPr>
            <a:picLocks noChangeAspect="1"/>
          </p:cNvPicPr>
          <p:nvPr/>
        </p:nvPicPr>
        <p:blipFill>
          <a:blip r:embed="rId8"/>
          <a:stretch>
            <a:fillRect/>
          </a:stretch>
        </p:blipFill>
        <p:spPr>
          <a:xfrm>
            <a:off x="2350067" y="4549482"/>
            <a:ext cx="2326659" cy="1773633"/>
          </a:xfrm>
          <a:prstGeom prst="rect">
            <a:avLst/>
          </a:prstGeom>
        </p:spPr>
      </p:pic>
      <p:pic>
        <p:nvPicPr>
          <p:cNvPr id="8" name="Picture 7"/>
          <p:cNvPicPr>
            <a:picLocks noChangeAspect="1"/>
          </p:cNvPicPr>
          <p:nvPr/>
        </p:nvPicPr>
        <p:blipFill>
          <a:blip r:embed="rId9"/>
          <a:stretch>
            <a:fillRect/>
          </a:stretch>
        </p:blipFill>
        <p:spPr>
          <a:xfrm>
            <a:off x="4638504" y="4611766"/>
            <a:ext cx="2219496" cy="1730976"/>
          </a:xfrm>
          <a:prstGeom prst="rect">
            <a:avLst/>
          </a:prstGeom>
        </p:spPr>
      </p:pic>
      <p:pic>
        <p:nvPicPr>
          <p:cNvPr id="9" name="Picture 8"/>
          <p:cNvPicPr>
            <a:picLocks noChangeAspect="1"/>
          </p:cNvPicPr>
          <p:nvPr/>
        </p:nvPicPr>
        <p:blipFill>
          <a:blip r:embed="rId10"/>
          <a:stretch>
            <a:fillRect/>
          </a:stretch>
        </p:blipFill>
        <p:spPr>
          <a:xfrm>
            <a:off x="6902313" y="4611766"/>
            <a:ext cx="2241687" cy="1737014"/>
          </a:xfrm>
          <a:prstGeom prst="rect">
            <a:avLst/>
          </a:prstGeom>
        </p:spPr>
      </p:pic>
      <mc:AlternateContent xmlns:mc="http://schemas.openxmlformats.org/markup-compatibility/2006" xmlns:a14="http://schemas.microsoft.com/office/drawing/2010/main">
        <mc:Choice Requires="a14">
          <p:sp>
            <p:nvSpPr>
              <p:cNvPr id="12" name="Rectangle 11"/>
              <p:cNvSpPr/>
              <p:nvPr/>
            </p:nvSpPr>
            <p:spPr>
              <a:xfrm>
                <a:off x="762000" y="6332422"/>
                <a:ext cx="4711418" cy="369332"/>
              </a:xfrm>
              <a:prstGeom prst="rect">
                <a:avLst/>
              </a:prstGeom>
            </p:spPr>
            <p:txBody>
              <a:bodyPr wrap="none">
                <a:spAutoFit/>
              </a:bodyPr>
              <a:lstStyle/>
              <a:p>
                <a:r>
                  <a:rPr lang="en-US" b="1" dirty="0" smtClean="0"/>
                  <a:t>The turn-on of </a:t>
                </a:r>
                <a14:m>
                  <m:oMath xmlns:m="http://schemas.openxmlformats.org/officeDocument/2006/math">
                    <m:sSub>
                      <m:sSubPr>
                        <m:ctrlPr>
                          <a:rPr lang="en-US" b="1" i="1" dirty="0" smtClean="0">
                            <a:latin typeface="Cambria Math" panose="02040503050406030204" pitchFamily="18" charset="0"/>
                          </a:rPr>
                        </m:ctrlPr>
                      </m:sSubPr>
                      <m:e>
                        <m:r>
                          <a:rPr lang="en-US" b="1" i="1" dirty="0" smtClean="0">
                            <a:latin typeface="Cambria Math" panose="02040503050406030204" pitchFamily="18" charset="0"/>
                          </a:rPr>
                          <m:t>𝑷</m:t>
                        </m:r>
                      </m:e>
                      <m:sub>
                        <m:r>
                          <a:rPr lang="en-US" b="1" i="1" dirty="0" smtClean="0">
                            <a:latin typeface="Cambria Math" panose="02040503050406030204" pitchFamily="18" charset="0"/>
                          </a:rPr>
                          <m:t>𝟏</m:t>
                        </m:r>
                      </m:sub>
                    </m:sSub>
                  </m:oMath>
                </a14:m>
                <a:r>
                  <a:rPr lang="en-US" b="1" dirty="0" smtClean="0"/>
                  <a:t> generates a pulse of </a:t>
                </a:r>
                <a14:m>
                  <m:oMath xmlns:m="http://schemas.openxmlformats.org/officeDocument/2006/math">
                    <m:sSub>
                      <m:sSubPr>
                        <m:ctrlPr>
                          <a:rPr lang="en-US" b="1" i="1" dirty="0" smtClean="0">
                            <a:latin typeface="Cambria Math" panose="02040503050406030204" pitchFamily="18" charset="0"/>
                          </a:rPr>
                        </m:ctrlPr>
                      </m:sSubPr>
                      <m:e>
                        <m:r>
                          <a:rPr lang="en-US" b="1" i="1" dirty="0" smtClean="0">
                            <a:latin typeface="Cambria Math" panose="02040503050406030204" pitchFamily="18" charset="0"/>
                          </a:rPr>
                          <m:t>𝑷</m:t>
                        </m:r>
                      </m:e>
                      <m:sub>
                        <m:r>
                          <a:rPr lang="en-US" b="1" i="1" dirty="0" smtClean="0">
                            <a:latin typeface="Cambria Math" panose="02040503050406030204" pitchFamily="18" charset="0"/>
                          </a:rPr>
                          <m:t>𝟑</m:t>
                        </m:r>
                      </m:sub>
                    </m:sSub>
                  </m:oMath>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762000" y="6332422"/>
                <a:ext cx="4711418" cy="369332"/>
              </a:xfrm>
              <a:prstGeom prst="rect">
                <a:avLst/>
              </a:prstGeom>
              <a:blipFill rotWithShape="0">
                <a:blip r:embed="rId11"/>
                <a:stretch>
                  <a:fillRect l="-1035" t="-10000" b="-26667"/>
                </a:stretch>
              </a:blipFill>
            </p:spPr>
            <p:txBody>
              <a:bodyPr/>
              <a:lstStyle/>
              <a:p>
                <a:r>
                  <a:rPr lang="en-US">
                    <a:noFill/>
                  </a:rPr>
                  <a:t> </a:t>
                </a:r>
              </a:p>
            </p:txBody>
          </p:sp>
        </mc:Fallback>
      </mc:AlternateContent>
    </p:spTree>
    <p:extLst>
      <p:ext uri="{BB962C8B-B14F-4D97-AF65-F5344CB8AC3E}">
        <p14:creationId xmlns:p14="http://schemas.microsoft.com/office/powerpoint/2010/main" val="3887336964"/>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with AND</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7184386" cy="3752309"/>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2</m:t>
                        </m:r>
                      </m:sub>
                    </m:sSub>
                    <m:r>
                      <a:rPr lang="en-US" i="1" dirty="0">
                        <a:latin typeface="Cambria Math" panose="02040503050406030204" pitchFamily="18" charset="0"/>
                      </a:rPr>
                      <m:t>=0.5, </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1</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h</m:t>
                        </m:r>
                      </m:e>
                      <m:sub>
                        <m:r>
                          <a:rPr lang="en-US" i="1" dirty="0">
                            <a:latin typeface="Cambria Math" panose="02040503050406030204" pitchFamily="18" charset="0"/>
                          </a:rPr>
                          <m:t>2</m:t>
                        </m:r>
                      </m:sub>
                    </m:sSub>
                    <m:r>
                      <a:rPr lang="en-US" i="1" dirty="0">
                        <a:latin typeface="Cambria Math" panose="02040503050406030204" pitchFamily="18" charset="0"/>
                      </a:rPr>
                      <m:t>=4, </m:t>
                    </m:r>
                    <m:sSub>
                      <m:sSubPr>
                        <m:ctrlPr>
                          <a:rPr lang="en-US" i="1" dirty="0" err="1">
                            <a:latin typeface="Cambria Math" panose="02040503050406030204" pitchFamily="18" charset="0"/>
                          </a:rPr>
                        </m:ctrlPr>
                      </m:sSubPr>
                      <m:e>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=0.2</m:t>
                    </m:r>
                  </m:oMath>
                </a14:m>
                <a:r>
                  <a:rPr lang="en-US" dirty="0"/>
                  <a:t> </a:t>
                </a:r>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b="0" i="1" smtClean="0">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𝑠</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b="0" i="1" smtClean="0">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2</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a:p>
                <a:endParaRPr lang="en-US" b="1" dirty="0" smtClean="0"/>
              </a:p>
              <a:p>
                <a:r>
                  <a:rPr lang="en-US" b="1" dirty="0" smtClean="0"/>
                  <a:t>Exercise 4) evaluate the frequency response of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dirty="0" smtClean="0"/>
                  <a:t> to oscillating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7184386" cy="3752309"/>
              </a:xfrm>
              <a:prstGeom prst="rect">
                <a:avLst/>
              </a:prstGeom>
              <a:blipFill rotWithShape="0">
                <a:blip r:embed="rId4"/>
                <a:stretch>
                  <a:fillRect l="-764" t="-812"/>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15" name="Picture 14"/>
          <p:cNvPicPr>
            <a:picLocks noChangeAspect="1"/>
          </p:cNvPicPr>
          <p:nvPr/>
        </p:nvPicPr>
        <p:blipFill>
          <a:blip r:embed="rId7"/>
          <a:stretch>
            <a:fillRect/>
          </a:stretch>
        </p:blipFill>
        <p:spPr>
          <a:xfrm>
            <a:off x="0" y="4245671"/>
            <a:ext cx="1882003" cy="1407382"/>
          </a:xfrm>
          <a:prstGeom prst="rect">
            <a:avLst/>
          </a:prstGeom>
        </p:spPr>
      </p:pic>
      <p:pic>
        <p:nvPicPr>
          <p:cNvPr id="16" name="Picture 15"/>
          <p:cNvPicPr>
            <a:picLocks noChangeAspect="1"/>
          </p:cNvPicPr>
          <p:nvPr/>
        </p:nvPicPr>
        <p:blipFill>
          <a:blip r:embed="rId8"/>
          <a:stretch>
            <a:fillRect/>
          </a:stretch>
        </p:blipFill>
        <p:spPr>
          <a:xfrm>
            <a:off x="1732835" y="4245671"/>
            <a:ext cx="1833864" cy="1383931"/>
          </a:xfrm>
          <a:prstGeom prst="rect">
            <a:avLst/>
          </a:prstGeom>
        </p:spPr>
      </p:pic>
      <p:pic>
        <p:nvPicPr>
          <p:cNvPr id="17" name="Picture 16"/>
          <p:cNvPicPr>
            <a:picLocks noChangeAspect="1"/>
          </p:cNvPicPr>
          <p:nvPr/>
        </p:nvPicPr>
        <p:blipFill>
          <a:blip r:embed="rId9"/>
          <a:stretch>
            <a:fillRect/>
          </a:stretch>
        </p:blipFill>
        <p:spPr>
          <a:xfrm>
            <a:off x="3663165" y="4264111"/>
            <a:ext cx="1662423" cy="1293657"/>
          </a:xfrm>
          <a:prstGeom prst="rect">
            <a:avLst/>
          </a:prstGeom>
        </p:spPr>
      </p:pic>
      <p:pic>
        <p:nvPicPr>
          <p:cNvPr id="18" name="Picture 17"/>
          <p:cNvPicPr>
            <a:picLocks noChangeAspect="1"/>
          </p:cNvPicPr>
          <p:nvPr/>
        </p:nvPicPr>
        <p:blipFill>
          <a:blip r:embed="rId10"/>
          <a:stretch>
            <a:fillRect/>
          </a:stretch>
        </p:blipFill>
        <p:spPr>
          <a:xfrm>
            <a:off x="5526584" y="4226992"/>
            <a:ext cx="1759878" cy="1354222"/>
          </a:xfrm>
          <a:prstGeom prst="rect">
            <a:avLst/>
          </a:prstGeom>
        </p:spPr>
      </p:pic>
      <p:pic>
        <p:nvPicPr>
          <p:cNvPr id="19" name="Picture 18"/>
          <p:cNvPicPr>
            <a:picLocks noChangeAspect="1"/>
          </p:cNvPicPr>
          <p:nvPr/>
        </p:nvPicPr>
        <p:blipFill>
          <a:blip r:embed="rId11"/>
          <a:stretch>
            <a:fillRect/>
          </a:stretch>
        </p:blipFill>
        <p:spPr>
          <a:xfrm>
            <a:off x="7320642" y="4194469"/>
            <a:ext cx="1712585" cy="1375022"/>
          </a:xfrm>
          <a:prstGeom prst="rect">
            <a:avLst/>
          </a:prstGeom>
        </p:spPr>
      </p:pic>
      <p:pic>
        <p:nvPicPr>
          <p:cNvPr id="20" name="Picture 19"/>
          <p:cNvPicPr>
            <a:picLocks noChangeAspect="1"/>
          </p:cNvPicPr>
          <p:nvPr/>
        </p:nvPicPr>
        <p:blipFill>
          <a:blip r:embed="rId12"/>
          <a:stretch>
            <a:fillRect/>
          </a:stretch>
        </p:blipFill>
        <p:spPr>
          <a:xfrm>
            <a:off x="1612923" y="5587076"/>
            <a:ext cx="1750516" cy="1362197"/>
          </a:xfrm>
          <a:prstGeom prst="rect">
            <a:avLst/>
          </a:prstGeom>
        </p:spPr>
      </p:pic>
    </p:spTree>
    <p:extLst>
      <p:ext uri="{BB962C8B-B14F-4D97-AF65-F5344CB8AC3E}">
        <p14:creationId xmlns:p14="http://schemas.microsoft.com/office/powerpoint/2010/main" val="137791855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a:t>
            </a:r>
            <a:r>
              <a:rPr lang="en-US" sz="2800" b="1" dirty="0" smtClean="0">
                <a:solidFill>
                  <a:srgbClr val="0000CC"/>
                </a:solidFill>
              </a:rPr>
              <a:t>(Herbert)</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259362" cy="4482830"/>
              </a:xfrm>
              <a:prstGeom prst="rect">
                <a:avLst/>
              </a:prstGeom>
            </p:spPr>
            <p:txBody>
              <a:bodyPr wrap="square">
                <a:spAutoFit/>
              </a:bodyPr>
              <a:lstStyle/>
              <a:p>
                <a:r>
                  <a:rPr lang="en-US" dirty="0" smtClean="0"/>
                  <a:t>Let’s focus on the Incoherent FFL next</a:t>
                </a:r>
              </a:p>
              <a:p>
                <a:endParaRPr lang="en-US" dirty="0"/>
              </a:p>
              <a:p>
                <a:r>
                  <a:rPr lang="en-US" dirty="0" smtClean="0"/>
                  <a:t>We interpret species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1</m:t>
                        </m:r>
                      </m:sub>
                    </m:sSub>
                  </m:oMath>
                </a14:m>
                <a:r>
                  <a:rPr lang="en-US" dirty="0"/>
                  <a:t> </a:t>
                </a:r>
                <a:r>
                  <a:rPr lang="en-US" dirty="0" smtClean="0"/>
                  <a:t>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a:t> </a:t>
                </a:r>
                <a:r>
                  <a:rPr lang="en-US" dirty="0" smtClean="0"/>
                  <a:t>as promoters 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a14:m>
                <a:r>
                  <a:rPr lang="en-US" dirty="0" smtClean="0"/>
                  <a:t> as an output species </a:t>
                </a:r>
              </a:p>
              <a:p>
                <a:endParaRPr lang="en-US" dirty="0"/>
              </a:p>
              <a:p>
                <a:r>
                  <a:rPr lang="en-US" dirty="0" smtClean="0"/>
                  <a:t>As before, we assume first order decay of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a:t> </a:t>
                </a:r>
                <a:r>
                  <a:rPr lang="en-US" dirty="0" smtClean="0"/>
                  <a:t>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a14:m>
                <a:r>
                  <a:rPr lang="en-US" dirty="0" smtClean="0"/>
                  <a:t> and Hill activation of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smtClean="0"/>
                  <a:t> by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1</m:t>
                        </m:r>
                      </m:sub>
                    </m:sSub>
                  </m:oMath>
                </a14:m>
                <a:endParaRPr lang="en-US" dirty="0" smtClean="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r>
                  <a:rPr lang="en-US" dirty="0" smtClean="0"/>
                  <a:t>The key question is how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smtClean="0"/>
                  <a:t> interferes with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1</m:t>
                        </m:r>
                      </m:sub>
                    </m:sSub>
                    <m:r>
                      <a:rPr lang="en-US" b="0" i="1" dirty="0" smtClean="0">
                        <a:latin typeface="Cambria Math" panose="02040503050406030204" pitchFamily="18" charset="0"/>
                      </a:rPr>
                      <m:t>.</m:t>
                    </m:r>
                  </m:oMath>
                </a14:m>
                <a:r>
                  <a:rPr lang="en-US" dirty="0" smtClean="0"/>
                  <a:t> Herbert suggests a somewhat different form</a:t>
                </a: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b="0" i="1" smtClean="0">
                                  <a:latin typeface="Cambria Math" panose="02040503050406030204" pitchFamily="18" charset="0"/>
                                </a:rPr>
                                <m:t>1+</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2</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3</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3</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𝑃</m:t>
                                  </m:r>
                                </m:e>
                                <m:sub>
                                  <m:r>
                                    <a:rPr lang="en-US" b="0" i="1" smtClean="0">
                                      <a:latin typeface="Cambria Math" panose="02040503050406030204" pitchFamily="18" charset="0"/>
                                    </a:rPr>
                                    <m:t>2</m:t>
                                  </m:r>
                                </m:sub>
                                <m:sup>
                                  <m:r>
                                    <a:rPr lang="en-US" b="0" i="1" smtClean="0">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259362" cy="4482830"/>
              </a:xfrm>
              <a:prstGeom prst="rect">
                <a:avLst/>
              </a:prstGeom>
              <a:blipFill rotWithShape="0">
                <a:blip r:embed="rId4"/>
                <a:stretch>
                  <a:fillRect l="-1043" t="-67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350031766"/>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071624"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a:t>
                </a:r>
                <a:r>
                  <a:rPr lang="en-US" b="1" dirty="0"/>
                  <a:t>1) Do a parameter scan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071624" cy="3276025"/>
              </a:xfrm>
              <a:prstGeom prst="rect">
                <a:avLst/>
              </a:prstGeom>
              <a:blipFill rotWithShape="0">
                <a:blip r:embed="rId4"/>
                <a:stretch>
                  <a:fillRect l="-904" t="-92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3760153608"/>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3340095" y="4359046"/>
            <a:ext cx="2843313" cy="2136219"/>
          </a:xfrm>
          <a:prstGeom prst="rect">
            <a:avLst/>
          </a:prstGeom>
        </p:spPr>
      </p:pic>
      <p:pic>
        <p:nvPicPr>
          <p:cNvPr id="9" name="Picture 8"/>
          <p:cNvPicPr>
            <a:picLocks noChangeAspect="1"/>
          </p:cNvPicPr>
          <p:nvPr/>
        </p:nvPicPr>
        <p:blipFill>
          <a:blip r:embed="rId4"/>
          <a:stretch>
            <a:fillRect/>
          </a:stretch>
        </p:blipFill>
        <p:spPr>
          <a:xfrm>
            <a:off x="132621" y="4382492"/>
            <a:ext cx="2986087" cy="2238276"/>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228758"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a:t>
                </a:r>
                <a:r>
                  <a:rPr lang="en-US" b="1" dirty="0"/>
                  <a:t>1) Do a parameter scan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228758" cy="3276025"/>
              </a:xfrm>
              <a:prstGeom prst="rect">
                <a:avLst/>
              </a:prstGeom>
              <a:blipFill rotWithShape="0">
                <a:blip r:embed="rId6"/>
                <a:stretch>
                  <a:fillRect l="-881" t="-92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8"/>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9"/>
          <a:stretch>
            <a:fillRect/>
          </a:stretch>
        </p:blipFill>
        <p:spPr>
          <a:xfrm>
            <a:off x="6131680" y="3378891"/>
            <a:ext cx="3012320" cy="2605088"/>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3505200" y="4496769"/>
                <a:ext cx="5180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3505200" y="4496769"/>
                <a:ext cx="518027" cy="369332"/>
              </a:xfrm>
              <a:prstGeom prst="rect">
                <a:avLst/>
              </a:prstGeom>
              <a:blipFill rotWithShape="0">
                <a:blip r:embed="rId10"/>
                <a:stretch>
                  <a:fillRect b="-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392082" y="4507274"/>
                <a:ext cx="5180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m:oMathPara>
                </a14:m>
                <a:endParaRPr lang="en-US" dirty="0"/>
              </a:p>
            </p:txBody>
          </p:sp>
        </mc:Choice>
        <mc:Fallback xmlns="">
          <p:sp>
            <p:nvSpPr>
              <p:cNvPr id="8" name="Rectangle 7"/>
              <p:cNvSpPr>
                <a:spLocks noRot="1" noChangeAspect="1" noMove="1" noResize="1" noEditPoints="1" noAdjustHandles="1" noChangeArrowheads="1" noChangeShapeType="1" noTextEdit="1"/>
              </p:cNvSpPr>
              <p:nvPr/>
            </p:nvSpPr>
            <p:spPr>
              <a:xfrm>
                <a:off x="392082" y="4507274"/>
                <a:ext cx="518027" cy="369332"/>
              </a:xfrm>
              <a:prstGeom prst="rect">
                <a:avLst/>
              </a:prstGeom>
              <a:blipFill rotWithShape="0">
                <a:blip r:embed="rId11"/>
                <a:stretch>
                  <a:fillRect b="-1639"/>
                </a:stretch>
              </a:blipFill>
            </p:spPr>
            <p:txBody>
              <a:bodyPr/>
              <a:lstStyle/>
              <a:p>
                <a:r>
                  <a:rPr lang="en-US">
                    <a:noFill/>
                  </a:rPr>
                  <a:t> </a:t>
                </a:r>
              </a:p>
            </p:txBody>
          </p:sp>
        </mc:Fallback>
      </mc:AlternateContent>
    </p:spTree>
    <p:extLst>
      <p:ext uri="{BB962C8B-B14F-4D97-AF65-F5344CB8AC3E}">
        <p14:creationId xmlns:p14="http://schemas.microsoft.com/office/powerpoint/2010/main" val="1352095165"/>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188344"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2) Find the fixed points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188344" cy="3276025"/>
              </a:xfrm>
              <a:prstGeom prst="rect">
                <a:avLst/>
              </a:prstGeom>
              <a:blipFill rotWithShape="0">
                <a:blip r:embed="rId4"/>
                <a:stretch>
                  <a:fillRect l="-887" t="-92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520261526"/>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969382" y="3918064"/>
            <a:ext cx="3643312" cy="2714999"/>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416944"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2) Find the fixed points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416944" cy="3276025"/>
              </a:xfrm>
              <a:prstGeom prst="rect">
                <a:avLst/>
              </a:prstGeom>
              <a:blipFill rotWithShape="0">
                <a:blip r:embed="rId5"/>
                <a:stretch>
                  <a:fillRect l="-855" t="-92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7"/>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8"/>
          <a:stretch>
            <a:fillRect/>
          </a:stretch>
        </p:blipFill>
        <p:spPr>
          <a:xfrm>
            <a:off x="6131680" y="3378891"/>
            <a:ext cx="3012320" cy="2605088"/>
          </a:xfrm>
          <a:prstGeom prst="rect">
            <a:avLst/>
          </a:prstGeom>
        </p:spPr>
      </p:pic>
      <mc:AlternateContent xmlns:mc="http://schemas.openxmlformats.org/markup-compatibility/2006" xmlns:a14="http://schemas.microsoft.com/office/drawing/2010/main">
        <mc:Choice Requires="a14">
          <p:sp>
            <p:nvSpPr>
              <p:cNvPr id="7" name="Rectangle 6"/>
              <p:cNvSpPr/>
              <p:nvPr/>
            </p:nvSpPr>
            <p:spPr>
              <a:xfrm>
                <a:off x="2679067" y="6520260"/>
                <a:ext cx="56932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2679067" y="6520260"/>
                <a:ext cx="569322" cy="369332"/>
              </a:xfrm>
              <a:prstGeom prst="rect">
                <a:avLst/>
              </a:prstGeom>
              <a:blipFill rotWithShape="0">
                <a:blip r:embed="rId9"/>
                <a:stretch>
                  <a:fillRect b="-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3429000" y="4633278"/>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0000CC"/>
                              </a:solidFill>
                              <a:latin typeface="Cambria Math" panose="02040503050406030204" pitchFamily="18" charset="0"/>
                            </a:rPr>
                          </m:ctrlPr>
                        </m:sSubSupPr>
                        <m:e>
                          <m:r>
                            <a:rPr lang="en-US" b="1" i="1" dirty="0">
                              <a:solidFill>
                                <a:srgbClr val="0000CC"/>
                              </a:solidFill>
                              <a:latin typeface="Cambria Math" panose="02040503050406030204" pitchFamily="18" charset="0"/>
                            </a:rPr>
                            <m:t>𝑷</m:t>
                          </m:r>
                        </m:e>
                        <m:sub>
                          <m:r>
                            <a:rPr lang="en-US" b="1" i="1" dirty="0">
                              <a:solidFill>
                                <a:srgbClr val="0000CC"/>
                              </a:solidFill>
                              <a:latin typeface="Cambria Math" panose="02040503050406030204" pitchFamily="18" charset="0"/>
                            </a:rPr>
                            <m:t>𝟐</m:t>
                          </m:r>
                        </m:sub>
                        <m:sup>
                          <m:r>
                            <a:rPr lang="en-US" b="1" i="1" dirty="0" smtClean="0">
                              <a:solidFill>
                                <a:srgbClr val="0000CC"/>
                              </a:solidFill>
                              <a:latin typeface="Cambria Math" panose="02040503050406030204" pitchFamily="18" charset="0"/>
                            </a:rPr>
                            <m:t>∗</m:t>
                          </m:r>
                        </m:sup>
                      </m:sSubSup>
                    </m:oMath>
                  </m:oMathPara>
                </a14:m>
                <a:endParaRPr lang="en-US" dirty="0">
                  <a:solidFill>
                    <a:srgbClr val="0000CC"/>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3429000" y="4633278"/>
                <a:ext cx="518026" cy="369332"/>
              </a:xfrm>
              <a:prstGeom prst="rect">
                <a:avLst/>
              </a:prstGeom>
              <a:blipFill rotWithShape="0">
                <a:blip r:embed="rId10"/>
                <a:stretch>
                  <a:fillRect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1485148" y="4340890"/>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FFC000"/>
                              </a:solidFill>
                              <a:latin typeface="Cambria Math" panose="02040503050406030204" pitchFamily="18" charset="0"/>
                            </a:rPr>
                          </m:ctrlPr>
                        </m:sSubSupPr>
                        <m:e>
                          <m:r>
                            <a:rPr lang="en-US" b="1" i="1" dirty="0">
                              <a:solidFill>
                                <a:srgbClr val="FFC000"/>
                              </a:solidFill>
                              <a:latin typeface="Cambria Math" panose="02040503050406030204" pitchFamily="18" charset="0"/>
                            </a:rPr>
                            <m:t>𝑷</m:t>
                          </m:r>
                        </m:e>
                        <m:sub>
                          <m:r>
                            <a:rPr lang="en-US" b="1" i="1" dirty="0">
                              <a:solidFill>
                                <a:srgbClr val="FFC000"/>
                              </a:solidFill>
                              <a:latin typeface="Cambria Math" panose="02040503050406030204" pitchFamily="18" charset="0"/>
                            </a:rPr>
                            <m:t>𝟑</m:t>
                          </m:r>
                        </m:sub>
                        <m:sup>
                          <m:r>
                            <a:rPr lang="en-US" b="1" i="1" dirty="0" smtClean="0">
                              <a:solidFill>
                                <a:srgbClr val="FFC000"/>
                              </a:solidFill>
                              <a:latin typeface="Cambria Math" panose="02040503050406030204" pitchFamily="18" charset="0"/>
                            </a:rPr>
                            <m:t>∗</m:t>
                          </m:r>
                        </m:sup>
                      </m:sSubSup>
                    </m:oMath>
                  </m:oMathPara>
                </a14:m>
                <a:endParaRPr lang="en-US" dirty="0">
                  <a:solidFill>
                    <a:srgbClr val="FFC000"/>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1485148" y="4340890"/>
                <a:ext cx="518026" cy="369332"/>
              </a:xfrm>
              <a:prstGeom prst="rect">
                <a:avLst/>
              </a:prstGeom>
              <a:blipFill rotWithShape="0">
                <a:blip r:embed="rId11"/>
                <a:stretch>
                  <a:fillRect b="-3279"/>
                </a:stretch>
              </a:blipFill>
            </p:spPr>
            <p:txBody>
              <a:bodyPr/>
              <a:lstStyle/>
              <a:p>
                <a:r>
                  <a:rPr lang="en-US">
                    <a:noFill/>
                  </a:rPr>
                  <a:t> </a:t>
                </a:r>
              </a:p>
            </p:txBody>
          </p:sp>
        </mc:Fallback>
      </mc:AlternateContent>
    </p:spTree>
    <p:extLst>
      <p:ext uri="{BB962C8B-B14F-4D97-AF65-F5344CB8AC3E}">
        <p14:creationId xmlns:p14="http://schemas.microsoft.com/office/powerpoint/2010/main" val="2375945963"/>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326631" y="2513344"/>
            <a:ext cx="4910337" cy="1422307"/>
            <a:chOff x="4233663" y="1835842"/>
            <a:chExt cx="4910337" cy="1422307"/>
          </a:xfrm>
        </p:grpSpPr>
        <p:grpSp>
          <p:nvGrpSpPr>
            <p:cNvPr id="30" name="Group 29"/>
            <p:cNvGrpSpPr/>
            <p:nvPr/>
          </p:nvGrpSpPr>
          <p:grpSpPr>
            <a:xfrm>
              <a:off x="4233663" y="1835842"/>
              <a:ext cx="4910337" cy="1422307"/>
              <a:chOff x="4233663" y="1835842"/>
              <a:chExt cx="4910337" cy="1422307"/>
            </a:xfrm>
          </p:grpSpPr>
          <p:grpSp>
            <p:nvGrpSpPr>
              <p:cNvPr id="33" name="Group 32"/>
              <p:cNvGrpSpPr/>
              <p:nvPr/>
            </p:nvGrpSpPr>
            <p:grpSpPr>
              <a:xfrm>
                <a:off x="4233663" y="1835842"/>
                <a:ext cx="4910337" cy="1422307"/>
                <a:chOff x="4233663" y="1835842"/>
                <a:chExt cx="4910337" cy="1422307"/>
              </a:xfrm>
            </p:grpSpPr>
            <p:grpSp>
              <p:nvGrpSpPr>
                <p:cNvPr id="35" name="Group 34"/>
                <p:cNvGrpSpPr/>
                <p:nvPr/>
              </p:nvGrpSpPr>
              <p:grpSpPr>
                <a:xfrm>
                  <a:off x="4233663" y="1835842"/>
                  <a:ext cx="4910337" cy="1422307"/>
                  <a:chOff x="4114800" y="5257800"/>
                  <a:chExt cx="4910337" cy="1422307"/>
                </a:xfrm>
              </p:grpSpPr>
              <p:grpSp>
                <p:nvGrpSpPr>
                  <p:cNvPr id="37" name="Group 36"/>
                  <p:cNvGrpSpPr/>
                  <p:nvPr/>
                </p:nvGrpSpPr>
                <p:grpSpPr>
                  <a:xfrm>
                    <a:off x="4114800" y="5257800"/>
                    <a:ext cx="4854160" cy="1422307"/>
                    <a:chOff x="4114800" y="5257800"/>
                    <a:chExt cx="4854160" cy="1422307"/>
                  </a:xfrm>
                </p:grpSpPr>
                <p:grpSp>
                  <p:nvGrpSpPr>
                    <p:cNvPr id="39" name="Group 38"/>
                    <p:cNvGrpSpPr/>
                    <p:nvPr/>
                  </p:nvGrpSpPr>
                  <p:grpSpPr>
                    <a:xfrm>
                      <a:off x="4114800" y="5257800"/>
                      <a:ext cx="4854160" cy="1422307"/>
                      <a:chOff x="4114800" y="5257800"/>
                      <a:chExt cx="4854160" cy="1422307"/>
                    </a:xfrm>
                  </p:grpSpPr>
                  <p:grpSp>
                    <p:nvGrpSpPr>
                      <p:cNvPr id="41" name="Group 40"/>
                      <p:cNvGrpSpPr/>
                      <p:nvPr/>
                    </p:nvGrpSpPr>
                    <p:grpSpPr>
                      <a:xfrm>
                        <a:off x="4114800" y="5257800"/>
                        <a:ext cx="4854160" cy="1422307"/>
                        <a:chOff x="4114800" y="5257800"/>
                        <a:chExt cx="4854160" cy="1422307"/>
                      </a:xfrm>
                    </p:grpSpPr>
                    <p:grpSp>
                      <p:nvGrpSpPr>
                        <p:cNvPr id="43" name="Group 42"/>
                        <p:cNvGrpSpPr/>
                        <p:nvPr/>
                      </p:nvGrpSpPr>
                      <p:grpSpPr>
                        <a:xfrm>
                          <a:off x="4114800" y="5257800"/>
                          <a:ext cx="4854160" cy="1422307"/>
                          <a:chOff x="4114800" y="5257800"/>
                          <a:chExt cx="4854160" cy="1422307"/>
                        </a:xfrm>
                      </p:grpSpPr>
                      <p:pic>
                        <p:nvPicPr>
                          <p:cNvPr id="45" name="Picture 44"/>
                          <p:cNvPicPr>
                            <a:picLocks noChangeAspect="1"/>
                          </p:cNvPicPr>
                          <p:nvPr/>
                        </p:nvPicPr>
                        <p:blipFill>
                          <a:blip r:embed="rId3"/>
                          <a:stretch>
                            <a:fillRect/>
                          </a:stretch>
                        </p:blipFill>
                        <p:spPr>
                          <a:xfrm>
                            <a:off x="4114800" y="5257800"/>
                            <a:ext cx="3700462" cy="1422307"/>
                          </a:xfrm>
                          <a:prstGeom prst="rect">
                            <a:avLst/>
                          </a:prstGeom>
                        </p:spPr>
                      </p:pic>
                      <mc:AlternateContent xmlns:mc="http://schemas.openxmlformats.org/markup-compatibility/2006" xmlns:a14="http://schemas.microsoft.com/office/drawing/2010/main">
                        <mc:Choice Requires="a14">
                          <p:sp>
                            <p:nvSpPr>
                              <p:cNvPr id="46" name="Rectangle 45"/>
                              <p:cNvSpPr/>
                              <p:nvPr/>
                            </p:nvSpPr>
                            <p:spPr>
                              <a:xfrm>
                                <a:off x="7794065" y="5862163"/>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𝑣</m:t>
                                          </m:r>
                                        </m:e>
                                        <m:sub>
                                          <m:r>
                                            <a:rPr lang="en-US" sz="2400" b="0" i="1" smtClean="0">
                                              <a:solidFill>
                                                <a:schemeClr val="tx1"/>
                                              </a:solidFill>
                                              <a:latin typeface="Cambria Math" panose="02040503050406030204" pitchFamily="18" charset="0"/>
                                            </a:rPr>
                                            <m:t>2</m:t>
                                          </m:r>
                                        </m:sub>
                                      </m:sSub>
                                    </m:oMath>
                                  </m:oMathPara>
                                </a14:m>
                                <a:endParaRPr lang="en-US" sz="2400" dirty="0">
                                  <a:solidFill>
                                    <a:schemeClr val="tx1"/>
                                  </a:solidFill>
                                </a:endParaRPr>
                              </a:p>
                            </p:txBody>
                          </p:sp>
                        </mc:Choice>
                        <mc:Fallback xmlns="">
                          <p:sp>
                            <p:nvSpPr>
                              <p:cNvPr id="12" name="Rectangle 11"/>
                              <p:cNvSpPr>
                                <a:spLocks noRot="1" noChangeAspect="1" noMove="1" noResize="1" noEditPoints="1" noAdjustHandles="1" noChangeArrowheads="1" noChangeShapeType="1" noTextEdit="1"/>
                              </p:cNvSpPr>
                              <p:nvPr/>
                            </p:nvSpPr>
                            <p:spPr>
                              <a:xfrm>
                                <a:off x="7794065" y="5862163"/>
                                <a:ext cx="533400" cy="438163"/>
                              </a:xfrm>
                              <a:prstGeom prst="rect">
                                <a:avLst/>
                              </a:prstGeom>
                              <a:blipFill rotWithShape="0">
                                <a:blip r:embed="rId9"/>
                                <a:stretch>
                                  <a:fillRect b="-3947"/>
                                </a:stretch>
                              </a:blipFill>
                              <a:ln>
                                <a:solidFill>
                                  <a:schemeClr val="bg1"/>
                                </a:solidFill>
                              </a:ln>
                            </p:spPr>
                            <p:txBody>
                              <a:bodyPr/>
                              <a:lstStyle/>
                              <a:p>
                                <a:r>
                                  <a:rPr lang="en-US">
                                    <a:noFill/>
                                  </a:rPr>
                                  <a:t> </a:t>
                                </a:r>
                              </a:p>
                            </p:txBody>
                          </p:sp>
                        </mc:Fallback>
                      </mc:AlternateContent>
                      <p:pic>
                        <p:nvPicPr>
                          <p:cNvPr id="47" name="Picture 46"/>
                          <p:cNvPicPr>
                            <a:picLocks noChangeAspect="1"/>
                          </p:cNvPicPr>
                          <p:nvPr/>
                        </p:nvPicPr>
                        <p:blipFill rotWithShape="1">
                          <a:blip r:embed="rId3"/>
                          <a:srcRect l="78250"/>
                          <a:stretch/>
                        </p:blipFill>
                        <p:spPr>
                          <a:xfrm>
                            <a:off x="8164098" y="5257800"/>
                            <a:ext cx="804862" cy="1422307"/>
                          </a:xfrm>
                          <a:prstGeom prst="rect">
                            <a:avLst/>
                          </a:prstGeom>
                        </p:spPr>
                      </p:pic>
                      <p:sp>
                        <p:nvSpPr>
                          <p:cNvPr id="48" name="Rectangle 47"/>
                          <p:cNvSpPr/>
                          <p:nvPr/>
                        </p:nvSpPr>
                        <p:spPr>
                          <a:xfrm>
                            <a:off x="7010400" y="5530790"/>
                            <a:ext cx="879648"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solidFill>
                                  <a:schemeClr val="tx1"/>
                                </a:solidFill>
                              </a:rPr>
                              <a:t>mRNA</a:t>
                            </a:r>
                            <a:endParaRPr lang="en-US" dirty="0">
                              <a:solidFill>
                                <a:schemeClr val="tx1"/>
                              </a:solidFill>
                            </a:endParaRPr>
                          </a:p>
                        </p:txBody>
                      </p:sp>
                    </p:grpSp>
                    <mc:AlternateContent xmlns:mc="http://schemas.openxmlformats.org/markup-compatibility/2006" xmlns:a14="http://schemas.microsoft.com/office/drawing/2010/main">
                      <mc:Choice Requires="a14">
                        <p:sp>
                          <p:nvSpPr>
                            <p:cNvPr id="44" name="Rectangle 43"/>
                            <p:cNvSpPr/>
                            <p:nvPr/>
                          </p:nvSpPr>
                          <p:spPr>
                            <a:xfrm>
                              <a:off x="8409601" y="5936444"/>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𝑣</m:t>
                                        </m:r>
                                      </m:e>
                                      <m:sub>
                                        <m:r>
                                          <a:rPr lang="en-US" sz="2400" b="0" i="1" smtClean="0">
                                            <a:solidFill>
                                              <a:schemeClr val="tx1"/>
                                            </a:solidFill>
                                            <a:latin typeface="Cambria Math" panose="02040503050406030204" pitchFamily="18" charset="0"/>
                                          </a:rPr>
                                          <m:t>3</m:t>
                                        </m:r>
                                      </m:sub>
                                    </m:sSub>
                                  </m:oMath>
                                </m:oMathPara>
                              </a14:m>
                              <a:endParaRPr lang="en-US" sz="2400" dirty="0">
                                <a:solidFill>
                                  <a:schemeClr val="tx1"/>
                                </a:solidFill>
                              </a:endParaRPr>
                            </a:p>
                          </p:txBody>
                        </p:sp>
                      </mc:Choice>
                      <mc:Fallback xmlns="">
                        <p:sp>
                          <p:nvSpPr>
                            <p:cNvPr id="14" name="Rectangle 13"/>
                            <p:cNvSpPr>
                              <a:spLocks noRot="1" noChangeAspect="1" noMove="1" noResize="1" noEditPoints="1" noAdjustHandles="1" noChangeArrowheads="1" noChangeShapeType="1" noTextEdit="1"/>
                            </p:cNvSpPr>
                            <p:nvPr/>
                          </p:nvSpPr>
                          <p:spPr>
                            <a:xfrm>
                              <a:off x="8409601" y="5936444"/>
                              <a:ext cx="533400" cy="438163"/>
                            </a:xfrm>
                            <a:prstGeom prst="rect">
                              <a:avLst/>
                            </a:prstGeom>
                            <a:blipFill rotWithShape="0">
                              <a:blip r:embed="rId10"/>
                              <a:stretch>
                                <a:fillRect b="-3947"/>
                              </a:stretch>
                            </a:blipFill>
                            <a:ln>
                              <a:solidFill>
                                <a:schemeClr val="bg1"/>
                              </a:solidFill>
                            </a:ln>
                          </p:spPr>
                          <p:txBody>
                            <a:bodyPr/>
                            <a:lstStyle/>
                            <a:p>
                              <a:r>
                                <a:rPr lang="en-US">
                                  <a:noFill/>
                                </a:rPr>
                                <a:t> </a:t>
                              </a:r>
                            </a:p>
                          </p:txBody>
                        </p:sp>
                      </mc:Fallback>
                    </mc:AlternateContent>
                  </p:grpSp>
                  <p:cxnSp>
                    <p:nvCxnSpPr>
                      <p:cNvPr id="42" name="Straight Arrow Connector 41"/>
                      <p:cNvCxnSpPr/>
                      <p:nvPr/>
                    </p:nvCxnSpPr>
                    <p:spPr>
                      <a:xfrm>
                        <a:off x="7822616" y="5781331"/>
                        <a:ext cx="329184" cy="4487"/>
                      </a:xfrm>
                      <a:prstGeom prst="straightConnector1">
                        <a:avLst/>
                      </a:prstGeom>
                      <a:ln w="50800" cap="rnd">
                        <a:solidFill>
                          <a:schemeClr val="tx1"/>
                        </a:solidFill>
                        <a:tailEnd type="oval"/>
                      </a:ln>
                    </p:spPr>
                    <p:style>
                      <a:lnRef idx="1">
                        <a:schemeClr val="accent1"/>
                      </a:lnRef>
                      <a:fillRef idx="0">
                        <a:schemeClr val="accent1"/>
                      </a:fillRef>
                      <a:effectRef idx="0">
                        <a:schemeClr val="accent1"/>
                      </a:effectRef>
                      <a:fontRef idx="minor">
                        <a:schemeClr val="tx1"/>
                      </a:fontRef>
                    </p:style>
                  </p:cxnSp>
                </p:grpSp>
                <p:cxnSp>
                  <p:nvCxnSpPr>
                    <p:cNvPr id="40" name="Straight Arrow Connector 39"/>
                    <p:cNvCxnSpPr/>
                    <p:nvPr/>
                  </p:nvCxnSpPr>
                  <p:spPr>
                    <a:xfrm>
                      <a:off x="6935613" y="5516161"/>
                      <a:ext cx="1280160" cy="4487"/>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8" name="Rectangle 37"/>
                      <p:cNvSpPr/>
                      <p:nvPr/>
                    </p:nvSpPr>
                    <p:spPr>
                      <a:xfrm>
                        <a:off x="8491737" y="589803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30" name="Rectangle 29"/>
                      <p:cNvSpPr>
                        <a:spLocks noRot="1" noChangeAspect="1" noMove="1" noResize="1" noEditPoints="1" noAdjustHandles="1" noChangeArrowheads="1" noChangeShapeType="1" noTextEdit="1"/>
                      </p:cNvSpPr>
                      <p:nvPr/>
                    </p:nvSpPr>
                    <p:spPr>
                      <a:xfrm>
                        <a:off x="8491737" y="5898039"/>
                        <a:ext cx="533400" cy="438163"/>
                      </a:xfrm>
                      <a:prstGeom prst="rect">
                        <a:avLst/>
                      </a:prstGeom>
                      <a:blipFill rotWithShape="0">
                        <a:blip r:embed="rId11"/>
                        <a:stretch>
                          <a:fillRect l="-5435" b="-4000"/>
                        </a:stretch>
                      </a:blipFill>
                      <a:ln>
                        <a:solidFill>
                          <a:schemeClr val="bg1"/>
                        </a:solidFill>
                      </a:ln>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36" name="Rectangle 35"/>
                    <p:cNvSpPr/>
                    <p:nvPr/>
                  </p:nvSpPr>
                  <p:spPr>
                    <a:xfrm>
                      <a:off x="7372174" y="2464408"/>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2</m:t>
                                </m:r>
                              </m:sub>
                            </m:sSub>
                          </m:oMath>
                        </m:oMathPara>
                      </a14:m>
                      <a:endParaRPr lang="en-US" sz="2400" dirty="0">
                        <a:solidFill>
                          <a:schemeClr val="tx1"/>
                        </a:solidFill>
                      </a:endParaRPr>
                    </a:p>
                  </p:txBody>
                </p:sp>
              </mc:Choice>
              <mc:Fallback xmlns="">
                <p:sp>
                  <p:nvSpPr>
                    <p:cNvPr id="27" name="Rectangle 26"/>
                    <p:cNvSpPr>
                      <a:spLocks noRot="1" noChangeAspect="1" noMove="1" noResize="1" noEditPoints="1" noAdjustHandles="1" noChangeArrowheads="1" noChangeShapeType="1" noTextEdit="1"/>
                    </p:cNvSpPr>
                    <p:nvPr/>
                  </p:nvSpPr>
                  <p:spPr>
                    <a:xfrm>
                      <a:off x="7372174" y="2464408"/>
                      <a:ext cx="533400" cy="438163"/>
                    </a:xfrm>
                    <a:prstGeom prst="rect">
                      <a:avLst/>
                    </a:prstGeom>
                    <a:blipFill rotWithShape="0">
                      <a:blip r:embed="rId12"/>
                      <a:stretch>
                        <a:fillRect l="-5495" b="-3947"/>
                      </a:stretch>
                    </a:blipFill>
                    <a:ln>
                      <a:solidFill>
                        <a:schemeClr val="bg1"/>
                      </a:solidFill>
                    </a:ln>
                  </p:spPr>
                  <p:txBody>
                    <a:bodyPr/>
                    <a:lstStyle/>
                    <a:p>
                      <a:r>
                        <a:rPr lang="en-US">
                          <a:noFill/>
                        </a:rPr>
                        <a:t> </a:t>
                      </a:r>
                    </a:p>
                  </p:txBody>
                </p:sp>
              </mc:Fallback>
            </mc:AlternateContent>
          </p:grpSp>
          <p:sp>
            <p:nvSpPr>
              <p:cNvPr id="34" name="Rectangle 33"/>
              <p:cNvSpPr/>
              <p:nvPr/>
            </p:nvSpPr>
            <p:spPr>
              <a:xfrm>
                <a:off x="5410201" y="2032633"/>
                <a:ext cx="3073912" cy="1779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Rectangle 30"/>
            <p:cNvSpPr/>
            <p:nvPr/>
          </p:nvSpPr>
          <p:spPr>
            <a:xfrm>
              <a:off x="5345221" y="2236656"/>
              <a:ext cx="228600" cy="3413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Last Time: Building Models</a:t>
            </a:r>
          </a:p>
        </p:txBody>
      </p:sp>
      <p:pic>
        <p:nvPicPr>
          <p:cNvPr id="13316" name="Picture 4" descr="Biocomplexity Logo"/>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60056" y="787866"/>
            <a:ext cx="5259362" cy="5632311"/>
          </a:xfrm>
          <a:prstGeom prst="rect">
            <a:avLst/>
          </a:prstGeom>
        </p:spPr>
        <p:txBody>
          <a:bodyPr wrap="square">
            <a:spAutoFit/>
          </a:bodyPr>
          <a:lstStyle/>
          <a:p>
            <a:r>
              <a:rPr lang="en-US" dirty="0" smtClean="0"/>
              <a:t>Gene expression involves multiple steps—transcription from DNA to messenger RNA (mRNA), transport of mRNA to the ribosome, translation of the mRNA into protein by the ribosome, folding of the protein into its final conformation, and possibly post-translational modification. </a:t>
            </a:r>
          </a:p>
          <a:p>
            <a:endParaRPr lang="en-US" dirty="0"/>
          </a:p>
          <a:p>
            <a:r>
              <a:rPr lang="en-US" dirty="0" smtClean="0"/>
              <a:t>Each of these steps takes time and can have regulatory components</a:t>
            </a:r>
          </a:p>
          <a:p>
            <a:endParaRPr lang="en-US" dirty="0"/>
          </a:p>
          <a:p>
            <a:r>
              <a:rPr lang="en-US" dirty="0" smtClean="0"/>
              <a:t>The slowest steps are usually the transcription and translation steps, so the key choice is usually whether to model transcription and translation as a single step or as two separate steps</a:t>
            </a:r>
          </a:p>
          <a:p>
            <a:endParaRPr lang="en-US" dirty="0"/>
          </a:p>
          <a:p>
            <a:r>
              <a:rPr lang="en-US" b="1" dirty="0" smtClean="0">
                <a:solidFill>
                  <a:srgbClr val="FF0000"/>
                </a:solidFill>
              </a:rPr>
              <a:t>In either case, the ODE approximation with a typical timescale is does NOT produce exactly the same results as a true delay</a:t>
            </a:r>
            <a:endParaRPr lang="en-US" b="1" dirty="0">
              <a:solidFill>
                <a:srgbClr val="FF0000"/>
              </a:solidFill>
            </a:endParaRPr>
          </a:p>
          <a:p>
            <a:endParaRPr lang="en-US" dirty="0" smtClean="0"/>
          </a:p>
        </p:txBody>
      </p:sp>
      <p:pic>
        <p:nvPicPr>
          <p:cNvPr id="57" name="Picture 5" descr="redblackblockiu"/>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5" name="Picture 4"/>
          <p:cNvPicPr>
            <a:picLocks noChangeAspect="1"/>
          </p:cNvPicPr>
          <p:nvPr/>
        </p:nvPicPr>
        <p:blipFill>
          <a:blip r:embed="rId15"/>
          <a:stretch>
            <a:fillRect/>
          </a:stretch>
        </p:blipFill>
        <p:spPr>
          <a:xfrm>
            <a:off x="5215615" y="4011887"/>
            <a:ext cx="4156307" cy="2840934"/>
          </a:xfrm>
          <a:prstGeom prst="rect">
            <a:avLst/>
          </a:prstGeom>
        </p:spPr>
      </p:pic>
      <p:grpSp>
        <p:nvGrpSpPr>
          <p:cNvPr id="14" name="Group 13"/>
          <p:cNvGrpSpPr/>
          <p:nvPr/>
        </p:nvGrpSpPr>
        <p:grpSpPr>
          <a:xfrm>
            <a:off x="5379474" y="1277741"/>
            <a:ext cx="3700462" cy="1422307"/>
            <a:chOff x="5443538" y="2045570"/>
            <a:chExt cx="3700462" cy="1422307"/>
          </a:xfrm>
        </p:grpSpPr>
        <p:grpSp>
          <p:nvGrpSpPr>
            <p:cNvPr id="15" name="Group 14"/>
            <p:cNvGrpSpPr/>
            <p:nvPr/>
          </p:nvGrpSpPr>
          <p:grpSpPr>
            <a:xfrm>
              <a:off x="5443538" y="2045570"/>
              <a:ext cx="3700462" cy="1422307"/>
              <a:chOff x="5443538" y="2045570"/>
              <a:chExt cx="3700462" cy="1422307"/>
            </a:xfrm>
          </p:grpSpPr>
          <p:grpSp>
            <p:nvGrpSpPr>
              <p:cNvPr id="17" name="Group 16"/>
              <p:cNvGrpSpPr/>
              <p:nvPr/>
            </p:nvGrpSpPr>
            <p:grpSpPr>
              <a:xfrm>
                <a:off x="5443538" y="2045570"/>
                <a:ext cx="3700462" cy="1422307"/>
                <a:chOff x="5443538" y="2045570"/>
                <a:chExt cx="3700462" cy="1422307"/>
              </a:xfrm>
            </p:grpSpPr>
            <p:pic>
              <p:nvPicPr>
                <p:cNvPr id="19" name="Picture 18"/>
                <p:cNvPicPr>
                  <a:picLocks noChangeAspect="1"/>
                </p:cNvPicPr>
                <p:nvPr/>
              </p:nvPicPr>
              <p:blipFill>
                <a:blip r:embed="rId3"/>
                <a:stretch>
                  <a:fillRect/>
                </a:stretch>
              </p:blipFill>
              <p:spPr>
                <a:xfrm>
                  <a:off x="5443538" y="2045570"/>
                  <a:ext cx="3700462" cy="1422307"/>
                </a:xfrm>
                <a:prstGeom prst="rect">
                  <a:avLst/>
                </a:prstGeom>
              </p:spPr>
            </p:pic>
            <mc:AlternateContent xmlns:mc="http://schemas.openxmlformats.org/markup-compatibility/2006" xmlns:a14="http://schemas.microsoft.com/office/drawing/2010/main">
              <mc:Choice Requires="a14">
                <p:sp>
                  <p:nvSpPr>
                    <p:cNvPr id="20" name="Rectangle 19"/>
                    <p:cNvSpPr/>
                    <p:nvPr/>
                  </p:nvSpPr>
                  <p:spPr>
                    <a:xfrm>
                      <a:off x="8580437" y="2699881"/>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80437" y="2699881"/>
                      <a:ext cx="533400" cy="438163"/>
                    </a:xfrm>
                    <a:prstGeom prst="rect">
                      <a:avLst/>
                    </a:prstGeom>
                    <a:blipFill rotWithShape="0">
                      <a:blip r:embed="rId16"/>
                      <a:stretch>
                        <a:fillRect l="-5495" b="-3947"/>
                      </a:stretch>
                    </a:blipFill>
                    <a:ln>
                      <a:solidFill>
                        <a:schemeClr val="bg1"/>
                      </a:solidFill>
                    </a:ln>
                  </p:spPr>
                  <p:txBody>
                    <a:bodyPr/>
                    <a:lstStyle/>
                    <a:p>
                      <a:r>
                        <a:rPr lang="en-US">
                          <a:noFill/>
                        </a:rPr>
                        <a:t> </a:t>
                      </a:r>
                    </a:p>
                  </p:txBody>
                </p:sp>
              </mc:Fallback>
            </mc:AlternateContent>
          </p:grpSp>
          <p:sp>
            <p:nvSpPr>
              <p:cNvPr id="18" name="Rectangle 17"/>
              <p:cNvSpPr/>
              <p:nvPr/>
            </p:nvSpPr>
            <p:spPr>
              <a:xfrm>
                <a:off x="6553200" y="2209800"/>
                <a:ext cx="2027237"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553200" y="2438400"/>
              <a:ext cx="228600" cy="3413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p:cNvSpPr txBox="1"/>
          <p:nvPr/>
        </p:nvSpPr>
        <p:spPr>
          <a:xfrm>
            <a:off x="762000" y="6105868"/>
            <a:ext cx="4557418" cy="646331"/>
          </a:xfrm>
          <a:prstGeom prst="rect">
            <a:avLst/>
          </a:prstGeom>
          <a:noFill/>
        </p:spPr>
        <p:txBody>
          <a:bodyPr wrap="square" rtlCol="0">
            <a:spAutoFit/>
          </a:bodyPr>
          <a:lstStyle/>
          <a:p>
            <a:r>
              <a:rPr lang="en-US" dirty="0" smtClean="0"/>
              <a:t>For the moment, we will neglect the extra step in our models</a:t>
            </a:r>
            <a:endParaRPr lang="en-US" dirty="0"/>
          </a:p>
        </p:txBody>
      </p:sp>
      <mc:AlternateContent xmlns:mc="http://schemas.openxmlformats.org/markup-compatibility/2006">
        <mc:Choice xmlns:a14="http://schemas.microsoft.com/office/drawing/2010/main" Requires="a14">
          <p:sp>
            <p:nvSpPr>
              <p:cNvPr id="3" name="TextBox 2"/>
              <p:cNvSpPr txBox="1"/>
              <p:nvPr/>
            </p:nvSpPr>
            <p:spPr>
              <a:xfrm>
                <a:off x="5943600" y="768137"/>
                <a:ext cx="2633481" cy="369332"/>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𝑰</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𝒙</m:t>
                      </m:r>
                    </m:oMath>
                  </m:oMathPara>
                </a14:m>
                <a:endParaRPr lang="en-US" b="1" dirty="0"/>
              </a:p>
            </p:txBody>
          </p:sp>
        </mc:Choice>
        <mc:Fallback>
          <p:sp>
            <p:nvSpPr>
              <p:cNvPr id="3" name="TextBox 2"/>
              <p:cNvSpPr txBox="1">
                <a:spLocks noRot="1" noChangeAspect="1" noMove="1" noResize="1" noEditPoints="1" noAdjustHandles="1" noChangeArrowheads="1" noChangeShapeType="1" noTextEdit="1"/>
              </p:cNvSpPr>
              <p:nvPr/>
            </p:nvSpPr>
            <p:spPr>
              <a:xfrm>
                <a:off x="5943600" y="768137"/>
                <a:ext cx="2633481" cy="369332"/>
              </a:xfrm>
              <a:prstGeom prst="rect">
                <a:avLst/>
              </a:prstGeom>
              <a:blipFill rotWithShape="0">
                <a:blip r:embed="rId1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52764445"/>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969382" y="3918064"/>
            <a:ext cx="3643312" cy="2714999"/>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416944"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2) Find the fixed points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416944" cy="3276025"/>
              </a:xfrm>
              <a:prstGeom prst="rect">
                <a:avLst/>
              </a:prstGeom>
              <a:blipFill rotWithShape="0">
                <a:blip r:embed="rId5"/>
                <a:stretch>
                  <a:fillRect l="-855" t="-92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7"/>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8"/>
          <a:stretch>
            <a:fillRect/>
          </a:stretch>
        </p:blipFill>
        <p:spPr>
          <a:xfrm>
            <a:off x="6131680" y="3378891"/>
            <a:ext cx="3012320" cy="2605088"/>
          </a:xfrm>
          <a:prstGeom prst="rect">
            <a:avLst/>
          </a:prstGeom>
        </p:spPr>
      </p:pic>
      <mc:AlternateContent xmlns:mc="http://schemas.openxmlformats.org/markup-compatibility/2006" xmlns:a14="http://schemas.microsoft.com/office/drawing/2010/main">
        <mc:Choice Requires="a14">
          <p:sp>
            <p:nvSpPr>
              <p:cNvPr id="7" name="Rectangle 6"/>
              <p:cNvSpPr/>
              <p:nvPr/>
            </p:nvSpPr>
            <p:spPr>
              <a:xfrm>
                <a:off x="2679067" y="6520260"/>
                <a:ext cx="56932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2679067" y="6520260"/>
                <a:ext cx="569322" cy="369332"/>
              </a:xfrm>
              <a:prstGeom prst="rect">
                <a:avLst/>
              </a:prstGeom>
              <a:blipFill rotWithShape="0">
                <a:blip r:embed="rId9"/>
                <a:stretch>
                  <a:fillRect b="-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3429000" y="4633278"/>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0000CC"/>
                              </a:solidFill>
                              <a:latin typeface="Cambria Math" panose="02040503050406030204" pitchFamily="18" charset="0"/>
                            </a:rPr>
                          </m:ctrlPr>
                        </m:sSubSupPr>
                        <m:e>
                          <m:r>
                            <a:rPr lang="en-US" b="1" i="1" dirty="0">
                              <a:solidFill>
                                <a:srgbClr val="0000CC"/>
                              </a:solidFill>
                              <a:latin typeface="Cambria Math" panose="02040503050406030204" pitchFamily="18" charset="0"/>
                            </a:rPr>
                            <m:t>𝑷</m:t>
                          </m:r>
                        </m:e>
                        <m:sub>
                          <m:r>
                            <a:rPr lang="en-US" b="1" i="1" dirty="0">
                              <a:solidFill>
                                <a:srgbClr val="0000CC"/>
                              </a:solidFill>
                              <a:latin typeface="Cambria Math" panose="02040503050406030204" pitchFamily="18" charset="0"/>
                            </a:rPr>
                            <m:t>𝟐</m:t>
                          </m:r>
                        </m:sub>
                        <m:sup>
                          <m:r>
                            <a:rPr lang="en-US" b="1" i="1" dirty="0" smtClean="0">
                              <a:solidFill>
                                <a:srgbClr val="0000CC"/>
                              </a:solidFill>
                              <a:latin typeface="Cambria Math" panose="02040503050406030204" pitchFamily="18" charset="0"/>
                            </a:rPr>
                            <m:t>∗</m:t>
                          </m:r>
                        </m:sup>
                      </m:sSubSup>
                    </m:oMath>
                  </m:oMathPara>
                </a14:m>
                <a:endParaRPr lang="en-US" dirty="0">
                  <a:solidFill>
                    <a:srgbClr val="0000CC"/>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3429000" y="4633278"/>
                <a:ext cx="518026" cy="369332"/>
              </a:xfrm>
              <a:prstGeom prst="rect">
                <a:avLst/>
              </a:prstGeom>
              <a:blipFill rotWithShape="0">
                <a:blip r:embed="rId10"/>
                <a:stretch>
                  <a:fillRect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1485148" y="4340890"/>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FFC000"/>
                              </a:solidFill>
                              <a:latin typeface="Cambria Math" panose="02040503050406030204" pitchFamily="18" charset="0"/>
                            </a:rPr>
                          </m:ctrlPr>
                        </m:sSubSupPr>
                        <m:e>
                          <m:r>
                            <a:rPr lang="en-US" b="1" i="1" dirty="0">
                              <a:solidFill>
                                <a:srgbClr val="FFC000"/>
                              </a:solidFill>
                              <a:latin typeface="Cambria Math" panose="02040503050406030204" pitchFamily="18" charset="0"/>
                            </a:rPr>
                            <m:t>𝑷</m:t>
                          </m:r>
                        </m:e>
                        <m:sub>
                          <m:r>
                            <a:rPr lang="en-US" b="1" i="1" dirty="0">
                              <a:solidFill>
                                <a:srgbClr val="FFC000"/>
                              </a:solidFill>
                              <a:latin typeface="Cambria Math" panose="02040503050406030204" pitchFamily="18" charset="0"/>
                            </a:rPr>
                            <m:t>𝟑</m:t>
                          </m:r>
                        </m:sub>
                        <m:sup>
                          <m:r>
                            <a:rPr lang="en-US" b="1" i="1" dirty="0" smtClean="0">
                              <a:solidFill>
                                <a:srgbClr val="FFC000"/>
                              </a:solidFill>
                              <a:latin typeface="Cambria Math" panose="02040503050406030204" pitchFamily="18" charset="0"/>
                            </a:rPr>
                            <m:t>∗</m:t>
                          </m:r>
                        </m:sup>
                      </m:sSubSup>
                    </m:oMath>
                  </m:oMathPara>
                </a14:m>
                <a:endParaRPr lang="en-US" dirty="0">
                  <a:solidFill>
                    <a:srgbClr val="FFC000"/>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1485148" y="4340890"/>
                <a:ext cx="518026" cy="369332"/>
              </a:xfrm>
              <a:prstGeom prst="rect">
                <a:avLst/>
              </a:prstGeom>
              <a:blipFill rotWithShape="0">
                <a:blip r:embed="rId11"/>
                <a:stretch>
                  <a:fillRect b="-3279"/>
                </a:stretch>
              </a:blipFill>
            </p:spPr>
            <p:txBody>
              <a:bodyPr/>
              <a:lstStyle/>
              <a:p>
                <a:r>
                  <a:rPr lang="en-US">
                    <a:noFill/>
                  </a:rPr>
                  <a:t> </a:t>
                </a:r>
              </a:p>
            </p:txBody>
          </p:sp>
        </mc:Fallback>
      </mc:AlternateContent>
      <p:pic>
        <p:nvPicPr>
          <p:cNvPr id="13" name="Picture 12"/>
          <p:cNvPicPr>
            <a:picLocks noChangeAspect="1"/>
          </p:cNvPicPr>
          <p:nvPr/>
        </p:nvPicPr>
        <p:blipFill>
          <a:blip r:embed="rId12"/>
          <a:stretch>
            <a:fillRect/>
          </a:stretch>
        </p:blipFill>
        <p:spPr>
          <a:xfrm>
            <a:off x="4712776" y="3954143"/>
            <a:ext cx="3528447" cy="2731902"/>
          </a:xfrm>
          <a:prstGeom prst="rect">
            <a:avLst/>
          </a:prstGeom>
        </p:spPr>
      </p:pic>
    </p:spTree>
    <p:extLst>
      <p:ext uri="{BB962C8B-B14F-4D97-AF65-F5344CB8AC3E}">
        <p14:creationId xmlns:p14="http://schemas.microsoft.com/office/powerpoint/2010/main" val="2747676661"/>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95424"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3) Look at Pulse Response</a:t>
                </a:r>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95424" cy="3276025"/>
              </a:xfrm>
              <a:prstGeom prst="rect">
                <a:avLst/>
              </a:prstGeom>
              <a:blipFill rotWithShape="0">
                <a:blip r:embed="rId4"/>
                <a:stretch>
                  <a:fillRect l="-916" t="-929" r="-91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3266790255"/>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071624"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3) Look at Pulse Response</a:t>
                </a:r>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071624" cy="3276025"/>
              </a:xfrm>
              <a:prstGeom prst="rect">
                <a:avLst/>
              </a:prstGeom>
              <a:blipFill rotWithShape="0">
                <a:blip r:embed="rId4"/>
                <a:stretch>
                  <a:fillRect l="-904" t="-92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7" name="Picture 6"/>
          <p:cNvPicPr>
            <a:picLocks noChangeAspect="1"/>
          </p:cNvPicPr>
          <p:nvPr/>
        </p:nvPicPr>
        <p:blipFill>
          <a:blip r:embed="rId7"/>
          <a:stretch>
            <a:fillRect/>
          </a:stretch>
        </p:blipFill>
        <p:spPr>
          <a:xfrm>
            <a:off x="685800" y="4149223"/>
            <a:ext cx="1931682" cy="1482067"/>
          </a:xfrm>
          <a:prstGeom prst="rect">
            <a:avLst/>
          </a:prstGeom>
        </p:spPr>
      </p:pic>
      <p:pic>
        <p:nvPicPr>
          <p:cNvPr id="8" name="Picture 7"/>
          <p:cNvPicPr>
            <a:picLocks noChangeAspect="1"/>
          </p:cNvPicPr>
          <p:nvPr/>
        </p:nvPicPr>
        <p:blipFill>
          <a:blip r:embed="rId8"/>
          <a:stretch>
            <a:fillRect/>
          </a:stretch>
        </p:blipFill>
        <p:spPr>
          <a:xfrm>
            <a:off x="2732290" y="4124680"/>
            <a:ext cx="1999743" cy="1506610"/>
          </a:xfrm>
          <a:prstGeom prst="rect">
            <a:avLst/>
          </a:prstGeom>
        </p:spPr>
      </p:pic>
      <p:pic>
        <p:nvPicPr>
          <p:cNvPr id="9" name="Picture 8"/>
          <p:cNvPicPr>
            <a:picLocks noChangeAspect="1"/>
          </p:cNvPicPr>
          <p:nvPr/>
        </p:nvPicPr>
        <p:blipFill>
          <a:blip r:embed="rId9"/>
          <a:stretch>
            <a:fillRect/>
          </a:stretch>
        </p:blipFill>
        <p:spPr>
          <a:xfrm>
            <a:off x="4846841" y="4108775"/>
            <a:ext cx="2011524" cy="1522515"/>
          </a:xfrm>
          <a:prstGeom prst="rect">
            <a:avLst/>
          </a:prstGeom>
        </p:spPr>
      </p:pic>
      <p:pic>
        <p:nvPicPr>
          <p:cNvPr id="10" name="Picture 9"/>
          <p:cNvPicPr>
            <a:picLocks noChangeAspect="1"/>
          </p:cNvPicPr>
          <p:nvPr/>
        </p:nvPicPr>
        <p:blipFill>
          <a:blip r:embed="rId10"/>
          <a:stretch>
            <a:fillRect/>
          </a:stretch>
        </p:blipFill>
        <p:spPr>
          <a:xfrm>
            <a:off x="7008342" y="4099060"/>
            <a:ext cx="1969492" cy="1522515"/>
          </a:xfrm>
          <a:prstGeom prst="rect">
            <a:avLst/>
          </a:prstGeom>
        </p:spPr>
      </p:pic>
    </p:spTree>
    <p:extLst>
      <p:ext uri="{BB962C8B-B14F-4D97-AF65-F5344CB8AC3E}">
        <p14:creationId xmlns:p14="http://schemas.microsoft.com/office/powerpoint/2010/main" val="2353383698"/>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95424"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3) Look at Sinusoidal Driving</a:t>
                </a:r>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95424" cy="3276025"/>
              </a:xfrm>
              <a:prstGeom prst="rect">
                <a:avLst/>
              </a:prstGeom>
              <a:blipFill rotWithShape="0">
                <a:blip r:embed="rId4"/>
                <a:stretch>
                  <a:fillRect l="-916" t="-929" r="-91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6131680" y="3378891"/>
            <a:ext cx="3012320" cy="2605088"/>
          </a:xfrm>
          <a:prstGeom prst="rect">
            <a:avLst/>
          </a:prstGeom>
        </p:spPr>
      </p:pic>
    </p:spTree>
    <p:extLst>
      <p:ext uri="{BB962C8B-B14F-4D97-AF65-F5344CB8AC3E}">
        <p14:creationId xmlns:p14="http://schemas.microsoft.com/office/powerpoint/2010/main" val="3882081448"/>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Incoherent Feed Forward (Herbert)</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95424" cy="3276025"/>
              </a:xfrm>
              <a:prstGeom prst="rect">
                <a:avLst/>
              </a:prstGeom>
            </p:spPr>
            <p:txBody>
              <a:bodyPr wrap="square">
                <a:spAutoFit/>
              </a:bodyPr>
              <a:lstStyle/>
              <a:p>
                <a:r>
                  <a:rPr lang="en-US" b="1" dirty="0" smtClean="0"/>
                  <a:t>Exercise: Write a simulation plotting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 </m:t>
                    </m:r>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𝟐</m:t>
                        </m:r>
                      </m:sub>
                    </m:sSub>
                  </m:oMath>
                </a14:m>
                <a:r>
                  <a:rPr lang="en-US" b="1" dirty="0"/>
                  <a:t> and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𝟑</m:t>
                        </m:r>
                      </m:sub>
                    </m:sSub>
                  </m:oMath>
                </a14:m>
                <a:r>
                  <a:rPr lang="en-US" b="1" dirty="0"/>
                  <a:t> vs </a:t>
                </a:r>
                <a14:m>
                  <m:oMath xmlns:m="http://schemas.openxmlformats.org/officeDocument/2006/math">
                    <m:r>
                      <a:rPr lang="en-US" b="1" i="1" dirty="0">
                        <a:latin typeface="Cambria Math" panose="02040503050406030204" pitchFamily="18" charset="0"/>
                      </a:rPr>
                      <m:t>𝒕</m:t>
                    </m:r>
                  </m:oMath>
                </a14:m>
                <a:r>
                  <a:rPr lang="en-US" b="1" dirty="0"/>
                  <a:t> letting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 </m:t>
                    </m:r>
                    <m:sSub>
                      <m:sSubPr>
                        <m:ctrlPr>
                          <a:rPr lang="en-US" i="1" dirty="0" err="1">
                            <a:latin typeface="Cambria Math" panose="02040503050406030204" pitchFamily="18" charset="0"/>
                          </a:rPr>
                        </m:ctrlPr>
                      </m:sSubPr>
                      <m:e>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=0.1,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𝐾</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=10, </m:t>
                        </m:r>
                        <m:r>
                          <a:rPr lang="en-US" i="1" dirty="0" err="1">
                            <a:latin typeface="Cambria Math" panose="02040503050406030204" pitchFamily="18" charset="0"/>
                          </a:rPr>
                          <m:t>𝑣</m:t>
                        </m:r>
                      </m:e>
                      <m:sub>
                        <m:r>
                          <a:rPr lang="en-US" i="1" dirty="0" err="1">
                            <a:latin typeface="Cambria Math" panose="02040503050406030204" pitchFamily="18" charset="0"/>
                          </a:rPr>
                          <m:t>𝑚𝑥</m:t>
                        </m:r>
                      </m:sub>
                    </m:sSub>
                    <m:r>
                      <a:rPr lang="en-US" i="1" dirty="0">
                        <a:latin typeface="Cambria Math" panose="02040503050406030204" pitchFamily="18" charset="0"/>
                      </a:rPr>
                      <m:t>=0.</m:t>
                    </m:r>
                    <m:r>
                      <a:rPr lang="en-US" b="0" i="1" dirty="0" smtClean="0">
                        <a:latin typeface="Cambria Math" panose="02040503050406030204" pitchFamily="18" charset="0"/>
                      </a:rPr>
                      <m:t>5</m:t>
                    </m:r>
                    <m:r>
                      <a:rPr lang="en-US" b="0" i="0" dirty="0" smtClean="0">
                        <a:latin typeface="Cambria Math" panose="02040503050406030204" pitchFamily="18" charset="0"/>
                      </a:rPr>
                      <m:t>, </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0" dirty="0" smtClean="0">
                        <a:latin typeface="Cambria Math" panose="02040503050406030204" pitchFamily="18" charset="0"/>
                      </a:rPr>
                      <m:t>=0.2</m:t>
                    </m:r>
                  </m:oMath>
                </a14:m>
                <a:endParaRPr lang="en-US" dirty="0"/>
              </a:p>
              <a:p>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1</m:t>
                                  </m:r>
                                </m:sub>
                              </m:sSub>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num>
                            <m:den>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3</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1</m:t>
                                  </m:r>
                                </m:sub>
                              </m:sSub>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r>
                                    <a:rPr lang="en-US" i="1">
                                      <a:latin typeface="Cambria Math" panose="02040503050406030204" pitchFamily="18" charset="0"/>
                                    </a:rPr>
                                    <m:t>8</m:t>
                                  </m:r>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b="1" dirty="0" smtClean="0"/>
              </a:p>
              <a:p>
                <a:r>
                  <a:rPr lang="en-US" b="1" dirty="0" smtClean="0"/>
                  <a:t>Exercise 3) Look at Sinusoidal Driving</a:t>
                </a:r>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95424" cy="3276025"/>
              </a:xfrm>
              <a:prstGeom prst="rect">
                <a:avLst/>
              </a:prstGeom>
              <a:blipFill rotWithShape="0">
                <a:blip r:embed="rId4"/>
                <a:stretch>
                  <a:fillRect l="-916" t="-929" r="-91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646331"/>
          </a:xfrm>
          <a:prstGeom prst="rect">
            <a:avLst/>
          </a:prstGeom>
        </p:spPr>
        <p:txBody>
          <a:bodyPr wrap="square">
            <a:spAutoFit/>
          </a:bodyPr>
          <a:lstStyle/>
          <a:p>
            <a:endParaRPr lang="en-US" dirty="0"/>
          </a:p>
          <a:p>
            <a:endParaRPr lang="en-US" dirty="0"/>
          </a:p>
        </p:txBody>
      </p:sp>
      <p:pic>
        <p:nvPicPr>
          <p:cNvPr id="3" name="Picture 2"/>
          <p:cNvPicPr>
            <a:picLocks noChangeAspect="1"/>
          </p:cNvPicPr>
          <p:nvPr/>
        </p:nvPicPr>
        <p:blipFill rotWithShape="1">
          <a:blip r:embed="rId6"/>
          <a:srcRect l="49568" t="998" r="2550" b="-998"/>
          <a:stretch/>
        </p:blipFill>
        <p:spPr>
          <a:xfrm>
            <a:off x="7345524" y="787866"/>
            <a:ext cx="1722276" cy="2591025"/>
          </a:xfrm>
          <a:prstGeom prst="rect">
            <a:avLst/>
          </a:prstGeom>
        </p:spPr>
      </p:pic>
      <p:pic>
        <p:nvPicPr>
          <p:cNvPr id="6" name="Picture 5"/>
          <p:cNvPicPr>
            <a:picLocks noChangeAspect="1"/>
          </p:cNvPicPr>
          <p:nvPr/>
        </p:nvPicPr>
        <p:blipFill>
          <a:blip r:embed="rId7"/>
          <a:stretch>
            <a:fillRect/>
          </a:stretch>
        </p:blipFill>
        <p:spPr>
          <a:xfrm>
            <a:off x="17585" y="3944563"/>
            <a:ext cx="1721365" cy="1295400"/>
          </a:xfrm>
          <a:prstGeom prst="rect">
            <a:avLst/>
          </a:prstGeom>
        </p:spPr>
      </p:pic>
      <p:pic>
        <p:nvPicPr>
          <p:cNvPr id="7" name="Picture 6"/>
          <p:cNvPicPr>
            <a:picLocks noChangeAspect="1"/>
          </p:cNvPicPr>
          <p:nvPr/>
        </p:nvPicPr>
        <p:blipFill>
          <a:blip r:embed="rId8"/>
          <a:stretch>
            <a:fillRect/>
          </a:stretch>
        </p:blipFill>
        <p:spPr>
          <a:xfrm>
            <a:off x="1781421" y="3962148"/>
            <a:ext cx="1759240" cy="1306012"/>
          </a:xfrm>
          <a:prstGeom prst="rect">
            <a:avLst/>
          </a:prstGeom>
        </p:spPr>
      </p:pic>
      <p:pic>
        <p:nvPicPr>
          <p:cNvPr id="8" name="Picture 7"/>
          <p:cNvPicPr>
            <a:picLocks noChangeAspect="1"/>
          </p:cNvPicPr>
          <p:nvPr/>
        </p:nvPicPr>
        <p:blipFill>
          <a:blip r:embed="rId9"/>
          <a:stretch>
            <a:fillRect/>
          </a:stretch>
        </p:blipFill>
        <p:spPr>
          <a:xfrm>
            <a:off x="3565547" y="3944563"/>
            <a:ext cx="1762765" cy="1354578"/>
          </a:xfrm>
          <a:prstGeom prst="rect">
            <a:avLst/>
          </a:prstGeom>
        </p:spPr>
      </p:pic>
      <p:pic>
        <p:nvPicPr>
          <p:cNvPr id="9" name="Picture 8"/>
          <p:cNvPicPr>
            <a:picLocks noChangeAspect="1"/>
          </p:cNvPicPr>
          <p:nvPr/>
        </p:nvPicPr>
        <p:blipFill>
          <a:blip r:embed="rId10"/>
          <a:stretch>
            <a:fillRect/>
          </a:stretch>
        </p:blipFill>
        <p:spPr>
          <a:xfrm>
            <a:off x="5353198" y="3933045"/>
            <a:ext cx="1758132" cy="1366096"/>
          </a:xfrm>
          <a:prstGeom prst="rect">
            <a:avLst/>
          </a:prstGeom>
        </p:spPr>
      </p:pic>
      <p:pic>
        <p:nvPicPr>
          <p:cNvPr id="10" name="Picture 9"/>
          <p:cNvPicPr>
            <a:picLocks noChangeAspect="1"/>
          </p:cNvPicPr>
          <p:nvPr/>
        </p:nvPicPr>
        <p:blipFill>
          <a:blip r:embed="rId11"/>
          <a:stretch>
            <a:fillRect/>
          </a:stretch>
        </p:blipFill>
        <p:spPr>
          <a:xfrm>
            <a:off x="7143186" y="3854763"/>
            <a:ext cx="1915450" cy="1474999"/>
          </a:xfrm>
          <a:prstGeom prst="rect">
            <a:avLst/>
          </a:prstGeom>
        </p:spPr>
      </p:pic>
    </p:spTree>
    <p:extLst>
      <p:ext uri="{BB962C8B-B14F-4D97-AF65-F5344CB8AC3E}">
        <p14:creationId xmlns:p14="http://schemas.microsoft.com/office/powerpoint/2010/main" val="200308946"/>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182615"/>
            <a:ext cx="9144000" cy="838200"/>
          </a:xfrm>
        </p:spPr>
        <p:txBody>
          <a:bodyPr/>
          <a:lstStyle/>
          <a:p>
            <a:pPr eaLnBrk="1" hangingPunct="1"/>
            <a:r>
              <a:rPr lang="en-US" sz="3600" b="1" dirty="0" smtClean="0">
                <a:solidFill>
                  <a:srgbClr val="0000CC"/>
                </a:solidFill>
              </a:rPr>
              <a:t>Building </a:t>
            </a:r>
            <a:r>
              <a:rPr lang="en-US" sz="3600" b="1" dirty="0" smtClean="0">
                <a:solidFill>
                  <a:srgbClr val="0000CC"/>
                </a:solidFill>
              </a:rPr>
              <a:t>Models: Feedback: </a:t>
            </a:r>
            <a:r>
              <a:rPr lang="en-US" sz="3600" b="1" dirty="0" err="1" smtClean="0">
                <a:solidFill>
                  <a:srgbClr val="0000CC"/>
                </a:solidFill>
              </a:rPr>
              <a:t>Autoactivation</a:t>
            </a:r>
            <a:r>
              <a:rPr lang="en-US" sz="3600" b="1" dirty="0" smtClean="0">
                <a:solidFill>
                  <a:srgbClr val="0000CC"/>
                </a:solidFill>
              </a:rPr>
              <a:t> and </a:t>
            </a:r>
            <a:r>
              <a:rPr lang="en-US" sz="3600" b="1" dirty="0" err="1" smtClean="0">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63755" y="1221852"/>
            <a:ext cx="5259362" cy="2031325"/>
          </a:xfrm>
          <a:prstGeom prst="rect">
            <a:avLst/>
          </a:prstGeom>
        </p:spPr>
        <p:txBody>
          <a:bodyPr wrap="square">
            <a:spAutoFit/>
          </a:bodyPr>
          <a:lstStyle/>
          <a:p>
            <a:r>
              <a:rPr lang="en-US" dirty="0" smtClean="0"/>
              <a:t>Let’s next consider the simplest example of </a:t>
            </a:r>
            <a:r>
              <a:rPr lang="en-US" b="1" dirty="0" smtClean="0"/>
              <a:t>feedback</a:t>
            </a:r>
            <a:r>
              <a:rPr lang="en-US" dirty="0" smtClean="0"/>
              <a:t>, where the output of the circuit also acts as an input</a:t>
            </a:r>
          </a:p>
          <a:p>
            <a:endParaRPr lang="en-US" dirty="0"/>
          </a:p>
          <a:p>
            <a:r>
              <a:rPr lang="en-US" dirty="0" smtClean="0"/>
              <a:t>The simplest example is positive autoregulation (or </a:t>
            </a:r>
            <a:r>
              <a:rPr lang="en-US" dirty="0" err="1" smtClean="0"/>
              <a:t>autoactivation</a:t>
            </a:r>
            <a:r>
              <a:rPr lang="en-US" dirty="0" smtClean="0"/>
              <a:t>), which we also met back in chapter one! </a:t>
            </a:r>
            <a:endParaRPr lang="en-US" dirty="0" smtClean="0"/>
          </a:p>
        </p:txBody>
      </p:sp>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343851"/>
            <a:ext cx="8994427" cy="369332"/>
          </a:xfrm>
          <a:prstGeom prst="rect">
            <a:avLst/>
          </a:prstGeom>
        </p:spPr>
        <p:txBody>
          <a:bodyPr wrap="square">
            <a:spAutoFit/>
          </a:bodyPr>
          <a:lstStyle/>
          <a:p>
            <a:r>
              <a:rPr lang="en-US" dirty="0" smtClean="0"/>
              <a:t>In this case, a </a:t>
            </a:r>
            <a:r>
              <a:rPr lang="en-US" dirty="0"/>
              <a:t>gene </a:t>
            </a:r>
            <a:r>
              <a:rPr lang="en-US" dirty="0" smtClean="0"/>
              <a:t>codes for a product </a:t>
            </a:r>
            <a:r>
              <a:rPr lang="en-US" dirty="0"/>
              <a:t>that </a:t>
            </a:r>
            <a:r>
              <a:rPr lang="en-US" dirty="0" smtClean="0"/>
              <a:t>promotes its </a:t>
            </a:r>
            <a:r>
              <a:rPr lang="en-US" dirty="0"/>
              <a:t>own </a:t>
            </a:r>
            <a:r>
              <a:rPr lang="en-US" dirty="0" smtClean="0"/>
              <a:t>transcription</a:t>
            </a:r>
            <a:endParaRPr lang="en-US" dirty="0"/>
          </a:p>
        </p:txBody>
      </p:sp>
      <p:grpSp>
        <p:nvGrpSpPr>
          <p:cNvPr id="8" name="Group 7"/>
          <p:cNvGrpSpPr/>
          <p:nvPr/>
        </p:nvGrpSpPr>
        <p:grpSpPr>
          <a:xfrm>
            <a:off x="6781800" y="1524000"/>
            <a:ext cx="1219200" cy="1117135"/>
            <a:chOff x="6324600" y="787866"/>
            <a:chExt cx="1219200" cy="1117135"/>
          </a:xfrm>
        </p:grpSpPr>
        <mc:AlternateContent xmlns:mc="http://schemas.openxmlformats.org/markup-compatibility/2006">
          <mc:Choice xmlns:a14="http://schemas.microsoft.com/office/drawing/2010/main" Requires="a14">
            <p:sp>
              <p:nvSpPr>
                <p:cNvPr id="9" name="TextBox 8"/>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9" name="TextBox 8"/>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5"/>
                  <a:stretch>
                    <a:fillRect/>
                  </a:stretch>
                </a:blipFill>
              </p:spPr>
              <p:txBody>
                <a:bodyPr/>
                <a:lstStyle/>
                <a:p>
                  <a:r>
                    <a:rPr lang="en-US">
                      <a:noFill/>
                    </a:rPr>
                    <a:t> </a:t>
                  </a:r>
                </a:p>
              </p:txBody>
            </p:sp>
          </mc:Fallback>
        </mc:AlternateContent>
        <p:sp>
          <p:nvSpPr>
            <p:cNvPr id="10" name="Arc 9"/>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12951054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5259362" cy="2862322"/>
              </a:xfrm>
              <a:prstGeom prst="rect">
                <a:avLst/>
              </a:prstGeom>
            </p:spPr>
            <p:txBody>
              <a:bodyPr wrap="square">
                <a:spAutoFit/>
              </a:bodyPr>
              <a:lstStyle/>
              <a:p>
                <a:r>
                  <a:rPr lang="en-US" dirty="0" smtClean="0"/>
                  <a:t>As usual, we </a:t>
                </a:r>
                <a:r>
                  <a:rPr lang="en-US" dirty="0" smtClean="0"/>
                  <a:t>first need to interpret the diagram </a:t>
                </a:r>
                <a:r>
                  <a:rPr lang="en-US" dirty="0" smtClean="0"/>
                  <a:t>biologically</a:t>
                </a:r>
              </a:p>
              <a:p>
                <a:endParaRPr lang="en-US" dirty="0"/>
              </a:p>
              <a:p>
                <a:r>
                  <a:rPr lang="en-US" dirty="0" smtClean="0"/>
                  <a:t>Here, we assume </a:t>
                </a:r>
                <a:r>
                  <a:rPr lang="en-US" dirty="0"/>
                  <a:t>the </a:t>
                </a:r>
                <a:r>
                  <a:rPr lang="en-US" dirty="0" smtClean="0"/>
                  <a:t>gene is transcribed </a:t>
                </a:r>
                <a:r>
                  <a:rPr lang="en-US" dirty="0"/>
                  <a:t>into messenger RNA (mRNA) at a low basal </a:t>
                </a:r>
                <a:r>
                  <a:rPr lang="en-US" dirty="0" smtClean="0"/>
                  <a:t>rate</a:t>
                </a:r>
              </a:p>
              <a:p>
                <a:endParaRPr lang="en-US" dirty="0" smtClean="0"/>
              </a:p>
              <a:p>
                <a:r>
                  <a:rPr lang="en-US" dirty="0" smtClean="0"/>
                  <a:t>In </a:t>
                </a:r>
                <a:r>
                  <a:rPr lang="en-US" dirty="0"/>
                  <a:t>addition, any gene product (like </a:t>
                </a:r>
                <a14:m>
                  <m:oMath xmlns:m="http://schemas.openxmlformats.org/officeDocument/2006/math">
                    <m:r>
                      <a:rPr lang="en-US" b="0" i="1" dirty="0" smtClean="0">
                        <a:latin typeface="Cambria Math" panose="02040503050406030204" pitchFamily="18" charset="0"/>
                      </a:rPr>
                      <m:t>𝐴</m:t>
                    </m:r>
                  </m:oMath>
                </a14:m>
                <a:r>
                  <a:rPr lang="en-US" dirty="0"/>
                  <a:t>) must decay in time (with first order kinetics) or we would accumulate an infinite amount</a:t>
                </a:r>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5259362" cy="2862322"/>
              </a:xfrm>
              <a:prstGeom prst="rect">
                <a:avLst/>
              </a:prstGeom>
              <a:blipFill rotWithShape="0">
                <a:blip r:embed="rId4"/>
                <a:stretch>
                  <a:fillRect l="-1043" t="-1064"/>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5" name="Rectangle 4"/>
              <p:cNvSpPr/>
              <p:nvPr/>
            </p:nvSpPr>
            <p:spPr>
              <a:xfrm>
                <a:off x="78712" y="3673681"/>
                <a:ext cx="8903563" cy="1754326"/>
              </a:xfrm>
              <a:prstGeom prst="rect">
                <a:avLst/>
              </a:prstGeom>
            </p:spPr>
            <p:txBody>
              <a:bodyPr wrap="square">
                <a:spAutoFit/>
              </a:bodyPr>
              <a:lstStyle/>
              <a:p>
                <a:r>
                  <a:rPr lang="en-US" dirty="0" smtClean="0"/>
                  <a:t>The production </a:t>
                </a:r>
                <a:r>
                  <a:rPr lang="en-US" dirty="0"/>
                  <a:t>of protein is </a:t>
                </a:r>
                <a:r>
                  <a:rPr lang="en-US" dirty="0" smtClean="0"/>
                  <a:t>really a </a:t>
                </a:r>
                <a:r>
                  <a:rPr lang="en-US" dirty="0"/>
                  <a:t>multi-step process, which our diagram ignores, We could add the intermediate of the translation of mRNA to protein </a:t>
                </a:r>
                <a14:m>
                  <m:oMath xmlns:m="http://schemas.openxmlformats.org/officeDocument/2006/math">
                    <m:r>
                      <a:rPr lang="en-US" b="0" i="1" dirty="0" smtClean="0">
                        <a:latin typeface="Cambria Math" panose="02040503050406030204" pitchFamily="18" charset="0"/>
                      </a:rPr>
                      <m:t>𝐴</m:t>
                    </m:r>
                  </m:oMath>
                </a14:m>
                <a:r>
                  <a:rPr lang="en-US" dirty="0"/>
                  <a:t> (we should check if significant in any case!) and its first-order decay (note </a:t>
                </a:r>
                <a:r>
                  <a:rPr lang="en-US" b="1" dirty="0"/>
                  <a:t>mRNA not used </a:t>
                </a:r>
                <a:r>
                  <a:rPr lang="en-US" b="1" dirty="0" smtClean="0"/>
                  <a:t>up in making </a:t>
                </a:r>
                <a14:m>
                  <m:oMath xmlns:m="http://schemas.openxmlformats.org/officeDocument/2006/math">
                    <m:r>
                      <a:rPr lang="en-US" b="1" i="1" dirty="0" smtClean="0">
                        <a:latin typeface="Cambria Math" panose="02040503050406030204" pitchFamily="18" charset="0"/>
                      </a:rPr>
                      <m:t>𝑰</m:t>
                    </m:r>
                  </m:oMath>
                </a14:m>
                <a:r>
                  <a:rPr lang="en-US" dirty="0" smtClean="0"/>
                  <a:t>)</a:t>
                </a:r>
                <a:endParaRPr lang="en-US" dirty="0"/>
              </a:p>
              <a:p>
                <a:endParaRPr lang="en-US" dirty="0" smtClean="0"/>
              </a:p>
              <a:p>
                <a:endParaRPr lang="en-US" dirty="0"/>
              </a:p>
            </p:txBody>
          </p:sp>
        </mc:Choice>
        <mc:Fallback>
          <p:sp>
            <p:nvSpPr>
              <p:cNvPr id="5" name="Rectangle 4"/>
              <p:cNvSpPr>
                <a:spLocks noRot="1" noChangeAspect="1" noMove="1" noResize="1" noEditPoints="1" noAdjustHandles="1" noChangeArrowheads="1" noChangeShapeType="1" noTextEdit="1"/>
              </p:cNvSpPr>
              <p:nvPr/>
            </p:nvSpPr>
            <p:spPr>
              <a:xfrm>
                <a:off x="78712" y="3673681"/>
                <a:ext cx="8903563" cy="1754326"/>
              </a:xfrm>
              <a:prstGeom prst="rect">
                <a:avLst/>
              </a:prstGeom>
              <a:blipFill rotWithShape="0">
                <a:blip r:embed="rId6"/>
                <a:stretch>
                  <a:fillRect l="-616" t="-2091" r="-274"/>
                </a:stretch>
              </a:blipFill>
            </p:spPr>
            <p:txBody>
              <a:bodyPr/>
              <a:lstStyle/>
              <a:p>
                <a:r>
                  <a:rPr lang="en-US">
                    <a:noFill/>
                  </a:rPr>
                  <a:t> </a:t>
                </a:r>
              </a:p>
            </p:txBody>
          </p:sp>
        </mc:Fallback>
      </mc:AlternateContent>
      <p:grpSp>
        <p:nvGrpSpPr>
          <p:cNvPr id="8" name="Group 7"/>
          <p:cNvGrpSpPr/>
          <p:nvPr/>
        </p:nvGrpSpPr>
        <p:grpSpPr>
          <a:xfrm>
            <a:off x="6678990" y="763265"/>
            <a:ext cx="1219200" cy="1117135"/>
            <a:chOff x="6324600" y="787866"/>
            <a:chExt cx="1219200" cy="1117135"/>
          </a:xfrm>
        </p:grpSpPr>
        <mc:AlternateContent xmlns:mc="http://schemas.openxmlformats.org/markup-compatibility/2006">
          <mc:Choice xmlns:a14="http://schemas.microsoft.com/office/drawing/2010/main" Requires="a14">
            <p:sp>
              <p:nvSpPr>
                <p:cNvPr id="6" name="TextBox 5"/>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6" name="TextBox 5"/>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7"/>
                  <a:stretch>
                    <a:fillRect/>
                  </a:stretch>
                </a:blipFill>
              </p:spPr>
              <p:txBody>
                <a:bodyPr/>
                <a:lstStyle/>
                <a:p>
                  <a:r>
                    <a:rPr lang="en-US">
                      <a:noFill/>
                    </a:rPr>
                    <a:t> </a:t>
                  </a:r>
                </a:p>
              </p:txBody>
            </p:sp>
          </mc:Fallback>
        </mc:AlternateContent>
        <p:sp>
          <p:nvSpPr>
            <p:cNvPr id="7" name="Arc 6"/>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6" name="Group 45"/>
          <p:cNvGrpSpPr/>
          <p:nvPr/>
        </p:nvGrpSpPr>
        <p:grpSpPr>
          <a:xfrm>
            <a:off x="5715000" y="2045570"/>
            <a:ext cx="3420122" cy="1422307"/>
            <a:chOff x="5715000" y="2045570"/>
            <a:chExt cx="3420122" cy="1422307"/>
          </a:xfrm>
        </p:grpSpPr>
        <p:grpSp>
          <p:nvGrpSpPr>
            <p:cNvPr id="36" name="Group 35"/>
            <p:cNvGrpSpPr/>
            <p:nvPr/>
          </p:nvGrpSpPr>
          <p:grpSpPr>
            <a:xfrm>
              <a:off x="5715000" y="2045570"/>
              <a:ext cx="3420122" cy="1422307"/>
              <a:chOff x="5715000" y="2045570"/>
              <a:chExt cx="3420122" cy="1422307"/>
            </a:xfrm>
          </p:grpSpPr>
          <p:grpSp>
            <p:nvGrpSpPr>
              <p:cNvPr id="14" name="Group 13"/>
              <p:cNvGrpSpPr/>
              <p:nvPr/>
            </p:nvGrpSpPr>
            <p:grpSpPr>
              <a:xfrm>
                <a:off x="5715000" y="2045570"/>
                <a:ext cx="3420122" cy="1422307"/>
                <a:chOff x="5715000" y="2045570"/>
                <a:chExt cx="3420122" cy="1422307"/>
              </a:xfrm>
            </p:grpSpPr>
            <p:grpSp>
              <p:nvGrpSpPr>
                <p:cNvPr id="13" name="Group 12"/>
                <p:cNvGrpSpPr/>
                <p:nvPr/>
              </p:nvGrpSpPr>
              <p:grpSpPr>
                <a:xfrm>
                  <a:off x="6477000" y="2045570"/>
                  <a:ext cx="2658122" cy="1422307"/>
                  <a:chOff x="6477000" y="2045570"/>
                  <a:chExt cx="2658122" cy="1422307"/>
                </a:xfrm>
              </p:grpSpPr>
              <p:grpSp>
                <p:nvGrpSpPr>
                  <p:cNvPr id="4" name="Group 3"/>
                  <p:cNvGrpSpPr/>
                  <p:nvPr/>
                </p:nvGrpSpPr>
                <p:grpSpPr>
                  <a:xfrm>
                    <a:off x="6477000" y="2045570"/>
                    <a:ext cx="2658122" cy="1422307"/>
                    <a:chOff x="6477000" y="2045570"/>
                    <a:chExt cx="2658122" cy="1422307"/>
                  </a:xfrm>
                </p:grpSpPr>
                <p:pic>
                  <p:nvPicPr>
                    <p:cNvPr id="3" name="Picture 2"/>
                    <p:cNvPicPr>
                      <a:picLocks noChangeAspect="1"/>
                    </p:cNvPicPr>
                    <p:nvPr/>
                  </p:nvPicPr>
                  <p:blipFill rotWithShape="1">
                    <a:blip r:embed="rId8"/>
                    <a:srcRect l="28167" r="1"/>
                    <a:stretch/>
                  </p:blipFill>
                  <p:spPr>
                    <a:xfrm>
                      <a:off x="6477000" y="2045570"/>
                      <a:ext cx="2658122" cy="1422307"/>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8595804" y="267088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95804" y="2670889"/>
                          <a:ext cx="533400" cy="438163"/>
                        </a:xfrm>
                        <a:prstGeom prst="rect">
                          <a:avLst/>
                        </a:prstGeom>
                        <a:blipFill rotWithShape="0">
                          <a:blip r:embed="rId9"/>
                          <a:stretch>
                            <a:fillRect l="-5435" b="-3947"/>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31" name="TextBox 30"/>
                      <p:cNvSpPr txBox="1"/>
                      <p:nvPr/>
                    </p:nvSpPr>
                    <p:spPr>
                      <a:xfrm>
                        <a:off x="8376323" y="2365389"/>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31" name="TextBox 30"/>
                      <p:cNvSpPr txBox="1">
                        <a:spLocks noRot="1" noChangeAspect="1" noMove="1" noResize="1" noEditPoints="1" noAdjustHandles="1" noChangeArrowheads="1" noChangeShapeType="1" noTextEdit="1"/>
                      </p:cNvSpPr>
                      <p:nvPr/>
                    </p:nvSpPr>
                    <p:spPr>
                      <a:xfrm>
                        <a:off x="8376323" y="2365389"/>
                        <a:ext cx="219481" cy="400110"/>
                      </a:xfrm>
                      <a:prstGeom prst="rect">
                        <a:avLst/>
                      </a:prstGeom>
                      <a:blipFill rotWithShape="0">
                        <a:blip r:embed="rId10"/>
                        <a:stretch>
                          <a:fillRect r="-58333"/>
                        </a:stretch>
                      </a:blipFill>
                    </p:spPr>
                    <p:txBody>
                      <a:bodyPr/>
                      <a:lstStyle/>
                      <a:p>
                        <a:r>
                          <a:rPr lang="en-US">
                            <a:noFill/>
                          </a:rPr>
                          <a:t> </a:t>
                        </a:r>
                      </a:p>
                    </p:txBody>
                  </p:sp>
                </mc:Fallback>
              </mc:AlternateContent>
            </p:grpSp>
            <p:sp>
              <p:nvSpPr>
                <p:cNvPr id="33" name="TextBox 32"/>
                <p:cNvSpPr txBox="1"/>
                <p:nvPr/>
              </p:nvSpPr>
              <p:spPr>
                <a:xfrm>
                  <a:off x="5715000" y="2045570"/>
                  <a:ext cx="829081" cy="1044455"/>
                </a:xfrm>
                <a:prstGeom prst="rect">
                  <a:avLst/>
                </a:prstGeom>
                <a:solidFill>
                  <a:schemeClr val="bg1"/>
                </a:solidFill>
              </p:spPr>
              <p:txBody>
                <a:bodyPr wrap="square" rtlCol="0">
                  <a:spAutoFit/>
                </a:bodyPr>
                <a:lstStyle/>
                <a:p>
                  <a:endParaRPr lang="en-US" sz="2000" dirty="0"/>
                </a:p>
              </p:txBody>
            </p:sp>
          </p:grpSp>
          <p:sp>
            <p:nvSpPr>
              <p:cNvPr id="34" name="Rectangle 33"/>
              <p:cNvSpPr/>
              <p:nvPr/>
            </p:nvSpPr>
            <p:spPr>
              <a:xfrm>
                <a:off x="6477001" y="2383145"/>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4" name="Straight Arrow Connector 43"/>
            <p:cNvCxnSpPr/>
            <p:nvPr/>
          </p:nvCxnSpPr>
          <p:spPr>
            <a:xfrm>
              <a:off x="6678990" y="2365186"/>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4114800" y="5257800"/>
            <a:ext cx="4910337" cy="1422307"/>
            <a:chOff x="4114800" y="5257800"/>
            <a:chExt cx="4910337" cy="1422307"/>
          </a:xfrm>
        </p:grpSpPr>
        <p:grpSp>
          <p:nvGrpSpPr>
            <p:cNvPr id="38" name="Group 37"/>
            <p:cNvGrpSpPr/>
            <p:nvPr/>
          </p:nvGrpSpPr>
          <p:grpSpPr>
            <a:xfrm>
              <a:off x="4114800" y="5257800"/>
              <a:ext cx="4910337" cy="1422307"/>
              <a:chOff x="4114800" y="5257800"/>
              <a:chExt cx="4910337" cy="1422307"/>
            </a:xfrm>
          </p:grpSpPr>
          <p:grpSp>
            <p:nvGrpSpPr>
              <p:cNvPr id="17" name="Group 16"/>
              <p:cNvGrpSpPr/>
              <p:nvPr/>
            </p:nvGrpSpPr>
            <p:grpSpPr>
              <a:xfrm>
                <a:off x="4114800" y="5257800"/>
                <a:ext cx="4910337" cy="1422307"/>
                <a:chOff x="4114800" y="5257800"/>
                <a:chExt cx="4910337" cy="1422307"/>
              </a:xfrm>
            </p:grpSpPr>
            <p:grpSp>
              <p:nvGrpSpPr>
                <p:cNvPr id="16" name="Group 15"/>
                <p:cNvGrpSpPr/>
                <p:nvPr/>
              </p:nvGrpSpPr>
              <p:grpSpPr>
                <a:xfrm>
                  <a:off x="4114800" y="5257800"/>
                  <a:ext cx="4910337" cy="1422307"/>
                  <a:chOff x="4114800" y="5257800"/>
                  <a:chExt cx="4910337" cy="1422307"/>
                </a:xfrm>
              </p:grpSpPr>
              <p:grpSp>
                <p:nvGrpSpPr>
                  <p:cNvPr id="15" name="Group 14"/>
                  <p:cNvGrpSpPr/>
                  <p:nvPr/>
                </p:nvGrpSpPr>
                <p:grpSpPr>
                  <a:xfrm>
                    <a:off x="4114800" y="5257800"/>
                    <a:ext cx="4910337" cy="1422307"/>
                    <a:chOff x="4114800" y="5257800"/>
                    <a:chExt cx="4910337" cy="1422307"/>
                  </a:xfrm>
                </p:grpSpPr>
                <p:grpSp>
                  <p:nvGrpSpPr>
                    <p:cNvPr id="18" name="Group 17"/>
                    <p:cNvGrpSpPr/>
                    <p:nvPr/>
                  </p:nvGrpSpPr>
                  <p:grpSpPr>
                    <a:xfrm>
                      <a:off x="4114800" y="5257800"/>
                      <a:ext cx="4910337" cy="1422307"/>
                      <a:chOff x="4114800" y="5257800"/>
                      <a:chExt cx="4910337" cy="1422307"/>
                    </a:xfrm>
                  </p:grpSpPr>
                  <p:grpSp>
                    <p:nvGrpSpPr>
                      <p:cNvPr id="19" name="Group 18"/>
                      <p:cNvGrpSpPr/>
                      <p:nvPr/>
                    </p:nvGrpSpPr>
                    <p:grpSpPr>
                      <a:xfrm>
                        <a:off x="4114800" y="5257800"/>
                        <a:ext cx="4854160" cy="1422307"/>
                        <a:chOff x="4114800" y="5257800"/>
                        <a:chExt cx="4854160" cy="1422307"/>
                      </a:xfrm>
                    </p:grpSpPr>
                    <p:grpSp>
                      <p:nvGrpSpPr>
                        <p:cNvPr id="21" name="Group 20"/>
                        <p:cNvGrpSpPr/>
                        <p:nvPr/>
                      </p:nvGrpSpPr>
                      <p:grpSpPr>
                        <a:xfrm>
                          <a:off x="4114800" y="5257800"/>
                          <a:ext cx="4854160" cy="1422307"/>
                          <a:chOff x="4114800" y="5257800"/>
                          <a:chExt cx="4854160" cy="1422307"/>
                        </a:xfrm>
                      </p:grpSpPr>
                      <p:grpSp>
                        <p:nvGrpSpPr>
                          <p:cNvPr id="23" name="Group 22"/>
                          <p:cNvGrpSpPr/>
                          <p:nvPr/>
                        </p:nvGrpSpPr>
                        <p:grpSpPr>
                          <a:xfrm>
                            <a:off x="4114800" y="5257800"/>
                            <a:ext cx="4854160" cy="1422307"/>
                            <a:chOff x="4114800" y="5257800"/>
                            <a:chExt cx="4854160" cy="1422307"/>
                          </a:xfrm>
                        </p:grpSpPr>
                        <p:grpSp>
                          <p:nvGrpSpPr>
                            <p:cNvPr id="25" name="Group 24"/>
                            <p:cNvGrpSpPr/>
                            <p:nvPr/>
                          </p:nvGrpSpPr>
                          <p:grpSpPr>
                            <a:xfrm>
                              <a:off x="4114800" y="5257800"/>
                              <a:ext cx="4854160" cy="1422307"/>
                              <a:chOff x="4114800" y="5257800"/>
                              <a:chExt cx="4854160" cy="1422307"/>
                            </a:xfrm>
                          </p:grpSpPr>
                          <mc:AlternateContent xmlns:mc="http://schemas.openxmlformats.org/markup-compatibility/2006" xmlns:a14="http://schemas.microsoft.com/office/drawing/2010/main">
                            <mc:Choice Requires="a14">
                              <p:sp>
                                <p:nvSpPr>
                                  <p:cNvPr id="27" name="Rectangle 26"/>
                                  <p:cNvSpPr/>
                                  <p:nvPr/>
                                </p:nvSpPr>
                                <p:spPr>
                                  <a:xfrm>
                                    <a:off x="7794065" y="5862163"/>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𝑣</m:t>
                                              </m:r>
                                            </m:e>
                                            <m:sub>
                                              <m:r>
                                                <a:rPr lang="en-US" sz="2400" b="0" i="1" smtClean="0">
                                                  <a:solidFill>
                                                    <a:schemeClr val="tx1"/>
                                                  </a:solidFill>
                                                  <a:latin typeface="Cambria Math" panose="02040503050406030204" pitchFamily="18" charset="0"/>
                                                </a:rPr>
                                                <m:t>2</m:t>
                                              </m:r>
                                            </m:sub>
                                          </m:sSub>
                                        </m:oMath>
                                      </m:oMathPara>
                                    </a14:m>
                                    <a:endParaRPr lang="en-US" sz="2400" dirty="0">
                                      <a:solidFill>
                                        <a:schemeClr val="tx1"/>
                                      </a:solidFill>
                                    </a:endParaRPr>
                                  </a:p>
                                </p:txBody>
                              </p:sp>
                            </mc:Choice>
                            <mc:Fallback xmlns="">
                              <p:sp>
                                <p:nvSpPr>
                                  <p:cNvPr id="12" name="Rectangle 11"/>
                                  <p:cNvSpPr>
                                    <a:spLocks noRot="1" noChangeAspect="1" noMove="1" noResize="1" noEditPoints="1" noAdjustHandles="1" noChangeArrowheads="1" noChangeShapeType="1" noTextEdit="1"/>
                                  </p:cNvSpPr>
                                  <p:nvPr/>
                                </p:nvSpPr>
                                <p:spPr>
                                  <a:xfrm>
                                    <a:off x="7794065" y="5862163"/>
                                    <a:ext cx="533400" cy="438163"/>
                                  </a:xfrm>
                                  <a:prstGeom prst="rect">
                                    <a:avLst/>
                                  </a:prstGeom>
                                  <a:blipFill rotWithShape="0">
                                    <a:blip r:embed="rId11"/>
                                    <a:stretch>
                                      <a:fillRect b="-3947"/>
                                    </a:stretch>
                                  </a:blipFill>
                                  <a:ln>
                                    <a:solidFill>
                                      <a:schemeClr val="bg1"/>
                                    </a:solidFill>
                                  </a:ln>
                                </p:spPr>
                                <p:txBody>
                                  <a:bodyPr/>
                                  <a:lstStyle/>
                                  <a:p>
                                    <a:r>
                                      <a:rPr lang="en-US">
                                        <a:noFill/>
                                      </a:rPr>
                                      <a:t> </a:t>
                                    </a:r>
                                  </a:p>
                                </p:txBody>
                              </p:sp>
                            </mc:Fallback>
                          </mc:AlternateContent>
                          <p:pic>
                            <p:nvPicPr>
                              <p:cNvPr id="28" name="Picture 27"/>
                              <p:cNvPicPr>
                                <a:picLocks noChangeAspect="1"/>
                              </p:cNvPicPr>
                              <p:nvPr/>
                            </p:nvPicPr>
                            <p:blipFill>
                              <a:blip r:embed="rId8"/>
                              <a:stretch>
                                <a:fillRect/>
                              </a:stretch>
                            </p:blipFill>
                            <p:spPr>
                              <a:xfrm>
                                <a:off x="4114800" y="5257800"/>
                                <a:ext cx="3700462" cy="1422307"/>
                              </a:xfrm>
                              <a:prstGeom prst="rect">
                                <a:avLst/>
                              </a:prstGeom>
                            </p:spPr>
                          </p:pic>
                          <p:pic>
                            <p:nvPicPr>
                              <p:cNvPr id="29" name="Picture 28"/>
                              <p:cNvPicPr>
                                <a:picLocks noChangeAspect="1"/>
                              </p:cNvPicPr>
                              <p:nvPr/>
                            </p:nvPicPr>
                            <p:blipFill rotWithShape="1">
                              <a:blip r:embed="rId8"/>
                              <a:srcRect l="78250"/>
                              <a:stretch/>
                            </p:blipFill>
                            <p:spPr>
                              <a:xfrm>
                                <a:off x="8164098" y="5257800"/>
                                <a:ext cx="804862" cy="1422307"/>
                              </a:xfrm>
                              <a:prstGeom prst="rect">
                                <a:avLst/>
                              </a:prstGeom>
                            </p:spPr>
                          </p:pic>
                          <p:sp>
                            <p:nvSpPr>
                              <p:cNvPr id="30" name="Rectangle 29"/>
                              <p:cNvSpPr/>
                              <p:nvPr/>
                            </p:nvSpPr>
                            <p:spPr>
                              <a:xfrm>
                                <a:off x="7010400" y="5530790"/>
                                <a:ext cx="879648"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solidFill>
                                      <a:schemeClr val="tx1"/>
                                    </a:solidFill>
                                  </a:rPr>
                                  <a:t>mRNA</a:t>
                                </a:r>
                                <a:endParaRPr lang="en-US" dirty="0">
                                  <a:solidFill>
                                    <a:schemeClr val="tx1"/>
                                  </a:solidFill>
                                </a:endParaRPr>
                              </a:p>
                            </p:txBody>
                          </p:sp>
                        </p:grpSp>
                        <mc:AlternateContent xmlns:mc="http://schemas.openxmlformats.org/markup-compatibility/2006" xmlns:a14="http://schemas.microsoft.com/office/drawing/2010/main">
                          <mc:Choice Requires="a14">
                            <p:sp>
                              <p:nvSpPr>
                                <p:cNvPr id="26" name="Rectangle 25"/>
                                <p:cNvSpPr/>
                                <p:nvPr/>
                              </p:nvSpPr>
                              <p:spPr>
                                <a:xfrm>
                                  <a:off x="8409601" y="5936444"/>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𝑣</m:t>
                                            </m:r>
                                          </m:e>
                                          <m:sub>
                                            <m:r>
                                              <a:rPr lang="en-US" sz="2400" b="0" i="1" smtClean="0">
                                                <a:solidFill>
                                                  <a:schemeClr val="tx1"/>
                                                </a:solidFill>
                                                <a:latin typeface="Cambria Math" panose="02040503050406030204" pitchFamily="18" charset="0"/>
                                              </a:rPr>
                                              <m:t>3</m:t>
                                            </m:r>
                                          </m:sub>
                                        </m:sSub>
                                      </m:oMath>
                                    </m:oMathPara>
                                  </a14:m>
                                  <a:endParaRPr lang="en-US" sz="2400" dirty="0">
                                    <a:solidFill>
                                      <a:schemeClr val="tx1"/>
                                    </a:solidFill>
                                  </a:endParaRPr>
                                </a:p>
                              </p:txBody>
                            </p:sp>
                          </mc:Choice>
                          <mc:Fallback xmlns="">
                            <p:sp>
                              <p:nvSpPr>
                                <p:cNvPr id="14" name="Rectangle 13"/>
                                <p:cNvSpPr>
                                  <a:spLocks noRot="1" noChangeAspect="1" noMove="1" noResize="1" noEditPoints="1" noAdjustHandles="1" noChangeArrowheads="1" noChangeShapeType="1" noTextEdit="1"/>
                                </p:cNvSpPr>
                                <p:nvPr/>
                              </p:nvSpPr>
                              <p:spPr>
                                <a:xfrm>
                                  <a:off x="8409601" y="5936444"/>
                                  <a:ext cx="533400" cy="438163"/>
                                </a:xfrm>
                                <a:prstGeom prst="rect">
                                  <a:avLst/>
                                </a:prstGeom>
                                <a:blipFill rotWithShape="0">
                                  <a:blip r:embed="rId12"/>
                                  <a:stretch>
                                    <a:fillRect b="-3947"/>
                                  </a:stretch>
                                </a:blipFill>
                                <a:ln>
                                  <a:solidFill>
                                    <a:schemeClr val="bg1"/>
                                  </a:solidFill>
                                </a:ln>
                              </p:spPr>
                              <p:txBody>
                                <a:bodyPr/>
                                <a:lstStyle/>
                                <a:p>
                                  <a:r>
                                    <a:rPr lang="en-US">
                                      <a:noFill/>
                                    </a:rPr>
                                    <a:t> </a:t>
                                  </a:r>
                                </a:p>
                              </p:txBody>
                            </p:sp>
                          </mc:Fallback>
                        </mc:AlternateContent>
                      </p:grpSp>
                      <p:cxnSp>
                        <p:nvCxnSpPr>
                          <p:cNvPr id="24" name="Straight Arrow Connector 23"/>
                          <p:cNvCxnSpPr/>
                          <p:nvPr/>
                        </p:nvCxnSpPr>
                        <p:spPr>
                          <a:xfrm>
                            <a:off x="7822616" y="5781331"/>
                            <a:ext cx="329184" cy="4487"/>
                          </a:xfrm>
                          <a:prstGeom prst="straightConnector1">
                            <a:avLst/>
                          </a:prstGeom>
                          <a:ln w="50800">
                            <a:solidFill>
                              <a:schemeClr val="tx1"/>
                            </a:solidFill>
                            <a:tailEnd type="oval"/>
                          </a:ln>
                        </p:spPr>
                        <p:style>
                          <a:lnRef idx="1">
                            <a:schemeClr val="accent1"/>
                          </a:lnRef>
                          <a:fillRef idx="0">
                            <a:schemeClr val="accent1"/>
                          </a:fillRef>
                          <a:effectRef idx="0">
                            <a:schemeClr val="accent1"/>
                          </a:effectRef>
                          <a:fontRef idx="minor">
                            <a:schemeClr val="tx1"/>
                          </a:fontRef>
                        </p:style>
                      </p:cxnSp>
                    </p:grpSp>
                    <p:cxnSp>
                      <p:nvCxnSpPr>
                        <p:cNvPr id="22" name="Straight Arrow Connector 21"/>
                        <p:cNvCxnSpPr/>
                        <p:nvPr/>
                      </p:nvCxnSpPr>
                      <p:spPr>
                        <a:xfrm>
                          <a:off x="6935613" y="5516161"/>
                          <a:ext cx="1280160" cy="4487"/>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0" name="Rectangle 19"/>
                          <p:cNvSpPr/>
                          <p:nvPr/>
                        </p:nvSpPr>
                        <p:spPr>
                          <a:xfrm>
                            <a:off x="8491737" y="589803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30" name="Rectangle 29"/>
                          <p:cNvSpPr>
                            <a:spLocks noRot="1" noChangeAspect="1" noMove="1" noResize="1" noEditPoints="1" noAdjustHandles="1" noChangeArrowheads="1" noChangeShapeType="1" noTextEdit="1"/>
                          </p:cNvSpPr>
                          <p:nvPr/>
                        </p:nvSpPr>
                        <p:spPr>
                          <a:xfrm>
                            <a:off x="8491737" y="5898039"/>
                            <a:ext cx="533400" cy="438163"/>
                          </a:xfrm>
                          <a:prstGeom prst="rect">
                            <a:avLst/>
                          </a:prstGeom>
                          <a:blipFill rotWithShape="0">
                            <a:blip r:embed="rId13"/>
                            <a:stretch>
                              <a:fillRect l="-5435" b="-4000"/>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35" name="TextBox 34"/>
                        <p:cNvSpPr txBox="1"/>
                        <p:nvPr/>
                      </p:nvSpPr>
                      <p:spPr>
                        <a:xfrm>
                          <a:off x="8234380" y="5593177"/>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35" name="TextBox 34"/>
                        <p:cNvSpPr txBox="1">
                          <a:spLocks noRot="1" noChangeAspect="1" noMove="1" noResize="1" noEditPoints="1" noAdjustHandles="1" noChangeArrowheads="1" noChangeShapeType="1" noTextEdit="1"/>
                        </p:cNvSpPr>
                        <p:nvPr/>
                      </p:nvSpPr>
                      <p:spPr>
                        <a:xfrm>
                          <a:off x="8234380" y="5593177"/>
                          <a:ext cx="219481" cy="400110"/>
                        </a:xfrm>
                        <a:prstGeom prst="rect">
                          <a:avLst/>
                        </a:prstGeom>
                        <a:blipFill rotWithShape="0">
                          <a:blip r:embed="rId14"/>
                          <a:stretch>
                            <a:fillRect r="-55556"/>
                          </a:stretch>
                        </a:blipFill>
                      </p:spPr>
                      <p:txBody>
                        <a:bodyPr/>
                        <a:lstStyle/>
                        <a:p>
                          <a:r>
                            <a:rPr lang="en-US">
                              <a:noFill/>
                            </a:rPr>
                            <a:t> </a:t>
                          </a:r>
                        </a:p>
                      </p:txBody>
                    </p:sp>
                  </mc:Fallback>
                </mc:AlternateContent>
              </p:grpSp>
              <p:sp>
                <p:nvSpPr>
                  <p:cNvPr id="37" name="TextBox 36"/>
                  <p:cNvSpPr txBox="1"/>
                  <p:nvPr/>
                </p:nvSpPr>
                <p:spPr>
                  <a:xfrm>
                    <a:off x="4392679" y="5414216"/>
                    <a:ext cx="829081" cy="1044455"/>
                  </a:xfrm>
                  <a:prstGeom prst="rect">
                    <a:avLst/>
                  </a:prstGeom>
                  <a:solidFill>
                    <a:schemeClr val="bg1"/>
                  </a:solidFill>
                </p:spPr>
                <p:txBody>
                  <a:bodyPr wrap="square" rtlCol="0">
                    <a:spAutoFit/>
                  </a:bodyPr>
                  <a:lstStyle/>
                  <a:p>
                    <a:endParaRPr lang="en-US" sz="2000" dirty="0"/>
                  </a:p>
                </p:txBody>
              </p:sp>
            </p:grpSp>
            <mc:AlternateContent xmlns:mc="http://schemas.openxmlformats.org/markup-compatibility/2006">
              <mc:Choice xmlns:a14="http://schemas.microsoft.com/office/drawing/2010/main" Requires="a14">
                <p:sp>
                  <p:nvSpPr>
                    <p:cNvPr id="39" name="Rectangle 38"/>
                    <p:cNvSpPr/>
                    <p:nvPr/>
                  </p:nvSpPr>
                  <p:spPr>
                    <a:xfrm>
                      <a:off x="7241727" y="590796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𝑚</m:t>
                                </m:r>
                              </m:sub>
                            </m:sSub>
                          </m:oMath>
                        </m:oMathPara>
                      </a14:m>
                      <a:endParaRPr lang="en-US" sz="2400" dirty="0">
                        <a:solidFill>
                          <a:schemeClr val="tx1"/>
                        </a:solidFill>
                      </a:endParaRPr>
                    </a:p>
                  </p:txBody>
                </p:sp>
              </mc:Choice>
              <mc:Fallback>
                <p:sp>
                  <p:nvSpPr>
                    <p:cNvPr id="39" name="Rectangle 38"/>
                    <p:cNvSpPr>
                      <a:spLocks noRot="1" noChangeAspect="1" noMove="1" noResize="1" noEditPoints="1" noAdjustHandles="1" noChangeArrowheads="1" noChangeShapeType="1" noTextEdit="1"/>
                    </p:cNvSpPr>
                    <p:nvPr/>
                  </p:nvSpPr>
                  <p:spPr>
                    <a:xfrm>
                      <a:off x="7241727" y="5907969"/>
                      <a:ext cx="533400" cy="438163"/>
                    </a:xfrm>
                    <a:prstGeom prst="rect">
                      <a:avLst/>
                    </a:prstGeom>
                    <a:blipFill rotWithShape="0">
                      <a:blip r:embed="rId15"/>
                      <a:stretch>
                        <a:fillRect l="-13187" b="-1316"/>
                      </a:stretch>
                    </a:blipFill>
                    <a:ln>
                      <a:solidFill>
                        <a:schemeClr val="bg1"/>
                      </a:solidFill>
                    </a:ln>
                  </p:spPr>
                  <p:txBody>
                    <a:bodyPr/>
                    <a:lstStyle/>
                    <a:p>
                      <a:r>
                        <a:rPr lang="en-US">
                          <a:noFill/>
                        </a:rPr>
                        <a:t> </a:t>
                      </a:r>
                    </a:p>
                  </p:txBody>
                </p:sp>
              </mc:Fallback>
            </mc:AlternateContent>
          </p:grpSp>
          <p:sp>
            <p:nvSpPr>
              <p:cNvPr id="43" name="Rectangle 42"/>
              <p:cNvSpPr/>
              <p:nvPr/>
            </p:nvSpPr>
            <p:spPr>
              <a:xfrm>
                <a:off x="5186919" y="5604817"/>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2" name="Straight Arrow Connector 51"/>
            <p:cNvCxnSpPr/>
            <p:nvPr/>
          </p:nvCxnSpPr>
          <p:spPr>
            <a:xfrm>
              <a:off x="5352636" y="5568645"/>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2428675"/>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4233663" y="3636575"/>
            <a:ext cx="4910337" cy="1422307"/>
            <a:chOff x="4114800" y="5257800"/>
            <a:chExt cx="4910337" cy="1422307"/>
          </a:xfrm>
        </p:grpSpPr>
        <p:grpSp>
          <p:nvGrpSpPr>
            <p:cNvPr id="75" name="Group 74"/>
            <p:cNvGrpSpPr/>
            <p:nvPr/>
          </p:nvGrpSpPr>
          <p:grpSpPr>
            <a:xfrm>
              <a:off x="4114800" y="5257800"/>
              <a:ext cx="4910337" cy="1422307"/>
              <a:chOff x="4114800" y="5257800"/>
              <a:chExt cx="4910337" cy="1422307"/>
            </a:xfrm>
          </p:grpSpPr>
          <p:grpSp>
            <p:nvGrpSpPr>
              <p:cNvPr id="77" name="Group 76"/>
              <p:cNvGrpSpPr/>
              <p:nvPr/>
            </p:nvGrpSpPr>
            <p:grpSpPr>
              <a:xfrm>
                <a:off x="4114800" y="5257800"/>
                <a:ext cx="4910337" cy="1422307"/>
                <a:chOff x="4114800" y="5257800"/>
                <a:chExt cx="4910337" cy="1422307"/>
              </a:xfrm>
            </p:grpSpPr>
            <p:grpSp>
              <p:nvGrpSpPr>
                <p:cNvPr id="79" name="Group 78"/>
                <p:cNvGrpSpPr/>
                <p:nvPr/>
              </p:nvGrpSpPr>
              <p:grpSpPr>
                <a:xfrm>
                  <a:off x="4114800" y="5257800"/>
                  <a:ext cx="4910337" cy="1422307"/>
                  <a:chOff x="4114800" y="5257800"/>
                  <a:chExt cx="4910337" cy="1422307"/>
                </a:xfrm>
              </p:grpSpPr>
              <p:grpSp>
                <p:nvGrpSpPr>
                  <p:cNvPr id="81" name="Group 80"/>
                  <p:cNvGrpSpPr/>
                  <p:nvPr/>
                </p:nvGrpSpPr>
                <p:grpSpPr>
                  <a:xfrm>
                    <a:off x="4114800" y="5257800"/>
                    <a:ext cx="4910337" cy="1422307"/>
                    <a:chOff x="4114800" y="5257800"/>
                    <a:chExt cx="4910337" cy="1422307"/>
                  </a:xfrm>
                </p:grpSpPr>
                <p:grpSp>
                  <p:nvGrpSpPr>
                    <p:cNvPr id="83" name="Group 82"/>
                    <p:cNvGrpSpPr/>
                    <p:nvPr/>
                  </p:nvGrpSpPr>
                  <p:grpSpPr>
                    <a:xfrm>
                      <a:off x="4114800" y="5257800"/>
                      <a:ext cx="4910337" cy="1422307"/>
                      <a:chOff x="4114800" y="5257800"/>
                      <a:chExt cx="4910337" cy="1422307"/>
                    </a:xfrm>
                  </p:grpSpPr>
                  <p:grpSp>
                    <p:nvGrpSpPr>
                      <p:cNvPr id="85" name="Group 84"/>
                      <p:cNvGrpSpPr/>
                      <p:nvPr/>
                    </p:nvGrpSpPr>
                    <p:grpSpPr>
                      <a:xfrm>
                        <a:off x="4114800" y="5257800"/>
                        <a:ext cx="4854160" cy="1422307"/>
                        <a:chOff x="4114800" y="5257800"/>
                        <a:chExt cx="4854160" cy="1422307"/>
                      </a:xfrm>
                    </p:grpSpPr>
                    <p:grpSp>
                      <p:nvGrpSpPr>
                        <p:cNvPr id="87" name="Group 86"/>
                        <p:cNvGrpSpPr/>
                        <p:nvPr/>
                      </p:nvGrpSpPr>
                      <p:grpSpPr>
                        <a:xfrm>
                          <a:off x="4114800" y="5257800"/>
                          <a:ext cx="4854160" cy="1422307"/>
                          <a:chOff x="4114800" y="5257800"/>
                          <a:chExt cx="4854160" cy="1422307"/>
                        </a:xfrm>
                      </p:grpSpPr>
                      <p:grpSp>
                        <p:nvGrpSpPr>
                          <p:cNvPr id="89" name="Group 88"/>
                          <p:cNvGrpSpPr/>
                          <p:nvPr/>
                        </p:nvGrpSpPr>
                        <p:grpSpPr>
                          <a:xfrm>
                            <a:off x="4114800" y="5257800"/>
                            <a:ext cx="4854160" cy="1422307"/>
                            <a:chOff x="4114800" y="5257800"/>
                            <a:chExt cx="4854160" cy="1422307"/>
                          </a:xfrm>
                        </p:grpSpPr>
                        <p:grpSp>
                          <p:nvGrpSpPr>
                            <p:cNvPr id="91" name="Group 90"/>
                            <p:cNvGrpSpPr/>
                            <p:nvPr/>
                          </p:nvGrpSpPr>
                          <p:grpSpPr>
                            <a:xfrm>
                              <a:off x="4114800" y="5257800"/>
                              <a:ext cx="4854160" cy="1422307"/>
                              <a:chOff x="4114800" y="5257800"/>
                              <a:chExt cx="4854160" cy="1422307"/>
                            </a:xfrm>
                          </p:grpSpPr>
                          <mc:AlternateContent xmlns:mc="http://schemas.openxmlformats.org/markup-compatibility/2006" xmlns:a14="http://schemas.microsoft.com/office/drawing/2010/main">
                            <mc:Choice Requires="a14">
                              <p:sp>
                                <p:nvSpPr>
                                  <p:cNvPr id="93" name="Rectangle 92"/>
                                  <p:cNvSpPr/>
                                  <p:nvPr/>
                                </p:nvSpPr>
                                <p:spPr>
                                  <a:xfrm>
                                    <a:off x="7794065" y="5862163"/>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𝑣</m:t>
                                              </m:r>
                                            </m:e>
                                            <m:sub>
                                              <m:r>
                                                <a:rPr lang="en-US" sz="2400" b="0" i="1" smtClean="0">
                                                  <a:solidFill>
                                                    <a:schemeClr val="tx1"/>
                                                  </a:solidFill>
                                                  <a:latin typeface="Cambria Math" panose="02040503050406030204" pitchFamily="18" charset="0"/>
                                                </a:rPr>
                                                <m:t>2</m:t>
                                              </m:r>
                                            </m:sub>
                                          </m:sSub>
                                        </m:oMath>
                                      </m:oMathPara>
                                    </a14:m>
                                    <a:endParaRPr lang="en-US" sz="2400" dirty="0">
                                      <a:solidFill>
                                        <a:schemeClr val="tx1"/>
                                      </a:solidFill>
                                    </a:endParaRPr>
                                  </a:p>
                                </p:txBody>
                              </p:sp>
                            </mc:Choice>
                            <mc:Fallback xmlns="">
                              <p:sp>
                                <p:nvSpPr>
                                  <p:cNvPr id="12" name="Rectangle 11"/>
                                  <p:cNvSpPr>
                                    <a:spLocks noRot="1" noChangeAspect="1" noMove="1" noResize="1" noEditPoints="1" noAdjustHandles="1" noChangeArrowheads="1" noChangeShapeType="1" noTextEdit="1"/>
                                  </p:cNvSpPr>
                                  <p:nvPr/>
                                </p:nvSpPr>
                                <p:spPr>
                                  <a:xfrm>
                                    <a:off x="7794065" y="5862163"/>
                                    <a:ext cx="533400" cy="438163"/>
                                  </a:xfrm>
                                  <a:prstGeom prst="rect">
                                    <a:avLst/>
                                  </a:prstGeom>
                                  <a:blipFill rotWithShape="0">
                                    <a:blip r:embed="rId8"/>
                                    <a:stretch>
                                      <a:fillRect b="-3947"/>
                                    </a:stretch>
                                  </a:blipFill>
                                  <a:ln>
                                    <a:solidFill>
                                      <a:schemeClr val="bg1"/>
                                    </a:solidFill>
                                  </a:ln>
                                </p:spPr>
                                <p:txBody>
                                  <a:bodyPr/>
                                  <a:lstStyle/>
                                  <a:p>
                                    <a:r>
                                      <a:rPr lang="en-US">
                                        <a:noFill/>
                                      </a:rPr>
                                      <a:t> </a:t>
                                    </a:r>
                                  </a:p>
                                </p:txBody>
                              </p:sp>
                            </mc:Fallback>
                          </mc:AlternateContent>
                          <p:pic>
                            <p:nvPicPr>
                              <p:cNvPr id="94" name="Picture 93"/>
                              <p:cNvPicPr>
                                <a:picLocks noChangeAspect="1"/>
                              </p:cNvPicPr>
                              <p:nvPr/>
                            </p:nvPicPr>
                            <p:blipFill>
                              <a:blip r:embed="rId9"/>
                              <a:stretch>
                                <a:fillRect/>
                              </a:stretch>
                            </p:blipFill>
                            <p:spPr>
                              <a:xfrm>
                                <a:off x="4114800" y="5257800"/>
                                <a:ext cx="3700462" cy="1422307"/>
                              </a:xfrm>
                              <a:prstGeom prst="rect">
                                <a:avLst/>
                              </a:prstGeom>
                            </p:spPr>
                          </p:pic>
                          <p:pic>
                            <p:nvPicPr>
                              <p:cNvPr id="95" name="Picture 94"/>
                              <p:cNvPicPr>
                                <a:picLocks noChangeAspect="1"/>
                              </p:cNvPicPr>
                              <p:nvPr/>
                            </p:nvPicPr>
                            <p:blipFill rotWithShape="1">
                              <a:blip r:embed="rId9"/>
                              <a:srcRect l="78250"/>
                              <a:stretch/>
                            </p:blipFill>
                            <p:spPr>
                              <a:xfrm>
                                <a:off x="8164098" y="5257800"/>
                                <a:ext cx="804862" cy="1422307"/>
                              </a:xfrm>
                              <a:prstGeom prst="rect">
                                <a:avLst/>
                              </a:prstGeom>
                            </p:spPr>
                          </p:pic>
                          <p:sp>
                            <p:nvSpPr>
                              <p:cNvPr id="96" name="Rectangle 95"/>
                              <p:cNvSpPr/>
                              <p:nvPr/>
                            </p:nvSpPr>
                            <p:spPr>
                              <a:xfrm>
                                <a:off x="7010400" y="5530790"/>
                                <a:ext cx="879648"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smtClean="0">
                                    <a:solidFill>
                                      <a:schemeClr val="tx1"/>
                                    </a:solidFill>
                                  </a:rPr>
                                  <a:t>mRNA</a:t>
                                </a:r>
                                <a:endParaRPr lang="en-US" dirty="0">
                                  <a:solidFill>
                                    <a:schemeClr val="tx1"/>
                                  </a:solidFill>
                                </a:endParaRPr>
                              </a:p>
                            </p:txBody>
                          </p:sp>
                        </p:grpSp>
                        <mc:AlternateContent xmlns:mc="http://schemas.openxmlformats.org/markup-compatibility/2006" xmlns:a14="http://schemas.microsoft.com/office/drawing/2010/main">
                          <mc:Choice Requires="a14">
                            <p:sp>
                              <p:nvSpPr>
                                <p:cNvPr id="92" name="Rectangle 91"/>
                                <p:cNvSpPr/>
                                <p:nvPr/>
                              </p:nvSpPr>
                              <p:spPr>
                                <a:xfrm>
                                  <a:off x="8409601" y="5936444"/>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𝑣</m:t>
                                            </m:r>
                                          </m:e>
                                          <m:sub>
                                            <m:r>
                                              <a:rPr lang="en-US" sz="2400" b="0" i="1" smtClean="0">
                                                <a:solidFill>
                                                  <a:schemeClr val="tx1"/>
                                                </a:solidFill>
                                                <a:latin typeface="Cambria Math" panose="02040503050406030204" pitchFamily="18" charset="0"/>
                                              </a:rPr>
                                              <m:t>3</m:t>
                                            </m:r>
                                          </m:sub>
                                        </m:sSub>
                                      </m:oMath>
                                    </m:oMathPara>
                                  </a14:m>
                                  <a:endParaRPr lang="en-US" sz="2400" dirty="0">
                                    <a:solidFill>
                                      <a:schemeClr val="tx1"/>
                                    </a:solidFill>
                                  </a:endParaRPr>
                                </a:p>
                              </p:txBody>
                            </p:sp>
                          </mc:Choice>
                          <mc:Fallback xmlns="">
                            <p:sp>
                              <p:nvSpPr>
                                <p:cNvPr id="14" name="Rectangle 13"/>
                                <p:cNvSpPr>
                                  <a:spLocks noRot="1" noChangeAspect="1" noMove="1" noResize="1" noEditPoints="1" noAdjustHandles="1" noChangeArrowheads="1" noChangeShapeType="1" noTextEdit="1"/>
                                </p:cNvSpPr>
                                <p:nvPr/>
                              </p:nvSpPr>
                              <p:spPr>
                                <a:xfrm>
                                  <a:off x="8409601" y="5936444"/>
                                  <a:ext cx="533400" cy="438163"/>
                                </a:xfrm>
                                <a:prstGeom prst="rect">
                                  <a:avLst/>
                                </a:prstGeom>
                                <a:blipFill rotWithShape="0">
                                  <a:blip r:embed="rId10"/>
                                  <a:stretch>
                                    <a:fillRect b="-3947"/>
                                  </a:stretch>
                                </a:blipFill>
                                <a:ln>
                                  <a:solidFill>
                                    <a:schemeClr val="bg1"/>
                                  </a:solidFill>
                                </a:ln>
                              </p:spPr>
                              <p:txBody>
                                <a:bodyPr/>
                                <a:lstStyle/>
                                <a:p>
                                  <a:r>
                                    <a:rPr lang="en-US">
                                      <a:noFill/>
                                    </a:rPr>
                                    <a:t> </a:t>
                                  </a:r>
                                </a:p>
                              </p:txBody>
                            </p:sp>
                          </mc:Fallback>
                        </mc:AlternateContent>
                      </p:grpSp>
                      <p:cxnSp>
                        <p:nvCxnSpPr>
                          <p:cNvPr id="90" name="Straight Arrow Connector 89"/>
                          <p:cNvCxnSpPr/>
                          <p:nvPr/>
                        </p:nvCxnSpPr>
                        <p:spPr>
                          <a:xfrm>
                            <a:off x="7822616" y="5781331"/>
                            <a:ext cx="329184" cy="4487"/>
                          </a:xfrm>
                          <a:prstGeom prst="straightConnector1">
                            <a:avLst/>
                          </a:prstGeom>
                          <a:ln w="50800">
                            <a:solidFill>
                              <a:schemeClr val="tx1"/>
                            </a:solidFill>
                            <a:tailEnd type="oval"/>
                          </a:ln>
                        </p:spPr>
                        <p:style>
                          <a:lnRef idx="1">
                            <a:schemeClr val="accent1"/>
                          </a:lnRef>
                          <a:fillRef idx="0">
                            <a:schemeClr val="accent1"/>
                          </a:fillRef>
                          <a:effectRef idx="0">
                            <a:schemeClr val="accent1"/>
                          </a:effectRef>
                          <a:fontRef idx="minor">
                            <a:schemeClr val="tx1"/>
                          </a:fontRef>
                        </p:style>
                      </p:cxnSp>
                    </p:grpSp>
                    <p:cxnSp>
                      <p:nvCxnSpPr>
                        <p:cNvPr id="88" name="Straight Arrow Connector 87"/>
                        <p:cNvCxnSpPr/>
                        <p:nvPr/>
                      </p:nvCxnSpPr>
                      <p:spPr>
                        <a:xfrm>
                          <a:off x="6935613" y="5516161"/>
                          <a:ext cx="1280160" cy="4487"/>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86" name="Rectangle 85"/>
                          <p:cNvSpPr/>
                          <p:nvPr/>
                        </p:nvSpPr>
                        <p:spPr>
                          <a:xfrm>
                            <a:off x="8491737" y="589803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30" name="Rectangle 29"/>
                          <p:cNvSpPr>
                            <a:spLocks noRot="1" noChangeAspect="1" noMove="1" noResize="1" noEditPoints="1" noAdjustHandles="1" noChangeArrowheads="1" noChangeShapeType="1" noTextEdit="1"/>
                          </p:cNvSpPr>
                          <p:nvPr/>
                        </p:nvSpPr>
                        <p:spPr>
                          <a:xfrm>
                            <a:off x="8491737" y="5898039"/>
                            <a:ext cx="533400" cy="438163"/>
                          </a:xfrm>
                          <a:prstGeom prst="rect">
                            <a:avLst/>
                          </a:prstGeom>
                          <a:blipFill rotWithShape="0">
                            <a:blip r:embed="rId11"/>
                            <a:stretch>
                              <a:fillRect l="-5435" b="-4000"/>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84" name="TextBox 83"/>
                        <p:cNvSpPr txBox="1"/>
                        <p:nvPr/>
                      </p:nvSpPr>
                      <p:spPr>
                        <a:xfrm>
                          <a:off x="8234380" y="5593177"/>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84" name="TextBox 83"/>
                        <p:cNvSpPr txBox="1">
                          <a:spLocks noRot="1" noChangeAspect="1" noMove="1" noResize="1" noEditPoints="1" noAdjustHandles="1" noChangeArrowheads="1" noChangeShapeType="1" noTextEdit="1"/>
                        </p:cNvSpPr>
                        <p:nvPr/>
                      </p:nvSpPr>
                      <p:spPr>
                        <a:xfrm>
                          <a:off x="8234380" y="5593177"/>
                          <a:ext cx="219481" cy="400110"/>
                        </a:xfrm>
                        <a:prstGeom prst="rect">
                          <a:avLst/>
                        </a:prstGeom>
                        <a:blipFill rotWithShape="0">
                          <a:blip r:embed="rId12"/>
                          <a:stretch>
                            <a:fillRect r="-58333"/>
                          </a:stretch>
                        </a:blipFill>
                      </p:spPr>
                      <p:txBody>
                        <a:bodyPr/>
                        <a:lstStyle/>
                        <a:p>
                          <a:r>
                            <a:rPr lang="en-US">
                              <a:noFill/>
                            </a:rPr>
                            <a:t> </a:t>
                          </a:r>
                        </a:p>
                      </p:txBody>
                    </p:sp>
                  </mc:Fallback>
                </mc:AlternateContent>
              </p:grpSp>
              <p:sp>
                <p:nvSpPr>
                  <p:cNvPr id="82" name="TextBox 81"/>
                  <p:cNvSpPr txBox="1"/>
                  <p:nvPr/>
                </p:nvSpPr>
                <p:spPr>
                  <a:xfrm>
                    <a:off x="4392679" y="5414216"/>
                    <a:ext cx="829081" cy="1044455"/>
                  </a:xfrm>
                  <a:prstGeom prst="rect">
                    <a:avLst/>
                  </a:prstGeom>
                  <a:solidFill>
                    <a:schemeClr val="bg1"/>
                  </a:solidFill>
                </p:spPr>
                <p:txBody>
                  <a:bodyPr wrap="square" rtlCol="0">
                    <a:spAutoFit/>
                  </a:bodyPr>
                  <a:lstStyle/>
                  <a:p>
                    <a:endParaRPr lang="en-US" sz="2000" dirty="0"/>
                  </a:p>
                </p:txBody>
              </p:sp>
            </p:grpSp>
            <mc:AlternateContent xmlns:mc="http://schemas.openxmlformats.org/markup-compatibility/2006">
              <mc:Choice xmlns:a14="http://schemas.microsoft.com/office/drawing/2010/main" Requires="a14">
                <p:sp>
                  <p:nvSpPr>
                    <p:cNvPr id="80" name="Rectangle 79"/>
                    <p:cNvSpPr/>
                    <p:nvPr/>
                  </p:nvSpPr>
                  <p:spPr>
                    <a:xfrm>
                      <a:off x="7241727" y="590796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𝑚</m:t>
                                </m:r>
                              </m:sub>
                            </m:sSub>
                          </m:oMath>
                        </m:oMathPara>
                      </a14:m>
                      <a:endParaRPr lang="en-US" sz="2400" dirty="0">
                        <a:solidFill>
                          <a:schemeClr val="tx1"/>
                        </a:solidFill>
                      </a:endParaRPr>
                    </a:p>
                  </p:txBody>
                </p:sp>
              </mc:Choice>
              <mc:Fallback>
                <p:sp>
                  <p:nvSpPr>
                    <p:cNvPr id="80" name="Rectangle 79"/>
                    <p:cNvSpPr>
                      <a:spLocks noRot="1" noChangeAspect="1" noMove="1" noResize="1" noEditPoints="1" noAdjustHandles="1" noChangeArrowheads="1" noChangeShapeType="1" noTextEdit="1"/>
                    </p:cNvSpPr>
                    <p:nvPr/>
                  </p:nvSpPr>
                  <p:spPr>
                    <a:xfrm>
                      <a:off x="7241727" y="5907969"/>
                      <a:ext cx="533400" cy="438163"/>
                    </a:xfrm>
                    <a:prstGeom prst="rect">
                      <a:avLst/>
                    </a:prstGeom>
                    <a:blipFill rotWithShape="0">
                      <a:blip r:embed="rId13"/>
                      <a:stretch>
                        <a:fillRect l="-13043" b="-1316"/>
                      </a:stretch>
                    </a:blipFill>
                    <a:ln>
                      <a:solidFill>
                        <a:schemeClr val="bg1"/>
                      </a:solidFill>
                    </a:ln>
                  </p:spPr>
                  <p:txBody>
                    <a:bodyPr/>
                    <a:lstStyle/>
                    <a:p>
                      <a:r>
                        <a:rPr lang="en-US">
                          <a:noFill/>
                        </a:rPr>
                        <a:t> </a:t>
                      </a:r>
                    </a:p>
                  </p:txBody>
                </p:sp>
              </mc:Fallback>
            </mc:AlternateContent>
          </p:grpSp>
          <p:sp>
            <p:nvSpPr>
              <p:cNvPr id="78" name="Rectangle 77"/>
              <p:cNvSpPr/>
              <p:nvPr/>
            </p:nvSpPr>
            <p:spPr>
              <a:xfrm>
                <a:off x="5186919" y="5604817"/>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6" name="Straight Arrow Connector 75"/>
            <p:cNvCxnSpPr/>
            <p:nvPr/>
          </p:nvCxnSpPr>
          <p:spPr>
            <a:xfrm>
              <a:off x="5352636" y="5568645"/>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5259362" cy="3693319"/>
              </a:xfrm>
              <a:prstGeom prst="rect">
                <a:avLst/>
              </a:prstGeom>
            </p:spPr>
            <p:txBody>
              <a:bodyPr wrap="square">
                <a:spAutoFit/>
              </a:bodyPr>
              <a:lstStyle/>
              <a:p>
                <a:r>
                  <a:rPr lang="en-US" dirty="0" smtClean="0"/>
                  <a:t>We </a:t>
                </a:r>
                <a:r>
                  <a:rPr lang="en-US" dirty="0"/>
                  <a:t>will have to decide how the rate of transcription varies with the concentration of </a:t>
                </a:r>
                <a14:m>
                  <m:oMath xmlns:m="http://schemas.openxmlformats.org/officeDocument/2006/math">
                    <m:r>
                      <a:rPr lang="en-US" b="0" i="1" dirty="0" smtClean="0">
                        <a:latin typeface="Cambria Math" panose="02040503050406030204" pitchFamily="18" charset="0"/>
                      </a:rPr>
                      <m:t>𝐴</m:t>
                    </m:r>
                  </m:oMath>
                </a14:m>
                <a:r>
                  <a:rPr lang="en-US" dirty="0"/>
                  <a:t>. It can’t go to infinity, since there is a relatively slow maximum rate of transcription due to the RNA polymerase machinery, so we expect either a </a:t>
                </a:r>
                <a:r>
                  <a:rPr lang="en-US" dirty="0" err="1"/>
                  <a:t>Michaelis-Menten</a:t>
                </a:r>
                <a:r>
                  <a:rPr lang="en-US" dirty="0"/>
                  <a:t> or Hill form for the transcription </a:t>
                </a:r>
                <a:r>
                  <a:rPr lang="en-US" dirty="0" smtClean="0"/>
                  <a:t>rate</a:t>
                </a:r>
              </a:p>
              <a:p>
                <a:endParaRPr lang="en-US" dirty="0"/>
              </a:p>
              <a:p>
                <a:r>
                  <a:rPr lang="en-US" dirty="0" smtClean="0"/>
                  <a:t>If we include mRNA we </a:t>
                </a:r>
                <a:r>
                  <a:rPr lang="en-US" dirty="0"/>
                  <a:t>need to decide how the rate of gene product production </a:t>
                </a:r>
                <a:r>
                  <a:rPr lang="en-US" dirty="0" smtClean="0"/>
                  <a:t>scales </a:t>
                </a:r>
                <a:r>
                  <a:rPr lang="en-US" dirty="0"/>
                  <a:t>with </a:t>
                </a:r>
                <a:r>
                  <a:rPr lang="en-US" dirty="0" smtClean="0"/>
                  <a:t>mRNA. Because </a:t>
                </a:r>
                <a:r>
                  <a:rPr lang="en-US" dirty="0"/>
                  <a:t>there are lots of ribosomes, mass-action is a reasonable guess</a:t>
                </a:r>
              </a:p>
              <a:p>
                <a:endParaRPr lang="en-US" dirty="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5259362" cy="3693319"/>
              </a:xfrm>
              <a:prstGeom prst="rect">
                <a:avLst/>
              </a:prstGeom>
              <a:blipFill rotWithShape="0">
                <a:blip r:embed="rId15"/>
                <a:stretch>
                  <a:fillRect l="-1043" t="-825" r="-232"/>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0" name="Group 59"/>
          <p:cNvGrpSpPr/>
          <p:nvPr/>
        </p:nvGrpSpPr>
        <p:grpSpPr>
          <a:xfrm>
            <a:off x="6679992" y="824086"/>
            <a:ext cx="1219200" cy="1117135"/>
            <a:chOff x="6324600" y="787866"/>
            <a:chExt cx="1219200" cy="1117135"/>
          </a:xfrm>
        </p:grpSpPr>
        <mc:AlternateContent xmlns:mc="http://schemas.openxmlformats.org/markup-compatibility/2006">
          <mc:Choice xmlns:a14="http://schemas.microsoft.com/office/drawing/2010/main" Requires="a14">
            <p:sp>
              <p:nvSpPr>
                <p:cNvPr id="61" name="TextBox 60"/>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61" name="TextBox 60"/>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17"/>
                  <a:stretch>
                    <a:fillRect/>
                  </a:stretch>
                </a:blipFill>
              </p:spPr>
              <p:txBody>
                <a:bodyPr/>
                <a:lstStyle/>
                <a:p>
                  <a:r>
                    <a:rPr lang="en-US">
                      <a:noFill/>
                    </a:rPr>
                    <a:t> </a:t>
                  </a:r>
                </a:p>
              </p:txBody>
            </p:sp>
          </mc:Fallback>
        </mc:AlternateContent>
        <p:sp>
          <p:nvSpPr>
            <p:cNvPr id="62" name="Arc 61"/>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3" name="Group 62"/>
          <p:cNvGrpSpPr/>
          <p:nvPr/>
        </p:nvGrpSpPr>
        <p:grpSpPr>
          <a:xfrm>
            <a:off x="5715000" y="2045570"/>
            <a:ext cx="3420122" cy="1422307"/>
            <a:chOff x="5715000" y="2045570"/>
            <a:chExt cx="3420122" cy="1422307"/>
          </a:xfrm>
        </p:grpSpPr>
        <p:grpSp>
          <p:nvGrpSpPr>
            <p:cNvPr id="64" name="Group 63"/>
            <p:cNvGrpSpPr/>
            <p:nvPr/>
          </p:nvGrpSpPr>
          <p:grpSpPr>
            <a:xfrm>
              <a:off x="5715000" y="2045570"/>
              <a:ext cx="3420122" cy="1422307"/>
              <a:chOff x="5715000" y="2045570"/>
              <a:chExt cx="3420122" cy="1422307"/>
            </a:xfrm>
          </p:grpSpPr>
          <p:grpSp>
            <p:nvGrpSpPr>
              <p:cNvPr id="66" name="Group 65"/>
              <p:cNvGrpSpPr/>
              <p:nvPr/>
            </p:nvGrpSpPr>
            <p:grpSpPr>
              <a:xfrm>
                <a:off x="5715000" y="2045570"/>
                <a:ext cx="3420122" cy="1422307"/>
                <a:chOff x="5715000" y="2045570"/>
                <a:chExt cx="3420122" cy="1422307"/>
              </a:xfrm>
            </p:grpSpPr>
            <p:grpSp>
              <p:nvGrpSpPr>
                <p:cNvPr id="68" name="Group 67"/>
                <p:cNvGrpSpPr/>
                <p:nvPr/>
              </p:nvGrpSpPr>
              <p:grpSpPr>
                <a:xfrm>
                  <a:off x="6477000" y="2045570"/>
                  <a:ext cx="2658122" cy="1422307"/>
                  <a:chOff x="6477000" y="2045570"/>
                  <a:chExt cx="2658122" cy="1422307"/>
                </a:xfrm>
              </p:grpSpPr>
              <p:grpSp>
                <p:nvGrpSpPr>
                  <p:cNvPr id="70" name="Group 69"/>
                  <p:cNvGrpSpPr/>
                  <p:nvPr/>
                </p:nvGrpSpPr>
                <p:grpSpPr>
                  <a:xfrm>
                    <a:off x="6477000" y="2045570"/>
                    <a:ext cx="2658122" cy="1422307"/>
                    <a:chOff x="6477000" y="2045570"/>
                    <a:chExt cx="2658122" cy="1422307"/>
                  </a:xfrm>
                </p:grpSpPr>
                <p:pic>
                  <p:nvPicPr>
                    <p:cNvPr id="72" name="Picture 71"/>
                    <p:cNvPicPr>
                      <a:picLocks noChangeAspect="1"/>
                    </p:cNvPicPr>
                    <p:nvPr/>
                  </p:nvPicPr>
                  <p:blipFill rotWithShape="1">
                    <a:blip r:embed="rId9"/>
                    <a:srcRect l="28167" r="1"/>
                    <a:stretch/>
                  </p:blipFill>
                  <p:spPr>
                    <a:xfrm>
                      <a:off x="6477000" y="2045570"/>
                      <a:ext cx="2658122" cy="1422307"/>
                    </a:xfrm>
                    <a:prstGeom prst="rect">
                      <a:avLst/>
                    </a:prstGeom>
                  </p:spPr>
                </p:pic>
                <mc:AlternateContent xmlns:mc="http://schemas.openxmlformats.org/markup-compatibility/2006" xmlns:a14="http://schemas.microsoft.com/office/drawing/2010/main">
                  <mc:Choice Requires="a14">
                    <p:sp>
                      <p:nvSpPr>
                        <p:cNvPr id="73" name="Rectangle 72"/>
                        <p:cNvSpPr/>
                        <p:nvPr/>
                      </p:nvSpPr>
                      <p:spPr>
                        <a:xfrm>
                          <a:off x="8595804" y="267088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95804" y="2670889"/>
                          <a:ext cx="533400" cy="438163"/>
                        </a:xfrm>
                        <a:prstGeom prst="rect">
                          <a:avLst/>
                        </a:prstGeom>
                        <a:blipFill rotWithShape="0">
                          <a:blip r:embed="rId7"/>
                          <a:stretch>
                            <a:fillRect l="-5435" b="-3947"/>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71" name="TextBox 70"/>
                      <p:cNvSpPr txBox="1"/>
                      <p:nvPr/>
                    </p:nvSpPr>
                    <p:spPr>
                      <a:xfrm>
                        <a:off x="8376323" y="2365389"/>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71" name="TextBox 70"/>
                      <p:cNvSpPr txBox="1">
                        <a:spLocks noRot="1" noChangeAspect="1" noMove="1" noResize="1" noEditPoints="1" noAdjustHandles="1" noChangeArrowheads="1" noChangeShapeType="1" noTextEdit="1"/>
                      </p:cNvSpPr>
                      <p:nvPr/>
                    </p:nvSpPr>
                    <p:spPr>
                      <a:xfrm>
                        <a:off x="8376323" y="2365389"/>
                        <a:ext cx="219481" cy="400110"/>
                      </a:xfrm>
                      <a:prstGeom prst="rect">
                        <a:avLst/>
                      </a:prstGeom>
                      <a:blipFill rotWithShape="0">
                        <a:blip r:embed="rId18"/>
                        <a:stretch>
                          <a:fillRect r="-58333"/>
                        </a:stretch>
                      </a:blipFill>
                    </p:spPr>
                    <p:txBody>
                      <a:bodyPr/>
                      <a:lstStyle/>
                      <a:p>
                        <a:r>
                          <a:rPr lang="en-US">
                            <a:noFill/>
                          </a:rPr>
                          <a:t> </a:t>
                        </a:r>
                      </a:p>
                    </p:txBody>
                  </p:sp>
                </mc:Fallback>
              </mc:AlternateContent>
            </p:grpSp>
            <p:sp>
              <p:nvSpPr>
                <p:cNvPr id="69" name="TextBox 68"/>
                <p:cNvSpPr txBox="1"/>
                <p:nvPr/>
              </p:nvSpPr>
              <p:spPr>
                <a:xfrm>
                  <a:off x="5715000" y="2045570"/>
                  <a:ext cx="829081" cy="1044455"/>
                </a:xfrm>
                <a:prstGeom prst="rect">
                  <a:avLst/>
                </a:prstGeom>
                <a:solidFill>
                  <a:schemeClr val="bg1"/>
                </a:solidFill>
              </p:spPr>
              <p:txBody>
                <a:bodyPr wrap="square" rtlCol="0">
                  <a:spAutoFit/>
                </a:bodyPr>
                <a:lstStyle/>
                <a:p>
                  <a:endParaRPr lang="en-US" sz="2000" dirty="0"/>
                </a:p>
              </p:txBody>
            </p:sp>
          </p:grpSp>
          <p:sp>
            <p:nvSpPr>
              <p:cNvPr id="67" name="Rectangle 66"/>
              <p:cNvSpPr/>
              <p:nvPr/>
            </p:nvSpPr>
            <p:spPr>
              <a:xfrm>
                <a:off x="6477001" y="2383145"/>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5" name="Straight Arrow Connector 64"/>
            <p:cNvCxnSpPr/>
            <p:nvPr/>
          </p:nvCxnSpPr>
          <p:spPr>
            <a:xfrm>
              <a:off x="6678990" y="2365186"/>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36258407"/>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5259362" cy="3428503"/>
              </a:xfrm>
              <a:prstGeom prst="rect">
                <a:avLst/>
              </a:prstGeom>
            </p:spPr>
            <p:txBody>
              <a:bodyPr wrap="square">
                <a:spAutoFit/>
              </a:bodyPr>
              <a:lstStyle/>
              <a:p>
                <a:r>
                  <a:rPr lang="en-US" dirty="0" smtClean="0"/>
                  <a:t>Let’s begin with the effect of the transcription factor on the production of </a:t>
                </a:r>
                <a14:m>
                  <m:oMath xmlns:m="http://schemas.openxmlformats.org/officeDocument/2006/math">
                    <m:r>
                      <a:rPr lang="en-US" b="0" i="1" dirty="0" smtClean="0">
                        <a:latin typeface="Cambria Math" panose="02040503050406030204" pitchFamily="18" charset="0"/>
                      </a:rPr>
                      <m:t>𝐴</m:t>
                    </m:r>
                  </m:oMath>
                </a14:m>
                <a:endParaRPr lang="en-US" b="0" dirty="0" smtClean="0"/>
              </a:p>
              <a:p>
                <a:endParaRPr lang="en-US" dirty="0" smtClean="0"/>
              </a:p>
              <a:p>
                <a:r>
                  <a:rPr lang="en-US" dirty="0" smtClean="0"/>
                  <a:t>Let’s use a Hill function, with a possible basal rate and assume that all concentrations are scaled between 0 and 1 (so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𝑚</m:t>
                        </m:r>
                      </m:sub>
                    </m:sSub>
                    <m:r>
                      <a:rPr lang="en-US" i="1" dirty="0" smtClean="0">
                        <a:latin typeface="Cambria Math" panose="02040503050406030204" pitchFamily="18" charset="0"/>
                      </a:rPr>
                      <m:t>,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𝐾</m:t>
                        </m:r>
                      </m:e>
                      <m:sub>
                        <m:r>
                          <a:rPr lang="en-US" i="1" dirty="0" err="1" smtClean="0">
                            <a:latin typeface="Cambria Math" panose="02040503050406030204" pitchFamily="18" charset="0"/>
                          </a:rPr>
                          <m:t>h</m:t>
                        </m:r>
                      </m:sub>
                    </m:sSub>
                    <m:r>
                      <a:rPr lang="en-US" i="1" dirty="0" smtClean="0">
                        <a:latin typeface="Cambria Math" panose="02040503050406030204" pitchFamily="18" charset="0"/>
                      </a:rPr>
                      <m:t>= 0.5</m:t>
                    </m:r>
                  </m:oMath>
                </a14:m>
                <a:r>
                  <a:rPr lang="en-US" dirty="0" smtClean="0"/>
                  <a:t>, which eliminates one parameter)</a:t>
                </a:r>
              </a:p>
              <a:p>
                <a:endParaRPr lang="en-US" dirty="0"/>
              </a:p>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𝐴</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𝑏𝑎𝑠𝑎𝑙</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𝑚𝑥</m:t>
                              </m:r>
                            </m:sub>
                          </m:sSub>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0.5</m:t>
                              </m:r>
                            </m:e>
                            <m:sup>
                              <m:r>
                                <a:rPr lang="en-US" b="0" i="1" smtClean="0">
                                  <a:latin typeface="Cambria Math" panose="02040503050406030204" pitchFamily="18" charset="0"/>
                                </a:rPr>
                                <m:t>h</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den>
                      </m:f>
                    </m:oMath>
                  </m:oMathPara>
                </a14:m>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5259362" cy="3428503"/>
              </a:xfrm>
              <a:prstGeom prst="rect">
                <a:avLst/>
              </a:prstGeom>
              <a:blipFill rotWithShape="0">
                <a:blip r:embed="rId4"/>
                <a:stretch>
                  <a:fillRect l="-1043" t="-888" r="-1390"/>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2" name="Rectangle 1"/>
              <p:cNvSpPr/>
              <p:nvPr/>
            </p:nvSpPr>
            <p:spPr>
              <a:xfrm>
                <a:off x="74786" y="3754704"/>
                <a:ext cx="8994427" cy="1788438"/>
              </a:xfrm>
              <a:prstGeom prst="rect">
                <a:avLst/>
              </a:prstGeom>
            </p:spPr>
            <p:txBody>
              <a:bodyPr wrap="square">
                <a:spAutoFit/>
              </a:bodyPr>
              <a:lstStyle/>
              <a:p>
                <a:r>
                  <a:rPr lang="en-US" dirty="0" smtClean="0"/>
                  <a:t>We can also rescale one time (measure time in some convenient units) which eliminates a second parameter—usually we will set </a:t>
                </a:r>
                <a14:m>
                  <m:oMath xmlns:m="http://schemas.openxmlformats.org/officeDocument/2006/math">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𝑣</m:t>
                        </m:r>
                      </m:e>
                      <m:sub>
                        <m:r>
                          <a:rPr lang="en-US" b="0" i="1" dirty="0" smtClean="0">
                            <a:latin typeface="Cambria Math" panose="02040503050406030204" pitchFamily="18" charset="0"/>
                          </a:rPr>
                          <m:t>𝑚𝑥</m:t>
                        </m:r>
                      </m:sub>
                    </m:sSub>
                    <m:r>
                      <a:rPr lang="en-US" i="1" dirty="0" smtClean="0">
                        <a:latin typeface="Cambria Math" panose="02040503050406030204" pitchFamily="18" charset="0"/>
                      </a:rPr>
                      <m:t>= 1</m:t>
                    </m:r>
                  </m:oMath>
                </a14:m>
                <a:r>
                  <a:rPr lang="en-US" dirty="0" smtClean="0"/>
                  <a:t>. </a:t>
                </a:r>
                <a:endParaRPr lang="en-US" dirty="0" smtClean="0"/>
              </a:p>
              <a:p>
                <a:endParaRPr lang="en-US" dirty="0"/>
              </a:p>
              <a:p>
                <a:r>
                  <a:rPr lang="en-US" dirty="0" smtClean="0"/>
                  <a:t>Including the decay kinetics,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𝑑𝑒𝑐𝑎𝑦</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𝐴</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𝑑</m:t>
                        </m:r>
                      </m:e>
                      <m:sub>
                        <m:r>
                          <a:rPr lang="en-US" b="0" i="1" smtClean="0">
                            <a:latin typeface="Cambria Math" panose="02040503050406030204" pitchFamily="18" charset="0"/>
                          </a:rPr>
                          <m:t>1</m:t>
                        </m:r>
                      </m:sub>
                    </m:sSub>
                    <m:r>
                      <a:rPr lang="en-US" b="0" i="1" smtClean="0">
                        <a:latin typeface="Cambria Math" panose="02040503050406030204" pitchFamily="18" charset="0"/>
                      </a:rPr>
                      <m:t>𝐴</m:t>
                    </m:r>
                  </m:oMath>
                </a14:m>
                <a:endParaRPr lang="en-US" b="0"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r>
                            <a:rPr lang="en-US" b="0" i="1" smtClean="0">
                              <a:latin typeface="Cambria Math" panose="02040503050406030204" pitchFamily="18" charset="0"/>
                            </a:rPr>
                            <m:t>𝐴</m:t>
                          </m:r>
                        </m:num>
                        <m:den>
                          <m:r>
                            <a:rPr lang="en-US" b="0" i="1" smtClean="0">
                              <a:latin typeface="Cambria Math" panose="02040503050406030204" pitchFamily="18" charset="0"/>
                            </a:rPr>
                            <m:t>𝑑𝑡</m:t>
                          </m:r>
                        </m:den>
                      </m:f>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𝑑</m:t>
                          </m:r>
                        </m:e>
                        <m:sub>
                          <m:r>
                            <a:rPr lang="en-US" b="0" i="1" smtClean="0">
                              <a:latin typeface="Cambria Math" panose="02040503050406030204" pitchFamily="18" charset="0"/>
                            </a:rPr>
                            <m:t>1</m:t>
                          </m:r>
                        </m:sub>
                      </m:sSub>
                      <m:r>
                        <a:rPr lang="en-US" b="0" i="1" smtClean="0">
                          <a:latin typeface="Cambria Math" panose="02040503050406030204" pitchFamily="18" charset="0"/>
                        </a:rPr>
                        <m:t>𝐴</m:t>
                      </m:r>
                    </m:oMath>
                  </m:oMathPara>
                </a14:m>
                <a:endParaRPr lang="en-US" dirty="0"/>
              </a:p>
            </p:txBody>
          </p:sp>
        </mc:Choice>
        <mc:Fallback>
          <p:sp>
            <p:nvSpPr>
              <p:cNvPr id="2" name="Rectangle 1"/>
              <p:cNvSpPr>
                <a:spLocks noRot="1" noChangeAspect="1" noMove="1" noResize="1" noEditPoints="1" noAdjustHandles="1" noChangeArrowheads="1" noChangeShapeType="1" noTextEdit="1"/>
              </p:cNvSpPr>
              <p:nvPr/>
            </p:nvSpPr>
            <p:spPr>
              <a:xfrm>
                <a:off x="74786" y="3754704"/>
                <a:ext cx="8994427" cy="1788438"/>
              </a:xfrm>
              <a:prstGeom prst="rect">
                <a:avLst/>
              </a:prstGeom>
              <a:blipFill rotWithShape="0">
                <a:blip r:embed="rId6"/>
                <a:stretch>
                  <a:fillRect l="-542" t="-2048"/>
                </a:stretch>
              </a:blipFill>
            </p:spPr>
            <p:txBody>
              <a:bodyPr/>
              <a:lstStyle/>
              <a:p>
                <a:r>
                  <a:rPr lang="en-US">
                    <a:noFill/>
                  </a:rPr>
                  <a:t> </a:t>
                </a:r>
              </a:p>
            </p:txBody>
          </p:sp>
        </mc:Fallback>
      </mc:AlternateContent>
      <p:grpSp>
        <p:nvGrpSpPr>
          <p:cNvPr id="27" name="Group 26"/>
          <p:cNvGrpSpPr/>
          <p:nvPr/>
        </p:nvGrpSpPr>
        <p:grpSpPr>
          <a:xfrm>
            <a:off x="6679992" y="824086"/>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7"/>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0" name="Group 29"/>
          <p:cNvGrpSpPr/>
          <p:nvPr/>
        </p:nvGrpSpPr>
        <p:grpSpPr>
          <a:xfrm>
            <a:off x="5715000" y="2045570"/>
            <a:ext cx="3420122" cy="1422307"/>
            <a:chOff x="5715000" y="2045570"/>
            <a:chExt cx="3420122" cy="1422307"/>
          </a:xfrm>
        </p:grpSpPr>
        <p:grpSp>
          <p:nvGrpSpPr>
            <p:cNvPr id="31" name="Group 30"/>
            <p:cNvGrpSpPr/>
            <p:nvPr/>
          </p:nvGrpSpPr>
          <p:grpSpPr>
            <a:xfrm>
              <a:off x="5715000" y="2045570"/>
              <a:ext cx="3420122" cy="1422307"/>
              <a:chOff x="5715000" y="2045570"/>
              <a:chExt cx="3420122" cy="1422307"/>
            </a:xfrm>
          </p:grpSpPr>
          <p:grpSp>
            <p:nvGrpSpPr>
              <p:cNvPr id="34" name="Group 33"/>
              <p:cNvGrpSpPr/>
              <p:nvPr/>
            </p:nvGrpSpPr>
            <p:grpSpPr>
              <a:xfrm>
                <a:off x="5715000" y="2045570"/>
                <a:ext cx="3420122" cy="1422307"/>
                <a:chOff x="5715000" y="2045570"/>
                <a:chExt cx="3420122" cy="1422307"/>
              </a:xfrm>
            </p:grpSpPr>
            <p:grpSp>
              <p:nvGrpSpPr>
                <p:cNvPr id="36" name="Group 35"/>
                <p:cNvGrpSpPr/>
                <p:nvPr/>
              </p:nvGrpSpPr>
              <p:grpSpPr>
                <a:xfrm>
                  <a:off x="6477000" y="2045570"/>
                  <a:ext cx="2658122" cy="1422307"/>
                  <a:chOff x="6477000" y="2045570"/>
                  <a:chExt cx="2658122" cy="1422307"/>
                </a:xfrm>
              </p:grpSpPr>
              <p:grpSp>
                <p:nvGrpSpPr>
                  <p:cNvPr id="38" name="Group 37"/>
                  <p:cNvGrpSpPr/>
                  <p:nvPr/>
                </p:nvGrpSpPr>
                <p:grpSpPr>
                  <a:xfrm>
                    <a:off x="6477000" y="2045570"/>
                    <a:ext cx="2658122" cy="1422307"/>
                    <a:chOff x="6477000" y="2045570"/>
                    <a:chExt cx="2658122" cy="1422307"/>
                  </a:xfrm>
                </p:grpSpPr>
                <p:pic>
                  <p:nvPicPr>
                    <p:cNvPr id="40" name="Picture 39"/>
                    <p:cNvPicPr>
                      <a:picLocks noChangeAspect="1"/>
                    </p:cNvPicPr>
                    <p:nvPr/>
                  </p:nvPicPr>
                  <p:blipFill rotWithShape="1">
                    <a:blip r:embed="rId8"/>
                    <a:srcRect l="28167" r="1"/>
                    <a:stretch/>
                  </p:blipFill>
                  <p:spPr>
                    <a:xfrm>
                      <a:off x="6477000" y="2045570"/>
                      <a:ext cx="2658122" cy="1422307"/>
                    </a:xfrm>
                    <a:prstGeom prst="rect">
                      <a:avLst/>
                    </a:prstGeom>
                  </p:spPr>
                </p:pic>
                <mc:AlternateContent xmlns:mc="http://schemas.openxmlformats.org/markup-compatibility/2006" xmlns:a14="http://schemas.microsoft.com/office/drawing/2010/main">
                  <mc:Choice Requires="a14">
                    <p:sp>
                      <p:nvSpPr>
                        <p:cNvPr id="41" name="Rectangle 40"/>
                        <p:cNvSpPr/>
                        <p:nvPr/>
                      </p:nvSpPr>
                      <p:spPr>
                        <a:xfrm>
                          <a:off x="8595804" y="267088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95804" y="2670889"/>
                          <a:ext cx="533400" cy="438163"/>
                        </a:xfrm>
                        <a:prstGeom prst="rect">
                          <a:avLst/>
                        </a:prstGeom>
                        <a:blipFill rotWithShape="0">
                          <a:blip r:embed="rId9"/>
                          <a:stretch>
                            <a:fillRect l="-5435" b="-3947"/>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39" name="TextBox 38"/>
                      <p:cNvSpPr txBox="1"/>
                      <p:nvPr/>
                    </p:nvSpPr>
                    <p:spPr>
                      <a:xfrm>
                        <a:off x="8376323" y="2365389"/>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39" name="TextBox 38"/>
                      <p:cNvSpPr txBox="1">
                        <a:spLocks noRot="1" noChangeAspect="1" noMove="1" noResize="1" noEditPoints="1" noAdjustHandles="1" noChangeArrowheads="1" noChangeShapeType="1" noTextEdit="1"/>
                      </p:cNvSpPr>
                      <p:nvPr/>
                    </p:nvSpPr>
                    <p:spPr>
                      <a:xfrm>
                        <a:off x="8376323" y="2365389"/>
                        <a:ext cx="219481" cy="400110"/>
                      </a:xfrm>
                      <a:prstGeom prst="rect">
                        <a:avLst/>
                      </a:prstGeom>
                      <a:blipFill rotWithShape="0">
                        <a:blip r:embed="rId10"/>
                        <a:stretch>
                          <a:fillRect r="-58333"/>
                        </a:stretch>
                      </a:blipFill>
                    </p:spPr>
                    <p:txBody>
                      <a:bodyPr/>
                      <a:lstStyle/>
                      <a:p>
                        <a:r>
                          <a:rPr lang="en-US">
                            <a:noFill/>
                          </a:rPr>
                          <a:t> </a:t>
                        </a:r>
                      </a:p>
                    </p:txBody>
                  </p:sp>
                </mc:Fallback>
              </mc:AlternateContent>
            </p:grpSp>
            <p:sp>
              <p:nvSpPr>
                <p:cNvPr id="37" name="TextBox 36"/>
                <p:cNvSpPr txBox="1"/>
                <p:nvPr/>
              </p:nvSpPr>
              <p:spPr>
                <a:xfrm>
                  <a:off x="5715000" y="2045570"/>
                  <a:ext cx="829081" cy="1044455"/>
                </a:xfrm>
                <a:prstGeom prst="rect">
                  <a:avLst/>
                </a:prstGeom>
                <a:solidFill>
                  <a:schemeClr val="bg1"/>
                </a:solidFill>
              </p:spPr>
              <p:txBody>
                <a:bodyPr wrap="square" rtlCol="0">
                  <a:spAutoFit/>
                </a:bodyPr>
                <a:lstStyle/>
                <a:p>
                  <a:endParaRPr lang="en-US" sz="2000" dirty="0"/>
                </a:p>
              </p:txBody>
            </p:sp>
          </p:grpSp>
          <p:sp>
            <p:nvSpPr>
              <p:cNvPr id="35" name="Rectangle 34"/>
              <p:cNvSpPr/>
              <p:nvPr/>
            </p:nvSpPr>
            <p:spPr>
              <a:xfrm>
                <a:off x="6477001" y="2383145"/>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Arrow Connector 32"/>
            <p:cNvCxnSpPr/>
            <p:nvPr/>
          </p:nvCxnSpPr>
          <p:spPr>
            <a:xfrm>
              <a:off x="6678990" y="2365186"/>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97196179"/>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5259362" cy="4548681"/>
              </a:xfrm>
              <a:prstGeom prst="rect">
                <a:avLst/>
              </a:prstGeom>
            </p:spPr>
            <p:txBody>
              <a:bodyPr wrap="square">
                <a:spAutoFit/>
              </a:bodyPr>
              <a:lstStyle/>
              <a:p>
                <a:r>
                  <a:rPr lang="en-US" dirty="0" smtClean="0"/>
                  <a:t>What are the steady states of </a:t>
                </a:r>
                <a14:m>
                  <m:oMath xmlns:m="http://schemas.openxmlformats.org/officeDocument/2006/math">
                    <m:r>
                      <a:rPr lang="en-US" b="0" i="1" dirty="0" smtClean="0">
                        <a:latin typeface="Cambria Math" panose="02040503050406030204" pitchFamily="18" charset="0"/>
                      </a:rPr>
                      <m:t>𝐴</m:t>
                    </m:r>
                  </m:oMath>
                </a14:m>
                <a:r>
                  <a:rPr lang="en-US" b="0" dirty="0" smtClean="0"/>
                  <a:t>? Are they stable?</a:t>
                </a:r>
              </a:p>
              <a:p>
                <a:endParaRPr lang="en-US" dirty="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r>
                  <a:rPr lang="en-US" dirty="0" smtClean="0"/>
                  <a:t>Let’s consider the RHS of the </a:t>
                </a:r>
                <a:r>
                  <a:rPr lang="en-US" dirty="0" err="1" smtClean="0"/>
                  <a:t>eqn</a:t>
                </a:r>
                <a:endParaRPr lang="en-US" b="0" dirty="0" smtClean="0"/>
              </a:p>
              <a:p>
                <a:endParaRPr lang="en-US" b="0" i="1" dirty="0" smtClean="0">
                  <a:latin typeface="Cambria Math" panose="02040503050406030204" pitchFamily="18" charset="0"/>
                </a:endParaRPr>
              </a:p>
              <a:p>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𝐴</m:t>
                          </m:r>
                        </m:e>
                      </m:d>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b="0" i="1" smtClean="0">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r>
                        <a:rPr lang="en-US" i="1">
                          <a:latin typeface="Cambria Math" panose="02040503050406030204" pitchFamily="18" charset="0"/>
                        </a:rPr>
                        <m:t>𝐴</m:t>
                      </m:r>
                    </m:oMath>
                  </m:oMathPara>
                </a14:m>
                <a:endParaRPr lang="en-US" dirty="0"/>
              </a:p>
              <a:p>
                <a:endParaRPr lang="en-US" b="0" dirty="0" smtClean="0"/>
              </a:p>
              <a:p>
                <a:r>
                  <a:rPr lang="en-US" b="0" dirty="0" smtClean="0"/>
                  <a:t>Clearly, for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b="0" i="1" smtClean="0">
                        <a:latin typeface="Cambria Math" panose="02040503050406030204" pitchFamily="18" charset="0"/>
                      </a:rPr>
                      <m:t>=0</m:t>
                    </m:r>
                  </m:oMath>
                </a14:m>
                <a:r>
                  <a:rPr lang="en-US" b="0" dirty="0" smtClean="0"/>
                  <a: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m:t>
                        </m:r>
                      </m:sup>
                    </m:sSup>
                    <m:r>
                      <a:rPr lang="en-US" b="0" i="1" smtClean="0">
                        <a:latin typeface="Cambria Math" panose="02040503050406030204" pitchFamily="18" charset="0"/>
                      </a:rPr>
                      <m:t>=0</m:t>
                    </m:r>
                  </m:oMath>
                </a14:m>
                <a:r>
                  <a:rPr lang="en-US" b="0" dirty="0" smtClean="0"/>
                  <a:t> is one FP</a:t>
                </a:r>
              </a:p>
              <a:p>
                <a:endParaRPr lang="en-US" dirty="0"/>
              </a:p>
              <a:p>
                <a:endParaRPr lang="en-US" dirty="0" smtClean="0"/>
              </a:p>
              <a:p>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5259362" cy="4548681"/>
              </a:xfrm>
              <a:prstGeom prst="rect">
                <a:avLst/>
              </a:prstGeom>
              <a:blipFill rotWithShape="0">
                <a:blip r:embed="rId4"/>
                <a:stretch>
                  <a:fillRect l="-1043" t="-670"/>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p:cNvGrpSpPr/>
          <p:nvPr/>
        </p:nvGrpSpPr>
        <p:grpSpPr>
          <a:xfrm>
            <a:off x="6679992" y="824086"/>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6"/>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0" name="Group 29"/>
          <p:cNvGrpSpPr/>
          <p:nvPr/>
        </p:nvGrpSpPr>
        <p:grpSpPr>
          <a:xfrm>
            <a:off x="5715000" y="2045570"/>
            <a:ext cx="3420122" cy="1422307"/>
            <a:chOff x="5715000" y="2045570"/>
            <a:chExt cx="3420122" cy="1422307"/>
          </a:xfrm>
        </p:grpSpPr>
        <p:grpSp>
          <p:nvGrpSpPr>
            <p:cNvPr id="31" name="Group 30"/>
            <p:cNvGrpSpPr/>
            <p:nvPr/>
          </p:nvGrpSpPr>
          <p:grpSpPr>
            <a:xfrm>
              <a:off x="5715000" y="2045570"/>
              <a:ext cx="3420122" cy="1422307"/>
              <a:chOff x="5715000" y="2045570"/>
              <a:chExt cx="3420122" cy="1422307"/>
            </a:xfrm>
          </p:grpSpPr>
          <p:grpSp>
            <p:nvGrpSpPr>
              <p:cNvPr id="34" name="Group 33"/>
              <p:cNvGrpSpPr/>
              <p:nvPr/>
            </p:nvGrpSpPr>
            <p:grpSpPr>
              <a:xfrm>
                <a:off x="5715000" y="2045570"/>
                <a:ext cx="3420122" cy="1422307"/>
                <a:chOff x="5715000" y="2045570"/>
                <a:chExt cx="3420122" cy="1422307"/>
              </a:xfrm>
            </p:grpSpPr>
            <p:grpSp>
              <p:nvGrpSpPr>
                <p:cNvPr id="36" name="Group 35"/>
                <p:cNvGrpSpPr/>
                <p:nvPr/>
              </p:nvGrpSpPr>
              <p:grpSpPr>
                <a:xfrm>
                  <a:off x="6477000" y="2045570"/>
                  <a:ext cx="2658122" cy="1422307"/>
                  <a:chOff x="6477000" y="2045570"/>
                  <a:chExt cx="2658122" cy="1422307"/>
                </a:xfrm>
              </p:grpSpPr>
              <p:grpSp>
                <p:nvGrpSpPr>
                  <p:cNvPr id="38" name="Group 37"/>
                  <p:cNvGrpSpPr/>
                  <p:nvPr/>
                </p:nvGrpSpPr>
                <p:grpSpPr>
                  <a:xfrm>
                    <a:off x="6477000" y="2045570"/>
                    <a:ext cx="2658122" cy="1422307"/>
                    <a:chOff x="6477000" y="2045570"/>
                    <a:chExt cx="2658122" cy="1422307"/>
                  </a:xfrm>
                </p:grpSpPr>
                <p:pic>
                  <p:nvPicPr>
                    <p:cNvPr id="40" name="Picture 39"/>
                    <p:cNvPicPr>
                      <a:picLocks noChangeAspect="1"/>
                    </p:cNvPicPr>
                    <p:nvPr/>
                  </p:nvPicPr>
                  <p:blipFill rotWithShape="1">
                    <a:blip r:embed="rId7"/>
                    <a:srcRect l="28167" r="1"/>
                    <a:stretch/>
                  </p:blipFill>
                  <p:spPr>
                    <a:xfrm>
                      <a:off x="6477000" y="2045570"/>
                      <a:ext cx="2658122" cy="1422307"/>
                    </a:xfrm>
                    <a:prstGeom prst="rect">
                      <a:avLst/>
                    </a:prstGeom>
                  </p:spPr>
                </p:pic>
                <mc:AlternateContent xmlns:mc="http://schemas.openxmlformats.org/markup-compatibility/2006" xmlns:a14="http://schemas.microsoft.com/office/drawing/2010/main">
                  <mc:Choice Requires="a14">
                    <p:sp>
                      <p:nvSpPr>
                        <p:cNvPr id="41" name="Rectangle 40"/>
                        <p:cNvSpPr/>
                        <p:nvPr/>
                      </p:nvSpPr>
                      <p:spPr>
                        <a:xfrm>
                          <a:off x="8595804" y="267088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95804" y="2670889"/>
                          <a:ext cx="533400" cy="438163"/>
                        </a:xfrm>
                        <a:prstGeom prst="rect">
                          <a:avLst/>
                        </a:prstGeom>
                        <a:blipFill rotWithShape="0">
                          <a:blip r:embed="rId8"/>
                          <a:stretch>
                            <a:fillRect l="-5435" b="-3947"/>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39" name="TextBox 38"/>
                      <p:cNvSpPr txBox="1"/>
                      <p:nvPr/>
                    </p:nvSpPr>
                    <p:spPr>
                      <a:xfrm>
                        <a:off x="8376323" y="2365389"/>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39" name="TextBox 38"/>
                      <p:cNvSpPr txBox="1">
                        <a:spLocks noRot="1" noChangeAspect="1" noMove="1" noResize="1" noEditPoints="1" noAdjustHandles="1" noChangeArrowheads="1" noChangeShapeType="1" noTextEdit="1"/>
                      </p:cNvSpPr>
                      <p:nvPr/>
                    </p:nvSpPr>
                    <p:spPr>
                      <a:xfrm>
                        <a:off x="8376323" y="2365389"/>
                        <a:ext cx="219481" cy="400110"/>
                      </a:xfrm>
                      <a:prstGeom prst="rect">
                        <a:avLst/>
                      </a:prstGeom>
                      <a:blipFill rotWithShape="0">
                        <a:blip r:embed="rId9"/>
                        <a:stretch>
                          <a:fillRect r="-58333"/>
                        </a:stretch>
                      </a:blipFill>
                    </p:spPr>
                    <p:txBody>
                      <a:bodyPr/>
                      <a:lstStyle/>
                      <a:p>
                        <a:r>
                          <a:rPr lang="en-US">
                            <a:noFill/>
                          </a:rPr>
                          <a:t> </a:t>
                        </a:r>
                      </a:p>
                    </p:txBody>
                  </p:sp>
                </mc:Fallback>
              </mc:AlternateContent>
            </p:grpSp>
            <p:sp>
              <p:nvSpPr>
                <p:cNvPr id="37" name="TextBox 36"/>
                <p:cNvSpPr txBox="1"/>
                <p:nvPr/>
              </p:nvSpPr>
              <p:spPr>
                <a:xfrm>
                  <a:off x="5715000" y="2045570"/>
                  <a:ext cx="829081" cy="1044455"/>
                </a:xfrm>
                <a:prstGeom prst="rect">
                  <a:avLst/>
                </a:prstGeom>
                <a:solidFill>
                  <a:schemeClr val="bg1"/>
                </a:solidFill>
              </p:spPr>
              <p:txBody>
                <a:bodyPr wrap="square" rtlCol="0">
                  <a:spAutoFit/>
                </a:bodyPr>
                <a:lstStyle/>
                <a:p>
                  <a:endParaRPr lang="en-US" sz="2000" dirty="0"/>
                </a:p>
              </p:txBody>
            </p:sp>
          </p:grpSp>
          <p:sp>
            <p:nvSpPr>
              <p:cNvPr id="35" name="Rectangle 34"/>
              <p:cNvSpPr/>
              <p:nvPr/>
            </p:nvSpPr>
            <p:spPr>
              <a:xfrm>
                <a:off x="6477001" y="2383145"/>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Arrow Connector 32"/>
            <p:cNvCxnSpPr/>
            <p:nvPr/>
          </p:nvCxnSpPr>
          <p:spPr>
            <a:xfrm>
              <a:off x="6678990" y="2365186"/>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52580410"/>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200" b="1" dirty="0" smtClean="0">
                <a:solidFill>
                  <a:srgbClr val="0000CC"/>
                </a:solidFill>
              </a:rPr>
              <a:t>Last Time: Random Parameters in Antimony</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sp>
        <p:nvSpPr>
          <p:cNvPr id="3" name="Rectangle 2"/>
          <p:cNvSpPr/>
          <p:nvPr/>
        </p:nvSpPr>
        <p:spPr>
          <a:xfrm>
            <a:off x="44454" y="631964"/>
            <a:ext cx="9069214" cy="4524315"/>
          </a:xfrm>
          <a:prstGeom prst="rect">
            <a:avLst/>
          </a:prstGeom>
        </p:spPr>
        <p:txBody>
          <a:bodyPr wrap="square">
            <a:spAutoFit/>
          </a:bodyPr>
          <a:lstStyle/>
          <a:p>
            <a:r>
              <a:rPr lang="en-US" b="1" dirty="0"/>
              <a:t>Antimony includes some </a:t>
            </a:r>
            <a:r>
              <a:rPr lang="en-US" b="1" dirty="0" smtClean="0"/>
              <a:t>useful random number generators: </a:t>
            </a:r>
          </a:p>
          <a:p>
            <a:endParaRPr lang="en-US" b="1" dirty="0"/>
          </a:p>
          <a:p>
            <a:r>
              <a:rPr lang="en-US" dirty="0"/>
              <a:t>normal(mean, </a:t>
            </a:r>
            <a:r>
              <a:rPr lang="en-US" dirty="0" err="1"/>
              <a:t>stddev</a:t>
            </a:r>
            <a:r>
              <a:rPr lang="en-US" dirty="0"/>
              <a:t>), </a:t>
            </a:r>
            <a:r>
              <a:rPr lang="en-US" dirty="0" err="1"/>
              <a:t>truncatedNormal</a:t>
            </a:r>
            <a:r>
              <a:rPr lang="en-US" dirty="0"/>
              <a:t>(mean, </a:t>
            </a:r>
            <a:r>
              <a:rPr lang="en-US" dirty="0" err="1"/>
              <a:t>stddev</a:t>
            </a:r>
            <a:r>
              <a:rPr lang="en-US" dirty="0"/>
              <a:t>, min, max), uniform(min, max), exponential(rate), </a:t>
            </a:r>
            <a:r>
              <a:rPr lang="en-US" dirty="0" err="1"/>
              <a:t>truncatedExponential</a:t>
            </a:r>
            <a:r>
              <a:rPr lang="en-US" dirty="0"/>
              <a:t>(rate, min, max), gamma(shape, scale), </a:t>
            </a:r>
            <a:r>
              <a:rPr lang="en-US" dirty="0" err="1"/>
              <a:t>truncatedGamma</a:t>
            </a:r>
            <a:r>
              <a:rPr lang="en-US" dirty="0"/>
              <a:t>(shape, scale, min, max), </a:t>
            </a:r>
            <a:r>
              <a:rPr lang="en-US" dirty="0" err="1"/>
              <a:t>poisson</a:t>
            </a:r>
            <a:r>
              <a:rPr lang="en-US" dirty="0"/>
              <a:t>(rate), and </a:t>
            </a:r>
            <a:r>
              <a:rPr lang="en-US" dirty="0" err="1"/>
              <a:t>truncatedPoisson</a:t>
            </a:r>
            <a:r>
              <a:rPr lang="en-US" dirty="0"/>
              <a:t>(rate, min, max) </a:t>
            </a:r>
            <a:endParaRPr lang="en-US" b="1" dirty="0"/>
          </a:p>
          <a:p>
            <a:endParaRPr lang="en-US" b="1" dirty="0" smtClean="0"/>
          </a:p>
          <a:p>
            <a:r>
              <a:rPr lang="en-US" b="1" dirty="0" smtClean="0"/>
              <a:t>You need to have these change the value of the parameter as events, not functions continuous in time.</a:t>
            </a:r>
          </a:p>
          <a:p>
            <a:endParaRPr lang="en-US" b="1" dirty="0"/>
          </a:p>
          <a:p>
            <a:r>
              <a:rPr lang="en-US" b="1" dirty="0" smtClean="0"/>
              <a:t>E.g. if you want the variable P1A to be a constant plus a noise term you could define an Antimony event</a:t>
            </a:r>
          </a:p>
          <a:p>
            <a:endParaRPr lang="en-US" b="1" dirty="0"/>
          </a:p>
          <a:p>
            <a:r>
              <a:rPr lang="en-US" b="1" dirty="0" smtClean="0"/>
              <a:t>E1</a:t>
            </a:r>
            <a:r>
              <a:rPr lang="en-US" b="1" dirty="0"/>
              <a:t>: at </a:t>
            </a:r>
            <a:r>
              <a:rPr lang="en-US" b="1" dirty="0" smtClean="0"/>
              <a:t>(time*100%10 </a:t>
            </a:r>
            <a:r>
              <a:rPr lang="en-US" b="1" dirty="0"/>
              <a:t>&gt; </a:t>
            </a:r>
            <a:r>
              <a:rPr lang="en-US" b="1" dirty="0" smtClean="0"/>
              <a:t>5</a:t>
            </a:r>
            <a:r>
              <a:rPr lang="en-US" b="1" dirty="0"/>
              <a:t>) : P1A = P1 + uniform(0, 0.5</a:t>
            </a:r>
            <a:r>
              <a:rPr lang="en-US" b="1" dirty="0" smtClean="0"/>
              <a:t>);</a:t>
            </a:r>
          </a:p>
          <a:p>
            <a:endParaRPr lang="en-US" b="1" dirty="0" smtClean="0"/>
          </a:p>
          <a:p>
            <a:r>
              <a:rPr lang="en-US" b="1" dirty="0" smtClean="0"/>
              <a:t>Will change the value 10 times per </a:t>
            </a:r>
            <a:r>
              <a:rPr lang="en-US" b="1" smtClean="0"/>
              <a:t>time unit</a:t>
            </a:r>
            <a:endParaRPr lang="en-US" b="1" dirty="0" smtClean="0"/>
          </a:p>
        </p:txBody>
      </p:sp>
    </p:spTree>
    <p:extLst>
      <p:ext uri="{BB962C8B-B14F-4D97-AF65-F5344CB8AC3E}">
        <p14:creationId xmlns:p14="http://schemas.microsoft.com/office/powerpoint/2010/main" val="157196276"/>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5259362" cy="4548681"/>
              </a:xfrm>
              <a:prstGeom prst="rect">
                <a:avLst/>
              </a:prstGeom>
            </p:spPr>
            <p:txBody>
              <a:bodyPr wrap="square">
                <a:spAutoFit/>
              </a:bodyPr>
              <a:lstStyle/>
              <a:p>
                <a:r>
                  <a:rPr lang="en-US" dirty="0" smtClean="0"/>
                  <a:t>What are the steady states of </a:t>
                </a:r>
                <a14:m>
                  <m:oMath xmlns:m="http://schemas.openxmlformats.org/officeDocument/2006/math">
                    <m:r>
                      <a:rPr lang="en-US" b="0" i="1" dirty="0" smtClean="0">
                        <a:latin typeface="Cambria Math" panose="02040503050406030204" pitchFamily="18" charset="0"/>
                      </a:rPr>
                      <m:t>𝐴</m:t>
                    </m:r>
                  </m:oMath>
                </a14:m>
                <a:r>
                  <a:rPr lang="en-US" b="0" dirty="0" smtClean="0"/>
                  <a:t>? Are they stable?</a:t>
                </a:r>
              </a:p>
              <a:p>
                <a:endParaRPr lang="en-US" dirty="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r>
                  <a:rPr lang="en-US" dirty="0" smtClean="0"/>
                  <a:t>Let’s plot the RHS of the </a:t>
                </a:r>
                <a:r>
                  <a:rPr lang="en-US" dirty="0" err="1" smtClean="0"/>
                  <a:t>eqn</a:t>
                </a:r>
                <a:r>
                  <a:rPr lang="en-US" dirty="0" smtClean="0"/>
                  <a:t> for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b="0" i="0" smtClean="0">
                        <a:latin typeface="Cambria Math" panose="02040503050406030204" pitchFamily="18" charset="0"/>
                      </a:rPr>
                      <m:t>=0, </m:t>
                    </m:r>
                    <m:sSub>
                      <m:sSubPr>
                        <m:ctrlPr>
                          <a:rPr lang="en-US" b="0" i="0" smtClean="0">
                            <a:latin typeface="Cambria Math" panose="02040503050406030204" pitchFamily="18" charset="0"/>
                          </a:rPr>
                        </m:ctrlPr>
                      </m:sSubPr>
                      <m:e>
                        <m:r>
                          <m:rPr>
                            <m:sty m:val="p"/>
                          </m:rPr>
                          <a:rPr lang="en-US" b="0" i="0" smtClean="0">
                            <a:latin typeface="Cambria Math" panose="02040503050406030204" pitchFamily="18" charset="0"/>
                          </a:rPr>
                          <m:t>d</m:t>
                        </m:r>
                      </m:e>
                      <m:sub>
                        <m:r>
                          <a:rPr lang="en-US" b="0" i="0" smtClean="0">
                            <a:latin typeface="Cambria Math" panose="02040503050406030204" pitchFamily="18" charset="0"/>
                          </a:rPr>
                          <m:t>1</m:t>
                        </m:r>
                      </m:sub>
                    </m:sSub>
                    <m:r>
                      <a:rPr lang="en-US" b="0" i="0" smtClean="0">
                        <a:latin typeface="Cambria Math" panose="02040503050406030204" pitchFamily="18" charset="0"/>
                      </a:rPr>
                      <m:t>=1</m:t>
                    </m:r>
                  </m:oMath>
                </a14:m>
                <a:endParaRPr lang="en-US" b="0" dirty="0" smtClean="0"/>
              </a:p>
              <a:p>
                <a:endParaRPr lang="en-US" b="0" i="1" dirty="0" smtClean="0">
                  <a:latin typeface="Cambria Math" panose="02040503050406030204" pitchFamily="18" charset="0"/>
                </a:endParaRPr>
              </a:p>
              <a:p>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𝐴</m:t>
                          </m:r>
                        </m:e>
                      </m:d>
                      <m:r>
                        <a:rPr lang="en-US" b="0" i="1" smtClean="0">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r>
                        <a:rPr lang="en-US" i="1">
                          <a:latin typeface="Cambria Math" panose="02040503050406030204" pitchFamily="18" charset="0"/>
                        </a:rPr>
                        <m:t>𝐴</m:t>
                      </m:r>
                    </m:oMath>
                  </m:oMathPara>
                </a14:m>
                <a:endParaRPr lang="en-US" dirty="0"/>
              </a:p>
              <a:p>
                <a:endParaRPr lang="en-US" b="0" dirty="0" smtClean="0"/>
              </a:p>
              <a:p>
                <a:r>
                  <a:rPr lang="en-US" b="0" dirty="0" smtClean="0"/>
                  <a:t>Remember that wherever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𝐴</m:t>
                        </m:r>
                      </m:e>
                    </m:d>
                    <m:r>
                      <a:rPr lang="en-US" i="1">
                        <a:latin typeface="Cambria Math" panose="02040503050406030204" pitchFamily="18" charset="0"/>
                      </a:rPr>
                      <m:t>=</m:t>
                    </m:r>
                    <m:r>
                      <a:rPr lang="en-US" b="0" i="0" smtClean="0">
                        <a:latin typeface="Cambria Math" panose="02040503050406030204" pitchFamily="18" charset="0"/>
                      </a:rPr>
                      <m:t>0</m:t>
                    </m:r>
                  </m:oMath>
                </a14:m>
                <a:r>
                  <a:rPr lang="en-US" b="0" dirty="0" smtClean="0"/>
                  <a:t> we have a FP</a:t>
                </a:r>
              </a:p>
              <a:p>
                <a:endParaRPr lang="en-US" dirty="0"/>
              </a:p>
              <a:p>
                <a:endParaRPr lang="en-US" dirty="0" smtClean="0"/>
              </a:p>
              <a:p>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5259362" cy="4548681"/>
              </a:xfrm>
              <a:prstGeom prst="rect">
                <a:avLst/>
              </a:prstGeom>
              <a:blipFill rotWithShape="0">
                <a:blip r:embed="rId4"/>
                <a:stretch>
                  <a:fillRect l="-1043" t="-670"/>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p:cNvGrpSpPr/>
          <p:nvPr/>
        </p:nvGrpSpPr>
        <p:grpSpPr>
          <a:xfrm>
            <a:off x="6679992" y="824086"/>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6"/>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0" name="Group 29"/>
          <p:cNvGrpSpPr/>
          <p:nvPr/>
        </p:nvGrpSpPr>
        <p:grpSpPr>
          <a:xfrm>
            <a:off x="5715000" y="2045570"/>
            <a:ext cx="3420122" cy="1422307"/>
            <a:chOff x="5715000" y="2045570"/>
            <a:chExt cx="3420122" cy="1422307"/>
          </a:xfrm>
        </p:grpSpPr>
        <p:grpSp>
          <p:nvGrpSpPr>
            <p:cNvPr id="31" name="Group 30"/>
            <p:cNvGrpSpPr/>
            <p:nvPr/>
          </p:nvGrpSpPr>
          <p:grpSpPr>
            <a:xfrm>
              <a:off x="5715000" y="2045570"/>
              <a:ext cx="3420122" cy="1422307"/>
              <a:chOff x="5715000" y="2045570"/>
              <a:chExt cx="3420122" cy="1422307"/>
            </a:xfrm>
          </p:grpSpPr>
          <p:grpSp>
            <p:nvGrpSpPr>
              <p:cNvPr id="34" name="Group 33"/>
              <p:cNvGrpSpPr/>
              <p:nvPr/>
            </p:nvGrpSpPr>
            <p:grpSpPr>
              <a:xfrm>
                <a:off x="5715000" y="2045570"/>
                <a:ext cx="3420122" cy="1422307"/>
                <a:chOff x="5715000" y="2045570"/>
                <a:chExt cx="3420122" cy="1422307"/>
              </a:xfrm>
            </p:grpSpPr>
            <p:grpSp>
              <p:nvGrpSpPr>
                <p:cNvPr id="36" name="Group 35"/>
                <p:cNvGrpSpPr/>
                <p:nvPr/>
              </p:nvGrpSpPr>
              <p:grpSpPr>
                <a:xfrm>
                  <a:off x="6477000" y="2045570"/>
                  <a:ext cx="2658122" cy="1422307"/>
                  <a:chOff x="6477000" y="2045570"/>
                  <a:chExt cx="2658122" cy="1422307"/>
                </a:xfrm>
              </p:grpSpPr>
              <p:grpSp>
                <p:nvGrpSpPr>
                  <p:cNvPr id="38" name="Group 37"/>
                  <p:cNvGrpSpPr/>
                  <p:nvPr/>
                </p:nvGrpSpPr>
                <p:grpSpPr>
                  <a:xfrm>
                    <a:off x="6477000" y="2045570"/>
                    <a:ext cx="2658122" cy="1422307"/>
                    <a:chOff x="6477000" y="2045570"/>
                    <a:chExt cx="2658122" cy="1422307"/>
                  </a:xfrm>
                </p:grpSpPr>
                <p:pic>
                  <p:nvPicPr>
                    <p:cNvPr id="40" name="Picture 39"/>
                    <p:cNvPicPr>
                      <a:picLocks noChangeAspect="1"/>
                    </p:cNvPicPr>
                    <p:nvPr/>
                  </p:nvPicPr>
                  <p:blipFill rotWithShape="1">
                    <a:blip r:embed="rId7"/>
                    <a:srcRect l="28167" r="1"/>
                    <a:stretch/>
                  </p:blipFill>
                  <p:spPr>
                    <a:xfrm>
                      <a:off x="6477000" y="2045570"/>
                      <a:ext cx="2658122" cy="1422307"/>
                    </a:xfrm>
                    <a:prstGeom prst="rect">
                      <a:avLst/>
                    </a:prstGeom>
                  </p:spPr>
                </p:pic>
                <mc:AlternateContent xmlns:mc="http://schemas.openxmlformats.org/markup-compatibility/2006" xmlns:a14="http://schemas.microsoft.com/office/drawing/2010/main">
                  <mc:Choice Requires="a14">
                    <p:sp>
                      <p:nvSpPr>
                        <p:cNvPr id="41" name="Rectangle 40"/>
                        <p:cNvSpPr/>
                        <p:nvPr/>
                      </p:nvSpPr>
                      <p:spPr>
                        <a:xfrm>
                          <a:off x="8595804" y="267088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95804" y="2670889"/>
                          <a:ext cx="533400" cy="438163"/>
                        </a:xfrm>
                        <a:prstGeom prst="rect">
                          <a:avLst/>
                        </a:prstGeom>
                        <a:blipFill rotWithShape="0">
                          <a:blip r:embed="rId8"/>
                          <a:stretch>
                            <a:fillRect l="-5435" b="-3947"/>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39" name="TextBox 38"/>
                      <p:cNvSpPr txBox="1"/>
                      <p:nvPr/>
                    </p:nvSpPr>
                    <p:spPr>
                      <a:xfrm>
                        <a:off x="8376323" y="2365389"/>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39" name="TextBox 38"/>
                      <p:cNvSpPr txBox="1">
                        <a:spLocks noRot="1" noChangeAspect="1" noMove="1" noResize="1" noEditPoints="1" noAdjustHandles="1" noChangeArrowheads="1" noChangeShapeType="1" noTextEdit="1"/>
                      </p:cNvSpPr>
                      <p:nvPr/>
                    </p:nvSpPr>
                    <p:spPr>
                      <a:xfrm>
                        <a:off x="8376323" y="2365389"/>
                        <a:ext cx="219481" cy="400110"/>
                      </a:xfrm>
                      <a:prstGeom prst="rect">
                        <a:avLst/>
                      </a:prstGeom>
                      <a:blipFill rotWithShape="0">
                        <a:blip r:embed="rId9"/>
                        <a:stretch>
                          <a:fillRect r="-58333"/>
                        </a:stretch>
                      </a:blipFill>
                    </p:spPr>
                    <p:txBody>
                      <a:bodyPr/>
                      <a:lstStyle/>
                      <a:p>
                        <a:r>
                          <a:rPr lang="en-US">
                            <a:noFill/>
                          </a:rPr>
                          <a:t> </a:t>
                        </a:r>
                      </a:p>
                    </p:txBody>
                  </p:sp>
                </mc:Fallback>
              </mc:AlternateContent>
            </p:grpSp>
            <p:sp>
              <p:nvSpPr>
                <p:cNvPr id="37" name="TextBox 36"/>
                <p:cNvSpPr txBox="1"/>
                <p:nvPr/>
              </p:nvSpPr>
              <p:spPr>
                <a:xfrm>
                  <a:off x="5715000" y="2045570"/>
                  <a:ext cx="829081" cy="1044455"/>
                </a:xfrm>
                <a:prstGeom prst="rect">
                  <a:avLst/>
                </a:prstGeom>
                <a:solidFill>
                  <a:schemeClr val="bg1"/>
                </a:solidFill>
              </p:spPr>
              <p:txBody>
                <a:bodyPr wrap="square" rtlCol="0">
                  <a:spAutoFit/>
                </a:bodyPr>
                <a:lstStyle/>
                <a:p>
                  <a:endParaRPr lang="en-US" sz="2000" dirty="0"/>
                </a:p>
              </p:txBody>
            </p:sp>
          </p:grpSp>
          <p:sp>
            <p:nvSpPr>
              <p:cNvPr id="35" name="Rectangle 34"/>
              <p:cNvSpPr/>
              <p:nvPr/>
            </p:nvSpPr>
            <p:spPr>
              <a:xfrm>
                <a:off x="6477001" y="2383145"/>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Arrow Connector 32"/>
            <p:cNvCxnSpPr/>
            <p:nvPr/>
          </p:nvCxnSpPr>
          <p:spPr>
            <a:xfrm>
              <a:off x="6678990" y="2365186"/>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3962400" y="4093196"/>
            <a:ext cx="5572125" cy="2400300"/>
            <a:chOff x="3543023" y="3641538"/>
            <a:chExt cx="5572125" cy="2400300"/>
          </a:xfrm>
        </p:grpSpPr>
        <p:pic>
          <p:nvPicPr>
            <p:cNvPr id="3" name="Picture 2"/>
            <p:cNvPicPr>
              <a:picLocks noChangeAspect="1"/>
            </p:cNvPicPr>
            <p:nvPr/>
          </p:nvPicPr>
          <p:blipFill>
            <a:blip r:embed="rId10"/>
            <a:stretch>
              <a:fillRect/>
            </a:stretch>
          </p:blipFill>
          <p:spPr>
            <a:xfrm>
              <a:off x="3543023" y="3641538"/>
              <a:ext cx="5572125" cy="2400300"/>
            </a:xfrm>
            <a:prstGeom prst="rect">
              <a:avLst/>
            </a:prstGeom>
          </p:spPr>
        </p:pic>
        <p:cxnSp>
          <p:nvCxnSpPr>
            <p:cNvPr id="5" name="Straight Connector 4"/>
            <p:cNvCxnSpPr/>
            <p:nvPr/>
          </p:nvCxnSpPr>
          <p:spPr>
            <a:xfrm flipV="1">
              <a:off x="3962400" y="4661121"/>
              <a:ext cx="4724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7" name="Rectangle 6"/>
              <p:cNvSpPr/>
              <p:nvPr/>
            </p:nvSpPr>
            <p:spPr>
              <a:xfrm>
                <a:off x="74852" y="4114723"/>
                <a:ext cx="3811348" cy="1754326"/>
              </a:xfrm>
              <a:prstGeom prst="rect">
                <a:avLst/>
              </a:prstGeom>
            </p:spPr>
            <p:txBody>
              <a:bodyPr wrap="square">
                <a:spAutoFit/>
              </a:bodyPr>
              <a:lstStyle/>
              <a:p>
                <a:r>
                  <a:rPr lang="en-US" dirty="0" smtClean="0"/>
                  <a:t>As promised, we have a FP at</a:t>
                </a:r>
              </a:p>
              <a:p>
                <a14:m>
                  <m:oMathPara xmlns:m="http://schemas.openxmlformats.org/officeDocument/2006/math">
                    <m:oMathParaPr>
                      <m:jc m:val="centerGroup"/>
                    </m:oMathParaPr>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r>
                        <a:rPr lang="en-US" b="0" i="1" dirty="0" smtClean="0">
                          <a:latin typeface="Cambria Math" panose="02040503050406030204" pitchFamily="18" charset="0"/>
                        </a:rPr>
                        <m:t>=0</m:t>
                      </m:r>
                    </m:oMath>
                  </m:oMathPara>
                </a14:m>
                <a:endParaRPr lang="en-US" b="0" dirty="0" smtClean="0"/>
              </a:p>
              <a:p>
                <a:r>
                  <a:rPr lang="en-US" dirty="0" smtClean="0"/>
                  <a:t>But we have two more at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r>
                      <a:rPr lang="en-US" i="1" dirty="0">
                        <a:latin typeface="Cambria Math" panose="02040503050406030204" pitchFamily="18" charset="0"/>
                      </a:rPr>
                      <m:t>=0</m:t>
                    </m:r>
                  </m:oMath>
                </a14:m>
                <a:r>
                  <a:rPr lang="en-US" dirty="0" smtClean="0"/>
                  <a:t>.5 and </a:t>
                </a:r>
                <a14:m>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r>
                      <a:rPr lang="en-US" b="0" i="1" dirty="0" smtClean="0">
                        <a:latin typeface="Cambria Math" panose="02040503050406030204" pitchFamily="18" charset="0"/>
                      </a:rPr>
                      <m:t>≈</m:t>
                    </m:r>
                    <m:r>
                      <a:rPr lang="en-US" i="1" dirty="0">
                        <a:latin typeface="Cambria Math" panose="02040503050406030204" pitchFamily="18" charset="0"/>
                      </a:rPr>
                      <m:t>0</m:t>
                    </m:r>
                    <m:r>
                      <a:rPr lang="en-US" b="0" i="1" dirty="0" smtClean="0">
                        <a:latin typeface="Cambria Math" panose="02040503050406030204" pitchFamily="18" charset="0"/>
                      </a:rPr>
                      <m:t>.9</m:t>
                    </m:r>
                  </m:oMath>
                </a14:m>
                <a:endParaRPr lang="en-US" b="0" dirty="0" smtClean="0"/>
              </a:p>
              <a:p>
                <a:endParaRPr lang="en-US" b="0" dirty="0" smtClean="0"/>
              </a:p>
              <a:p>
                <a:r>
                  <a:rPr lang="en-US" dirty="0" smtClean="0"/>
                  <a:t>What about stability?</a:t>
                </a:r>
                <a:endParaRPr lang="en-US" b="0" dirty="0" smtClean="0"/>
              </a:p>
            </p:txBody>
          </p:sp>
        </mc:Choice>
        <mc:Fallback>
          <p:sp>
            <p:nvSpPr>
              <p:cNvPr id="7" name="Rectangle 6"/>
              <p:cNvSpPr>
                <a:spLocks noRot="1" noChangeAspect="1" noMove="1" noResize="1" noEditPoints="1" noAdjustHandles="1" noChangeArrowheads="1" noChangeShapeType="1" noTextEdit="1"/>
              </p:cNvSpPr>
              <p:nvPr/>
            </p:nvSpPr>
            <p:spPr>
              <a:xfrm>
                <a:off x="74852" y="4114723"/>
                <a:ext cx="3811348" cy="1754326"/>
              </a:xfrm>
              <a:prstGeom prst="rect">
                <a:avLst/>
              </a:prstGeom>
              <a:blipFill rotWithShape="0">
                <a:blip r:embed="rId11"/>
                <a:stretch>
                  <a:fillRect l="-1278" t="-2083" b="-4514"/>
                </a:stretch>
              </a:blipFill>
            </p:spPr>
            <p:txBody>
              <a:bodyPr/>
              <a:lstStyle/>
              <a:p>
                <a:r>
                  <a:rPr lang="en-US">
                    <a:noFill/>
                  </a:rPr>
                  <a:t> </a:t>
                </a:r>
              </a:p>
            </p:txBody>
          </p:sp>
        </mc:Fallback>
      </mc:AlternateContent>
      <p:grpSp>
        <p:nvGrpSpPr>
          <p:cNvPr id="9" name="Group 8"/>
          <p:cNvGrpSpPr/>
          <p:nvPr/>
        </p:nvGrpSpPr>
        <p:grpSpPr>
          <a:xfrm>
            <a:off x="4547586" y="5021339"/>
            <a:ext cx="4116485" cy="196184"/>
            <a:chOff x="4547586" y="5021339"/>
            <a:chExt cx="4116485" cy="196184"/>
          </a:xfrm>
        </p:grpSpPr>
        <p:sp>
          <p:nvSpPr>
            <p:cNvPr id="8" name="Oval 7"/>
            <p:cNvSpPr/>
            <p:nvPr/>
          </p:nvSpPr>
          <p:spPr>
            <a:xfrm>
              <a:off x="4547586" y="5021339"/>
              <a:ext cx="178008" cy="1828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6654973" y="5021339"/>
              <a:ext cx="178008" cy="1828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8486063" y="5034643"/>
              <a:ext cx="178008" cy="1828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18117918"/>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5259362" cy="6764672"/>
              </a:xfrm>
              <a:prstGeom prst="rect">
                <a:avLst/>
              </a:prstGeom>
            </p:spPr>
            <p:txBody>
              <a:bodyPr wrap="square">
                <a:spAutoFit/>
              </a:bodyPr>
              <a:lstStyle/>
              <a:p>
                <a:endParaRPr lang="en-US" dirty="0" smtClean="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r>
                  <a:rPr lang="en-US" dirty="0" smtClean="0"/>
                  <a:t>Let’s plot the RHS of the </a:t>
                </a:r>
                <a:r>
                  <a:rPr lang="en-US" dirty="0" err="1" smtClean="0"/>
                  <a:t>eqn</a:t>
                </a:r>
                <a:r>
                  <a:rPr lang="en-US" dirty="0" smtClean="0"/>
                  <a:t> for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b="0" i="0" smtClean="0">
                        <a:latin typeface="Cambria Math" panose="02040503050406030204" pitchFamily="18" charset="0"/>
                      </a:rPr>
                      <m:t>=0, </m:t>
                    </m:r>
                    <m:sSub>
                      <m:sSubPr>
                        <m:ctrlPr>
                          <a:rPr lang="en-US" b="0" i="0" smtClean="0">
                            <a:latin typeface="Cambria Math" panose="02040503050406030204" pitchFamily="18" charset="0"/>
                          </a:rPr>
                        </m:ctrlPr>
                      </m:sSubPr>
                      <m:e>
                        <m:r>
                          <m:rPr>
                            <m:sty m:val="p"/>
                          </m:rPr>
                          <a:rPr lang="en-US" b="0" i="0" smtClean="0">
                            <a:latin typeface="Cambria Math" panose="02040503050406030204" pitchFamily="18" charset="0"/>
                          </a:rPr>
                          <m:t>d</m:t>
                        </m:r>
                      </m:e>
                      <m:sub>
                        <m:r>
                          <a:rPr lang="en-US" b="0" i="0" smtClean="0">
                            <a:latin typeface="Cambria Math" panose="02040503050406030204" pitchFamily="18" charset="0"/>
                          </a:rPr>
                          <m:t>1</m:t>
                        </m:r>
                      </m:sub>
                    </m:sSub>
                    <m:r>
                      <a:rPr lang="en-US" b="0" i="0" smtClean="0">
                        <a:latin typeface="Cambria Math" panose="02040503050406030204" pitchFamily="18" charset="0"/>
                      </a:rPr>
                      <m:t>=1</m:t>
                    </m:r>
                  </m:oMath>
                </a14:m>
                <a:endParaRPr lang="en-US" b="0" dirty="0" smtClean="0"/>
              </a:p>
              <a:p>
                <a:endParaRPr lang="en-US" b="0" i="1" dirty="0" smtClean="0">
                  <a:latin typeface="Cambria Math" panose="02040503050406030204" pitchFamily="18" charset="0"/>
                </a:endParaRPr>
              </a:p>
              <a:p>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𝐴</m:t>
                          </m:r>
                        </m:e>
                      </m:d>
                      <m:r>
                        <a:rPr lang="en-US" b="0" i="1" smtClean="0">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r>
                        <a:rPr lang="en-US" i="1">
                          <a:latin typeface="Cambria Math" panose="02040503050406030204" pitchFamily="18" charset="0"/>
                        </a:rPr>
                        <m:t>𝐴</m:t>
                      </m:r>
                    </m:oMath>
                  </m:oMathPara>
                </a14:m>
                <a:endParaRPr lang="en-US" dirty="0"/>
              </a:p>
              <a:p>
                <a:endParaRPr lang="en-US" b="0" dirty="0" smtClean="0"/>
              </a:p>
              <a:p>
                <a:pPr/>
                <a14:m>
                  <m:oMathPara xmlns:m="http://schemas.openxmlformats.org/officeDocument/2006/math">
                    <m:oMathParaPr>
                      <m:jc m:val="centerGroup"/>
                    </m:oMathParaPr>
                    <m:oMath xmlns:m="http://schemas.openxmlformats.org/officeDocument/2006/math">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r>
                        <a:rPr lang="en-US" i="1" dirty="0">
                          <a:latin typeface="Cambria Math" panose="02040503050406030204" pitchFamily="18" charset="0"/>
                        </a:rPr>
                        <m:t>=</m:t>
                      </m:r>
                      <m:r>
                        <a:rPr lang="en-US" b="0" i="1" dirty="0" smtClean="0">
                          <a:latin typeface="Cambria Math" panose="02040503050406030204" pitchFamily="18" charset="0"/>
                        </a:rPr>
                        <m:t>{</m:t>
                      </m:r>
                      <m:r>
                        <a:rPr lang="en-US" i="1" dirty="0">
                          <a:latin typeface="Cambria Math" panose="02040503050406030204" pitchFamily="18" charset="0"/>
                        </a:rPr>
                        <m:t>0</m:t>
                      </m:r>
                      <m:r>
                        <a:rPr lang="en-US" b="0" i="1" dirty="0" smtClean="0">
                          <a:latin typeface="Cambria Math" panose="02040503050406030204" pitchFamily="18" charset="0"/>
                        </a:rPr>
                        <m:t>,0.5, 0.9}</m:t>
                      </m:r>
                    </m:oMath>
                  </m:oMathPara>
                </a14:m>
                <a:endParaRPr lang="en-US" dirty="0"/>
              </a:p>
              <a:p>
                <a:r>
                  <a:rPr lang="en-US" dirty="0" smtClean="0"/>
                  <a:t>Remember that:</a:t>
                </a:r>
              </a:p>
              <a:p>
                <a:endParaRPr lang="en-US" dirty="0"/>
              </a:p>
              <a:p>
                <a:r>
                  <a:rPr lang="en-US" dirty="0" smtClean="0"/>
                  <a:t>if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d>
                      <m:dPr>
                        <m:ctrlPr>
                          <a:rPr lang="en-US" i="1" dirty="0">
                            <a:latin typeface="Cambria Math" panose="02040503050406030204" pitchFamily="18" charset="0"/>
                          </a:rPr>
                        </m:ctrlPr>
                      </m:dPr>
                      <m:e>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e>
                    </m:d>
                  </m:oMath>
                </a14:m>
                <a:r>
                  <a:rPr lang="en-US" dirty="0"/>
                  <a:t> is </a:t>
                </a:r>
                <a:r>
                  <a:rPr lang="en-US" b="1" dirty="0"/>
                  <a:t>negative</a:t>
                </a:r>
              </a:p>
              <a:p>
                <a:r>
                  <a:rPr lang="en-US" dirty="0" smtClean="0"/>
                  <a:t>(</a:t>
                </a:r>
                <a:r>
                  <a:rPr lang="en-US" dirty="0"/>
                  <a:t>the function is decreasing) then</a:t>
                </a:r>
              </a:p>
              <a:p>
                <a:r>
                  <a:rPr lang="en-US" dirty="0"/>
                  <a:t>The </a:t>
                </a:r>
                <a:r>
                  <a:rPr lang="en-US" b="1" dirty="0">
                    <a:solidFill>
                      <a:srgbClr val="00CC00"/>
                    </a:solidFill>
                  </a:rPr>
                  <a:t>FP is </a:t>
                </a:r>
                <a:r>
                  <a:rPr lang="en-US" b="1" dirty="0" smtClean="0">
                    <a:solidFill>
                      <a:srgbClr val="00CC00"/>
                    </a:solidFill>
                  </a:rPr>
                  <a:t>stable </a:t>
                </a:r>
                <a:r>
                  <a:rPr lang="en-US" dirty="0" smtClean="0"/>
                  <a:t>and</a:t>
                </a:r>
              </a:p>
              <a:p>
                <a:endParaRPr lang="en-US" dirty="0"/>
              </a:p>
              <a:p>
                <a:r>
                  <a:rPr lang="en-US" dirty="0" smtClean="0"/>
                  <a:t>If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d>
                      <m:dPr>
                        <m:ctrlPr>
                          <a:rPr lang="en-US" i="1" dirty="0">
                            <a:latin typeface="Cambria Math" panose="02040503050406030204" pitchFamily="18" charset="0"/>
                          </a:rPr>
                        </m:ctrlPr>
                      </m:dPr>
                      <m:e>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e>
                    </m:d>
                  </m:oMath>
                </a14:m>
                <a:r>
                  <a:rPr lang="en-US" dirty="0"/>
                  <a:t> is </a:t>
                </a:r>
                <a:r>
                  <a:rPr lang="en-US" b="1" dirty="0" smtClean="0"/>
                  <a:t>positive</a:t>
                </a:r>
                <a:endParaRPr lang="en-US" b="1" dirty="0"/>
              </a:p>
              <a:p>
                <a:r>
                  <a:rPr lang="en-US" dirty="0"/>
                  <a:t>(</a:t>
                </a:r>
                <a:r>
                  <a:rPr lang="en-US" dirty="0"/>
                  <a:t>the function is </a:t>
                </a:r>
                <a:r>
                  <a:rPr lang="en-US" dirty="0" smtClean="0"/>
                  <a:t>increasing</a:t>
                </a:r>
                <a:r>
                  <a:rPr lang="en-US" dirty="0"/>
                  <a:t>) then</a:t>
                </a:r>
              </a:p>
              <a:p>
                <a:r>
                  <a:rPr lang="en-US" dirty="0"/>
                  <a:t>The </a:t>
                </a:r>
                <a:r>
                  <a:rPr lang="en-US" b="1" dirty="0">
                    <a:solidFill>
                      <a:srgbClr val="FF0000"/>
                    </a:solidFill>
                  </a:rPr>
                  <a:t>FP is </a:t>
                </a:r>
                <a:r>
                  <a:rPr lang="en-US" b="1" dirty="0" smtClean="0">
                    <a:solidFill>
                      <a:srgbClr val="FF0000"/>
                    </a:solidFill>
                  </a:rPr>
                  <a:t>unstable</a:t>
                </a:r>
                <a:endParaRPr lang="en-US" dirty="0"/>
              </a:p>
              <a:p>
                <a:r>
                  <a:rPr lang="en-US" dirty="0" smtClean="0"/>
                  <a:t> </a:t>
                </a:r>
                <a:endParaRPr lang="en-US" dirty="0"/>
              </a:p>
              <a:p>
                <a:endParaRPr lang="en-US" dirty="0" smtClean="0"/>
              </a:p>
              <a:p>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5259362" cy="6764672"/>
              </a:xfrm>
              <a:prstGeom prst="rect">
                <a:avLst/>
              </a:prstGeom>
              <a:blipFill rotWithShape="0">
                <a:blip r:embed="rId4"/>
                <a:stretch>
                  <a:fillRect l="-104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p:cNvGrpSpPr/>
          <p:nvPr/>
        </p:nvGrpSpPr>
        <p:grpSpPr>
          <a:xfrm>
            <a:off x="6679992" y="824086"/>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6"/>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0" name="Group 29"/>
          <p:cNvGrpSpPr/>
          <p:nvPr/>
        </p:nvGrpSpPr>
        <p:grpSpPr>
          <a:xfrm>
            <a:off x="5715000" y="2045570"/>
            <a:ext cx="3420122" cy="1422307"/>
            <a:chOff x="5715000" y="2045570"/>
            <a:chExt cx="3420122" cy="1422307"/>
          </a:xfrm>
        </p:grpSpPr>
        <p:grpSp>
          <p:nvGrpSpPr>
            <p:cNvPr id="31" name="Group 30"/>
            <p:cNvGrpSpPr/>
            <p:nvPr/>
          </p:nvGrpSpPr>
          <p:grpSpPr>
            <a:xfrm>
              <a:off x="5715000" y="2045570"/>
              <a:ext cx="3420122" cy="1422307"/>
              <a:chOff x="5715000" y="2045570"/>
              <a:chExt cx="3420122" cy="1422307"/>
            </a:xfrm>
          </p:grpSpPr>
          <p:grpSp>
            <p:nvGrpSpPr>
              <p:cNvPr id="34" name="Group 33"/>
              <p:cNvGrpSpPr/>
              <p:nvPr/>
            </p:nvGrpSpPr>
            <p:grpSpPr>
              <a:xfrm>
                <a:off x="5715000" y="2045570"/>
                <a:ext cx="3420122" cy="1422307"/>
                <a:chOff x="5715000" y="2045570"/>
                <a:chExt cx="3420122" cy="1422307"/>
              </a:xfrm>
            </p:grpSpPr>
            <p:grpSp>
              <p:nvGrpSpPr>
                <p:cNvPr id="36" name="Group 35"/>
                <p:cNvGrpSpPr/>
                <p:nvPr/>
              </p:nvGrpSpPr>
              <p:grpSpPr>
                <a:xfrm>
                  <a:off x="6477000" y="2045570"/>
                  <a:ext cx="2658122" cy="1422307"/>
                  <a:chOff x="6477000" y="2045570"/>
                  <a:chExt cx="2658122" cy="1422307"/>
                </a:xfrm>
              </p:grpSpPr>
              <p:grpSp>
                <p:nvGrpSpPr>
                  <p:cNvPr id="38" name="Group 37"/>
                  <p:cNvGrpSpPr/>
                  <p:nvPr/>
                </p:nvGrpSpPr>
                <p:grpSpPr>
                  <a:xfrm>
                    <a:off x="6477000" y="2045570"/>
                    <a:ext cx="2658122" cy="1422307"/>
                    <a:chOff x="6477000" y="2045570"/>
                    <a:chExt cx="2658122" cy="1422307"/>
                  </a:xfrm>
                </p:grpSpPr>
                <p:pic>
                  <p:nvPicPr>
                    <p:cNvPr id="40" name="Picture 39"/>
                    <p:cNvPicPr>
                      <a:picLocks noChangeAspect="1"/>
                    </p:cNvPicPr>
                    <p:nvPr/>
                  </p:nvPicPr>
                  <p:blipFill rotWithShape="1">
                    <a:blip r:embed="rId7"/>
                    <a:srcRect l="28167" r="1"/>
                    <a:stretch/>
                  </p:blipFill>
                  <p:spPr>
                    <a:xfrm>
                      <a:off x="6477000" y="2045570"/>
                      <a:ext cx="2658122" cy="1422307"/>
                    </a:xfrm>
                    <a:prstGeom prst="rect">
                      <a:avLst/>
                    </a:prstGeom>
                  </p:spPr>
                </p:pic>
                <mc:AlternateContent xmlns:mc="http://schemas.openxmlformats.org/markup-compatibility/2006" xmlns:a14="http://schemas.microsoft.com/office/drawing/2010/main">
                  <mc:Choice Requires="a14">
                    <p:sp>
                      <p:nvSpPr>
                        <p:cNvPr id="41" name="Rectangle 40"/>
                        <p:cNvSpPr/>
                        <p:nvPr/>
                      </p:nvSpPr>
                      <p:spPr>
                        <a:xfrm>
                          <a:off x="8595804" y="267088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95804" y="2670889"/>
                          <a:ext cx="533400" cy="438163"/>
                        </a:xfrm>
                        <a:prstGeom prst="rect">
                          <a:avLst/>
                        </a:prstGeom>
                        <a:blipFill rotWithShape="0">
                          <a:blip r:embed="rId8"/>
                          <a:stretch>
                            <a:fillRect l="-5435" b="-3947"/>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39" name="TextBox 38"/>
                      <p:cNvSpPr txBox="1"/>
                      <p:nvPr/>
                    </p:nvSpPr>
                    <p:spPr>
                      <a:xfrm>
                        <a:off x="8376323" y="2365389"/>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39" name="TextBox 38"/>
                      <p:cNvSpPr txBox="1">
                        <a:spLocks noRot="1" noChangeAspect="1" noMove="1" noResize="1" noEditPoints="1" noAdjustHandles="1" noChangeArrowheads="1" noChangeShapeType="1" noTextEdit="1"/>
                      </p:cNvSpPr>
                      <p:nvPr/>
                    </p:nvSpPr>
                    <p:spPr>
                      <a:xfrm>
                        <a:off x="8376323" y="2365389"/>
                        <a:ext cx="219481" cy="400110"/>
                      </a:xfrm>
                      <a:prstGeom prst="rect">
                        <a:avLst/>
                      </a:prstGeom>
                      <a:blipFill rotWithShape="0">
                        <a:blip r:embed="rId9"/>
                        <a:stretch>
                          <a:fillRect r="-58333"/>
                        </a:stretch>
                      </a:blipFill>
                    </p:spPr>
                    <p:txBody>
                      <a:bodyPr/>
                      <a:lstStyle/>
                      <a:p>
                        <a:r>
                          <a:rPr lang="en-US">
                            <a:noFill/>
                          </a:rPr>
                          <a:t> </a:t>
                        </a:r>
                      </a:p>
                    </p:txBody>
                  </p:sp>
                </mc:Fallback>
              </mc:AlternateContent>
            </p:grpSp>
            <p:sp>
              <p:nvSpPr>
                <p:cNvPr id="37" name="TextBox 36"/>
                <p:cNvSpPr txBox="1"/>
                <p:nvPr/>
              </p:nvSpPr>
              <p:spPr>
                <a:xfrm>
                  <a:off x="5715000" y="2045570"/>
                  <a:ext cx="829081" cy="1044455"/>
                </a:xfrm>
                <a:prstGeom prst="rect">
                  <a:avLst/>
                </a:prstGeom>
                <a:solidFill>
                  <a:schemeClr val="bg1"/>
                </a:solidFill>
              </p:spPr>
              <p:txBody>
                <a:bodyPr wrap="square" rtlCol="0">
                  <a:spAutoFit/>
                </a:bodyPr>
                <a:lstStyle/>
                <a:p>
                  <a:endParaRPr lang="en-US" sz="2000" dirty="0"/>
                </a:p>
              </p:txBody>
            </p:sp>
          </p:grpSp>
          <p:sp>
            <p:nvSpPr>
              <p:cNvPr id="35" name="Rectangle 34"/>
              <p:cNvSpPr/>
              <p:nvPr/>
            </p:nvSpPr>
            <p:spPr>
              <a:xfrm>
                <a:off x="6477001" y="2383145"/>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Arrow Connector 32"/>
            <p:cNvCxnSpPr/>
            <p:nvPr/>
          </p:nvCxnSpPr>
          <p:spPr>
            <a:xfrm>
              <a:off x="6678990" y="2365186"/>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3962400" y="4093196"/>
            <a:ext cx="5572125" cy="2400300"/>
            <a:chOff x="3543023" y="3641538"/>
            <a:chExt cx="5572125" cy="2400300"/>
          </a:xfrm>
        </p:grpSpPr>
        <p:pic>
          <p:nvPicPr>
            <p:cNvPr id="3" name="Picture 2"/>
            <p:cNvPicPr>
              <a:picLocks noChangeAspect="1"/>
            </p:cNvPicPr>
            <p:nvPr/>
          </p:nvPicPr>
          <p:blipFill>
            <a:blip r:embed="rId10"/>
            <a:stretch>
              <a:fillRect/>
            </a:stretch>
          </p:blipFill>
          <p:spPr>
            <a:xfrm>
              <a:off x="3543023" y="3641538"/>
              <a:ext cx="5572125" cy="2400300"/>
            </a:xfrm>
            <a:prstGeom prst="rect">
              <a:avLst/>
            </a:prstGeom>
          </p:spPr>
        </p:pic>
        <p:cxnSp>
          <p:nvCxnSpPr>
            <p:cNvPr id="5" name="Straight Connector 4"/>
            <p:cNvCxnSpPr/>
            <p:nvPr/>
          </p:nvCxnSpPr>
          <p:spPr>
            <a:xfrm flipV="1">
              <a:off x="3962400" y="4661121"/>
              <a:ext cx="4724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547586" y="5021339"/>
            <a:ext cx="4116485" cy="196184"/>
            <a:chOff x="4547586" y="5021339"/>
            <a:chExt cx="4116485" cy="196184"/>
          </a:xfrm>
        </p:grpSpPr>
        <p:sp>
          <p:nvSpPr>
            <p:cNvPr id="8" name="Oval 7"/>
            <p:cNvSpPr/>
            <p:nvPr/>
          </p:nvSpPr>
          <p:spPr>
            <a:xfrm>
              <a:off x="4547586" y="5021339"/>
              <a:ext cx="178008" cy="182880"/>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6654973" y="5021339"/>
              <a:ext cx="178008" cy="1828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8486063" y="5034643"/>
              <a:ext cx="178008" cy="182880"/>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51615339"/>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4784490" cy="6475491"/>
              </a:xfrm>
              <a:prstGeom prst="rect">
                <a:avLst/>
              </a:prstGeom>
            </p:spPr>
            <p:txBody>
              <a:bodyPr wrap="square">
                <a:spAutoFit/>
              </a:bodyPr>
              <a:lstStyle/>
              <a:p>
                <a:endParaRPr lang="en-US" dirty="0" smtClean="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r>
                  <a:rPr lang="en-US" dirty="0" smtClean="0"/>
                  <a:t>Sure enough, if we start with </a:t>
                </a:r>
                <a:endParaRPr lang="en-US" i="1" dirty="0" smtClean="0">
                  <a:latin typeface="Cambria Math" panose="02040503050406030204" pitchFamily="18" charset="0"/>
                </a:endParaRPr>
              </a:p>
              <a:p>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𝐴</m:t>
                      </m:r>
                      <m:d>
                        <m:dPr>
                          <m:ctrlPr>
                            <a:rPr lang="en-US" i="1" dirty="0" smtClean="0">
                              <a:latin typeface="Cambria Math" panose="02040503050406030204" pitchFamily="18" charset="0"/>
                            </a:rPr>
                          </m:ctrlPr>
                        </m:dPr>
                        <m:e>
                          <m:r>
                            <a:rPr lang="en-US" i="1" dirty="0" smtClean="0">
                              <a:latin typeface="Cambria Math" panose="02040503050406030204" pitchFamily="18" charset="0"/>
                            </a:rPr>
                            <m:t>0</m:t>
                          </m:r>
                        </m:e>
                      </m:d>
                      <m:r>
                        <a:rPr lang="en-US" i="1" dirty="0" smtClean="0">
                          <a:latin typeface="Cambria Math" panose="02040503050406030204" pitchFamily="18" charset="0"/>
                        </a:rPr>
                        <m:t>&lt;0.5, </m:t>
                      </m:r>
                      <m:r>
                        <a:rPr lang="en-US" i="1" dirty="0" smtClean="0">
                          <a:latin typeface="Cambria Math" panose="02040503050406030204" pitchFamily="18" charset="0"/>
                        </a:rPr>
                        <m:t>𝐴</m:t>
                      </m:r>
                      <m:r>
                        <a:rPr lang="en-US" i="1" dirty="0" smtClean="0">
                          <a:latin typeface="Cambria Math" panose="02040503050406030204" pitchFamily="18" charset="0"/>
                        </a:rPr>
                        <m:t>→</m:t>
                      </m:r>
                      <m:sSup>
                        <m:sSupPr>
                          <m:ctrlPr>
                            <a:rPr lang="en-US" i="1" dirty="0" smtClean="0">
                              <a:latin typeface="Cambria Math" panose="02040503050406030204" pitchFamily="18" charset="0"/>
                            </a:rPr>
                          </m:ctrlPr>
                        </m:sSupPr>
                        <m:e>
                          <m:r>
                            <a:rPr lang="en-US" i="1" dirty="0" smtClean="0">
                              <a:latin typeface="Cambria Math" panose="02040503050406030204" pitchFamily="18" charset="0"/>
                            </a:rPr>
                            <m:t>𝐴</m:t>
                          </m:r>
                        </m:e>
                        <m:sup>
                          <m:r>
                            <a:rPr lang="en-US" i="1" dirty="0" smtClean="0">
                              <a:latin typeface="Cambria Math" panose="02040503050406030204" pitchFamily="18" charset="0"/>
                            </a:rPr>
                            <m:t>∗</m:t>
                          </m:r>
                        </m:sup>
                      </m:sSup>
                      <m:r>
                        <a:rPr lang="en-US" i="1" dirty="0" smtClean="0">
                          <a:latin typeface="Cambria Math" panose="02040503050406030204" pitchFamily="18" charset="0"/>
                        </a:rPr>
                        <m:t>=0</m:t>
                      </m:r>
                    </m:oMath>
                  </m:oMathPara>
                </a14:m>
                <a:endParaRPr lang="en-US" dirty="0" smtClean="0"/>
              </a:p>
              <a:p>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𝐴</m:t>
                      </m:r>
                      <m:d>
                        <m:dPr>
                          <m:ctrlPr>
                            <a:rPr lang="en-US" i="1" dirty="0">
                              <a:latin typeface="Cambria Math" panose="02040503050406030204" pitchFamily="18" charset="0"/>
                            </a:rPr>
                          </m:ctrlPr>
                        </m:dPr>
                        <m:e>
                          <m:r>
                            <a:rPr lang="en-US" i="1" dirty="0">
                              <a:latin typeface="Cambria Math" panose="02040503050406030204" pitchFamily="18" charset="0"/>
                            </a:rPr>
                            <m:t>0</m:t>
                          </m:r>
                        </m:e>
                      </m:d>
                      <m:r>
                        <a:rPr lang="en-US" b="0" i="1" dirty="0" smtClean="0">
                          <a:latin typeface="Cambria Math" panose="02040503050406030204" pitchFamily="18" charset="0"/>
                        </a:rPr>
                        <m:t>=</m:t>
                      </m:r>
                      <m:r>
                        <a:rPr lang="en-US" i="1" dirty="0">
                          <a:latin typeface="Cambria Math" panose="02040503050406030204" pitchFamily="18" charset="0"/>
                        </a:rPr>
                        <m:t>0.5, </m:t>
                      </m:r>
                      <m:r>
                        <a:rPr lang="en-US" i="1" dirty="0">
                          <a:latin typeface="Cambria Math" panose="02040503050406030204" pitchFamily="18" charset="0"/>
                        </a:rPr>
                        <m:t>𝐴</m:t>
                      </m:r>
                      <m:r>
                        <a:rPr lang="en-US" i="1" dirty="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r>
                        <a:rPr lang="en-US" i="1" dirty="0">
                          <a:latin typeface="Cambria Math" panose="02040503050406030204" pitchFamily="18" charset="0"/>
                        </a:rPr>
                        <m:t>=0</m:t>
                      </m:r>
                      <m:r>
                        <a:rPr lang="en-US" b="0" i="1" dirty="0" smtClean="0">
                          <a:latin typeface="Cambria Math" panose="02040503050406030204" pitchFamily="18" charset="0"/>
                        </a:rPr>
                        <m:t>.5</m:t>
                      </m:r>
                    </m:oMath>
                  </m:oMathPara>
                </a14:m>
                <a:endParaRPr lang="en-US" b="0" dirty="0" smtClean="0"/>
              </a:p>
              <a:p>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𝐴</m:t>
                      </m:r>
                      <m:d>
                        <m:dPr>
                          <m:ctrlPr>
                            <a:rPr lang="en-US" i="1" dirty="0">
                              <a:latin typeface="Cambria Math" panose="02040503050406030204" pitchFamily="18" charset="0"/>
                            </a:rPr>
                          </m:ctrlPr>
                        </m:dPr>
                        <m:e>
                          <m:r>
                            <a:rPr lang="en-US" i="1" dirty="0">
                              <a:latin typeface="Cambria Math" panose="02040503050406030204" pitchFamily="18" charset="0"/>
                            </a:rPr>
                            <m:t>0</m:t>
                          </m:r>
                        </m:e>
                      </m:d>
                      <m:r>
                        <a:rPr lang="en-US" b="0" i="1" dirty="0" smtClean="0">
                          <a:latin typeface="Cambria Math" panose="02040503050406030204" pitchFamily="18" charset="0"/>
                        </a:rPr>
                        <m:t>&gt;</m:t>
                      </m:r>
                      <m:r>
                        <a:rPr lang="en-US" i="1" dirty="0">
                          <a:latin typeface="Cambria Math" panose="02040503050406030204" pitchFamily="18" charset="0"/>
                        </a:rPr>
                        <m:t>0.5, </m:t>
                      </m:r>
                      <m:r>
                        <a:rPr lang="en-US" i="1" dirty="0">
                          <a:latin typeface="Cambria Math" panose="02040503050406030204" pitchFamily="18" charset="0"/>
                        </a:rPr>
                        <m:t>𝐴</m:t>
                      </m:r>
                      <m:r>
                        <a:rPr lang="en-US" i="1" dirty="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r>
                        <a:rPr lang="en-US" b="0" i="1" dirty="0" smtClean="0">
                          <a:latin typeface="Cambria Math" panose="02040503050406030204" pitchFamily="18" charset="0"/>
                        </a:rPr>
                        <m:t>≈</m:t>
                      </m:r>
                      <m:r>
                        <a:rPr lang="en-US" i="1" dirty="0">
                          <a:latin typeface="Cambria Math" panose="02040503050406030204" pitchFamily="18" charset="0"/>
                        </a:rPr>
                        <m:t>0</m:t>
                      </m:r>
                      <m:r>
                        <a:rPr lang="en-US" b="0" i="1" dirty="0" smtClean="0">
                          <a:latin typeface="Cambria Math" panose="02040503050406030204" pitchFamily="18" charset="0"/>
                        </a:rPr>
                        <m:t>.9</m:t>
                      </m:r>
                    </m:oMath>
                  </m:oMathPara>
                </a14:m>
                <a:endParaRPr lang="en-US" dirty="0"/>
              </a:p>
              <a:p>
                <a:endParaRPr lang="en-US" dirty="0"/>
              </a:p>
              <a:p>
                <a:endParaRPr lang="en-US" dirty="0" smtClean="0"/>
              </a:p>
              <a:p>
                <a:endParaRPr lang="en-US" dirty="0"/>
              </a:p>
              <a:p>
                <a:r>
                  <a:rPr lang="en-US" dirty="0" smtClean="0"/>
                  <a:t>if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d>
                      <m:dPr>
                        <m:ctrlPr>
                          <a:rPr lang="en-US" i="1" dirty="0">
                            <a:latin typeface="Cambria Math" panose="02040503050406030204" pitchFamily="18" charset="0"/>
                          </a:rPr>
                        </m:ctrlPr>
                      </m:dPr>
                      <m:e>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e>
                    </m:d>
                  </m:oMath>
                </a14:m>
                <a:r>
                  <a:rPr lang="en-US" dirty="0"/>
                  <a:t> is </a:t>
                </a:r>
                <a:r>
                  <a:rPr lang="en-US" b="1" dirty="0"/>
                  <a:t>negative</a:t>
                </a:r>
              </a:p>
              <a:p>
                <a:r>
                  <a:rPr lang="en-US" dirty="0" smtClean="0"/>
                  <a:t>(</a:t>
                </a:r>
                <a:r>
                  <a:rPr lang="en-US" dirty="0"/>
                  <a:t>the function is decreasing) then</a:t>
                </a:r>
              </a:p>
              <a:p>
                <a:r>
                  <a:rPr lang="en-US" dirty="0"/>
                  <a:t>The </a:t>
                </a:r>
                <a:r>
                  <a:rPr lang="en-US" b="1" dirty="0">
                    <a:solidFill>
                      <a:srgbClr val="00CC00"/>
                    </a:solidFill>
                  </a:rPr>
                  <a:t>FP is </a:t>
                </a:r>
                <a:r>
                  <a:rPr lang="en-US" b="1" dirty="0" smtClean="0">
                    <a:solidFill>
                      <a:srgbClr val="00CC00"/>
                    </a:solidFill>
                  </a:rPr>
                  <a:t>stable </a:t>
                </a:r>
                <a:r>
                  <a:rPr lang="en-US" dirty="0" smtClean="0"/>
                  <a:t>and</a:t>
                </a:r>
              </a:p>
              <a:p>
                <a:endParaRPr lang="en-US" dirty="0"/>
              </a:p>
              <a:p>
                <a:r>
                  <a:rPr lang="en-US" dirty="0" smtClean="0"/>
                  <a:t>If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d>
                      <m:dPr>
                        <m:ctrlPr>
                          <a:rPr lang="en-US" i="1" dirty="0">
                            <a:latin typeface="Cambria Math" panose="02040503050406030204" pitchFamily="18" charset="0"/>
                          </a:rPr>
                        </m:ctrlPr>
                      </m:dPr>
                      <m:e>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e>
                    </m:d>
                  </m:oMath>
                </a14:m>
                <a:r>
                  <a:rPr lang="en-US" dirty="0"/>
                  <a:t> is </a:t>
                </a:r>
                <a:r>
                  <a:rPr lang="en-US" b="1" dirty="0" smtClean="0"/>
                  <a:t>positive</a:t>
                </a:r>
                <a:endParaRPr lang="en-US" b="1" dirty="0"/>
              </a:p>
              <a:p>
                <a:r>
                  <a:rPr lang="en-US" dirty="0"/>
                  <a:t>(</a:t>
                </a:r>
                <a:r>
                  <a:rPr lang="en-US" dirty="0"/>
                  <a:t>the function is </a:t>
                </a:r>
                <a:r>
                  <a:rPr lang="en-US" dirty="0" smtClean="0"/>
                  <a:t>increasing</a:t>
                </a:r>
                <a:r>
                  <a:rPr lang="en-US" dirty="0"/>
                  <a:t>) then</a:t>
                </a:r>
              </a:p>
              <a:p>
                <a:r>
                  <a:rPr lang="en-US" dirty="0"/>
                  <a:t>The </a:t>
                </a:r>
                <a:r>
                  <a:rPr lang="en-US" b="1" dirty="0">
                    <a:solidFill>
                      <a:srgbClr val="FF0000"/>
                    </a:solidFill>
                  </a:rPr>
                  <a:t>FP is </a:t>
                </a:r>
                <a:r>
                  <a:rPr lang="en-US" b="1" dirty="0" smtClean="0">
                    <a:solidFill>
                      <a:srgbClr val="FF0000"/>
                    </a:solidFill>
                  </a:rPr>
                  <a:t>unstable</a:t>
                </a:r>
                <a:endParaRPr lang="en-US" dirty="0"/>
              </a:p>
              <a:p>
                <a:r>
                  <a:rPr lang="en-US" dirty="0" smtClean="0"/>
                  <a:t> </a:t>
                </a:r>
                <a:endParaRPr lang="en-US" dirty="0"/>
              </a:p>
              <a:p>
                <a:endParaRPr lang="en-US" dirty="0" smtClean="0"/>
              </a:p>
              <a:p>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4784490" cy="6475491"/>
              </a:xfrm>
              <a:prstGeom prst="rect">
                <a:avLst/>
              </a:prstGeom>
              <a:blipFill rotWithShape="0">
                <a:blip r:embed="rId4"/>
                <a:stretch>
                  <a:fillRect l="-114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Group 29"/>
          <p:cNvGrpSpPr/>
          <p:nvPr/>
        </p:nvGrpSpPr>
        <p:grpSpPr>
          <a:xfrm>
            <a:off x="5715000" y="2045570"/>
            <a:ext cx="3420122" cy="1422307"/>
            <a:chOff x="5715000" y="2045570"/>
            <a:chExt cx="3420122" cy="1422307"/>
          </a:xfrm>
        </p:grpSpPr>
        <p:grpSp>
          <p:nvGrpSpPr>
            <p:cNvPr id="31" name="Group 30"/>
            <p:cNvGrpSpPr/>
            <p:nvPr/>
          </p:nvGrpSpPr>
          <p:grpSpPr>
            <a:xfrm>
              <a:off x="5715000" y="2045570"/>
              <a:ext cx="3420122" cy="1422307"/>
              <a:chOff x="5715000" y="2045570"/>
              <a:chExt cx="3420122" cy="1422307"/>
            </a:xfrm>
          </p:grpSpPr>
          <p:grpSp>
            <p:nvGrpSpPr>
              <p:cNvPr id="34" name="Group 33"/>
              <p:cNvGrpSpPr/>
              <p:nvPr/>
            </p:nvGrpSpPr>
            <p:grpSpPr>
              <a:xfrm>
                <a:off x="5715000" y="2045570"/>
                <a:ext cx="3420122" cy="1422307"/>
                <a:chOff x="5715000" y="2045570"/>
                <a:chExt cx="3420122" cy="1422307"/>
              </a:xfrm>
            </p:grpSpPr>
            <p:grpSp>
              <p:nvGrpSpPr>
                <p:cNvPr id="36" name="Group 35"/>
                <p:cNvGrpSpPr/>
                <p:nvPr/>
              </p:nvGrpSpPr>
              <p:grpSpPr>
                <a:xfrm>
                  <a:off x="6477000" y="2045570"/>
                  <a:ext cx="2658122" cy="1422307"/>
                  <a:chOff x="6477000" y="2045570"/>
                  <a:chExt cx="2658122" cy="1422307"/>
                </a:xfrm>
              </p:grpSpPr>
              <p:grpSp>
                <p:nvGrpSpPr>
                  <p:cNvPr id="38" name="Group 37"/>
                  <p:cNvGrpSpPr/>
                  <p:nvPr/>
                </p:nvGrpSpPr>
                <p:grpSpPr>
                  <a:xfrm>
                    <a:off x="6477000" y="2045570"/>
                    <a:ext cx="2658122" cy="1422307"/>
                    <a:chOff x="6477000" y="2045570"/>
                    <a:chExt cx="2658122" cy="1422307"/>
                  </a:xfrm>
                </p:grpSpPr>
                <p:pic>
                  <p:nvPicPr>
                    <p:cNvPr id="40" name="Picture 39"/>
                    <p:cNvPicPr>
                      <a:picLocks noChangeAspect="1"/>
                    </p:cNvPicPr>
                    <p:nvPr/>
                  </p:nvPicPr>
                  <p:blipFill rotWithShape="1">
                    <a:blip r:embed="rId6"/>
                    <a:srcRect l="28167" r="1"/>
                    <a:stretch/>
                  </p:blipFill>
                  <p:spPr>
                    <a:xfrm>
                      <a:off x="6477000" y="2045570"/>
                      <a:ext cx="2658122" cy="1422307"/>
                    </a:xfrm>
                    <a:prstGeom prst="rect">
                      <a:avLst/>
                    </a:prstGeom>
                  </p:spPr>
                </p:pic>
                <mc:AlternateContent xmlns:mc="http://schemas.openxmlformats.org/markup-compatibility/2006" xmlns:a14="http://schemas.microsoft.com/office/drawing/2010/main">
                  <mc:Choice Requires="a14">
                    <p:sp>
                      <p:nvSpPr>
                        <p:cNvPr id="41" name="Rectangle 40"/>
                        <p:cNvSpPr/>
                        <p:nvPr/>
                      </p:nvSpPr>
                      <p:spPr>
                        <a:xfrm>
                          <a:off x="8595804" y="267088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95804" y="2670889"/>
                          <a:ext cx="533400" cy="438163"/>
                        </a:xfrm>
                        <a:prstGeom prst="rect">
                          <a:avLst/>
                        </a:prstGeom>
                        <a:blipFill rotWithShape="0">
                          <a:blip r:embed="rId7"/>
                          <a:stretch>
                            <a:fillRect l="-5435" b="-3947"/>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39" name="TextBox 38"/>
                      <p:cNvSpPr txBox="1"/>
                      <p:nvPr/>
                    </p:nvSpPr>
                    <p:spPr>
                      <a:xfrm>
                        <a:off x="8376323" y="2365389"/>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39" name="TextBox 38"/>
                      <p:cNvSpPr txBox="1">
                        <a:spLocks noRot="1" noChangeAspect="1" noMove="1" noResize="1" noEditPoints="1" noAdjustHandles="1" noChangeArrowheads="1" noChangeShapeType="1" noTextEdit="1"/>
                      </p:cNvSpPr>
                      <p:nvPr/>
                    </p:nvSpPr>
                    <p:spPr>
                      <a:xfrm>
                        <a:off x="8376323" y="2365389"/>
                        <a:ext cx="219481" cy="400110"/>
                      </a:xfrm>
                      <a:prstGeom prst="rect">
                        <a:avLst/>
                      </a:prstGeom>
                      <a:blipFill rotWithShape="0">
                        <a:blip r:embed="rId8"/>
                        <a:stretch>
                          <a:fillRect r="-58333"/>
                        </a:stretch>
                      </a:blipFill>
                    </p:spPr>
                    <p:txBody>
                      <a:bodyPr/>
                      <a:lstStyle/>
                      <a:p>
                        <a:r>
                          <a:rPr lang="en-US">
                            <a:noFill/>
                          </a:rPr>
                          <a:t> </a:t>
                        </a:r>
                      </a:p>
                    </p:txBody>
                  </p:sp>
                </mc:Fallback>
              </mc:AlternateContent>
            </p:grpSp>
            <p:sp>
              <p:nvSpPr>
                <p:cNvPr id="37" name="TextBox 36"/>
                <p:cNvSpPr txBox="1"/>
                <p:nvPr/>
              </p:nvSpPr>
              <p:spPr>
                <a:xfrm>
                  <a:off x="5715000" y="2045570"/>
                  <a:ext cx="829081" cy="1044455"/>
                </a:xfrm>
                <a:prstGeom prst="rect">
                  <a:avLst/>
                </a:prstGeom>
                <a:solidFill>
                  <a:schemeClr val="bg1"/>
                </a:solidFill>
              </p:spPr>
              <p:txBody>
                <a:bodyPr wrap="square" rtlCol="0">
                  <a:spAutoFit/>
                </a:bodyPr>
                <a:lstStyle/>
                <a:p>
                  <a:endParaRPr lang="en-US" sz="2000" dirty="0"/>
                </a:p>
              </p:txBody>
            </p:sp>
          </p:grpSp>
          <p:sp>
            <p:nvSpPr>
              <p:cNvPr id="35" name="Rectangle 34"/>
              <p:cNvSpPr/>
              <p:nvPr/>
            </p:nvSpPr>
            <p:spPr>
              <a:xfrm>
                <a:off x="6477001" y="2383145"/>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Arrow Connector 32"/>
            <p:cNvCxnSpPr/>
            <p:nvPr/>
          </p:nvCxnSpPr>
          <p:spPr>
            <a:xfrm>
              <a:off x="6678990" y="2365186"/>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3962400" y="4093196"/>
            <a:ext cx="5572125" cy="2400300"/>
            <a:chOff x="3543023" y="3641538"/>
            <a:chExt cx="5572125" cy="2400300"/>
          </a:xfrm>
        </p:grpSpPr>
        <p:pic>
          <p:nvPicPr>
            <p:cNvPr id="3" name="Picture 2"/>
            <p:cNvPicPr>
              <a:picLocks noChangeAspect="1"/>
            </p:cNvPicPr>
            <p:nvPr/>
          </p:nvPicPr>
          <p:blipFill>
            <a:blip r:embed="rId9"/>
            <a:stretch>
              <a:fillRect/>
            </a:stretch>
          </p:blipFill>
          <p:spPr>
            <a:xfrm>
              <a:off x="3543023" y="3641538"/>
              <a:ext cx="5572125" cy="2400300"/>
            </a:xfrm>
            <a:prstGeom prst="rect">
              <a:avLst/>
            </a:prstGeom>
          </p:spPr>
        </p:pic>
        <p:cxnSp>
          <p:nvCxnSpPr>
            <p:cNvPr id="5" name="Straight Connector 4"/>
            <p:cNvCxnSpPr/>
            <p:nvPr/>
          </p:nvCxnSpPr>
          <p:spPr>
            <a:xfrm flipV="1">
              <a:off x="3962400" y="4661121"/>
              <a:ext cx="4724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547586" y="5021339"/>
            <a:ext cx="4116485" cy="196184"/>
            <a:chOff x="4547586" y="5021339"/>
            <a:chExt cx="4116485" cy="196184"/>
          </a:xfrm>
        </p:grpSpPr>
        <p:sp>
          <p:nvSpPr>
            <p:cNvPr id="8" name="Oval 7"/>
            <p:cNvSpPr/>
            <p:nvPr/>
          </p:nvSpPr>
          <p:spPr>
            <a:xfrm>
              <a:off x="4547586" y="5021339"/>
              <a:ext cx="178008" cy="182880"/>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6654973" y="5021339"/>
              <a:ext cx="178008" cy="1828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8486063" y="5034643"/>
              <a:ext cx="178008" cy="182880"/>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10"/>
          <a:stretch>
            <a:fillRect/>
          </a:stretch>
        </p:blipFill>
        <p:spPr>
          <a:xfrm>
            <a:off x="4834839" y="1711558"/>
            <a:ext cx="3996284" cy="2905125"/>
          </a:xfrm>
          <a:prstGeom prst="rect">
            <a:avLst/>
          </a:prstGeom>
        </p:spPr>
      </p:pic>
      <p:grpSp>
        <p:nvGrpSpPr>
          <p:cNvPr id="27" name="Group 26"/>
          <p:cNvGrpSpPr/>
          <p:nvPr/>
        </p:nvGrpSpPr>
        <p:grpSpPr>
          <a:xfrm>
            <a:off x="6251168" y="610648"/>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11"/>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958153623"/>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4784490" cy="4259499"/>
              </a:xfrm>
              <a:prstGeom prst="rect">
                <a:avLst/>
              </a:prstGeom>
            </p:spPr>
            <p:txBody>
              <a:bodyPr wrap="square">
                <a:spAutoFit/>
              </a:bodyPr>
              <a:lstStyle/>
              <a:p>
                <a:endParaRPr lang="en-US" dirty="0" smtClean="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r>
                  <a:rPr lang="en-US" dirty="0" smtClean="0"/>
                  <a:t>If we make </a:t>
                </a:r>
                <a14:m>
                  <m:oMath xmlns:m="http://schemas.openxmlformats.org/officeDocument/2006/math">
                    <m:sSub>
                      <m:sSubPr>
                        <m:ctrlPr>
                          <a:rPr lang="en-US" b="0" i="1" dirty="0" smtClean="0">
                            <a:latin typeface="Cambria Math" panose="02040503050406030204" pitchFamily="18" charset="0"/>
                          </a:rPr>
                        </m:ctrlPr>
                      </m:sSubPr>
                      <m:e>
                        <m:r>
                          <a:rPr lang="en-US" i="1" dirty="0" smtClean="0">
                            <a:latin typeface="Cambria Math" panose="02040503050406030204" pitchFamily="18" charset="0"/>
                          </a:rPr>
                          <m:t>𝑘</m:t>
                        </m:r>
                      </m:e>
                      <m:sub>
                        <m:r>
                          <a:rPr lang="en-US" i="1" dirty="0" smtClean="0">
                            <a:latin typeface="Cambria Math" panose="02040503050406030204" pitchFamily="18" charset="0"/>
                          </a:rPr>
                          <m:t>𝑏𝑎𝑠𝑎𝑙</m:t>
                        </m:r>
                      </m:sub>
                    </m:sSub>
                    <m:r>
                      <a:rPr lang="en-US" i="1" dirty="0" smtClean="0">
                        <a:latin typeface="Cambria Math" panose="02040503050406030204" pitchFamily="18" charset="0"/>
                      </a:rPr>
                      <m:t>&gt;0</m:t>
                    </m:r>
                  </m:oMath>
                </a14:m>
                <a:r>
                  <a:rPr lang="en-US" dirty="0" smtClean="0"/>
                  <a:t> we move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𝐴</m:t>
                    </m:r>
                    <m:r>
                      <a:rPr lang="en-US" i="1" dirty="0" smtClean="0">
                        <a:latin typeface="Cambria Math" panose="02040503050406030204" pitchFamily="18" charset="0"/>
                      </a:rPr>
                      <m:t>)</m:t>
                    </m:r>
                  </m:oMath>
                </a14:m>
                <a:r>
                  <a:rPr lang="en-US" dirty="0" smtClean="0"/>
                  <a:t> up, the leftmost FP moves right (larger), the middle FP moves left (smaller) and the rightmost FP moves left (larger)</a:t>
                </a:r>
              </a:p>
              <a:p>
                <a:endParaRPr lang="en-US" dirty="0"/>
              </a:p>
              <a:p>
                <a:r>
                  <a:rPr lang="en-US" dirty="0" smtClean="0"/>
                  <a:t>If we make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𝑏𝑎𝑠𝑎𝑙</m:t>
                        </m:r>
                      </m:sub>
                    </m:sSub>
                    <m:r>
                      <a:rPr lang="en-US" i="1" dirty="0">
                        <a:latin typeface="Cambria Math" panose="02040503050406030204" pitchFamily="18" charset="0"/>
                      </a:rPr>
                      <m:t>&gt;0</m:t>
                    </m:r>
                    <m:r>
                      <a:rPr lang="en-US" b="0" i="1" dirty="0" smtClean="0">
                        <a:latin typeface="Cambria Math" panose="02040503050406030204" pitchFamily="18" charset="0"/>
                      </a:rPr>
                      <m:t>.2</m:t>
                    </m:r>
                  </m:oMath>
                </a14:m>
                <a:r>
                  <a:rPr lang="en-US" dirty="0"/>
                  <a:t> </a:t>
                </a:r>
                <a:r>
                  <a:rPr lang="en-US" dirty="0" smtClean="0"/>
                  <a:t>the right and middle FP collide and disappear </a:t>
                </a:r>
                <a:endParaRPr lang="en-US" dirty="0"/>
              </a:p>
              <a:p>
                <a:endParaRPr lang="en-US" dirty="0" smtClean="0"/>
              </a:p>
              <a:p>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4784490" cy="4259499"/>
              </a:xfrm>
              <a:prstGeom prst="rect">
                <a:avLst/>
              </a:prstGeom>
              <a:blipFill rotWithShape="0">
                <a:blip r:embed="rId4"/>
                <a:stretch>
                  <a:fillRect l="-1146" r="-764"/>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p:cNvGrpSpPr/>
          <p:nvPr/>
        </p:nvGrpSpPr>
        <p:grpSpPr>
          <a:xfrm>
            <a:off x="6951090" y="1130765"/>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6"/>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8" name="Group 67"/>
          <p:cNvGrpSpPr/>
          <p:nvPr/>
        </p:nvGrpSpPr>
        <p:grpSpPr>
          <a:xfrm>
            <a:off x="4920704" y="2590800"/>
            <a:ext cx="3999099" cy="2857500"/>
            <a:chOff x="4920704" y="2590800"/>
            <a:chExt cx="3999099" cy="2857500"/>
          </a:xfrm>
        </p:grpSpPr>
        <p:grpSp>
          <p:nvGrpSpPr>
            <p:cNvPr id="64" name="Group 63"/>
            <p:cNvGrpSpPr/>
            <p:nvPr/>
          </p:nvGrpSpPr>
          <p:grpSpPr>
            <a:xfrm>
              <a:off x="4920704" y="2590800"/>
              <a:ext cx="3999099" cy="2857500"/>
              <a:chOff x="4920704" y="2590800"/>
              <a:chExt cx="3999099" cy="2857500"/>
            </a:xfrm>
          </p:grpSpPr>
          <p:grpSp>
            <p:nvGrpSpPr>
              <p:cNvPr id="63" name="Group 62"/>
              <p:cNvGrpSpPr/>
              <p:nvPr/>
            </p:nvGrpSpPr>
            <p:grpSpPr>
              <a:xfrm>
                <a:off x="4920704" y="2590800"/>
                <a:ext cx="3999099" cy="2857500"/>
                <a:chOff x="4920704" y="2590800"/>
                <a:chExt cx="3999099" cy="2857500"/>
              </a:xfrm>
            </p:grpSpPr>
            <p:grpSp>
              <p:nvGrpSpPr>
                <p:cNvPr id="26" name="Group 25"/>
                <p:cNvGrpSpPr/>
                <p:nvPr/>
              </p:nvGrpSpPr>
              <p:grpSpPr>
                <a:xfrm>
                  <a:off x="4920704" y="2590800"/>
                  <a:ext cx="3999099" cy="2857500"/>
                  <a:chOff x="4920704" y="2590800"/>
                  <a:chExt cx="3999099" cy="2857500"/>
                </a:xfrm>
              </p:grpSpPr>
              <p:grpSp>
                <p:nvGrpSpPr>
                  <p:cNvPr id="25" name="Group 24"/>
                  <p:cNvGrpSpPr/>
                  <p:nvPr/>
                </p:nvGrpSpPr>
                <p:grpSpPr>
                  <a:xfrm>
                    <a:off x="4920704" y="2590800"/>
                    <a:ext cx="3999099" cy="2857500"/>
                    <a:chOff x="4920704" y="2590800"/>
                    <a:chExt cx="3999099" cy="2857500"/>
                  </a:xfrm>
                </p:grpSpPr>
                <p:grpSp>
                  <p:nvGrpSpPr>
                    <p:cNvPr id="24" name="Group 23"/>
                    <p:cNvGrpSpPr/>
                    <p:nvPr/>
                  </p:nvGrpSpPr>
                  <p:grpSpPr>
                    <a:xfrm>
                      <a:off x="4920704" y="2590800"/>
                      <a:ext cx="3999099" cy="2857500"/>
                      <a:chOff x="4920704" y="2590800"/>
                      <a:chExt cx="3999099" cy="2857500"/>
                    </a:xfrm>
                  </p:grpSpPr>
                  <p:grpSp>
                    <p:nvGrpSpPr>
                      <p:cNvPr id="23" name="Group 22"/>
                      <p:cNvGrpSpPr/>
                      <p:nvPr/>
                    </p:nvGrpSpPr>
                    <p:grpSpPr>
                      <a:xfrm>
                        <a:off x="4920704" y="2590800"/>
                        <a:ext cx="3999099" cy="2857500"/>
                        <a:chOff x="4920704" y="2590800"/>
                        <a:chExt cx="3999099" cy="2857500"/>
                      </a:xfrm>
                    </p:grpSpPr>
                    <p:grpSp>
                      <p:nvGrpSpPr>
                        <p:cNvPr id="22" name="Group 21"/>
                        <p:cNvGrpSpPr/>
                        <p:nvPr/>
                      </p:nvGrpSpPr>
                      <p:grpSpPr>
                        <a:xfrm>
                          <a:off x="4920704" y="2590800"/>
                          <a:ext cx="3999099" cy="2857500"/>
                          <a:chOff x="4920704" y="2590800"/>
                          <a:chExt cx="3999099" cy="2857500"/>
                        </a:xfrm>
                      </p:grpSpPr>
                      <p:grpSp>
                        <p:nvGrpSpPr>
                          <p:cNvPr id="21" name="Group 20"/>
                          <p:cNvGrpSpPr/>
                          <p:nvPr/>
                        </p:nvGrpSpPr>
                        <p:grpSpPr>
                          <a:xfrm>
                            <a:off x="4920704" y="2590800"/>
                            <a:ext cx="3999099" cy="2857500"/>
                            <a:chOff x="4920704" y="2590800"/>
                            <a:chExt cx="3999099" cy="2857500"/>
                          </a:xfrm>
                        </p:grpSpPr>
                        <p:grpSp>
                          <p:nvGrpSpPr>
                            <p:cNvPr id="20" name="Group 19"/>
                            <p:cNvGrpSpPr/>
                            <p:nvPr/>
                          </p:nvGrpSpPr>
                          <p:grpSpPr>
                            <a:xfrm>
                              <a:off x="4920704" y="2590800"/>
                              <a:ext cx="3999099" cy="2857500"/>
                              <a:chOff x="4920704" y="2590800"/>
                              <a:chExt cx="3999099" cy="2857500"/>
                            </a:xfrm>
                          </p:grpSpPr>
                          <p:grpSp>
                            <p:nvGrpSpPr>
                              <p:cNvPr id="19" name="Group 18"/>
                              <p:cNvGrpSpPr/>
                              <p:nvPr/>
                            </p:nvGrpSpPr>
                            <p:grpSpPr>
                              <a:xfrm>
                                <a:off x="4920704" y="2590800"/>
                                <a:ext cx="3999099" cy="2857500"/>
                                <a:chOff x="4920704" y="2590800"/>
                                <a:chExt cx="3999099" cy="2857500"/>
                              </a:xfrm>
                            </p:grpSpPr>
                            <p:grpSp>
                              <p:nvGrpSpPr>
                                <p:cNvPr id="18" name="Group 17"/>
                                <p:cNvGrpSpPr/>
                                <p:nvPr/>
                              </p:nvGrpSpPr>
                              <p:grpSpPr>
                                <a:xfrm>
                                  <a:off x="4920704" y="2590800"/>
                                  <a:ext cx="3999099" cy="2857500"/>
                                  <a:chOff x="4920704" y="2590800"/>
                                  <a:chExt cx="3999099" cy="2857500"/>
                                </a:xfrm>
                              </p:grpSpPr>
                              <p:grpSp>
                                <p:nvGrpSpPr>
                                  <p:cNvPr id="17" name="Group 16"/>
                                  <p:cNvGrpSpPr/>
                                  <p:nvPr/>
                                </p:nvGrpSpPr>
                                <p:grpSpPr>
                                  <a:xfrm>
                                    <a:off x="4920704" y="2590800"/>
                                    <a:ext cx="3999099" cy="2857500"/>
                                    <a:chOff x="4920704" y="2590800"/>
                                    <a:chExt cx="3999099" cy="2857500"/>
                                  </a:xfrm>
                                </p:grpSpPr>
                                <p:grpSp>
                                  <p:nvGrpSpPr>
                                    <p:cNvPr id="16" name="Group 15"/>
                                    <p:cNvGrpSpPr/>
                                    <p:nvPr/>
                                  </p:nvGrpSpPr>
                                  <p:grpSpPr>
                                    <a:xfrm>
                                      <a:off x="4920704" y="2590800"/>
                                      <a:ext cx="3999099" cy="2857500"/>
                                      <a:chOff x="4920704" y="2590800"/>
                                      <a:chExt cx="3999099" cy="2857500"/>
                                    </a:xfrm>
                                  </p:grpSpPr>
                                  <p:grpSp>
                                    <p:nvGrpSpPr>
                                      <p:cNvPr id="15" name="Group 14"/>
                                      <p:cNvGrpSpPr/>
                                      <p:nvPr/>
                                    </p:nvGrpSpPr>
                                    <p:grpSpPr>
                                      <a:xfrm>
                                        <a:off x="4920704" y="2590800"/>
                                        <a:ext cx="3999099" cy="2857500"/>
                                        <a:chOff x="3292288" y="1485900"/>
                                        <a:chExt cx="3999099" cy="2857500"/>
                                      </a:xfrm>
                                    </p:grpSpPr>
                                    <p:pic>
                                      <p:nvPicPr>
                                        <p:cNvPr id="14" name="Picture 13"/>
                                        <p:cNvPicPr>
                                          <a:picLocks noChangeAspect="1"/>
                                        </p:cNvPicPr>
                                        <p:nvPr/>
                                      </p:nvPicPr>
                                      <p:blipFill>
                                        <a:blip r:embed="rId7"/>
                                        <a:stretch>
                                          <a:fillRect/>
                                        </a:stretch>
                                      </p:blipFill>
                                      <p:spPr>
                                        <a:xfrm>
                                          <a:off x="3292288" y="1485900"/>
                                          <a:ext cx="3999099" cy="2857500"/>
                                        </a:xfrm>
                                        <a:prstGeom prst="rect">
                                          <a:avLst/>
                                        </a:prstGeom>
                                      </p:spPr>
                                    </p:pic>
                                    <p:cxnSp>
                                      <p:nvCxnSpPr>
                                        <p:cNvPr id="52" name="Straight Connector 51"/>
                                        <p:cNvCxnSpPr/>
                                        <p:nvPr/>
                                      </p:nvCxnSpPr>
                                      <p:spPr>
                                        <a:xfrm flipV="1">
                                          <a:off x="3646077" y="2992241"/>
                                          <a:ext cx="34820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Oval 44"/>
                                      <p:cNvSpPr/>
                                      <p:nvPr/>
                                    </p:nvSpPr>
                                    <p:spPr>
                                      <a:xfrm>
                                        <a:off x="5355232" y="4043733"/>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Oval 47"/>
                                    <p:cNvSpPr/>
                                    <p:nvPr/>
                                  </p:nvSpPr>
                                  <p:spPr>
                                    <a:xfrm>
                                      <a:off x="5497860" y="4041578"/>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Oval 52"/>
                                  <p:cNvSpPr/>
                                  <p:nvPr/>
                                </p:nvSpPr>
                                <p:spPr>
                                  <a:xfrm>
                                    <a:off x="5641382" y="4043052"/>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Oval 53"/>
                                <p:cNvSpPr/>
                                <p:nvPr/>
                              </p:nvSpPr>
                              <p:spPr>
                                <a:xfrm>
                                  <a:off x="5801186" y="4043052"/>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Oval 45"/>
                              <p:cNvSpPr/>
                              <p:nvPr/>
                            </p:nvSpPr>
                            <p:spPr>
                              <a:xfrm>
                                <a:off x="6302001" y="4037306"/>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9" name="Oval 48"/>
                            <p:cNvSpPr/>
                            <p:nvPr/>
                          </p:nvSpPr>
                          <p:spPr>
                            <a:xfrm>
                              <a:off x="6440165" y="4041153"/>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Oval 55"/>
                          <p:cNvSpPr/>
                          <p:nvPr/>
                        </p:nvSpPr>
                        <p:spPr>
                          <a:xfrm>
                            <a:off x="6557053" y="4042627"/>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Oval 57"/>
                        <p:cNvSpPr/>
                        <p:nvPr/>
                      </p:nvSpPr>
                      <p:spPr>
                        <a:xfrm>
                          <a:off x="6690223" y="4042627"/>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2" name="Oval 61"/>
                      <p:cNvSpPr/>
                      <p:nvPr/>
                    </p:nvSpPr>
                    <p:spPr>
                      <a:xfrm>
                        <a:off x="8448657" y="4037306"/>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1" name="Oval 60"/>
                    <p:cNvSpPr/>
                    <p:nvPr/>
                  </p:nvSpPr>
                  <p:spPr>
                    <a:xfrm>
                      <a:off x="8279969" y="4037306"/>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Oval 59"/>
                  <p:cNvSpPr/>
                  <p:nvPr/>
                </p:nvSpPr>
                <p:spPr>
                  <a:xfrm>
                    <a:off x="7950018" y="4035832"/>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Oval 58"/>
                <p:cNvSpPr/>
                <p:nvPr/>
              </p:nvSpPr>
              <p:spPr>
                <a:xfrm>
                  <a:off x="7789634" y="4037987"/>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Oval 65"/>
              <p:cNvSpPr/>
              <p:nvPr/>
            </p:nvSpPr>
            <p:spPr>
              <a:xfrm>
                <a:off x="8129052" y="4037306"/>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7" name="Straight Arrow Connector 66"/>
            <p:cNvCxnSpPr/>
            <p:nvPr/>
          </p:nvCxnSpPr>
          <p:spPr>
            <a:xfrm>
              <a:off x="5447751" y="4343400"/>
              <a:ext cx="484632" cy="0"/>
            </a:xfrm>
            <a:prstGeom prst="straightConnector1">
              <a:avLst/>
            </a:prstGeom>
            <a:ln w="50800">
              <a:solidFill>
                <a:srgbClr val="00CC0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8037653" y="4338221"/>
              <a:ext cx="484632" cy="0"/>
            </a:xfrm>
            <a:prstGeom prst="straightConnector1">
              <a:avLst/>
            </a:prstGeom>
            <a:ln w="50800">
              <a:solidFill>
                <a:srgbClr val="00CC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6286687" y="4338221"/>
              <a:ext cx="484632" cy="0"/>
            </a:xfrm>
            <a:prstGeom prst="straightConnector1">
              <a:avLst/>
            </a:prstGeom>
            <a:ln w="508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69" name="Rectangle 68"/>
              <p:cNvSpPr/>
              <p:nvPr/>
            </p:nvSpPr>
            <p:spPr>
              <a:xfrm>
                <a:off x="6286687" y="4659121"/>
                <a:ext cx="1274003"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𝑏𝑎𝑠𝑎𝑙</m:t>
                          </m:r>
                        </m:sub>
                      </m:sSub>
                      <m:r>
                        <a:rPr lang="en-US" b="0" i="1" dirty="0" smtClean="0">
                          <a:latin typeface="Cambria Math" panose="02040503050406030204" pitchFamily="18" charset="0"/>
                        </a:rPr>
                        <m:t>=0</m:t>
                      </m:r>
                    </m:oMath>
                  </m:oMathPara>
                </a14:m>
                <a:endParaRPr lang="en-US" dirty="0"/>
              </a:p>
            </p:txBody>
          </p:sp>
        </mc:Choice>
        <mc:Fallback>
          <p:sp>
            <p:nvSpPr>
              <p:cNvPr id="69" name="Rectangle 68"/>
              <p:cNvSpPr>
                <a:spLocks noRot="1" noChangeAspect="1" noMove="1" noResize="1" noEditPoints="1" noAdjustHandles="1" noChangeArrowheads="1" noChangeShapeType="1" noTextEdit="1"/>
              </p:cNvSpPr>
              <p:nvPr/>
            </p:nvSpPr>
            <p:spPr>
              <a:xfrm>
                <a:off x="6286687" y="4659121"/>
                <a:ext cx="1274003" cy="369332"/>
              </a:xfrm>
              <a:prstGeom prst="rect">
                <a:avLst/>
              </a:prstGeom>
              <a:blipFill rotWithShape="0">
                <a:blip r:embed="rId8"/>
                <a:stretch>
                  <a:fillRect b="-163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4" name="Rectangle 73"/>
              <p:cNvSpPr/>
              <p:nvPr/>
            </p:nvSpPr>
            <p:spPr>
              <a:xfrm>
                <a:off x="5561520" y="2622910"/>
                <a:ext cx="1450333"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𝑏𝑎𝑠𝑎𝑙</m:t>
                          </m:r>
                        </m:sub>
                      </m:sSub>
                      <m:r>
                        <a:rPr lang="en-US" b="0" i="1" dirty="0" smtClean="0">
                          <a:latin typeface="Cambria Math" panose="02040503050406030204" pitchFamily="18" charset="0"/>
                        </a:rPr>
                        <m:t>=0.2</m:t>
                      </m:r>
                    </m:oMath>
                  </m:oMathPara>
                </a14:m>
                <a:endParaRPr lang="en-US" dirty="0"/>
              </a:p>
            </p:txBody>
          </p:sp>
        </mc:Choice>
        <mc:Fallback>
          <p:sp>
            <p:nvSpPr>
              <p:cNvPr id="74" name="Rectangle 73"/>
              <p:cNvSpPr>
                <a:spLocks noRot="1" noChangeAspect="1" noMove="1" noResize="1" noEditPoints="1" noAdjustHandles="1" noChangeArrowheads="1" noChangeShapeType="1" noTextEdit="1"/>
              </p:cNvSpPr>
              <p:nvPr/>
            </p:nvSpPr>
            <p:spPr>
              <a:xfrm>
                <a:off x="5561520" y="2622910"/>
                <a:ext cx="1450333" cy="369332"/>
              </a:xfrm>
              <a:prstGeom prst="rect">
                <a:avLst/>
              </a:prstGeom>
              <a:blipFill rotWithShape="0">
                <a:blip r:embed="rId9"/>
                <a:stretch>
                  <a:fillRect b="-1639"/>
                </a:stretch>
              </a:blipFill>
            </p:spPr>
            <p:txBody>
              <a:bodyPr/>
              <a:lstStyle/>
              <a:p>
                <a:r>
                  <a:rPr lang="en-US">
                    <a:noFill/>
                  </a:rPr>
                  <a:t> </a:t>
                </a:r>
              </a:p>
            </p:txBody>
          </p:sp>
        </mc:Fallback>
      </mc:AlternateContent>
    </p:spTree>
    <p:extLst>
      <p:ext uri="{BB962C8B-B14F-4D97-AF65-F5344CB8AC3E}">
        <p14:creationId xmlns:p14="http://schemas.microsoft.com/office/powerpoint/2010/main" val="2574766370"/>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5" y="787866"/>
                <a:ext cx="5145529" cy="2597506"/>
              </a:xfrm>
              <a:prstGeom prst="rect">
                <a:avLst/>
              </a:prstGeom>
            </p:spPr>
            <p:txBody>
              <a:bodyPr wrap="square">
                <a:spAutoFit/>
              </a:bodyPr>
              <a:lstStyle/>
              <a:p>
                <a:endParaRPr lang="en-US" dirty="0" smtClean="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r>
                  <a:rPr lang="en-US" dirty="0" smtClean="0"/>
                  <a:t>Time series for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b="0" i="1" smtClean="0">
                        <a:latin typeface="Cambria Math" panose="02040503050406030204" pitchFamily="18" charset="0"/>
                      </a:rPr>
                      <m:t>=0.1</m:t>
                    </m:r>
                  </m:oMath>
                </a14:m>
                <a:r>
                  <a:rPr lang="en-US" dirty="0" smtClean="0"/>
                  <a:t> (Still two stable FP)</a:t>
                </a:r>
                <a:endParaRPr lang="en-US" dirty="0"/>
              </a:p>
              <a:p>
                <a:endParaRPr lang="en-US" dirty="0" smtClean="0"/>
              </a:p>
              <a:p>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5" y="787866"/>
                <a:ext cx="5145529" cy="2597506"/>
              </a:xfrm>
              <a:prstGeom prst="rect">
                <a:avLst/>
              </a:prstGeom>
              <a:blipFill rotWithShape="0">
                <a:blip r:embed="rId4"/>
                <a:stretch>
                  <a:fillRect l="-106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p:cNvGrpSpPr/>
          <p:nvPr/>
        </p:nvGrpSpPr>
        <p:grpSpPr>
          <a:xfrm>
            <a:off x="5168575" y="1502175"/>
            <a:ext cx="3999099" cy="2857500"/>
            <a:chOff x="4920704" y="2590800"/>
            <a:chExt cx="3999099" cy="2857500"/>
          </a:xfrm>
        </p:grpSpPr>
        <p:grpSp>
          <p:nvGrpSpPr>
            <p:cNvPr id="4" name="Group 3"/>
            <p:cNvGrpSpPr/>
            <p:nvPr/>
          </p:nvGrpSpPr>
          <p:grpSpPr>
            <a:xfrm>
              <a:off x="4920704" y="2590800"/>
              <a:ext cx="3999099" cy="2857500"/>
              <a:chOff x="4920704" y="2590800"/>
              <a:chExt cx="3999099" cy="2857500"/>
            </a:xfrm>
          </p:grpSpPr>
          <p:grpSp>
            <p:nvGrpSpPr>
              <p:cNvPr id="68" name="Group 67"/>
              <p:cNvGrpSpPr/>
              <p:nvPr/>
            </p:nvGrpSpPr>
            <p:grpSpPr>
              <a:xfrm>
                <a:off x="4920704" y="2590800"/>
                <a:ext cx="3999099" cy="2857500"/>
                <a:chOff x="4920704" y="2590800"/>
                <a:chExt cx="3999099" cy="2857500"/>
              </a:xfrm>
            </p:grpSpPr>
            <p:grpSp>
              <p:nvGrpSpPr>
                <p:cNvPr id="64" name="Group 63"/>
                <p:cNvGrpSpPr/>
                <p:nvPr/>
              </p:nvGrpSpPr>
              <p:grpSpPr>
                <a:xfrm>
                  <a:off x="4920704" y="2590800"/>
                  <a:ext cx="3999099" cy="2857500"/>
                  <a:chOff x="4920704" y="2590800"/>
                  <a:chExt cx="3999099" cy="2857500"/>
                </a:xfrm>
              </p:grpSpPr>
              <p:grpSp>
                <p:nvGrpSpPr>
                  <p:cNvPr id="63" name="Group 62"/>
                  <p:cNvGrpSpPr/>
                  <p:nvPr/>
                </p:nvGrpSpPr>
                <p:grpSpPr>
                  <a:xfrm>
                    <a:off x="4920704" y="2590800"/>
                    <a:ext cx="3999099" cy="2857500"/>
                    <a:chOff x="4920704" y="2590800"/>
                    <a:chExt cx="3999099" cy="2857500"/>
                  </a:xfrm>
                </p:grpSpPr>
                <p:grpSp>
                  <p:nvGrpSpPr>
                    <p:cNvPr id="26" name="Group 25"/>
                    <p:cNvGrpSpPr/>
                    <p:nvPr/>
                  </p:nvGrpSpPr>
                  <p:grpSpPr>
                    <a:xfrm>
                      <a:off x="4920704" y="2590800"/>
                      <a:ext cx="3999099" cy="2857500"/>
                      <a:chOff x="4920704" y="2590800"/>
                      <a:chExt cx="3999099" cy="2857500"/>
                    </a:xfrm>
                  </p:grpSpPr>
                  <p:grpSp>
                    <p:nvGrpSpPr>
                      <p:cNvPr id="25" name="Group 24"/>
                      <p:cNvGrpSpPr/>
                      <p:nvPr/>
                    </p:nvGrpSpPr>
                    <p:grpSpPr>
                      <a:xfrm>
                        <a:off x="4920704" y="2590800"/>
                        <a:ext cx="3999099" cy="2857500"/>
                        <a:chOff x="4920704" y="2590800"/>
                        <a:chExt cx="3999099" cy="2857500"/>
                      </a:xfrm>
                    </p:grpSpPr>
                    <p:grpSp>
                      <p:nvGrpSpPr>
                        <p:cNvPr id="24" name="Group 23"/>
                        <p:cNvGrpSpPr/>
                        <p:nvPr/>
                      </p:nvGrpSpPr>
                      <p:grpSpPr>
                        <a:xfrm>
                          <a:off x="4920704" y="2590800"/>
                          <a:ext cx="3999099" cy="2857500"/>
                          <a:chOff x="4920704" y="2590800"/>
                          <a:chExt cx="3999099" cy="2857500"/>
                        </a:xfrm>
                      </p:grpSpPr>
                      <p:grpSp>
                        <p:nvGrpSpPr>
                          <p:cNvPr id="23" name="Group 22"/>
                          <p:cNvGrpSpPr/>
                          <p:nvPr/>
                        </p:nvGrpSpPr>
                        <p:grpSpPr>
                          <a:xfrm>
                            <a:off x="4920704" y="2590800"/>
                            <a:ext cx="3999099" cy="2857500"/>
                            <a:chOff x="4920704" y="2590800"/>
                            <a:chExt cx="3999099" cy="2857500"/>
                          </a:xfrm>
                        </p:grpSpPr>
                        <p:grpSp>
                          <p:nvGrpSpPr>
                            <p:cNvPr id="22" name="Group 21"/>
                            <p:cNvGrpSpPr/>
                            <p:nvPr/>
                          </p:nvGrpSpPr>
                          <p:grpSpPr>
                            <a:xfrm>
                              <a:off x="4920704" y="2590800"/>
                              <a:ext cx="3999099" cy="2857500"/>
                              <a:chOff x="4920704" y="2590800"/>
                              <a:chExt cx="3999099" cy="2857500"/>
                            </a:xfrm>
                          </p:grpSpPr>
                          <p:grpSp>
                            <p:nvGrpSpPr>
                              <p:cNvPr id="21" name="Group 20"/>
                              <p:cNvGrpSpPr/>
                              <p:nvPr/>
                            </p:nvGrpSpPr>
                            <p:grpSpPr>
                              <a:xfrm>
                                <a:off x="4920704" y="2590800"/>
                                <a:ext cx="3999099" cy="2857500"/>
                                <a:chOff x="4920704" y="2590800"/>
                                <a:chExt cx="3999099" cy="2857500"/>
                              </a:xfrm>
                            </p:grpSpPr>
                            <p:grpSp>
                              <p:nvGrpSpPr>
                                <p:cNvPr id="20" name="Group 19"/>
                                <p:cNvGrpSpPr/>
                                <p:nvPr/>
                              </p:nvGrpSpPr>
                              <p:grpSpPr>
                                <a:xfrm>
                                  <a:off x="4920704" y="2590800"/>
                                  <a:ext cx="3999099" cy="2857500"/>
                                  <a:chOff x="4920704" y="2590800"/>
                                  <a:chExt cx="3999099" cy="2857500"/>
                                </a:xfrm>
                              </p:grpSpPr>
                              <p:grpSp>
                                <p:nvGrpSpPr>
                                  <p:cNvPr id="19" name="Group 18"/>
                                  <p:cNvGrpSpPr/>
                                  <p:nvPr/>
                                </p:nvGrpSpPr>
                                <p:grpSpPr>
                                  <a:xfrm>
                                    <a:off x="4920704" y="2590800"/>
                                    <a:ext cx="3999099" cy="2857500"/>
                                    <a:chOff x="4920704" y="2590800"/>
                                    <a:chExt cx="3999099" cy="2857500"/>
                                  </a:xfrm>
                                </p:grpSpPr>
                                <p:grpSp>
                                  <p:nvGrpSpPr>
                                    <p:cNvPr id="18" name="Group 17"/>
                                    <p:cNvGrpSpPr/>
                                    <p:nvPr/>
                                  </p:nvGrpSpPr>
                                  <p:grpSpPr>
                                    <a:xfrm>
                                      <a:off x="4920704" y="2590800"/>
                                      <a:ext cx="3999099" cy="2857500"/>
                                      <a:chOff x="4920704" y="2590800"/>
                                      <a:chExt cx="3999099" cy="2857500"/>
                                    </a:xfrm>
                                  </p:grpSpPr>
                                  <p:grpSp>
                                    <p:nvGrpSpPr>
                                      <p:cNvPr id="17" name="Group 16"/>
                                      <p:cNvGrpSpPr/>
                                      <p:nvPr/>
                                    </p:nvGrpSpPr>
                                    <p:grpSpPr>
                                      <a:xfrm>
                                        <a:off x="4920704" y="2590800"/>
                                        <a:ext cx="3999099" cy="2857500"/>
                                        <a:chOff x="4920704" y="2590800"/>
                                        <a:chExt cx="3999099" cy="2857500"/>
                                      </a:xfrm>
                                    </p:grpSpPr>
                                    <p:grpSp>
                                      <p:nvGrpSpPr>
                                        <p:cNvPr id="16" name="Group 15"/>
                                        <p:cNvGrpSpPr/>
                                        <p:nvPr/>
                                      </p:nvGrpSpPr>
                                      <p:grpSpPr>
                                        <a:xfrm>
                                          <a:off x="4920704" y="2590800"/>
                                          <a:ext cx="3999099" cy="2857500"/>
                                          <a:chOff x="4920704" y="2590800"/>
                                          <a:chExt cx="3999099" cy="2857500"/>
                                        </a:xfrm>
                                      </p:grpSpPr>
                                      <p:grpSp>
                                        <p:nvGrpSpPr>
                                          <p:cNvPr id="15" name="Group 14"/>
                                          <p:cNvGrpSpPr/>
                                          <p:nvPr/>
                                        </p:nvGrpSpPr>
                                        <p:grpSpPr>
                                          <a:xfrm>
                                            <a:off x="4920704" y="2590800"/>
                                            <a:ext cx="3999099" cy="2857500"/>
                                            <a:chOff x="3292288" y="1485900"/>
                                            <a:chExt cx="3999099" cy="2857500"/>
                                          </a:xfrm>
                                        </p:grpSpPr>
                                        <p:pic>
                                          <p:nvPicPr>
                                            <p:cNvPr id="14" name="Picture 13"/>
                                            <p:cNvPicPr>
                                              <a:picLocks noChangeAspect="1"/>
                                            </p:cNvPicPr>
                                            <p:nvPr/>
                                          </p:nvPicPr>
                                          <p:blipFill>
                                            <a:blip r:embed="rId6"/>
                                            <a:stretch>
                                              <a:fillRect/>
                                            </a:stretch>
                                          </p:blipFill>
                                          <p:spPr>
                                            <a:xfrm>
                                              <a:off x="3292288" y="1485900"/>
                                              <a:ext cx="3999099" cy="2857500"/>
                                            </a:xfrm>
                                            <a:prstGeom prst="rect">
                                              <a:avLst/>
                                            </a:prstGeom>
                                          </p:spPr>
                                        </p:pic>
                                        <p:cxnSp>
                                          <p:nvCxnSpPr>
                                            <p:cNvPr id="52" name="Straight Connector 51"/>
                                            <p:cNvCxnSpPr/>
                                            <p:nvPr/>
                                          </p:nvCxnSpPr>
                                          <p:spPr>
                                            <a:xfrm flipV="1">
                                              <a:off x="3646077" y="2992241"/>
                                              <a:ext cx="34820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Oval 44"/>
                                          <p:cNvSpPr/>
                                          <p:nvPr/>
                                        </p:nvSpPr>
                                        <p:spPr>
                                          <a:xfrm>
                                            <a:off x="5355232" y="4043733"/>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Oval 47"/>
                                        <p:cNvSpPr/>
                                        <p:nvPr/>
                                      </p:nvSpPr>
                                      <p:spPr>
                                        <a:xfrm>
                                          <a:off x="5497860" y="4041578"/>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Oval 52"/>
                                      <p:cNvSpPr/>
                                      <p:nvPr/>
                                    </p:nvSpPr>
                                    <p:spPr>
                                      <a:xfrm>
                                        <a:off x="5641382" y="4043052"/>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Oval 53"/>
                                    <p:cNvSpPr/>
                                    <p:nvPr/>
                                  </p:nvSpPr>
                                  <p:spPr>
                                    <a:xfrm>
                                      <a:off x="5801186" y="4043052"/>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Oval 45"/>
                                  <p:cNvSpPr/>
                                  <p:nvPr/>
                                </p:nvSpPr>
                                <p:spPr>
                                  <a:xfrm>
                                    <a:off x="6302001" y="4037306"/>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9" name="Oval 48"/>
                                <p:cNvSpPr/>
                                <p:nvPr/>
                              </p:nvSpPr>
                              <p:spPr>
                                <a:xfrm>
                                  <a:off x="6440165" y="4041153"/>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Oval 55"/>
                              <p:cNvSpPr/>
                              <p:nvPr/>
                            </p:nvSpPr>
                            <p:spPr>
                              <a:xfrm>
                                <a:off x="6557053" y="4042627"/>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Oval 57"/>
                            <p:cNvSpPr/>
                            <p:nvPr/>
                          </p:nvSpPr>
                          <p:spPr>
                            <a:xfrm>
                              <a:off x="6690223" y="4042627"/>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2" name="Oval 61"/>
                          <p:cNvSpPr/>
                          <p:nvPr/>
                        </p:nvSpPr>
                        <p:spPr>
                          <a:xfrm>
                            <a:off x="8448657" y="4037306"/>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1" name="Oval 60"/>
                        <p:cNvSpPr/>
                        <p:nvPr/>
                      </p:nvSpPr>
                      <p:spPr>
                        <a:xfrm>
                          <a:off x="8279969" y="4037306"/>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Oval 59"/>
                      <p:cNvSpPr/>
                      <p:nvPr/>
                    </p:nvSpPr>
                    <p:spPr>
                      <a:xfrm>
                        <a:off x="7950018" y="4035832"/>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Oval 58"/>
                    <p:cNvSpPr/>
                    <p:nvPr/>
                  </p:nvSpPr>
                  <p:spPr>
                    <a:xfrm>
                      <a:off x="7789634" y="4037987"/>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Oval 65"/>
                  <p:cNvSpPr/>
                  <p:nvPr/>
                </p:nvSpPr>
                <p:spPr>
                  <a:xfrm>
                    <a:off x="8129052" y="4037306"/>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7" name="Straight Arrow Connector 66"/>
                <p:cNvCxnSpPr/>
                <p:nvPr/>
              </p:nvCxnSpPr>
              <p:spPr>
                <a:xfrm>
                  <a:off x="5447751" y="4343400"/>
                  <a:ext cx="484632" cy="0"/>
                </a:xfrm>
                <a:prstGeom prst="straightConnector1">
                  <a:avLst/>
                </a:prstGeom>
                <a:ln w="50800">
                  <a:solidFill>
                    <a:srgbClr val="00CC0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8037653" y="4338221"/>
                  <a:ext cx="484632" cy="0"/>
                </a:xfrm>
                <a:prstGeom prst="straightConnector1">
                  <a:avLst/>
                </a:prstGeom>
                <a:ln w="50800">
                  <a:solidFill>
                    <a:srgbClr val="00CC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6286687" y="4338221"/>
                  <a:ext cx="484632" cy="0"/>
                </a:xfrm>
                <a:prstGeom prst="straightConnector1">
                  <a:avLst/>
                </a:prstGeom>
                <a:ln w="508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69" name="Rectangle 68"/>
                  <p:cNvSpPr/>
                  <p:nvPr/>
                </p:nvSpPr>
                <p:spPr>
                  <a:xfrm>
                    <a:off x="6286687" y="4659121"/>
                    <a:ext cx="1274003"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𝑏𝑎𝑠𝑎𝑙</m:t>
                              </m:r>
                            </m:sub>
                          </m:sSub>
                          <m:r>
                            <a:rPr lang="en-US" b="0" i="1" dirty="0" smtClean="0">
                              <a:latin typeface="Cambria Math" panose="02040503050406030204" pitchFamily="18" charset="0"/>
                            </a:rPr>
                            <m:t>=0</m:t>
                          </m:r>
                        </m:oMath>
                      </m:oMathPara>
                    </a14:m>
                    <a:endParaRPr lang="en-US" dirty="0"/>
                  </a:p>
                </p:txBody>
              </p:sp>
            </mc:Choice>
            <mc:Fallback>
              <p:sp>
                <p:nvSpPr>
                  <p:cNvPr id="69" name="Rectangle 68"/>
                  <p:cNvSpPr>
                    <a:spLocks noRot="1" noChangeAspect="1" noMove="1" noResize="1" noEditPoints="1" noAdjustHandles="1" noChangeArrowheads="1" noChangeShapeType="1" noTextEdit="1"/>
                  </p:cNvSpPr>
                  <p:nvPr/>
                </p:nvSpPr>
                <p:spPr>
                  <a:xfrm>
                    <a:off x="6286687" y="4659121"/>
                    <a:ext cx="1274003" cy="369332"/>
                  </a:xfrm>
                  <a:prstGeom prst="rect">
                    <a:avLst/>
                  </a:prstGeom>
                  <a:blipFill rotWithShape="0">
                    <a:blip r:embed="rId7"/>
                    <a:stretch>
                      <a:fillRect b="-1667"/>
                    </a:stretch>
                  </a:blipFill>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74" name="Rectangle 73"/>
                <p:cNvSpPr/>
                <p:nvPr/>
              </p:nvSpPr>
              <p:spPr>
                <a:xfrm>
                  <a:off x="5561520" y="2622910"/>
                  <a:ext cx="1450333"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𝑏𝑎𝑠𝑎𝑙</m:t>
                            </m:r>
                          </m:sub>
                        </m:sSub>
                        <m:r>
                          <a:rPr lang="en-US" b="0" i="1" dirty="0" smtClean="0">
                            <a:latin typeface="Cambria Math" panose="02040503050406030204" pitchFamily="18" charset="0"/>
                          </a:rPr>
                          <m:t>=0.2</m:t>
                        </m:r>
                      </m:oMath>
                    </m:oMathPara>
                  </a14:m>
                  <a:endParaRPr lang="en-US" dirty="0"/>
                </a:p>
              </p:txBody>
            </p:sp>
          </mc:Choice>
          <mc:Fallback>
            <p:sp>
              <p:nvSpPr>
                <p:cNvPr id="74" name="Rectangle 73"/>
                <p:cNvSpPr>
                  <a:spLocks noRot="1" noChangeAspect="1" noMove="1" noResize="1" noEditPoints="1" noAdjustHandles="1" noChangeArrowheads="1" noChangeShapeType="1" noTextEdit="1"/>
                </p:cNvSpPr>
                <p:nvPr/>
              </p:nvSpPr>
              <p:spPr>
                <a:xfrm>
                  <a:off x="5561520" y="2622910"/>
                  <a:ext cx="1450333" cy="369332"/>
                </a:xfrm>
                <a:prstGeom prst="rect">
                  <a:avLst/>
                </a:prstGeom>
                <a:blipFill rotWithShape="0">
                  <a:blip r:embed="rId8"/>
                  <a:stretch>
                    <a:fillRect b="-1667"/>
                  </a:stretch>
                </a:blipFill>
              </p:spPr>
              <p:txBody>
                <a:bodyPr/>
                <a:lstStyle/>
                <a:p>
                  <a:r>
                    <a:rPr lang="en-US">
                      <a:noFill/>
                    </a:rPr>
                    <a:t> </a:t>
                  </a:r>
                </a:p>
              </p:txBody>
            </p:sp>
          </mc:Fallback>
        </mc:AlternateContent>
      </p:grpSp>
      <p:pic>
        <p:nvPicPr>
          <p:cNvPr id="2" name="Picture 1"/>
          <p:cNvPicPr>
            <a:picLocks noChangeAspect="1"/>
          </p:cNvPicPr>
          <p:nvPr/>
        </p:nvPicPr>
        <p:blipFill>
          <a:blip r:embed="rId9"/>
          <a:stretch>
            <a:fillRect/>
          </a:stretch>
        </p:blipFill>
        <p:spPr>
          <a:xfrm>
            <a:off x="138028" y="2217002"/>
            <a:ext cx="3133725" cy="2336740"/>
          </a:xfrm>
          <a:prstGeom prst="rect">
            <a:avLst/>
          </a:prstGeom>
        </p:spPr>
      </p:pic>
      <mc:AlternateContent xmlns:mc="http://schemas.openxmlformats.org/markup-compatibility/2006">
        <mc:Choice xmlns:a14="http://schemas.microsoft.com/office/drawing/2010/main" Requires="a14">
          <p:sp>
            <p:nvSpPr>
              <p:cNvPr id="3" name="Rectangle 2"/>
              <p:cNvSpPr/>
              <p:nvPr/>
            </p:nvSpPr>
            <p:spPr>
              <a:xfrm>
                <a:off x="138028" y="4553742"/>
                <a:ext cx="2967800" cy="646331"/>
              </a:xfrm>
              <a:prstGeom prst="rect">
                <a:avLst/>
              </a:prstGeom>
            </p:spPr>
            <p:txBody>
              <a:bodyPr wrap="none">
                <a:spAutoFit/>
              </a:bodyPr>
              <a:lstStyle/>
              <a:p>
                <a:r>
                  <a:rPr lang="en-US" dirty="0" smtClean="0"/>
                  <a:t>Time series for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=0.</m:t>
                    </m:r>
                    <m:r>
                      <a:rPr lang="en-US" b="0" i="1" smtClean="0">
                        <a:latin typeface="Cambria Math" panose="02040503050406030204" pitchFamily="18" charset="0"/>
                      </a:rPr>
                      <m:t>2</m:t>
                    </m:r>
                  </m:oMath>
                </a14:m>
                <a:endParaRPr lang="en-US" b="0" dirty="0" smtClean="0"/>
              </a:p>
              <a:p>
                <a:r>
                  <a:rPr lang="en-US" dirty="0" smtClean="0"/>
                  <a:t>Only one stable FP</a:t>
                </a:r>
                <a:endParaRPr lang="en-US" dirty="0"/>
              </a:p>
            </p:txBody>
          </p:sp>
        </mc:Choice>
        <mc:Fallback>
          <p:sp>
            <p:nvSpPr>
              <p:cNvPr id="3" name="Rectangle 2"/>
              <p:cNvSpPr>
                <a:spLocks noRot="1" noChangeAspect="1" noMove="1" noResize="1" noEditPoints="1" noAdjustHandles="1" noChangeArrowheads="1" noChangeShapeType="1" noTextEdit="1"/>
              </p:cNvSpPr>
              <p:nvPr/>
            </p:nvSpPr>
            <p:spPr>
              <a:xfrm>
                <a:off x="138028" y="4553742"/>
                <a:ext cx="2967800" cy="646331"/>
              </a:xfrm>
              <a:prstGeom prst="rect">
                <a:avLst/>
              </a:prstGeom>
              <a:blipFill rotWithShape="0">
                <a:blip r:embed="rId10"/>
                <a:stretch>
                  <a:fillRect l="-1852" t="-4717" b="-14151"/>
                </a:stretch>
              </a:blipFill>
            </p:spPr>
            <p:txBody>
              <a:bodyPr/>
              <a:lstStyle/>
              <a:p>
                <a:r>
                  <a:rPr lang="en-US">
                    <a:noFill/>
                  </a:rPr>
                  <a:t> </a:t>
                </a:r>
              </a:p>
            </p:txBody>
          </p:sp>
        </mc:Fallback>
      </mc:AlternateContent>
      <p:pic>
        <p:nvPicPr>
          <p:cNvPr id="6" name="Picture 5"/>
          <p:cNvPicPr>
            <a:picLocks noChangeAspect="1"/>
          </p:cNvPicPr>
          <p:nvPr/>
        </p:nvPicPr>
        <p:blipFill>
          <a:blip r:embed="rId11"/>
          <a:stretch>
            <a:fillRect/>
          </a:stretch>
        </p:blipFill>
        <p:spPr>
          <a:xfrm>
            <a:off x="3053919" y="4675333"/>
            <a:ext cx="2940973" cy="2156034"/>
          </a:xfrm>
          <a:prstGeom prst="rect">
            <a:avLst/>
          </a:prstGeom>
        </p:spPr>
      </p:pic>
      <p:grpSp>
        <p:nvGrpSpPr>
          <p:cNvPr id="27" name="Group 26"/>
          <p:cNvGrpSpPr/>
          <p:nvPr/>
        </p:nvGrpSpPr>
        <p:grpSpPr>
          <a:xfrm>
            <a:off x="7657035" y="786482"/>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12"/>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776499427"/>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4784490" cy="4259499"/>
              </a:xfrm>
              <a:prstGeom prst="rect">
                <a:avLst/>
              </a:prstGeom>
            </p:spPr>
            <p:txBody>
              <a:bodyPr wrap="square">
                <a:spAutoFit/>
              </a:bodyPr>
              <a:lstStyle/>
              <a:p>
                <a:endParaRPr lang="en-US" dirty="0" smtClean="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r>
                  <a:rPr lang="en-US" dirty="0" smtClean="0"/>
                  <a:t>If we make </a:t>
                </a:r>
                <a14:m>
                  <m:oMath xmlns:m="http://schemas.openxmlformats.org/officeDocument/2006/math">
                    <m:sSub>
                      <m:sSubPr>
                        <m:ctrlPr>
                          <a:rPr lang="en-US" b="0" i="1" dirty="0" smtClean="0">
                            <a:latin typeface="Cambria Math" panose="02040503050406030204" pitchFamily="18" charset="0"/>
                          </a:rPr>
                        </m:ctrlPr>
                      </m:sSubPr>
                      <m:e>
                        <m:r>
                          <a:rPr lang="en-US" i="1" dirty="0" smtClean="0">
                            <a:latin typeface="Cambria Math" panose="02040503050406030204" pitchFamily="18" charset="0"/>
                          </a:rPr>
                          <m:t>𝑘</m:t>
                        </m:r>
                      </m:e>
                      <m:sub>
                        <m:r>
                          <a:rPr lang="en-US" i="1" dirty="0" smtClean="0">
                            <a:latin typeface="Cambria Math" panose="02040503050406030204" pitchFamily="18" charset="0"/>
                          </a:rPr>
                          <m:t>𝑏𝑎𝑠𝑎𝑙</m:t>
                        </m:r>
                      </m:sub>
                    </m:sSub>
                    <m:r>
                      <a:rPr lang="en-US" b="0" i="1" dirty="0" smtClean="0">
                        <a:latin typeface="Cambria Math" panose="02040503050406030204" pitchFamily="18" charset="0"/>
                      </a:rPr>
                      <m:t>=</m:t>
                    </m:r>
                    <m:r>
                      <a:rPr lang="en-US" i="1" dirty="0" smtClean="0">
                        <a:latin typeface="Cambria Math" panose="02040503050406030204" pitchFamily="18" charset="0"/>
                      </a:rPr>
                      <m:t>0</m:t>
                    </m:r>
                  </m:oMath>
                </a14:m>
                <a:r>
                  <a:rPr lang="en-US" dirty="0" smtClean="0"/>
                  <a:t> and sweep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𝑑</m:t>
                        </m:r>
                      </m:e>
                      <m:sub>
                        <m:r>
                          <a:rPr lang="en-US" i="1" dirty="0" smtClean="0">
                            <a:latin typeface="Cambria Math" panose="02040503050406030204" pitchFamily="18" charset="0"/>
                          </a:rPr>
                          <m:t>1</m:t>
                        </m:r>
                      </m:sub>
                    </m:sSub>
                  </m:oMath>
                </a14:m>
                <a:r>
                  <a:rPr lang="en-US" dirty="0" smtClean="0"/>
                  <a:t> from 0 to 1.25, the leftmost FP stays at 0 (though it switches from unstable for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𝑑</m:t>
                        </m:r>
                      </m:e>
                      <m:sub>
                        <m:r>
                          <a:rPr lang="en-US" i="1" dirty="0" smtClean="0">
                            <a:latin typeface="Cambria Math" panose="02040503050406030204" pitchFamily="18" charset="0"/>
                          </a:rPr>
                          <m:t>1</m:t>
                        </m:r>
                      </m:sub>
                    </m:sSub>
                    <m:r>
                      <a:rPr lang="en-US" i="1" dirty="0" smtClean="0">
                        <a:latin typeface="Cambria Math" panose="02040503050406030204" pitchFamily="18" charset="0"/>
                      </a:rPr>
                      <m:t>=0</m:t>
                    </m:r>
                  </m:oMath>
                </a14:m>
                <a:r>
                  <a:rPr lang="en-US" dirty="0" smtClean="0"/>
                  <a:t> to stable for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𝑑</m:t>
                        </m:r>
                      </m:e>
                      <m:sub>
                        <m:r>
                          <a:rPr lang="en-US" i="1" dirty="0" smtClean="0">
                            <a:latin typeface="Cambria Math" panose="02040503050406030204" pitchFamily="18" charset="0"/>
                          </a:rPr>
                          <m:t>1</m:t>
                        </m:r>
                      </m:sub>
                    </m:sSub>
                    <m:r>
                      <a:rPr lang="en-US" i="1" dirty="0" smtClean="0">
                        <a:latin typeface="Cambria Math" panose="02040503050406030204" pitchFamily="18" charset="0"/>
                      </a:rPr>
                      <m:t>&gt;0</m:t>
                    </m:r>
                  </m:oMath>
                </a14:m>
                <a:r>
                  <a:rPr lang="en-US" dirty="0" smtClean="0"/>
                  <a:t>) the middle FP doesn’t exist for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𝑑</m:t>
                        </m:r>
                      </m:e>
                      <m:sub>
                        <m:r>
                          <a:rPr lang="en-US" i="1" dirty="0" smtClean="0">
                            <a:latin typeface="Cambria Math" panose="02040503050406030204" pitchFamily="18" charset="0"/>
                          </a:rPr>
                          <m:t>1</m:t>
                        </m:r>
                      </m:sub>
                    </m:sSub>
                    <m:r>
                      <a:rPr lang="en-US" i="1" dirty="0" smtClean="0">
                        <a:latin typeface="Cambria Math" panose="02040503050406030204" pitchFamily="18" charset="0"/>
                      </a:rPr>
                      <m:t>=0</m:t>
                    </m:r>
                  </m:oMath>
                </a14:m>
                <a:r>
                  <a:rPr lang="en-US" dirty="0" smtClean="0"/>
                  <a:t>, then moves right (larger) and the rightmost FP doesn’t exist for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𝑑</m:t>
                        </m:r>
                      </m:e>
                      <m:sub>
                        <m:r>
                          <a:rPr lang="en-US" i="1" dirty="0">
                            <a:latin typeface="Cambria Math" panose="02040503050406030204" pitchFamily="18" charset="0"/>
                          </a:rPr>
                          <m:t>1</m:t>
                        </m:r>
                      </m:sub>
                    </m:sSub>
                    <m:r>
                      <a:rPr lang="en-US" i="1" dirty="0">
                        <a:latin typeface="Cambria Math" panose="02040503050406030204" pitchFamily="18" charset="0"/>
                      </a:rPr>
                      <m:t>=0</m:t>
                    </m:r>
                  </m:oMath>
                </a14:m>
                <a:r>
                  <a:rPr lang="en-US" dirty="0" smtClean="0"/>
                  <a:t>, then moves left (smaller) until it collides and annihilates with the middle FP for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𝑑</m:t>
                        </m:r>
                      </m:e>
                      <m:sub>
                        <m:r>
                          <a:rPr lang="en-US" i="1" dirty="0" smtClean="0">
                            <a:latin typeface="Cambria Math" panose="02040503050406030204" pitchFamily="18" charset="0"/>
                          </a:rPr>
                          <m:t>1</m:t>
                        </m:r>
                      </m:sub>
                    </m:sSub>
                    <m:r>
                      <a:rPr lang="en-US" i="1" dirty="0" smtClean="0">
                        <a:latin typeface="Cambria Math" panose="02040503050406030204" pitchFamily="18" charset="0"/>
                      </a:rPr>
                      <m:t>≈1.2</m:t>
                    </m:r>
                  </m:oMath>
                </a14:m>
                <a:endParaRPr lang="en-US" dirty="0" smtClean="0"/>
              </a:p>
              <a:p>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4784490" cy="4259499"/>
              </a:xfrm>
              <a:prstGeom prst="rect">
                <a:avLst/>
              </a:prstGeom>
              <a:blipFill rotWithShape="0">
                <a:blip r:embed="rId4"/>
                <a:stretch>
                  <a:fillRect l="-114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p:cNvGrpSpPr/>
          <p:nvPr/>
        </p:nvGrpSpPr>
        <p:grpSpPr>
          <a:xfrm>
            <a:off x="6960283" y="1175113"/>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6"/>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 name="Group 3"/>
          <p:cNvGrpSpPr/>
          <p:nvPr/>
        </p:nvGrpSpPr>
        <p:grpSpPr>
          <a:xfrm>
            <a:off x="4940064" y="3027754"/>
            <a:ext cx="3975336" cy="2765684"/>
            <a:chOff x="4940064" y="3027754"/>
            <a:chExt cx="3975336" cy="2765684"/>
          </a:xfrm>
        </p:grpSpPr>
        <p:pic>
          <p:nvPicPr>
            <p:cNvPr id="3" name="Picture 2"/>
            <p:cNvPicPr>
              <a:picLocks noChangeAspect="1"/>
            </p:cNvPicPr>
            <p:nvPr/>
          </p:nvPicPr>
          <p:blipFill>
            <a:blip r:embed="rId7"/>
            <a:stretch>
              <a:fillRect/>
            </a:stretch>
          </p:blipFill>
          <p:spPr>
            <a:xfrm>
              <a:off x="4940064" y="3027754"/>
              <a:ext cx="3975336" cy="2765684"/>
            </a:xfrm>
            <a:prstGeom prst="rect">
              <a:avLst/>
            </a:prstGeom>
          </p:spPr>
        </p:pic>
        <p:grpSp>
          <p:nvGrpSpPr>
            <p:cNvPr id="68" name="Group 67"/>
            <p:cNvGrpSpPr/>
            <p:nvPr/>
          </p:nvGrpSpPr>
          <p:grpSpPr>
            <a:xfrm>
              <a:off x="5274493" y="4035832"/>
              <a:ext cx="3482030" cy="383768"/>
              <a:chOff x="5274493" y="4035832"/>
              <a:chExt cx="3482030" cy="383768"/>
            </a:xfrm>
          </p:grpSpPr>
          <p:grpSp>
            <p:nvGrpSpPr>
              <p:cNvPr id="63" name="Group 62"/>
              <p:cNvGrpSpPr/>
              <p:nvPr/>
            </p:nvGrpSpPr>
            <p:grpSpPr>
              <a:xfrm>
                <a:off x="5274493" y="4035832"/>
                <a:ext cx="3482030" cy="142690"/>
                <a:chOff x="5274493" y="4035832"/>
                <a:chExt cx="3482030" cy="142690"/>
              </a:xfrm>
            </p:grpSpPr>
            <p:grpSp>
              <p:nvGrpSpPr>
                <p:cNvPr id="26" name="Group 25"/>
                <p:cNvGrpSpPr/>
                <p:nvPr/>
              </p:nvGrpSpPr>
              <p:grpSpPr>
                <a:xfrm>
                  <a:off x="5274493" y="4035832"/>
                  <a:ext cx="3482030" cy="142690"/>
                  <a:chOff x="5274493" y="4035832"/>
                  <a:chExt cx="3482030" cy="142690"/>
                </a:xfrm>
              </p:grpSpPr>
              <p:grpSp>
                <p:nvGrpSpPr>
                  <p:cNvPr id="24" name="Group 23"/>
                  <p:cNvGrpSpPr/>
                  <p:nvPr/>
                </p:nvGrpSpPr>
                <p:grpSpPr>
                  <a:xfrm>
                    <a:off x="5274493" y="4037306"/>
                    <a:ext cx="3482030" cy="141216"/>
                    <a:chOff x="5274493" y="4037306"/>
                    <a:chExt cx="3482030" cy="141216"/>
                  </a:xfrm>
                </p:grpSpPr>
                <p:grpSp>
                  <p:nvGrpSpPr>
                    <p:cNvPr id="23" name="Group 22"/>
                    <p:cNvGrpSpPr/>
                    <p:nvPr/>
                  </p:nvGrpSpPr>
                  <p:grpSpPr>
                    <a:xfrm>
                      <a:off x="5274493" y="4037306"/>
                      <a:ext cx="3482030" cy="141216"/>
                      <a:chOff x="5274493" y="4037306"/>
                      <a:chExt cx="3482030" cy="141216"/>
                    </a:xfrm>
                  </p:grpSpPr>
                  <p:grpSp>
                    <p:nvGrpSpPr>
                      <p:cNvPr id="22" name="Group 21"/>
                      <p:cNvGrpSpPr/>
                      <p:nvPr/>
                    </p:nvGrpSpPr>
                    <p:grpSpPr>
                      <a:xfrm>
                        <a:off x="5274493" y="4037306"/>
                        <a:ext cx="3482030" cy="141216"/>
                        <a:chOff x="5274493" y="4037306"/>
                        <a:chExt cx="3482030" cy="141216"/>
                      </a:xfrm>
                    </p:grpSpPr>
                    <p:grpSp>
                      <p:nvGrpSpPr>
                        <p:cNvPr id="21" name="Group 20"/>
                        <p:cNvGrpSpPr/>
                        <p:nvPr/>
                      </p:nvGrpSpPr>
                      <p:grpSpPr>
                        <a:xfrm>
                          <a:off x="5274493" y="4037306"/>
                          <a:ext cx="3482030" cy="141216"/>
                          <a:chOff x="5274493" y="4037306"/>
                          <a:chExt cx="3482030" cy="141216"/>
                        </a:xfrm>
                      </p:grpSpPr>
                      <p:grpSp>
                        <p:nvGrpSpPr>
                          <p:cNvPr id="20" name="Group 19"/>
                          <p:cNvGrpSpPr/>
                          <p:nvPr/>
                        </p:nvGrpSpPr>
                        <p:grpSpPr>
                          <a:xfrm>
                            <a:off x="5274493" y="4037306"/>
                            <a:ext cx="3482030" cy="141216"/>
                            <a:chOff x="5274493" y="4037306"/>
                            <a:chExt cx="3482030" cy="141216"/>
                          </a:xfrm>
                        </p:grpSpPr>
                        <p:grpSp>
                          <p:nvGrpSpPr>
                            <p:cNvPr id="16" name="Group 15"/>
                            <p:cNvGrpSpPr/>
                            <p:nvPr/>
                          </p:nvGrpSpPr>
                          <p:grpSpPr>
                            <a:xfrm>
                              <a:off x="5274493" y="4043733"/>
                              <a:ext cx="3482030" cy="134789"/>
                              <a:chOff x="5274493" y="4043733"/>
                              <a:chExt cx="3482030" cy="134789"/>
                            </a:xfrm>
                          </p:grpSpPr>
                          <p:cxnSp>
                            <p:nvCxnSpPr>
                              <p:cNvPr id="52" name="Straight Connector 51"/>
                              <p:cNvCxnSpPr/>
                              <p:nvPr/>
                            </p:nvCxnSpPr>
                            <p:spPr>
                              <a:xfrm flipV="1">
                                <a:off x="5274493" y="4097141"/>
                                <a:ext cx="34820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5417378" y="4043733"/>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Oval 45"/>
                            <p:cNvSpPr/>
                            <p:nvPr/>
                          </p:nvSpPr>
                          <p:spPr>
                            <a:xfrm>
                              <a:off x="5760464" y="4037306"/>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9" name="Oval 48"/>
                          <p:cNvSpPr/>
                          <p:nvPr/>
                        </p:nvSpPr>
                        <p:spPr>
                          <a:xfrm>
                            <a:off x="5898614" y="4041153"/>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Oval 55"/>
                        <p:cNvSpPr/>
                        <p:nvPr/>
                      </p:nvSpPr>
                      <p:spPr>
                        <a:xfrm>
                          <a:off x="6042142" y="4042627"/>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Oval 57"/>
                      <p:cNvSpPr/>
                      <p:nvPr/>
                    </p:nvSpPr>
                    <p:spPr>
                      <a:xfrm>
                        <a:off x="6193070" y="4042627"/>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2" name="Oval 61"/>
                    <p:cNvSpPr/>
                    <p:nvPr/>
                  </p:nvSpPr>
                  <p:spPr>
                    <a:xfrm>
                      <a:off x="8484169" y="4037306"/>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Oval 59"/>
                  <p:cNvSpPr/>
                  <p:nvPr/>
                </p:nvSpPr>
                <p:spPr>
                  <a:xfrm>
                    <a:off x="7470617" y="4035832"/>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Oval 58"/>
                <p:cNvSpPr/>
                <p:nvPr/>
              </p:nvSpPr>
              <p:spPr>
                <a:xfrm>
                  <a:off x="6813084" y="4037987"/>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0" name="Straight Arrow Connector 69"/>
              <p:cNvCxnSpPr/>
              <p:nvPr/>
            </p:nvCxnSpPr>
            <p:spPr>
              <a:xfrm>
                <a:off x="7601814" y="4390007"/>
                <a:ext cx="484632" cy="0"/>
              </a:xfrm>
              <a:prstGeom prst="straightConnector1">
                <a:avLst/>
              </a:prstGeom>
              <a:ln w="50800">
                <a:solidFill>
                  <a:srgbClr val="00CC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5802055" y="4419600"/>
                <a:ext cx="484632" cy="0"/>
              </a:xfrm>
              <a:prstGeom prst="straightConnector1">
                <a:avLst/>
              </a:prstGeom>
              <a:ln w="508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mc:Choice xmlns:a14="http://schemas.microsoft.com/office/drawing/2010/main" Requires="a14">
          <p:sp>
            <p:nvSpPr>
              <p:cNvPr id="69" name="Rectangle 68"/>
              <p:cNvSpPr/>
              <p:nvPr/>
            </p:nvSpPr>
            <p:spPr>
              <a:xfrm>
                <a:off x="6042142" y="4526653"/>
                <a:ext cx="1218026"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𝑑</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=1.25</m:t>
                      </m:r>
                    </m:oMath>
                  </m:oMathPara>
                </a14:m>
                <a:endParaRPr lang="en-US" dirty="0"/>
              </a:p>
            </p:txBody>
          </p:sp>
        </mc:Choice>
        <mc:Fallback>
          <p:sp>
            <p:nvSpPr>
              <p:cNvPr id="69" name="Rectangle 68"/>
              <p:cNvSpPr>
                <a:spLocks noRot="1" noChangeAspect="1" noMove="1" noResize="1" noEditPoints="1" noAdjustHandles="1" noChangeArrowheads="1" noChangeShapeType="1" noTextEdit="1"/>
              </p:cNvSpPr>
              <p:nvPr/>
            </p:nvSpPr>
            <p:spPr>
              <a:xfrm>
                <a:off x="6042142" y="4526653"/>
                <a:ext cx="1218026" cy="369332"/>
              </a:xfrm>
              <a:prstGeom prst="rect">
                <a:avLst/>
              </a:prstGeom>
              <a:blipFill rotWithShape="0">
                <a:blip r:embed="rId8"/>
                <a:stretch>
                  <a:fillRect b="-166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4" name="Rectangle 73"/>
              <p:cNvSpPr/>
              <p:nvPr/>
            </p:nvSpPr>
            <p:spPr>
              <a:xfrm>
                <a:off x="5441886" y="3175030"/>
                <a:ext cx="913455"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𝑑</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m:t>
                      </m:r>
                    </m:oMath>
                  </m:oMathPara>
                </a14:m>
                <a:endParaRPr lang="en-US" dirty="0"/>
              </a:p>
            </p:txBody>
          </p:sp>
        </mc:Choice>
        <mc:Fallback>
          <p:sp>
            <p:nvSpPr>
              <p:cNvPr id="74" name="Rectangle 73"/>
              <p:cNvSpPr>
                <a:spLocks noRot="1" noChangeAspect="1" noMove="1" noResize="1" noEditPoints="1" noAdjustHandles="1" noChangeArrowheads="1" noChangeShapeType="1" noTextEdit="1"/>
              </p:cNvSpPr>
              <p:nvPr/>
            </p:nvSpPr>
            <p:spPr>
              <a:xfrm>
                <a:off x="5441886" y="3175030"/>
                <a:ext cx="913455" cy="369332"/>
              </a:xfrm>
              <a:prstGeom prst="rect">
                <a:avLst/>
              </a:prstGeom>
              <a:blipFill rotWithShape="0">
                <a:blip r:embed="rId9"/>
                <a:stretch>
                  <a:fillRect b="-1667"/>
                </a:stretch>
              </a:blipFill>
            </p:spPr>
            <p:txBody>
              <a:bodyPr/>
              <a:lstStyle/>
              <a:p>
                <a:r>
                  <a:rPr lang="en-US">
                    <a:noFill/>
                  </a:rPr>
                  <a:t> </a:t>
                </a:r>
              </a:p>
            </p:txBody>
          </p:sp>
        </mc:Fallback>
      </mc:AlternateContent>
    </p:spTree>
    <p:extLst>
      <p:ext uri="{BB962C8B-B14F-4D97-AF65-F5344CB8AC3E}">
        <p14:creationId xmlns:p14="http://schemas.microsoft.com/office/powerpoint/2010/main" val="3782269786"/>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4784490" cy="2043508"/>
              </a:xfrm>
              <a:prstGeom prst="rect">
                <a:avLst/>
              </a:prstGeom>
            </p:spPr>
            <p:txBody>
              <a:bodyPr wrap="square">
                <a:spAutoFit/>
              </a:bodyPr>
              <a:lstStyle/>
              <a:p>
                <a:endParaRPr lang="en-US" dirty="0" smtClean="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endParaRPr lang="en-US" dirty="0" smtClean="0"/>
              </a:p>
              <a:p>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4784490" cy="2043508"/>
              </a:xfrm>
              <a:prstGeom prst="rect">
                <a:avLst/>
              </a:prstGeom>
              <a:blipFill rotWithShape="0">
                <a:blip r:embed="rId4"/>
                <a:stretch>
                  <a:fillRect/>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26"/>
          <p:cNvGrpSpPr/>
          <p:nvPr/>
        </p:nvGrpSpPr>
        <p:grpSpPr>
          <a:xfrm>
            <a:off x="3992800" y="835207"/>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6"/>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 name="Group 1"/>
          <p:cNvGrpSpPr/>
          <p:nvPr/>
        </p:nvGrpSpPr>
        <p:grpSpPr>
          <a:xfrm>
            <a:off x="5168664" y="1496818"/>
            <a:ext cx="3975336" cy="2765684"/>
            <a:chOff x="4940064" y="3027754"/>
            <a:chExt cx="3975336" cy="2765684"/>
          </a:xfrm>
        </p:grpSpPr>
        <p:grpSp>
          <p:nvGrpSpPr>
            <p:cNvPr id="4" name="Group 3"/>
            <p:cNvGrpSpPr/>
            <p:nvPr/>
          </p:nvGrpSpPr>
          <p:grpSpPr>
            <a:xfrm>
              <a:off x="4940064" y="3027754"/>
              <a:ext cx="3975336" cy="2765684"/>
              <a:chOff x="4940064" y="3027754"/>
              <a:chExt cx="3975336" cy="2765684"/>
            </a:xfrm>
          </p:grpSpPr>
          <p:pic>
            <p:nvPicPr>
              <p:cNvPr id="3" name="Picture 2"/>
              <p:cNvPicPr>
                <a:picLocks noChangeAspect="1"/>
              </p:cNvPicPr>
              <p:nvPr/>
            </p:nvPicPr>
            <p:blipFill>
              <a:blip r:embed="rId7"/>
              <a:stretch>
                <a:fillRect/>
              </a:stretch>
            </p:blipFill>
            <p:spPr>
              <a:xfrm>
                <a:off x="4940064" y="3027754"/>
                <a:ext cx="3975336" cy="2765684"/>
              </a:xfrm>
              <a:prstGeom prst="rect">
                <a:avLst/>
              </a:prstGeom>
            </p:spPr>
          </p:pic>
          <p:grpSp>
            <p:nvGrpSpPr>
              <p:cNvPr id="68" name="Group 67"/>
              <p:cNvGrpSpPr/>
              <p:nvPr/>
            </p:nvGrpSpPr>
            <p:grpSpPr>
              <a:xfrm>
                <a:off x="5274493" y="4035832"/>
                <a:ext cx="3482030" cy="383768"/>
                <a:chOff x="5274493" y="4035832"/>
                <a:chExt cx="3482030" cy="383768"/>
              </a:xfrm>
            </p:grpSpPr>
            <p:grpSp>
              <p:nvGrpSpPr>
                <p:cNvPr id="63" name="Group 62"/>
                <p:cNvGrpSpPr/>
                <p:nvPr/>
              </p:nvGrpSpPr>
              <p:grpSpPr>
                <a:xfrm>
                  <a:off x="5274493" y="4035832"/>
                  <a:ext cx="3482030" cy="142690"/>
                  <a:chOff x="5274493" y="4035832"/>
                  <a:chExt cx="3482030" cy="142690"/>
                </a:xfrm>
              </p:grpSpPr>
              <p:grpSp>
                <p:nvGrpSpPr>
                  <p:cNvPr id="26" name="Group 25"/>
                  <p:cNvGrpSpPr/>
                  <p:nvPr/>
                </p:nvGrpSpPr>
                <p:grpSpPr>
                  <a:xfrm>
                    <a:off x="5274493" y="4035832"/>
                    <a:ext cx="3482030" cy="142690"/>
                    <a:chOff x="5274493" y="4035832"/>
                    <a:chExt cx="3482030" cy="142690"/>
                  </a:xfrm>
                </p:grpSpPr>
                <p:grpSp>
                  <p:nvGrpSpPr>
                    <p:cNvPr id="24" name="Group 23"/>
                    <p:cNvGrpSpPr/>
                    <p:nvPr/>
                  </p:nvGrpSpPr>
                  <p:grpSpPr>
                    <a:xfrm>
                      <a:off x="5274493" y="4037306"/>
                      <a:ext cx="3482030" cy="141216"/>
                      <a:chOff x="5274493" y="4037306"/>
                      <a:chExt cx="3482030" cy="141216"/>
                    </a:xfrm>
                  </p:grpSpPr>
                  <p:grpSp>
                    <p:nvGrpSpPr>
                      <p:cNvPr id="23" name="Group 22"/>
                      <p:cNvGrpSpPr/>
                      <p:nvPr/>
                    </p:nvGrpSpPr>
                    <p:grpSpPr>
                      <a:xfrm>
                        <a:off x="5274493" y="4037306"/>
                        <a:ext cx="3482030" cy="141216"/>
                        <a:chOff x="5274493" y="4037306"/>
                        <a:chExt cx="3482030" cy="141216"/>
                      </a:xfrm>
                    </p:grpSpPr>
                    <p:grpSp>
                      <p:nvGrpSpPr>
                        <p:cNvPr id="22" name="Group 21"/>
                        <p:cNvGrpSpPr/>
                        <p:nvPr/>
                      </p:nvGrpSpPr>
                      <p:grpSpPr>
                        <a:xfrm>
                          <a:off x="5274493" y="4037306"/>
                          <a:ext cx="3482030" cy="141216"/>
                          <a:chOff x="5274493" y="4037306"/>
                          <a:chExt cx="3482030" cy="141216"/>
                        </a:xfrm>
                      </p:grpSpPr>
                      <p:grpSp>
                        <p:nvGrpSpPr>
                          <p:cNvPr id="21" name="Group 20"/>
                          <p:cNvGrpSpPr/>
                          <p:nvPr/>
                        </p:nvGrpSpPr>
                        <p:grpSpPr>
                          <a:xfrm>
                            <a:off x="5274493" y="4037306"/>
                            <a:ext cx="3482030" cy="141216"/>
                            <a:chOff x="5274493" y="4037306"/>
                            <a:chExt cx="3482030" cy="141216"/>
                          </a:xfrm>
                        </p:grpSpPr>
                        <p:grpSp>
                          <p:nvGrpSpPr>
                            <p:cNvPr id="20" name="Group 19"/>
                            <p:cNvGrpSpPr/>
                            <p:nvPr/>
                          </p:nvGrpSpPr>
                          <p:grpSpPr>
                            <a:xfrm>
                              <a:off x="5274493" y="4037306"/>
                              <a:ext cx="3482030" cy="141216"/>
                              <a:chOff x="5274493" y="4037306"/>
                              <a:chExt cx="3482030" cy="141216"/>
                            </a:xfrm>
                          </p:grpSpPr>
                          <p:grpSp>
                            <p:nvGrpSpPr>
                              <p:cNvPr id="16" name="Group 15"/>
                              <p:cNvGrpSpPr/>
                              <p:nvPr/>
                            </p:nvGrpSpPr>
                            <p:grpSpPr>
                              <a:xfrm>
                                <a:off x="5274493" y="4043733"/>
                                <a:ext cx="3482030" cy="134789"/>
                                <a:chOff x="5274493" y="4043733"/>
                                <a:chExt cx="3482030" cy="134789"/>
                              </a:xfrm>
                            </p:grpSpPr>
                            <p:cxnSp>
                              <p:nvCxnSpPr>
                                <p:cNvPr id="52" name="Straight Connector 51"/>
                                <p:cNvCxnSpPr/>
                                <p:nvPr/>
                              </p:nvCxnSpPr>
                              <p:spPr>
                                <a:xfrm flipV="1">
                                  <a:off x="5274493" y="4097141"/>
                                  <a:ext cx="34820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5417378" y="4043733"/>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Oval 45"/>
                              <p:cNvSpPr/>
                              <p:nvPr/>
                            </p:nvSpPr>
                            <p:spPr>
                              <a:xfrm>
                                <a:off x="5760464" y="4037306"/>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9" name="Oval 48"/>
                            <p:cNvSpPr/>
                            <p:nvPr/>
                          </p:nvSpPr>
                          <p:spPr>
                            <a:xfrm>
                              <a:off x="5898614" y="4041153"/>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Oval 55"/>
                          <p:cNvSpPr/>
                          <p:nvPr/>
                        </p:nvSpPr>
                        <p:spPr>
                          <a:xfrm>
                            <a:off x="6042142" y="4042627"/>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Oval 57"/>
                        <p:cNvSpPr/>
                        <p:nvPr/>
                      </p:nvSpPr>
                      <p:spPr>
                        <a:xfrm>
                          <a:off x="6193070" y="4042627"/>
                          <a:ext cx="131197" cy="13478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2" name="Oval 61"/>
                      <p:cNvSpPr/>
                      <p:nvPr/>
                    </p:nvSpPr>
                    <p:spPr>
                      <a:xfrm>
                        <a:off x="8484169" y="4037306"/>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Oval 59"/>
                    <p:cNvSpPr/>
                    <p:nvPr/>
                  </p:nvSpPr>
                  <p:spPr>
                    <a:xfrm>
                      <a:off x="7470617" y="4035832"/>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Oval 58"/>
                  <p:cNvSpPr/>
                  <p:nvPr/>
                </p:nvSpPr>
                <p:spPr>
                  <a:xfrm>
                    <a:off x="6813084" y="4037987"/>
                    <a:ext cx="131197" cy="134789"/>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0" name="Straight Arrow Connector 69"/>
                <p:cNvCxnSpPr/>
                <p:nvPr/>
              </p:nvCxnSpPr>
              <p:spPr>
                <a:xfrm>
                  <a:off x="7601814" y="4390007"/>
                  <a:ext cx="484632" cy="0"/>
                </a:xfrm>
                <a:prstGeom prst="straightConnector1">
                  <a:avLst/>
                </a:prstGeom>
                <a:ln w="50800">
                  <a:solidFill>
                    <a:srgbClr val="00CC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5802055" y="4419600"/>
                  <a:ext cx="484632" cy="0"/>
                </a:xfrm>
                <a:prstGeom prst="straightConnector1">
                  <a:avLst/>
                </a:prstGeom>
                <a:ln w="508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mc:Choice xmlns:a14="http://schemas.microsoft.com/office/drawing/2010/main" Requires="a14">
            <p:sp>
              <p:nvSpPr>
                <p:cNvPr id="69" name="Rectangle 68"/>
                <p:cNvSpPr/>
                <p:nvPr/>
              </p:nvSpPr>
              <p:spPr>
                <a:xfrm>
                  <a:off x="6042142" y="4526653"/>
                  <a:ext cx="1218026"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𝑑</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=1.25</m:t>
                        </m:r>
                      </m:oMath>
                    </m:oMathPara>
                  </a14:m>
                  <a:endParaRPr lang="en-US" dirty="0"/>
                </a:p>
              </p:txBody>
            </p:sp>
          </mc:Choice>
          <mc:Fallback>
            <p:sp>
              <p:nvSpPr>
                <p:cNvPr id="69" name="Rectangle 68"/>
                <p:cNvSpPr>
                  <a:spLocks noRot="1" noChangeAspect="1" noMove="1" noResize="1" noEditPoints="1" noAdjustHandles="1" noChangeArrowheads="1" noChangeShapeType="1" noTextEdit="1"/>
                </p:cNvSpPr>
                <p:nvPr/>
              </p:nvSpPr>
              <p:spPr>
                <a:xfrm>
                  <a:off x="6042142" y="4526653"/>
                  <a:ext cx="1218026" cy="369332"/>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4" name="Rectangle 73"/>
                <p:cNvSpPr/>
                <p:nvPr/>
              </p:nvSpPr>
              <p:spPr>
                <a:xfrm>
                  <a:off x="5441886" y="3175030"/>
                  <a:ext cx="913455"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𝑑</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m:t>
                        </m:r>
                      </m:oMath>
                    </m:oMathPara>
                  </a14:m>
                  <a:endParaRPr lang="en-US" dirty="0"/>
                </a:p>
              </p:txBody>
            </p:sp>
          </mc:Choice>
          <mc:Fallback>
            <p:sp>
              <p:nvSpPr>
                <p:cNvPr id="74" name="Rectangle 73"/>
                <p:cNvSpPr>
                  <a:spLocks noRot="1" noChangeAspect="1" noMove="1" noResize="1" noEditPoints="1" noAdjustHandles="1" noChangeArrowheads="1" noChangeShapeType="1" noTextEdit="1"/>
                </p:cNvSpPr>
                <p:nvPr/>
              </p:nvSpPr>
              <p:spPr>
                <a:xfrm>
                  <a:off x="5441886" y="3175030"/>
                  <a:ext cx="913455" cy="369332"/>
                </a:xfrm>
                <a:prstGeom prst="rect">
                  <a:avLst/>
                </a:prstGeom>
                <a:blipFill rotWithShape="0">
                  <a:blip r:embed="rId9"/>
                  <a:stretch>
                    <a:fillRect b="-1667"/>
                  </a:stretch>
                </a:blipFill>
              </p:spPr>
              <p:txBody>
                <a:bodyPr/>
                <a:lstStyle/>
                <a:p>
                  <a:r>
                    <a:rPr lang="en-US">
                      <a:noFill/>
                    </a:rPr>
                    <a:t> </a:t>
                  </a:r>
                </a:p>
              </p:txBody>
            </p:sp>
          </mc:Fallback>
        </mc:AlternateContent>
      </p:grpSp>
      <p:pic>
        <p:nvPicPr>
          <p:cNvPr id="5" name="Picture 4"/>
          <p:cNvPicPr>
            <a:picLocks noChangeAspect="1"/>
          </p:cNvPicPr>
          <p:nvPr/>
        </p:nvPicPr>
        <p:blipFill>
          <a:blip r:embed="rId10"/>
          <a:stretch>
            <a:fillRect/>
          </a:stretch>
        </p:blipFill>
        <p:spPr>
          <a:xfrm>
            <a:off x="365391" y="2283624"/>
            <a:ext cx="2226196" cy="1643714"/>
          </a:xfrm>
          <a:prstGeom prst="rect">
            <a:avLst/>
          </a:prstGeom>
        </p:spPr>
      </p:pic>
      <p:pic>
        <p:nvPicPr>
          <p:cNvPr id="7" name="Picture 6"/>
          <p:cNvPicPr>
            <a:picLocks noChangeAspect="1"/>
          </p:cNvPicPr>
          <p:nvPr/>
        </p:nvPicPr>
        <p:blipFill>
          <a:blip r:embed="rId11"/>
          <a:stretch>
            <a:fillRect/>
          </a:stretch>
        </p:blipFill>
        <p:spPr>
          <a:xfrm>
            <a:off x="2728317" y="2283624"/>
            <a:ext cx="2226196" cy="1643422"/>
          </a:xfrm>
          <a:prstGeom prst="rect">
            <a:avLst/>
          </a:prstGeom>
        </p:spPr>
      </p:pic>
      <p:pic>
        <p:nvPicPr>
          <p:cNvPr id="8" name="Picture 7"/>
          <p:cNvPicPr>
            <a:picLocks noChangeAspect="1"/>
          </p:cNvPicPr>
          <p:nvPr/>
        </p:nvPicPr>
        <p:blipFill>
          <a:blip r:embed="rId12"/>
          <a:stretch>
            <a:fillRect/>
          </a:stretch>
        </p:blipFill>
        <p:spPr>
          <a:xfrm>
            <a:off x="248878" y="4114800"/>
            <a:ext cx="2265722" cy="1700266"/>
          </a:xfrm>
          <a:prstGeom prst="rect">
            <a:avLst/>
          </a:prstGeom>
        </p:spPr>
      </p:pic>
      <p:pic>
        <p:nvPicPr>
          <p:cNvPr id="9" name="Picture 8"/>
          <p:cNvPicPr>
            <a:picLocks noChangeAspect="1"/>
          </p:cNvPicPr>
          <p:nvPr/>
        </p:nvPicPr>
        <p:blipFill>
          <a:blip r:embed="rId13"/>
          <a:stretch>
            <a:fillRect/>
          </a:stretch>
        </p:blipFill>
        <p:spPr>
          <a:xfrm>
            <a:off x="2591587" y="4142173"/>
            <a:ext cx="2297596" cy="1724207"/>
          </a:xfrm>
          <a:prstGeom prst="rect">
            <a:avLst/>
          </a:prstGeom>
        </p:spPr>
      </p:pic>
      <mc:AlternateContent xmlns:mc="http://schemas.openxmlformats.org/markup-compatibility/2006">
        <mc:Choice xmlns:a14="http://schemas.microsoft.com/office/drawing/2010/main" Requires="a14">
          <p:sp>
            <p:nvSpPr>
              <p:cNvPr id="10" name="Rectangle 9"/>
              <p:cNvSpPr/>
              <p:nvPr/>
            </p:nvSpPr>
            <p:spPr>
              <a:xfrm>
                <a:off x="751223" y="2425114"/>
                <a:ext cx="913455"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𝑑</m:t>
                          </m:r>
                        </m:e>
                        <m:sub>
                          <m:r>
                            <a:rPr lang="en-US" i="1" dirty="0">
                              <a:latin typeface="Cambria Math" panose="02040503050406030204" pitchFamily="18" charset="0"/>
                            </a:rPr>
                            <m:t>1</m:t>
                          </m:r>
                        </m:sub>
                      </m:sSub>
                      <m:r>
                        <a:rPr lang="en-US" i="1" dirty="0">
                          <a:latin typeface="Cambria Math" panose="02040503050406030204" pitchFamily="18" charset="0"/>
                        </a:rPr>
                        <m:t>=0</m:t>
                      </m:r>
                    </m:oMath>
                  </m:oMathPara>
                </a14:m>
                <a:endParaRPr lang="en-US" dirty="0"/>
              </a:p>
            </p:txBody>
          </p:sp>
        </mc:Choice>
        <mc:Fallback>
          <p:sp>
            <p:nvSpPr>
              <p:cNvPr id="10" name="Rectangle 9"/>
              <p:cNvSpPr>
                <a:spLocks noRot="1" noChangeAspect="1" noMove="1" noResize="1" noEditPoints="1" noAdjustHandles="1" noChangeArrowheads="1" noChangeShapeType="1" noTextEdit="1"/>
              </p:cNvSpPr>
              <p:nvPr/>
            </p:nvSpPr>
            <p:spPr>
              <a:xfrm>
                <a:off x="751223" y="2425114"/>
                <a:ext cx="913455" cy="369332"/>
              </a:xfrm>
              <a:prstGeom prst="rect">
                <a:avLst/>
              </a:prstGeom>
              <a:blipFill rotWithShape="0">
                <a:blip r:embed="rId14"/>
                <a:stretch>
                  <a:fillRect b="-166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 name="Rectangle 10"/>
              <p:cNvSpPr/>
              <p:nvPr/>
            </p:nvSpPr>
            <p:spPr>
              <a:xfrm>
                <a:off x="3512614" y="2489739"/>
                <a:ext cx="1089786"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𝑑</m:t>
                          </m:r>
                        </m:e>
                        <m:sub>
                          <m:r>
                            <a:rPr lang="en-US" i="1" dirty="0">
                              <a:latin typeface="Cambria Math" panose="02040503050406030204" pitchFamily="18" charset="0"/>
                            </a:rPr>
                            <m:t>1</m:t>
                          </m:r>
                        </m:sub>
                      </m:sSub>
                      <m:r>
                        <a:rPr lang="en-US" i="1" dirty="0">
                          <a:latin typeface="Cambria Math" panose="02040503050406030204" pitchFamily="18" charset="0"/>
                        </a:rPr>
                        <m:t>=0</m:t>
                      </m:r>
                      <m:r>
                        <a:rPr lang="en-US" b="0" i="1" dirty="0" smtClean="0">
                          <a:latin typeface="Cambria Math" panose="02040503050406030204" pitchFamily="18" charset="0"/>
                        </a:rPr>
                        <m:t>.5</m:t>
                      </m:r>
                    </m:oMath>
                  </m:oMathPara>
                </a14:m>
                <a:endParaRPr lang="en-US" dirty="0"/>
              </a:p>
            </p:txBody>
          </p:sp>
        </mc:Choice>
        <mc:Fallback>
          <p:sp>
            <p:nvSpPr>
              <p:cNvPr id="11" name="Rectangle 10"/>
              <p:cNvSpPr>
                <a:spLocks noRot="1" noChangeAspect="1" noMove="1" noResize="1" noEditPoints="1" noAdjustHandles="1" noChangeArrowheads="1" noChangeShapeType="1" noTextEdit="1"/>
              </p:cNvSpPr>
              <p:nvPr/>
            </p:nvSpPr>
            <p:spPr>
              <a:xfrm>
                <a:off x="3512614" y="2489739"/>
                <a:ext cx="1089786" cy="369332"/>
              </a:xfrm>
              <a:prstGeom prst="rect">
                <a:avLst/>
              </a:prstGeom>
              <a:blipFill rotWithShape="0">
                <a:blip r:embed="rId1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2" name="Rectangle 11"/>
              <p:cNvSpPr/>
              <p:nvPr/>
            </p:nvSpPr>
            <p:spPr>
              <a:xfrm>
                <a:off x="751222" y="4371249"/>
                <a:ext cx="1089786"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𝑑</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m:t>
                      </m:r>
                      <m:r>
                        <a:rPr lang="en-US" i="1" dirty="0">
                          <a:latin typeface="Cambria Math" panose="02040503050406030204" pitchFamily="18" charset="0"/>
                        </a:rPr>
                        <m:t>0</m:t>
                      </m:r>
                    </m:oMath>
                  </m:oMathPara>
                </a14:m>
                <a:endParaRPr lang="en-US" dirty="0"/>
              </a:p>
            </p:txBody>
          </p:sp>
        </mc:Choice>
        <mc:Fallback>
          <p:sp>
            <p:nvSpPr>
              <p:cNvPr id="12" name="Rectangle 11"/>
              <p:cNvSpPr>
                <a:spLocks noRot="1" noChangeAspect="1" noMove="1" noResize="1" noEditPoints="1" noAdjustHandles="1" noChangeArrowheads="1" noChangeShapeType="1" noTextEdit="1"/>
              </p:cNvSpPr>
              <p:nvPr/>
            </p:nvSpPr>
            <p:spPr>
              <a:xfrm>
                <a:off x="751222" y="4371249"/>
                <a:ext cx="1089786" cy="369332"/>
              </a:xfrm>
              <a:prstGeom prst="rect">
                <a:avLst/>
              </a:prstGeom>
              <a:blipFill rotWithShape="0">
                <a:blip r:embed="rId1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3" name="Rectangle 12"/>
              <p:cNvSpPr/>
              <p:nvPr/>
            </p:nvSpPr>
            <p:spPr>
              <a:xfrm>
                <a:off x="3429360" y="4268710"/>
                <a:ext cx="1089786" cy="3693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𝑑</m:t>
                          </m:r>
                        </m:e>
                        <m:sub>
                          <m:r>
                            <a:rPr lang="en-US" i="1" dirty="0">
                              <a:latin typeface="Cambria Math" panose="02040503050406030204" pitchFamily="18" charset="0"/>
                            </a:rPr>
                            <m:t>1</m:t>
                          </m:r>
                        </m:sub>
                      </m:sSub>
                      <m:r>
                        <a:rPr lang="en-US" i="1" dirty="0">
                          <a:latin typeface="Cambria Math" panose="02040503050406030204" pitchFamily="18" charset="0"/>
                        </a:rPr>
                        <m:t>=</m:t>
                      </m:r>
                      <m:r>
                        <a:rPr lang="en-US" b="0" i="1" dirty="0" smtClean="0">
                          <a:latin typeface="Cambria Math" panose="02040503050406030204" pitchFamily="18" charset="0"/>
                        </a:rPr>
                        <m:t>1.5</m:t>
                      </m:r>
                    </m:oMath>
                  </m:oMathPara>
                </a14:m>
                <a:endParaRPr lang="en-US" dirty="0"/>
              </a:p>
            </p:txBody>
          </p:sp>
        </mc:Choice>
        <mc:Fallback>
          <p:sp>
            <p:nvSpPr>
              <p:cNvPr id="13" name="Rectangle 12"/>
              <p:cNvSpPr>
                <a:spLocks noRot="1" noChangeAspect="1" noMove="1" noResize="1" noEditPoints="1" noAdjustHandles="1" noChangeArrowheads="1" noChangeShapeType="1" noTextEdit="1"/>
              </p:cNvSpPr>
              <p:nvPr/>
            </p:nvSpPr>
            <p:spPr>
              <a:xfrm>
                <a:off x="3429360" y="4268710"/>
                <a:ext cx="1089786" cy="369332"/>
              </a:xfrm>
              <a:prstGeom prst="rect">
                <a:avLst/>
              </a:prstGeom>
              <a:blipFill rotWithShape="0">
                <a:blip r:embed="rId1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4" name="TextBox 13"/>
              <p:cNvSpPr txBox="1"/>
              <p:nvPr/>
            </p:nvSpPr>
            <p:spPr>
              <a:xfrm>
                <a:off x="4966170" y="4262502"/>
                <a:ext cx="4101630" cy="2308324"/>
              </a:xfrm>
              <a:prstGeom prst="rect">
                <a:avLst/>
              </a:prstGeom>
              <a:noFill/>
            </p:spPr>
            <p:txBody>
              <a:bodyPr wrap="square" rtlCol="0">
                <a:spAutoFit/>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𝑑</m:t>
                        </m:r>
                      </m:e>
                      <m:sub>
                        <m:r>
                          <a:rPr lang="en-US" b="0" i="1" smtClean="0">
                            <a:latin typeface="Cambria Math" panose="02040503050406030204" pitchFamily="18" charset="0"/>
                          </a:rPr>
                          <m:t>1</m:t>
                        </m:r>
                      </m:sub>
                    </m:sSub>
                    <m:r>
                      <a:rPr lang="en-US" b="0" i="1" smtClean="0">
                        <a:latin typeface="Cambria Math" panose="02040503050406030204" pitchFamily="18" charset="0"/>
                      </a:rPr>
                      <m:t>=0,</m:t>
                    </m:r>
                  </m:oMath>
                </a14:m>
                <a:r>
                  <a:rPr lang="en-US" dirty="0" smtClean="0"/>
                  <a:t> </a:t>
                </a:r>
                <a14:m>
                  <m:oMath xmlns:m="http://schemas.openxmlformats.org/officeDocument/2006/math">
                    <m:r>
                      <a:rPr lang="en-US" i="1" dirty="0" smtClean="0">
                        <a:solidFill>
                          <a:srgbClr val="FF0000"/>
                        </a:solidFill>
                        <a:latin typeface="Cambria Math" panose="02040503050406030204" pitchFamily="18" charset="0"/>
                      </a:rPr>
                      <m:t>0</m:t>
                    </m:r>
                  </m:oMath>
                </a14:m>
                <a:r>
                  <a:rPr lang="en-US" dirty="0" smtClean="0">
                    <a:solidFill>
                      <a:srgbClr val="FF0000"/>
                    </a:solidFill>
                  </a:rPr>
                  <a:t> an unstable FP</a:t>
                </a:r>
                <a:r>
                  <a:rPr lang="en-US" dirty="0" smtClean="0"/>
                  <a:t>, otherwise </a:t>
                </a:r>
                <a14:m>
                  <m:oMath xmlns:m="http://schemas.openxmlformats.org/officeDocument/2006/math">
                    <m:r>
                      <a:rPr lang="en-US" i="1" dirty="0" smtClean="0">
                        <a:latin typeface="Cambria Math" panose="02040503050406030204" pitchFamily="18" charset="0"/>
                      </a:rPr>
                      <m:t>𝐴</m:t>
                    </m:r>
                    <m:r>
                      <a:rPr lang="en-US" i="1" dirty="0" smtClean="0">
                        <a:latin typeface="Cambria Math" panose="02040503050406030204" pitchFamily="18" charset="0"/>
                      </a:rPr>
                      <m:t>→∞</m:t>
                    </m:r>
                  </m:oMath>
                </a14:m>
                <a:endParaRPr lang="en-US" dirty="0" smtClean="0"/>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=0</m:t>
                    </m:r>
                    <m:r>
                      <a:rPr lang="en-US" b="0" i="1" smtClean="0">
                        <a:latin typeface="Cambria Math" panose="02040503050406030204" pitchFamily="18" charset="0"/>
                      </a:rPr>
                      <m:t>.5</m:t>
                    </m:r>
                    <m:r>
                      <a:rPr lang="en-US" i="1">
                        <a:latin typeface="Cambria Math" panose="02040503050406030204" pitchFamily="18" charset="0"/>
                      </a:rPr>
                      <m:t>,</m:t>
                    </m:r>
                  </m:oMath>
                </a14:m>
                <a:r>
                  <a:rPr lang="en-US" dirty="0"/>
                  <a:t> </a:t>
                </a:r>
                <a14:m>
                  <m:oMath xmlns:m="http://schemas.openxmlformats.org/officeDocument/2006/math">
                    <m:r>
                      <a:rPr lang="en-US" i="1" dirty="0" smtClean="0">
                        <a:solidFill>
                          <a:srgbClr val="00CC00"/>
                        </a:solidFill>
                        <a:latin typeface="Cambria Math" panose="02040503050406030204" pitchFamily="18" charset="0"/>
                      </a:rPr>
                      <m:t>0</m:t>
                    </m:r>
                  </m:oMath>
                </a14:m>
                <a:r>
                  <a:rPr lang="en-US" dirty="0">
                    <a:solidFill>
                      <a:srgbClr val="00CC00"/>
                    </a:solidFill>
                  </a:rPr>
                  <a:t> </a:t>
                </a:r>
                <a:r>
                  <a:rPr lang="en-US" dirty="0" smtClean="0">
                    <a:solidFill>
                      <a:srgbClr val="00CC00"/>
                    </a:solidFill>
                  </a:rPr>
                  <a:t>a stable </a:t>
                </a:r>
                <a:r>
                  <a:rPr lang="en-US" dirty="0">
                    <a:solidFill>
                      <a:srgbClr val="00CC00"/>
                    </a:solidFill>
                  </a:rPr>
                  <a:t>FP, </a:t>
                </a:r>
                <a14:m>
                  <m:oMath xmlns:m="http://schemas.openxmlformats.org/officeDocument/2006/math">
                    <m:r>
                      <a:rPr lang="en-US" i="1" dirty="0">
                        <a:solidFill>
                          <a:srgbClr val="FF0000"/>
                        </a:solidFill>
                        <a:latin typeface="Cambria Math" panose="02040503050406030204" pitchFamily="18" charset="0"/>
                      </a:rPr>
                      <m:t>0</m:t>
                    </m:r>
                    <m:r>
                      <a:rPr lang="en-US" b="0" i="1" dirty="0" smtClean="0">
                        <a:solidFill>
                          <a:srgbClr val="FF0000"/>
                        </a:solidFill>
                        <a:latin typeface="Cambria Math" panose="02040503050406030204" pitchFamily="18" charset="0"/>
                      </a:rPr>
                      <m:t>.4</m:t>
                    </m:r>
                  </m:oMath>
                </a14:m>
                <a:r>
                  <a:rPr lang="en-US" dirty="0">
                    <a:solidFill>
                      <a:srgbClr val="FF0000"/>
                    </a:solidFill>
                  </a:rPr>
                  <a:t> an unstable FP</a:t>
                </a:r>
                <a:r>
                  <a:rPr lang="en-US" dirty="0"/>
                  <a:t>, </a:t>
                </a:r>
                <a14:m>
                  <m:oMath xmlns:m="http://schemas.openxmlformats.org/officeDocument/2006/math">
                    <m:r>
                      <a:rPr lang="en-US" b="0" i="1" dirty="0" smtClean="0">
                        <a:solidFill>
                          <a:srgbClr val="00CC00"/>
                        </a:solidFill>
                        <a:latin typeface="Cambria Math" panose="02040503050406030204" pitchFamily="18" charset="0"/>
                      </a:rPr>
                      <m:t>2</m:t>
                    </m:r>
                  </m:oMath>
                </a14:m>
                <a:r>
                  <a:rPr lang="en-US" dirty="0" smtClean="0">
                    <a:solidFill>
                      <a:srgbClr val="00CC00"/>
                    </a:solidFill>
                  </a:rPr>
                  <a:t> a stable FP</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m:t>
                    </m:r>
                    <m:r>
                      <a:rPr lang="en-US" b="0" i="1" smtClean="0">
                        <a:latin typeface="Cambria Math" panose="02040503050406030204" pitchFamily="18" charset="0"/>
                      </a:rPr>
                      <m:t>1</m:t>
                    </m:r>
                    <m:r>
                      <a:rPr lang="en-US" i="1">
                        <a:latin typeface="Cambria Math" panose="02040503050406030204" pitchFamily="18" charset="0"/>
                      </a:rPr>
                      <m:t>,</m:t>
                    </m:r>
                  </m:oMath>
                </a14:m>
                <a:r>
                  <a:rPr lang="en-US" dirty="0"/>
                  <a:t> </a:t>
                </a:r>
                <a14:m>
                  <m:oMath xmlns:m="http://schemas.openxmlformats.org/officeDocument/2006/math">
                    <m:r>
                      <a:rPr lang="en-US" i="1" dirty="0" smtClean="0">
                        <a:solidFill>
                          <a:srgbClr val="00CC00"/>
                        </a:solidFill>
                        <a:latin typeface="Cambria Math" panose="02040503050406030204" pitchFamily="18" charset="0"/>
                      </a:rPr>
                      <m:t>0</m:t>
                    </m:r>
                  </m:oMath>
                </a14:m>
                <a:r>
                  <a:rPr lang="en-US" dirty="0">
                    <a:solidFill>
                      <a:srgbClr val="00CC00"/>
                    </a:solidFill>
                  </a:rPr>
                  <a:t> </a:t>
                </a:r>
                <a:r>
                  <a:rPr lang="en-US" dirty="0">
                    <a:solidFill>
                      <a:srgbClr val="00CC00"/>
                    </a:solidFill>
                  </a:rPr>
                  <a:t>a stable </a:t>
                </a:r>
                <a:r>
                  <a:rPr lang="en-US" dirty="0">
                    <a:solidFill>
                      <a:srgbClr val="00CC00"/>
                    </a:solidFill>
                  </a:rPr>
                  <a:t>FP, </a:t>
                </a:r>
                <a14:m>
                  <m:oMath xmlns:m="http://schemas.openxmlformats.org/officeDocument/2006/math">
                    <m:r>
                      <a:rPr lang="en-US" i="1" dirty="0">
                        <a:solidFill>
                          <a:srgbClr val="FF0000"/>
                        </a:solidFill>
                        <a:latin typeface="Cambria Math" panose="02040503050406030204" pitchFamily="18" charset="0"/>
                      </a:rPr>
                      <m:t>0</m:t>
                    </m:r>
                    <m:r>
                      <a:rPr lang="en-US" b="0" i="1" dirty="0" smtClean="0">
                        <a:solidFill>
                          <a:srgbClr val="FF0000"/>
                        </a:solidFill>
                        <a:latin typeface="Cambria Math" panose="02040503050406030204" pitchFamily="18" charset="0"/>
                      </a:rPr>
                      <m:t>.5</m:t>
                    </m:r>
                  </m:oMath>
                </a14:m>
                <a:r>
                  <a:rPr lang="en-US" dirty="0">
                    <a:solidFill>
                      <a:srgbClr val="FF0000"/>
                    </a:solidFill>
                  </a:rPr>
                  <a:t> an unstable FP</a:t>
                </a:r>
                <a:r>
                  <a:rPr lang="en-US" dirty="0"/>
                  <a:t>, </a:t>
                </a:r>
                <a14:m>
                  <m:oMath xmlns:m="http://schemas.openxmlformats.org/officeDocument/2006/math">
                    <m:r>
                      <a:rPr lang="en-US" b="0" i="1" smtClean="0">
                        <a:solidFill>
                          <a:srgbClr val="00CC00"/>
                        </a:solidFill>
                        <a:latin typeface="Cambria Math" panose="02040503050406030204" pitchFamily="18" charset="0"/>
                      </a:rPr>
                      <m:t>0.9</m:t>
                    </m:r>
                  </m:oMath>
                </a14:m>
                <a:r>
                  <a:rPr lang="en-US" dirty="0" smtClean="0">
                    <a:solidFill>
                      <a:srgbClr val="00CC00"/>
                    </a:solidFill>
                  </a:rPr>
                  <a:t> </a:t>
                </a:r>
                <a:r>
                  <a:rPr lang="en-US" dirty="0">
                    <a:solidFill>
                      <a:srgbClr val="00CC00"/>
                    </a:solidFill>
                  </a:rPr>
                  <a:t>a stable </a:t>
                </a:r>
                <a:r>
                  <a:rPr lang="en-US" dirty="0" smtClean="0">
                    <a:solidFill>
                      <a:srgbClr val="00CC00"/>
                    </a:solidFill>
                  </a:rPr>
                  <a:t>FP</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m:t>
                    </m:r>
                    <m:r>
                      <a:rPr lang="en-US" b="0" i="1" smtClean="0">
                        <a:latin typeface="Cambria Math" panose="02040503050406030204" pitchFamily="18" charset="0"/>
                      </a:rPr>
                      <m:t>1</m:t>
                    </m:r>
                    <m:r>
                      <a:rPr lang="en-US" i="1">
                        <a:latin typeface="Cambria Math" panose="02040503050406030204" pitchFamily="18" charset="0"/>
                      </a:rPr>
                      <m:t>.5</m:t>
                    </m:r>
                    <m:r>
                      <a:rPr lang="en-US" i="1">
                        <a:latin typeface="Cambria Math" panose="02040503050406030204" pitchFamily="18" charset="0"/>
                      </a:rPr>
                      <m:t>,</m:t>
                    </m:r>
                  </m:oMath>
                </a14:m>
                <a:r>
                  <a:rPr lang="en-US" dirty="0"/>
                  <a:t> </a:t>
                </a:r>
                <a14:m>
                  <m:oMath xmlns:m="http://schemas.openxmlformats.org/officeDocument/2006/math">
                    <m:r>
                      <a:rPr lang="en-US" i="1" dirty="0" smtClean="0">
                        <a:solidFill>
                          <a:srgbClr val="00CC00"/>
                        </a:solidFill>
                        <a:latin typeface="Cambria Math" panose="02040503050406030204" pitchFamily="18" charset="0"/>
                      </a:rPr>
                      <m:t>0</m:t>
                    </m:r>
                  </m:oMath>
                </a14:m>
                <a:r>
                  <a:rPr lang="en-US" dirty="0">
                    <a:solidFill>
                      <a:srgbClr val="00CC00"/>
                    </a:solidFill>
                  </a:rPr>
                  <a:t> </a:t>
                </a:r>
                <a:r>
                  <a:rPr lang="en-US" dirty="0">
                    <a:solidFill>
                      <a:srgbClr val="00CC00"/>
                    </a:solidFill>
                  </a:rPr>
                  <a:t>a stable </a:t>
                </a:r>
                <a:r>
                  <a:rPr lang="en-US" dirty="0" smtClean="0">
                    <a:solidFill>
                      <a:srgbClr val="00CC00"/>
                    </a:solidFill>
                  </a:rPr>
                  <a:t>FP</a:t>
                </a:r>
                <a:endParaRPr lang="en-US" dirty="0"/>
              </a:p>
              <a:p>
                <a:endParaRPr lang="en-US" dirty="0"/>
              </a:p>
            </p:txBody>
          </p:sp>
        </mc:Choice>
        <mc:Fallback>
          <p:sp>
            <p:nvSpPr>
              <p:cNvPr id="14" name="TextBox 13"/>
              <p:cNvSpPr txBox="1">
                <a:spLocks noRot="1" noChangeAspect="1" noMove="1" noResize="1" noEditPoints="1" noAdjustHandles="1" noChangeArrowheads="1" noChangeShapeType="1" noTextEdit="1"/>
              </p:cNvSpPr>
              <p:nvPr/>
            </p:nvSpPr>
            <p:spPr>
              <a:xfrm>
                <a:off x="4966170" y="4262502"/>
                <a:ext cx="4101630" cy="2308324"/>
              </a:xfrm>
              <a:prstGeom prst="rect">
                <a:avLst/>
              </a:prstGeom>
              <a:blipFill rotWithShape="0">
                <a:blip r:embed="rId18"/>
                <a:stretch>
                  <a:fillRect l="-1337" t="-1319"/>
                </a:stretch>
              </a:blipFill>
            </p:spPr>
            <p:txBody>
              <a:bodyPr/>
              <a:lstStyle/>
              <a:p>
                <a:r>
                  <a:rPr lang="en-US">
                    <a:noFill/>
                  </a:rPr>
                  <a:t> </a:t>
                </a:r>
              </a:p>
            </p:txBody>
          </p:sp>
        </mc:Fallback>
      </mc:AlternateContent>
    </p:spTree>
    <p:extLst>
      <p:ext uri="{BB962C8B-B14F-4D97-AF65-F5344CB8AC3E}">
        <p14:creationId xmlns:p14="http://schemas.microsoft.com/office/powerpoint/2010/main" val="3402494668"/>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a:solidFill>
                  <a:srgbClr val="0000CC"/>
                </a:solidFill>
              </a:rPr>
              <a:t>Feedback: </a:t>
            </a:r>
            <a:r>
              <a:rPr lang="en-US" sz="3600" b="1" dirty="0" err="1">
                <a:solidFill>
                  <a:srgbClr val="0000CC"/>
                </a:solidFill>
              </a:rPr>
              <a:t>Autoactivation</a:t>
            </a:r>
            <a:r>
              <a:rPr lang="en-US" sz="3600" b="1" dirty="0">
                <a:solidFill>
                  <a:srgbClr val="0000CC"/>
                </a:solidFill>
              </a:rPr>
              <a:t> 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Rectangle 31"/>
              <p:cNvSpPr/>
              <p:nvPr/>
            </p:nvSpPr>
            <p:spPr>
              <a:xfrm>
                <a:off x="60056" y="787866"/>
                <a:ext cx="4784490" cy="3705502"/>
              </a:xfrm>
              <a:prstGeom prst="rect">
                <a:avLst/>
              </a:prstGeom>
            </p:spPr>
            <p:txBody>
              <a:bodyPr wrap="square">
                <a:spAutoFit/>
              </a:bodyPr>
              <a:lstStyle/>
              <a:p>
                <a:endParaRPr lang="en-US" dirty="0" smtClean="0"/>
              </a:p>
              <a:p>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endParaRPr lang="en-US" b="0" dirty="0" smtClean="0"/>
              </a:p>
              <a:p>
                <a:r>
                  <a:rPr lang="en-US" dirty="0" smtClean="0"/>
                  <a:t>So the </a:t>
                </a:r>
                <a:r>
                  <a:rPr lang="en-US" b="1" dirty="0" smtClean="0"/>
                  <a:t>motif acts as a memory</a:t>
                </a:r>
                <a:endParaRPr lang="en-US" dirty="0"/>
              </a:p>
              <a:p>
                <a:r>
                  <a:rPr lang="en-US" dirty="0" smtClean="0"/>
                  <a:t> </a:t>
                </a:r>
              </a:p>
              <a:p>
                <a:r>
                  <a:rPr lang="en-US" dirty="0" smtClean="0"/>
                  <a:t>If </a:t>
                </a:r>
                <a14:m>
                  <m:oMath xmlns:m="http://schemas.openxmlformats.org/officeDocument/2006/math">
                    <m:r>
                      <a:rPr lang="en-US" i="1" dirty="0" smtClean="0">
                        <a:latin typeface="Cambria Math" panose="02040503050406030204" pitchFamily="18" charset="0"/>
                      </a:rPr>
                      <m:t>𝐴</m:t>
                    </m:r>
                  </m:oMath>
                </a14:m>
                <a:r>
                  <a:rPr lang="en-US" dirty="0" smtClean="0"/>
                  <a:t> is driven below the unstable FP, </a:t>
                </a:r>
                <a14:m>
                  <m:oMath xmlns:m="http://schemas.openxmlformats.org/officeDocument/2006/math">
                    <m:r>
                      <a:rPr lang="en-US" i="1" dirty="0" smtClean="0">
                        <a:latin typeface="Cambria Math" panose="02040503050406030204" pitchFamily="18" charset="0"/>
                      </a:rPr>
                      <m:t>𝐴</m:t>
                    </m:r>
                    <m:r>
                      <a:rPr lang="en-US" i="1" dirty="0" smtClean="0">
                        <a:latin typeface="Cambria Math" panose="02040503050406030204" pitchFamily="18" charset="0"/>
                      </a:rPr>
                      <m:t>→0</m:t>
                    </m:r>
                  </m:oMath>
                </a14:m>
                <a:endParaRPr lang="en-US" dirty="0" smtClean="0"/>
              </a:p>
              <a:p>
                <a:r>
                  <a:rPr lang="en-US" dirty="0" smtClean="0"/>
                  <a:t>If </a:t>
                </a:r>
                <a14:m>
                  <m:oMath xmlns:m="http://schemas.openxmlformats.org/officeDocument/2006/math">
                    <m:r>
                      <a:rPr lang="en-US" i="1" dirty="0" smtClean="0">
                        <a:latin typeface="Cambria Math" panose="02040503050406030204" pitchFamily="18" charset="0"/>
                      </a:rPr>
                      <m:t>𝐴</m:t>
                    </m:r>
                  </m:oMath>
                </a14:m>
                <a:r>
                  <a:rPr lang="en-US" dirty="0" smtClean="0"/>
                  <a:t> is driven above the unstable FP </a:t>
                </a:r>
                <a14:m>
                  <m:oMath xmlns:m="http://schemas.openxmlformats.org/officeDocument/2006/math">
                    <m:r>
                      <a:rPr lang="en-US" i="1" dirty="0" smtClean="0">
                        <a:latin typeface="Cambria Math" panose="02040503050406030204" pitchFamily="18" charset="0"/>
                      </a:rPr>
                      <m:t>𝐴</m:t>
                    </m:r>
                    <m:r>
                      <a:rPr lang="en-US" i="1" dirty="0" smtClean="0">
                        <a:latin typeface="Cambria Math" panose="02040503050406030204" pitchFamily="18" charset="0"/>
                      </a:rPr>
                      <m:t>→0.9</m:t>
                    </m:r>
                  </m:oMath>
                </a14:m>
                <a:endParaRPr lang="en-US" dirty="0" smtClean="0"/>
              </a:p>
              <a:p>
                <a:endParaRPr lang="en-US" dirty="0" smtClean="0"/>
              </a:p>
              <a:p>
                <a:r>
                  <a:rPr lang="en-US" b="1" dirty="0" smtClean="0"/>
                  <a:t>Homework problem,</a:t>
                </a:r>
                <a:r>
                  <a:rPr lang="en-US" dirty="0" smtClean="0"/>
                  <a:t> complete the analysis of the circuit as before for perturbations and noise</a:t>
                </a:r>
                <a:endParaRPr lang="en-US" dirty="0"/>
              </a:p>
              <a:p>
                <a:endParaRPr lang="en-US" dirty="0" smtClean="0"/>
              </a:p>
            </p:txBody>
          </p:sp>
        </mc:Choice>
        <mc:Fallback>
          <p:sp>
            <p:nvSpPr>
              <p:cNvPr id="32" name="Rectangle 31"/>
              <p:cNvSpPr>
                <a:spLocks noRot="1" noChangeAspect="1" noMove="1" noResize="1" noEditPoints="1" noAdjustHandles="1" noChangeArrowheads="1" noChangeShapeType="1" noTextEdit="1"/>
              </p:cNvSpPr>
              <p:nvPr/>
            </p:nvSpPr>
            <p:spPr>
              <a:xfrm>
                <a:off x="60056" y="787866"/>
                <a:ext cx="4784490" cy="3705502"/>
              </a:xfrm>
              <a:prstGeom prst="rect">
                <a:avLst/>
              </a:prstGeom>
              <a:blipFill rotWithShape="0">
                <a:blip r:embed="rId4"/>
                <a:stretch>
                  <a:fillRect l="-114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Group 29"/>
          <p:cNvGrpSpPr/>
          <p:nvPr/>
        </p:nvGrpSpPr>
        <p:grpSpPr>
          <a:xfrm>
            <a:off x="5715000" y="2045570"/>
            <a:ext cx="3420122" cy="1422307"/>
            <a:chOff x="5715000" y="2045570"/>
            <a:chExt cx="3420122" cy="1422307"/>
          </a:xfrm>
        </p:grpSpPr>
        <p:grpSp>
          <p:nvGrpSpPr>
            <p:cNvPr id="31" name="Group 30"/>
            <p:cNvGrpSpPr/>
            <p:nvPr/>
          </p:nvGrpSpPr>
          <p:grpSpPr>
            <a:xfrm>
              <a:off x="5715000" y="2045570"/>
              <a:ext cx="3420122" cy="1422307"/>
              <a:chOff x="5715000" y="2045570"/>
              <a:chExt cx="3420122" cy="1422307"/>
            </a:xfrm>
          </p:grpSpPr>
          <p:grpSp>
            <p:nvGrpSpPr>
              <p:cNvPr id="34" name="Group 33"/>
              <p:cNvGrpSpPr/>
              <p:nvPr/>
            </p:nvGrpSpPr>
            <p:grpSpPr>
              <a:xfrm>
                <a:off x="5715000" y="2045570"/>
                <a:ext cx="3420122" cy="1422307"/>
                <a:chOff x="5715000" y="2045570"/>
                <a:chExt cx="3420122" cy="1422307"/>
              </a:xfrm>
            </p:grpSpPr>
            <p:grpSp>
              <p:nvGrpSpPr>
                <p:cNvPr id="36" name="Group 35"/>
                <p:cNvGrpSpPr/>
                <p:nvPr/>
              </p:nvGrpSpPr>
              <p:grpSpPr>
                <a:xfrm>
                  <a:off x="6477000" y="2045570"/>
                  <a:ext cx="2658122" cy="1422307"/>
                  <a:chOff x="6477000" y="2045570"/>
                  <a:chExt cx="2658122" cy="1422307"/>
                </a:xfrm>
              </p:grpSpPr>
              <p:grpSp>
                <p:nvGrpSpPr>
                  <p:cNvPr id="38" name="Group 37"/>
                  <p:cNvGrpSpPr/>
                  <p:nvPr/>
                </p:nvGrpSpPr>
                <p:grpSpPr>
                  <a:xfrm>
                    <a:off x="6477000" y="2045570"/>
                    <a:ext cx="2658122" cy="1422307"/>
                    <a:chOff x="6477000" y="2045570"/>
                    <a:chExt cx="2658122" cy="1422307"/>
                  </a:xfrm>
                </p:grpSpPr>
                <p:pic>
                  <p:nvPicPr>
                    <p:cNvPr id="40" name="Picture 39"/>
                    <p:cNvPicPr>
                      <a:picLocks noChangeAspect="1"/>
                    </p:cNvPicPr>
                    <p:nvPr/>
                  </p:nvPicPr>
                  <p:blipFill rotWithShape="1">
                    <a:blip r:embed="rId6"/>
                    <a:srcRect l="28167" r="1"/>
                    <a:stretch/>
                  </p:blipFill>
                  <p:spPr>
                    <a:xfrm>
                      <a:off x="6477000" y="2045570"/>
                      <a:ext cx="2658122" cy="1422307"/>
                    </a:xfrm>
                    <a:prstGeom prst="rect">
                      <a:avLst/>
                    </a:prstGeom>
                  </p:spPr>
                </p:pic>
                <mc:AlternateContent xmlns:mc="http://schemas.openxmlformats.org/markup-compatibility/2006" xmlns:a14="http://schemas.microsoft.com/office/drawing/2010/main">
                  <mc:Choice Requires="a14">
                    <p:sp>
                      <p:nvSpPr>
                        <p:cNvPr id="41" name="Rectangle 40"/>
                        <p:cNvSpPr/>
                        <p:nvPr/>
                      </p:nvSpPr>
                      <p:spPr>
                        <a:xfrm>
                          <a:off x="8595804" y="2670889"/>
                          <a:ext cx="533400" cy="438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𝑑</m:t>
                                    </m:r>
                                  </m:e>
                                  <m:sub>
                                    <m:r>
                                      <a:rPr lang="en-US" sz="2400" b="0" i="1" smtClean="0">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9" name="Rectangle 8"/>
                        <p:cNvSpPr>
                          <a:spLocks noRot="1" noChangeAspect="1" noMove="1" noResize="1" noEditPoints="1" noAdjustHandles="1" noChangeArrowheads="1" noChangeShapeType="1" noTextEdit="1"/>
                        </p:cNvSpPr>
                        <p:nvPr/>
                      </p:nvSpPr>
                      <p:spPr>
                        <a:xfrm>
                          <a:off x="8595804" y="2670889"/>
                          <a:ext cx="533400" cy="438163"/>
                        </a:xfrm>
                        <a:prstGeom prst="rect">
                          <a:avLst/>
                        </a:prstGeom>
                        <a:blipFill rotWithShape="0">
                          <a:blip r:embed="rId7"/>
                          <a:stretch>
                            <a:fillRect l="-5435" b="-3947"/>
                          </a:stretch>
                        </a:blipFill>
                        <a:ln>
                          <a:solidFill>
                            <a:schemeClr val="bg1"/>
                          </a:solidFill>
                        </a:ln>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39" name="TextBox 38"/>
                      <p:cNvSpPr txBox="1"/>
                      <p:nvPr/>
                    </p:nvSpPr>
                    <p:spPr>
                      <a:xfrm>
                        <a:off x="8376323" y="2365389"/>
                        <a:ext cx="219481" cy="400110"/>
                      </a:xfrm>
                      <a:prstGeom prst="rect">
                        <a:avLst/>
                      </a:prstGeom>
                      <a:solidFill>
                        <a:schemeClr val="bg1"/>
                      </a:solid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39" name="TextBox 38"/>
                      <p:cNvSpPr txBox="1">
                        <a:spLocks noRot="1" noChangeAspect="1" noMove="1" noResize="1" noEditPoints="1" noAdjustHandles="1" noChangeArrowheads="1" noChangeShapeType="1" noTextEdit="1"/>
                      </p:cNvSpPr>
                      <p:nvPr/>
                    </p:nvSpPr>
                    <p:spPr>
                      <a:xfrm>
                        <a:off x="8376323" y="2365389"/>
                        <a:ext cx="219481" cy="400110"/>
                      </a:xfrm>
                      <a:prstGeom prst="rect">
                        <a:avLst/>
                      </a:prstGeom>
                      <a:blipFill rotWithShape="0">
                        <a:blip r:embed="rId8"/>
                        <a:stretch>
                          <a:fillRect r="-58333"/>
                        </a:stretch>
                      </a:blipFill>
                    </p:spPr>
                    <p:txBody>
                      <a:bodyPr/>
                      <a:lstStyle/>
                      <a:p>
                        <a:r>
                          <a:rPr lang="en-US">
                            <a:noFill/>
                          </a:rPr>
                          <a:t> </a:t>
                        </a:r>
                      </a:p>
                    </p:txBody>
                  </p:sp>
                </mc:Fallback>
              </mc:AlternateContent>
            </p:grpSp>
            <p:sp>
              <p:nvSpPr>
                <p:cNvPr id="37" name="TextBox 36"/>
                <p:cNvSpPr txBox="1"/>
                <p:nvPr/>
              </p:nvSpPr>
              <p:spPr>
                <a:xfrm>
                  <a:off x="5715000" y="2045570"/>
                  <a:ext cx="829081" cy="1044455"/>
                </a:xfrm>
                <a:prstGeom prst="rect">
                  <a:avLst/>
                </a:prstGeom>
                <a:solidFill>
                  <a:schemeClr val="bg1"/>
                </a:solidFill>
              </p:spPr>
              <p:txBody>
                <a:bodyPr wrap="square" rtlCol="0">
                  <a:spAutoFit/>
                </a:bodyPr>
                <a:lstStyle/>
                <a:p>
                  <a:endParaRPr lang="en-US" sz="2000" dirty="0"/>
                </a:p>
              </p:txBody>
            </p:sp>
          </p:grpSp>
          <p:sp>
            <p:nvSpPr>
              <p:cNvPr id="35" name="Rectangle 34"/>
              <p:cNvSpPr/>
              <p:nvPr/>
            </p:nvSpPr>
            <p:spPr>
              <a:xfrm>
                <a:off x="6477001" y="2383145"/>
                <a:ext cx="331434"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Arrow Connector 32"/>
            <p:cNvCxnSpPr/>
            <p:nvPr/>
          </p:nvCxnSpPr>
          <p:spPr>
            <a:xfrm>
              <a:off x="6678990" y="2365186"/>
              <a:ext cx="0" cy="348905"/>
            </a:xfrm>
            <a:prstGeom prst="straightConnector1">
              <a:avLst/>
            </a:prstGeom>
            <a:ln w="3810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3962400" y="4093196"/>
            <a:ext cx="5572125" cy="2400300"/>
            <a:chOff x="3543023" y="3641538"/>
            <a:chExt cx="5572125" cy="2400300"/>
          </a:xfrm>
        </p:grpSpPr>
        <p:pic>
          <p:nvPicPr>
            <p:cNvPr id="3" name="Picture 2"/>
            <p:cNvPicPr>
              <a:picLocks noChangeAspect="1"/>
            </p:cNvPicPr>
            <p:nvPr/>
          </p:nvPicPr>
          <p:blipFill>
            <a:blip r:embed="rId9"/>
            <a:stretch>
              <a:fillRect/>
            </a:stretch>
          </p:blipFill>
          <p:spPr>
            <a:xfrm>
              <a:off x="3543023" y="3641538"/>
              <a:ext cx="5572125" cy="2400300"/>
            </a:xfrm>
            <a:prstGeom prst="rect">
              <a:avLst/>
            </a:prstGeom>
          </p:spPr>
        </p:pic>
        <p:cxnSp>
          <p:nvCxnSpPr>
            <p:cNvPr id="5" name="Straight Connector 4"/>
            <p:cNvCxnSpPr/>
            <p:nvPr/>
          </p:nvCxnSpPr>
          <p:spPr>
            <a:xfrm flipV="1">
              <a:off x="3962400" y="4661121"/>
              <a:ext cx="4724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4547586" y="5021339"/>
            <a:ext cx="4116485" cy="196184"/>
            <a:chOff x="4547586" y="5021339"/>
            <a:chExt cx="4116485" cy="196184"/>
          </a:xfrm>
        </p:grpSpPr>
        <p:sp>
          <p:nvSpPr>
            <p:cNvPr id="8" name="Oval 7"/>
            <p:cNvSpPr/>
            <p:nvPr/>
          </p:nvSpPr>
          <p:spPr>
            <a:xfrm>
              <a:off x="4547586" y="5021339"/>
              <a:ext cx="178008" cy="182880"/>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6654973" y="5021339"/>
              <a:ext cx="178008" cy="1828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8486063" y="5034643"/>
              <a:ext cx="178008" cy="182880"/>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10"/>
          <a:stretch>
            <a:fillRect/>
          </a:stretch>
        </p:blipFill>
        <p:spPr>
          <a:xfrm>
            <a:off x="4834839" y="1711558"/>
            <a:ext cx="3996284" cy="2905125"/>
          </a:xfrm>
          <a:prstGeom prst="rect">
            <a:avLst/>
          </a:prstGeom>
        </p:spPr>
      </p:pic>
      <p:grpSp>
        <p:nvGrpSpPr>
          <p:cNvPr id="27" name="Group 26"/>
          <p:cNvGrpSpPr/>
          <p:nvPr/>
        </p:nvGrpSpPr>
        <p:grpSpPr>
          <a:xfrm>
            <a:off x="3977047" y="787866"/>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11"/>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3671477242"/>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Feedback </a:t>
            </a:r>
            <a:r>
              <a:rPr lang="en-US" sz="3600" b="1" dirty="0">
                <a:solidFill>
                  <a:srgbClr val="0000CC"/>
                </a:solidFill>
              </a:rPr>
              <a:t>and </a:t>
            </a:r>
            <a:r>
              <a:rPr lang="en-US" sz="3600" b="1" dirty="0" err="1">
                <a:solidFill>
                  <a:srgbClr val="0000CC"/>
                </a:solidFill>
              </a:rPr>
              <a:t>Bistability</a:t>
            </a:r>
            <a:endParaRPr lang="en-US" sz="36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60056" y="787866"/>
            <a:ext cx="4784490" cy="2585323"/>
          </a:xfrm>
          <a:prstGeom prst="rect">
            <a:avLst/>
          </a:prstGeom>
        </p:spPr>
        <p:txBody>
          <a:bodyPr wrap="square">
            <a:spAutoFit/>
          </a:bodyPr>
          <a:lstStyle/>
          <a:p>
            <a:r>
              <a:rPr lang="en-US" dirty="0" smtClean="0"/>
              <a:t>The </a:t>
            </a:r>
            <a:r>
              <a:rPr lang="en-US" dirty="0" err="1" smtClean="0"/>
              <a:t>autoactivation</a:t>
            </a:r>
            <a:r>
              <a:rPr lang="en-US" dirty="0" smtClean="0"/>
              <a:t> motif and its memory storage forms a key element in more complex motifs</a:t>
            </a:r>
          </a:p>
          <a:p>
            <a:endParaRPr lang="en-US" b="0" dirty="0" smtClean="0"/>
          </a:p>
          <a:p>
            <a:r>
              <a:rPr lang="en-US" dirty="0" smtClean="0"/>
              <a:t>Two classic examples including the </a:t>
            </a:r>
            <a:r>
              <a:rPr lang="en-US" dirty="0" err="1" smtClean="0"/>
              <a:t>autoactivation</a:t>
            </a:r>
            <a:r>
              <a:rPr lang="en-US" dirty="0" smtClean="0"/>
              <a:t> motifs couple two </a:t>
            </a:r>
            <a:r>
              <a:rPr lang="en-US" dirty="0" err="1" smtClean="0"/>
              <a:t>autoactivation</a:t>
            </a:r>
            <a:r>
              <a:rPr lang="en-US" dirty="0" smtClean="0"/>
              <a:t> motifs together with either positive or negative feedback</a:t>
            </a:r>
            <a:endParaRPr lang="en-US" dirty="0"/>
          </a:p>
          <a:p>
            <a:endParaRPr lang="en-US" dirty="0" smtClean="0"/>
          </a:p>
        </p:txBody>
      </p:sp>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4" name="Rectangle 3"/>
              <p:cNvSpPr/>
              <p:nvPr/>
            </p:nvSpPr>
            <p:spPr>
              <a:xfrm>
                <a:off x="5501936" y="2152151"/>
                <a:ext cx="3269998" cy="65851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𝑏𝑎𝑠𝑎𝑙</m:t>
                          </m:r>
                        </m:sub>
                      </m:sSub>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p>
                            <m:sSupPr>
                              <m:ctrlPr>
                                <a:rPr lang="en-US" i="1">
                                  <a:latin typeface="Cambria Math" panose="02040503050406030204" pitchFamily="18" charset="0"/>
                                </a:rPr>
                              </m:ctrlPr>
                            </m:sSupPr>
                            <m:e>
                              <m:r>
                                <a:rPr lang="en-US" i="1">
                                  <a:latin typeface="Cambria Math" panose="02040503050406030204" pitchFamily="18" charset="0"/>
                                </a:rPr>
                                <m:t>0.5</m:t>
                              </m:r>
                            </m:e>
                            <m:sup>
                              <m:r>
                                <a:rPr lang="en-US" i="1">
                                  <a:latin typeface="Cambria Math" panose="02040503050406030204" pitchFamily="18" charset="0"/>
                                </a:rPr>
                                <m:t>h</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𝐼</m:t>
                              </m:r>
                            </m:e>
                            <m:sup>
                              <m:r>
                                <a:rPr lang="en-US" i="1">
                                  <a:latin typeface="Cambria Math" panose="02040503050406030204" pitchFamily="18" charset="0"/>
                                </a:rPr>
                                <m:t>h</m:t>
                              </m:r>
                            </m:sup>
                          </m:sSup>
                        </m:den>
                      </m:f>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p:txBody>
          </p:sp>
        </mc:Choice>
        <mc:Fallback>
          <p:sp>
            <p:nvSpPr>
              <p:cNvPr id="4" name="Rectangle 3"/>
              <p:cNvSpPr>
                <a:spLocks noRot="1" noChangeAspect="1" noMove="1" noResize="1" noEditPoints="1" noAdjustHandles="1" noChangeArrowheads="1" noChangeShapeType="1" noTextEdit="1"/>
              </p:cNvSpPr>
              <p:nvPr/>
            </p:nvSpPr>
            <p:spPr>
              <a:xfrm>
                <a:off x="5501936" y="2152151"/>
                <a:ext cx="3269998" cy="658514"/>
              </a:xfrm>
              <a:prstGeom prst="rect">
                <a:avLst/>
              </a:prstGeom>
              <a:blipFill rotWithShape="0">
                <a:blip r:embed="rId5"/>
                <a:stretch>
                  <a:fillRect/>
                </a:stretch>
              </a:blipFill>
            </p:spPr>
            <p:txBody>
              <a:bodyPr/>
              <a:lstStyle/>
              <a:p>
                <a:r>
                  <a:rPr lang="en-US">
                    <a:noFill/>
                  </a:rPr>
                  <a:t> </a:t>
                </a:r>
              </a:p>
            </p:txBody>
          </p:sp>
        </mc:Fallback>
      </mc:AlternateContent>
      <p:grpSp>
        <p:nvGrpSpPr>
          <p:cNvPr id="48" name="Group 47"/>
          <p:cNvGrpSpPr/>
          <p:nvPr/>
        </p:nvGrpSpPr>
        <p:grpSpPr>
          <a:xfrm>
            <a:off x="5638800" y="1066800"/>
            <a:ext cx="1219200" cy="1117135"/>
            <a:chOff x="6324600" y="787866"/>
            <a:chExt cx="1219200" cy="1117135"/>
          </a:xfrm>
        </p:grpSpPr>
        <mc:AlternateContent xmlns:mc="http://schemas.openxmlformats.org/markup-compatibility/2006">
          <mc:Choice xmlns:a14="http://schemas.microsoft.com/office/drawing/2010/main" Requires="a14">
            <p:sp>
              <p:nvSpPr>
                <p:cNvPr id="49" name="TextBox 48"/>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49" name="TextBox 48"/>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6"/>
                  <a:stretch>
                    <a:fillRect/>
                  </a:stretch>
                </a:blipFill>
              </p:spPr>
              <p:txBody>
                <a:bodyPr/>
                <a:lstStyle/>
                <a:p>
                  <a:r>
                    <a:rPr lang="en-US">
                      <a:noFill/>
                    </a:rPr>
                    <a:t> </a:t>
                  </a:r>
                </a:p>
              </p:txBody>
            </p:sp>
          </mc:Fallback>
        </mc:AlternateContent>
        <p:sp>
          <p:nvSpPr>
            <p:cNvPr id="50" name="Arc 49"/>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 name="Group 10"/>
          <p:cNvGrpSpPr/>
          <p:nvPr/>
        </p:nvGrpSpPr>
        <p:grpSpPr>
          <a:xfrm>
            <a:off x="474571" y="3276600"/>
            <a:ext cx="3258928" cy="1117135"/>
            <a:chOff x="326939" y="3387695"/>
            <a:chExt cx="3258928" cy="1117135"/>
          </a:xfrm>
        </p:grpSpPr>
        <p:grpSp>
          <p:nvGrpSpPr>
            <p:cNvPr id="7" name="Group 6"/>
            <p:cNvGrpSpPr/>
            <p:nvPr/>
          </p:nvGrpSpPr>
          <p:grpSpPr>
            <a:xfrm>
              <a:off x="326939" y="3387695"/>
              <a:ext cx="3258928" cy="1117135"/>
              <a:chOff x="412573" y="3373189"/>
              <a:chExt cx="3258928" cy="1117135"/>
            </a:xfrm>
          </p:grpSpPr>
          <p:grpSp>
            <p:nvGrpSpPr>
              <p:cNvPr id="27" name="Group 26"/>
              <p:cNvGrpSpPr/>
              <p:nvPr/>
            </p:nvGrpSpPr>
            <p:grpSpPr>
              <a:xfrm>
                <a:off x="2452301" y="3373189"/>
                <a:ext cx="1219200" cy="1117135"/>
                <a:chOff x="6324600" y="787866"/>
                <a:chExt cx="1219200" cy="1117135"/>
              </a:xfrm>
            </p:grpSpPr>
            <mc:AlternateContent xmlns:mc="http://schemas.openxmlformats.org/markup-compatibility/2006">
              <mc:Choice xmlns:a14="http://schemas.microsoft.com/office/drawing/2010/main" Requires="a14">
                <p:sp>
                  <p:nvSpPr>
                    <p:cNvPr id="28" name="TextBox 27"/>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𝐵</m:t>
                            </m:r>
                          </m:oMath>
                        </m:oMathPara>
                      </a14:m>
                      <a:endParaRPr lang="en-US" sz="2000" dirty="0"/>
                    </a:p>
                  </p:txBody>
                </p:sp>
              </mc:Choice>
              <mc:Fallback>
                <p:sp>
                  <p:nvSpPr>
                    <p:cNvPr id="28" name="TextBox 27"/>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7"/>
                      <a:stretch>
                        <a:fillRect/>
                      </a:stretch>
                    </a:blipFill>
                  </p:spPr>
                  <p:txBody>
                    <a:bodyPr/>
                    <a:lstStyle/>
                    <a:p>
                      <a:r>
                        <a:rPr lang="en-US">
                          <a:noFill/>
                        </a:rPr>
                        <a:t> </a:t>
                      </a:r>
                    </a:p>
                  </p:txBody>
                </p:sp>
              </mc:Fallback>
            </mc:AlternateContent>
            <p:sp>
              <p:nvSpPr>
                <p:cNvPr id="29" name="Arc 28"/>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5" name="Group 44"/>
              <p:cNvGrpSpPr/>
              <p:nvPr/>
            </p:nvGrpSpPr>
            <p:grpSpPr>
              <a:xfrm>
                <a:off x="412573" y="3373189"/>
                <a:ext cx="1180345" cy="1117135"/>
                <a:chOff x="6667500" y="787866"/>
                <a:chExt cx="1180345" cy="1117135"/>
              </a:xfrm>
            </p:grpSpPr>
            <mc:AlternateContent xmlns:mc="http://schemas.openxmlformats.org/markup-compatibility/2006">
              <mc:Choice xmlns:a14="http://schemas.microsoft.com/office/drawing/2010/main" Requires="a14">
                <p:sp>
                  <p:nvSpPr>
                    <p:cNvPr id="46" name="TextBox 45"/>
                    <p:cNvSpPr txBox="1"/>
                    <p:nvPr/>
                  </p:nvSpPr>
                  <p:spPr>
                    <a:xfrm>
                      <a:off x="7162045" y="1160885"/>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46" name="TextBox 45"/>
                    <p:cNvSpPr txBox="1">
                      <a:spLocks noRot="1" noChangeAspect="1" noMove="1" noResize="1" noEditPoints="1" noAdjustHandles="1" noChangeArrowheads="1" noChangeShapeType="1" noTextEdit="1"/>
                    </p:cNvSpPr>
                    <p:nvPr/>
                  </p:nvSpPr>
                  <p:spPr>
                    <a:xfrm>
                      <a:off x="7162045" y="1160885"/>
                      <a:ext cx="685800" cy="400110"/>
                    </a:xfrm>
                    <a:prstGeom prst="rect">
                      <a:avLst/>
                    </a:prstGeom>
                    <a:blipFill rotWithShape="0">
                      <a:blip r:embed="rId8"/>
                      <a:stretch>
                        <a:fillRect/>
                      </a:stretch>
                    </a:blipFill>
                  </p:spPr>
                  <p:txBody>
                    <a:bodyPr/>
                    <a:lstStyle/>
                    <a:p>
                      <a:r>
                        <a:rPr lang="en-US">
                          <a:noFill/>
                        </a:rPr>
                        <a:t> </a:t>
                      </a:r>
                    </a:p>
                  </p:txBody>
                </p:sp>
              </mc:Fallback>
            </mc:AlternateContent>
            <p:sp>
              <p:nvSpPr>
                <p:cNvPr id="47" name="Arc 46"/>
                <p:cNvSpPr/>
                <p:nvPr/>
              </p:nvSpPr>
              <p:spPr>
                <a:xfrm flipH="1">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sp>
          <p:nvSpPr>
            <p:cNvPr id="10" name="Arc 9"/>
            <p:cNvSpPr/>
            <p:nvPr/>
          </p:nvSpPr>
          <p:spPr>
            <a:xfrm>
              <a:off x="1322007" y="3527163"/>
              <a:ext cx="1268793" cy="838200"/>
            </a:xfrm>
            <a:prstGeom prst="arc">
              <a:avLst>
                <a:gd name="adj1" fmla="val 11485841"/>
                <a:gd name="adj2" fmla="val 21139443"/>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Arc 50"/>
            <p:cNvSpPr/>
            <p:nvPr/>
          </p:nvSpPr>
          <p:spPr>
            <a:xfrm flipH="1" flipV="1">
              <a:off x="1322007" y="3541669"/>
              <a:ext cx="1268793" cy="838200"/>
            </a:xfrm>
            <a:prstGeom prst="arc">
              <a:avLst>
                <a:gd name="adj1" fmla="val 11485841"/>
                <a:gd name="adj2" fmla="val 21139443"/>
              </a:avLst>
            </a:prstGeom>
            <a:ln w="38100">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5" name="Group 74"/>
          <p:cNvGrpSpPr/>
          <p:nvPr/>
        </p:nvGrpSpPr>
        <p:grpSpPr>
          <a:xfrm>
            <a:off x="479004" y="4897188"/>
            <a:ext cx="3258928" cy="1117135"/>
            <a:chOff x="468652" y="4744788"/>
            <a:chExt cx="3258928" cy="1117135"/>
          </a:xfrm>
        </p:grpSpPr>
        <p:grpSp>
          <p:nvGrpSpPr>
            <p:cNvPr id="76" name="Group 75"/>
            <p:cNvGrpSpPr/>
            <p:nvPr/>
          </p:nvGrpSpPr>
          <p:grpSpPr>
            <a:xfrm>
              <a:off x="468652" y="4744788"/>
              <a:ext cx="3258928" cy="1117135"/>
              <a:chOff x="468652" y="4744788"/>
              <a:chExt cx="3258928" cy="1117135"/>
            </a:xfrm>
          </p:grpSpPr>
          <p:grpSp>
            <p:nvGrpSpPr>
              <p:cNvPr id="78" name="Group 77"/>
              <p:cNvGrpSpPr/>
              <p:nvPr/>
            </p:nvGrpSpPr>
            <p:grpSpPr>
              <a:xfrm>
                <a:off x="468652" y="4744788"/>
                <a:ext cx="3258928" cy="1117135"/>
                <a:chOff x="326939" y="3387695"/>
                <a:chExt cx="3258928" cy="1117135"/>
              </a:xfrm>
            </p:grpSpPr>
            <p:grpSp>
              <p:nvGrpSpPr>
                <p:cNvPr id="80" name="Group 79"/>
                <p:cNvGrpSpPr/>
                <p:nvPr/>
              </p:nvGrpSpPr>
              <p:grpSpPr>
                <a:xfrm>
                  <a:off x="326939" y="3387695"/>
                  <a:ext cx="3258928" cy="1117135"/>
                  <a:chOff x="412573" y="3373189"/>
                  <a:chExt cx="3258928" cy="1117135"/>
                </a:xfrm>
              </p:grpSpPr>
              <p:grpSp>
                <p:nvGrpSpPr>
                  <p:cNvPr id="83" name="Group 82"/>
                  <p:cNvGrpSpPr/>
                  <p:nvPr/>
                </p:nvGrpSpPr>
                <p:grpSpPr>
                  <a:xfrm>
                    <a:off x="2452301" y="3373189"/>
                    <a:ext cx="1219200" cy="1117135"/>
                    <a:chOff x="6324600" y="787866"/>
                    <a:chExt cx="1219200" cy="1117135"/>
                  </a:xfrm>
                </p:grpSpPr>
                <mc:AlternateContent xmlns:mc="http://schemas.openxmlformats.org/markup-compatibility/2006">
                  <mc:Choice xmlns:a14="http://schemas.microsoft.com/office/drawing/2010/main" Requires="a14">
                    <p:sp>
                      <p:nvSpPr>
                        <p:cNvPr id="87" name="TextBox 86"/>
                        <p:cNvSpPr txBox="1"/>
                        <p:nvPr/>
                      </p:nvSpPr>
                      <p:spPr>
                        <a:xfrm>
                          <a:off x="6324600" y="1160886"/>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𝐵</m:t>
                                </m:r>
                              </m:oMath>
                            </m:oMathPara>
                          </a14:m>
                          <a:endParaRPr lang="en-US" sz="2000" dirty="0"/>
                        </a:p>
                      </p:txBody>
                    </p:sp>
                  </mc:Choice>
                  <mc:Fallback>
                    <p:sp>
                      <p:nvSpPr>
                        <p:cNvPr id="87" name="TextBox 86"/>
                        <p:cNvSpPr txBox="1">
                          <a:spLocks noRot="1" noChangeAspect="1" noMove="1" noResize="1" noEditPoints="1" noAdjustHandles="1" noChangeArrowheads="1" noChangeShapeType="1" noTextEdit="1"/>
                        </p:cNvSpPr>
                        <p:nvPr/>
                      </p:nvSpPr>
                      <p:spPr>
                        <a:xfrm>
                          <a:off x="6324600" y="1160886"/>
                          <a:ext cx="685800" cy="400110"/>
                        </a:xfrm>
                        <a:prstGeom prst="rect">
                          <a:avLst/>
                        </a:prstGeom>
                        <a:blipFill rotWithShape="0">
                          <a:blip r:embed="rId9"/>
                          <a:stretch>
                            <a:fillRect/>
                          </a:stretch>
                        </a:blipFill>
                      </p:spPr>
                      <p:txBody>
                        <a:bodyPr/>
                        <a:lstStyle/>
                        <a:p>
                          <a:r>
                            <a:rPr lang="en-US">
                              <a:noFill/>
                            </a:rPr>
                            <a:t> </a:t>
                          </a:r>
                        </a:p>
                      </p:txBody>
                    </p:sp>
                  </mc:Fallback>
                </mc:AlternateContent>
                <p:sp>
                  <p:nvSpPr>
                    <p:cNvPr id="88" name="Arc 87"/>
                    <p:cNvSpPr/>
                    <p:nvPr/>
                  </p:nvSpPr>
                  <p:spPr>
                    <a:xfrm>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4" name="Group 83"/>
                  <p:cNvGrpSpPr/>
                  <p:nvPr/>
                </p:nvGrpSpPr>
                <p:grpSpPr>
                  <a:xfrm>
                    <a:off x="412573" y="3373189"/>
                    <a:ext cx="1180345" cy="1117135"/>
                    <a:chOff x="6667500" y="787866"/>
                    <a:chExt cx="1180345" cy="1117135"/>
                  </a:xfrm>
                </p:grpSpPr>
                <mc:AlternateContent xmlns:mc="http://schemas.openxmlformats.org/markup-compatibility/2006">
                  <mc:Choice xmlns:a14="http://schemas.microsoft.com/office/drawing/2010/main" Requires="a14">
                    <p:sp>
                      <p:nvSpPr>
                        <p:cNvPr id="85" name="TextBox 84"/>
                        <p:cNvSpPr txBox="1"/>
                        <p:nvPr/>
                      </p:nvSpPr>
                      <p:spPr>
                        <a:xfrm>
                          <a:off x="7162045" y="1160885"/>
                          <a:ext cx="685800" cy="400110"/>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sz="2000" b="0" i="1" dirty="0" smtClean="0">
                                    <a:latin typeface="Cambria Math" panose="02040503050406030204" pitchFamily="18" charset="0"/>
                                  </a:rPr>
                                  <m:t>𝐴</m:t>
                                </m:r>
                              </m:oMath>
                            </m:oMathPara>
                          </a14:m>
                          <a:endParaRPr lang="en-US" sz="2000" dirty="0"/>
                        </a:p>
                      </p:txBody>
                    </p:sp>
                  </mc:Choice>
                  <mc:Fallback>
                    <p:sp>
                      <p:nvSpPr>
                        <p:cNvPr id="85" name="TextBox 84"/>
                        <p:cNvSpPr txBox="1">
                          <a:spLocks noRot="1" noChangeAspect="1" noMove="1" noResize="1" noEditPoints="1" noAdjustHandles="1" noChangeArrowheads="1" noChangeShapeType="1" noTextEdit="1"/>
                        </p:cNvSpPr>
                        <p:nvPr/>
                      </p:nvSpPr>
                      <p:spPr>
                        <a:xfrm>
                          <a:off x="7162045" y="1160885"/>
                          <a:ext cx="685800" cy="400110"/>
                        </a:xfrm>
                        <a:prstGeom prst="rect">
                          <a:avLst/>
                        </a:prstGeom>
                        <a:blipFill rotWithShape="0">
                          <a:blip r:embed="rId10"/>
                          <a:stretch>
                            <a:fillRect/>
                          </a:stretch>
                        </a:blipFill>
                      </p:spPr>
                      <p:txBody>
                        <a:bodyPr/>
                        <a:lstStyle/>
                        <a:p>
                          <a:r>
                            <a:rPr lang="en-US">
                              <a:noFill/>
                            </a:rPr>
                            <a:t> </a:t>
                          </a:r>
                        </a:p>
                      </p:txBody>
                    </p:sp>
                  </mc:Fallback>
                </mc:AlternateContent>
                <p:sp>
                  <p:nvSpPr>
                    <p:cNvPr id="86" name="Arc 85"/>
                    <p:cNvSpPr/>
                    <p:nvPr/>
                  </p:nvSpPr>
                  <p:spPr>
                    <a:xfrm flipH="1">
                      <a:off x="6667500" y="787866"/>
                      <a:ext cx="876300" cy="1117135"/>
                    </a:xfrm>
                    <a:prstGeom prst="arc">
                      <a:avLst>
                        <a:gd name="adj1" fmla="val 12293410"/>
                        <a:gd name="adj2" fmla="val 9019404"/>
                      </a:avLst>
                    </a:prstGeom>
                    <a:ln w="38100" cap="flat">
                      <a:solidFill>
                        <a:schemeClr val="tx1"/>
                      </a:solidFill>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sp>
              <p:nvSpPr>
                <p:cNvPr id="81" name="Arc 80"/>
                <p:cNvSpPr/>
                <p:nvPr/>
              </p:nvSpPr>
              <p:spPr>
                <a:xfrm>
                  <a:off x="1322007" y="3527163"/>
                  <a:ext cx="1268793" cy="838200"/>
                </a:xfrm>
                <a:prstGeom prst="arc">
                  <a:avLst>
                    <a:gd name="adj1" fmla="val 11485841"/>
                    <a:gd name="adj2" fmla="val 21139443"/>
                  </a:avLst>
                </a:prstGeom>
                <a:ln w="38100">
                  <a:solidFill>
                    <a:schemeClr val="tx1"/>
                  </a:solidFill>
                  <a:head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Arc 81"/>
                <p:cNvSpPr/>
                <p:nvPr/>
              </p:nvSpPr>
              <p:spPr>
                <a:xfrm flipH="1" flipV="1">
                  <a:off x="1322007" y="3541669"/>
                  <a:ext cx="1268793" cy="838200"/>
                </a:xfrm>
                <a:prstGeom prst="arc">
                  <a:avLst>
                    <a:gd name="adj1" fmla="val 11485841"/>
                    <a:gd name="adj2" fmla="val 21139443"/>
                  </a:avLst>
                </a:prstGeom>
                <a:ln w="38100">
                  <a:solidFill>
                    <a:schemeClr val="tx1"/>
                  </a:solidFill>
                  <a:head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79" name="Straight Connector 78"/>
              <p:cNvCxnSpPr/>
              <p:nvPr/>
            </p:nvCxnSpPr>
            <p:spPr>
              <a:xfrm>
                <a:off x="1402138" y="5144441"/>
                <a:ext cx="182880" cy="10972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7" name="Straight Connector 76"/>
            <p:cNvCxnSpPr/>
            <p:nvPr/>
          </p:nvCxnSpPr>
          <p:spPr>
            <a:xfrm>
              <a:off x="2610989" y="5367865"/>
              <a:ext cx="182880" cy="10972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1661111"/>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6073073"/>
              </a:xfrm>
              <a:prstGeom prst="rect">
                <a:avLst/>
              </a:prstGeom>
            </p:spPr>
            <p:txBody>
              <a:bodyPr wrap="square">
                <a:spAutoFit/>
              </a:bodyPr>
              <a:lstStyle/>
              <a:p>
                <a:r>
                  <a:rPr lang="en-US" dirty="0" smtClean="0"/>
                  <a:t>Lets look at a slightly more elaborate model, the toggle or latch (a very common motif)</a:t>
                </a:r>
              </a:p>
              <a:p>
                <a:endParaRPr lang="en-US" dirty="0"/>
              </a:p>
              <a:p>
                <a:r>
                  <a:rPr lang="en-US" dirty="0" smtClean="0"/>
                  <a:t>We will first expand the regulatory circuit to a gene regulatory network</a:t>
                </a:r>
              </a:p>
              <a:p>
                <a:endParaRPr lang="en-US" dirty="0"/>
              </a:p>
              <a:p>
                <a:r>
                  <a:rPr lang="en-US" dirty="0" smtClean="0"/>
                  <a:t>Next we will write the base expression for the </a:t>
                </a:r>
                <a:r>
                  <a:rPr lang="en-US" dirty="0" err="1" smtClean="0"/>
                  <a:t>autoactivation</a:t>
                </a:r>
                <a:r>
                  <a:rPr lang="en-US" dirty="0" smtClean="0"/>
                  <a:t> of A by A and B by B</a:t>
                </a:r>
              </a:p>
              <a:p>
                <a:endParaRPr lang="en-US" dirty="0"/>
              </a:p>
              <a:p>
                <a:r>
                  <a:rPr lang="en-US" dirty="0" smtClean="0"/>
                  <a:t>Assume A and B are identical in behaviors for the moment (symmetrical circuit)</a:t>
                </a:r>
              </a:p>
              <a:p>
                <a:endParaRPr lang="en-US" dirty="0"/>
              </a:p>
              <a:p>
                <a:r>
                  <a:rPr lang="en-US" dirty="0" smtClean="0"/>
                  <a:t>Will assume that there is a basal rate of production (</a:t>
                </a:r>
                <a14:m>
                  <m:oMath xmlns:m="http://schemas.openxmlformats.org/officeDocument/2006/math">
                    <m:r>
                      <a:rPr lang="en-US" i="1" dirty="0" smtClean="0">
                        <a:latin typeface="Cambria Math" panose="02040503050406030204" pitchFamily="18" charset="0"/>
                      </a:rPr>
                      <m:t>𝑏𝑘</m:t>
                    </m:r>
                  </m:oMath>
                </a14:m>
                <a:r>
                  <a:rPr lang="en-US" dirty="0" smtClean="0"/>
                  <a:t>) of each species and standard Hill </a:t>
                </a:r>
                <a:r>
                  <a:rPr lang="en-US" dirty="0" err="1" smtClean="0"/>
                  <a:t>autoactivation</a:t>
                </a:r>
                <a:endParaRPr lang="en-US" dirty="0" smtClean="0"/>
              </a:p>
              <a:p>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r>
                            <a:rPr lang="en-US" b="0" i="1" smtClean="0">
                              <a:latin typeface="Cambria Math" panose="02040503050406030204" pitchFamily="18" charset="0"/>
                            </a:rPr>
                            <m:t>𝐴</m:t>
                          </m:r>
                        </m:num>
                        <m:den>
                          <m:r>
                            <a:rPr lang="en-US" i="1">
                              <a:latin typeface="Cambria Math" panose="02040503050406030204" pitchFamily="18" charset="0"/>
                            </a:rPr>
                            <m:t>𝑑𝑡</m:t>
                          </m:r>
                        </m:den>
                      </m:f>
                      <m:r>
                        <a:rPr lang="en-US" i="1">
                          <a:latin typeface="Cambria Math" panose="02040503050406030204" pitchFamily="18" charset="0"/>
                        </a:rPr>
                        <m:t>=</m:t>
                      </m:r>
                      <m:r>
                        <a:rPr lang="en-US" b="0" i="1" smtClean="0">
                          <a:latin typeface="Cambria Math" panose="02040503050406030204" pitchFamily="18" charset="0"/>
                        </a:rPr>
                        <m:t>𝑘</m:t>
                      </m:r>
                      <m:d>
                        <m:dPr>
                          <m:ctrlPr>
                            <a:rPr lang="en-US" i="1">
                              <a:latin typeface="Cambria Math" panose="02040503050406030204" pitchFamily="18" charset="0"/>
                            </a:rPr>
                          </m:ctrlPr>
                        </m:dPr>
                        <m:e>
                          <m:r>
                            <a:rPr lang="en-US" b="0" i="1" smtClean="0">
                              <a:latin typeface="Cambria Math" panose="02040503050406030204" pitchFamily="18" charset="0"/>
                            </a:rPr>
                            <m:t>𝑏</m:t>
                          </m:r>
                          <m:r>
                            <a:rPr lang="en-US" b="0" i="1" smtClean="0">
                              <a:latin typeface="Cambria Math" panose="02040503050406030204" pitchFamily="18" charset="0"/>
                            </a:rPr>
                            <m:t>+</m:t>
                          </m:r>
                          <m:f>
                            <m:fPr>
                              <m:ctrlPr>
                                <a:rPr lang="en-US" i="1">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b="0" i="1" smtClean="0">
                                      <a:latin typeface="Cambria Math" panose="02040503050406030204" pitchFamily="18" charset="0"/>
                                    </a:rPr>
                                    <m:t>h</m:t>
                                  </m:r>
                                </m:sup>
                              </m:sSubSup>
                              <m:r>
                                <a:rPr lang="en-US" i="1">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b="0" i="1" smtClean="0">
                          <a:latin typeface="Cambria Math" panose="02040503050406030204" pitchFamily="18" charset="0"/>
                        </a:rPr>
                        <m:t>𝐴</m:t>
                      </m:r>
                    </m:oMath>
                  </m:oMathPara>
                </a14:m>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r>
                            <a:rPr lang="en-US" b="0" i="1" smtClean="0">
                              <a:latin typeface="Cambria Math" panose="02040503050406030204" pitchFamily="18" charset="0"/>
                            </a:rPr>
                            <m:t>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b="0" i="1" smtClean="0">
                          <a:latin typeface="Cambria Math" panose="02040503050406030204" pitchFamily="18" charset="0"/>
                        </a:rPr>
                        <m:t>𝐵</m:t>
                      </m:r>
                    </m:oMath>
                  </m:oMathPara>
                </a14:m>
                <a:endParaRPr lang="en-US" dirty="0" smtClean="0"/>
              </a:p>
              <a:p>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6073073"/>
              </a:xfrm>
              <a:prstGeom prst="rect">
                <a:avLst/>
              </a:prstGeom>
              <a:blipFill rotWithShape="0">
                <a:blip r:embed="rId4"/>
                <a:stretch>
                  <a:fillRect l="-930" t="-502"/>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7782006"/>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smtClean="0">
                <a:solidFill>
                  <a:srgbClr val="0000CC"/>
                </a:solidFill>
              </a:rPr>
              <a:t>In Class Exercise: Building </a:t>
            </a:r>
            <a:r>
              <a:rPr lang="en-US" sz="2800" b="1" dirty="0" smtClean="0">
                <a:solidFill>
                  <a:srgbClr val="0000CC"/>
                </a:solidFill>
              </a:rPr>
              <a:t>Models</a:t>
            </a:r>
            <a:br>
              <a:rPr lang="en-US" sz="2800" b="1" dirty="0" smtClean="0">
                <a:solidFill>
                  <a:srgbClr val="0000CC"/>
                </a:solidFill>
              </a:rPr>
            </a:br>
            <a:r>
              <a:rPr lang="en-US" sz="2800" b="1" dirty="0" smtClean="0">
                <a:solidFill>
                  <a:srgbClr val="0000CC"/>
                </a:solidFill>
              </a:rPr>
              <a:t>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pic>
        <p:nvPicPr>
          <p:cNvPr id="3" name="Picture 2"/>
          <p:cNvPicPr>
            <a:picLocks noChangeAspect="1"/>
          </p:cNvPicPr>
          <p:nvPr/>
        </p:nvPicPr>
        <p:blipFill rotWithShape="1">
          <a:blip r:embed="rId5"/>
          <a:srcRect r="52118"/>
          <a:stretch/>
        </p:blipFill>
        <p:spPr>
          <a:xfrm>
            <a:off x="7345524" y="787866"/>
            <a:ext cx="1722276" cy="2591025"/>
          </a:xfrm>
          <a:prstGeom prst="rect">
            <a:avLst/>
          </a:prstGeom>
        </p:spPr>
      </p:pic>
      <p:pic>
        <p:nvPicPr>
          <p:cNvPr id="5" name="Picture 4"/>
          <p:cNvPicPr>
            <a:picLocks noChangeAspect="1"/>
          </p:cNvPicPr>
          <p:nvPr/>
        </p:nvPicPr>
        <p:blipFill>
          <a:blip r:embed="rId6"/>
          <a:stretch>
            <a:fillRect/>
          </a:stretch>
        </p:blipFill>
        <p:spPr>
          <a:xfrm>
            <a:off x="5267370" y="3401856"/>
            <a:ext cx="4156307" cy="2840934"/>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60056" y="787866"/>
                <a:ext cx="5807344" cy="4011676"/>
              </a:xfrm>
              <a:prstGeom prst="rect">
                <a:avLst/>
              </a:prstGeom>
            </p:spPr>
            <p:txBody>
              <a:bodyPr wrap="square">
                <a:spAutoFit/>
              </a:bodyPr>
              <a:lstStyle/>
              <a:p>
                <a:r>
                  <a:rPr lang="en-US" dirty="0" smtClean="0"/>
                  <a:t>Repeat our analysis from last time for the OR case. 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a:p>
              <a:p>
                <a:pPr marL="342900" indent="-342900">
                  <a:buFont typeface="+mj-lt"/>
                  <a:buAutoNum type="arabicParenR" startAt="2"/>
                </a:pPr>
                <a:r>
                  <a:rPr lang="en-US" dirty="0"/>
                  <a:t>The presence of EITHER P1 </a:t>
                </a:r>
                <a:r>
                  <a:rPr lang="en-US" b="1" dirty="0"/>
                  <a:t>OR</a:t>
                </a:r>
                <a:r>
                  <a:rPr lang="en-US" dirty="0"/>
                  <a:t> P2 leads to production of P3</a:t>
                </a:r>
              </a:p>
              <a:p>
                <a:pPr marL="342900" indent="-342900">
                  <a:buFont typeface="+mj-lt"/>
                  <a:buAutoNum type="arabicParenR" startAt="2"/>
                </a:pPr>
                <a:endParaRPr lang="en-US" dirty="0"/>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𝑣</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r>
                                <a:rPr lang="en-US" i="1">
                                  <a:latin typeface="Cambria Math" panose="02040503050406030204" pitchFamily="18" charset="0"/>
                                </a:rPr>
                                <m:t>+</m:t>
                              </m:r>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den>
                              </m:f>
                            </m:num>
                            <m:den>
                              <m:r>
                                <a:rPr lang="en-US" i="1">
                                  <a:latin typeface="Cambria Math" panose="02040503050406030204" pitchFamily="18" charset="0"/>
                                </a:rPr>
                                <m:t>1+</m:t>
                              </m:r>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r>
                                <a:rPr lang="en-US" i="1">
                                  <a:latin typeface="Cambria Math" panose="02040503050406030204" pitchFamily="18" charset="0"/>
                                </a:rPr>
                                <m:t>+</m:t>
                              </m:r>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den>
                              </m:f>
                            </m:den>
                          </m:f>
                        </m:e>
                      </m:d>
                    </m:oMath>
                  </m:oMathPara>
                </a14:m>
                <a:endParaRPr lang="en-US" dirty="0" smtClean="0"/>
              </a:p>
              <a:p>
                <a:endParaRPr lang="en-US" dirty="0" smtClean="0"/>
              </a:p>
              <a:p>
                <a:r>
                  <a:rPr lang="en-US" b="1" dirty="0"/>
                  <a:t>Exercise </a:t>
                </a:r>
                <a:r>
                  <a:rPr lang="en-US" b="1" dirty="0" smtClean="0"/>
                  <a:t>1) Do </a:t>
                </a:r>
                <a:r>
                  <a:rPr lang="en-US" b="1" dirty="0"/>
                  <a:t>a parameter scan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smtClean="0"/>
              </a:p>
            </p:txBody>
          </p:sp>
        </mc:Choice>
        <mc:Fallback xmlns="">
          <p:sp>
            <p:nvSpPr>
              <p:cNvPr id="9" name="Rectangle 8"/>
              <p:cNvSpPr>
                <a:spLocks noRot="1" noChangeAspect="1" noMove="1" noResize="1" noEditPoints="1" noAdjustHandles="1" noChangeArrowheads="1" noChangeShapeType="1" noTextEdit="1"/>
              </p:cNvSpPr>
              <p:nvPr/>
            </p:nvSpPr>
            <p:spPr>
              <a:xfrm>
                <a:off x="60056" y="787866"/>
                <a:ext cx="5807344" cy="4011676"/>
              </a:xfrm>
              <a:prstGeom prst="rect">
                <a:avLst/>
              </a:prstGeom>
              <a:blipFill rotWithShape="0">
                <a:blip r:embed="rId7"/>
                <a:stretch>
                  <a:fillRect l="-944" t="-760" b="-1520"/>
                </a:stretch>
              </a:blipFill>
            </p:spPr>
            <p:txBody>
              <a:bodyPr/>
              <a:lstStyle/>
              <a:p>
                <a:r>
                  <a:rPr lang="en-US">
                    <a:noFill/>
                  </a:rPr>
                  <a:t> </a:t>
                </a:r>
              </a:p>
            </p:txBody>
          </p:sp>
        </mc:Fallback>
      </mc:AlternateContent>
    </p:spTree>
    <p:extLst>
      <p:ext uri="{BB962C8B-B14F-4D97-AF65-F5344CB8AC3E}">
        <p14:creationId xmlns:p14="http://schemas.microsoft.com/office/powerpoint/2010/main" val="2388455392"/>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631685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i="1">
                              <a:latin typeface="Cambria Math" panose="02040503050406030204" pitchFamily="18" charset="0"/>
                            </a:rPr>
                            <m:t>𝑑</m:t>
                          </m:r>
                          <m:r>
                            <a:rPr lang="en-US" b="0" i="1" smtClean="0">
                              <a:latin typeface="Cambria Math" panose="02040503050406030204" pitchFamily="18" charset="0"/>
                            </a:rPr>
                            <m:t>𝐴</m:t>
                          </m:r>
                        </m:num>
                        <m:den>
                          <m:r>
                            <a:rPr lang="en-US" i="1">
                              <a:latin typeface="Cambria Math" panose="02040503050406030204" pitchFamily="18" charset="0"/>
                            </a:rPr>
                            <m:t>𝑑𝑡</m:t>
                          </m:r>
                        </m:den>
                      </m:f>
                      <m:r>
                        <a:rPr lang="en-US" i="1">
                          <a:latin typeface="Cambria Math" panose="02040503050406030204" pitchFamily="18" charset="0"/>
                        </a:rPr>
                        <m:t>=</m:t>
                      </m:r>
                      <m:r>
                        <a:rPr lang="en-US" b="0" i="1" smtClean="0">
                          <a:latin typeface="Cambria Math" panose="02040503050406030204" pitchFamily="18" charset="0"/>
                        </a:rPr>
                        <m:t>𝑘</m:t>
                      </m:r>
                      <m:d>
                        <m:dPr>
                          <m:ctrlPr>
                            <a:rPr lang="en-US" i="1">
                              <a:latin typeface="Cambria Math" panose="02040503050406030204" pitchFamily="18" charset="0"/>
                            </a:rPr>
                          </m:ctrlPr>
                        </m:dPr>
                        <m:e>
                          <m:r>
                            <a:rPr lang="en-US" b="0" i="1" smtClean="0">
                              <a:latin typeface="Cambria Math" panose="02040503050406030204" pitchFamily="18" charset="0"/>
                            </a:rPr>
                            <m:t>𝑏</m:t>
                          </m:r>
                          <m:r>
                            <a:rPr lang="en-US" b="0" i="1" smtClean="0">
                              <a:latin typeface="Cambria Math" panose="02040503050406030204" pitchFamily="18" charset="0"/>
                            </a:rPr>
                            <m:t>+</m:t>
                          </m:r>
                          <m:f>
                            <m:fPr>
                              <m:ctrlPr>
                                <a:rPr lang="en-US" i="1">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b="0" i="1" smtClean="0">
                                      <a:latin typeface="Cambria Math" panose="02040503050406030204" pitchFamily="18" charset="0"/>
                                    </a:rPr>
                                    <m:t>h</m:t>
                                  </m:r>
                                </m:sup>
                              </m:sSubSup>
                              <m:r>
                                <a:rPr lang="en-US" i="1">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b="0" i="1" smtClean="0">
                          <a:latin typeface="Cambria Math" panose="02040503050406030204" pitchFamily="18" charset="0"/>
                        </a:rPr>
                        <m:t>𝐴</m:t>
                      </m:r>
                    </m:oMath>
                  </m:oMathPara>
                </a14:m>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r>
                            <a:rPr lang="en-US" b="0" i="1" smtClean="0">
                              <a:latin typeface="Cambria Math" panose="02040503050406030204" pitchFamily="18" charset="0"/>
                            </a:rPr>
                            <m:t>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b="0" i="1" smtClean="0">
                          <a:latin typeface="Cambria Math" panose="02040503050406030204" pitchFamily="18" charset="0"/>
                        </a:rPr>
                        <m:t>𝐵</m:t>
                      </m:r>
                    </m:oMath>
                  </m:oMathPara>
                </a14:m>
                <a:endParaRPr lang="en-US" dirty="0" smtClean="0"/>
              </a:p>
              <a:p>
                <a:endParaRPr lang="en-US" dirty="0" smtClean="0"/>
              </a:p>
              <a:p>
                <a:r>
                  <a:rPr lang="en-US" dirty="0" smtClean="0"/>
                  <a:t>For the cross inhibition we will assume Hill dependencies</a:t>
                </a:r>
              </a:p>
              <a:p>
                <a:pPr/>
                <a14:m>
                  <m:oMathPara xmlns:m="http://schemas.openxmlformats.org/officeDocument/2006/math">
                    <m:oMathParaPr>
                      <m:jc m:val="centerGroup"/>
                    </m:oMathParaPr>
                    <m:oMath xmlns:m="http://schemas.openxmlformats.org/officeDocument/2006/math">
                      <m:d>
                        <m:dPr>
                          <m:ctrlPr>
                            <a:rPr lang="en-US" i="1">
                              <a:latin typeface="Cambria Math" panose="02040503050406030204" pitchFamily="18" charset="0"/>
                            </a:rPr>
                          </m:ctrlPr>
                        </m:dPr>
                        <m:e>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b="0" i="1" smtClean="0">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oMath>
                  </m:oMathPara>
                </a14:m>
                <a:endParaRPr lang="en-US" dirty="0" smtClean="0"/>
              </a:p>
              <a:p>
                <a:r>
                  <a:rPr lang="en-US" dirty="0" smtClean="0"/>
                  <a:t> </a:t>
                </a:r>
              </a:p>
              <a:p>
                <a:endParaRPr lang="en-US" dirty="0"/>
              </a:p>
              <a:p>
                <a:r>
                  <a:rPr lang="en-US" dirty="0" smtClean="0"/>
                  <a:t>assume an AND interaction of amplitude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 ∈</m:t>
                    </m:r>
                    <m:d>
                      <m:dPr>
                        <m:begChr m:val="["/>
                        <m:endChr m:val="]"/>
                        <m:ctrlPr>
                          <a:rPr lang="en-US" i="1" dirty="0" smtClean="0">
                            <a:latin typeface="Cambria Math" panose="02040503050406030204" pitchFamily="18" charset="0"/>
                          </a:rPr>
                        </m:ctrlPr>
                      </m:dPr>
                      <m:e>
                        <m:r>
                          <a:rPr lang="en-US" i="1" dirty="0" smtClean="0">
                            <a:latin typeface="Cambria Math" panose="02040503050406030204" pitchFamily="18" charset="0"/>
                          </a:rPr>
                          <m:t>0,1</m:t>
                        </m:r>
                      </m:e>
                    </m:d>
                  </m:oMath>
                </a14:m>
                <a:endParaRPr lang="en-US" dirty="0" smtClean="0"/>
              </a:p>
              <a:p>
                <a:endParaRPr lang="en-US" dirty="0" smtClean="0"/>
              </a:p>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r>
                        <a:rPr lang="en-US" b="0" i="1" dirty="0" smtClean="0">
                          <a:latin typeface="Cambria Math" panose="02040503050406030204" pitchFamily="18" charset="0"/>
                        </a:rPr>
                        <m:t>=0⇒</m:t>
                      </m:r>
                      <m:r>
                        <m:rPr>
                          <m:sty m:val="p"/>
                        </m:rPr>
                        <a:rPr lang="en-US" b="0" i="0" dirty="0" smtClean="0">
                          <a:latin typeface="Cambria Math" panose="02040503050406030204" pitchFamily="18" charset="0"/>
                        </a:rPr>
                        <m:t>no</m:t>
                      </m:r>
                      <m:r>
                        <a:rPr lang="en-US" b="0" i="0" dirty="0" smtClean="0">
                          <a:latin typeface="Cambria Math" panose="02040503050406030204" pitchFamily="18" charset="0"/>
                        </a:rPr>
                        <m:t> </m:t>
                      </m:r>
                      <m:r>
                        <m:rPr>
                          <m:sty m:val="p"/>
                        </m:rPr>
                        <a:rPr lang="en-US" b="0" i="0" dirty="0" smtClean="0">
                          <a:latin typeface="Cambria Math" panose="02040503050406030204" pitchFamily="18" charset="0"/>
                        </a:rPr>
                        <m:t>inhibition</m:t>
                      </m:r>
                    </m:oMath>
                  </m:oMathPara>
                </a14:m>
                <a:endParaRPr lang="en-US" b="0" dirty="0" smtClean="0"/>
              </a:p>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r>
                        <a:rPr lang="en-US" i="1" dirty="0">
                          <a:latin typeface="Cambria Math" panose="02040503050406030204" pitchFamily="18" charset="0"/>
                        </a:rPr>
                        <m:t>=1⇒</m:t>
                      </m:r>
                      <m:r>
                        <m:rPr>
                          <m:sty m:val="p"/>
                        </m:rPr>
                        <a:rPr lang="en-US" b="0" i="0" dirty="0" smtClean="0">
                          <a:latin typeface="Cambria Math" panose="02040503050406030204" pitchFamily="18" charset="0"/>
                        </a:rPr>
                        <m:t>maximal</m:t>
                      </m:r>
                      <m:r>
                        <a:rPr lang="en-US" b="0" i="0" dirty="0" smtClean="0">
                          <a:latin typeface="Cambria Math" panose="02040503050406030204" pitchFamily="18" charset="0"/>
                        </a:rPr>
                        <m:t> </m:t>
                      </m:r>
                      <m:r>
                        <m:rPr>
                          <m:sty m:val="p"/>
                        </m:rPr>
                        <a:rPr lang="en-US" dirty="0">
                          <a:latin typeface="Cambria Math" panose="02040503050406030204" pitchFamily="18" charset="0"/>
                        </a:rPr>
                        <m:t>inhibition</m:t>
                      </m:r>
                    </m:oMath>
                  </m:oMathPara>
                </a14:m>
                <a:endParaRPr lang="en-US" dirty="0" smtClean="0"/>
              </a:p>
              <a:p>
                <a:endParaRPr lang="en-US" dirty="0"/>
              </a:p>
              <a:p>
                <a:r>
                  <a:rPr lang="en-US" dirty="0" smtClean="0"/>
                  <a:t>So the modulated inhibition will be </a:t>
                </a:r>
              </a:p>
              <a:p>
                <a:pPr/>
                <a14:m>
                  <m:oMathPara xmlns:m="http://schemas.openxmlformats.org/officeDocument/2006/math">
                    <m:oMathParaPr>
                      <m:jc m:val="centerGroup"/>
                    </m:oMathParaPr>
                    <m:oMath xmlns:m="http://schemas.openxmlformats.org/officeDocument/2006/math">
                      <m:d>
                        <m:dPr>
                          <m:ctrlPr>
                            <a:rPr lang="en-US" i="1">
                              <a:latin typeface="Cambria Math" panose="02040503050406030204" pitchFamily="18" charset="0"/>
                            </a:rPr>
                          </m:ctrlPr>
                        </m:dPr>
                        <m:e>
                          <m:d>
                            <m:dPr>
                              <m:ctrlPr>
                                <a:rPr lang="en-US" b="0" i="1" smtClean="0">
                                  <a:latin typeface="Cambria Math" panose="02040503050406030204" pitchFamily="18" charset="0"/>
                                </a:rPr>
                              </m:ctrlPr>
                            </m:dPr>
                            <m:e>
                              <m:r>
                                <a:rPr lang="en-US" b="0" i="1" smtClean="0">
                                  <a:latin typeface="Cambria Math" panose="02040503050406030204" pitchFamily="18" charset="0"/>
                                </a:rPr>
                                <m:t>1−</m:t>
                              </m:r>
                              <m:r>
                                <a:rPr lang="en-US" b="0" i="1" smtClean="0">
                                  <a:latin typeface="Cambria Math" panose="02040503050406030204" pitchFamily="18" charset="0"/>
                                </a:rPr>
                                <m:t>𝐼</m:t>
                              </m:r>
                            </m:e>
                          </m:d>
                          <m:r>
                            <a:rPr lang="en-US" i="1">
                              <a:latin typeface="Cambria Math" panose="02040503050406030204" pitchFamily="18" charset="0"/>
                            </a:rPr>
                            <m:t>+</m:t>
                          </m:r>
                          <m:r>
                            <a:rPr lang="en-US" b="0" i="1" smtClean="0">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oMath>
                  </m:oMathPara>
                </a14:m>
                <a:endParaRPr lang="en-US" dirty="0"/>
              </a:p>
              <a:p>
                <a:endParaRPr lang="en-US" dirty="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6316857"/>
              </a:xfrm>
              <a:prstGeom prst="rect">
                <a:avLst/>
              </a:prstGeom>
              <a:blipFill rotWithShape="0">
                <a:blip r:embed="rId4"/>
                <a:stretch>
                  <a:fillRect l="-930"/>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650598"/>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5072607"/>
              </a:xfrm>
              <a:prstGeom prst="rect">
                <a:avLst/>
              </a:prstGeom>
            </p:spPr>
            <p:txBody>
              <a:bodyPr wrap="square">
                <a:spAutoFit/>
              </a:bodyPr>
              <a:lstStyle/>
              <a:p>
                <a:r>
                  <a:rPr lang="en-US" dirty="0" smtClean="0"/>
                  <a:t>Combining the base </a:t>
                </a:r>
                <a:r>
                  <a:rPr lang="en-US" dirty="0" err="1" smtClean="0"/>
                  <a:t>autoactivation</a:t>
                </a:r>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i="1">
                              <a:latin typeface="Cambria Math" panose="02040503050406030204" pitchFamily="18" charset="0"/>
                            </a:rPr>
                            <m:t>𝑑</m:t>
                          </m:r>
                          <m:r>
                            <a:rPr lang="en-US" b="0" i="1" smtClean="0">
                              <a:latin typeface="Cambria Math" panose="02040503050406030204" pitchFamily="18" charset="0"/>
                            </a:rPr>
                            <m:t>𝐴</m:t>
                          </m:r>
                        </m:num>
                        <m:den>
                          <m:r>
                            <a:rPr lang="en-US" i="1">
                              <a:latin typeface="Cambria Math" panose="02040503050406030204" pitchFamily="18" charset="0"/>
                            </a:rPr>
                            <m:t>𝑑𝑡</m:t>
                          </m:r>
                        </m:den>
                      </m:f>
                      <m:r>
                        <a:rPr lang="en-US" i="1">
                          <a:latin typeface="Cambria Math" panose="02040503050406030204" pitchFamily="18" charset="0"/>
                        </a:rPr>
                        <m:t>=</m:t>
                      </m:r>
                      <m:r>
                        <a:rPr lang="en-US" b="0" i="1" smtClean="0">
                          <a:latin typeface="Cambria Math" panose="02040503050406030204" pitchFamily="18" charset="0"/>
                        </a:rPr>
                        <m:t>𝑘</m:t>
                      </m:r>
                      <m:d>
                        <m:dPr>
                          <m:ctrlPr>
                            <a:rPr lang="en-US" i="1">
                              <a:latin typeface="Cambria Math" panose="02040503050406030204" pitchFamily="18" charset="0"/>
                            </a:rPr>
                          </m:ctrlPr>
                        </m:dPr>
                        <m:e>
                          <m:r>
                            <a:rPr lang="en-US" b="0" i="1" smtClean="0">
                              <a:latin typeface="Cambria Math" panose="02040503050406030204" pitchFamily="18" charset="0"/>
                            </a:rPr>
                            <m:t>𝑏</m:t>
                          </m:r>
                          <m:r>
                            <a:rPr lang="en-US" b="0" i="1" smtClean="0">
                              <a:latin typeface="Cambria Math" panose="02040503050406030204" pitchFamily="18" charset="0"/>
                            </a:rPr>
                            <m:t>+</m:t>
                          </m:r>
                          <m:f>
                            <m:fPr>
                              <m:ctrlPr>
                                <a:rPr lang="en-US" i="1">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b="0" i="1" smtClean="0">
                                      <a:latin typeface="Cambria Math" panose="02040503050406030204" pitchFamily="18" charset="0"/>
                                    </a:rPr>
                                    <m:t>h</m:t>
                                  </m:r>
                                </m:sup>
                              </m:sSubSup>
                              <m:r>
                                <a:rPr lang="en-US" i="1">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b="0" i="1" smtClean="0">
                          <a:latin typeface="Cambria Math" panose="02040503050406030204" pitchFamily="18" charset="0"/>
                        </a:rPr>
                        <m:t>𝐴</m:t>
                      </m:r>
                    </m:oMath>
                  </m:oMathPara>
                </a14:m>
                <a:endParaRPr lang="en-US" dirty="0" smtClean="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r>
                            <a:rPr lang="en-US" b="0" i="1" smtClean="0">
                              <a:latin typeface="Cambria Math" panose="02040503050406030204" pitchFamily="18" charset="0"/>
                            </a:rPr>
                            <m:t>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b="0" i="1" smtClean="0">
                          <a:latin typeface="Cambria Math" panose="02040503050406030204" pitchFamily="18" charset="0"/>
                        </a:rPr>
                        <m:t>𝐵</m:t>
                      </m:r>
                    </m:oMath>
                  </m:oMathPara>
                </a14:m>
                <a:endParaRPr lang="en-US" dirty="0" smtClean="0"/>
              </a:p>
              <a:p>
                <a:r>
                  <a:rPr lang="en-US" dirty="0" smtClean="0"/>
                  <a:t>With the inhibition,</a:t>
                </a:r>
              </a:p>
              <a:p>
                <a:pPr/>
                <a14:m>
                  <m:oMathPara xmlns:m="http://schemas.openxmlformats.org/officeDocument/2006/math">
                    <m:oMathParaPr>
                      <m:jc m:val="centerGroup"/>
                    </m:oMathParaPr>
                    <m:oMath xmlns:m="http://schemas.openxmlformats.org/officeDocument/2006/math">
                      <m:d>
                        <m:dPr>
                          <m:ctrlPr>
                            <a:rPr lang="en-US" i="1">
                              <a:latin typeface="Cambria Math" panose="02040503050406030204" pitchFamily="18" charset="0"/>
                            </a:rPr>
                          </m:ctrlPr>
                        </m:dPr>
                        <m:e>
                          <m:d>
                            <m:dPr>
                              <m:ctrlPr>
                                <a:rPr lang="en-US" b="0" i="1" smtClean="0">
                                  <a:latin typeface="Cambria Math" panose="02040503050406030204" pitchFamily="18" charset="0"/>
                                </a:rPr>
                              </m:ctrlPr>
                            </m:dPr>
                            <m:e>
                              <m:r>
                                <a:rPr lang="en-US" b="0" i="1" smtClean="0">
                                  <a:latin typeface="Cambria Math" panose="02040503050406030204" pitchFamily="18" charset="0"/>
                                </a:rPr>
                                <m:t>1−</m:t>
                              </m:r>
                              <m:r>
                                <a:rPr lang="en-US" b="0" i="1" smtClean="0">
                                  <a:latin typeface="Cambria Math" panose="02040503050406030204" pitchFamily="18" charset="0"/>
                                </a:rPr>
                                <m:t>𝐼</m:t>
                              </m:r>
                            </m:e>
                          </m:d>
                          <m:r>
                            <a:rPr lang="en-US" i="1">
                              <a:latin typeface="Cambria Math" panose="02040503050406030204" pitchFamily="18" charset="0"/>
                            </a:rPr>
                            <m:t>+</m:t>
                          </m:r>
                          <m:r>
                            <a:rPr lang="en-US" b="0" i="1" smtClean="0">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oMath>
                  </m:oMathPara>
                </a14:m>
                <a:endParaRPr lang="en-US" dirty="0" smtClean="0"/>
              </a:p>
              <a:p>
                <a:r>
                  <a:rPr lang="en-US" dirty="0"/>
                  <a:t> </a:t>
                </a:r>
                <a:endParaRPr lang="en-US" dirty="0" smtClean="0"/>
              </a:p>
              <a:p>
                <a:r>
                  <a:rPr lang="en-US" dirty="0" smtClean="0"/>
                  <a:t>Gives </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5072607"/>
              </a:xfrm>
              <a:prstGeom prst="rect">
                <a:avLst/>
              </a:prstGeom>
              <a:blipFill rotWithShape="0">
                <a:blip r:embed="rId4"/>
                <a:stretch>
                  <a:fillRect l="-930" t="-601"/>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8486124"/>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5" y="787866"/>
                <a:ext cx="6026797" cy="2078133"/>
              </a:xfrm>
              <a:prstGeom prst="rect">
                <a:avLst/>
              </a:prstGeom>
            </p:spPr>
            <p:txBody>
              <a:bodyPr wrap="square">
                <a:spAutoFit/>
              </a:bodyPr>
              <a:lstStyle/>
              <a:p>
                <a:r>
                  <a:rPr lang="en-US" dirty="0" smtClean="0"/>
                  <a:t>Looks complicated, but isn’t bad if we analyze by function</a:t>
                </a:r>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5" y="787866"/>
                <a:ext cx="6026797" cy="2078133"/>
              </a:xfrm>
              <a:prstGeom prst="rect">
                <a:avLst/>
              </a:prstGeom>
              <a:blipFill rotWithShape="0">
                <a:blip r:embed="rId4"/>
                <a:stretch>
                  <a:fillRect l="-911" t="-1466" r="-50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385654" y="1604968"/>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385654" y="2324959"/>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94491" y="2985926"/>
            <a:ext cx="2744597"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Basal Production</a:t>
            </a:r>
            <a:endParaRPr lang="en-US" dirty="0">
              <a:solidFill>
                <a:schemeClr val="tx1"/>
              </a:solidFill>
            </a:endParaRPr>
          </a:p>
        </p:txBody>
      </p:sp>
    </p:spTree>
    <p:extLst>
      <p:ext uri="{BB962C8B-B14F-4D97-AF65-F5344CB8AC3E}">
        <p14:creationId xmlns:p14="http://schemas.microsoft.com/office/powerpoint/2010/main" val="3025578506"/>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000498" cy="2078133"/>
              </a:xfrm>
              <a:prstGeom prst="rect">
                <a:avLst/>
              </a:prstGeom>
            </p:spPr>
            <p:txBody>
              <a:bodyPr wrap="square">
                <a:spAutoFit/>
              </a:bodyPr>
              <a:lstStyle/>
              <a:p>
                <a:r>
                  <a:rPr lang="en-US" dirty="0" smtClean="0"/>
                  <a:t>Looks complicated, but isn’t bad if we analyze by function</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000498" cy="2078133"/>
              </a:xfrm>
              <a:prstGeom prst="rect">
                <a:avLst/>
              </a:prstGeom>
              <a:blipFill rotWithShape="0">
                <a:blip r:embed="rId4"/>
                <a:stretch>
                  <a:fillRect l="-915" t="-1466" r="-81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376776" y="1596090"/>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376776" y="2316081"/>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94491" y="2985926"/>
            <a:ext cx="2744597"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Basal Production</a:t>
            </a:r>
            <a:endParaRPr lang="en-US" dirty="0">
              <a:solidFill>
                <a:schemeClr val="tx1"/>
              </a:solidFill>
            </a:endParaRPr>
          </a:p>
        </p:txBody>
      </p:sp>
      <p:sp>
        <p:nvSpPr>
          <p:cNvPr id="40" name="Rectangle 39"/>
          <p:cNvSpPr/>
          <p:nvPr/>
        </p:nvSpPr>
        <p:spPr>
          <a:xfrm>
            <a:off x="1732722" y="1420302"/>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732722" y="2156426"/>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94490" y="3334792"/>
            <a:ext cx="2744597" cy="334242"/>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Self Activation Hill Rate</a:t>
            </a:r>
            <a:endParaRPr lang="en-US" dirty="0">
              <a:solidFill>
                <a:schemeClr val="tx1"/>
              </a:solidFill>
            </a:endParaRPr>
          </a:p>
        </p:txBody>
      </p:sp>
    </p:spTree>
    <p:extLst>
      <p:ext uri="{BB962C8B-B14F-4D97-AF65-F5344CB8AC3E}">
        <p14:creationId xmlns:p14="http://schemas.microsoft.com/office/powerpoint/2010/main" val="1558648108"/>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000498" cy="2078133"/>
              </a:xfrm>
              <a:prstGeom prst="rect">
                <a:avLst/>
              </a:prstGeom>
            </p:spPr>
            <p:txBody>
              <a:bodyPr wrap="square">
                <a:spAutoFit/>
              </a:bodyPr>
              <a:lstStyle/>
              <a:p>
                <a:r>
                  <a:rPr lang="en-US" dirty="0" smtClean="0"/>
                  <a:t>Looks complicated, but isn’t bad if we analyze by function</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000498" cy="2078133"/>
              </a:xfrm>
              <a:prstGeom prst="rect">
                <a:avLst/>
              </a:prstGeom>
              <a:blipFill rotWithShape="0">
                <a:blip r:embed="rId4"/>
                <a:stretch>
                  <a:fillRect l="-915" t="-1466" r="-81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376776" y="1596090"/>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376776" y="2316081"/>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94491" y="2985926"/>
            <a:ext cx="2744597"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Basal Production</a:t>
            </a:r>
            <a:endParaRPr lang="en-US" dirty="0">
              <a:solidFill>
                <a:schemeClr val="tx1"/>
              </a:solidFill>
            </a:endParaRPr>
          </a:p>
        </p:txBody>
      </p:sp>
      <p:sp>
        <p:nvSpPr>
          <p:cNvPr id="40" name="Rectangle 39"/>
          <p:cNvSpPr/>
          <p:nvPr/>
        </p:nvSpPr>
        <p:spPr>
          <a:xfrm>
            <a:off x="1732722" y="1420302"/>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732722" y="2156426"/>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94490" y="3334792"/>
            <a:ext cx="2744597" cy="334242"/>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Self Activation Hill Rate</a:t>
            </a:r>
            <a:endParaRPr lang="en-US" dirty="0">
              <a:solidFill>
                <a:schemeClr val="tx1"/>
              </a:solidFill>
            </a:endParaRPr>
          </a:p>
        </p:txBody>
      </p:sp>
      <p:sp>
        <p:nvSpPr>
          <p:cNvPr id="45" name="Rectangle 44"/>
          <p:cNvSpPr/>
          <p:nvPr/>
        </p:nvSpPr>
        <p:spPr>
          <a:xfrm>
            <a:off x="1069015" y="1590240"/>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1069015" y="2310231"/>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94490" y="3694819"/>
            <a:ext cx="343931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Maximum Velocity of Production</a:t>
            </a:r>
            <a:endParaRPr lang="en-US" dirty="0">
              <a:solidFill>
                <a:schemeClr val="tx1"/>
              </a:solidFill>
            </a:endParaRPr>
          </a:p>
        </p:txBody>
      </p:sp>
    </p:spTree>
    <p:extLst>
      <p:ext uri="{BB962C8B-B14F-4D97-AF65-F5344CB8AC3E}">
        <p14:creationId xmlns:p14="http://schemas.microsoft.com/office/powerpoint/2010/main" val="3874873137"/>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000498" cy="2078133"/>
              </a:xfrm>
              <a:prstGeom prst="rect">
                <a:avLst/>
              </a:prstGeom>
            </p:spPr>
            <p:txBody>
              <a:bodyPr wrap="square">
                <a:spAutoFit/>
              </a:bodyPr>
              <a:lstStyle/>
              <a:p>
                <a:r>
                  <a:rPr lang="en-US" dirty="0" smtClean="0"/>
                  <a:t>Looks complicated, but isn’t bad if we analyze by function</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000498" cy="2078133"/>
              </a:xfrm>
              <a:prstGeom prst="rect">
                <a:avLst/>
              </a:prstGeom>
              <a:blipFill rotWithShape="0">
                <a:blip r:embed="rId4"/>
                <a:stretch>
                  <a:fillRect l="-915" t="-1466" r="-81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376776" y="1596090"/>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376776" y="2316081"/>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94491" y="2985926"/>
            <a:ext cx="2744597"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Basal Production</a:t>
            </a:r>
            <a:endParaRPr lang="en-US" dirty="0">
              <a:solidFill>
                <a:schemeClr val="tx1"/>
              </a:solidFill>
            </a:endParaRPr>
          </a:p>
        </p:txBody>
      </p:sp>
      <p:sp>
        <p:nvSpPr>
          <p:cNvPr id="40" name="Rectangle 39"/>
          <p:cNvSpPr/>
          <p:nvPr/>
        </p:nvSpPr>
        <p:spPr>
          <a:xfrm>
            <a:off x="1732722" y="1420302"/>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732722" y="2156426"/>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94490" y="3334792"/>
            <a:ext cx="2744597" cy="334242"/>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Self Activation Hill Rate</a:t>
            </a:r>
            <a:endParaRPr lang="en-US" dirty="0">
              <a:solidFill>
                <a:schemeClr val="tx1"/>
              </a:solidFill>
            </a:endParaRPr>
          </a:p>
        </p:txBody>
      </p:sp>
      <p:sp>
        <p:nvSpPr>
          <p:cNvPr id="45" name="Rectangle 44"/>
          <p:cNvSpPr/>
          <p:nvPr/>
        </p:nvSpPr>
        <p:spPr>
          <a:xfrm>
            <a:off x="1069015" y="1590240"/>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1069015" y="2310231"/>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94490" y="3694819"/>
            <a:ext cx="343931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Maximum Velocity of Production</a:t>
            </a:r>
            <a:endParaRPr lang="en-US" dirty="0">
              <a:solidFill>
                <a:schemeClr val="tx1"/>
              </a:solidFill>
            </a:endParaRPr>
          </a:p>
        </p:txBody>
      </p:sp>
      <p:sp>
        <p:nvSpPr>
          <p:cNvPr id="50" name="Rectangle 49"/>
          <p:cNvSpPr/>
          <p:nvPr/>
        </p:nvSpPr>
        <p:spPr>
          <a:xfrm>
            <a:off x="5222288" y="1596702"/>
            <a:ext cx="45720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5222288" y="2316693"/>
            <a:ext cx="45720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294490" y="4020636"/>
            <a:ext cx="305831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First Order Decay Kinetics</a:t>
            </a:r>
            <a:endParaRPr lang="en-US" dirty="0">
              <a:solidFill>
                <a:schemeClr val="tx1"/>
              </a:solidFill>
            </a:endParaRPr>
          </a:p>
        </p:txBody>
      </p:sp>
    </p:spTree>
    <p:extLst>
      <p:ext uri="{BB962C8B-B14F-4D97-AF65-F5344CB8AC3E}">
        <p14:creationId xmlns:p14="http://schemas.microsoft.com/office/powerpoint/2010/main" val="905514733"/>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000498" cy="2078133"/>
              </a:xfrm>
              <a:prstGeom prst="rect">
                <a:avLst/>
              </a:prstGeom>
            </p:spPr>
            <p:txBody>
              <a:bodyPr wrap="square">
                <a:spAutoFit/>
              </a:bodyPr>
              <a:lstStyle/>
              <a:p>
                <a:r>
                  <a:rPr lang="en-US" dirty="0" smtClean="0"/>
                  <a:t>Looks complicated, but isn’t bad if we analyze by function</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000498" cy="2078133"/>
              </a:xfrm>
              <a:prstGeom prst="rect">
                <a:avLst/>
              </a:prstGeom>
              <a:blipFill rotWithShape="0">
                <a:blip r:embed="rId4"/>
                <a:stretch>
                  <a:fillRect l="-915" t="-1466" r="-81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376776" y="1596090"/>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376776" y="2316081"/>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94491" y="2985926"/>
            <a:ext cx="2744597"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Basal Production</a:t>
            </a:r>
            <a:endParaRPr lang="en-US" dirty="0">
              <a:solidFill>
                <a:schemeClr val="tx1"/>
              </a:solidFill>
            </a:endParaRPr>
          </a:p>
        </p:txBody>
      </p:sp>
      <p:sp>
        <p:nvSpPr>
          <p:cNvPr id="40" name="Rectangle 39"/>
          <p:cNvSpPr/>
          <p:nvPr/>
        </p:nvSpPr>
        <p:spPr>
          <a:xfrm>
            <a:off x="1732722" y="1420302"/>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732722" y="2156426"/>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94490" y="3334792"/>
            <a:ext cx="2744597" cy="334242"/>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Self Activation Hill Rate</a:t>
            </a:r>
            <a:endParaRPr lang="en-US" dirty="0">
              <a:solidFill>
                <a:schemeClr val="tx1"/>
              </a:solidFill>
            </a:endParaRPr>
          </a:p>
        </p:txBody>
      </p:sp>
      <p:sp>
        <p:nvSpPr>
          <p:cNvPr id="45" name="Rectangle 44"/>
          <p:cNvSpPr/>
          <p:nvPr/>
        </p:nvSpPr>
        <p:spPr>
          <a:xfrm>
            <a:off x="1069015" y="1590240"/>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1069015" y="2310231"/>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94490" y="3694819"/>
            <a:ext cx="343931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Maximum Velocity of Production</a:t>
            </a:r>
            <a:endParaRPr lang="en-US" dirty="0">
              <a:solidFill>
                <a:schemeClr val="tx1"/>
              </a:solidFill>
            </a:endParaRPr>
          </a:p>
        </p:txBody>
      </p:sp>
      <p:sp>
        <p:nvSpPr>
          <p:cNvPr id="50" name="Rectangle 49"/>
          <p:cNvSpPr/>
          <p:nvPr/>
        </p:nvSpPr>
        <p:spPr>
          <a:xfrm>
            <a:off x="5222288" y="1596702"/>
            <a:ext cx="45720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5222288" y="2316693"/>
            <a:ext cx="45720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294490" y="4020636"/>
            <a:ext cx="305831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First Order Decay Kinetics</a:t>
            </a:r>
            <a:endParaRPr lang="en-US" dirty="0">
              <a:solidFill>
                <a:schemeClr val="tx1"/>
              </a:solidFill>
            </a:endParaRPr>
          </a:p>
        </p:txBody>
      </p:sp>
      <p:sp>
        <p:nvSpPr>
          <p:cNvPr id="49" name="Rectangle 48"/>
          <p:cNvSpPr/>
          <p:nvPr/>
        </p:nvSpPr>
        <p:spPr>
          <a:xfrm>
            <a:off x="4000964" y="1391747"/>
            <a:ext cx="875834" cy="63709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4000964" y="2127871"/>
            <a:ext cx="875834" cy="63709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294490" y="4359314"/>
            <a:ext cx="3058310" cy="33424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Cross Inhibition Hill Rate</a:t>
            </a:r>
            <a:endParaRPr lang="en-US" dirty="0">
              <a:solidFill>
                <a:schemeClr val="tx1"/>
              </a:solidFill>
            </a:endParaRPr>
          </a:p>
        </p:txBody>
      </p:sp>
    </p:spTree>
    <p:extLst>
      <p:ext uri="{BB962C8B-B14F-4D97-AF65-F5344CB8AC3E}">
        <p14:creationId xmlns:p14="http://schemas.microsoft.com/office/powerpoint/2010/main" val="216914981"/>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000498" cy="2078133"/>
              </a:xfrm>
              <a:prstGeom prst="rect">
                <a:avLst/>
              </a:prstGeom>
            </p:spPr>
            <p:txBody>
              <a:bodyPr wrap="square">
                <a:spAutoFit/>
              </a:bodyPr>
              <a:lstStyle/>
              <a:p>
                <a:r>
                  <a:rPr lang="en-US" dirty="0" smtClean="0"/>
                  <a:t>Looks complicated, but isn’t bad if we analyze by function</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000498" cy="2078133"/>
              </a:xfrm>
              <a:prstGeom prst="rect">
                <a:avLst/>
              </a:prstGeom>
              <a:blipFill rotWithShape="0">
                <a:blip r:embed="rId4"/>
                <a:stretch>
                  <a:fillRect l="-915" t="-1466" r="-81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376776" y="1596090"/>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376776" y="2316081"/>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94491" y="2985926"/>
            <a:ext cx="2744597"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Basal Production</a:t>
            </a:r>
            <a:endParaRPr lang="en-US" dirty="0">
              <a:solidFill>
                <a:schemeClr val="tx1"/>
              </a:solidFill>
            </a:endParaRPr>
          </a:p>
        </p:txBody>
      </p:sp>
      <p:sp>
        <p:nvSpPr>
          <p:cNvPr id="40" name="Rectangle 39"/>
          <p:cNvSpPr/>
          <p:nvPr/>
        </p:nvSpPr>
        <p:spPr>
          <a:xfrm>
            <a:off x="1732722" y="1420302"/>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732722" y="2156426"/>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94490" y="3334792"/>
            <a:ext cx="2744597" cy="334242"/>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Self Activation Hill Rate</a:t>
            </a:r>
            <a:endParaRPr lang="en-US" dirty="0">
              <a:solidFill>
                <a:schemeClr val="tx1"/>
              </a:solidFill>
            </a:endParaRPr>
          </a:p>
        </p:txBody>
      </p:sp>
      <p:sp>
        <p:nvSpPr>
          <p:cNvPr id="45" name="Rectangle 44"/>
          <p:cNvSpPr/>
          <p:nvPr/>
        </p:nvSpPr>
        <p:spPr>
          <a:xfrm>
            <a:off x="1069015" y="1590240"/>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1069015" y="2310231"/>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94490" y="3694819"/>
            <a:ext cx="343931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Maximum Velocity of Production</a:t>
            </a:r>
            <a:endParaRPr lang="en-US" dirty="0">
              <a:solidFill>
                <a:schemeClr val="tx1"/>
              </a:solidFill>
            </a:endParaRPr>
          </a:p>
        </p:txBody>
      </p:sp>
      <p:sp>
        <p:nvSpPr>
          <p:cNvPr id="50" name="Rectangle 49"/>
          <p:cNvSpPr/>
          <p:nvPr/>
        </p:nvSpPr>
        <p:spPr>
          <a:xfrm>
            <a:off x="5222288" y="1596702"/>
            <a:ext cx="45720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5222288" y="2316693"/>
            <a:ext cx="45720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294490" y="4020636"/>
            <a:ext cx="305831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First Order Decay Kinetics</a:t>
            </a:r>
            <a:endParaRPr lang="en-US" dirty="0">
              <a:solidFill>
                <a:schemeClr val="tx1"/>
              </a:solidFill>
            </a:endParaRPr>
          </a:p>
        </p:txBody>
      </p:sp>
      <p:sp>
        <p:nvSpPr>
          <p:cNvPr id="49" name="Rectangle 48"/>
          <p:cNvSpPr/>
          <p:nvPr/>
        </p:nvSpPr>
        <p:spPr>
          <a:xfrm>
            <a:off x="4000964" y="1391747"/>
            <a:ext cx="875834" cy="63709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4000964" y="2127871"/>
            <a:ext cx="875834" cy="63709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294490" y="4359314"/>
            <a:ext cx="3058310" cy="33424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Cross Inhibition Hill Rate</a:t>
            </a:r>
            <a:endParaRPr lang="en-US" dirty="0">
              <a:solidFill>
                <a:schemeClr val="tx1"/>
              </a:solidFill>
            </a:endParaRPr>
          </a:p>
        </p:txBody>
      </p:sp>
      <p:sp>
        <p:nvSpPr>
          <p:cNvPr id="59" name="Rectangle 58"/>
          <p:cNvSpPr/>
          <p:nvPr/>
        </p:nvSpPr>
        <p:spPr>
          <a:xfrm>
            <a:off x="2628923" y="1420302"/>
            <a:ext cx="265158" cy="637098"/>
          </a:xfrm>
          <a:prstGeom prst="rec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2628923" y="2156426"/>
            <a:ext cx="265158" cy="637098"/>
          </a:xfrm>
          <a:prstGeom prst="rec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281812" y="4732201"/>
            <a:ext cx="3058310" cy="612114"/>
          </a:xfrm>
          <a:prstGeom prst="rec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AND interaction between Activation and Inhibition</a:t>
            </a:r>
            <a:endParaRPr lang="en-US" dirty="0">
              <a:solidFill>
                <a:schemeClr val="tx1"/>
              </a:solidFill>
            </a:endParaRPr>
          </a:p>
        </p:txBody>
      </p:sp>
    </p:spTree>
    <p:extLst>
      <p:ext uri="{BB962C8B-B14F-4D97-AF65-F5344CB8AC3E}">
        <p14:creationId xmlns:p14="http://schemas.microsoft.com/office/powerpoint/2010/main" val="2702871969"/>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Building Models: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000498" cy="2078133"/>
              </a:xfrm>
              <a:prstGeom prst="rect">
                <a:avLst/>
              </a:prstGeom>
            </p:spPr>
            <p:txBody>
              <a:bodyPr wrap="square">
                <a:spAutoFit/>
              </a:bodyPr>
              <a:lstStyle/>
              <a:p>
                <a:r>
                  <a:rPr lang="en-US" dirty="0" smtClean="0"/>
                  <a:t>Looks complicated, but isn’t bad if we analyze by function</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000498" cy="2078133"/>
              </a:xfrm>
              <a:prstGeom prst="rect">
                <a:avLst/>
              </a:prstGeom>
              <a:blipFill rotWithShape="0">
                <a:blip r:embed="rId4"/>
                <a:stretch>
                  <a:fillRect l="-915" t="-1466" r="-81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376776" y="1596090"/>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376776" y="2316081"/>
            <a:ext cx="152400"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94491" y="2985926"/>
            <a:ext cx="2744597" cy="30003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Basal Production</a:t>
            </a:r>
            <a:endParaRPr lang="en-US" dirty="0">
              <a:solidFill>
                <a:schemeClr val="tx1"/>
              </a:solidFill>
            </a:endParaRPr>
          </a:p>
        </p:txBody>
      </p:sp>
      <p:sp>
        <p:nvSpPr>
          <p:cNvPr id="40" name="Rectangle 39"/>
          <p:cNvSpPr/>
          <p:nvPr/>
        </p:nvSpPr>
        <p:spPr>
          <a:xfrm>
            <a:off x="1732722" y="1420302"/>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732722" y="2156426"/>
            <a:ext cx="875834" cy="637098"/>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94490" y="3334792"/>
            <a:ext cx="2744597" cy="334242"/>
          </a:xfrm>
          <a:prstGeom prst="rect">
            <a:avLst/>
          </a:pr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Self Activation Hill Rate</a:t>
            </a:r>
            <a:endParaRPr lang="en-US" dirty="0">
              <a:solidFill>
                <a:schemeClr val="tx1"/>
              </a:solidFill>
            </a:endParaRPr>
          </a:p>
        </p:txBody>
      </p:sp>
      <p:sp>
        <p:nvSpPr>
          <p:cNvPr id="45" name="Rectangle 44"/>
          <p:cNvSpPr/>
          <p:nvPr/>
        </p:nvSpPr>
        <p:spPr>
          <a:xfrm>
            <a:off x="1069015" y="1590240"/>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1069015" y="2310231"/>
            <a:ext cx="15240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94490" y="3694819"/>
            <a:ext cx="3439310" cy="300032"/>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Maximum Velocity of Production</a:t>
            </a:r>
            <a:endParaRPr lang="en-US" dirty="0">
              <a:solidFill>
                <a:schemeClr val="tx1"/>
              </a:solidFill>
            </a:endParaRPr>
          </a:p>
        </p:txBody>
      </p:sp>
      <p:sp>
        <p:nvSpPr>
          <p:cNvPr id="50" name="Rectangle 49"/>
          <p:cNvSpPr/>
          <p:nvPr/>
        </p:nvSpPr>
        <p:spPr>
          <a:xfrm>
            <a:off x="5222288" y="1596702"/>
            <a:ext cx="45720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5222288" y="2316693"/>
            <a:ext cx="45720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294490" y="4020636"/>
            <a:ext cx="3058310" cy="300032"/>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First Order Decay Kinetics</a:t>
            </a:r>
            <a:endParaRPr lang="en-US" dirty="0">
              <a:solidFill>
                <a:schemeClr val="tx1"/>
              </a:solidFill>
            </a:endParaRPr>
          </a:p>
        </p:txBody>
      </p:sp>
      <p:sp>
        <p:nvSpPr>
          <p:cNvPr id="49" name="Rectangle 48"/>
          <p:cNvSpPr/>
          <p:nvPr/>
        </p:nvSpPr>
        <p:spPr>
          <a:xfrm>
            <a:off x="4000964" y="1391747"/>
            <a:ext cx="875834" cy="63709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4000964" y="2127871"/>
            <a:ext cx="875834" cy="63709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294490" y="4359314"/>
            <a:ext cx="3058310" cy="33424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Cross Inhibition Hill Rate</a:t>
            </a:r>
            <a:endParaRPr lang="en-US" dirty="0">
              <a:solidFill>
                <a:schemeClr val="tx1"/>
              </a:solidFill>
            </a:endParaRPr>
          </a:p>
        </p:txBody>
      </p:sp>
      <p:sp>
        <p:nvSpPr>
          <p:cNvPr id="59" name="Rectangle 58"/>
          <p:cNvSpPr/>
          <p:nvPr/>
        </p:nvSpPr>
        <p:spPr>
          <a:xfrm>
            <a:off x="2628923" y="1420302"/>
            <a:ext cx="265158" cy="637098"/>
          </a:xfrm>
          <a:prstGeom prst="rec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2628923" y="2156426"/>
            <a:ext cx="265158" cy="637098"/>
          </a:xfrm>
          <a:prstGeom prst="rec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281812" y="4732201"/>
            <a:ext cx="3058310" cy="612114"/>
          </a:xfrm>
          <a:prstGeom prst="rec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AND interaction between Activation and Inhibition</a:t>
            </a:r>
            <a:endParaRPr lang="en-US" dirty="0">
              <a:solidFill>
                <a:schemeClr val="tx1"/>
              </a:solidFill>
            </a:endParaRPr>
          </a:p>
        </p:txBody>
      </p:sp>
      <p:sp>
        <p:nvSpPr>
          <p:cNvPr id="63" name="Rectangle 62"/>
          <p:cNvSpPr/>
          <p:nvPr/>
        </p:nvSpPr>
        <p:spPr>
          <a:xfrm>
            <a:off x="2913009" y="1596090"/>
            <a:ext cx="1065696" cy="300032"/>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2913009" y="2316081"/>
            <a:ext cx="1065696" cy="300032"/>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296608" y="5385220"/>
            <a:ext cx="3058310" cy="300032"/>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Strength of Inhibition</a:t>
            </a:r>
            <a:endParaRPr lang="en-US" dirty="0">
              <a:solidFill>
                <a:schemeClr val="tx1"/>
              </a:solidFill>
            </a:endParaRPr>
          </a:p>
        </p:txBody>
      </p:sp>
    </p:spTree>
    <p:extLst>
      <p:ext uri="{BB962C8B-B14F-4D97-AF65-F5344CB8AC3E}">
        <p14:creationId xmlns:p14="http://schemas.microsoft.com/office/powerpoint/2010/main" val="795647342"/>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4571123"/>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as usual</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smtClean="0"/>
              </a:p>
              <a:p>
                <a:pPr marL="342900" indent="-342900">
                  <a:buAutoNum type="arabicParenR"/>
                </a:pPr>
                <a:r>
                  <a:rPr lang="en-US" dirty="0" smtClean="0"/>
                  <a:t>Fix the initial value of </a:t>
                </a:r>
                <a14:m>
                  <m:oMath xmlns:m="http://schemas.openxmlformats.org/officeDocument/2006/math">
                    <m:r>
                      <a:rPr lang="en-US" i="1" dirty="0" smtClean="0">
                        <a:latin typeface="Cambria Math" panose="02040503050406030204" pitchFamily="18" charset="0"/>
                      </a:rPr>
                      <m:t>𝐵</m:t>
                    </m:r>
                  </m:oMath>
                </a14:m>
                <a:r>
                  <a:rPr lang="en-US" dirty="0" smtClean="0"/>
                  <a:t> as to be </a:t>
                </a:r>
                <a14:m>
                  <m:oMath xmlns:m="http://schemas.openxmlformats.org/officeDocument/2006/math">
                    <m:r>
                      <a:rPr lang="en-US" i="1" dirty="0" smtClean="0">
                        <a:latin typeface="Cambria Math" panose="02040503050406030204" pitchFamily="18" charset="0"/>
                      </a:rPr>
                      <m:t>0.7</m:t>
                    </m:r>
                  </m:oMath>
                </a14:m>
                <a:r>
                  <a:rPr lang="en-US" dirty="0" smtClean="0"/>
                  <a:t>, </a:t>
                </a:r>
                <a14:m>
                  <m:oMath xmlns:m="http://schemas.openxmlformats.org/officeDocument/2006/math">
                    <m:r>
                      <a:rPr lang="en-US" i="1" dirty="0" smtClean="0">
                        <a:latin typeface="Cambria Math" panose="02040503050406030204" pitchFamily="18" charset="0"/>
                      </a:rPr>
                      <m:t>𝑘</m:t>
                    </m:r>
                    <m:r>
                      <a:rPr lang="en-US" i="1" dirty="0" smtClean="0">
                        <a:latin typeface="Cambria Math" panose="02040503050406030204" pitchFamily="18" charset="0"/>
                      </a:rPr>
                      <m:t>=0.7</m:t>
                    </m:r>
                  </m:oMath>
                </a14:m>
                <a:r>
                  <a:rPr lang="en-US" dirty="0" smtClean="0"/>
                  <a: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𝑘</m:t>
                        </m:r>
                      </m:e>
                      <m:sub>
                        <m:r>
                          <a:rPr lang="en-US" i="1" dirty="0" smtClean="0">
                            <a:latin typeface="Cambria Math" panose="02040503050406030204" pitchFamily="18" charset="0"/>
                          </a:rPr>
                          <m:t>1</m:t>
                        </m:r>
                      </m:sub>
                    </m:sSub>
                    <m:r>
                      <a:rPr lang="en-US" i="1" dirty="0" smtClean="0">
                        <a:latin typeface="Cambria Math" panose="02040503050406030204" pitchFamily="18" charset="0"/>
                      </a:rPr>
                      <m:t>=1</m:t>
                    </m:r>
                    <m:r>
                      <a:rPr lang="en-US" b="0" i="1" dirty="0" smtClean="0">
                        <a:latin typeface="Cambria Math" panose="02040503050406030204" pitchFamily="18" charset="0"/>
                      </a:rPr>
                      <m:t>, </m:t>
                    </m:r>
                    <m:r>
                      <a:rPr lang="en-US" b="0" i="1" dirty="0" smtClean="0">
                        <a:latin typeface="Cambria Math" panose="02040503050406030204" pitchFamily="18" charset="0"/>
                      </a:rPr>
                      <m:t>𝐼</m:t>
                    </m:r>
                    <m:r>
                      <a:rPr lang="en-US" b="0" i="1" dirty="0" smtClean="0">
                        <a:latin typeface="Cambria Math" panose="02040503050406030204" pitchFamily="18" charset="0"/>
                      </a:rPr>
                      <m:t>=0.6</m:t>
                    </m:r>
                  </m:oMath>
                </a14:m>
                <a:r>
                  <a:rPr lang="en-US" dirty="0" smtClean="0"/>
                  <a:t>, </a:t>
                </a:r>
                <a14:m>
                  <m:oMath xmlns:m="http://schemas.openxmlformats.org/officeDocument/2006/math">
                    <m:r>
                      <a:rPr lang="en-US" b="0" i="1" smtClean="0">
                        <a:latin typeface="Cambria Math" panose="02040503050406030204" pitchFamily="18" charset="0"/>
                      </a:rPr>
                      <m:t>𝑏</m:t>
                    </m:r>
                    <m:r>
                      <a:rPr lang="en-US" b="0" i="1" smtClean="0">
                        <a:latin typeface="Cambria Math" panose="02040503050406030204" pitchFamily="18" charset="0"/>
                      </a:rPr>
                      <m:t>=0.5</m:t>
                    </m:r>
                  </m:oMath>
                </a14:m>
                <a:endParaRPr lang="en-US" dirty="0" smtClean="0"/>
              </a:p>
              <a:p>
                <a:pPr marL="342900" indent="-342900">
                  <a:buAutoNum type="arabicParenR"/>
                </a:pPr>
                <a:endParaRPr lang="en-US" dirty="0" smtClean="0"/>
              </a:p>
              <a:p>
                <a:r>
                  <a:rPr lang="en-US" dirty="0" smtClean="0"/>
                  <a:t>Run a parameter scan of time series for different initial values of A. </a:t>
                </a:r>
              </a:p>
              <a:p>
                <a:endParaRPr lang="en-US" dirty="0"/>
              </a:p>
              <a:p>
                <a:r>
                  <a:rPr lang="en-US" dirty="0" smtClean="0"/>
                  <a:t>What do you see?</a:t>
                </a:r>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4571123"/>
              </a:xfrm>
              <a:prstGeom prst="rect">
                <a:avLst/>
              </a:prstGeom>
              <a:blipFill rotWithShape="0">
                <a:blip r:embed="rId4"/>
                <a:stretch>
                  <a:fillRect l="-930" t="-667" b="-1200"/>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6" name="Group 55"/>
          <p:cNvGrpSpPr/>
          <p:nvPr/>
        </p:nvGrpSpPr>
        <p:grpSpPr>
          <a:xfrm>
            <a:off x="5946997" y="2690760"/>
            <a:ext cx="3012320" cy="2269968"/>
            <a:chOff x="5946997" y="2690760"/>
            <a:chExt cx="3012320" cy="2269968"/>
          </a:xfrm>
        </p:grpSpPr>
        <p:grpSp>
          <p:nvGrpSpPr>
            <p:cNvPr id="46" name="Group 45"/>
            <p:cNvGrpSpPr/>
            <p:nvPr/>
          </p:nvGrpSpPr>
          <p:grpSpPr>
            <a:xfrm>
              <a:off x="5946997" y="2690760"/>
              <a:ext cx="3012320" cy="2269968"/>
              <a:chOff x="5946997" y="2690760"/>
              <a:chExt cx="3012320" cy="2269968"/>
            </a:xfrm>
          </p:grpSpPr>
          <p:grpSp>
            <p:nvGrpSpPr>
              <p:cNvPr id="38" name="Group 37"/>
              <p:cNvGrpSpPr/>
              <p:nvPr/>
            </p:nvGrpSpPr>
            <p:grpSpPr>
              <a:xfrm>
                <a:off x="5946997" y="2690760"/>
                <a:ext cx="3012320" cy="2269968"/>
                <a:chOff x="5946997" y="2690760"/>
                <a:chExt cx="3012320" cy="2269968"/>
              </a:xfrm>
            </p:grpSpPr>
            <p:grpSp>
              <p:nvGrpSpPr>
                <p:cNvPr id="33" name="Group 32"/>
                <p:cNvGrpSpPr/>
                <p:nvPr/>
              </p:nvGrpSpPr>
              <p:grpSpPr>
                <a:xfrm>
                  <a:off x="5946997" y="2690760"/>
                  <a:ext cx="3012320" cy="2269968"/>
                  <a:chOff x="5834817" y="2679117"/>
                  <a:chExt cx="3012320" cy="2269968"/>
                </a:xfrm>
              </p:grpSpPr>
              <p:grpSp>
                <p:nvGrpSpPr>
                  <p:cNvPr id="28" name="Group 27"/>
                  <p:cNvGrpSpPr/>
                  <p:nvPr/>
                </p:nvGrpSpPr>
                <p:grpSpPr>
                  <a:xfrm>
                    <a:off x="5834817" y="2679117"/>
                    <a:ext cx="3012320" cy="2269968"/>
                    <a:chOff x="5834817" y="2679117"/>
                    <a:chExt cx="3012320" cy="2269968"/>
                  </a:xfrm>
                </p:grpSpPr>
                <p:grpSp>
                  <p:nvGrpSpPr>
                    <p:cNvPr id="12" name="Group 11"/>
                    <p:cNvGrpSpPr/>
                    <p:nvPr/>
                  </p:nvGrpSpPr>
                  <p:grpSpPr>
                    <a:xfrm>
                      <a:off x="5834817" y="2679117"/>
                      <a:ext cx="3012320" cy="2269968"/>
                      <a:chOff x="5834817" y="2679117"/>
                      <a:chExt cx="3012320" cy="2269968"/>
                    </a:xfrm>
                  </p:grpSpPr>
                  <p:grpSp>
                    <p:nvGrpSpPr>
                      <p:cNvPr id="11" name="Group 10"/>
                      <p:cNvGrpSpPr/>
                      <p:nvPr/>
                    </p:nvGrpSpPr>
                    <p:grpSpPr>
                      <a:xfrm>
                        <a:off x="5834817" y="2702612"/>
                        <a:ext cx="3012320" cy="2246473"/>
                        <a:chOff x="5834817" y="2702612"/>
                        <a:chExt cx="3012320" cy="2246473"/>
                      </a:xfrm>
                    </p:grpSpPr>
                    <p:grpSp>
                      <p:nvGrpSpPr>
                        <p:cNvPr id="3" name="Group 2"/>
                        <p:cNvGrpSpPr/>
                        <p:nvPr/>
                      </p:nvGrpSpPr>
                      <p:grpSpPr>
                        <a:xfrm>
                          <a:off x="5834817" y="2702612"/>
                          <a:ext cx="3012320" cy="954779"/>
                          <a:chOff x="6131680" y="5029199"/>
                          <a:chExt cx="3012320" cy="954779"/>
                        </a:xfrm>
                      </p:grpSpPr>
                      <p:pic>
                        <p:nvPicPr>
                          <p:cNvPr id="7" name="Picture 6"/>
                          <p:cNvPicPr>
                            <a:picLocks noChangeAspect="1"/>
                          </p:cNvPicPr>
                          <p:nvPr/>
                        </p:nvPicPr>
                        <p:blipFill rotWithShape="1">
                          <a:blip r:embed="rId7"/>
                          <a:srcRect t="63350"/>
                          <a:stretch/>
                        </p:blipFill>
                        <p:spPr>
                          <a:xfrm>
                            <a:off x="6131680" y="5029199"/>
                            <a:ext cx="3012320" cy="954779"/>
                          </a:xfrm>
                          <a:prstGeom prst="rect">
                            <a:avLst/>
                          </a:prstGeom>
                        </p:spPr>
                      </p:pic>
                      <p:sp>
                        <p:nvSpPr>
                          <p:cNvPr id="10" name="TextBox 9"/>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13" name="Group 12"/>
                        <p:cNvGrpSpPr/>
                        <p:nvPr/>
                      </p:nvGrpSpPr>
                      <p:grpSpPr>
                        <a:xfrm>
                          <a:off x="5834817" y="3994306"/>
                          <a:ext cx="3012320" cy="954779"/>
                          <a:chOff x="6131680" y="5029199"/>
                          <a:chExt cx="3012320" cy="954779"/>
                        </a:xfrm>
                      </p:grpSpPr>
                      <p:pic>
                        <p:nvPicPr>
                          <p:cNvPr id="14" name="Picture 13"/>
                          <p:cNvPicPr>
                            <a:picLocks noChangeAspect="1"/>
                          </p:cNvPicPr>
                          <p:nvPr/>
                        </p:nvPicPr>
                        <p:blipFill rotWithShape="1">
                          <a:blip r:embed="rId7"/>
                          <a:srcRect t="63350"/>
                          <a:stretch/>
                        </p:blipFill>
                        <p:spPr>
                          <a:xfrm>
                            <a:off x="6131680" y="5029199"/>
                            <a:ext cx="3012320" cy="954779"/>
                          </a:xfrm>
                          <a:prstGeom prst="rect">
                            <a:avLst/>
                          </a:prstGeom>
                        </p:spPr>
                      </p:pic>
                      <p:sp>
                        <p:nvSpPr>
                          <p:cNvPr id="15" name="TextBox 14"/>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5" name="Elbow Connector 4"/>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Elbow Connector 25"/>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6060554" y="3669035"/>
                <a:ext cx="1984837" cy="1159693"/>
                <a:chOff x="6060554" y="3669035"/>
                <a:chExt cx="1984837" cy="1159693"/>
              </a:xfrm>
            </p:grpSpPr>
            <p:cxnSp>
              <p:nvCxnSpPr>
                <p:cNvPr id="35" name="Elbow Connector 34"/>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Elbow Connector 40"/>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Elbow Connector 52"/>
            <p:cNvCxnSpPr>
              <a:stCxn id="15"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Elbow Connector 53"/>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0016470"/>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219160" y="4409849"/>
            <a:ext cx="2524125" cy="1938947"/>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smtClean="0">
                <a:solidFill>
                  <a:srgbClr val="0000CC"/>
                </a:solidFill>
              </a:rPr>
              <a:t>In Class </a:t>
            </a:r>
            <a:r>
              <a:rPr lang="en-US" sz="2800" b="1" dirty="0" smtClean="0">
                <a:solidFill>
                  <a:srgbClr val="0000CC"/>
                </a:solidFill>
              </a:rPr>
              <a:t>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807344" cy="3475439"/>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a:p>
              <a:p>
                <a:pPr marL="342900" indent="-342900">
                  <a:buFont typeface="+mj-lt"/>
                  <a:buAutoNum type="arabicParenR" startAt="2"/>
                </a:pPr>
                <a:r>
                  <a:rPr lang="en-US" dirty="0" smtClean="0"/>
                  <a:t>EITHER </a:t>
                </a:r>
                <a:r>
                  <a:rPr lang="en-US" dirty="0"/>
                  <a:t>P1 </a:t>
                </a:r>
                <a:r>
                  <a:rPr lang="en-US" b="1" dirty="0"/>
                  <a:t>OR</a:t>
                </a:r>
                <a:r>
                  <a:rPr lang="en-US" dirty="0"/>
                  <a:t> P2 leads to production of P3</a:t>
                </a:r>
              </a:p>
              <a:p>
                <a:pPr marL="342900" indent="-342900">
                  <a:buFont typeface="+mj-lt"/>
                  <a:buAutoNum type="arabicParenR" startAt="2"/>
                </a:pPr>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b="0" i="1" smtClean="0">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num>
                            <m:den>
                              <m:r>
                                <a:rPr lang="en-US" i="1">
                                  <a:latin typeface="Cambria Math" panose="02040503050406030204" pitchFamily="18" charset="0"/>
                                </a:rPr>
                                <m:t>1+</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den>
                          </m:f>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3</m:t>
                          </m:r>
                        </m:sub>
                      </m:sSub>
                    </m:oMath>
                  </m:oMathPara>
                </a14:m>
                <a:endParaRPr lang="en-US" dirty="0" smtClean="0"/>
              </a:p>
              <a:p>
                <a:endParaRPr lang="en-US" dirty="0" smtClean="0"/>
              </a:p>
              <a:p>
                <a:r>
                  <a:rPr lang="en-US" b="1" dirty="0"/>
                  <a:t>Exercise </a:t>
                </a:r>
                <a:r>
                  <a:rPr lang="en-US" b="1" dirty="0" smtClean="0"/>
                  <a:t>1) Do </a:t>
                </a:r>
                <a:r>
                  <a:rPr lang="en-US" b="1" dirty="0"/>
                  <a:t>a parameter scan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807344" cy="3475439"/>
              </a:xfrm>
              <a:prstGeom prst="rect">
                <a:avLst/>
              </a:prstGeom>
              <a:blipFill rotWithShape="0">
                <a:blip r:embed="rId5"/>
                <a:stretch>
                  <a:fillRect l="-944" t="-877" b="-1930"/>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pic>
        <p:nvPicPr>
          <p:cNvPr id="3" name="Picture 2"/>
          <p:cNvPicPr>
            <a:picLocks noChangeAspect="1"/>
          </p:cNvPicPr>
          <p:nvPr/>
        </p:nvPicPr>
        <p:blipFill rotWithShape="1">
          <a:blip r:embed="rId7"/>
          <a:srcRect r="52118"/>
          <a:stretch/>
        </p:blipFill>
        <p:spPr>
          <a:xfrm>
            <a:off x="7345524" y="787866"/>
            <a:ext cx="1722276" cy="2591025"/>
          </a:xfrm>
          <a:prstGeom prst="rect">
            <a:avLst/>
          </a:prstGeom>
        </p:spPr>
      </p:pic>
      <p:pic>
        <p:nvPicPr>
          <p:cNvPr id="5" name="Picture 4"/>
          <p:cNvPicPr>
            <a:picLocks noChangeAspect="1"/>
          </p:cNvPicPr>
          <p:nvPr/>
        </p:nvPicPr>
        <p:blipFill>
          <a:blip r:embed="rId8"/>
          <a:stretch>
            <a:fillRect/>
          </a:stretch>
        </p:blipFill>
        <p:spPr>
          <a:xfrm>
            <a:off x="5267370" y="3401856"/>
            <a:ext cx="4156307" cy="2840934"/>
          </a:xfrm>
          <a:prstGeom prst="rect">
            <a:avLst/>
          </a:prstGeom>
        </p:spPr>
      </p:pic>
      <mc:AlternateContent xmlns:mc="http://schemas.openxmlformats.org/markup-compatibility/2006" xmlns:a14="http://schemas.microsoft.com/office/drawing/2010/main">
        <mc:Choice Requires="a14">
          <p:sp>
            <p:nvSpPr>
              <p:cNvPr id="8" name="Rectangle 7"/>
              <p:cNvSpPr/>
              <p:nvPr/>
            </p:nvSpPr>
            <p:spPr>
              <a:xfrm>
                <a:off x="507122" y="4612410"/>
                <a:ext cx="47397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𝑃</m:t>
                          </m:r>
                        </m:e>
                        <m:sub>
                          <m:r>
                            <a:rPr lang="en-US" b="0" i="1" dirty="0" smtClean="0">
                              <a:latin typeface="Cambria Math" panose="02040503050406030204" pitchFamily="18" charset="0"/>
                            </a:rPr>
                            <m:t>2</m:t>
                          </m:r>
                        </m:sub>
                      </m:sSub>
                    </m:oMath>
                  </m:oMathPara>
                </a14:m>
                <a:endParaRPr lang="en-US" dirty="0"/>
              </a:p>
            </p:txBody>
          </p:sp>
        </mc:Choice>
        <mc:Fallback xmlns="">
          <p:sp>
            <p:nvSpPr>
              <p:cNvPr id="8" name="Rectangle 7"/>
              <p:cNvSpPr>
                <a:spLocks noRot="1" noChangeAspect="1" noMove="1" noResize="1" noEditPoints="1" noAdjustHandles="1" noChangeArrowheads="1" noChangeShapeType="1" noTextEdit="1"/>
              </p:cNvSpPr>
              <p:nvPr/>
            </p:nvSpPr>
            <p:spPr>
              <a:xfrm>
                <a:off x="507122" y="4612410"/>
                <a:ext cx="473976" cy="369332"/>
              </a:xfrm>
              <a:prstGeom prst="rect">
                <a:avLst/>
              </a:prstGeom>
              <a:blipFill rotWithShape="0">
                <a:blip r:embed="rId9"/>
                <a:stretch>
                  <a:fillRect b="-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2333894" y="6264275"/>
                <a:ext cx="72673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𝑡𝑖𝑚𝑒</m:t>
                      </m:r>
                    </m:oMath>
                  </m:oMathPara>
                </a14:m>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2333894" y="6264275"/>
                <a:ext cx="726737" cy="369332"/>
              </a:xfrm>
              <a:prstGeom prst="rect">
                <a:avLst/>
              </a:prstGeom>
              <a:blipFill rotWithShape="0">
                <a:blip r:embed="rId10"/>
                <a:stretch>
                  <a:fillRect/>
                </a:stretch>
              </a:blipFill>
            </p:spPr>
            <p:txBody>
              <a:bodyPr/>
              <a:lstStyle/>
              <a:p>
                <a:r>
                  <a:rPr lang="en-US">
                    <a:noFill/>
                  </a:rPr>
                  <a:t> </a:t>
                </a:r>
              </a:p>
            </p:txBody>
          </p:sp>
        </mc:Fallback>
      </mc:AlternateContent>
      <p:pic>
        <p:nvPicPr>
          <p:cNvPr id="11" name="Picture 10"/>
          <p:cNvPicPr>
            <a:picLocks noChangeAspect="1"/>
          </p:cNvPicPr>
          <p:nvPr/>
        </p:nvPicPr>
        <p:blipFill>
          <a:blip r:embed="rId11"/>
          <a:stretch>
            <a:fillRect/>
          </a:stretch>
        </p:blipFill>
        <p:spPr>
          <a:xfrm>
            <a:off x="2716497" y="4409849"/>
            <a:ext cx="2493565" cy="1881188"/>
          </a:xfrm>
          <a:prstGeom prst="rect">
            <a:avLst/>
          </a:prstGeom>
        </p:spPr>
      </p:pic>
      <mc:AlternateContent xmlns:mc="http://schemas.openxmlformats.org/markup-compatibility/2006" xmlns:a14="http://schemas.microsoft.com/office/drawing/2010/main">
        <mc:Choice Requires="a14">
          <p:sp>
            <p:nvSpPr>
              <p:cNvPr id="7" name="Rectangle 6"/>
              <p:cNvSpPr/>
              <p:nvPr/>
            </p:nvSpPr>
            <p:spPr>
              <a:xfrm>
                <a:off x="2962445" y="4551193"/>
                <a:ext cx="47397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2962445" y="4551193"/>
                <a:ext cx="473976" cy="369332"/>
              </a:xfrm>
              <a:prstGeom prst="rect">
                <a:avLst/>
              </a:prstGeom>
              <a:blipFill rotWithShape="0">
                <a:blip r:embed="rId12"/>
                <a:stretch>
                  <a:fillRect b="-1667"/>
                </a:stretch>
              </a:blipFill>
            </p:spPr>
            <p:txBody>
              <a:bodyPr/>
              <a:lstStyle/>
              <a:p>
                <a:r>
                  <a:rPr lang="en-US">
                    <a:noFill/>
                  </a:rPr>
                  <a:t> </a:t>
                </a:r>
              </a:p>
            </p:txBody>
          </p:sp>
        </mc:Fallback>
      </mc:AlternateContent>
    </p:spTree>
    <p:extLst>
      <p:ext uri="{BB962C8B-B14F-4D97-AF65-F5344CB8AC3E}">
        <p14:creationId xmlns:p14="http://schemas.microsoft.com/office/powerpoint/2010/main" val="2233038582"/>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5402120"/>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as usual</a:t>
                </a:r>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smtClean="0"/>
              </a:p>
              <a:p>
                <a:pPr marL="342900" indent="-342900">
                  <a:buFontTx/>
                  <a:buAutoNum type="arabicParenR"/>
                </a:pPr>
                <a:r>
                  <a:rPr lang="en-US" dirty="0" smtClean="0"/>
                  <a:t>Fix the initial value of </a:t>
                </a:r>
                <a14:m>
                  <m:oMath xmlns:m="http://schemas.openxmlformats.org/officeDocument/2006/math">
                    <m:r>
                      <a:rPr lang="en-US" i="1" dirty="0" smtClean="0">
                        <a:latin typeface="Cambria Math" panose="02040503050406030204" pitchFamily="18" charset="0"/>
                      </a:rPr>
                      <m:t>𝐵</m:t>
                    </m:r>
                  </m:oMath>
                </a14:m>
                <a:r>
                  <a:rPr lang="en-US" dirty="0" smtClean="0"/>
                  <a:t> as to be </a:t>
                </a:r>
                <a14:m>
                  <m:oMath xmlns:m="http://schemas.openxmlformats.org/officeDocument/2006/math">
                    <m:r>
                      <a:rPr lang="en-US" i="1" dirty="0" smtClean="0">
                        <a:latin typeface="Cambria Math" panose="02040503050406030204" pitchFamily="18" charset="0"/>
                      </a:rPr>
                      <m:t>0.7</m:t>
                    </m:r>
                  </m:oMath>
                </a14:m>
                <a:r>
                  <a:rPr lang="en-US" dirty="0" smtClean="0"/>
                  <a:t>, </a:t>
                </a:r>
                <a14:m>
                  <m:oMath xmlns:m="http://schemas.openxmlformats.org/officeDocument/2006/math">
                    <m:r>
                      <a:rPr lang="en-US" i="1" dirty="0" smtClean="0">
                        <a:latin typeface="Cambria Math" panose="02040503050406030204" pitchFamily="18" charset="0"/>
                      </a:rPr>
                      <m:t>𝑘</m:t>
                    </m:r>
                    <m:r>
                      <a:rPr lang="en-US" i="1" dirty="0" smtClean="0">
                        <a:latin typeface="Cambria Math" panose="02040503050406030204" pitchFamily="18" charset="0"/>
                      </a:rPr>
                      <m:t>=0.7</m:t>
                    </m:r>
                  </m:oMath>
                </a14:m>
                <a:r>
                  <a:rPr lang="en-US" dirty="0" smtClean="0"/>
                  <a: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𝑘</m:t>
                        </m:r>
                      </m:e>
                      <m:sub>
                        <m:r>
                          <a:rPr lang="en-US" i="1" dirty="0" smtClean="0">
                            <a:latin typeface="Cambria Math" panose="02040503050406030204" pitchFamily="18" charset="0"/>
                          </a:rPr>
                          <m:t>1</m:t>
                        </m:r>
                      </m:sub>
                    </m:sSub>
                    <m:r>
                      <a:rPr lang="en-US" i="1" dirty="0" smtClean="0">
                        <a:latin typeface="Cambria Math" panose="02040503050406030204" pitchFamily="18" charset="0"/>
                      </a:rPr>
                      <m:t>=1</m:t>
                    </m:r>
                    <m:r>
                      <a:rPr lang="en-US" b="0" i="1" dirty="0" smtClean="0">
                        <a:latin typeface="Cambria Math" panose="02040503050406030204" pitchFamily="18" charset="0"/>
                      </a:rPr>
                      <m:t>,  </m:t>
                    </m:r>
                    <m:r>
                      <a:rPr lang="en-US" b="0" i="1" dirty="0" smtClean="0">
                        <a:latin typeface="Cambria Math" panose="02040503050406030204" pitchFamily="18" charset="0"/>
                      </a:rPr>
                      <m:t>𝐼</m:t>
                    </m:r>
                    <m:r>
                      <a:rPr lang="en-US" b="0" i="1" dirty="0" smtClean="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smtClean="0"/>
              </a:p>
              <a:p>
                <a:pPr marL="342900" indent="-342900">
                  <a:buAutoNum type="arabicParenR"/>
                </a:pPr>
                <a:endParaRPr lang="en-US" dirty="0" smtClean="0"/>
              </a:p>
              <a:p>
                <a:r>
                  <a:rPr lang="en-US" dirty="0" smtClean="0"/>
                  <a:t>Run a parameter scan of time series for different initial values of A. </a:t>
                </a:r>
              </a:p>
              <a:p>
                <a:endParaRPr lang="en-US" dirty="0"/>
              </a:p>
              <a:p>
                <a:r>
                  <a:rPr lang="en-US" dirty="0" smtClean="0"/>
                  <a:t>What do you see?</a:t>
                </a:r>
              </a:p>
              <a:p>
                <a:endParaRPr lang="en-US" dirty="0"/>
              </a:p>
              <a:p>
                <a:r>
                  <a:rPr lang="en-US" dirty="0" smtClean="0"/>
                  <a:t>If </a:t>
                </a:r>
                <a14:m>
                  <m:oMath xmlns:m="http://schemas.openxmlformats.org/officeDocument/2006/math">
                    <m:r>
                      <a:rPr lang="en-US" i="1" dirty="0" smtClean="0">
                        <a:latin typeface="Cambria Math" panose="02040503050406030204" pitchFamily="18" charset="0"/>
                      </a:rPr>
                      <m:t>𝐴</m:t>
                    </m:r>
                    <m:r>
                      <a:rPr lang="en-US" i="1" dirty="0" smtClean="0">
                        <a:latin typeface="Cambria Math" panose="02040503050406030204" pitchFamily="18" charset="0"/>
                      </a:rPr>
                      <m:t>(0)&gt;</m:t>
                    </m:r>
                    <m:r>
                      <a:rPr lang="en-US" i="1" dirty="0" smtClean="0">
                        <a:latin typeface="Cambria Math" panose="02040503050406030204" pitchFamily="18" charset="0"/>
                      </a:rPr>
                      <m:t>𝐵</m:t>
                    </m:r>
                    <m:d>
                      <m:dPr>
                        <m:ctrlPr>
                          <a:rPr lang="en-US" i="1" dirty="0" smtClean="0">
                            <a:latin typeface="Cambria Math" panose="02040503050406030204" pitchFamily="18" charset="0"/>
                          </a:rPr>
                        </m:ctrlPr>
                      </m:dPr>
                      <m:e>
                        <m:r>
                          <a:rPr lang="en-US" i="1" dirty="0" smtClean="0">
                            <a:latin typeface="Cambria Math" panose="02040503050406030204" pitchFamily="18" charset="0"/>
                          </a:rPr>
                          <m:t>0</m:t>
                        </m:r>
                      </m:e>
                    </m:d>
                    <m:sSup>
                      <m:sSupPr>
                        <m:ctrlPr>
                          <a:rPr lang="en-US" b="0" i="1" dirty="0" smtClean="0">
                            <a:latin typeface="Cambria Math" panose="02040503050406030204" pitchFamily="18" charset="0"/>
                          </a:rPr>
                        </m:ctrlPr>
                      </m:sSupPr>
                      <m:e>
                        <m:r>
                          <a:rPr lang="en-US" b="0" i="1" dirty="0" smtClean="0">
                            <a:latin typeface="Cambria Math" panose="02040503050406030204" pitchFamily="18" charset="0"/>
                          </a:rPr>
                          <m:t>⇒</m:t>
                        </m:r>
                        <m:r>
                          <a:rPr lang="en-US" i="1" dirty="0" smtClean="0">
                            <a:latin typeface="Cambria Math" panose="02040503050406030204" pitchFamily="18" charset="0"/>
                          </a:rPr>
                          <m:t>𝐴</m:t>
                        </m:r>
                      </m:e>
                      <m:sup>
                        <m:r>
                          <a:rPr lang="en-US" i="1" dirty="0" smtClean="0">
                            <a:latin typeface="Cambria Math" panose="02040503050406030204" pitchFamily="18" charset="0"/>
                          </a:rPr>
                          <m:t>∗</m:t>
                        </m:r>
                      </m:sup>
                    </m:sSup>
                    <m:r>
                      <a:rPr lang="en-US" i="1" dirty="0" smtClean="0">
                        <a:latin typeface="Cambria Math" panose="02040503050406030204" pitchFamily="18" charset="0"/>
                      </a:rPr>
                      <m:t>~1</m:t>
                    </m:r>
                  </m:oMath>
                </a14:m>
                <a:r>
                  <a:rPr lang="en-US" dirty="0" smtClean="0"/>
                  <a:t>, if </a:t>
                </a:r>
                <a14:m>
                  <m:oMath xmlns:m="http://schemas.openxmlformats.org/officeDocument/2006/math">
                    <m:r>
                      <a:rPr lang="en-US" i="1" dirty="0" smtClean="0">
                        <a:latin typeface="Cambria Math" panose="02040503050406030204" pitchFamily="18" charset="0"/>
                      </a:rPr>
                      <m:t>𝐴</m:t>
                    </m:r>
                    <m:d>
                      <m:dPr>
                        <m:ctrlPr>
                          <a:rPr lang="en-US" i="1" dirty="0" smtClean="0">
                            <a:latin typeface="Cambria Math" panose="02040503050406030204" pitchFamily="18" charset="0"/>
                          </a:rPr>
                        </m:ctrlPr>
                      </m:dPr>
                      <m:e>
                        <m:r>
                          <a:rPr lang="en-US" i="1" dirty="0" smtClean="0">
                            <a:latin typeface="Cambria Math" panose="02040503050406030204" pitchFamily="18" charset="0"/>
                          </a:rPr>
                          <m:t>0</m:t>
                        </m:r>
                      </m:e>
                    </m:d>
                    <m:r>
                      <a:rPr lang="en-US" i="1" dirty="0" smtClean="0">
                        <a:latin typeface="Cambria Math" panose="02040503050406030204" pitchFamily="18" charset="0"/>
                      </a:rPr>
                      <m:t>&lt;</m:t>
                    </m:r>
                    <m:r>
                      <a:rPr lang="en-US" i="1" dirty="0" smtClean="0">
                        <a:latin typeface="Cambria Math" panose="02040503050406030204" pitchFamily="18" charset="0"/>
                      </a:rPr>
                      <m:t>𝐵</m:t>
                    </m:r>
                    <m:d>
                      <m:dPr>
                        <m:ctrlPr>
                          <a:rPr lang="en-US" i="1" dirty="0" smtClean="0">
                            <a:latin typeface="Cambria Math" panose="02040503050406030204" pitchFamily="18" charset="0"/>
                          </a:rPr>
                        </m:ctrlPr>
                      </m:dPr>
                      <m:e>
                        <m:r>
                          <a:rPr lang="en-US" i="1" dirty="0" smtClean="0">
                            <a:latin typeface="Cambria Math" panose="02040503050406030204" pitchFamily="18" charset="0"/>
                          </a:rPr>
                          <m:t>0</m:t>
                        </m:r>
                      </m:e>
                    </m:d>
                    <m:r>
                      <a:rPr lang="en-US" b="0" i="1" dirty="0" smtClean="0">
                        <a:latin typeface="Cambria Math" panose="02040503050406030204" pitchFamily="18" charset="0"/>
                      </a:rPr>
                      <m:t>⇒</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𝐴</m:t>
                        </m:r>
                      </m:e>
                      <m:sup>
                        <m:r>
                          <a:rPr lang="en-US" i="1" dirty="0" smtClean="0">
                            <a:latin typeface="Cambria Math" panose="02040503050406030204" pitchFamily="18" charset="0"/>
                          </a:rPr>
                          <m:t>∗</m:t>
                        </m:r>
                      </m:sup>
                    </m:sSup>
                    <m:r>
                      <a:rPr lang="en-US" i="1" dirty="0" smtClean="0">
                        <a:latin typeface="Cambria Math" panose="02040503050406030204" pitchFamily="18" charset="0"/>
                      </a:rPr>
                      <m:t>~0.2</m:t>
                    </m:r>
                  </m:oMath>
                </a14:m>
                <a:r>
                  <a:rPr lang="en-US" dirty="0" smtClean="0"/>
                  <a:t>, if </a:t>
                </a:r>
                <a14:m>
                  <m:oMath xmlns:m="http://schemas.openxmlformats.org/officeDocument/2006/math">
                    <m:r>
                      <a:rPr lang="en-US" i="1" dirty="0">
                        <a:latin typeface="Cambria Math" panose="02040503050406030204" pitchFamily="18" charset="0"/>
                      </a:rPr>
                      <m:t>𝐴</m:t>
                    </m:r>
                    <m:d>
                      <m:dPr>
                        <m:ctrlPr>
                          <a:rPr lang="en-US" i="1" dirty="0">
                            <a:latin typeface="Cambria Math" panose="02040503050406030204" pitchFamily="18" charset="0"/>
                          </a:rPr>
                        </m:ctrlPr>
                      </m:dPr>
                      <m:e>
                        <m:r>
                          <a:rPr lang="en-US" i="1" dirty="0">
                            <a:latin typeface="Cambria Math" panose="02040503050406030204" pitchFamily="18" charset="0"/>
                          </a:rPr>
                          <m:t>0</m:t>
                        </m:r>
                      </m:e>
                    </m:d>
                    <m:r>
                      <a:rPr lang="en-US" b="0" i="1" dirty="0" smtClean="0">
                        <a:latin typeface="Cambria Math" panose="02040503050406030204" pitchFamily="18" charset="0"/>
                      </a:rPr>
                      <m:t>=</m:t>
                    </m:r>
                    <m:r>
                      <a:rPr lang="en-US" i="1" dirty="0">
                        <a:latin typeface="Cambria Math" panose="02040503050406030204" pitchFamily="18" charset="0"/>
                      </a:rPr>
                      <m:t>𝐵</m:t>
                    </m:r>
                    <m:d>
                      <m:dPr>
                        <m:ctrlPr>
                          <a:rPr lang="en-US" i="1" dirty="0">
                            <a:latin typeface="Cambria Math" panose="02040503050406030204" pitchFamily="18" charset="0"/>
                          </a:rPr>
                        </m:ctrlPr>
                      </m:dPr>
                      <m:e>
                        <m:r>
                          <a:rPr lang="en-US" i="1" dirty="0">
                            <a:latin typeface="Cambria Math" panose="02040503050406030204" pitchFamily="18" charset="0"/>
                          </a:rPr>
                          <m:t>0</m:t>
                        </m:r>
                      </m:e>
                    </m:d>
                    <m:r>
                      <a:rPr lang="en-US" i="1" dirty="0">
                        <a:latin typeface="Cambria Math" panose="02040503050406030204" pitchFamily="18" charset="0"/>
                      </a:rPr>
                      <m:t>⇒</m:t>
                    </m:r>
                    <m:sSup>
                      <m:sSupPr>
                        <m:ctrlPr>
                          <a:rPr lang="en-US" i="1" dirty="0">
                            <a:latin typeface="Cambria Math" panose="02040503050406030204" pitchFamily="18" charset="0"/>
                          </a:rPr>
                        </m:ctrlPr>
                      </m:sSupPr>
                      <m:e>
                        <m:r>
                          <a:rPr lang="en-US" i="1" dirty="0">
                            <a:latin typeface="Cambria Math" panose="02040503050406030204" pitchFamily="18" charset="0"/>
                          </a:rPr>
                          <m:t>𝐴</m:t>
                        </m:r>
                      </m:e>
                      <m:sup>
                        <m:r>
                          <a:rPr lang="en-US" i="1" dirty="0">
                            <a:latin typeface="Cambria Math" panose="02040503050406030204" pitchFamily="18" charset="0"/>
                          </a:rPr>
                          <m:t>∗</m:t>
                        </m:r>
                      </m:sup>
                    </m:sSup>
                    <m:r>
                      <a:rPr lang="en-US" b="0" i="1" dirty="0" smtClean="0">
                        <a:latin typeface="Cambria Math" panose="02040503050406030204" pitchFamily="18" charset="0"/>
                      </a:rPr>
                      <m:t>=0.5</m:t>
                    </m:r>
                  </m:oMath>
                </a14:m>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5402120"/>
              </a:xfrm>
              <a:prstGeom prst="rect">
                <a:avLst/>
              </a:prstGeom>
              <a:blipFill rotWithShape="0">
                <a:blip r:embed="rId4"/>
                <a:stretch>
                  <a:fillRect l="-930" t="-564"/>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pic>
        <p:nvPicPr>
          <p:cNvPr id="4" name="Picture 3"/>
          <p:cNvPicPr>
            <a:picLocks noChangeAspect="1"/>
          </p:cNvPicPr>
          <p:nvPr/>
        </p:nvPicPr>
        <p:blipFill>
          <a:blip r:embed="rId7"/>
          <a:stretch>
            <a:fillRect/>
          </a:stretch>
        </p:blipFill>
        <p:spPr>
          <a:xfrm>
            <a:off x="5929313" y="3079425"/>
            <a:ext cx="3214687" cy="2459596"/>
          </a:xfrm>
          <a:prstGeom prst="rect">
            <a:avLst/>
          </a:prstGeom>
        </p:spPr>
      </p:pic>
      <p:sp>
        <p:nvSpPr>
          <p:cNvPr id="8" name="TextBox 7"/>
          <p:cNvSpPr txBox="1"/>
          <p:nvPr/>
        </p:nvSpPr>
        <p:spPr>
          <a:xfrm>
            <a:off x="5638800" y="5791200"/>
            <a:ext cx="2911475" cy="646331"/>
          </a:xfrm>
          <a:prstGeom prst="rect">
            <a:avLst/>
          </a:prstGeom>
          <a:noFill/>
        </p:spPr>
        <p:txBody>
          <a:bodyPr wrap="square" rtlCol="0">
            <a:spAutoFit/>
          </a:bodyPr>
          <a:lstStyle/>
          <a:p>
            <a:r>
              <a:rPr lang="en-US" dirty="0" smtClean="0"/>
              <a:t>E599 Lecture 7 Latch Demo</a:t>
            </a:r>
            <a:endParaRPr lang="en-US" dirty="0"/>
          </a:p>
        </p:txBody>
      </p:sp>
    </p:spTree>
    <p:extLst>
      <p:ext uri="{BB962C8B-B14F-4D97-AF65-F5344CB8AC3E}">
        <p14:creationId xmlns:p14="http://schemas.microsoft.com/office/powerpoint/2010/main" val="3798695143"/>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3740126"/>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2) Change the initial value of </a:t>
                </a:r>
                <a14:m>
                  <m:oMath xmlns:m="http://schemas.openxmlformats.org/officeDocument/2006/math">
                    <m:r>
                      <a:rPr lang="en-US" i="1" dirty="0" smtClean="0">
                        <a:latin typeface="Cambria Math" panose="02040503050406030204" pitchFamily="18" charset="0"/>
                      </a:rPr>
                      <m:t>𝐵</m:t>
                    </m:r>
                    <m:r>
                      <a:rPr lang="en-US" i="1" dirty="0" smtClean="0">
                        <a:latin typeface="Cambria Math" panose="02040503050406030204" pitchFamily="18" charset="0"/>
                      </a:rPr>
                      <m:t>(0)</m:t>
                    </m:r>
                  </m:oMath>
                </a14:m>
                <a:r>
                  <a:rPr lang="en-US" dirty="0" smtClean="0"/>
                  <a:t> and try again</a:t>
                </a:r>
              </a:p>
              <a:p>
                <a:r>
                  <a:rPr lang="en-US" dirty="0"/>
                  <a:t>Do the fixed point values change? </a:t>
                </a:r>
              </a:p>
              <a:p>
                <a:endParaRPr lang="en-US" dirty="0" smtClean="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3740126"/>
              </a:xfrm>
              <a:prstGeom prst="rect">
                <a:avLst/>
              </a:prstGeom>
              <a:blipFill rotWithShape="0">
                <a:blip r:embed="rId4"/>
                <a:stretch>
                  <a:fillRect l="-930" t="-814"/>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pic>
        <p:nvPicPr>
          <p:cNvPr id="4" name="Picture 3"/>
          <p:cNvPicPr>
            <a:picLocks noChangeAspect="1"/>
          </p:cNvPicPr>
          <p:nvPr/>
        </p:nvPicPr>
        <p:blipFill>
          <a:blip r:embed="rId7"/>
          <a:stretch>
            <a:fillRect/>
          </a:stretch>
        </p:blipFill>
        <p:spPr>
          <a:xfrm>
            <a:off x="5929313" y="3079425"/>
            <a:ext cx="3214687" cy="2459596"/>
          </a:xfrm>
          <a:prstGeom prst="rect">
            <a:avLst/>
          </a:prstGeom>
        </p:spPr>
      </p:pic>
    </p:spTree>
    <p:extLst>
      <p:ext uri="{BB962C8B-B14F-4D97-AF65-F5344CB8AC3E}">
        <p14:creationId xmlns:p14="http://schemas.microsoft.com/office/powerpoint/2010/main" val="337253412"/>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4294124"/>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2) Change the initial value of </a:t>
                </a:r>
                <a14:m>
                  <m:oMath xmlns:m="http://schemas.openxmlformats.org/officeDocument/2006/math">
                    <m:r>
                      <a:rPr lang="en-US" i="1" dirty="0" smtClean="0">
                        <a:latin typeface="Cambria Math" panose="02040503050406030204" pitchFamily="18" charset="0"/>
                      </a:rPr>
                      <m:t>𝐵</m:t>
                    </m:r>
                    <m:r>
                      <a:rPr lang="en-US" i="1" dirty="0" smtClean="0">
                        <a:latin typeface="Cambria Math" panose="02040503050406030204" pitchFamily="18" charset="0"/>
                      </a:rPr>
                      <m:t>(0)</m:t>
                    </m:r>
                  </m:oMath>
                </a14:m>
                <a:r>
                  <a:rPr lang="en-US" dirty="0" smtClean="0"/>
                  <a:t> and try again</a:t>
                </a:r>
              </a:p>
              <a:p>
                <a:r>
                  <a:rPr lang="en-US" dirty="0"/>
                  <a:t>Do the fixed point values change? </a:t>
                </a:r>
                <a:endParaRPr lang="en-US" dirty="0" smtClean="0"/>
              </a:p>
              <a:p>
                <a:endParaRPr lang="en-US" dirty="0"/>
              </a:p>
              <a:p>
                <a:r>
                  <a:rPr lang="en-US" dirty="0" smtClean="0"/>
                  <a:t>No, the results and FP are the same</a:t>
                </a:r>
                <a:endParaRPr lang="en-US" dirty="0"/>
              </a:p>
              <a:p>
                <a:endParaRPr lang="en-US" dirty="0" smtClean="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4294124"/>
              </a:xfrm>
              <a:prstGeom prst="rect">
                <a:avLst/>
              </a:prstGeom>
              <a:blipFill rotWithShape="0">
                <a:blip r:embed="rId4"/>
                <a:stretch>
                  <a:fillRect l="-930" t="-70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pic>
        <p:nvPicPr>
          <p:cNvPr id="4" name="Picture 3"/>
          <p:cNvPicPr>
            <a:picLocks noChangeAspect="1"/>
          </p:cNvPicPr>
          <p:nvPr/>
        </p:nvPicPr>
        <p:blipFill>
          <a:blip r:embed="rId7"/>
          <a:stretch>
            <a:fillRect/>
          </a:stretch>
        </p:blipFill>
        <p:spPr>
          <a:xfrm>
            <a:off x="5929313" y="3079425"/>
            <a:ext cx="3214687" cy="2459596"/>
          </a:xfrm>
          <a:prstGeom prst="rect">
            <a:avLst/>
          </a:prstGeom>
        </p:spPr>
      </p:pic>
      <p:pic>
        <p:nvPicPr>
          <p:cNvPr id="3" name="Picture 2"/>
          <p:cNvPicPr>
            <a:picLocks noChangeAspect="1"/>
          </p:cNvPicPr>
          <p:nvPr/>
        </p:nvPicPr>
        <p:blipFill>
          <a:blip r:embed="rId8"/>
          <a:stretch>
            <a:fillRect/>
          </a:stretch>
        </p:blipFill>
        <p:spPr>
          <a:xfrm>
            <a:off x="2807792" y="4434121"/>
            <a:ext cx="2966861" cy="2209800"/>
          </a:xfrm>
          <a:prstGeom prst="rect">
            <a:avLst/>
          </a:prstGeom>
        </p:spPr>
      </p:pic>
    </p:spTree>
    <p:extLst>
      <p:ext uri="{BB962C8B-B14F-4D97-AF65-F5344CB8AC3E}">
        <p14:creationId xmlns:p14="http://schemas.microsoft.com/office/powerpoint/2010/main" val="1370842836"/>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3463128"/>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2) Change the basal transcription rate </a:t>
                </a:r>
                <a14:m>
                  <m:oMath xmlns:m="http://schemas.openxmlformats.org/officeDocument/2006/math">
                    <m:r>
                      <a:rPr lang="en-US" i="1" dirty="0" smtClean="0">
                        <a:latin typeface="Cambria Math" panose="02040503050406030204" pitchFamily="18" charset="0"/>
                      </a:rPr>
                      <m:t>𝑏</m:t>
                    </m:r>
                  </m:oMath>
                </a14:m>
                <a:r>
                  <a:rPr lang="en-US" dirty="0" smtClean="0"/>
                  <a:t>. What happens?</a:t>
                </a:r>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3463128"/>
              </a:xfrm>
              <a:prstGeom prst="rect">
                <a:avLst/>
              </a:prstGeom>
              <a:blipFill rotWithShape="0">
                <a:blip r:embed="rId4"/>
                <a:stretch>
                  <a:fillRect l="-930" t="-880"/>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pic>
        <p:nvPicPr>
          <p:cNvPr id="4" name="Picture 3"/>
          <p:cNvPicPr>
            <a:picLocks noChangeAspect="1"/>
          </p:cNvPicPr>
          <p:nvPr/>
        </p:nvPicPr>
        <p:blipFill>
          <a:blip r:embed="rId7"/>
          <a:stretch>
            <a:fillRect/>
          </a:stretch>
        </p:blipFill>
        <p:spPr>
          <a:xfrm>
            <a:off x="5929313" y="3079425"/>
            <a:ext cx="3214687" cy="2459596"/>
          </a:xfrm>
          <a:prstGeom prst="rect">
            <a:avLst/>
          </a:prstGeom>
        </p:spPr>
      </p:pic>
    </p:spTree>
    <p:extLst>
      <p:ext uri="{BB962C8B-B14F-4D97-AF65-F5344CB8AC3E}">
        <p14:creationId xmlns:p14="http://schemas.microsoft.com/office/powerpoint/2010/main" val="1914683821"/>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3740126"/>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a:t>2) Change the basal transcription rate </a:t>
                </a:r>
                <a14:m>
                  <m:oMath xmlns:m="http://schemas.openxmlformats.org/officeDocument/2006/math">
                    <m:r>
                      <a:rPr lang="en-US" i="1" dirty="0">
                        <a:latin typeface="Cambria Math" panose="02040503050406030204" pitchFamily="18" charset="0"/>
                      </a:rPr>
                      <m:t>𝑏</m:t>
                    </m:r>
                  </m:oMath>
                </a14:m>
                <a:r>
                  <a:rPr lang="en-US" dirty="0"/>
                  <a:t>. What happens?</a:t>
                </a:r>
              </a:p>
              <a:p>
                <a:r>
                  <a:rPr lang="en-US" dirty="0" smtClean="0"/>
                  <a:t>Fixed points change but behavior the same</a:t>
                </a:r>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3740126"/>
              </a:xfrm>
              <a:prstGeom prst="rect">
                <a:avLst/>
              </a:prstGeom>
              <a:blipFill rotWithShape="0">
                <a:blip r:embed="rId4"/>
                <a:stretch>
                  <a:fillRect l="-930" t="-814"/>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pic>
        <p:nvPicPr>
          <p:cNvPr id="4" name="Picture 3"/>
          <p:cNvPicPr>
            <a:picLocks noChangeAspect="1"/>
          </p:cNvPicPr>
          <p:nvPr/>
        </p:nvPicPr>
        <p:blipFill>
          <a:blip r:embed="rId7"/>
          <a:stretch>
            <a:fillRect/>
          </a:stretch>
        </p:blipFill>
        <p:spPr>
          <a:xfrm>
            <a:off x="5929313" y="3079425"/>
            <a:ext cx="3214687" cy="2459596"/>
          </a:xfrm>
          <a:prstGeom prst="rect">
            <a:avLst/>
          </a:prstGeom>
        </p:spPr>
      </p:pic>
      <p:pic>
        <p:nvPicPr>
          <p:cNvPr id="5" name="Picture 4"/>
          <p:cNvPicPr>
            <a:picLocks noChangeAspect="1"/>
          </p:cNvPicPr>
          <p:nvPr/>
        </p:nvPicPr>
        <p:blipFill>
          <a:blip r:embed="rId8"/>
          <a:stretch>
            <a:fillRect/>
          </a:stretch>
        </p:blipFill>
        <p:spPr>
          <a:xfrm>
            <a:off x="1236282" y="4239962"/>
            <a:ext cx="3567112" cy="2598117"/>
          </a:xfrm>
          <a:prstGeom prst="rect">
            <a:avLst/>
          </a:prstGeom>
        </p:spPr>
      </p:pic>
    </p:spTree>
    <p:extLst>
      <p:ext uri="{BB962C8B-B14F-4D97-AF65-F5344CB8AC3E}">
        <p14:creationId xmlns:p14="http://schemas.microsoft.com/office/powerpoint/2010/main" val="1107720236"/>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4294124"/>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3) Now write a simulation to scan the fixed points as a function of a parameter. Start by scanning </a:t>
                </a:r>
                <a14:m>
                  <m:oMath xmlns:m="http://schemas.openxmlformats.org/officeDocument/2006/math">
                    <m:r>
                      <a:rPr lang="en-US" i="1" dirty="0" smtClean="0">
                        <a:latin typeface="Cambria Math" panose="02040503050406030204" pitchFamily="18" charset="0"/>
                      </a:rPr>
                      <m:t>𝐼</m:t>
                    </m:r>
                  </m:oMath>
                </a14:m>
                <a:r>
                  <a:rPr lang="en-US" dirty="0" smtClean="0"/>
                  <a:t> between 0 and 1</a:t>
                </a:r>
              </a:p>
              <a:p>
                <a:endParaRPr lang="en-US" dirty="0"/>
              </a:p>
              <a:p>
                <a:r>
                  <a:rPr lang="en-US" dirty="0" smtClean="0"/>
                  <a:t>What happens?</a:t>
                </a:r>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4294124"/>
              </a:xfrm>
              <a:prstGeom prst="rect">
                <a:avLst/>
              </a:prstGeom>
              <a:blipFill rotWithShape="0">
                <a:blip r:embed="rId4"/>
                <a:stretch>
                  <a:fillRect l="-930" t="-70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spTree>
    <p:extLst>
      <p:ext uri="{BB962C8B-B14F-4D97-AF65-F5344CB8AC3E}">
        <p14:creationId xmlns:p14="http://schemas.microsoft.com/office/powerpoint/2010/main" val="811017991"/>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5679119"/>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3) Now write a simulation to scan the fixed points as a function of a parameter. Start by scanning </a:t>
                </a:r>
                <a14:m>
                  <m:oMath xmlns:m="http://schemas.openxmlformats.org/officeDocument/2006/math">
                    <m:r>
                      <a:rPr lang="en-US" i="1" dirty="0" smtClean="0">
                        <a:latin typeface="Cambria Math" panose="02040503050406030204" pitchFamily="18" charset="0"/>
                      </a:rPr>
                      <m:t>𝐼</m:t>
                    </m:r>
                  </m:oMath>
                </a14:m>
                <a:r>
                  <a:rPr lang="en-US" dirty="0" smtClean="0"/>
                  <a:t> between 0 and 1</a:t>
                </a:r>
              </a:p>
              <a:p>
                <a:endParaRPr lang="en-US" dirty="0"/>
              </a:p>
              <a:p>
                <a:r>
                  <a:rPr lang="en-US" dirty="0" smtClean="0"/>
                  <a:t>Notice that for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&lt;0.3</m:t>
                    </m:r>
                  </m:oMath>
                </a14:m>
                <a:r>
                  <a:rPr lang="en-US" dirty="0" smtClean="0"/>
                  <a:t> both </a:t>
                </a:r>
                <a14:m>
                  <m:oMath xmlns:m="http://schemas.openxmlformats.org/officeDocument/2006/math">
                    <m:r>
                      <a:rPr lang="en-US" i="1" dirty="0" smtClean="0">
                        <a:latin typeface="Cambria Math" panose="02040503050406030204" pitchFamily="18" charset="0"/>
                      </a:rPr>
                      <m:t>𝐴</m:t>
                    </m:r>
                  </m:oMath>
                </a14:m>
                <a:r>
                  <a:rPr lang="en-US" dirty="0" smtClean="0"/>
                  <a:t> and </a:t>
                </a:r>
                <a14:m>
                  <m:oMath xmlns:m="http://schemas.openxmlformats.org/officeDocument/2006/math">
                    <m:r>
                      <a:rPr lang="en-US" i="1" dirty="0" smtClean="0">
                        <a:latin typeface="Cambria Math" panose="02040503050406030204" pitchFamily="18" charset="0"/>
                      </a:rPr>
                      <m:t>𝐵</m:t>
                    </m:r>
                  </m:oMath>
                </a14:m>
                <a:r>
                  <a:rPr lang="en-US" dirty="0" smtClean="0"/>
                  <a:t> go to a high value, which decreases linearly as I increases</a:t>
                </a:r>
              </a:p>
              <a:p>
                <a:endParaRPr lang="en-US" dirty="0"/>
              </a:p>
              <a:p>
                <a:r>
                  <a:rPr lang="en-US" dirty="0" smtClean="0"/>
                  <a:t>For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&gt;0.3</m:t>
                    </m:r>
                  </m:oMath>
                </a14:m>
                <a:r>
                  <a:rPr lang="en-US" dirty="0" smtClean="0"/>
                  <a:t>, whichever is larger initially goes to a high value nearly independent of </a:t>
                </a:r>
                <a14:m>
                  <m:oMath xmlns:m="http://schemas.openxmlformats.org/officeDocument/2006/math">
                    <m:r>
                      <a:rPr lang="en-US" i="1" dirty="0" smtClean="0">
                        <a:latin typeface="Cambria Math" panose="02040503050406030204" pitchFamily="18" charset="0"/>
                      </a:rPr>
                      <m:t>𝐼</m:t>
                    </m:r>
                  </m:oMath>
                </a14:m>
                <a:r>
                  <a:rPr lang="en-US" dirty="0" smtClean="0"/>
                  <a:t> and whichever is lower goes to a value which decreases with increasing </a:t>
                </a:r>
                <a14:m>
                  <m:oMath xmlns:m="http://schemas.openxmlformats.org/officeDocument/2006/math">
                    <m:r>
                      <a:rPr lang="en-US" i="1" dirty="0" smtClean="0">
                        <a:latin typeface="Cambria Math" panose="02040503050406030204" pitchFamily="18" charset="0"/>
                      </a:rPr>
                      <m:t>𝐼</m:t>
                    </m:r>
                  </m:oMath>
                </a14:m>
                <a:endParaRPr lang="en-US" dirty="0" smtClean="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5679119"/>
              </a:xfrm>
              <a:prstGeom prst="rect">
                <a:avLst/>
              </a:prstGeom>
              <a:blipFill rotWithShape="0">
                <a:blip r:embed="rId4"/>
                <a:stretch>
                  <a:fillRect l="-930" t="-536"/>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 name="Group 4"/>
          <p:cNvGrpSpPr/>
          <p:nvPr/>
        </p:nvGrpSpPr>
        <p:grpSpPr>
          <a:xfrm>
            <a:off x="5867400" y="3999976"/>
            <a:ext cx="2886075" cy="2304470"/>
            <a:chOff x="5867400" y="3999976"/>
            <a:chExt cx="2886075" cy="2304470"/>
          </a:xfrm>
        </p:grpSpPr>
        <p:pic>
          <p:nvPicPr>
            <p:cNvPr id="3" name="Picture 2"/>
            <p:cNvPicPr>
              <a:picLocks noChangeAspect="1"/>
            </p:cNvPicPr>
            <p:nvPr/>
          </p:nvPicPr>
          <p:blipFill>
            <a:blip r:embed="rId7"/>
            <a:stretch>
              <a:fillRect/>
            </a:stretch>
          </p:blipFill>
          <p:spPr>
            <a:xfrm>
              <a:off x="5867400" y="3999976"/>
              <a:ext cx="2886075" cy="2141930"/>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7139065" y="5935114"/>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7139065" y="5935114"/>
                  <a:ext cx="344260" cy="369332"/>
                </a:xfrm>
                <a:prstGeom prst="rect">
                  <a:avLst/>
                </a:prstGeom>
                <a:blipFill rotWithShape="0">
                  <a:blip r:embed="rId8"/>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2302163967"/>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5125121"/>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3) Now write a simulation to scan the fixed points as a function of a parameter. Start by scanning </a:t>
                </a:r>
                <a14:m>
                  <m:oMath xmlns:m="http://schemas.openxmlformats.org/officeDocument/2006/math">
                    <m:r>
                      <a:rPr lang="en-US" i="1" dirty="0" smtClean="0">
                        <a:latin typeface="Cambria Math" panose="02040503050406030204" pitchFamily="18" charset="0"/>
                      </a:rPr>
                      <m:t>𝐼</m:t>
                    </m:r>
                  </m:oMath>
                </a14:m>
                <a:r>
                  <a:rPr lang="en-US" dirty="0" smtClean="0"/>
                  <a:t> between 0 and 1</a:t>
                </a:r>
              </a:p>
              <a:p>
                <a:endParaRPr lang="en-US" dirty="0"/>
              </a:p>
              <a:p>
                <a:r>
                  <a:rPr lang="en-US" dirty="0" smtClean="0"/>
                  <a:t>Notice that we don’t see the intermediate value when </a:t>
                </a:r>
                <a14:m>
                  <m:oMath xmlns:m="http://schemas.openxmlformats.org/officeDocument/2006/math">
                    <m:r>
                      <a:rPr lang="en-US" i="1" dirty="0" smtClean="0">
                        <a:latin typeface="Cambria Math" panose="02040503050406030204" pitchFamily="18" charset="0"/>
                      </a:rPr>
                      <m:t>𝐴</m:t>
                    </m:r>
                    <m:r>
                      <a:rPr lang="en-US" i="1" dirty="0" smtClean="0">
                        <a:latin typeface="Cambria Math" panose="02040503050406030204" pitchFamily="18" charset="0"/>
                      </a:rPr>
                      <m:t>(0)=</m:t>
                    </m:r>
                    <m:r>
                      <a:rPr lang="en-US" i="1" dirty="0" smtClean="0">
                        <a:latin typeface="Cambria Math" panose="02040503050406030204" pitchFamily="18" charset="0"/>
                      </a:rPr>
                      <m:t>𝐵</m:t>
                    </m:r>
                    <m:r>
                      <a:rPr lang="en-US" i="1" dirty="0" smtClean="0">
                        <a:latin typeface="Cambria Math" panose="02040503050406030204" pitchFamily="18" charset="0"/>
                      </a:rPr>
                      <m:t>(0), </m:t>
                    </m:r>
                  </m:oMath>
                </a14:m>
                <a:r>
                  <a:rPr lang="en-US" dirty="0" smtClean="0"/>
                  <a:t>because it is an unstable fixed point. </a:t>
                </a:r>
              </a:p>
              <a:p>
                <a:endParaRPr lang="en-US" dirty="0"/>
              </a:p>
              <a:p>
                <a:r>
                  <a:rPr lang="en-US" dirty="0" smtClean="0"/>
                  <a:t>4) Try to write a simulation that includes it as well</a:t>
                </a:r>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5125121"/>
              </a:xfrm>
              <a:prstGeom prst="rect">
                <a:avLst/>
              </a:prstGeom>
              <a:blipFill rotWithShape="0">
                <a:blip r:embed="rId4"/>
                <a:stretch>
                  <a:fillRect l="-930" t="-595"/>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 name="Group 4"/>
          <p:cNvGrpSpPr/>
          <p:nvPr/>
        </p:nvGrpSpPr>
        <p:grpSpPr>
          <a:xfrm>
            <a:off x="5867400" y="3999976"/>
            <a:ext cx="2886075" cy="2356709"/>
            <a:chOff x="5867400" y="3999976"/>
            <a:chExt cx="2886075" cy="2356709"/>
          </a:xfrm>
        </p:grpSpPr>
        <p:pic>
          <p:nvPicPr>
            <p:cNvPr id="3" name="Picture 2"/>
            <p:cNvPicPr>
              <a:picLocks noChangeAspect="1"/>
            </p:cNvPicPr>
            <p:nvPr/>
          </p:nvPicPr>
          <p:blipFill>
            <a:blip r:embed="rId7"/>
            <a:stretch>
              <a:fillRect/>
            </a:stretch>
          </p:blipFill>
          <p:spPr>
            <a:xfrm>
              <a:off x="5867400" y="3999976"/>
              <a:ext cx="2886075" cy="2141930"/>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7170877" y="5987353"/>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7170877" y="5987353"/>
                  <a:ext cx="344260" cy="369332"/>
                </a:xfrm>
                <a:prstGeom prst="rect">
                  <a:avLst/>
                </a:prstGeom>
                <a:blipFill rotWithShape="0">
                  <a:blip r:embed="rId8"/>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822739508"/>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5402120"/>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4) Notice that the initial steady fixed point of </a:t>
                </a:r>
                <a14:m>
                  <m:oMath xmlns:m="http://schemas.openxmlformats.org/officeDocument/2006/math">
                    <m:sSup>
                      <m:sSupPr>
                        <m:ctrlPr>
                          <a:rPr lang="en-US" i="1" dirty="0" smtClean="0">
                            <a:latin typeface="Cambria Math" panose="02040503050406030204" pitchFamily="18" charset="0"/>
                          </a:rPr>
                        </m:ctrlPr>
                      </m:sSupPr>
                      <m:e>
                        <m:r>
                          <a:rPr lang="en-US" i="1" dirty="0" smtClean="0">
                            <a:latin typeface="Cambria Math" panose="02040503050406030204" pitchFamily="18" charset="0"/>
                          </a:rPr>
                          <m:t>𝐴</m:t>
                        </m:r>
                      </m:e>
                      <m:sup>
                        <m:r>
                          <a:rPr lang="en-US" i="1" dirty="0" smtClean="0">
                            <a:latin typeface="Cambria Math" panose="02040503050406030204" pitchFamily="18" charset="0"/>
                          </a:rPr>
                          <m:t>∗</m:t>
                        </m:r>
                      </m:sup>
                    </m:sSup>
                    <m:r>
                      <a:rPr lang="en-US" i="1" dirty="0" smtClean="0">
                        <a:latin typeface="Cambria Math" panose="02040503050406030204" pitchFamily="18" charset="0"/>
                      </a:rPr>
                      <m:t>=</m:t>
                    </m:r>
                    <m:sSup>
                      <m:sSupPr>
                        <m:ctrlPr>
                          <a:rPr lang="en-US" i="1" dirty="0" smtClean="0">
                            <a:latin typeface="Cambria Math" panose="02040503050406030204" pitchFamily="18" charset="0"/>
                          </a:rPr>
                        </m:ctrlPr>
                      </m:sSupPr>
                      <m:e>
                        <m:r>
                          <a:rPr lang="en-US" i="1" dirty="0" smtClean="0">
                            <a:latin typeface="Cambria Math" panose="02040503050406030204" pitchFamily="18" charset="0"/>
                          </a:rPr>
                          <m:t>𝐵</m:t>
                        </m:r>
                      </m:e>
                      <m:sup>
                        <m:r>
                          <a:rPr lang="en-US" i="1" dirty="0" smtClean="0">
                            <a:latin typeface="Cambria Math" panose="02040503050406030204" pitchFamily="18" charset="0"/>
                          </a:rPr>
                          <m:t>∗</m:t>
                        </m:r>
                      </m:sup>
                    </m:sSup>
                  </m:oMath>
                </a14:m>
                <a:r>
                  <a:rPr lang="en-US" dirty="0" smtClean="0"/>
                  <a:t>for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 &lt; 0.3</m:t>
                    </m:r>
                  </m:oMath>
                </a14:m>
                <a:r>
                  <a:rPr lang="en-US" dirty="0" smtClean="0"/>
                  <a:t> continues as an unstable fixed point for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&gt;0.3</m:t>
                    </m:r>
                  </m:oMath>
                </a14:m>
                <a:r>
                  <a:rPr lang="en-US" dirty="0" smtClean="0"/>
                  <a:t>, only visible if we start with </a:t>
                </a:r>
                <a14:m>
                  <m:oMath xmlns:m="http://schemas.openxmlformats.org/officeDocument/2006/math">
                    <m:r>
                      <a:rPr lang="en-US" i="1" dirty="0" smtClean="0">
                        <a:latin typeface="Cambria Math" panose="02040503050406030204" pitchFamily="18" charset="0"/>
                      </a:rPr>
                      <m:t>𝐴</m:t>
                    </m:r>
                    <m:r>
                      <a:rPr lang="en-US" i="1" dirty="0" smtClean="0">
                        <a:latin typeface="Cambria Math" panose="02040503050406030204" pitchFamily="18" charset="0"/>
                      </a:rPr>
                      <m:t>(0)=</m:t>
                    </m:r>
                    <m:r>
                      <a:rPr lang="en-US" i="1" dirty="0" smtClean="0">
                        <a:latin typeface="Cambria Math" panose="02040503050406030204" pitchFamily="18" charset="0"/>
                      </a:rPr>
                      <m:t>𝐵</m:t>
                    </m:r>
                    <m:r>
                      <a:rPr lang="en-US" i="1" dirty="0" smtClean="0">
                        <a:latin typeface="Cambria Math" panose="02040503050406030204" pitchFamily="18" charset="0"/>
                      </a:rPr>
                      <m:t>(0) </m:t>
                    </m:r>
                  </m:oMath>
                </a14:m>
                <a:endParaRPr lang="en-US" dirty="0" smtClean="0"/>
              </a:p>
              <a:p>
                <a:endParaRPr lang="en-US" dirty="0"/>
              </a:p>
              <a:p>
                <a:r>
                  <a:rPr lang="en-US" dirty="0" smtClean="0"/>
                  <a:t>This plot is called a bifurcation diagram, because the number and stability of fixed points changes at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=0.3</m:t>
                    </m:r>
                  </m:oMath>
                </a14:m>
                <a:endParaRPr lang="en-US" dirty="0" smtClean="0"/>
              </a:p>
              <a:p>
                <a:endParaRPr lang="en-US" dirty="0"/>
              </a:p>
              <a:p>
                <a:r>
                  <a:rPr lang="en-US" dirty="0" smtClean="0"/>
                  <a:t>5) Explore what </a:t>
                </a:r>
                <a:r>
                  <a:rPr lang="en-US" dirty="0"/>
                  <a:t>happened to the bifurcation diagram as </a:t>
                </a:r>
                <a:r>
                  <a:rPr lang="en-US" dirty="0" smtClean="0"/>
                  <a:t>you change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1" dirty="0" smtClean="0">
                        <a:latin typeface="Cambria Math" panose="02040503050406030204" pitchFamily="18" charset="0"/>
                      </a:rPr>
                      <m:t> </m:t>
                    </m:r>
                  </m:oMath>
                </a14:m>
                <a:r>
                  <a:rPr lang="en-US" dirty="0" smtClean="0"/>
                  <a:t>and </a:t>
                </a:r>
                <a14:m>
                  <m:oMath xmlns:m="http://schemas.openxmlformats.org/officeDocument/2006/math">
                    <m:r>
                      <a:rPr lang="en-US" i="1" dirty="0" smtClean="0">
                        <a:latin typeface="Cambria Math" panose="02040503050406030204" pitchFamily="18" charset="0"/>
                      </a:rPr>
                      <m:t>𝑏</m:t>
                    </m:r>
                  </m:oMath>
                </a14:m>
                <a:r>
                  <a:rPr lang="en-US" dirty="0" smtClean="0"/>
                  <a:t>. Look at </a:t>
                </a:r>
                <a14:m>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1,2,3,4,5</m:t>
                        </m:r>
                      </m:e>
                    </m:d>
                  </m:oMath>
                </a14:m>
                <a:r>
                  <a:rPr lang="en-US" dirty="0" smtClean="0"/>
                  <a:t> first</a:t>
                </a:r>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5402120"/>
              </a:xfrm>
              <a:prstGeom prst="rect">
                <a:avLst/>
              </a:prstGeom>
              <a:blipFill rotWithShape="0">
                <a:blip r:embed="rId4"/>
                <a:stretch>
                  <a:fillRect l="-930" t="-564" r="-72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 name="Group 4"/>
          <p:cNvGrpSpPr/>
          <p:nvPr/>
        </p:nvGrpSpPr>
        <p:grpSpPr>
          <a:xfrm>
            <a:off x="6040983" y="3505200"/>
            <a:ext cx="2884684" cy="2413516"/>
            <a:chOff x="6040983" y="3505200"/>
            <a:chExt cx="2884684" cy="2413516"/>
          </a:xfrm>
        </p:grpSpPr>
        <p:pic>
          <p:nvPicPr>
            <p:cNvPr id="4" name="Picture 3"/>
            <p:cNvPicPr>
              <a:picLocks noChangeAspect="1"/>
            </p:cNvPicPr>
            <p:nvPr/>
          </p:nvPicPr>
          <p:blipFill>
            <a:blip r:embed="rId7"/>
            <a:stretch>
              <a:fillRect/>
            </a:stretch>
          </p:blipFill>
          <p:spPr>
            <a:xfrm>
              <a:off x="6040983" y="3505200"/>
              <a:ext cx="2884684" cy="2228850"/>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7391400" y="5549384"/>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7391400" y="5549384"/>
                  <a:ext cx="344260" cy="369332"/>
                </a:xfrm>
                <a:prstGeom prst="rect">
                  <a:avLst/>
                </a:prstGeom>
                <a:blipFill rotWithShape="0">
                  <a:blip r:embed="rId8"/>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1153065283"/>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305726" cy="5956118"/>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5) Explore what happened to the bifurcation diagram as you change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1" dirty="0" smtClean="0">
                        <a:latin typeface="Cambria Math" panose="02040503050406030204" pitchFamily="18" charset="0"/>
                      </a:rPr>
                      <m:t> </m:t>
                    </m:r>
                  </m:oMath>
                </a14:m>
                <a:r>
                  <a:rPr lang="en-US" dirty="0" smtClean="0"/>
                  <a:t>and </a:t>
                </a:r>
                <a14:m>
                  <m:oMath xmlns:m="http://schemas.openxmlformats.org/officeDocument/2006/math">
                    <m:r>
                      <a:rPr lang="en-US" i="1" dirty="0" smtClean="0">
                        <a:latin typeface="Cambria Math" panose="02040503050406030204" pitchFamily="18" charset="0"/>
                      </a:rPr>
                      <m:t>𝑏</m:t>
                    </m:r>
                  </m:oMath>
                </a14:m>
                <a:r>
                  <a:rPr lang="en-US" dirty="0" smtClean="0"/>
                  <a:t>. Let’s Look at </a:t>
                </a:r>
                <a14:m>
                  <m:oMath xmlns:m="http://schemas.openxmlformats.org/officeDocument/2006/math">
                    <m:r>
                      <a:rPr lang="en-US" i="1" dirty="0" smtClean="0">
                        <a:latin typeface="Cambria Math" panose="02040503050406030204" pitchFamily="18" charset="0"/>
                      </a:rPr>
                      <m:t>h</m:t>
                    </m:r>
                  </m:oMath>
                </a14:m>
                <a:r>
                  <a:rPr lang="en-US" dirty="0" smtClean="0"/>
                  <a:t> first (strength of nonlinearity)</a:t>
                </a:r>
              </a:p>
              <a:p>
                <a:endParaRPr lang="en-US" dirty="0"/>
              </a:p>
              <a:p>
                <a:r>
                  <a:rPr lang="en-US" dirty="0" smtClean="0"/>
                  <a:t>Unstable FP is almost the same for all </a:t>
                </a:r>
                <a14:m>
                  <m:oMath xmlns:m="http://schemas.openxmlformats.org/officeDocument/2006/math">
                    <m:r>
                      <a:rPr lang="en-US" i="1" dirty="0">
                        <a:latin typeface="Cambria Math" panose="02040503050406030204" pitchFamily="18" charset="0"/>
                      </a:rPr>
                      <m:t>h</m:t>
                    </m:r>
                  </m:oMath>
                </a14:m>
                <a:endParaRPr lang="en-US" dirty="0" smtClean="0"/>
              </a:p>
              <a:p>
                <a14:m>
                  <m:oMath xmlns:m="http://schemas.openxmlformats.org/officeDocument/2006/math">
                    <m:r>
                      <a:rPr lang="en-US" i="1" dirty="0" smtClean="0">
                        <a:latin typeface="Cambria Math" panose="02040503050406030204" pitchFamily="18" charset="0"/>
                      </a:rPr>
                      <m:t>𝐼</m:t>
                    </m:r>
                  </m:oMath>
                </a14:m>
                <a:r>
                  <a:rPr lang="en-US" dirty="0" smtClean="0"/>
                  <a:t> value of bifurcation decreases with increasing </a:t>
                </a:r>
                <a14:m>
                  <m:oMath xmlns:m="http://schemas.openxmlformats.org/officeDocument/2006/math">
                    <m:r>
                      <a:rPr lang="en-US" i="1" dirty="0" smtClean="0">
                        <a:latin typeface="Cambria Math" panose="02040503050406030204" pitchFamily="18" charset="0"/>
                      </a:rPr>
                      <m:t>h</m:t>
                    </m:r>
                  </m:oMath>
                </a14:m>
                <a:endParaRPr lang="en-US" dirty="0" smtClean="0"/>
              </a:p>
              <a:p>
                <a:endParaRPr lang="en-US" dirty="0"/>
              </a:p>
              <a:p>
                <a:r>
                  <a:rPr lang="en-US" dirty="0" smtClean="0"/>
                  <a:t>For </a:t>
                </a:r>
                <a14:m>
                  <m:oMath xmlns:m="http://schemas.openxmlformats.org/officeDocument/2006/math">
                    <m:r>
                      <a:rPr lang="en-US" i="1" dirty="0">
                        <a:latin typeface="Cambria Math" panose="02040503050406030204" pitchFamily="18" charset="0"/>
                      </a:rPr>
                      <m:t>h</m:t>
                    </m:r>
                    <m:r>
                      <a:rPr lang="en-US" b="0" i="1" dirty="0" smtClean="0">
                        <a:latin typeface="Cambria Math" panose="02040503050406030204" pitchFamily="18" charset="0"/>
                      </a:rPr>
                      <m:t>=1,</m:t>
                    </m:r>
                  </m:oMath>
                </a14:m>
                <a:r>
                  <a:rPr lang="en-US" dirty="0" smtClean="0"/>
                  <a:t> have a quadratic divergence of the FP</a:t>
                </a:r>
              </a:p>
              <a:p>
                <a:r>
                  <a:rPr lang="en-US" dirty="0" smtClean="0"/>
                  <a:t>Classic Pitchfork bifurcation</a:t>
                </a:r>
              </a:p>
              <a:p>
                <a:r>
                  <a:rPr lang="en-US" dirty="0" smtClean="0"/>
                  <a:t>For larger </a:t>
                </a:r>
                <a14:m>
                  <m:oMath xmlns:m="http://schemas.openxmlformats.org/officeDocument/2006/math">
                    <m:r>
                      <a:rPr lang="en-US" i="1" dirty="0" smtClean="0">
                        <a:latin typeface="Cambria Math" panose="02040503050406030204" pitchFamily="18" charset="0"/>
                      </a:rPr>
                      <m:t>h</m:t>
                    </m:r>
                  </m:oMath>
                </a14:m>
                <a:r>
                  <a:rPr lang="en-US" dirty="0" smtClean="0"/>
                  <a:t>, the FP diverge more rapidly </a:t>
                </a:r>
              </a:p>
              <a:p>
                <a:r>
                  <a:rPr lang="en-US" dirty="0" smtClean="0"/>
                  <a:t>with increasing </a:t>
                </a:r>
                <a14:m>
                  <m:oMath xmlns:m="http://schemas.openxmlformats.org/officeDocument/2006/math">
                    <m:r>
                      <a:rPr lang="en-US" i="1" dirty="0" smtClean="0">
                        <a:latin typeface="Cambria Math" panose="02040503050406030204" pitchFamily="18" charset="0"/>
                      </a:rPr>
                      <m:t>𝐼</m:t>
                    </m:r>
                  </m:oMath>
                </a14:m>
                <a:endParaRPr lang="en-US" dirty="0" smtClean="0"/>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305726" cy="5956118"/>
              </a:xfrm>
              <a:prstGeom prst="rect">
                <a:avLst/>
              </a:prstGeom>
              <a:blipFill rotWithShape="0">
                <a:blip r:embed="rId5"/>
                <a:stretch>
                  <a:fillRect l="-870" t="-512" r="-580"/>
                </a:stretch>
              </a:blipFill>
            </p:spPr>
            <p:txBody>
              <a:bodyPr/>
              <a:lstStyle/>
              <a:p>
                <a:r>
                  <a:rPr lang="en-US">
                    <a:noFill/>
                  </a:rPr>
                  <a:t> </a:t>
                </a:r>
              </a:p>
            </p:txBody>
          </p:sp>
        </mc:Fallback>
      </mc:AlternateContent>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mc:AlternateContent xmlns:mc="http://schemas.openxmlformats.org/markup-compatibility/2006" xmlns:a14="http://schemas.microsoft.com/office/drawing/2010/main">
        <mc:Choice Requires="a14">
          <p:sp>
            <p:nvSpPr>
              <p:cNvPr id="5" name="TextBox 4"/>
              <p:cNvSpPr txBox="1"/>
              <p:nvPr/>
            </p:nvSpPr>
            <p:spPr>
              <a:xfrm>
                <a:off x="8237304" y="5015463"/>
                <a:ext cx="625941"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=1</m:t>
                      </m:r>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8237304" y="5015463"/>
                <a:ext cx="625941" cy="276999"/>
              </a:xfrm>
              <a:prstGeom prst="rect">
                <a:avLst/>
              </a:prstGeom>
              <a:blipFill rotWithShape="0">
                <a:blip r:embed="rId7"/>
                <a:stretch>
                  <a:fillRect l="-7767" r="-7767"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7507250" y="4644150"/>
                <a:ext cx="62594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=2</m:t>
                      </m:r>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7507250" y="4644150"/>
                <a:ext cx="625941" cy="276999"/>
              </a:xfrm>
              <a:prstGeom prst="rect">
                <a:avLst/>
              </a:prstGeom>
              <a:blipFill rotWithShape="0">
                <a:blip r:embed="rId8"/>
                <a:stretch>
                  <a:fillRect l="-7843" r="-7843"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6947786" y="4480120"/>
                <a:ext cx="62594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=3</m:t>
                      </m:r>
                    </m:oMath>
                  </m:oMathPara>
                </a14:m>
                <a:endParaRPr lang="en-US" dirty="0"/>
              </a:p>
            </p:txBody>
          </p:sp>
        </mc:Choice>
        <mc:Fallback xmlns="">
          <p:sp>
            <p:nvSpPr>
              <p:cNvPr id="13" name="TextBox 12"/>
              <p:cNvSpPr txBox="1">
                <a:spLocks noRot="1" noChangeAspect="1" noMove="1" noResize="1" noEditPoints="1" noAdjustHandles="1" noChangeArrowheads="1" noChangeShapeType="1" noTextEdit="1"/>
              </p:cNvSpPr>
              <p:nvPr/>
            </p:nvSpPr>
            <p:spPr>
              <a:xfrm>
                <a:off x="6947786" y="4480120"/>
                <a:ext cx="625941" cy="276999"/>
              </a:xfrm>
              <a:prstGeom prst="rect">
                <a:avLst/>
              </a:prstGeom>
              <a:blipFill rotWithShape="0">
                <a:blip r:embed="rId9"/>
                <a:stretch>
                  <a:fillRect l="-7843" r="-7843"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6746288" y="4263159"/>
                <a:ext cx="62594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=4</m:t>
                      </m:r>
                    </m:oMath>
                  </m:oMathPara>
                </a14:m>
                <a:endParaRPr lang="en-US" dirty="0"/>
              </a:p>
            </p:txBody>
          </p:sp>
        </mc:Choice>
        <mc:Fallback xmlns="">
          <p:sp>
            <p:nvSpPr>
              <p:cNvPr id="14" name="TextBox 13"/>
              <p:cNvSpPr txBox="1">
                <a:spLocks noRot="1" noChangeAspect="1" noMove="1" noResize="1" noEditPoints="1" noAdjustHandles="1" noChangeArrowheads="1" noChangeShapeType="1" noTextEdit="1"/>
              </p:cNvSpPr>
              <p:nvPr/>
            </p:nvSpPr>
            <p:spPr>
              <a:xfrm>
                <a:off x="6746288" y="4263159"/>
                <a:ext cx="625941" cy="276999"/>
              </a:xfrm>
              <a:prstGeom prst="rect">
                <a:avLst/>
              </a:prstGeom>
              <a:blipFill rotWithShape="0">
                <a:blip r:embed="rId10"/>
                <a:stretch>
                  <a:fillRect l="-7843" r="-7843" b="-86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6512058" y="4039091"/>
                <a:ext cx="62594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=5</m:t>
                      </m:r>
                    </m:oMath>
                  </m:oMathPara>
                </a14:m>
                <a:endParaRPr lang="en-US" dirty="0"/>
              </a:p>
            </p:txBody>
          </p:sp>
        </mc:Choice>
        <mc:Fallback xmlns="">
          <p:sp>
            <p:nvSpPr>
              <p:cNvPr id="17" name="TextBox 16"/>
              <p:cNvSpPr txBox="1">
                <a:spLocks noRot="1" noChangeAspect="1" noMove="1" noResize="1" noEditPoints="1" noAdjustHandles="1" noChangeArrowheads="1" noChangeShapeType="1" noTextEdit="1"/>
              </p:cNvSpPr>
              <p:nvPr/>
            </p:nvSpPr>
            <p:spPr>
              <a:xfrm>
                <a:off x="6512058" y="4039091"/>
                <a:ext cx="625941" cy="276999"/>
              </a:xfrm>
              <a:prstGeom prst="rect">
                <a:avLst/>
              </a:prstGeom>
              <a:blipFill rotWithShape="0">
                <a:blip r:embed="rId11"/>
                <a:stretch>
                  <a:fillRect l="-7767" r="-7767"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5874955" y="3959132"/>
                <a:ext cx="62594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=6</m:t>
                      </m:r>
                    </m:oMath>
                  </m:oMathPara>
                </a14:m>
                <a:endParaRPr lang="en-US" dirty="0"/>
              </a:p>
            </p:txBody>
          </p:sp>
        </mc:Choice>
        <mc:Fallback xmlns="">
          <p:sp>
            <p:nvSpPr>
              <p:cNvPr id="18" name="TextBox 17"/>
              <p:cNvSpPr txBox="1">
                <a:spLocks noRot="1" noChangeAspect="1" noMove="1" noResize="1" noEditPoints="1" noAdjustHandles="1" noChangeArrowheads="1" noChangeShapeType="1" noTextEdit="1"/>
              </p:cNvSpPr>
              <p:nvPr/>
            </p:nvSpPr>
            <p:spPr>
              <a:xfrm>
                <a:off x="5874955" y="3959132"/>
                <a:ext cx="625941" cy="276999"/>
              </a:xfrm>
              <a:prstGeom prst="rect">
                <a:avLst/>
              </a:prstGeom>
              <a:blipFill rotWithShape="0">
                <a:blip r:embed="rId12"/>
                <a:stretch>
                  <a:fillRect l="-7843" r="-7843" b="-8696"/>
                </a:stretch>
              </a:blipFill>
            </p:spPr>
            <p:txBody>
              <a:bodyPr/>
              <a:lstStyle/>
              <a:p>
                <a:r>
                  <a:rPr lang="en-US">
                    <a:noFill/>
                  </a:rPr>
                  <a:t> </a:t>
                </a:r>
              </a:p>
            </p:txBody>
          </p:sp>
        </mc:Fallback>
      </mc:AlternateContent>
      <p:grpSp>
        <p:nvGrpSpPr>
          <p:cNvPr id="4" name="Group 3"/>
          <p:cNvGrpSpPr/>
          <p:nvPr/>
        </p:nvGrpSpPr>
        <p:grpSpPr>
          <a:xfrm>
            <a:off x="5408433" y="3960629"/>
            <a:ext cx="3811580" cy="2897371"/>
            <a:chOff x="5408433" y="3960629"/>
            <a:chExt cx="3811580" cy="2897371"/>
          </a:xfrm>
        </p:grpSpPr>
        <p:pic>
          <p:nvPicPr>
            <p:cNvPr id="6" name="Picture 5"/>
            <p:cNvPicPr>
              <a:picLocks noChangeAspect="1"/>
            </p:cNvPicPr>
            <p:nvPr/>
          </p:nvPicPr>
          <p:blipFill>
            <a:blip r:embed="rId13"/>
            <a:stretch>
              <a:fillRect/>
            </a:stretch>
          </p:blipFill>
          <p:spPr>
            <a:xfrm>
              <a:off x="5408433" y="3960629"/>
              <a:ext cx="3811580" cy="2895769"/>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7285898" y="6488668"/>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7285898" y="6488668"/>
                  <a:ext cx="344260" cy="369332"/>
                </a:xfrm>
                <a:prstGeom prst="rect">
                  <a:avLst/>
                </a:prstGeom>
                <a:blipFill rotWithShape="0">
                  <a:blip r:embed="rId14"/>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258722445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219160" y="4409849"/>
            <a:ext cx="2524125" cy="1938947"/>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807344" cy="1200329"/>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a:p>
              <a:p>
                <a:r>
                  <a:rPr lang="en-US" b="1" dirty="0" smtClean="0"/>
                  <a:t>Compare</a:t>
                </a:r>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807344" cy="1200329"/>
              </a:xfrm>
              <a:prstGeom prst="rect">
                <a:avLst/>
              </a:prstGeom>
              <a:blipFill rotWithShape="0">
                <a:blip r:embed="rId5"/>
                <a:stretch>
                  <a:fillRect l="-944" t="-2538" b="-7107"/>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pic>
        <p:nvPicPr>
          <p:cNvPr id="3" name="Picture 2"/>
          <p:cNvPicPr>
            <a:picLocks noChangeAspect="1"/>
          </p:cNvPicPr>
          <p:nvPr/>
        </p:nvPicPr>
        <p:blipFill rotWithShape="1">
          <a:blip r:embed="rId7"/>
          <a:srcRect r="52118"/>
          <a:stretch/>
        </p:blipFill>
        <p:spPr>
          <a:xfrm>
            <a:off x="7345524" y="787866"/>
            <a:ext cx="1722276" cy="2591025"/>
          </a:xfrm>
          <a:prstGeom prst="rect">
            <a:avLst/>
          </a:prstGeom>
        </p:spPr>
      </p:pic>
      <mc:AlternateContent xmlns:mc="http://schemas.openxmlformats.org/markup-compatibility/2006" xmlns:a14="http://schemas.microsoft.com/office/drawing/2010/main">
        <mc:Choice Requires="a14">
          <p:sp>
            <p:nvSpPr>
              <p:cNvPr id="8" name="Rectangle 7"/>
              <p:cNvSpPr/>
              <p:nvPr/>
            </p:nvSpPr>
            <p:spPr>
              <a:xfrm>
                <a:off x="507122" y="4612410"/>
                <a:ext cx="47397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i="1" dirty="0">
                              <a:latin typeface="Cambria Math" panose="02040503050406030204" pitchFamily="18" charset="0"/>
                            </a:rPr>
                            <m:t>𝑃</m:t>
                          </m:r>
                        </m:e>
                        <m:sub>
                          <m:r>
                            <a:rPr lang="en-US" b="0" i="1" dirty="0" smtClean="0">
                              <a:latin typeface="Cambria Math" panose="02040503050406030204" pitchFamily="18" charset="0"/>
                            </a:rPr>
                            <m:t>2</m:t>
                          </m:r>
                        </m:sub>
                      </m:sSub>
                    </m:oMath>
                  </m:oMathPara>
                </a14:m>
                <a:endParaRPr lang="en-US" dirty="0"/>
              </a:p>
            </p:txBody>
          </p:sp>
        </mc:Choice>
        <mc:Fallback xmlns="">
          <p:sp>
            <p:nvSpPr>
              <p:cNvPr id="8" name="Rectangle 7"/>
              <p:cNvSpPr>
                <a:spLocks noRot="1" noChangeAspect="1" noMove="1" noResize="1" noEditPoints="1" noAdjustHandles="1" noChangeArrowheads="1" noChangeShapeType="1" noTextEdit="1"/>
              </p:cNvSpPr>
              <p:nvPr/>
            </p:nvSpPr>
            <p:spPr>
              <a:xfrm>
                <a:off x="507122" y="4612410"/>
                <a:ext cx="473976" cy="369332"/>
              </a:xfrm>
              <a:prstGeom prst="rect">
                <a:avLst/>
              </a:prstGeom>
              <a:blipFill rotWithShape="0">
                <a:blip r:embed="rId8"/>
                <a:stretch>
                  <a:fillRect b="-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2333894" y="6264275"/>
                <a:ext cx="72673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𝑡𝑖𝑚𝑒</m:t>
                      </m:r>
                    </m:oMath>
                  </m:oMathPara>
                </a14:m>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2333894" y="6264275"/>
                <a:ext cx="726737" cy="369332"/>
              </a:xfrm>
              <a:prstGeom prst="rect">
                <a:avLst/>
              </a:prstGeom>
              <a:blipFill rotWithShape="0">
                <a:blip r:embed="rId9"/>
                <a:stretch>
                  <a:fillRect/>
                </a:stretch>
              </a:blipFill>
            </p:spPr>
            <p:txBody>
              <a:bodyPr/>
              <a:lstStyle/>
              <a:p>
                <a:r>
                  <a:rPr lang="en-US">
                    <a:noFill/>
                  </a:rPr>
                  <a:t> </a:t>
                </a:r>
              </a:p>
            </p:txBody>
          </p:sp>
        </mc:Fallback>
      </mc:AlternateContent>
      <p:pic>
        <p:nvPicPr>
          <p:cNvPr id="11" name="Picture 10"/>
          <p:cNvPicPr>
            <a:picLocks noChangeAspect="1"/>
          </p:cNvPicPr>
          <p:nvPr/>
        </p:nvPicPr>
        <p:blipFill>
          <a:blip r:embed="rId10"/>
          <a:stretch>
            <a:fillRect/>
          </a:stretch>
        </p:blipFill>
        <p:spPr>
          <a:xfrm>
            <a:off x="2716497" y="4409849"/>
            <a:ext cx="2493565" cy="1881188"/>
          </a:xfrm>
          <a:prstGeom prst="rect">
            <a:avLst/>
          </a:prstGeom>
        </p:spPr>
      </p:pic>
      <mc:AlternateContent xmlns:mc="http://schemas.openxmlformats.org/markup-compatibility/2006" xmlns:a14="http://schemas.microsoft.com/office/drawing/2010/main">
        <mc:Choice Requires="a14">
          <p:sp>
            <p:nvSpPr>
              <p:cNvPr id="7" name="Rectangle 6"/>
              <p:cNvSpPr/>
              <p:nvPr/>
            </p:nvSpPr>
            <p:spPr>
              <a:xfrm>
                <a:off x="2962445" y="4551193"/>
                <a:ext cx="47397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2962445" y="4551193"/>
                <a:ext cx="473976" cy="369332"/>
              </a:xfrm>
              <a:prstGeom prst="rect">
                <a:avLst/>
              </a:prstGeom>
              <a:blipFill rotWithShape="0">
                <a:blip r:embed="rId11"/>
                <a:stretch>
                  <a:fillRect b="-1667"/>
                </a:stretch>
              </a:blipFill>
            </p:spPr>
            <p:txBody>
              <a:bodyPr/>
              <a:lstStyle/>
              <a:p>
                <a:r>
                  <a:rPr lang="en-US">
                    <a:noFill/>
                  </a:rPr>
                  <a:t> </a:t>
                </a:r>
              </a:p>
            </p:txBody>
          </p:sp>
        </mc:Fallback>
      </mc:AlternateContent>
      <p:pic>
        <p:nvPicPr>
          <p:cNvPr id="16" name="Picture 15"/>
          <p:cNvPicPr>
            <a:picLocks noChangeAspect="1"/>
          </p:cNvPicPr>
          <p:nvPr/>
        </p:nvPicPr>
        <p:blipFill>
          <a:blip r:embed="rId12"/>
          <a:stretch>
            <a:fillRect/>
          </a:stretch>
        </p:blipFill>
        <p:spPr>
          <a:xfrm>
            <a:off x="250232" y="2268661"/>
            <a:ext cx="2525648" cy="1870368"/>
          </a:xfrm>
          <a:prstGeom prst="rect">
            <a:avLst/>
          </a:prstGeom>
        </p:spPr>
      </p:pic>
      <p:pic>
        <p:nvPicPr>
          <p:cNvPr id="17" name="Picture 16"/>
          <p:cNvPicPr>
            <a:picLocks noChangeAspect="1"/>
          </p:cNvPicPr>
          <p:nvPr/>
        </p:nvPicPr>
        <p:blipFill>
          <a:blip r:embed="rId13"/>
          <a:stretch>
            <a:fillRect/>
          </a:stretch>
        </p:blipFill>
        <p:spPr>
          <a:xfrm>
            <a:off x="2777316" y="2268661"/>
            <a:ext cx="2432746" cy="1855557"/>
          </a:xfrm>
          <a:prstGeom prst="rect">
            <a:avLst/>
          </a:prstGeom>
        </p:spPr>
      </p:pic>
    </p:spTree>
    <p:extLst>
      <p:ext uri="{BB962C8B-B14F-4D97-AF65-F5344CB8AC3E}">
        <p14:creationId xmlns:p14="http://schemas.microsoft.com/office/powerpoint/2010/main" val="1084371886"/>
      </p:ext>
    </p:extLst>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3463128"/>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5) Explore what </a:t>
                </a:r>
                <a:r>
                  <a:rPr lang="en-US" dirty="0"/>
                  <a:t>happened to the bifurcation diagram as </a:t>
                </a:r>
                <a:r>
                  <a:rPr lang="en-US" dirty="0" smtClean="0"/>
                  <a:t>you change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1" dirty="0" smtClean="0">
                        <a:latin typeface="Cambria Math" panose="02040503050406030204" pitchFamily="18" charset="0"/>
                      </a:rPr>
                      <m:t> </m:t>
                    </m:r>
                  </m:oMath>
                </a14:m>
                <a:r>
                  <a:rPr lang="en-US" dirty="0" smtClean="0"/>
                  <a:t>and </a:t>
                </a:r>
                <a14:m>
                  <m:oMath xmlns:m="http://schemas.openxmlformats.org/officeDocument/2006/math">
                    <m:r>
                      <a:rPr lang="en-US" i="1" dirty="0" smtClean="0">
                        <a:latin typeface="Cambria Math" panose="02040503050406030204" pitchFamily="18" charset="0"/>
                      </a:rPr>
                      <m:t>𝑏</m:t>
                    </m:r>
                  </m:oMath>
                </a14:m>
                <a:r>
                  <a:rPr lang="en-US" dirty="0" smtClean="0"/>
                  <a:t>. Look at </a:t>
                </a: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∈(0,2)</m:t>
                    </m:r>
                  </m:oMath>
                </a14:m>
                <a:r>
                  <a:rPr lang="en-US" dirty="0" smtClean="0"/>
                  <a:t> next</a:t>
                </a:r>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3463128"/>
              </a:xfrm>
              <a:prstGeom prst="rect">
                <a:avLst/>
              </a:prstGeom>
              <a:blipFill rotWithShape="0">
                <a:blip r:embed="rId4"/>
                <a:stretch>
                  <a:fillRect l="-930" t="-880" r="-10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grpSp>
        <p:nvGrpSpPr>
          <p:cNvPr id="5" name="Group 4"/>
          <p:cNvGrpSpPr/>
          <p:nvPr/>
        </p:nvGrpSpPr>
        <p:grpSpPr>
          <a:xfrm>
            <a:off x="6040983" y="3505200"/>
            <a:ext cx="2884684" cy="2413516"/>
            <a:chOff x="6040983" y="3505200"/>
            <a:chExt cx="2884684" cy="2413516"/>
          </a:xfrm>
        </p:grpSpPr>
        <p:pic>
          <p:nvPicPr>
            <p:cNvPr id="4" name="Picture 3"/>
            <p:cNvPicPr>
              <a:picLocks noChangeAspect="1"/>
            </p:cNvPicPr>
            <p:nvPr/>
          </p:nvPicPr>
          <p:blipFill>
            <a:blip r:embed="rId7"/>
            <a:stretch>
              <a:fillRect/>
            </a:stretch>
          </p:blipFill>
          <p:spPr>
            <a:xfrm>
              <a:off x="6040983" y="3505200"/>
              <a:ext cx="2884684" cy="2228850"/>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7391400" y="5549384"/>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7391400" y="5549384"/>
                  <a:ext cx="344260" cy="369332"/>
                </a:xfrm>
                <a:prstGeom prst="rect">
                  <a:avLst/>
                </a:prstGeom>
                <a:blipFill rotWithShape="0">
                  <a:blip r:embed="rId8"/>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2720850447"/>
      </p:ext>
    </p:extLst>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5125121"/>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5) Explore what </a:t>
                </a:r>
                <a:r>
                  <a:rPr lang="en-US" dirty="0"/>
                  <a:t>happened to the bifurcation diagram as </a:t>
                </a:r>
                <a:r>
                  <a:rPr lang="en-US" dirty="0" smtClean="0"/>
                  <a:t>you change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1" dirty="0" smtClean="0">
                        <a:latin typeface="Cambria Math" panose="02040503050406030204" pitchFamily="18" charset="0"/>
                      </a:rPr>
                      <m:t> </m:t>
                    </m:r>
                  </m:oMath>
                </a14:m>
                <a:r>
                  <a:rPr lang="en-US" dirty="0" smtClean="0"/>
                  <a:t>and </a:t>
                </a:r>
                <a14:m>
                  <m:oMath xmlns:m="http://schemas.openxmlformats.org/officeDocument/2006/math">
                    <m:r>
                      <a:rPr lang="en-US" i="1" dirty="0" smtClean="0">
                        <a:latin typeface="Cambria Math" panose="02040503050406030204" pitchFamily="18" charset="0"/>
                      </a:rPr>
                      <m:t>𝑏</m:t>
                    </m:r>
                  </m:oMath>
                </a14:m>
                <a:r>
                  <a:rPr lang="en-US" dirty="0" smtClean="0"/>
                  <a:t>. Look at </a:t>
                </a: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∈(0,2)</m:t>
                    </m:r>
                  </m:oMath>
                </a14:m>
                <a:r>
                  <a:rPr lang="en-US" dirty="0" smtClean="0"/>
                  <a:t> next</a:t>
                </a:r>
              </a:p>
              <a:p>
                <a:endParaRPr lang="en-US" dirty="0"/>
              </a:p>
              <a:p>
                <a:r>
                  <a:rPr lang="en-US" dirty="0" smtClean="0"/>
                  <a:t>For large </a:t>
                </a:r>
                <a14:m>
                  <m:oMath xmlns:m="http://schemas.openxmlformats.org/officeDocument/2006/math">
                    <m:r>
                      <a:rPr lang="en-US" i="1" smtClean="0">
                        <a:latin typeface="Cambria Math" panose="02040503050406030204" pitchFamily="18" charset="0"/>
                      </a:rPr>
                      <m:t>𝑘</m:t>
                    </m:r>
                  </m:oMath>
                </a14:m>
                <a:r>
                  <a:rPr lang="en-US" dirty="0" smtClean="0"/>
                  <a:t>, the upper fixed point and the value of </a:t>
                </a:r>
                <a14:m>
                  <m:oMath xmlns:m="http://schemas.openxmlformats.org/officeDocument/2006/math">
                    <m:r>
                      <a:rPr lang="en-US" i="1" smtClean="0">
                        <a:latin typeface="Cambria Math" panose="02040503050406030204" pitchFamily="18" charset="0"/>
                      </a:rPr>
                      <m:t>𝐼</m:t>
                    </m:r>
                  </m:oMath>
                </a14:m>
                <a:r>
                  <a:rPr lang="en-US" dirty="0" smtClean="0"/>
                  <a:t> at which the bifurcation occurs are both large, for small</a:t>
                </a:r>
              </a:p>
              <a:p>
                <a14:m>
                  <m:oMath xmlns:m="http://schemas.openxmlformats.org/officeDocument/2006/math">
                    <m:r>
                      <a:rPr lang="en-US" i="1" smtClean="0">
                        <a:latin typeface="Cambria Math" panose="02040503050406030204" pitchFamily="18" charset="0"/>
                      </a:rPr>
                      <m:t>𝑘</m:t>
                    </m:r>
                  </m:oMath>
                </a14:m>
                <a:r>
                  <a:rPr lang="en-US" dirty="0" smtClean="0"/>
                  <a:t> there is just one stable fixed point at a low value</a:t>
                </a:r>
              </a:p>
              <a:p>
                <a:endParaRPr lang="en-US" dirty="0"/>
              </a:p>
              <a:p>
                <a:r>
                  <a:rPr lang="en-US" dirty="0" smtClean="0"/>
                  <a:t>Explore it in more detail by looking at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∈(0,0.7)</m:t>
                    </m:r>
                  </m:oMath>
                </a14:m>
                <a:r>
                  <a:rPr lang="en-US" dirty="0" smtClean="0"/>
                  <a:t> </a:t>
                </a:r>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5125121"/>
              </a:xfrm>
              <a:prstGeom prst="rect">
                <a:avLst/>
              </a:prstGeom>
              <a:blipFill rotWithShape="0">
                <a:blip r:embed="rId4"/>
                <a:stretch>
                  <a:fillRect l="-930" t="-595" r="-10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mc:AlternateContent xmlns:mc="http://schemas.openxmlformats.org/markup-compatibility/2006" xmlns:a14="http://schemas.microsoft.com/office/drawing/2010/main">
        <mc:Choice Requires="a14">
          <p:sp>
            <p:nvSpPr>
              <p:cNvPr id="5" name="Rectangle 4"/>
              <p:cNvSpPr/>
              <p:nvPr/>
            </p:nvSpPr>
            <p:spPr>
              <a:xfrm>
                <a:off x="7887240" y="3942481"/>
                <a:ext cx="111633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=1.75</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7887240" y="3942481"/>
                <a:ext cx="1116331" cy="369332"/>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7872454" y="4165278"/>
                <a:ext cx="98809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=1.5</m:t>
                      </m:r>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7872454" y="4165278"/>
                <a:ext cx="988091" cy="36933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7872454" y="4463339"/>
                <a:ext cx="111633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=1.25</m:t>
                      </m:r>
                    </m:oMath>
                  </m:oMathPara>
                </a14:m>
                <a:endParaRPr lang="en-US" dirty="0"/>
              </a:p>
            </p:txBody>
          </p:sp>
        </mc:Choice>
        <mc:Fallback xmlns="">
          <p:sp>
            <p:nvSpPr>
              <p:cNvPr id="13" name="Rectangle 12"/>
              <p:cNvSpPr>
                <a:spLocks noRot="1" noChangeAspect="1" noMove="1" noResize="1" noEditPoints="1" noAdjustHandles="1" noChangeArrowheads="1" noChangeShapeType="1" noTextEdit="1"/>
              </p:cNvSpPr>
              <p:nvPr/>
            </p:nvSpPr>
            <p:spPr>
              <a:xfrm>
                <a:off x="7872454" y="4463339"/>
                <a:ext cx="1116331" cy="369332"/>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7887240" y="4720181"/>
                <a:ext cx="81176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=1</m:t>
                      </m:r>
                    </m:oMath>
                  </m:oMathPara>
                </a14:m>
                <a:endParaRPr lang="en-US" dirty="0"/>
              </a:p>
            </p:txBody>
          </p:sp>
        </mc:Choice>
        <mc:Fallback xmlns="">
          <p:sp>
            <p:nvSpPr>
              <p:cNvPr id="14" name="Rectangle 13"/>
              <p:cNvSpPr>
                <a:spLocks noRot="1" noChangeAspect="1" noMove="1" noResize="1" noEditPoints="1" noAdjustHandles="1" noChangeArrowheads="1" noChangeShapeType="1" noTextEdit="1"/>
              </p:cNvSpPr>
              <p:nvPr/>
            </p:nvSpPr>
            <p:spPr>
              <a:xfrm>
                <a:off x="7887240" y="4720181"/>
                <a:ext cx="811761" cy="369332"/>
              </a:xfrm>
              <a:prstGeom prst="rect">
                <a:avLst/>
              </a:prstGeom>
              <a:blipFill rotWithShape="0">
                <a:blip r:embed="rId11"/>
                <a:stretch>
                  <a:fillRect/>
                </a:stretch>
              </a:blipFill>
            </p:spPr>
            <p:txBody>
              <a:bodyPr/>
              <a:lstStyle/>
              <a:p>
                <a:r>
                  <a:rPr lang="en-US">
                    <a:noFill/>
                  </a:rPr>
                  <a:t> </a:t>
                </a:r>
              </a:p>
            </p:txBody>
          </p:sp>
        </mc:Fallback>
      </mc:AlternateContent>
      <p:grpSp>
        <p:nvGrpSpPr>
          <p:cNvPr id="6" name="Group 5"/>
          <p:cNvGrpSpPr/>
          <p:nvPr/>
        </p:nvGrpSpPr>
        <p:grpSpPr>
          <a:xfrm>
            <a:off x="5577031" y="3711513"/>
            <a:ext cx="3270106" cy="2699297"/>
            <a:chOff x="5577031" y="3711513"/>
            <a:chExt cx="3270106" cy="2699297"/>
          </a:xfrm>
        </p:grpSpPr>
        <p:pic>
          <p:nvPicPr>
            <p:cNvPr id="3" name="Picture 2"/>
            <p:cNvPicPr>
              <a:picLocks noChangeAspect="1"/>
            </p:cNvPicPr>
            <p:nvPr/>
          </p:nvPicPr>
          <p:blipFill>
            <a:blip r:embed="rId12"/>
            <a:stretch>
              <a:fillRect/>
            </a:stretch>
          </p:blipFill>
          <p:spPr>
            <a:xfrm>
              <a:off x="5577031" y="3711513"/>
              <a:ext cx="3270106" cy="2476500"/>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7212084" y="6041478"/>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7212084" y="6041478"/>
                  <a:ext cx="344260" cy="369332"/>
                </a:xfrm>
                <a:prstGeom prst="rect">
                  <a:avLst/>
                </a:prstGeom>
                <a:blipFill rotWithShape="0">
                  <a:blip r:embed="rId13"/>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2351629003"/>
      </p:ext>
    </p:extLst>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5125121"/>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5) Explore what </a:t>
                </a:r>
                <a:r>
                  <a:rPr lang="en-US" dirty="0"/>
                  <a:t>happened to the bifurcation diagram as </a:t>
                </a:r>
                <a:r>
                  <a:rPr lang="en-US" dirty="0" smtClean="0"/>
                  <a:t>you change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1" dirty="0" smtClean="0">
                        <a:latin typeface="Cambria Math" panose="02040503050406030204" pitchFamily="18" charset="0"/>
                      </a:rPr>
                      <m:t> </m:t>
                    </m:r>
                  </m:oMath>
                </a14:m>
                <a:r>
                  <a:rPr lang="en-US" dirty="0" smtClean="0"/>
                  <a:t>and </a:t>
                </a:r>
                <a14:m>
                  <m:oMath xmlns:m="http://schemas.openxmlformats.org/officeDocument/2006/math">
                    <m:r>
                      <a:rPr lang="en-US" i="1" dirty="0" smtClean="0">
                        <a:latin typeface="Cambria Math" panose="02040503050406030204" pitchFamily="18" charset="0"/>
                      </a:rPr>
                      <m:t>𝑏</m:t>
                    </m:r>
                  </m:oMath>
                </a14:m>
                <a:r>
                  <a:rPr lang="en-US" dirty="0" smtClean="0"/>
                  <a:t>. Look at </a:t>
                </a: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∈(0,2)</m:t>
                    </m:r>
                  </m:oMath>
                </a14:m>
                <a:r>
                  <a:rPr lang="en-US" dirty="0" smtClean="0"/>
                  <a:t> next</a:t>
                </a:r>
              </a:p>
              <a:p>
                <a:endParaRPr lang="en-US" dirty="0"/>
              </a:p>
              <a:p>
                <a:r>
                  <a:rPr lang="en-US" dirty="0" smtClean="0"/>
                  <a:t>For large </a:t>
                </a:r>
                <a14:m>
                  <m:oMath xmlns:m="http://schemas.openxmlformats.org/officeDocument/2006/math">
                    <m:r>
                      <a:rPr lang="en-US" i="1" smtClean="0">
                        <a:latin typeface="Cambria Math" panose="02040503050406030204" pitchFamily="18" charset="0"/>
                      </a:rPr>
                      <m:t>𝑘</m:t>
                    </m:r>
                  </m:oMath>
                </a14:m>
                <a:r>
                  <a:rPr lang="en-US" dirty="0" smtClean="0"/>
                  <a:t>, the upper fixed point and the value of </a:t>
                </a:r>
                <a14:m>
                  <m:oMath xmlns:m="http://schemas.openxmlformats.org/officeDocument/2006/math">
                    <m:r>
                      <a:rPr lang="en-US" i="1" smtClean="0">
                        <a:latin typeface="Cambria Math" panose="02040503050406030204" pitchFamily="18" charset="0"/>
                      </a:rPr>
                      <m:t>𝐼</m:t>
                    </m:r>
                  </m:oMath>
                </a14:m>
                <a:r>
                  <a:rPr lang="en-US" dirty="0" smtClean="0"/>
                  <a:t> at which the bifurcation occurs are both large, for small</a:t>
                </a:r>
              </a:p>
              <a:p>
                <a14:m>
                  <m:oMath xmlns:m="http://schemas.openxmlformats.org/officeDocument/2006/math">
                    <m:r>
                      <a:rPr lang="en-US" i="1" smtClean="0">
                        <a:latin typeface="Cambria Math" panose="02040503050406030204" pitchFamily="18" charset="0"/>
                      </a:rPr>
                      <m:t>𝑘</m:t>
                    </m:r>
                  </m:oMath>
                </a14:m>
                <a:r>
                  <a:rPr lang="en-US" dirty="0" smtClean="0"/>
                  <a:t> there is just one stable fixed point at a low value</a:t>
                </a:r>
              </a:p>
              <a:p>
                <a:endParaRPr lang="en-US" dirty="0"/>
              </a:p>
              <a:p>
                <a:r>
                  <a:rPr lang="en-US" dirty="0" smtClean="0"/>
                  <a:t>Explore it in more detail by looking at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∈(0,0.7)</m:t>
                    </m:r>
                  </m:oMath>
                </a14:m>
                <a:r>
                  <a:rPr lang="en-US" dirty="0" smtClean="0"/>
                  <a:t> </a:t>
                </a:r>
              </a:p>
              <a:p>
                <a:endParaRPr lang="en-US" dirty="0" smtClean="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5125121"/>
              </a:xfrm>
              <a:prstGeom prst="rect">
                <a:avLst/>
              </a:prstGeom>
              <a:blipFill rotWithShape="0">
                <a:blip r:embed="rId4"/>
                <a:stretch>
                  <a:fillRect l="-930" t="-595" r="-10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spTree>
    <p:extLst>
      <p:ext uri="{BB962C8B-B14F-4D97-AF65-F5344CB8AC3E}">
        <p14:creationId xmlns:p14="http://schemas.microsoft.com/office/powerpoint/2010/main" val="2488251716"/>
      </p:ext>
    </p:extLst>
  </p:cSld>
  <p:clrMapOvr>
    <a:masterClrMapping/>
  </p:clrMapOvr>
  <p:transition spd="slow">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4848122"/>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5) Explore what </a:t>
                </a:r>
                <a:r>
                  <a:rPr lang="en-US" dirty="0"/>
                  <a:t>happened to the bifurcation diagram as </a:t>
                </a:r>
                <a:r>
                  <a:rPr lang="en-US" dirty="0" smtClean="0"/>
                  <a:t>you change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1" dirty="0" smtClean="0">
                        <a:latin typeface="Cambria Math" panose="02040503050406030204" pitchFamily="18" charset="0"/>
                      </a:rPr>
                      <m:t> </m:t>
                    </m:r>
                  </m:oMath>
                </a14:m>
                <a:r>
                  <a:rPr lang="en-US" dirty="0" smtClean="0"/>
                  <a:t>and </a:t>
                </a:r>
                <a14:m>
                  <m:oMath xmlns:m="http://schemas.openxmlformats.org/officeDocument/2006/math">
                    <m:r>
                      <a:rPr lang="en-US" i="1" dirty="0" smtClean="0">
                        <a:latin typeface="Cambria Math" panose="02040503050406030204" pitchFamily="18" charset="0"/>
                      </a:rPr>
                      <m:t>𝑏</m:t>
                    </m:r>
                  </m:oMath>
                </a14:m>
                <a:r>
                  <a:rPr lang="en-US" dirty="0" smtClean="0"/>
                  <a:t>. Look at </a:t>
                </a:r>
                <a14:m>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∈(0,2)</m:t>
                    </m:r>
                  </m:oMath>
                </a14:m>
                <a:r>
                  <a:rPr lang="en-US" dirty="0" smtClean="0"/>
                  <a:t> next</a:t>
                </a:r>
              </a:p>
              <a:p>
                <a:endParaRPr lang="en-US" dirty="0"/>
              </a:p>
              <a:p>
                <a:r>
                  <a:rPr lang="en-US" dirty="0" smtClean="0"/>
                  <a:t>Explore it in more detail by looking at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∈(0,0.7)</m:t>
                    </m:r>
                  </m:oMath>
                </a14:m>
                <a:endParaRPr lang="en-US" dirty="0" smtClean="0"/>
              </a:p>
              <a:p>
                <a:endParaRPr lang="en-US" dirty="0"/>
              </a:p>
              <a:p>
                <a:r>
                  <a:rPr lang="en-US" dirty="0" smtClean="0"/>
                  <a:t>Unless </a:t>
                </a:r>
                <a14:m>
                  <m:oMath xmlns:m="http://schemas.openxmlformats.org/officeDocument/2006/math">
                    <m:r>
                      <a:rPr lang="en-US" i="1" dirty="0" smtClean="0">
                        <a:latin typeface="Cambria Math" panose="02040503050406030204" pitchFamily="18" charset="0"/>
                      </a:rPr>
                      <m:t>𝑘</m:t>
                    </m:r>
                  </m:oMath>
                </a14:m>
                <a:r>
                  <a:rPr lang="en-US" dirty="0" smtClean="0"/>
                  <a:t> is big enough, there is no bifurcation (a pretty common result—if the gain of the system is too small, there is no bifurcation) </a:t>
                </a:r>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4848122"/>
              </a:xfrm>
              <a:prstGeom prst="rect">
                <a:avLst/>
              </a:prstGeom>
              <a:blipFill rotWithShape="0">
                <a:blip r:embed="rId5"/>
                <a:stretch>
                  <a:fillRect l="-930" t="-628" r="-103" b="-1005"/>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7">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mc:AlternateContent xmlns:mc="http://schemas.openxmlformats.org/markup-compatibility/2006" xmlns:a14="http://schemas.microsoft.com/office/drawing/2010/main">
        <mc:Choice Requires="a14">
          <p:sp>
            <p:nvSpPr>
              <p:cNvPr id="5" name="Rectangle 4"/>
              <p:cNvSpPr/>
              <p:nvPr/>
            </p:nvSpPr>
            <p:spPr>
              <a:xfrm>
                <a:off x="6403149" y="5423235"/>
                <a:ext cx="98809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=0,3</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6403149" y="5423235"/>
                <a:ext cx="988091" cy="369332"/>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7887240" y="5543655"/>
                <a:ext cx="98809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=0.2</m:t>
                      </m:r>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7887240" y="5543655"/>
                <a:ext cx="988091" cy="36933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6979466" y="5672146"/>
                <a:ext cx="98809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=0.1</m:t>
                      </m:r>
                    </m:oMath>
                  </m:oMathPara>
                </a14:m>
                <a:endParaRPr lang="en-US" dirty="0"/>
              </a:p>
            </p:txBody>
          </p:sp>
        </mc:Choice>
        <mc:Fallback xmlns="">
          <p:sp>
            <p:nvSpPr>
              <p:cNvPr id="13" name="Rectangle 12"/>
              <p:cNvSpPr>
                <a:spLocks noRot="1" noChangeAspect="1" noMove="1" noResize="1" noEditPoints="1" noAdjustHandles="1" noChangeArrowheads="1" noChangeShapeType="1" noTextEdit="1"/>
              </p:cNvSpPr>
              <p:nvPr/>
            </p:nvSpPr>
            <p:spPr>
              <a:xfrm>
                <a:off x="6979466" y="5672146"/>
                <a:ext cx="988091" cy="369332"/>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6267759" y="5978793"/>
                <a:ext cx="81176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=0</m:t>
                      </m:r>
                    </m:oMath>
                  </m:oMathPara>
                </a14:m>
                <a:endParaRPr lang="en-US" dirty="0"/>
              </a:p>
            </p:txBody>
          </p:sp>
        </mc:Choice>
        <mc:Fallback xmlns="">
          <p:sp>
            <p:nvSpPr>
              <p:cNvPr id="14" name="Rectangle 13"/>
              <p:cNvSpPr>
                <a:spLocks noRot="1" noChangeAspect="1" noMove="1" noResize="1" noEditPoints="1" noAdjustHandles="1" noChangeArrowheads="1" noChangeShapeType="1" noTextEdit="1"/>
              </p:cNvSpPr>
              <p:nvPr/>
            </p:nvSpPr>
            <p:spPr>
              <a:xfrm>
                <a:off x="6267759" y="5978793"/>
                <a:ext cx="811761" cy="369332"/>
              </a:xfrm>
              <a:prstGeom prst="rect">
                <a:avLst/>
              </a:prstGeom>
              <a:blipFill rotWithShape="0">
                <a:blip r:embed="rId11"/>
                <a:stretch>
                  <a:fillRect/>
                </a:stretch>
              </a:blipFill>
            </p:spPr>
            <p:txBody>
              <a:bodyPr/>
              <a:lstStyle/>
              <a:p>
                <a:r>
                  <a:rPr lang="en-US">
                    <a:noFill/>
                  </a:rPr>
                  <a:t> </a:t>
                </a:r>
              </a:p>
            </p:txBody>
          </p:sp>
        </mc:Fallback>
      </mc:AlternateContent>
      <p:grpSp>
        <p:nvGrpSpPr>
          <p:cNvPr id="6" name="Group 5"/>
          <p:cNvGrpSpPr/>
          <p:nvPr/>
        </p:nvGrpSpPr>
        <p:grpSpPr>
          <a:xfrm>
            <a:off x="5867400" y="3710865"/>
            <a:ext cx="3405339" cy="2847220"/>
            <a:chOff x="5867400" y="3710865"/>
            <a:chExt cx="3405339" cy="2847220"/>
          </a:xfrm>
        </p:grpSpPr>
        <p:pic>
          <p:nvPicPr>
            <p:cNvPr id="4" name="Picture 3"/>
            <p:cNvPicPr>
              <a:picLocks noChangeAspect="1"/>
            </p:cNvPicPr>
            <p:nvPr/>
          </p:nvPicPr>
          <p:blipFill>
            <a:blip r:embed="rId12"/>
            <a:stretch>
              <a:fillRect/>
            </a:stretch>
          </p:blipFill>
          <p:spPr>
            <a:xfrm>
              <a:off x="5867400" y="3710865"/>
              <a:ext cx="3405339" cy="2638534"/>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7365464" y="6188753"/>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7365464" y="6188753"/>
                  <a:ext cx="344260" cy="369332"/>
                </a:xfrm>
                <a:prstGeom prst="rect">
                  <a:avLst/>
                </a:prstGeom>
                <a:blipFill rotWithShape="0">
                  <a:blip r:embed="rId13"/>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2158383698"/>
      </p:ext>
    </p:extLst>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3463128"/>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5) Explore what </a:t>
                </a:r>
                <a:r>
                  <a:rPr lang="en-US" dirty="0"/>
                  <a:t>happened to the bifurcation diagram as </a:t>
                </a:r>
                <a:r>
                  <a:rPr lang="en-US" dirty="0" smtClean="0"/>
                  <a:t>you change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1" dirty="0" smtClean="0">
                        <a:latin typeface="Cambria Math" panose="02040503050406030204" pitchFamily="18" charset="0"/>
                      </a:rPr>
                      <m:t> </m:t>
                    </m:r>
                  </m:oMath>
                </a14:m>
                <a:r>
                  <a:rPr lang="en-US" dirty="0" smtClean="0"/>
                  <a:t>and </a:t>
                </a:r>
                <a14:m>
                  <m:oMath xmlns:m="http://schemas.openxmlformats.org/officeDocument/2006/math">
                    <m:r>
                      <a:rPr lang="en-US" i="1" dirty="0" smtClean="0">
                        <a:latin typeface="Cambria Math" panose="02040503050406030204" pitchFamily="18" charset="0"/>
                      </a:rPr>
                      <m:t>𝑏</m:t>
                    </m:r>
                  </m:oMath>
                </a14:m>
                <a:r>
                  <a:rPr lang="en-US" dirty="0" smtClean="0"/>
                  <a:t>. Finally, look at </a:t>
                </a:r>
                <a14:m>
                  <m:oMath xmlns:m="http://schemas.openxmlformats.org/officeDocument/2006/math">
                    <m:r>
                      <a:rPr lang="en-US" b="0" i="1" smtClean="0">
                        <a:latin typeface="Cambria Math" panose="02040503050406030204" pitchFamily="18" charset="0"/>
                      </a:rPr>
                      <m:t>𝑏</m:t>
                    </m:r>
                    <m:r>
                      <a:rPr lang="en-US" b="0" i="1" smtClean="0">
                        <a:latin typeface="Cambria Math" panose="02040503050406030204" pitchFamily="18" charset="0"/>
                      </a:rPr>
                      <m:t>∈(0,2)</m:t>
                    </m:r>
                  </m:oMath>
                </a14:m>
                <a:r>
                  <a:rPr lang="en-US" dirty="0" smtClean="0"/>
                  <a:t> next</a:t>
                </a:r>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3463128"/>
              </a:xfrm>
              <a:prstGeom prst="rect">
                <a:avLst/>
              </a:prstGeom>
              <a:blipFill rotWithShape="0">
                <a:blip r:embed="rId4"/>
                <a:stretch>
                  <a:fillRect l="-930" t="-880" r="-10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p:spTree>
    <p:extLst>
      <p:ext uri="{BB962C8B-B14F-4D97-AF65-F5344CB8AC3E}">
        <p14:creationId xmlns:p14="http://schemas.microsoft.com/office/powerpoint/2010/main" val="1432682856"/>
      </p:ext>
    </p:extLst>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4294124"/>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endParaRPr lang="en-US" dirty="0"/>
              </a:p>
              <a:p>
                <a:r>
                  <a:rPr lang="en-US" dirty="0" smtClean="0"/>
                  <a:t>5) Explore what </a:t>
                </a:r>
                <a:r>
                  <a:rPr lang="en-US" dirty="0"/>
                  <a:t>happened to the bifurcation diagram as </a:t>
                </a:r>
                <a:r>
                  <a:rPr lang="en-US" dirty="0" smtClean="0"/>
                  <a:t>you change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1" dirty="0" smtClean="0">
                        <a:latin typeface="Cambria Math" panose="02040503050406030204" pitchFamily="18" charset="0"/>
                      </a:rPr>
                      <m:t> </m:t>
                    </m:r>
                  </m:oMath>
                </a14:m>
                <a:r>
                  <a:rPr lang="en-US" dirty="0" smtClean="0"/>
                  <a:t>and </a:t>
                </a:r>
                <a14:m>
                  <m:oMath xmlns:m="http://schemas.openxmlformats.org/officeDocument/2006/math">
                    <m:r>
                      <a:rPr lang="en-US" i="1" dirty="0" smtClean="0">
                        <a:latin typeface="Cambria Math" panose="02040503050406030204" pitchFamily="18" charset="0"/>
                      </a:rPr>
                      <m:t>𝑏</m:t>
                    </m:r>
                  </m:oMath>
                </a14:m>
                <a:r>
                  <a:rPr lang="en-US" dirty="0" smtClean="0"/>
                  <a:t>. Finally, look at </a:t>
                </a:r>
                <a14:m>
                  <m:oMath xmlns:m="http://schemas.openxmlformats.org/officeDocument/2006/math">
                    <m:r>
                      <a:rPr lang="en-US" b="0" i="1" smtClean="0">
                        <a:latin typeface="Cambria Math" panose="02040503050406030204" pitchFamily="18" charset="0"/>
                      </a:rPr>
                      <m:t>𝑏</m:t>
                    </m:r>
                    <m:r>
                      <a:rPr lang="en-US" b="0" i="1" smtClean="0">
                        <a:latin typeface="Cambria Math" panose="02040503050406030204" pitchFamily="18" charset="0"/>
                      </a:rPr>
                      <m:t>∈(0,2)</m:t>
                    </m:r>
                  </m:oMath>
                </a14:m>
                <a:r>
                  <a:rPr lang="en-US" dirty="0" smtClean="0"/>
                  <a:t> next</a:t>
                </a:r>
              </a:p>
              <a:p>
                <a:endParaRPr lang="en-US" dirty="0"/>
              </a:p>
              <a:p>
                <a:r>
                  <a:rPr lang="en-US" dirty="0" smtClean="0"/>
                  <a:t>Result is a little more complicated, </a:t>
                </a:r>
              </a:p>
              <a:p>
                <a:r>
                  <a:rPr lang="en-US" dirty="0" smtClean="0"/>
                  <a:t>if </a:t>
                </a:r>
                <a14:m>
                  <m:oMath xmlns:m="http://schemas.openxmlformats.org/officeDocument/2006/math">
                    <m:r>
                      <a:rPr lang="en-US" i="1" dirty="0" smtClean="0">
                        <a:latin typeface="Cambria Math" panose="02040503050406030204" pitchFamily="18" charset="0"/>
                      </a:rPr>
                      <m:t>𝑏</m:t>
                    </m:r>
                    <m:r>
                      <a:rPr lang="en-US" i="1" dirty="0" smtClean="0">
                        <a:latin typeface="Cambria Math" panose="02040503050406030204" pitchFamily="18" charset="0"/>
                      </a:rPr>
                      <m:t>&lt;0.5</m:t>
                    </m:r>
                  </m:oMath>
                </a14:m>
                <a:r>
                  <a:rPr lang="en-US" dirty="0" smtClean="0"/>
                  <a:t> no bifurcation</a:t>
                </a:r>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4294124"/>
              </a:xfrm>
              <a:prstGeom prst="rect">
                <a:avLst/>
              </a:prstGeom>
              <a:blipFill rotWithShape="0">
                <a:blip r:embed="rId4"/>
                <a:stretch>
                  <a:fillRect l="-930" t="-709" r="-10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119514" y="787866"/>
            <a:ext cx="2727623" cy="1193334"/>
          </a:xfrm>
          <a:prstGeom prst="rect">
            <a:avLst/>
          </a:prstGeom>
        </p:spPr>
      </p:pic>
      <p:sp>
        <p:nvSpPr>
          <p:cNvPr id="2" name="TextBox 1"/>
          <p:cNvSpPr txBox="1"/>
          <p:nvPr/>
        </p:nvSpPr>
        <p:spPr>
          <a:xfrm>
            <a:off x="6746288" y="1244897"/>
            <a:ext cx="249854" cy="369332"/>
          </a:xfrm>
          <a:prstGeom prst="rect">
            <a:avLst/>
          </a:prstGeom>
          <a:noFill/>
        </p:spPr>
        <p:txBody>
          <a:bodyPr wrap="square" rtlCol="0">
            <a:spAutoFit/>
          </a:bodyPr>
          <a:lstStyle/>
          <a:p>
            <a:r>
              <a:rPr lang="en-US" dirty="0" smtClean="0"/>
              <a:t>A</a:t>
            </a:r>
            <a:endParaRPr lang="en-US" dirty="0"/>
          </a:p>
        </p:txBody>
      </p:sp>
      <p:sp>
        <p:nvSpPr>
          <p:cNvPr id="9" name="TextBox 8"/>
          <p:cNvSpPr txBox="1"/>
          <p:nvPr/>
        </p:nvSpPr>
        <p:spPr>
          <a:xfrm>
            <a:off x="8018756" y="1235636"/>
            <a:ext cx="249854" cy="369332"/>
          </a:xfrm>
          <a:prstGeom prst="rect">
            <a:avLst/>
          </a:prstGeom>
          <a:noFill/>
        </p:spPr>
        <p:txBody>
          <a:bodyPr wrap="square" rtlCol="0">
            <a:spAutoFit/>
          </a:bodyPr>
          <a:lstStyle/>
          <a:p>
            <a:r>
              <a:rPr lang="en-US" dirty="0" smtClean="0"/>
              <a:t>B</a:t>
            </a:r>
            <a:endParaRPr lang="en-US" dirty="0"/>
          </a:p>
        </p:txBody>
      </p:sp>
      <mc:AlternateContent xmlns:mc="http://schemas.openxmlformats.org/markup-compatibility/2006" xmlns:a14="http://schemas.microsoft.com/office/drawing/2010/main">
        <mc:Choice Requires="a14">
          <p:sp>
            <p:nvSpPr>
              <p:cNvPr id="5" name="Rectangle 4"/>
              <p:cNvSpPr/>
              <p:nvPr/>
            </p:nvSpPr>
            <p:spPr>
              <a:xfrm>
                <a:off x="6403149" y="5423235"/>
                <a:ext cx="98809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=0,3</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6403149" y="5423235"/>
                <a:ext cx="988091" cy="369332"/>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7887240" y="5543655"/>
                <a:ext cx="98809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=0.2</m:t>
                      </m:r>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7887240" y="5543655"/>
                <a:ext cx="988091" cy="369332"/>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6979466" y="5672146"/>
                <a:ext cx="98809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=0.1</m:t>
                      </m:r>
                    </m:oMath>
                  </m:oMathPara>
                </a14:m>
                <a:endParaRPr lang="en-US" dirty="0"/>
              </a:p>
            </p:txBody>
          </p:sp>
        </mc:Choice>
        <mc:Fallback xmlns="">
          <p:sp>
            <p:nvSpPr>
              <p:cNvPr id="13" name="Rectangle 12"/>
              <p:cNvSpPr>
                <a:spLocks noRot="1" noChangeAspect="1" noMove="1" noResize="1" noEditPoints="1" noAdjustHandles="1" noChangeArrowheads="1" noChangeShapeType="1" noTextEdit="1"/>
              </p:cNvSpPr>
              <p:nvPr/>
            </p:nvSpPr>
            <p:spPr>
              <a:xfrm>
                <a:off x="6979466" y="5672146"/>
                <a:ext cx="988091" cy="36933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6267759" y="5978793"/>
                <a:ext cx="81176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𝑘</m:t>
                      </m:r>
                      <m:r>
                        <a:rPr lang="en-US" b="0" i="1" smtClean="0">
                          <a:latin typeface="Cambria Math" panose="02040503050406030204" pitchFamily="18" charset="0"/>
                        </a:rPr>
                        <m:t>=0</m:t>
                      </m:r>
                    </m:oMath>
                  </m:oMathPara>
                </a14:m>
                <a:endParaRPr lang="en-US" dirty="0"/>
              </a:p>
            </p:txBody>
          </p:sp>
        </mc:Choice>
        <mc:Fallback xmlns="">
          <p:sp>
            <p:nvSpPr>
              <p:cNvPr id="14" name="Rectangle 13"/>
              <p:cNvSpPr>
                <a:spLocks noRot="1" noChangeAspect="1" noMove="1" noResize="1" noEditPoints="1" noAdjustHandles="1" noChangeArrowheads="1" noChangeShapeType="1" noTextEdit="1"/>
              </p:cNvSpPr>
              <p:nvPr/>
            </p:nvSpPr>
            <p:spPr>
              <a:xfrm>
                <a:off x="6267759" y="5978793"/>
                <a:ext cx="811761" cy="369332"/>
              </a:xfrm>
              <a:prstGeom prst="rect">
                <a:avLst/>
              </a:prstGeom>
              <a:blipFill rotWithShape="0">
                <a:blip r:embed="rId10"/>
                <a:stretch>
                  <a:fillRect/>
                </a:stretch>
              </a:blipFill>
            </p:spPr>
            <p:txBody>
              <a:bodyPr/>
              <a:lstStyle/>
              <a:p>
                <a:r>
                  <a:rPr lang="en-US">
                    <a:noFill/>
                  </a:rPr>
                  <a:t> </a:t>
                </a:r>
              </a:p>
            </p:txBody>
          </p:sp>
        </mc:Fallback>
      </mc:AlternateContent>
      <p:grpSp>
        <p:nvGrpSpPr>
          <p:cNvPr id="4" name="Group 3"/>
          <p:cNvGrpSpPr/>
          <p:nvPr/>
        </p:nvGrpSpPr>
        <p:grpSpPr>
          <a:xfrm>
            <a:off x="5658412" y="3924705"/>
            <a:ext cx="3315821" cy="2664452"/>
            <a:chOff x="5658412" y="3924705"/>
            <a:chExt cx="3315821" cy="2664452"/>
          </a:xfrm>
        </p:grpSpPr>
        <p:pic>
          <p:nvPicPr>
            <p:cNvPr id="6" name="Picture 5"/>
            <p:cNvPicPr>
              <a:picLocks noChangeAspect="1"/>
            </p:cNvPicPr>
            <p:nvPr/>
          </p:nvPicPr>
          <p:blipFill>
            <a:blip r:embed="rId11"/>
            <a:stretch>
              <a:fillRect/>
            </a:stretch>
          </p:blipFill>
          <p:spPr>
            <a:xfrm>
              <a:off x="5658412" y="3924705"/>
              <a:ext cx="3315821" cy="2562225"/>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7179278" y="6219825"/>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7179278" y="6219825"/>
                  <a:ext cx="344260" cy="369332"/>
                </a:xfrm>
                <a:prstGeom prst="rect">
                  <a:avLst/>
                </a:prstGeom>
                <a:blipFill rotWithShape="0">
                  <a:blip r:embed="rId12"/>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3513872302"/>
      </p:ext>
    </p:extLst>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5402120"/>
              </a:xfrm>
              <a:prstGeom prst="rect">
                <a:avLst/>
              </a:prstGeom>
            </p:spPr>
            <p:txBody>
              <a:bodyPr wrap="square">
                <a:spAutoFit/>
              </a:bodyPr>
              <a:lstStyle/>
              <a:p>
                <a:r>
                  <a:rPr lang="en-US" dirty="0" smtClean="0"/>
                  <a:t>Next we explore the effect of bias favoring </a:t>
                </a:r>
                <a14:m>
                  <m:oMath xmlns:m="http://schemas.openxmlformats.org/officeDocument/2006/math">
                    <m:r>
                      <a:rPr lang="en-US" i="1" dirty="0" smtClean="0">
                        <a:latin typeface="Cambria Math" panose="02040503050406030204" pitchFamily="18" charset="0"/>
                      </a:rPr>
                      <m:t>𝐴</m:t>
                    </m:r>
                  </m:oMath>
                </a14:m>
                <a:r>
                  <a:rPr lang="en-US" dirty="0" smtClean="0"/>
                  <a:t> in the form of an additional signal promoting </a:t>
                </a:r>
                <a14:m>
                  <m:oMath xmlns:m="http://schemas.openxmlformats.org/officeDocument/2006/math">
                    <m:r>
                      <a:rPr lang="en-US" i="1" dirty="0" smtClean="0">
                        <a:latin typeface="Cambria Math" panose="02040503050406030204" pitchFamily="18" charset="0"/>
                      </a:rPr>
                      <m:t>𝐴</m:t>
                    </m:r>
                  </m:oMath>
                </a14:m>
                <a:r>
                  <a:rPr lang="en-US" dirty="0" smtClean="0"/>
                  <a:t> </a:t>
                </a:r>
              </a:p>
              <a:p>
                <a:endParaRPr lang="en-US" dirty="0"/>
              </a:p>
              <a:p>
                <a:r>
                  <a:rPr lang="en-US" dirty="0" smtClean="0"/>
                  <a:t>We will represent this signal as an increased rate of basal transcription</a:t>
                </a:r>
                <a:endParaRPr lang="en-US" dirty="0"/>
              </a:p>
              <a:p>
                <a:endParaRPr lang="en-US" dirty="0" smtClean="0"/>
              </a:p>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 </m:t>
                    </m:r>
                    <m:r>
                      <a:rPr lang="en-US" b="0" i="1" smtClean="0">
                        <a:latin typeface="Cambria Math" panose="02040503050406030204" pitchFamily="18" charset="0"/>
                      </a:rPr>
                      <m:t>𝐵</m:t>
                    </m:r>
                    <m:d>
                      <m:dPr>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smtClean="0"/>
                  <a:t>6) Rerun your time series for different values of </a:t>
                </a:r>
                <a14:m>
                  <m:oMath xmlns:m="http://schemas.openxmlformats.org/officeDocument/2006/math">
                    <m:r>
                      <a:rPr lang="en-US" i="1" dirty="0" smtClean="0">
                        <a:latin typeface="Cambria Math" panose="02040503050406030204" pitchFamily="18" charset="0"/>
                      </a:rPr>
                      <m:t>𝑆</m:t>
                    </m:r>
                  </m:oMath>
                </a14:m>
                <a:r>
                  <a:rPr lang="en-US" dirty="0" smtClean="0"/>
                  <a:t>. What happens?</a:t>
                </a:r>
              </a:p>
              <a:p>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5402120"/>
              </a:xfrm>
              <a:prstGeom prst="rect">
                <a:avLst/>
              </a:prstGeom>
              <a:blipFill rotWithShape="0">
                <a:blip r:embed="rId4"/>
                <a:stretch>
                  <a:fillRect l="-930" t="-564" r="-10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grpSp>
        <p:nvGrpSpPr>
          <p:cNvPr id="16" name="Group 15"/>
          <p:cNvGrpSpPr/>
          <p:nvPr/>
        </p:nvGrpSpPr>
        <p:grpSpPr>
          <a:xfrm>
            <a:off x="5946997" y="2500674"/>
            <a:ext cx="3012320" cy="2465266"/>
            <a:chOff x="5946997" y="2500674"/>
            <a:chExt cx="3012320" cy="2465266"/>
          </a:xfrm>
        </p:grpSpPr>
        <p:grpSp>
          <p:nvGrpSpPr>
            <p:cNvPr id="15" name="Group 14"/>
            <p:cNvGrpSpPr/>
            <p:nvPr/>
          </p:nvGrpSpPr>
          <p:grpSpPr>
            <a:xfrm>
              <a:off x="5946997" y="2690760"/>
              <a:ext cx="3012320" cy="2275180"/>
              <a:chOff x="5946997" y="2690760"/>
              <a:chExt cx="3012320" cy="2275180"/>
            </a:xfrm>
          </p:grpSpPr>
          <p:grpSp>
            <p:nvGrpSpPr>
              <p:cNvPr id="17" name="Group 16"/>
              <p:cNvGrpSpPr/>
              <p:nvPr/>
            </p:nvGrpSpPr>
            <p:grpSpPr>
              <a:xfrm>
                <a:off x="5946997" y="2690760"/>
                <a:ext cx="3012320" cy="2269968"/>
                <a:chOff x="5946997" y="2690760"/>
                <a:chExt cx="3012320" cy="2269968"/>
              </a:xfrm>
            </p:grpSpPr>
            <p:grpSp>
              <p:nvGrpSpPr>
                <p:cNvPr id="18" name="Group 17"/>
                <p:cNvGrpSpPr/>
                <p:nvPr/>
              </p:nvGrpSpPr>
              <p:grpSpPr>
                <a:xfrm>
                  <a:off x="5946997" y="2690760"/>
                  <a:ext cx="3012320" cy="2269968"/>
                  <a:chOff x="5946997" y="2690760"/>
                  <a:chExt cx="3012320" cy="2269968"/>
                </a:xfrm>
              </p:grpSpPr>
              <p:grpSp>
                <p:nvGrpSpPr>
                  <p:cNvPr id="20" name="Group 19"/>
                  <p:cNvGrpSpPr/>
                  <p:nvPr/>
                </p:nvGrpSpPr>
                <p:grpSpPr>
                  <a:xfrm>
                    <a:off x="5946997" y="2690760"/>
                    <a:ext cx="3012320" cy="2269968"/>
                    <a:chOff x="5946997" y="2690760"/>
                    <a:chExt cx="3012320" cy="2269968"/>
                  </a:xfrm>
                </p:grpSpPr>
                <p:grpSp>
                  <p:nvGrpSpPr>
                    <p:cNvPr id="25" name="Group 24"/>
                    <p:cNvGrpSpPr/>
                    <p:nvPr/>
                  </p:nvGrpSpPr>
                  <p:grpSpPr>
                    <a:xfrm>
                      <a:off x="5946997" y="2690760"/>
                      <a:ext cx="3012320" cy="2269968"/>
                      <a:chOff x="5834817" y="2679117"/>
                      <a:chExt cx="3012320" cy="2269968"/>
                    </a:xfrm>
                  </p:grpSpPr>
                  <p:grpSp>
                    <p:nvGrpSpPr>
                      <p:cNvPr id="27" name="Group 26"/>
                      <p:cNvGrpSpPr/>
                      <p:nvPr/>
                    </p:nvGrpSpPr>
                    <p:grpSpPr>
                      <a:xfrm>
                        <a:off x="5834817" y="2679117"/>
                        <a:ext cx="3012320" cy="2269968"/>
                        <a:chOff x="5834817" y="2679117"/>
                        <a:chExt cx="3012320" cy="2269968"/>
                      </a:xfrm>
                    </p:grpSpPr>
                    <p:grpSp>
                      <p:nvGrpSpPr>
                        <p:cNvPr id="29" name="Group 28"/>
                        <p:cNvGrpSpPr/>
                        <p:nvPr/>
                      </p:nvGrpSpPr>
                      <p:grpSpPr>
                        <a:xfrm>
                          <a:off x="5834817" y="2679117"/>
                          <a:ext cx="3012320" cy="2269968"/>
                          <a:chOff x="5834817" y="2679117"/>
                          <a:chExt cx="3012320" cy="2269968"/>
                        </a:xfrm>
                      </p:grpSpPr>
                      <p:grpSp>
                        <p:nvGrpSpPr>
                          <p:cNvPr id="31" name="Group 30"/>
                          <p:cNvGrpSpPr/>
                          <p:nvPr/>
                        </p:nvGrpSpPr>
                        <p:grpSpPr>
                          <a:xfrm>
                            <a:off x="5834817" y="2702612"/>
                            <a:ext cx="3012320" cy="2246473"/>
                            <a:chOff x="5834817" y="2702612"/>
                            <a:chExt cx="3012320" cy="2246473"/>
                          </a:xfrm>
                        </p:grpSpPr>
                        <p:grpSp>
                          <p:nvGrpSpPr>
                            <p:cNvPr id="34" name="Group 33"/>
                            <p:cNvGrpSpPr/>
                            <p:nvPr/>
                          </p:nvGrpSpPr>
                          <p:grpSpPr>
                            <a:xfrm>
                              <a:off x="5834817" y="2702612"/>
                              <a:ext cx="3012320" cy="954779"/>
                              <a:chOff x="6131680" y="5029199"/>
                              <a:chExt cx="3012320" cy="954779"/>
                            </a:xfrm>
                          </p:grpSpPr>
                          <p:pic>
                            <p:nvPicPr>
                              <p:cNvPr id="38" name="Picture 37"/>
                              <p:cNvPicPr>
                                <a:picLocks noChangeAspect="1"/>
                              </p:cNvPicPr>
                              <p:nvPr/>
                            </p:nvPicPr>
                            <p:blipFill rotWithShape="1">
                              <a:blip r:embed="rId7"/>
                              <a:srcRect t="63350"/>
                              <a:stretch/>
                            </p:blipFill>
                            <p:spPr>
                              <a:xfrm>
                                <a:off x="6131680" y="5029199"/>
                                <a:ext cx="3012320" cy="954779"/>
                              </a:xfrm>
                              <a:prstGeom prst="rect">
                                <a:avLst/>
                              </a:prstGeom>
                            </p:spPr>
                          </p:pic>
                          <p:sp>
                            <p:nvSpPr>
                              <p:cNvPr id="39" name="TextBox 38"/>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35" name="Group 34"/>
                            <p:cNvGrpSpPr/>
                            <p:nvPr/>
                          </p:nvGrpSpPr>
                          <p:grpSpPr>
                            <a:xfrm>
                              <a:off x="5834817" y="3994306"/>
                              <a:ext cx="3012320" cy="954779"/>
                              <a:chOff x="6131680" y="5029199"/>
                              <a:chExt cx="3012320" cy="954779"/>
                            </a:xfrm>
                          </p:grpSpPr>
                          <p:pic>
                            <p:nvPicPr>
                              <p:cNvPr id="36" name="Picture 35"/>
                              <p:cNvPicPr>
                                <a:picLocks noChangeAspect="1"/>
                              </p:cNvPicPr>
                              <p:nvPr/>
                            </p:nvPicPr>
                            <p:blipFill rotWithShape="1">
                              <a:blip r:embed="rId7"/>
                              <a:srcRect t="63350"/>
                              <a:stretch/>
                            </p:blipFill>
                            <p:spPr>
                              <a:xfrm>
                                <a:off x="6131680" y="5029199"/>
                                <a:ext cx="3012320" cy="954779"/>
                              </a:xfrm>
                              <a:prstGeom prst="rect">
                                <a:avLst/>
                              </a:prstGeom>
                            </p:spPr>
                          </p:pic>
                          <p:sp>
                            <p:nvSpPr>
                              <p:cNvPr id="37" name="TextBox 36"/>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33" name="Elbow Connector 32"/>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0" name="Elbow Connector 29"/>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Straight Connector 27"/>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060554" y="3669035"/>
                    <a:ext cx="1984837" cy="1159693"/>
                    <a:chOff x="6060554" y="3669035"/>
                    <a:chExt cx="1984837" cy="1159693"/>
                  </a:xfrm>
                </p:grpSpPr>
                <p:cxnSp>
                  <p:nvCxnSpPr>
                    <p:cNvPr id="23" name="Elbow Connector 22"/>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2" name="Elbow Connector 21"/>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9" name="Elbow Connector 18"/>
                <p:cNvCxnSpPr>
                  <a:stCxn id="37"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6" name="Elbow Connector 45"/>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8" name="Straight Arrow Connector 47"/>
            <p:cNvCxnSpPr/>
            <p:nvPr/>
          </p:nvCxnSpPr>
          <p:spPr>
            <a:xfrm>
              <a:off x="6547438" y="2793069"/>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6374927" y="2500674"/>
              <a:ext cx="249854" cy="369332"/>
            </a:xfrm>
            <a:prstGeom prst="rect">
              <a:avLst/>
            </a:prstGeom>
            <a:noFill/>
          </p:spPr>
          <p:txBody>
            <a:bodyPr wrap="square" rtlCol="0">
              <a:spAutoFit/>
            </a:bodyPr>
            <a:lstStyle/>
            <a:p>
              <a:r>
                <a:rPr lang="en-US" dirty="0" smtClean="0"/>
                <a:t>S</a:t>
              </a:r>
              <a:endParaRPr lang="en-US" dirty="0"/>
            </a:p>
          </p:txBody>
        </p:sp>
      </p:grpSp>
    </p:spTree>
    <p:extLst>
      <p:ext uri="{BB962C8B-B14F-4D97-AF65-F5344CB8AC3E}">
        <p14:creationId xmlns:p14="http://schemas.microsoft.com/office/powerpoint/2010/main" val="3352455185"/>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6233117"/>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r>
                  <a:rPr lang="en-US" dirty="0" smtClean="0"/>
                  <a:t>, </a:t>
                </a:r>
                <a14:m>
                  <m:oMath xmlns:m="http://schemas.openxmlformats.org/officeDocument/2006/math">
                    <m:r>
                      <a:rPr lang="en-US" i="1" dirty="0" smtClean="0">
                        <a:latin typeface="Cambria Math" panose="02040503050406030204" pitchFamily="18" charset="0"/>
                      </a:rPr>
                      <m:t>𝐵</m:t>
                    </m:r>
                    <m:r>
                      <a:rPr lang="en-US" i="1" dirty="0" smtClean="0">
                        <a:latin typeface="Cambria Math" panose="02040503050406030204" pitchFamily="18" charset="0"/>
                      </a:rPr>
                      <m:t>(0)=0.5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smtClean="0"/>
                  <a:t>6) Rerun your time series for different values of </a:t>
                </a:r>
                <a14:m>
                  <m:oMath xmlns:m="http://schemas.openxmlformats.org/officeDocument/2006/math">
                    <m:r>
                      <a:rPr lang="en-US" i="1" dirty="0" smtClean="0">
                        <a:latin typeface="Cambria Math" panose="02040503050406030204" pitchFamily="18" charset="0"/>
                      </a:rPr>
                      <m:t>𝑆</m:t>
                    </m:r>
                  </m:oMath>
                </a14:m>
                <a:r>
                  <a:rPr lang="en-US" dirty="0" smtClean="0"/>
                  <a:t>. What happens?</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F</a:t>
                </a:r>
                <a14:m>
                  <m:oMath xmlns:m="http://schemas.openxmlformats.org/officeDocument/2006/math">
                    <m:r>
                      <m:rPr>
                        <m:sty m:val="p"/>
                      </m:rPr>
                      <a:rPr lang="en-US" b="0" i="0" dirty="0" smtClean="0">
                        <a:latin typeface="Cambria Math" panose="02040503050406030204" pitchFamily="18" charset="0"/>
                      </a:rPr>
                      <m:t>or</m:t>
                    </m:r>
                    <m:r>
                      <a:rPr lang="en-US" b="0" i="0" dirty="0" smtClean="0">
                        <a:latin typeface="Cambria Math" panose="02040503050406030204" pitchFamily="18" charset="0"/>
                      </a:rPr>
                      <m:t> </m:t>
                    </m:r>
                    <m:r>
                      <a:rPr lang="en-US" i="1" dirty="0" smtClean="0">
                        <a:latin typeface="Cambria Math" panose="02040503050406030204" pitchFamily="18" charset="0"/>
                      </a:rPr>
                      <m:t>𝑆</m:t>
                    </m:r>
                    <m:r>
                      <a:rPr lang="en-US" i="1" dirty="0" smtClean="0">
                        <a:latin typeface="Cambria Math" panose="02040503050406030204" pitchFamily="18" charset="0"/>
                      </a:rPr>
                      <m:t>&gt;0</m:t>
                    </m:r>
                  </m:oMath>
                </a14:m>
                <a:r>
                  <a:rPr lang="en-US" dirty="0" smtClean="0"/>
                  <a:t> </a:t>
                </a:r>
                <a14:m>
                  <m:oMath xmlns:m="http://schemas.openxmlformats.org/officeDocument/2006/math">
                    <m:r>
                      <a:rPr lang="en-US" i="1" dirty="0" smtClean="0">
                        <a:latin typeface="Cambria Math" panose="02040503050406030204" pitchFamily="18" charset="0"/>
                      </a:rPr>
                      <m:t>𝐴</m:t>
                    </m:r>
                  </m:oMath>
                </a14:m>
                <a:r>
                  <a:rPr lang="en-US" dirty="0" smtClean="0"/>
                  <a:t> can win, even if its initial value is slightly smaller than </a:t>
                </a:r>
                <a14:m>
                  <m:oMath xmlns:m="http://schemas.openxmlformats.org/officeDocument/2006/math">
                    <m:r>
                      <a:rPr lang="en-US" i="1" dirty="0" smtClean="0">
                        <a:latin typeface="Cambria Math" panose="02040503050406030204" pitchFamily="18" charset="0"/>
                      </a:rPr>
                      <m:t>𝐵</m:t>
                    </m:r>
                  </m:oMath>
                </a14:m>
                <a:endParaRPr lang="en-US" dirty="0" smtClean="0"/>
              </a:p>
              <a:p>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6233117"/>
              </a:xfrm>
              <a:prstGeom prst="rect">
                <a:avLst/>
              </a:prstGeom>
              <a:blipFill rotWithShape="0">
                <a:blip r:embed="rId4"/>
                <a:stretch>
                  <a:fillRect l="-930" t="-489" r="-103"/>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grpSp>
        <p:nvGrpSpPr>
          <p:cNvPr id="16" name="Group 15"/>
          <p:cNvGrpSpPr/>
          <p:nvPr/>
        </p:nvGrpSpPr>
        <p:grpSpPr>
          <a:xfrm>
            <a:off x="5946997" y="2500674"/>
            <a:ext cx="3012320" cy="2465266"/>
            <a:chOff x="5946997" y="2500674"/>
            <a:chExt cx="3012320" cy="2465266"/>
          </a:xfrm>
        </p:grpSpPr>
        <p:grpSp>
          <p:nvGrpSpPr>
            <p:cNvPr id="15" name="Group 14"/>
            <p:cNvGrpSpPr/>
            <p:nvPr/>
          </p:nvGrpSpPr>
          <p:grpSpPr>
            <a:xfrm>
              <a:off x="5946997" y="2690760"/>
              <a:ext cx="3012320" cy="2275180"/>
              <a:chOff x="5946997" y="2690760"/>
              <a:chExt cx="3012320" cy="2275180"/>
            </a:xfrm>
          </p:grpSpPr>
          <p:grpSp>
            <p:nvGrpSpPr>
              <p:cNvPr id="17" name="Group 16"/>
              <p:cNvGrpSpPr/>
              <p:nvPr/>
            </p:nvGrpSpPr>
            <p:grpSpPr>
              <a:xfrm>
                <a:off x="5946997" y="2690760"/>
                <a:ext cx="3012320" cy="2269968"/>
                <a:chOff x="5946997" y="2690760"/>
                <a:chExt cx="3012320" cy="2269968"/>
              </a:xfrm>
            </p:grpSpPr>
            <p:grpSp>
              <p:nvGrpSpPr>
                <p:cNvPr id="18" name="Group 17"/>
                <p:cNvGrpSpPr/>
                <p:nvPr/>
              </p:nvGrpSpPr>
              <p:grpSpPr>
                <a:xfrm>
                  <a:off x="5946997" y="2690760"/>
                  <a:ext cx="3012320" cy="2269968"/>
                  <a:chOff x="5946997" y="2690760"/>
                  <a:chExt cx="3012320" cy="2269968"/>
                </a:xfrm>
              </p:grpSpPr>
              <p:grpSp>
                <p:nvGrpSpPr>
                  <p:cNvPr id="20" name="Group 19"/>
                  <p:cNvGrpSpPr/>
                  <p:nvPr/>
                </p:nvGrpSpPr>
                <p:grpSpPr>
                  <a:xfrm>
                    <a:off x="5946997" y="2690760"/>
                    <a:ext cx="3012320" cy="2269968"/>
                    <a:chOff x="5946997" y="2690760"/>
                    <a:chExt cx="3012320" cy="2269968"/>
                  </a:xfrm>
                </p:grpSpPr>
                <p:grpSp>
                  <p:nvGrpSpPr>
                    <p:cNvPr id="25" name="Group 24"/>
                    <p:cNvGrpSpPr/>
                    <p:nvPr/>
                  </p:nvGrpSpPr>
                  <p:grpSpPr>
                    <a:xfrm>
                      <a:off x="5946997" y="2690760"/>
                      <a:ext cx="3012320" cy="2269968"/>
                      <a:chOff x="5834817" y="2679117"/>
                      <a:chExt cx="3012320" cy="2269968"/>
                    </a:xfrm>
                  </p:grpSpPr>
                  <p:grpSp>
                    <p:nvGrpSpPr>
                      <p:cNvPr id="27" name="Group 26"/>
                      <p:cNvGrpSpPr/>
                      <p:nvPr/>
                    </p:nvGrpSpPr>
                    <p:grpSpPr>
                      <a:xfrm>
                        <a:off x="5834817" y="2679117"/>
                        <a:ext cx="3012320" cy="2269968"/>
                        <a:chOff x="5834817" y="2679117"/>
                        <a:chExt cx="3012320" cy="2269968"/>
                      </a:xfrm>
                    </p:grpSpPr>
                    <p:grpSp>
                      <p:nvGrpSpPr>
                        <p:cNvPr id="29" name="Group 28"/>
                        <p:cNvGrpSpPr/>
                        <p:nvPr/>
                      </p:nvGrpSpPr>
                      <p:grpSpPr>
                        <a:xfrm>
                          <a:off x="5834817" y="2679117"/>
                          <a:ext cx="3012320" cy="2269968"/>
                          <a:chOff x="5834817" y="2679117"/>
                          <a:chExt cx="3012320" cy="2269968"/>
                        </a:xfrm>
                      </p:grpSpPr>
                      <p:grpSp>
                        <p:nvGrpSpPr>
                          <p:cNvPr id="31" name="Group 30"/>
                          <p:cNvGrpSpPr/>
                          <p:nvPr/>
                        </p:nvGrpSpPr>
                        <p:grpSpPr>
                          <a:xfrm>
                            <a:off x="5834817" y="2702612"/>
                            <a:ext cx="3012320" cy="2246473"/>
                            <a:chOff x="5834817" y="2702612"/>
                            <a:chExt cx="3012320" cy="2246473"/>
                          </a:xfrm>
                        </p:grpSpPr>
                        <p:grpSp>
                          <p:nvGrpSpPr>
                            <p:cNvPr id="34" name="Group 33"/>
                            <p:cNvGrpSpPr/>
                            <p:nvPr/>
                          </p:nvGrpSpPr>
                          <p:grpSpPr>
                            <a:xfrm>
                              <a:off x="5834817" y="2702612"/>
                              <a:ext cx="3012320" cy="954779"/>
                              <a:chOff x="6131680" y="5029199"/>
                              <a:chExt cx="3012320" cy="954779"/>
                            </a:xfrm>
                          </p:grpSpPr>
                          <p:pic>
                            <p:nvPicPr>
                              <p:cNvPr id="38" name="Picture 37"/>
                              <p:cNvPicPr>
                                <a:picLocks noChangeAspect="1"/>
                              </p:cNvPicPr>
                              <p:nvPr/>
                            </p:nvPicPr>
                            <p:blipFill rotWithShape="1">
                              <a:blip r:embed="rId7"/>
                              <a:srcRect t="63350"/>
                              <a:stretch/>
                            </p:blipFill>
                            <p:spPr>
                              <a:xfrm>
                                <a:off x="6131680" y="5029199"/>
                                <a:ext cx="3012320" cy="954779"/>
                              </a:xfrm>
                              <a:prstGeom prst="rect">
                                <a:avLst/>
                              </a:prstGeom>
                            </p:spPr>
                          </p:pic>
                          <p:sp>
                            <p:nvSpPr>
                              <p:cNvPr id="39" name="TextBox 38"/>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35" name="Group 34"/>
                            <p:cNvGrpSpPr/>
                            <p:nvPr/>
                          </p:nvGrpSpPr>
                          <p:grpSpPr>
                            <a:xfrm>
                              <a:off x="5834817" y="3994306"/>
                              <a:ext cx="3012320" cy="954779"/>
                              <a:chOff x="6131680" y="5029199"/>
                              <a:chExt cx="3012320" cy="954779"/>
                            </a:xfrm>
                          </p:grpSpPr>
                          <p:pic>
                            <p:nvPicPr>
                              <p:cNvPr id="36" name="Picture 35"/>
                              <p:cNvPicPr>
                                <a:picLocks noChangeAspect="1"/>
                              </p:cNvPicPr>
                              <p:nvPr/>
                            </p:nvPicPr>
                            <p:blipFill rotWithShape="1">
                              <a:blip r:embed="rId7"/>
                              <a:srcRect t="63350"/>
                              <a:stretch/>
                            </p:blipFill>
                            <p:spPr>
                              <a:xfrm>
                                <a:off x="6131680" y="5029199"/>
                                <a:ext cx="3012320" cy="954779"/>
                              </a:xfrm>
                              <a:prstGeom prst="rect">
                                <a:avLst/>
                              </a:prstGeom>
                            </p:spPr>
                          </p:pic>
                          <p:sp>
                            <p:nvSpPr>
                              <p:cNvPr id="37" name="TextBox 36"/>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33" name="Elbow Connector 32"/>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0" name="Elbow Connector 29"/>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Straight Connector 27"/>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060554" y="3669035"/>
                    <a:ext cx="1984837" cy="1159693"/>
                    <a:chOff x="6060554" y="3669035"/>
                    <a:chExt cx="1984837" cy="1159693"/>
                  </a:xfrm>
                </p:grpSpPr>
                <p:cxnSp>
                  <p:nvCxnSpPr>
                    <p:cNvPr id="23" name="Elbow Connector 22"/>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2" name="Elbow Connector 21"/>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9" name="Elbow Connector 18"/>
                <p:cNvCxnSpPr>
                  <a:stCxn id="37"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6" name="Elbow Connector 45"/>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8" name="Straight Arrow Connector 47"/>
            <p:cNvCxnSpPr/>
            <p:nvPr/>
          </p:nvCxnSpPr>
          <p:spPr>
            <a:xfrm>
              <a:off x="6547438" y="2793069"/>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6374927" y="2500674"/>
              <a:ext cx="249854" cy="369332"/>
            </a:xfrm>
            <a:prstGeom prst="rect">
              <a:avLst/>
            </a:prstGeom>
            <a:noFill/>
          </p:spPr>
          <p:txBody>
            <a:bodyPr wrap="square" rtlCol="0">
              <a:spAutoFit/>
            </a:bodyPr>
            <a:lstStyle/>
            <a:p>
              <a:r>
                <a:rPr lang="en-US" dirty="0" smtClean="0"/>
                <a:t>S</a:t>
              </a:r>
              <a:endParaRPr lang="en-US" dirty="0"/>
            </a:p>
          </p:txBody>
        </p:sp>
      </p:grpSp>
      <p:pic>
        <p:nvPicPr>
          <p:cNvPr id="3" name="Picture 2"/>
          <p:cNvPicPr>
            <a:picLocks noChangeAspect="1"/>
          </p:cNvPicPr>
          <p:nvPr/>
        </p:nvPicPr>
        <p:blipFill>
          <a:blip r:embed="rId8"/>
          <a:stretch>
            <a:fillRect/>
          </a:stretch>
        </p:blipFill>
        <p:spPr>
          <a:xfrm>
            <a:off x="152400" y="3836771"/>
            <a:ext cx="2265151" cy="1725829"/>
          </a:xfrm>
          <a:prstGeom prst="rect">
            <a:avLst/>
          </a:prstGeom>
        </p:spPr>
      </p:pic>
      <p:pic>
        <p:nvPicPr>
          <p:cNvPr id="5" name="Picture 4"/>
          <p:cNvPicPr>
            <a:picLocks noChangeAspect="1"/>
          </p:cNvPicPr>
          <p:nvPr/>
        </p:nvPicPr>
        <p:blipFill>
          <a:blip r:embed="rId9"/>
          <a:stretch>
            <a:fillRect/>
          </a:stretch>
        </p:blipFill>
        <p:spPr>
          <a:xfrm>
            <a:off x="2417551" y="3833812"/>
            <a:ext cx="2254594" cy="1728787"/>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1229520" y="4186166"/>
                <a:ext cx="80470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𝑆</m:t>
                      </m:r>
                      <m:r>
                        <a:rPr lang="en-US" b="0" i="0" dirty="0" smtClean="0">
                          <a:latin typeface="Cambria Math" panose="02040503050406030204" pitchFamily="18" charset="0"/>
                        </a:rPr>
                        <m:t>=0</m:t>
                      </m:r>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1229520" y="4186166"/>
                <a:ext cx="804707" cy="369332"/>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Rectangle 44"/>
              <p:cNvSpPr/>
              <p:nvPr/>
            </p:nvSpPr>
            <p:spPr>
              <a:xfrm>
                <a:off x="3309079" y="4202064"/>
                <a:ext cx="98103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𝑆</m:t>
                      </m:r>
                      <m:r>
                        <a:rPr lang="en-US" b="0" i="0" dirty="0" smtClean="0">
                          <a:latin typeface="Cambria Math" panose="02040503050406030204" pitchFamily="18" charset="0"/>
                        </a:rPr>
                        <m:t>=0.2</m:t>
                      </m:r>
                    </m:oMath>
                  </m:oMathPara>
                </a14:m>
                <a:endParaRPr lang="en-US" dirty="0"/>
              </a:p>
            </p:txBody>
          </p:sp>
        </mc:Choice>
        <mc:Fallback xmlns="">
          <p:sp>
            <p:nvSpPr>
              <p:cNvPr id="45" name="Rectangle 44"/>
              <p:cNvSpPr>
                <a:spLocks noRot="1" noChangeAspect="1" noMove="1" noResize="1" noEditPoints="1" noAdjustHandles="1" noChangeArrowheads="1" noChangeShapeType="1" noTextEdit="1"/>
              </p:cNvSpPr>
              <p:nvPr/>
            </p:nvSpPr>
            <p:spPr>
              <a:xfrm>
                <a:off x="3309079" y="4202064"/>
                <a:ext cx="981038" cy="369332"/>
              </a:xfrm>
              <a:prstGeom prst="rect">
                <a:avLst/>
              </a:prstGeom>
              <a:blipFill rotWithShape="0">
                <a:blip r:embed="rId11"/>
                <a:stretch>
                  <a:fillRect/>
                </a:stretch>
              </a:blipFill>
            </p:spPr>
            <p:txBody>
              <a:bodyPr/>
              <a:lstStyle/>
              <a:p>
                <a:r>
                  <a:rPr lang="en-US">
                    <a:noFill/>
                  </a:rPr>
                  <a:t> </a:t>
                </a:r>
              </a:p>
            </p:txBody>
          </p:sp>
        </mc:Fallback>
      </mc:AlternateContent>
      <p:pic>
        <p:nvPicPr>
          <p:cNvPr id="7" name="Picture 6"/>
          <p:cNvPicPr>
            <a:picLocks noChangeAspect="1"/>
          </p:cNvPicPr>
          <p:nvPr/>
        </p:nvPicPr>
        <p:blipFill>
          <a:blip r:embed="rId12"/>
          <a:stretch>
            <a:fillRect/>
          </a:stretch>
        </p:blipFill>
        <p:spPr>
          <a:xfrm>
            <a:off x="4681784" y="3881107"/>
            <a:ext cx="2189431" cy="1638219"/>
          </a:xfrm>
          <a:prstGeom prst="rect">
            <a:avLst/>
          </a:prstGeom>
        </p:spPr>
      </p:pic>
      <p:pic>
        <p:nvPicPr>
          <p:cNvPr id="9" name="Picture 8"/>
          <p:cNvPicPr>
            <a:picLocks noChangeAspect="1"/>
          </p:cNvPicPr>
          <p:nvPr/>
        </p:nvPicPr>
        <p:blipFill>
          <a:blip r:embed="rId13"/>
          <a:stretch>
            <a:fillRect/>
          </a:stretch>
        </p:blipFill>
        <p:spPr>
          <a:xfrm>
            <a:off x="6916735" y="3897295"/>
            <a:ext cx="2120953" cy="1561623"/>
          </a:xfrm>
          <a:prstGeom prst="rect">
            <a:avLst/>
          </a:prstGeom>
        </p:spPr>
      </p:pic>
      <mc:AlternateContent xmlns:mc="http://schemas.openxmlformats.org/markup-compatibility/2006" xmlns:a14="http://schemas.microsoft.com/office/drawing/2010/main">
        <mc:Choice Requires="a14">
          <p:sp>
            <p:nvSpPr>
              <p:cNvPr id="50" name="Rectangle 49"/>
              <p:cNvSpPr/>
              <p:nvPr/>
            </p:nvSpPr>
            <p:spPr>
              <a:xfrm>
                <a:off x="5422418" y="4137902"/>
                <a:ext cx="98103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𝑆</m:t>
                      </m:r>
                      <m:r>
                        <a:rPr lang="en-US" b="0" i="0" dirty="0" smtClean="0">
                          <a:latin typeface="Cambria Math" panose="02040503050406030204" pitchFamily="18" charset="0"/>
                        </a:rPr>
                        <m:t>=0.4</m:t>
                      </m:r>
                    </m:oMath>
                  </m:oMathPara>
                </a14:m>
                <a:endParaRPr lang="en-US" dirty="0"/>
              </a:p>
            </p:txBody>
          </p:sp>
        </mc:Choice>
        <mc:Fallback xmlns="">
          <p:sp>
            <p:nvSpPr>
              <p:cNvPr id="50" name="Rectangle 49"/>
              <p:cNvSpPr>
                <a:spLocks noRot="1" noChangeAspect="1" noMove="1" noResize="1" noEditPoints="1" noAdjustHandles="1" noChangeArrowheads="1" noChangeShapeType="1" noTextEdit="1"/>
              </p:cNvSpPr>
              <p:nvPr/>
            </p:nvSpPr>
            <p:spPr>
              <a:xfrm>
                <a:off x="5422418" y="4137902"/>
                <a:ext cx="981038" cy="369332"/>
              </a:xfrm>
              <a:prstGeom prst="rect">
                <a:avLst/>
              </a:prstGeom>
              <a:blipFill rotWithShape="0">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1" name="Rectangle 50"/>
              <p:cNvSpPr/>
              <p:nvPr/>
            </p:nvSpPr>
            <p:spPr>
              <a:xfrm>
                <a:off x="7633636" y="4133464"/>
                <a:ext cx="98103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𝑆</m:t>
                      </m:r>
                      <m:r>
                        <a:rPr lang="en-US" b="0" i="0" dirty="0" smtClean="0">
                          <a:latin typeface="Cambria Math" panose="02040503050406030204" pitchFamily="18" charset="0"/>
                        </a:rPr>
                        <m:t>=0.6</m:t>
                      </m:r>
                    </m:oMath>
                  </m:oMathPara>
                </a14:m>
                <a:endParaRPr lang="en-US" dirty="0"/>
              </a:p>
            </p:txBody>
          </p:sp>
        </mc:Choice>
        <mc:Fallback xmlns="">
          <p:sp>
            <p:nvSpPr>
              <p:cNvPr id="51" name="Rectangle 50"/>
              <p:cNvSpPr>
                <a:spLocks noRot="1" noChangeAspect="1" noMove="1" noResize="1" noEditPoints="1" noAdjustHandles="1" noChangeArrowheads="1" noChangeShapeType="1" noTextEdit="1"/>
              </p:cNvSpPr>
              <p:nvPr/>
            </p:nvSpPr>
            <p:spPr>
              <a:xfrm>
                <a:off x="7633636" y="4133464"/>
                <a:ext cx="981038" cy="369332"/>
              </a:xfrm>
              <a:prstGeom prst="rect">
                <a:avLst/>
              </a:prstGeom>
              <a:blipFill rotWithShape="0">
                <a:blip r:embed="rId1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4085340"/>
      </p:ext>
    </p:extLst>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3740126"/>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r>
                  <a:rPr lang="en-US" dirty="0" smtClean="0"/>
                  <a:t>, </a:t>
                </a:r>
                <a14:m>
                  <m:oMath xmlns:m="http://schemas.openxmlformats.org/officeDocument/2006/math">
                    <m:r>
                      <a:rPr lang="en-US" i="1" dirty="0" smtClean="0">
                        <a:latin typeface="Cambria Math" panose="02040503050406030204" pitchFamily="18" charset="0"/>
                      </a:rPr>
                      <m:t>𝐵</m:t>
                    </m:r>
                    <m:r>
                      <a:rPr lang="en-US" i="1" dirty="0" smtClean="0">
                        <a:latin typeface="Cambria Math" panose="02040503050406030204" pitchFamily="18" charset="0"/>
                      </a:rPr>
                      <m:t>(0)=0.5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smtClean="0"/>
                  <a:t>6) Now create bifurcation diagrams  for different values of </a:t>
                </a:r>
                <a14:m>
                  <m:oMath xmlns:m="http://schemas.openxmlformats.org/officeDocument/2006/math">
                    <m:r>
                      <a:rPr lang="en-US" i="1" dirty="0" smtClean="0">
                        <a:latin typeface="Cambria Math" panose="02040503050406030204" pitchFamily="18" charset="0"/>
                      </a:rPr>
                      <m:t>𝑆</m:t>
                    </m:r>
                  </m:oMath>
                </a14:m>
                <a:r>
                  <a:rPr lang="en-US" dirty="0" smtClean="0"/>
                  <a:t>. What happens?</a:t>
                </a:r>
              </a:p>
              <a:p>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3740126"/>
              </a:xfrm>
              <a:prstGeom prst="rect">
                <a:avLst/>
              </a:prstGeom>
              <a:blipFill rotWithShape="0">
                <a:blip r:embed="rId4"/>
                <a:stretch>
                  <a:fillRect l="-930" t="-814"/>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grpSp>
        <p:nvGrpSpPr>
          <p:cNvPr id="16" name="Group 15"/>
          <p:cNvGrpSpPr/>
          <p:nvPr/>
        </p:nvGrpSpPr>
        <p:grpSpPr>
          <a:xfrm>
            <a:off x="5946997" y="2500674"/>
            <a:ext cx="3012320" cy="2465266"/>
            <a:chOff x="5946997" y="2500674"/>
            <a:chExt cx="3012320" cy="2465266"/>
          </a:xfrm>
        </p:grpSpPr>
        <p:grpSp>
          <p:nvGrpSpPr>
            <p:cNvPr id="15" name="Group 14"/>
            <p:cNvGrpSpPr/>
            <p:nvPr/>
          </p:nvGrpSpPr>
          <p:grpSpPr>
            <a:xfrm>
              <a:off x="5946997" y="2690760"/>
              <a:ext cx="3012320" cy="2275180"/>
              <a:chOff x="5946997" y="2690760"/>
              <a:chExt cx="3012320" cy="2275180"/>
            </a:xfrm>
          </p:grpSpPr>
          <p:grpSp>
            <p:nvGrpSpPr>
              <p:cNvPr id="17" name="Group 16"/>
              <p:cNvGrpSpPr/>
              <p:nvPr/>
            </p:nvGrpSpPr>
            <p:grpSpPr>
              <a:xfrm>
                <a:off x="5946997" y="2690760"/>
                <a:ext cx="3012320" cy="2269968"/>
                <a:chOff x="5946997" y="2690760"/>
                <a:chExt cx="3012320" cy="2269968"/>
              </a:xfrm>
            </p:grpSpPr>
            <p:grpSp>
              <p:nvGrpSpPr>
                <p:cNvPr id="18" name="Group 17"/>
                <p:cNvGrpSpPr/>
                <p:nvPr/>
              </p:nvGrpSpPr>
              <p:grpSpPr>
                <a:xfrm>
                  <a:off x="5946997" y="2690760"/>
                  <a:ext cx="3012320" cy="2269968"/>
                  <a:chOff x="5946997" y="2690760"/>
                  <a:chExt cx="3012320" cy="2269968"/>
                </a:xfrm>
              </p:grpSpPr>
              <p:grpSp>
                <p:nvGrpSpPr>
                  <p:cNvPr id="20" name="Group 19"/>
                  <p:cNvGrpSpPr/>
                  <p:nvPr/>
                </p:nvGrpSpPr>
                <p:grpSpPr>
                  <a:xfrm>
                    <a:off x="5946997" y="2690760"/>
                    <a:ext cx="3012320" cy="2269968"/>
                    <a:chOff x="5946997" y="2690760"/>
                    <a:chExt cx="3012320" cy="2269968"/>
                  </a:xfrm>
                </p:grpSpPr>
                <p:grpSp>
                  <p:nvGrpSpPr>
                    <p:cNvPr id="25" name="Group 24"/>
                    <p:cNvGrpSpPr/>
                    <p:nvPr/>
                  </p:nvGrpSpPr>
                  <p:grpSpPr>
                    <a:xfrm>
                      <a:off x="5946997" y="2690760"/>
                      <a:ext cx="3012320" cy="2269968"/>
                      <a:chOff x="5834817" y="2679117"/>
                      <a:chExt cx="3012320" cy="2269968"/>
                    </a:xfrm>
                  </p:grpSpPr>
                  <p:grpSp>
                    <p:nvGrpSpPr>
                      <p:cNvPr id="27" name="Group 26"/>
                      <p:cNvGrpSpPr/>
                      <p:nvPr/>
                    </p:nvGrpSpPr>
                    <p:grpSpPr>
                      <a:xfrm>
                        <a:off x="5834817" y="2679117"/>
                        <a:ext cx="3012320" cy="2269968"/>
                        <a:chOff x="5834817" y="2679117"/>
                        <a:chExt cx="3012320" cy="2269968"/>
                      </a:xfrm>
                    </p:grpSpPr>
                    <p:grpSp>
                      <p:nvGrpSpPr>
                        <p:cNvPr id="29" name="Group 28"/>
                        <p:cNvGrpSpPr/>
                        <p:nvPr/>
                      </p:nvGrpSpPr>
                      <p:grpSpPr>
                        <a:xfrm>
                          <a:off x="5834817" y="2679117"/>
                          <a:ext cx="3012320" cy="2269968"/>
                          <a:chOff x="5834817" y="2679117"/>
                          <a:chExt cx="3012320" cy="2269968"/>
                        </a:xfrm>
                      </p:grpSpPr>
                      <p:grpSp>
                        <p:nvGrpSpPr>
                          <p:cNvPr id="31" name="Group 30"/>
                          <p:cNvGrpSpPr/>
                          <p:nvPr/>
                        </p:nvGrpSpPr>
                        <p:grpSpPr>
                          <a:xfrm>
                            <a:off x="5834817" y="2702612"/>
                            <a:ext cx="3012320" cy="2246473"/>
                            <a:chOff x="5834817" y="2702612"/>
                            <a:chExt cx="3012320" cy="2246473"/>
                          </a:xfrm>
                        </p:grpSpPr>
                        <p:grpSp>
                          <p:nvGrpSpPr>
                            <p:cNvPr id="34" name="Group 33"/>
                            <p:cNvGrpSpPr/>
                            <p:nvPr/>
                          </p:nvGrpSpPr>
                          <p:grpSpPr>
                            <a:xfrm>
                              <a:off x="5834817" y="2702612"/>
                              <a:ext cx="3012320" cy="954779"/>
                              <a:chOff x="6131680" y="5029199"/>
                              <a:chExt cx="3012320" cy="954779"/>
                            </a:xfrm>
                          </p:grpSpPr>
                          <p:pic>
                            <p:nvPicPr>
                              <p:cNvPr id="38" name="Picture 37"/>
                              <p:cNvPicPr>
                                <a:picLocks noChangeAspect="1"/>
                              </p:cNvPicPr>
                              <p:nvPr/>
                            </p:nvPicPr>
                            <p:blipFill rotWithShape="1">
                              <a:blip r:embed="rId7"/>
                              <a:srcRect t="63350"/>
                              <a:stretch/>
                            </p:blipFill>
                            <p:spPr>
                              <a:xfrm>
                                <a:off x="6131680" y="5029199"/>
                                <a:ext cx="3012320" cy="954779"/>
                              </a:xfrm>
                              <a:prstGeom prst="rect">
                                <a:avLst/>
                              </a:prstGeom>
                            </p:spPr>
                          </p:pic>
                          <p:sp>
                            <p:nvSpPr>
                              <p:cNvPr id="39" name="TextBox 38"/>
                              <p:cNvSpPr txBox="1"/>
                              <p:nvPr/>
                            </p:nvSpPr>
                            <p:spPr>
                              <a:xfrm>
                                <a:off x="8095949" y="5211936"/>
                                <a:ext cx="362251" cy="369332"/>
                              </a:xfrm>
                              <a:prstGeom prst="rect">
                                <a:avLst/>
                              </a:prstGeom>
                              <a:solidFill>
                                <a:schemeClr val="bg1"/>
                              </a:solidFill>
                            </p:spPr>
                            <p:txBody>
                              <a:bodyPr wrap="square" rtlCol="0">
                                <a:spAutoFit/>
                              </a:bodyPr>
                              <a:lstStyle/>
                              <a:p>
                                <a:r>
                                  <a:rPr lang="en-US" dirty="0" smtClean="0"/>
                                  <a:t>A</a:t>
                                </a:r>
                                <a:endParaRPr lang="en-US" dirty="0"/>
                              </a:p>
                            </p:txBody>
                          </p:sp>
                        </p:grpSp>
                        <p:grpSp>
                          <p:nvGrpSpPr>
                            <p:cNvPr id="35" name="Group 34"/>
                            <p:cNvGrpSpPr/>
                            <p:nvPr/>
                          </p:nvGrpSpPr>
                          <p:grpSpPr>
                            <a:xfrm>
                              <a:off x="5834817" y="3994306"/>
                              <a:ext cx="3012320" cy="954779"/>
                              <a:chOff x="6131680" y="5029199"/>
                              <a:chExt cx="3012320" cy="954779"/>
                            </a:xfrm>
                          </p:grpSpPr>
                          <p:pic>
                            <p:nvPicPr>
                              <p:cNvPr id="36" name="Picture 35"/>
                              <p:cNvPicPr>
                                <a:picLocks noChangeAspect="1"/>
                              </p:cNvPicPr>
                              <p:nvPr/>
                            </p:nvPicPr>
                            <p:blipFill rotWithShape="1">
                              <a:blip r:embed="rId7"/>
                              <a:srcRect t="63350"/>
                              <a:stretch/>
                            </p:blipFill>
                            <p:spPr>
                              <a:xfrm>
                                <a:off x="6131680" y="5029199"/>
                                <a:ext cx="3012320" cy="954779"/>
                              </a:xfrm>
                              <a:prstGeom prst="rect">
                                <a:avLst/>
                              </a:prstGeom>
                            </p:spPr>
                          </p:pic>
                          <p:sp>
                            <p:nvSpPr>
                              <p:cNvPr id="37" name="TextBox 36"/>
                              <p:cNvSpPr txBox="1"/>
                              <p:nvPr/>
                            </p:nvSpPr>
                            <p:spPr>
                              <a:xfrm>
                                <a:off x="8095949" y="5211936"/>
                                <a:ext cx="362251" cy="369332"/>
                              </a:xfrm>
                              <a:prstGeom prst="rect">
                                <a:avLst/>
                              </a:prstGeom>
                              <a:solidFill>
                                <a:schemeClr val="bg1"/>
                              </a:solidFill>
                            </p:spPr>
                            <p:txBody>
                              <a:bodyPr wrap="square" rtlCol="0">
                                <a:spAutoFit/>
                              </a:bodyPr>
                              <a:lstStyle/>
                              <a:p>
                                <a:r>
                                  <a:rPr lang="en-US" dirty="0"/>
                                  <a:t>B</a:t>
                                </a:r>
                              </a:p>
                            </p:txBody>
                          </p:sp>
                        </p:grpSp>
                      </p:grpSp>
                      <p:cxnSp>
                        <p:nvCxnSpPr>
                          <p:cNvPr id="33" name="Elbow Connector 32"/>
                          <p:cNvCxnSpPr/>
                          <p:nvPr/>
                        </p:nvCxnSpPr>
                        <p:spPr>
                          <a:xfrm rot="5400000" flipH="1" flipV="1">
                            <a:off x="7613880" y="3049887"/>
                            <a:ext cx="1532737" cy="791197"/>
                          </a:xfrm>
                          <a:prstGeom prst="bentConnector3">
                            <a:avLst>
                              <a:gd name="adj1" fmla="val 656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0" name="Elbow Connector 29"/>
                        <p:cNvCxnSpPr/>
                        <p:nvPr/>
                      </p:nvCxnSpPr>
                      <p:spPr>
                        <a:xfrm rot="10800000" flipV="1">
                          <a:off x="6553201" y="3254680"/>
                          <a:ext cx="1427011" cy="739625"/>
                        </a:xfrm>
                        <a:prstGeom prst="bentConnector3">
                          <a:avLst>
                            <a:gd name="adj1" fmla="val 147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Straight Connector 27"/>
                      <p:cNvCxnSpPr/>
                      <p:nvPr/>
                    </p:nvCxnSpPr>
                    <p:spPr>
                      <a:xfrm>
                        <a:off x="6553200" y="2702612"/>
                        <a:ext cx="224123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871215" y="3423824"/>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060554" y="3669035"/>
                    <a:ext cx="1984837" cy="1159693"/>
                    <a:chOff x="6060554" y="3669035"/>
                    <a:chExt cx="1984837" cy="1159693"/>
                  </a:xfrm>
                </p:grpSpPr>
                <p:cxnSp>
                  <p:nvCxnSpPr>
                    <p:cNvPr id="23" name="Elbow Connector 22"/>
                    <p:cNvCxnSpPr/>
                    <p:nvPr/>
                  </p:nvCxnSpPr>
                  <p:spPr>
                    <a:xfrm rot="10800000">
                      <a:off x="6060554" y="3669035"/>
                      <a:ext cx="1984837" cy="1056"/>
                    </a:xfrm>
                    <a:prstGeom prst="bentConnector3">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6893762" y="4724400"/>
                      <a:ext cx="612110" cy="1043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2" name="Elbow Connector 21"/>
                  <p:cNvCxnSpPr/>
                  <p:nvPr/>
                </p:nvCxnSpPr>
                <p:spPr>
                  <a:xfrm rot="5400000" flipH="1" flipV="1">
                    <a:off x="5767272" y="2997423"/>
                    <a:ext cx="977748" cy="382178"/>
                  </a:xfrm>
                  <a:prstGeom prst="bentConnector3">
                    <a:avLst>
                      <a:gd name="adj1" fmla="val 9812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9" name="Elbow Connector 18"/>
                <p:cNvCxnSpPr>
                  <a:stCxn id="37" idx="2"/>
                </p:cNvCxnSpPr>
                <p:nvPr/>
              </p:nvCxnSpPr>
              <p:spPr>
                <a:xfrm rot="5400000">
                  <a:off x="6868732" y="3733928"/>
                  <a:ext cx="399571" cy="2047750"/>
                </a:xfrm>
                <a:prstGeom prst="bentConnector2">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6" name="Elbow Connector 45"/>
              <p:cNvCxnSpPr/>
              <p:nvPr/>
            </p:nvCxnSpPr>
            <p:spPr>
              <a:xfrm rot="5400000" flipH="1" flipV="1">
                <a:off x="5751357" y="4285977"/>
                <a:ext cx="977748" cy="382178"/>
              </a:xfrm>
              <a:prstGeom prst="bentConnector3">
                <a:avLst>
                  <a:gd name="adj1" fmla="val 97215"/>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8" name="Straight Arrow Connector 47"/>
            <p:cNvCxnSpPr/>
            <p:nvPr/>
          </p:nvCxnSpPr>
          <p:spPr>
            <a:xfrm>
              <a:off x="6547438" y="2793069"/>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6374927" y="2500674"/>
              <a:ext cx="249854" cy="369332"/>
            </a:xfrm>
            <a:prstGeom prst="rect">
              <a:avLst/>
            </a:prstGeom>
            <a:noFill/>
          </p:spPr>
          <p:txBody>
            <a:bodyPr wrap="square" rtlCol="0">
              <a:spAutoFit/>
            </a:bodyPr>
            <a:lstStyle/>
            <a:p>
              <a:r>
                <a:rPr lang="en-US" dirty="0" smtClean="0"/>
                <a:t>S</a:t>
              </a:r>
              <a:endParaRPr lang="en-US" dirty="0"/>
            </a:p>
          </p:txBody>
        </p:sp>
      </p:grpSp>
    </p:spTree>
    <p:extLst>
      <p:ext uri="{BB962C8B-B14F-4D97-AF65-F5344CB8AC3E}">
        <p14:creationId xmlns:p14="http://schemas.microsoft.com/office/powerpoint/2010/main" val="2281132241"/>
      </p:ext>
    </p:extLst>
  </p:cSld>
  <p:clrMapOvr>
    <a:masterClrMapping/>
  </p:clrMapOvr>
  <p:transition spd="slow">
    <p:wip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772318" y="4380462"/>
            <a:ext cx="3371682" cy="2588656"/>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5904798" cy="6233117"/>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m:t>
                    </m:r>
                  </m:oMath>
                </a14:m>
                <a:r>
                  <a:rPr lang="en-US" dirty="0" smtClean="0"/>
                  <a:t>, </a:t>
                </a:r>
                <a14:m>
                  <m:oMath xmlns:m="http://schemas.openxmlformats.org/officeDocument/2006/math">
                    <m:r>
                      <a:rPr lang="en-US" i="1" dirty="0" smtClean="0">
                        <a:latin typeface="Cambria Math" panose="02040503050406030204" pitchFamily="18" charset="0"/>
                      </a:rPr>
                      <m:t>𝐵</m:t>
                    </m:r>
                    <m:r>
                      <a:rPr lang="en-US" i="1" dirty="0" smtClean="0">
                        <a:latin typeface="Cambria Math" panose="02040503050406030204" pitchFamily="18" charset="0"/>
                      </a:rPr>
                      <m:t>(0)=0.5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smtClean="0"/>
                  <a:t>6) Now create bifurcation diagrams  for different values of </a:t>
                </a:r>
                <a14:m>
                  <m:oMath xmlns:m="http://schemas.openxmlformats.org/officeDocument/2006/math">
                    <m:r>
                      <a:rPr lang="en-US" i="1" dirty="0" smtClean="0">
                        <a:latin typeface="Cambria Math" panose="02040503050406030204" pitchFamily="18" charset="0"/>
                      </a:rPr>
                      <m:t>𝑆</m:t>
                    </m:r>
                  </m:oMath>
                </a14:m>
                <a:r>
                  <a:rPr lang="en-US" dirty="0" smtClean="0"/>
                  <a:t>. What happens?</a:t>
                </a:r>
              </a:p>
              <a:p>
                <a:endParaRPr lang="en-US" dirty="0"/>
              </a:p>
              <a:p>
                <a:r>
                  <a:rPr lang="en-US" dirty="0" smtClean="0"/>
                  <a:t>It helps if we plot the initial high value and initial low values separately</a:t>
                </a:r>
              </a:p>
              <a:p>
                <a:endParaRPr lang="en-US" dirty="0"/>
              </a:p>
              <a:p>
                <a:r>
                  <a:rPr lang="en-US" dirty="0" smtClean="0"/>
                  <a:t>For </a:t>
                </a:r>
                <a14:m>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=0</m:t>
                    </m:r>
                  </m:oMath>
                </a14:m>
                <a:r>
                  <a:rPr lang="en-US" dirty="0" smtClean="0"/>
                  <a:t>, </a:t>
                </a:r>
                <a14:m>
                  <m:oMath xmlns:m="http://schemas.openxmlformats.org/officeDocument/2006/math">
                    <m:r>
                      <a:rPr lang="en-US" i="1" dirty="0" smtClean="0">
                        <a:latin typeface="Cambria Math" panose="02040503050406030204" pitchFamily="18" charset="0"/>
                      </a:rPr>
                      <m:t>𝐴</m:t>
                    </m:r>
                  </m:oMath>
                </a14:m>
                <a:r>
                  <a:rPr lang="en-US" dirty="0" smtClean="0"/>
                  <a:t>, which starts low, stays low</a:t>
                </a:r>
              </a:p>
              <a:p>
                <a:r>
                  <a:rPr lang="en-US" dirty="0" smtClean="0"/>
                  <a:t>For </a:t>
                </a:r>
                <a14:m>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&gt;0</m:t>
                    </m:r>
                  </m:oMath>
                </a14:m>
                <a:r>
                  <a:rPr lang="en-US" dirty="0" smtClean="0"/>
                  <a:t>, for intermediate values of </a:t>
                </a:r>
                <a14:m>
                  <m:oMath xmlns:m="http://schemas.openxmlformats.org/officeDocument/2006/math">
                    <m:r>
                      <a:rPr lang="en-US" i="1" dirty="0" smtClean="0">
                        <a:latin typeface="Cambria Math" panose="02040503050406030204" pitchFamily="18" charset="0"/>
                      </a:rPr>
                      <m:t>𝐼</m:t>
                    </m:r>
                  </m:oMath>
                </a14:m>
                <a:r>
                  <a:rPr lang="en-US" dirty="0" smtClean="0"/>
                  <a:t>, </a:t>
                </a:r>
                <a14:m>
                  <m:oMath xmlns:m="http://schemas.openxmlformats.org/officeDocument/2006/math">
                    <m:r>
                      <a:rPr lang="en-US" i="1" dirty="0" smtClean="0">
                        <a:latin typeface="Cambria Math" panose="02040503050406030204" pitchFamily="18" charset="0"/>
                      </a:rPr>
                      <m:t>𝐴</m:t>
                    </m:r>
                  </m:oMath>
                </a14:m>
                <a:r>
                  <a:rPr lang="en-US" dirty="0" smtClean="0"/>
                  <a:t> goes high, so the bias wins</a:t>
                </a:r>
              </a:p>
              <a:p>
                <a:r>
                  <a:rPr lang="en-US" dirty="0" smtClean="0"/>
                  <a:t>But for very large </a:t>
                </a:r>
                <a14:m>
                  <m:oMath xmlns:m="http://schemas.openxmlformats.org/officeDocument/2006/math">
                    <m:r>
                      <a:rPr lang="en-US" i="1" dirty="0" smtClean="0">
                        <a:latin typeface="Cambria Math" panose="02040503050406030204" pitchFamily="18" charset="0"/>
                      </a:rPr>
                      <m:t>𝐼</m:t>
                    </m:r>
                  </m:oMath>
                </a14:m>
                <a:r>
                  <a:rPr lang="en-US" dirty="0" smtClean="0"/>
                  <a:t>, </a:t>
                </a:r>
                <a14:m>
                  <m:oMath xmlns:m="http://schemas.openxmlformats.org/officeDocument/2006/math">
                    <m:r>
                      <a:rPr lang="en-US" i="1" dirty="0" smtClean="0">
                        <a:latin typeface="Cambria Math" panose="02040503050406030204" pitchFamily="18" charset="0"/>
                      </a:rPr>
                      <m:t>𝑆</m:t>
                    </m:r>
                  </m:oMath>
                </a14:m>
                <a:r>
                  <a:rPr lang="en-US" dirty="0" smtClean="0"/>
                  <a:t> seems to have no effect and</a:t>
                </a:r>
                <a14:m>
                  <m:oMath xmlns:m="http://schemas.openxmlformats.org/officeDocument/2006/math">
                    <m:r>
                      <a:rPr lang="en-US" b="0" i="0" dirty="0" smtClean="0">
                        <a:latin typeface="Cambria Math" panose="02040503050406030204" pitchFamily="18" charset="0"/>
                      </a:rPr>
                      <m:t> </m:t>
                    </m:r>
                    <m:r>
                      <a:rPr lang="en-US" i="1" dirty="0">
                        <a:latin typeface="Cambria Math" panose="02040503050406030204" pitchFamily="18" charset="0"/>
                      </a:rPr>
                      <m:t>𝐴</m:t>
                    </m:r>
                  </m:oMath>
                </a14:m>
                <a:endParaRPr lang="en-US" dirty="0"/>
              </a:p>
              <a:p>
                <a:r>
                  <a:rPr lang="en-US" dirty="0" smtClean="0"/>
                  <a:t>Stays low, what is going on?</a:t>
                </a:r>
              </a:p>
              <a:p>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5904798" cy="6233117"/>
              </a:xfrm>
              <a:prstGeom prst="rect">
                <a:avLst/>
              </a:prstGeom>
              <a:blipFill rotWithShape="0">
                <a:blip r:embed="rId6"/>
                <a:stretch>
                  <a:fillRect l="-930" t="-48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557780"/>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mc:AlternateContent xmlns:mc="http://schemas.openxmlformats.org/markup-compatibility/2006" xmlns:a14="http://schemas.microsoft.com/office/drawing/2010/main">
        <mc:Choice Requires="a14">
          <p:sp>
            <p:nvSpPr>
              <p:cNvPr id="3" name="TextBox 2"/>
              <p:cNvSpPr txBox="1"/>
              <p:nvPr/>
            </p:nvSpPr>
            <p:spPr>
              <a:xfrm>
                <a:off x="6085470" y="3374032"/>
                <a:ext cx="838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=0</m:t>
                      </m:r>
                    </m:oMath>
                  </m:oMathPara>
                </a14:m>
                <a:endParaRPr 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6085470" y="3374032"/>
                <a:ext cx="838200" cy="36933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p:cNvSpPr txBox="1"/>
              <p:nvPr/>
            </p:nvSpPr>
            <p:spPr>
              <a:xfrm>
                <a:off x="8111744" y="2345236"/>
                <a:ext cx="940416"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=0.8</m:t>
                      </m:r>
                    </m:oMath>
                  </m:oMathPara>
                </a14:m>
                <a:endParaRPr lang="en-US" dirty="0"/>
              </a:p>
            </p:txBody>
          </p:sp>
        </mc:Choice>
        <mc:Fallback xmlns="">
          <p:sp>
            <p:nvSpPr>
              <p:cNvPr id="43" name="TextBox 42"/>
              <p:cNvSpPr txBox="1">
                <a:spLocks noRot="1" noChangeAspect="1" noMove="1" noResize="1" noEditPoints="1" noAdjustHandles="1" noChangeArrowheads="1" noChangeShapeType="1" noTextEdit="1"/>
              </p:cNvSpPr>
              <p:nvPr/>
            </p:nvSpPr>
            <p:spPr>
              <a:xfrm>
                <a:off x="8111744" y="2345236"/>
                <a:ext cx="940416" cy="369332"/>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Box 44"/>
              <p:cNvSpPr txBox="1"/>
              <p:nvPr/>
            </p:nvSpPr>
            <p:spPr>
              <a:xfrm>
                <a:off x="6232584" y="4469729"/>
                <a:ext cx="838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=0</m:t>
                      </m:r>
                    </m:oMath>
                  </m:oMathPara>
                </a14:m>
                <a:endParaRPr lang="en-US" dirty="0"/>
              </a:p>
            </p:txBody>
          </p:sp>
        </mc:Choice>
        <mc:Fallback xmlns="">
          <p:sp>
            <p:nvSpPr>
              <p:cNvPr id="45" name="TextBox 44"/>
              <p:cNvSpPr txBox="1">
                <a:spLocks noRot="1" noChangeAspect="1" noMove="1" noResize="1" noEditPoints="1" noAdjustHandles="1" noChangeArrowheads="1" noChangeShapeType="1" noTextEdit="1"/>
              </p:cNvSpPr>
              <p:nvPr/>
            </p:nvSpPr>
            <p:spPr>
              <a:xfrm>
                <a:off x="6232584" y="4469729"/>
                <a:ext cx="838200" cy="369332"/>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TextBox 46"/>
              <p:cNvSpPr txBox="1"/>
              <p:nvPr/>
            </p:nvSpPr>
            <p:spPr>
              <a:xfrm>
                <a:off x="8111744" y="5924689"/>
                <a:ext cx="940416"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=0.8</m:t>
                      </m:r>
                    </m:oMath>
                  </m:oMathPara>
                </a14:m>
                <a:endParaRPr lang="en-US" dirty="0"/>
              </a:p>
            </p:txBody>
          </p:sp>
        </mc:Choice>
        <mc:Fallback xmlns="">
          <p:sp>
            <p:nvSpPr>
              <p:cNvPr id="47" name="TextBox 46"/>
              <p:cNvSpPr txBox="1">
                <a:spLocks noRot="1" noChangeAspect="1" noMove="1" noResize="1" noEditPoints="1" noAdjustHandles="1" noChangeArrowheads="1" noChangeShapeType="1" noTextEdit="1"/>
              </p:cNvSpPr>
              <p:nvPr/>
            </p:nvSpPr>
            <p:spPr>
              <a:xfrm>
                <a:off x="8111744" y="5924689"/>
                <a:ext cx="940416" cy="369332"/>
              </a:xfrm>
              <a:prstGeom prst="rect">
                <a:avLst/>
              </a:prstGeom>
              <a:blipFill rotWithShape="0">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8351823" y="2797634"/>
                <a:ext cx="48372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𝐴</m:t>
                          </m:r>
                        </m:e>
                        <m:sup>
                          <m:r>
                            <a:rPr lang="en-US" b="0" i="1" dirty="0" smtClean="0">
                              <a:latin typeface="Cambria Math" panose="02040503050406030204" pitchFamily="18" charset="0"/>
                            </a:rPr>
                            <m:t>∗</m:t>
                          </m:r>
                        </m:sup>
                      </m:sSup>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8351823" y="2797634"/>
                <a:ext cx="483722" cy="369332"/>
              </a:xfrm>
              <a:prstGeom prst="rect">
                <a:avLst/>
              </a:prstGeom>
              <a:blipFill rotWithShape="0">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8351823" y="4913748"/>
                <a:ext cx="49859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𝐵</m:t>
                          </m:r>
                        </m:e>
                        <m:sup>
                          <m:r>
                            <a:rPr lang="en-US" b="0" i="1" smtClean="0">
                              <a:latin typeface="Cambria Math" panose="02040503050406030204" pitchFamily="18" charset="0"/>
                            </a:rPr>
                            <m:t>∗</m:t>
                          </m:r>
                        </m:sup>
                      </m:sSup>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8351823" y="4913748"/>
                <a:ext cx="498598" cy="369332"/>
              </a:xfrm>
              <a:prstGeom prst="rect">
                <a:avLst/>
              </a:prstGeom>
              <a:blipFill rotWithShape="0">
                <a:blip r:embed="rId14"/>
                <a:stretch>
                  <a:fillRect/>
                </a:stretch>
              </a:blipFill>
            </p:spPr>
            <p:txBody>
              <a:bodyPr/>
              <a:lstStyle/>
              <a:p>
                <a:r>
                  <a:rPr lang="en-US">
                    <a:noFill/>
                  </a:rPr>
                  <a:t> </a:t>
                </a:r>
              </a:p>
            </p:txBody>
          </p:sp>
        </mc:Fallback>
      </mc:AlternateContent>
      <p:grpSp>
        <p:nvGrpSpPr>
          <p:cNvPr id="12" name="Group 11"/>
          <p:cNvGrpSpPr/>
          <p:nvPr/>
        </p:nvGrpSpPr>
        <p:grpSpPr>
          <a:xfrm>
            <a:off x="5772318" y="1973632"/>
            <a:ext cx="3371682" cy="2700054"/>
            <a:chOff x="5772318" y="1973632"/>
            <a:chExt cx="3371682" cy="2700054"/>
          </a:xfrm>
        </p:grpSpPr>
        <p:pic>
          <p:nvPicPr>
            <p:cNvPr id="2" name="Picture 1"/>
            <p:cNvPicPr>
              <a:picLocks noChangeAspect="1"/>
            </p:cNvPicPr>
            <p:nvPr/>
          </p:nvPicPr>
          <p:blipFill>
            <a:blip r:embed="rId15"/>
            <a:stretch>
              <a:fillRect/>
            </a:stretch>
          </p:blipFill>
          <p:spPr>
            <a:xfrm>
              <a:off x="5772318" y="1973632"/>
              <a:ext cx="3371682" cy="2597755"/>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7382297" y="4304354"/>
                  <a:ext cx="34426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𝐼</m:t>
                        </m:r>
                      </m:oMath>
                    </m:oMathPara>
                  </a14:m>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7382297" y="4304354"/>
                  <a:ext cx="344260" cy="369332"/>
                </a:xfrm>
                <a:prstGeom prst="rect">
                  <a:avLst/>
                </a:prstGeom>
                <a:blipFill rotWithShape="0">
                  <a:blip r:embed="rId16"/>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218672838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pic>
        <p:nvPicPr>
          <p:cNvPr id="3" name="Picture 2"/>
          <p:cNvPicPr>
            <a:picLocks noChangeAspect="1"/>
          </p:cNvPicPr>
          <p:nvPr/>
        </p:nvPicPr>
        <p:blipFill rotWithShape="1">
          <a:blip r:embed="rId5"/>
          <a:srcRect r="52118"/>
          <a:stretch/>
        </p:blipFill>
        <p:spPr>
          <a:xfrm>
            <a:off x="7345524" y="787866"/>
            <a:ext cx="1722276" cy="2591025"/>
          </a:xfrm>
          <a:prstGeom prst="rect">
            <a:avLst/>
          </a:prstGeom>
        </p:spPr>
      </p:pic>
      <p:pic>
        <p:nvPicPr>
          <p:cNvPr id="5" name="Picture 4"/>
          <p:cNvPicPr>
            <a:picLocks noChangeAspect="1"/>
          </p:cNvPicPr>
          <p:nvPr/>
        </p:nvPicPr>
        <p:blipFill>
          <a:blip r:embed="rId6"/>
          <a:stretch>
            <a:fillRect/>
          </a:stretch>
        </p:blipFill>
        <p:spPr>
          <a:xfrm>
            <a:off x="5267370" y="3401856"/>
            <a:ext cx="4156307" cy="2840934"/>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60056" y="787866"/>
                <a:ext cx="5807344" cy="3752437"/>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a:p>
              <a:p>
                <a:pPr marL="342900" indent="-342900">
                  <a:buFont typeface="+mj-lt"/>
                  <a:buAutoNum type="arabicParenR" startAt="2"/>
                </a:pPr>
                <a:r>
                  <a:rPr lang="en-US" dirty="0"/>
                  <a:t>EITHER P1 </a:t>
                </a:r>
                <a:r>
                  <a:rPr lang="en-US" b="1" dirty="0"/>
                  <a:t>OR</a:t>
                </a:r>
                <a:r>
                  <a:rPr lang="en-US" dirty="0"/>
                  <a:t> P2 leads to production of P3</a:t>
                </a:r>
              </a:p>
              <a:p>
                <a:pPr marL="342900" indent="-342900">
                  <a:buFont typeface="+mj-lt"/>
                  <a:buAutoNum type="arabicParenR" startAt="2"/>
                </a:pPr>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num>
                            <m:den>
                              <m:r>
                                <a:rPr lang="en-US" i="1">
                                  <a:latin typeface="Cambria Math" panose="02040503050406030204" pitchFamily="18" charset="0"/>
                                </a:rPr>
                                <m:t>1+</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dirty="0" smtClean="0"/>
              </a:p>
              <a:p>
                <a:r>
                  <a:rPr lang="en-US" b="1" dirty="0"/>
                  <a:t>Exercise 2</a:t>
                </a:r>
                <a:r>
                  <a:rPr lang="en-US" b="1" dirty="0" smtClean="0"/>
                  <a:t>) Plot the steady states of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a:t> 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a14:m>
                <a:r>
                  <a:rPr lang="en-US" b="1" dirty="0" smtClean="0"/>
                  <a:t>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smtClean="0"/>
              </a:p>
            </p:txBody>
          </p:sp>
        </mc:Choice>
        <mc:Fallback xmlns="">
          <p:sp>
            <p:nvSpPr>
              <p:cNvPr id="9" name="Rectangle 8"/>
              <p:cNvSpPr>
                <a:spLocks noRot="1" noChangeAspect="1" noMove="1" noResize="1" noEditPoints="1" noAdjustHandles="1" noChangeArrowheads="1" noChangeShapeType="1" noTextEdit="1"/>
              </p:cNvSpPr>
              <p:nvPr/>
            </p:nvSpPr>
            <p:spPr>
              <a:xfrm>
                <a:off x="60056" y="787866"/>
                <a:ext cx="5807344" cy="3752437"/>
              </a:xfrm>
              <a:prstGeom prst="rect">
                <a:avLst/>
              </a:prstGeom>
              <a:blipFill rotWithShape="0">
                <a:blip r:embed="rId7"/>
                <a:stretch>
                  <a:fillRect l="-944" t="-812"/>
                </a:stretch>
              </a:blipFill>
            </p:spPr>
            <p:txBody>
              <a:bodyPr/>
              <a:lstStyle/>
              <a:p>
                <a:r>
                  <a:rPr lang="en-US">
                    <a:noFill/>
                  </a:rPr>
                  <a:t> </a:t>
                </a:r>
              </a:p>
            </p:txBody>
          </p:sp>
        </mc:Fallback>
      </mc:AlternateContent>
    </p:spTree>
    <p:extLst>
      <p:ext uri="{BB962C8B-B14F-4D97-AF65-F5344CB8AC3E}">
        <p14:creationId xmlns:p14="http://schemas.microsoft.com/office/powerpoint/2010/main" val="2769972544"/>
      </p:ext>
    </p:extLst>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340744" cy="4017125"/>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 </m:t>
                    </m:r>
                    <m:r>
                      <a:rPr lang="en-US" b="0" i="1" smtClean="0">
                        <a:latin typeface="Cambria Math" panose="02040503050406030204" pitchFamily="18" charset="0"/>
                      </a:rPr>
                      <m:t>𝐵</m:t>
                    </m:r>
                    <m:d>
                      <m:dPr>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smtClean="0"/>
                  <a:t>6) Rerun your time series parameter scans for one of the backwards parameter values and one of the forwards values (try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=0.4</m:t>
                    </m:r>
                  </m:oMath>
                </a14:m>
                <a:r>
                  <a:rPr lang="en-US" dirty="0" smtClean="0"/>
                  <a:t> and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=0.8</m:t>
                    </m:r>
                  </m:oMath>
                </a14:m>
                <a:r>
                  <a:rPr lang="en-US" dirty="0" smtClean="0"/>
                  <a:t> and </a:t>
                </a:r>
                <a14:m>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=0.1</m:t>
                    </m:r>
                  </m:oMath>
                </a14:m>
                <a:r>
                  <a:rPr lang="en-US" dirty="0" smtClean="0"/>
                  <a:t> and </a:t>
                </a:r>
                <a14:m>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=0.6</m:t>
                    </m:r>
                  </m:oMath>
                </a14:m>
                <a:r>
                  <a:rPr lang="en-US" dirty="0" smtClean="0"/>
                  <a:t>)</a:t>
                </a:r>
              </a:p>
              <a:p>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340744" cy="4017125"/>
              </a:xfrm>
              <a:prstGeom prst="rect">
                <a:avLst/>
              </a:prstGeom>
              <a:blipFill rotWithShape="0">
                <a:blip r:embed="rId4"/>
                <a:stretch>
                  <a:fillRect l="-865" t="-759" r="-962"/>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spTree>
    <p:extLst>
      <p:ext uri="{BB962C8B-B14F-4D97-AF65-F5344CB8AC3E}">
        <p14:creationId xmlns:p14="http://schemas.microsoft.com/office/powerpoint/2010/main" val="2391982507"/>
      </p:ext>
    </p:extLst>
  </p:cSld>
  <p:clrMapOvr>
    <a:masterClrMapping/>
  </p:clrMapOvr>
  <p:transition spd="slow">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340744" cy="4017125"/>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 </m:t>
                    </m:r>
                    <m:r>
                      <a:rPr lang="en-US" b="0" i="1" smtClean="0">
                        <a:latin typeface="Cambria Math" panose="02040503050406030204" pitchFamily="18" charset="0"/>
                      </a:rPr>
                      <m:t>𝐵</m:t>
                    </m:r>
                    <m:d>
                      <m:dPr>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smtClean="0"/>
                  <a:t>6) Rerun your time series parameter scans for one of the backwards parameter values and one of the forwards values (try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=0.4</m:t>
                    </m:r>
                  </m:oMath>
                </a14:m>
                <a:r>
                  <a:rPr lang="en-US" dirty="0" smtClean="0"/>
                  <a:t> and </a:t>
                </a:r>
                <a14:m>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=0.8</m:t>
                    </m:r>
                  </m:oMath>
                </a14:m>
                <a:r>
                  <a:rPr lang="en-US" dirty="0" smtClean="0"/>
                  <a:t> and </a:t>
                </a:r>
                <a14:m>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=0.1</m:t>
                    </m:r>
                  </m:oMath>
                </a14:m>
                <a:r>
                  <a:rPr lang="en-US" dirty="0" smtClean="0"/>
                  <a:t> and </a:t>
                </a:r>
                <a14:m>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=0.6</m:t>
                    </m:r>
                  </m:oMath>
                </a14:m>
                <a:r>
                  <a:rPr lang="en-US" dirty="0" smtClean="0"/>
                  <a:t>)</a:t>
                </a:r>
              </a:p>
              <a:p>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340744" cy="4017125"/>
              </a:xfrm>
              <a:prstGeom prst="rect">
                <a:avLst/>
              </a:prstGeom>
              <a:blipFill rotWithShape="0">
                <a:blip r:embed="rId4"/>
                <a:stretch>
                  <a:fillRect l="-865" t="-759" r="-962"/>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pic>
        <p:nvPicPr>
          <p:cNvPr id="2" name="Picture 1"/>
          <p:cNvPicPr>
            <a:picLocks noChangeAspect="1"/>
          </p:cNvPicPr>
          <p:nvPr/>
        </p:nvPicPr>
        <p:blipFill>
          <a:blip r:embed="rId7"/>
          <a:stretch>
            <a:fillRect/>
          </a:stretch>
        </p:blipFill>
        <p:spPr>
          <a:xfrm>
            <a:off x="242094" y="4038600"/>
            <a:ext cx="1733282" cy="1295400"/>
          </a:xfrm>
          <a:prstGeom prst="rect">
            <a:avLst/>
          </a:prstGeom>
        </p:spPr>
      </p:pic>
      <p:pic>
        <p:nvPicPr>
          <p:cNvPr id="3" name="Picture 2"/>
          <p:cNvPicPr>
            <a:picLocks noChangeAspect="1"/>
          </p:cNvPicPr>
          <p:nvPr/>
        </p:nvPicPr>
        <p:blipFill>
          <a:blip r:embed="rId8"/>
          <a:stretch>
            <a:fillRect/>
          </a:stretch>
        </p:blipFill>
        <p:spPr>
          <a:xfrm>
            <a:off x="227788" y="5334000"/>
            <a:ext cx="1769042" cy="1366562"/>
          </a:xfrm>
          <a:prstGeom prst="rect">
            <a:avLst/>
          </a:prstGeom>
        </p:spPr>
      </p:pic>
      <p:pic>
        <p:nvPicPr>
          <p:cNvPr id="5" name="Picture 4"/>
          <p:cNvPicPr>
            <a:picLocks noChangeAspect="1"/>
          </p:cNvPicPr>
          <p:nvPr/>
        </p:nvPicPr>
        <p:blipFill>
          <a:blip r:embed="rId9"/>
          <a:stretch>
            <a:fillRect/>
          </a:stretch>
        </p:blipFill>
        <p:spPr>
          <a:xfrm>
            <a:off x="2056886" y="4038600"/>
            <a:ext cx="1746746" cy="1308494"/>
          </a:xfrm>
          <a:prstGeom prst="rect">
            <a:avLst/>
          </a:prstGeom>
        </p:spPr>
      </p:pic>
      <p:pic>
        <p:nvPicPr>
          <p:cNvPr id="6" name="Picture 5"/>
          <p:cNvPicPr>
            <a:picLocks noChangeAspect="1"/>
          </p:cNvPicPr>
          <p:nvPr/>
        </p:nvPicPr>
        <p:blipFill>
          <a:blip r:embed="rId10"/>
          <a:stretch>
            <a:fillRect/>
          </a:stretch>
        </p:blipFill>
        <p:spPr>
          <a:xfrm>
            <a:off x="2013356" y="5328821"/>
            <a:ext cx="1795705" cy="1330268"/>
          </a:xfrm>
          <a:prstGeom prst="rect">
            <a:avLst/>
          </a:prstGeom>
        </p:spPr>
      </p:pic>
      <mc:AlternateContent xmlns:mc="http://schemas.openxmlformats.org/markup-compatibility/2006" xmlns:a14="http://schemas.microsoft.com/office/drawing/2010/main">
        <mc:Choice Requires="a14">
          <p:sp>
            <p:nvSpPr>
              <p:cNvPr id="7" name="Rectangle 6"/>
              <p:cNvSpPr/>
              <p:nvPr/>
            </p:nvSpPr>
            <p:spPr>
              <a:xfrm>
                <a:off x="-47377" y="4441917"/>
                <a:ext cx="48372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i="1" smtClean="0">
                              <a:latin typeface="Cambria Math" panose="02040503050406030204" pitchFamily="18" charset="0"/>
                            </a:rPr>
                            <m:t>𝐴</m:t>
                          </m:r>
                        </m:e>
                        <m:sup>
                          <m:r>
                            <a:rPr lang="en-US" b="0" i="1" smtClean="0">
                              <a:latin typeface="Cambria Math" panose="02040503050406030204" pitchFamily="18" charset="0"/>
                            </a:rPr>
                            <m:t>∗</m:t>
                          </m:r>
                        </m:sup>
                      </m:sSup>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47377" y="4441917"/>
                <a:ext cx="483722" cy="369332"/>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47377" y="5643191"/>
                <a:ext cx="49859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𝐵</m:t>
                          </m:r>
                        </m:e>
                        <m:sup>
                          <m:r>
                            <a:rPr lang="en-US" b="0" i="1" smtClean="0">
                              <a:latin typeface="Cambria Math" panose="02040503050406030204" pitchFamily="18" charset="0"/>
                            </a:rPr>
                            <m:t>∗</m:t>
                          </m:r>
                        </m:sup>
                      </m:sSup>
                    </m:oMath>
                  </m:oMathPara>
                </a14:m>
                <a:endParaRPr lang="en-US" dirty="0"/>
              </a:p>
            </p:txBody>
          </p:sp>
        </mc:Choice>
        <mc:Fallback xmlns="">
          <p:sp>
            <p:nvSpPr>
              <p:cNvPr id="19" name="Rectangle 18"/>
              <p:cNvSpPr>
                <a:spLocks noRot="1" noChangeAspect="1" noMove="1" noResize="1" noEditPoints="1" noAdjustHandles="1" noChangeArrowheads="1" noChangeShapeType="1" noTextEdit="1"/>
              </p:cNvSpPr>
              <p:nvPr/>
            </p:nvSpPr>
            <p:spPr>
              <a:xfrm>
                <a:off x="-47377" y="5643191"/>
                <a:ext cx="498598" cy="369332"/>
              </a:xfrm>
              <a:prstGeom prst="rect">
                <a:avLst/>
              </a:prstGeom>
              <a:blipFill rotWithShape="0">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287876" y="6529016"/>
                <a:ext cx="17690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=0.4</m:t>
                      </m:r>
                      <m:r>
                        <a:rPr lang="en-US" b="0" i="0" dirty="0" smtClean="0">
                          <a:latin typeface="Cambria Math" panose="02040503050406030204" pitchFamily="18" charset="0"/>
                        </a:rPr>
                        <m:t>, </m:t>
                      </m:r>
                      <m:r>
                        <a:rPr lang="en-US" i="1" dirty="0">
                          <a:latin typeface="Cambria Math" panose="02040503050406030204" pitchFamily="18" charset="0"/>
                        </a:rPr>
                        <m:t>𝑆</m:t>
                      </m:r>
                      <m:r>
                        <a:rPr lang="en-US" i="1" dirty="0">
                          <a:latin typeface="Cambria Math" panose="02040503050406030204" pitchFamily="18" charset="0"/>
                        </a:rPr>
                        <m:t>=0.1</m:t>
                      </m:r>
                    </m:oMath>
                  </m:oMathPara>
                </a14:m>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287876" y="6529016"/>
                <a:ext cx="1769010" cy="369332"/>
              </a:xfrm>
              <a:prstGeom prst="rect">
                <a:avLst/>
              </a:prstGeom>
              <a:blipFill rotWithShape="0">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2045754" y="6529016"/>
                <a:ext cx="17690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=0.4</m:t>
                      </m:r>
                      <m:r>
                        <a:rPr lang="en-US" b="0" i="0" dirty="0" smtClean="0">
                          <a:latin typeface="Cambria Math" panose="02040503050406030204" pitchFamily="18" charset="0"/>
                        </a:rPr>
                        <m:t>, </m:t>
                      </m:r>
                      <m:r>
                        <a:rPr lang="en-US" i="1" dirty="0">
                          <a:latin typeface="Cambria Math" panose="02040503050406030204" pitchFamily="18" charset="0"/>
                        </a:rPr>
                        <m:t>𝑆</m:t>
                      </m:r>
                      <m:r>
                        <a:rPr lang="en-US" i="1" dirty="0">
                          <a:latin typeface="Cambria Math" panose="02040503050406030204" pitchFamily="18" charset="0"/>
                        </a:rPr>
                        <m:t>=0.6</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2045754" y="6529016"/>
                <a:ext cx="1769010" cy="369332"/>
              </a:xfrm>
              <a:prstGeom prst="rect">
                <a:avLst/>
              </a:prstGeom>
              <a:blipFill rotWithShape="0">
                <a:blip r:embed="rId14"/>
                <a:stretch>
                  <a:fillRect/>
                </a:stretch>
              </a:blipFill>
            </p:spPr>
            <p:txBody>
              <a:bodyPr/>
              <a:lstStyle/>
              <a:p>
                <a:r>
                  <a:rPr lang="en-US">
                    <a:noFill/>
                  </a:rPr>
                  <a:t> </a:t>
                </a:r>
              </a:p>
            </p:txBody>
          </p:sp>
        </mc:Fallback>
      </mc:AlternateContent>
      <p:pic>
        <p:nvPicPr>
          <p:cNvPr id="12" name="Picture 11"/>
          <p:cNvPicPr>
            <a:picLocks noChangeAspect="1"/>
          </p:cNvPicPr>
          <p:nvPr/>
        </p:nvPicPr>
        <p:blipFill>
          <a:blip r:embed="rId15"/>
          <a:stretch>
            <a:fillRect/>
          </a:stretch>
        </p:blipFill>
        <p:spPr>
          <a:xfrm>
            <a:off x="3836876" y="4044001"/>
            <a:ext cx="1721943" cy="1303093"/>
          </a:xfrm>
          <a:prstGeom prst="rect">
            <a:avLst/>
          </a:prstGeom>
        </p:spPr>
      </p:pic>
      <p:pic>
        <p:nvPicPr>
          <p:cNvPr id="13" name="Picture 12"/>
          <p:cNvPicPr>
            <a:picLocks noChangeAspect="1"/>
          </p:cNvPicPr>
          <p:nvPr/>
        </p:nvPicPr>
        <p:blipFill>
          <a:blip r:embed="rId16"/>
          <a:stretch>
            <a:fillRect/>
          </a:stretch>
        </p:blipFill>
        <p:spPr>
          <a:xfrm>
            <a:off x="3814764" y="5328821"/>
            <a:ext cx="1708954" cy="1290937"/>
          </a:xfrm>
          <a:prstGeom prst="rect">
            <a:avLst/>
          </a:prstGeom>
        </p:spPr>
      </p:pic>
      <mc:AlternateContent xmlns:mc="http://schemas.openxmlformats.org/markup-compatibility/2006" xmlns:a14="http://schemas.microsoft.com/office/drawing/2010/main">
        <mc:Choice Requires="a14">
          <p:sp>
            <p:nvSpPr>
              <p:cNvPr id="24" name="Rectangle 23"/>
              <p:cNvSpPr/>
              <p:nvPr/>
            </p:nvSpPr>
            <p:spPr>
              <a:xfrm>
                <a:off x="3784736" y="6529016"/>
                <a:ext cx="17690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m:t>
                      </m:r>
                      <m:r>
                        <a:rPr lang="en-US" b="0" i="0" dirty="0" smtClean="0">
                          <a:latin typeface="Cambria Math" panose="02040503050406030204" pitchFamily="18" charset="0"/>
                        </a:rPr>
                        <m:t>8, </m:t>
                      </m:r>
                      <m:r>
                        <a:rPr lang="en-US" i="1" dirty="0">
                          <a:latin typeface="Cambria Math" panose="02040503050406030204" pitchFamily="18" charset="0"/>
                        </a:rPr>
                        <m:t>𝑆</m:t>
                      </m:r>
                      <m:r>
                        <a:rPr lang="en-US" i="1" dirty="0">
                          <a:latin typeface="Cambria Math" panose="02040503050406030204" pitchFamily="18" charset="0"/>
                        </a:rPr>
                        <m:t>=0.1</m:t>
                      </m:r>
                    </m:oMath>
                  </m:oMathPara>
                </a14:m>
                <a:endParaRPr lang="en-US" dirty="0"/>
              </a:p>
            </p:txBody>
          </p:sp>
        </mc:Choice>
        <mc:Fallback xmlns="">
          <p:sp>
            <p:nvSpPr>
              <p:cNvPr id="24" name="Rectangle 23"/>
              <p:cNvSpPr>
                <a:spLocks noRot="1" noChangeAspect="1" noMove="1" noResize="1" noEditPoints="1" noAdjustHandles="1" noChangeArrowheads="1" noChangeShapeType="1" noTextEdit="1"/>
              </p:cNvSpPr>
              <p:nvPr/>
            </p:nvSpPr>
            <p:spPr>
              <a:xfrm>
                <a:off x="3784736" y="6529016"/>
                <a:ext cx="1769010" cy="369332"/>
              </a:xfrm>
              <a:prstGeom prst="rect">
                <a:avLst/>
              </a:prstGeom>
              <a:blipFill rotWithShape="0">
                <a:blip r:embed="rId17"/>
                <a:stretch>
                  <a:fillRect/>
                </a:stretch>
              </a:blipFill>
            </p:spPr>
            <p:txBody>
              <a:bodyPr/>
              <a:lstStyle/>
              <a:p>
                <a:r>
                  <a:rPr lang="en-US">
                    <a:noFill/>
                  </a:rPr>
                  <a:t> </a:t>
                </a:r>
              </a:p>
            </p:txBody>
          </p:sp>
        </mc:Fallback>
      </mc:AlternateContent>
      <p:pic>
        <p:nvPicPr>
          <p:cNvPr id="14" name="Picture 13"/>
          <p:cNvPicPr>
            <a:picLocks noChangeAspect="1"/>
          </p:cNvPicPr>
          <p:nvPr/>
        </p:nvPicPr>
        <p:blipFill>
          <a:blip r:embed="rId18"/>
          <a:stretch>
            <a:fillRect/>
          </a:stretch>
        </p:blipFill>
        <p:spPr>
          <a:xfrm>
            <a:off x="5553939" y="4026257"/>
            <a:ext cx="1680688" cy="1263518"/>
          </a:xfrm>
          <a:prstGeom prst="rect">
            <a:avLst/>
          </a:prstGeom>
        </p:spPr>
      </p:pic>
      <p:pic>
        <p:nvPicPr>
          <p:cNvPr id="15" name="Picture 14"/>
          <p:cNvPicPr>
            <a:picLocks noChangeAspect="1"/>
          </p:cNvPicPr>
          <p:nvPr/>
        </p:nvPicPr>
        <p:blipFill>
          <a:blip r:embed="rId19"/>
          <a:stretch>
            <a:fillRect/>
          </a:stretch>
        </p:blipFill>
        <p:spPr>
          <a:xfrm>
            <a:off x="5586361" y="5307103"/>
            <a:ext cx="1641024" cy="1221913"/>
          </a:xfrm>
          <a:prstGeom prst="rect">
            <a:avLst/>
          </a:prstGeom>
        </p:spPr>
      </p:pic>
      <mc:AlternateContent xmlns:mc="http://schemas.openxmlformats.org/markup-compatibility/2006" xmlns:a14="http://schemas.microsoft.com/office/drawing/2010/main">
        <mc:Choice Requires="a14">
          <p:sp>
            <p:nvSpPr>
              <p:cNvPr id="27" name="Rectangle 26"/>
              <p:cNvSpPr/>
              <p:nvPr/>
            </p:nvSpPr>
            <p:spPr>
              <a:xfrm>
                <a:off x="5493547" y="6515896"/>
                <a:ext cx="17690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m:t>
                      </m:r>
                      <m:r>
                        <a:rPr lang="en-US" b="0" i="0" dirty="0" smtClean="0">
                          <a:latin typeface="Cambria Math" panose="02040503050406030204" pitchFamily="18" charset="0"/>
                        </a:rPr>
                        <m:t>8, </m:t>
                      </m:r>
                      <m:r>
                        <a:rPr lang="en-US" i="1" dirty="0">
                          <a:latin typeface="Cambria Math" panose="02040503050406030204" pitchFamily="18" charset="0"/>
                        </a:rPr>
                        <m:t>𝑆</m:t>
                      </m:r>
                      <m:r>
                        <a:rPr lang="en-US" i="1" dirty="0">
                          <a:latin typeface="Cambria Math" panose="02040503050406030204" pitchFamily="18" charset="0"/>
                        </a:rPr>
                        <m:t>=0.6</m:t>
                      </m:r>
                    </m:oMath>
                  </m:oMathPara>
                </a14:m>
                <a:endParaRPr lang="en-US" dirty="0"/>
              </a:p>
            </p:txBody>
          </p:sp>
        </mc:Choice>
        <mc:Fallback xmlns="">
          <p:sp>
            <p:nvSpPr>
              <p:cNvPr id="27" name="Rectangle 26"/>
              <p:cNvSpPr>
                <a:spLocks noRot="1" noChangeAspect="1" noMove="1" noResize="1" noEditPoints="1" noAdjustHandles="1" noChangeArrowheads="1" noChangeShapeType="1" noTextEdit="1"/>
              </p:cNvSpPr>
              <p:nvPr/>
            </p:nvSpPr>
            <p:spPr>
              <a:xfrm>
                <a:off x="5493547" y="6515896"/>
                <a:ext cx="1769010" cy="369332"/>
              </a:xfrm>
              <a:prstGeom prst="rect">
                <a:avLst/>
              </a:prstGeom>
              <a:blipFill rotWithShape="0">
                <a:blip r:embed="rId2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36104344"/>
      </p:ext>
    </p:extLst>
  </p:cSld>
  <p:clrMapOvr>
    <a:masterClrMapping/>
  </p:clrMapOvr>
  <p:transition spd="slow">
    <p:wip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5">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pic>
        <p:nvPicPr>
          <p:cNvPr id="2" name="Picture 1"/>
          <p:cNvPicPr>
            <a:picLocks noChangeAspect="1"/>
          </p:cNvPicPr>
          <p:nvPr/>
        </p:nvPicPr>
        <p:blipFill>
          <a:blip r:embed="rId6"/>
          <a:stretch>
            <a:fillRect/>
          </a:stretch>
        </p:blipFill>
        <p:spPr>
          <a:xfrm>
            <a:off x="242094" y="4038600"/>
            <a:ext cx="1733282" cy="1295400"/>
          </a:xfrm>
          <a:prstGeom prst="rect">
            <a:avLst/>
          </a:prstGeom>
        </p:spPr>
      </p:pic>
      <p:pic>
        <p:nvPicPr>
          <p:cNvPr id="3" name="Picture 2"/>
          <p:cNvPicPr>
            <a:picLocks noChangeAspect="1"/>
          </p:cNvPicPr>
          <p:nvPr/>
        </p:nvPicPr>
        <p:blipFill>
          <a:blip r:embed="rId7"/>
          <a:stretch>
            <a:fillRect/>
          </a:stretch>
        </p:blipFill>
        <p:spPr>
          <a:xfrm>
            <a:off x="227788" y="5334000"/>
            <a:ext cx="1769042" cy="1366562"/>
          </a:xfrm>
          <a:prstGeom prst="rect">
            <a:avLst/>
          </a:prstGeom>
        </p:spPr>
      </p:pic>
      <p:pic>
        <p:nvPicPr>
          <p:cNvPr id="5" name="Picture 4"/>
          <p:cNvPicPr>
            <a:picLocks noChangeAspect="1"/>
          </p:cNvPicPr>
          <p:nvPr/>
        </p:nvPicPr>
        <p:blipFill>
          <a:blip r:embed="rId8"/>
          <a:stretch>
            <a:fillRect/>
          </a:stretch>
        </p:blipFill>
        <p:spPr>
          <a:xfrm>
            <a:off x="2056886" y="4038600"/>
            <a:ext cx="1746746" cy="1308494"/>
          </a:xfrm>
          <a:prstGeom prst="rect">
            <a:avLst/>
          </a:prstGeom>
        </p:spPr>
      </p:pic>
      <p:pic>
        <p:nvPicPr>
          <p:cNvPr id="6" name="Picture 5"/>
          <p:cNvPicPr>
            <a:picLocks noChangeAspect="1"/>
          </p:cNvPicPr>
          <p:nvPr/>
        </p:nvPicPr>
        <p:blipFill>
          <a:blip r:embed="rId9"/>
          <a:stretch>
            <a:fillRect/>
          </a:stretch>
        </p:blipFill>
        <p:spPr>
          <a:xfrm>
            <a:off x="2013356" y="5328821"/>
            <a:ext cx="1795705" cy="1330268"/>
          </a:xfrm>
          <a:prstGeom prst="rect">
            <a:avLst/>
          </a:prstGeom>
        </p:spPr>
      </p:pic>
      <mc:AlternateContent xmlns:mc="http://schemas.openxmlformats.org/markup-compatibility/2006" xmlns:a14="http://schemas.microsoft.com/office/drawing/2010/main">
        <mc:Choice Requires="a14">
          <p:sp>
            <p:nvSpPr>
              <p:cNvPr id="7" name="Rectangle 6"/>
              <p:cNvSpPr/>
              <p:nvPr/>
            </p:nvSpPr>
            <p:spPr>
              <a:xfrm>
                <a:off x="-47377" y="4441917"/>
                <a:ext cx="48372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i="1" smtClean="0">
                              <a:latin typeface="Cambria Math" panose="02040503050406030204" pitchFamily="18" charset="0"/>
                            </a:rPr>
                            <m:t>𝐴</m:t>
                          </m:r>
                        </m:e>
                        <m:sup>
                          <m:r>
                            <a:rPr lang="en-US" b="0" i="1" smtClean="0">
                              <a:latin typeface="Cambria Math" panose="02040503050406030204" pitchFamily="18" charset="0"/>
                            </a:rPr>
                            <m:t>∗</m:t>
                          </m:r>
                        </m:sup>
                      </m:sSup>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47377" y="4441917"/>
                <a:ext cx="483722" cy="369332"/>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47377" y="5643191"/>
                <a:ext cx="49859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𝐵</m:t>
                          </m:r>
                        </m:e>
                        <m:sup>
                          <m:r>
                            <a:rPr lang="en-US" b="0" i="1" smtClean="0">
                              <a:latin typeface="Cambria Math" panose="02040503050406030204" pitchFamily="18" charset="0"/>
                            </a:rPr>
                            <m:t>∗</m:t>
                          </m:r>
                        </m:sup>
                      </m:sSup>
                    </m:oMath>
                  </m:oMathPara>
                </a14:m>
                <a:endParaRPr lang="en-US" dirty="0"/>
              </a:p>
            </p:txBody>
          </p:sp>
        </mc:Choice>
        <mc:Fallback xmlns="">
          <p:sp>
            <p:nvSpPr>
              <p:cNvPr id="19" name="Rectangle 18"/>
              <p:cNvSpPr>
                <a:spLocks noRot="1" noChangeAspect="1" noMove="1" noResize="1" noEditPoints="1" noAdjustHandles="1" noChangeArrowheads="1" noChangeShapeType="1" noTextEdit="1"/>
              </p:cNvSpPr>
              <p:nvPr/>
            </p:nvSpPr>
            <p:spPr>
              <a:xfrm>
                <a:off x="-47377" y="5643191"/>
                <a:ext cx="498598" cy="369332"/>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287876" y="6529016"/>
                <a:ext cx="17690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=0.4</m:t>
                      </m:r>
                      <m:r>
                        <a:rPr lang="en-US" b="0" i="0" dirty="0" smtClean="0">
                          <a:latin typeface="Cambria Math" panose="02040503050406030204" pitchFamily="18" charset="0"/>
                        </a:rPr>
                        <m:t>, </m:t>
                      </m:r>
                      <m:r>
                        <a:rPr lang="en-US" i="1" dirty="0">
                          <a:latin typeface="Cambria Math" panose="02040503050406030204" pitchFamily="18" charset="0"/>
                        </a:rPr>
                        <m:t>𝑆</m:t>
                      </m:r>
                      <m:r>
                        <a:rPr lang="en-US" i="1" dirty="0">
                          <a:latin typeface="Cambria Math" panose="02040503050406030204" pitchFamily="18" charset="0"/>
                        </a:rPr>
                        <m:t>=0.1</m:t>
                      </m:r>
                    </m:oMath>
                  </m:oMathPara>
                </a14:m>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287876" y="6529016"/>
                <a:ext cx="1769010" cy="369332"/>
              </a:xfrm>
              <a:prstGeom prst="rect">
                <a:avLst/>
              </a:prstGeom>
              <a:blipFill rotWithShape="0">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2045754" y="6529016"/>
                <a:ext cx="17690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=0.4</m:t>
                      </m:r>
                      <m:r>
                        <a:rPr lang="en-US" b="0" i="0" dirty="0" smtClean="0">
                          <a:latin typeface="Cambria Math" panose="02040503050406030204" pitchFamily="18" charset="0"/>
                        </a:rPr>
                        <m:t>, </m:t>
                      </m:r>
                      <m:r>
                        <a:rPr lang="en-US" i="1" dirty="0">
                          <a:latin typeface="Cambria Math" panose="02040503050406030204" pitchFamily="18" charset="0"/>
                        </a:rPr>
                        <m:t>𝑆</m:t>
                      </m:r>
                      <m:r>
                        <a:rPr lang="en-US" i="1" dirty="0">
                          <a:latin typeface="Cambria Math" panose="02040503050406030204" pitchFamily="18" charset="0"/>
                        </a:rPr>
                        <m:t>=0.6</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2045754" y="6529016"/>
                <a:ext cx="1769010" cy="369332"/>
              </a:xfrm>
              <a:prstGeom prst="rect">
                <a:avLst/>
              </a:prstGeom>
              <a:blipFill rotWithShape="0">
                <a:blip r:embed="rId13"/>
                <a:stretch>
                  <a:fillRect/>
                </a:stretch>
              </a:blipFill>
            </p:spPr>
            <p:txBody>
              <a:bodyPr/>
              <a:lstStyle/>
              <a:p>
                <a:r>
                  <a:rPr lang="en-US">
                    <a:noFill/>
                  </a:rPr>
                  <a:t> </a:t>
                </a:r>
              </a:p>
            </p:txBody>
          </p:sp>
        </mc:Fallback>
      </mc:AlternateContent>
      <p:pic>
        <p:nvPicPr>
          <p:cNvPr id="12" name="Picture 11"/>
          <p:cNvPicPr>
            <a:picLocks noChangeAspect="1"/>
          </p:cNvPicPr>
          <p:nvPr/>
        </p:nvPicPr>
        <p:blipFill>
          <a:blip r:embed="rId14"/>
          <a:stretch>
            <a:fillRect/>
          </a:stretch>
        </p:blipFill>
        <p:spPr>
          <a:xfrm>
            <a:off x="3836876" y="4044001"/>
            <a:ext cx="1721943" cy="1303093"/>
          </a:xfrm>
          <a:prstGeom prst="rect">
            <a:avLst/>
          </a:prstGeom>
        </p:spPr>
      </p:pic>
      <p:pic>
        <p:nvPicPr>
          <p:cNvPr id="13" name="Picture 12"/>
          <p:cNvPicPr>
            <a:picLocks noChangeAspect="1"/>
          </p:cNvPicPr>
          <p:nvPr/>
        </p:nvPicPr>
        <p:blipFill>
          <a:blip r:embed="rId15"/>
          <a:stretch>
            <a:fillRect/>
          </a:stretch>
        </p:blipFill>
        <p:spPr>
          <a:xfrm>
            <a:off x="3814764" y="5328821"/>
            <a:ext cx="1708954" cy="1290937"/>
          </a:xfrm>
          <a:prstGeom prst="rect">
            <a:avLst/>
          </a:prstGeom>
        </p:spPr>
      </p:pic>
      <mc:AlternateContent xmlns:mc="http://schemas.openxmlformats.org/markup-compatibility/2006" xmlns:a14="http://schemas.microsoft.com/office/drawing/2010/main">
        <mc:Choice Requires="a14">
          <p:sp>
            <p:nvSpPr>
              <p:cNvPr id="24" name="Rectangle 23"/>
              <p:cNvSpPr/>
              <p:nvPr/>
            </p:nvSpPr>
            <p:spPr>
              <a:xfrm>
                <a:off x="3784736" y="6529016"/>
                <a:ext cx="17690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m:t>
                      </m:r>
                      <m:r>
                        <a:rPr lang="en-US" b="0" i="0" dirty="0" smtClean="0">
                          <a:latin typeface="Cambria Math" panose="02040503050406030204" pitchFamily="18" charset="0"/>
                        </a:rPr>
                        <m:t>8, </m:t>
                      </m:r>
                      <m:r>
                        <a:rPr lang="en-US" i="1" dirty="0">
                          <a:latin typeface="Cambria Math" panose="02040503050406030204" pitchFamily="18" charset="0"/>
                        </a:rPr>
                        <m:t>𝑆</m:t>
                      </m:r>
                      <m:r>
                        <a:rPr lang="en-US" i="1" dirty="0">
                          <a:latin typeface="Cambria Math" panose="02040503050406030204" pitchFamily="18" charset="0"/>
                        </a:rPr>
                        <m:t>=0.1</m:t>
                      </m:r>
                    </m:oMath>
                  </m:oMathPara>
                </a14:m>
                <a:endParaRPr lang="en-US" dirty="0"/>
              </a:p>
            </p:txBody>
          </p:sp>
        </mc:Choice>
        <mc:Fallback xmlns="">
          <p:sp>
            <p:nvSpPr>
              <p:cNvPr id="24" name="Rectangle 23"/>
              <p:cNvSpPr>
                <a:spLocks noRot="1" noChangeAspect="1" noMove="1" noResize="1" noEditPoints="1" noAdjustHandles="1" noChangeArrowheads="1" noChangeShapeType="1" noTextEdit="1"/>
              </p:cNvSpPr>
              <p:nvPr/>
            </p:nvSpPr>
            <p:spPr>
              <a:xfrm>
                <a:off x="3784736" y="6529016"/>
                <a:ext cx="1769010" cy="369332"/>
              </a:xfrm>
              <a:prstGeom prst="rect">
                <a:avLst/>
              </a:prstGeom>
              <a:blipFill rotWithShape="0">
                <a:blip r:embed="rId16"/>
                <a:stretch>
                  <a:fillRect/>
                </a:stretch>
              </a:blipFill>
            </p:spPr>
            <p:txBody>
              <a:bodyPr/>
              <a:lstStyle/>
              <a:p>
                <a:r>
                  <a:rPr lang="en-US">
                    <a:noFill/>
                  </a:rPr>
                  <a:t> </a:t>
                </a:r>
              </a:p>
            </p:txBody>
          </p:sp>
        </mc:Fallback>
      </mc:AlternateContent>
      <p:pic>
        <p:nvPicPr>
          <p:cNvPr id="14" name="Picture 13"/>
          <p:cNvPicPr>
            <a:picLocks noChangeAspect="1"/>
          </p:cNvPicPr>
          <p:nvPr/>
        </p:nvPicPr>
        <p:blipFill>
          <a:blip r:embed="rId17"/>
          <a:stretch>
            <a:fillRect/>
          </a:stretch>
        </p:blipFill>
        <p:spPr>
          <a:xfrm>
            <a:off x="5553939" y="4026257"/>
            <a:ext cx="1680688" cy="1263518"/>
          </a:xfrm>
          <a:prstGeom prst="rect">
            <a:avLst/>
          </a:prstGeom>
        </p:spPr>
      </p:pic>
      <p:pic>
        <p:nvPicPr>
          <p:cNvPr id="15" name="Picture 14"/>
          <p:cNvPicPr>
            <a:picLocks noChangeAspect="1"/>
          </p:cNvPicPr>
          <p:nvPr/>
        </p:nvPicPr>
        <p:blipFill>
          <a:blip r:embed="rId18"/>
          <a:stretch>
            <a:fillRect/>
          </a:stretch>
        </p:blipFill>
        <p:spPr>
          <a:xfrm>
            <a:off x="5586361" y="5307103"/>
            <a:ext cx="1641024" cy="1221913"/>
          </a:xfrm>
          <a:prstGeom prst="rect">
            <a:avLst/>
          </a:prstGeom>
        </p:spPr>
      </p:pic>
      <mc:AlternateContent xmlns:mc="http://schemas.openxmlformats.org/markup-compatibility/2006" xmlns:a14="http://schemas.microsoft.com/office/drawing/2010/main">
        <mc:Choice Requires="a14">
          <p:sp>
            <p:nvSpPr>
              <p:cNvPr id="27" name="Rectangle 26"/>
              <p:cNvSpPr/>
              <p:nvPr/>
            </p:nvSpPr>
            <p:spPr>
              <a:xfrm>
                <a:off x="5493547" y="6515896"/>
                <a:ext cx="17690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𝐼</m:t>
                      </m:r>
                      <m:r>
                        <a:rPr lang="en-US" i="1" dirty="0" smtClean="0">
                          <a:latin typeface="Cambria Math" panose="02040503050406030204" pitchFamily="18" charset="0"/>
                        </a:rPr>
                        <m:t>=0.</m:t>
                      </m:r>
                      <m:r>
                        <a:rPr lang="en-US" b="0" i="0" dirty="0" smtClean="0">
                          <a:latin typeface="Cambria Math" panose="02040503050406030204" pitchFamily="18" charset="0"/>
                        </a:rPr>
                        <m:t>8, </m:t>
                      </m:r>
                      <m:r>
                        <a:rPr lang="en-US" i="1" dirty="0">
                          <a:latin typeface="Cambria Math" panose="02040503050406030204" pitchFamily="18" charset="0"/>
                        </a:rPr>
                        <m:t>𝑆</m:t>
                      </m:r>
                      <m:r>
                        <a:rPr lang="en-US" i="1" dirty="0">
                          <a:latin typeface="Cambria Math" panose="02040503050406030204" pitchFamily="18" charset="0"/>
                        </a:rPr>
                        <m:t>=0.6</m:t>
                      </m:r>
                    </m:oMath>
                  </m:oMathPara>
                </a14:m>
                <a:endParaRPr lang="en-US" dirty="0"/>
              </a:p>
            </p:txBody>
          </p:sp>
        </mc:Choice>
        <mc:Fallback xmlns="">
          <p:sp>
            <p:nvSpPr>
              <p:cNvPr id="27" name="Rectangle 26"/>
              <p:cNvSpPr>
                <a:spLocks noRot="1" noChangeAspect="1" noMove="1" noResize="1" noEditPoints="1" noAdjustHandles="1" noChangeArrowheads="1" noChangeShapeType="1" noTextEdit="1"/>
              </p:cNvSpPr>
              <p:nvPr/>
            </p:nvSpPr>
            <p:spPr>
              <a:xfrm>
                <a:off x="5493547" y="6515896"/>
                <a:ext cx="1769010" cy="369332"/>
              </a:xfrm>
              <a:prstGeom prst="rect">
                <a:avLst/>
              </a:prstGeom>
              <a:blipFill rotWithShape="0">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60056" y="787866"/>
                <a:ext cx="6340744" cy="3693319"/>
              </a:xfrm>
              <a:prstGeom prst="rect">
                <a:avLst/>
              </a:prstGeom>
            </p:spPr>
            <p:txBody>
              <a:bodyPr wrap="square">
                <a:spAutoFit/>
              </a:bodyPr>
              <a:lstStyle/>
              <a:p>
                <a:r>
                  <a:rPr lang="en-US" dirty="0" smtClean="0"/>
                  <a:t>What we see here is a competition of time scales. </a:t>
                </a:r>
              </a:p>
              <a:p>
                <a:r>
                  <a:rPr lang="en-US" dirty="0" smtClean="0"/>
                  <a:t>If </a:t>
                </a:r>
                <a14:m>
                  <m:oMath xmlns:m="http://schemas.openxmlformats.org/officeDocument/2006/math">
                    <m:r>
                      <a:rPr lang="en-US" i="1" dirty="0" smtClean="0">
                        <a:latin typeface="Cambria Math" panose="02040503050406030204" pitchFamily="18" charset="0"/>
                      </a:rPr>
                      <m:t>𝑆</m:t>
                    </m:r>
                  </m:oMath>
                </a14:m>
                <a:r>
                  <a:rPr lang="en-US" dirty="0" smtClean="0"/>
                  <a:t> is large, and </a:t>
                </a:r>
                <a14:m>
                  <m:oMath xmlns:m="http://schemas.openxmlformats.org/officeDocument/2006/math">
                    <m:r>
                      <a:rPr lang="en-US" i="1" dirty="0" smtClean="0">
                        <a:latin typeface="Cambria Math" panose="02040503050406030204" pitchFamily="18" charset="0"/>
                      </a:rPr>
                      <m:t>𝐼</m:t>
                    </m:r>
                  </m:oMath>
                </a14:m>
                <a:r>
                  <a:rPr lang="en-US" dirty="0" smtClean="0"/>
                  <a:t> is not too large, </a:t>
                </a:r>
                <a14:m>
                  <m:oMath xmlns:m="http://schemas.openxmlformats.org/officeDocument/2006/math">
                    <m:r>
                      <a:rPr lang="en-US" i="1" dirty="0" smtClean="0">
                        <a:latin typeface="Cambria Math" panose="02040503050406030204" pitchFamily="18" charset="0"/>
                      </a:rPr>
                      <m:t>𝐴</m:t>
                    </m:r>
                  </m:oMath>
                </a14:m>
                <a:r>
                  <a:rPr lang="en-US" dirty="0" smtClean="0"/>
                  <a:t> grows faster than </a:t>
                </a:r>
                <a14:m>
                  <m:oMath xmlns:m="http://schemas.openxmlformats.org/officeDocument/2006/math">
                    <m:r>
                      <a:rPr lang="en-US" i="1" dirty="0" smtClean="0">
                        <a:latin typeface="Cambria Math" panose="02040503050406030204" pitchFamily="18" charset="0"/>
                      </a:rPr>
                      <m:t>𝐵</m:t>
                    </m:r>
                  </m:oMath>
                </a14:m>
                <a:r>
                  <a:rPr lang="en-US" dirty="0" smtClean="0"/>
                  <a:t> and can reach a value bigger than </a:t>
                </a:r>
                <a14:m>
                  <m:oMath xmlns:m="http://schemas.openxmlformats.org/officeDocument/2006/math">
                    <m:r>
                      <a:rPr lang="en-US" i="1" dirty="0" smtClean="0">
                        <a:latin typeface="Cambria Math" panose="02040503050406030204" pitchFamily="18" charset="0"/>
                      </a:rPr>
                      <m:t>𝐵</m:t>
                    </m:r>
                  </m:oMath>
                </a14:m>
                <a:r>
                  <a:rPr lang="en-US" dirty="0" smtClean="0"/>
                  <a:t> before the state commits irrevocably to </a:t>
                </a:r>
                <a14:m>
                  <m:oMath xmlns:m="http://schemas.openxmlformats.org/officeDocument/2006/math">
                    <m:r>
                      <a:rPr lang="en-US" i="1" dirty="0" smtClean="0">
                        <a:latin typeface="Cambria Math" panose="02040503050406030204" pitchFamily="18" charset="0"/>
                      </a:rPr>
                      <m:t>𝐵</m:t>
                    </m:r>
                  </m:oMath>
                </a14:m>
                <a:r>
                  <a:rPr lang="en-US" dirty="0" smtClean="0"/>
                  <a:t> high, </a:t>
                </a:r>
                <a14:m>
                  <m:oMath xmlns:m="http://schemas.openxmlformats.org/officeDocument/2006/math">
                    <m:r>
                      <a:rPr lang="en-US" i="1" dirty="0" smtClean="0">
                        <a:latin typeface="Cambria Math" panose="02040503050406030204" pitchFamily="18" charset="0"/>
                      </a:rPr>
                      <m:t>𝐴</m:t>
                    </m:r>
                  </m:oMath>
                </a14:m>
                <a:r>
                  <a:rPr lang="en-US" dirty="0" smtClean="0"/>
                  <a:t>, low switching </a:t>
                </a:r>
                <a14:m>
                  <m:oMath xmlns:m="http://schemas.openxmlformats.org/officeDocument/2006/math">
                    <m:r>
                      <a:rPr lang="en-US" i="1" dirty="0" smtClean="0">
                        <a:latin typeface="Cambria Math" panose="02040503050406030204" pitchFamily="18" charset="0"/>
                      </a:rPr>
                      <m:t>𝐴</m:t>
                    </m:r>
                  </m:oMath>
                </a14:m>
                <a:r>
                  <a:rPr lang="en-US" dirty="0" smtClean="0"/>
                  <a:t> to the high fixed point. These are the cases where you see the value of </a:t>
                </a:r>
                <a14:m>
                  <m:oMath xmlns:m="http://schemas.openxmlformats.org/officeDocument/2006/math">
                    <m:r>
                      <a:rPr lang="en-US" i="1" dirty="0" smtClean="0">
                        <a:latin typeface="Cambria Math" panose="02040503050406030204" pitchFamily="18" charset="0"/>
                      </a:rPr>
                      <m:t>𝐵</m:t>
                    </m:r>
                  </m:oMath>
                </a14:m>
                <a:r>
                  <a:rPr lang="en-US" dirty="0" smtClean="0"/>
                  <a:t> increase for a while, then decrease again.</a:t>
                </a:r>
              </a:p>
              <a:p>
                <a:endParaRPr lang="en-US" dirty="0"/>
              </a:p>
              <a:p>
                <a:r>
                  <a:rPr lang="en-US" dirty="0" smtClean="0"/>
                  <a:t>The value of </a:t>
                </a:r>
                <a14:m>
                  <m:oMath xmlns:m="http://schemas.openxmlformats.org/officeDocument/2006/math">
                    <m:r>
                      <a:rPr lang="en-US" i="1" dirty="0" smtClean="0">
                        <a:latin typeface="Cambria Math" panose="02040503050406030204" pitchFamily="18" charset="0"/>
                      </a:rPr>
                      <m:t>𝐼</m:t>
                    </m:r>
                  </m:oMath>
                </a14:m>
                <a:r>
                  <a:rPr lang="en-US" dirty="0" smtClean="0"/>
                  <a:t> at which </a:t>
                </a:r>
                <a14:m>
                  <m:oMath xmlns:m="http://schemas.openxmlformats.org/officeDocument/2006/math">
                    <m:r>
                      <a:rPr lang="en-US" i="1" dirty="0" smtClean="0">
                        <a:latin typeface="Cambria Math" panose="02040503050406030204" pitchFamily="18" charset="0"/>
                      </a:rPr>
                      <m:t>𝐴</m:t>
                    </m:r>
                  </m:oMath>
                </a14:m>
                <a:r>
                  <a:rPr lang="en-US" dirty="0" smtClean="0"/>
                  <a:t> can’t win out over </a:t>
                </a:r>
                <a14:m>
                  <m:oMath xmlns:m="http://schemas.openxmlformats.org/officeDocument/2006/math">
                    <m:r>
                      <a:rPr lang="en-US" i="1" dirty="0" smtClean="0">
                        <a:latin typeface="Cambria Math" panose="02040503050406030204" pitchFamily="18" charset="0"/>
                      </a:rPr>
                      <m:t>𝐵</m:t>
                    </m:r>
                  </m:oMath>
                </a14:m>
                <a:r>
                  <a:rPr lang="en-US" dirty="0" smtClean="0"/>
                  <a:t> despite the gain from </a:t>
                </a:r>
                <a14:m>
                  <m:oMath xmlns:m="http://schemas.openxmlformats.org/officeDocument/2006/math">
                    <m:r>
                      <a:rPr lang="en-US" i="1" dirty="0" smtClean="0">
                        <a:latin typeface="Cambria Math" panose="02040503050406030204" pitchFamily="18" charset="0"/>
                      </a:rPr>
                      <m:t>𝑆</m:t>
                    </m:r>
                  </m:oMath>
                </a14:m>
                <a:r>
                  <a:rPr lang="en-US" dirty="0" smtClean="0"/>
                  <a:t> depends on the initial value of </a:t>
                </a:r>
                <a14:m>
                  <m:oMath xmlns:m="http://schemas.openxmlformats.org/officeDocument/2006/math">
                    <m:r>
                      <a:rPr lang="en-US" i="1" dirty="0" smtClean="0">
                        <a:latin typeface="Cambria Math" panose="02040503050406030204" pitchFamily="18" charset="0"/>
                      </a:rPr>
                      <m:t>𝐴</m:t>
                    </m:r>
                  </m:oMath>
                </a14:m>
                <a:r>
                  <a:rPr lang="en-US" dirty="0" smtClean="0"/>
                  <a:t> (larger values give reversed results for larger </a:t>
                </a:r>
                <a14:m>
                  <m:oMath xmlns:m="http://schemas.openxmlformats.org/officeDocument/2006/math">
                    <m:r>
                      <a:rPr lang="en-US" i="1" dirty="0" smtClean="0">
                        <a:latin typeface="Cambria Math" panose="02040503050406030204" pitchFamily="18" charset="0"/>
                      </a:rPr>
                      <m:t>𝐼</m:t>
                    </m:r>
                  </m:oMath>
                </a14:m>
                <a:r>
                  <a:rPr lang="en-US" dirty="0" smtClean="0"/>
                  <a:t>)</a:t>
                </a:r>
              </a:p>
              <a:p>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340744" cy="3693319"/>
              </a:xfrm>
              <a:prstGeom prst="rect">
                <a:avLst/>
              </a:prstGeom>
              <a:blipFill rotWithShape="0">
                <a:blip r:embed="rId20"/>
                <a:stretch>
                  <a:fillRect l="-865" t="-825" r="-962"/>
                </a:stretch>
              </a:blipFill>
            </p:spPr>
            <p:txBody>
              <a:bodyPr/>
              <a:lstStyle/>
              <a:p>
                <a:r>
                  <a:rPr lang="en-US">
                    <a:noFill/>
                  </a:rPr>
                  <a:t> </a:t>
                </a:r>
              </a:p>
            </p:txBody>
          </p:sp>
        </mc:Fallback>
      </mc:AlternateContent>
    </p:spTree>
    <p:extLst>
      <p:ext uri="{BB962C8B-B14F-4D97-AF65-F5344CB8AC3E}">
        <p14:creationId xmlns:p14="http://schemas.microsoft.com/office/powerpoint/2010/main" val="3282343130"/>
      </p:ext>
    </p:extLst>
  </p:cSld>
  <p:clrMapOvr>
    <a:masterClrMapping/>
  </p:clrMapOvr>
  <p:transition spd="slow">
    <p:wip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340744" cy="3740126"/>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 </m:t>
                    </m:r>
                    <m:r>
                      <a:rPr lang="en-US" b="0" i="1" smtClean="0">
                        <a:latin typeface="Cambria Math" panose="02040503050406030204" pitchFamily="18" charset="0"/>
                      </a:rPr>
                      <m:t>𝐵</m:t>
                    </m:r>
                    <m:d>
                      <m:dPr>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a:t>7</a:t>
                </a:r>
                <a:r>
                  <a:rPr lang="en-US" dirty="0" smtClean="0"/>
                  <a:t>) What is there is noise in the system? Use the Gillespie algorithm to investigate (you will need to adjust parameters so that the values of </a:t>
                </a:r>
                <a14:m>
                  <m:oMath xmlns:m="http://schemas.openxmlformats.org/officeDocument/2006/math">
                    <m:r>
                      <a:rPr lang="en-US" i="1" dirty="0" smtClean="0">
                        <a:latin typeface="Cambria Math" panose="02040503050406030204" pitchFamily="18" charset="0"/>
                      </a:rPr>
                      <m:t>𝐴</m:t>
                    </m:r>
                  </m:oMath>
                </a14:m>
                <a:r>
                  <a:rPr lang="en-US" dirty="0" smtClean="0"/>
                  <a:t> and </a:t>
                </a:r>
                <a14:m>
                  <m:oMath xmlns:m="http://schemas.openxmlformats.org/officeDocument/2006/math">
                    <m:r>
                      <a:rPr lang="en-US" i="1" dirty="0" smtClean="0">
                        <a:latin typeface="Cambria Math" panose="02040503050406030204" pitchFamily="18" charset="0"/>
                      </a:rPr>
                      <m:t>𝐵</m:t>
                    </m:r>
                  </m:oMath>
                </a14:m>
                <a:r>
                  <a:rPr lang="en-US" dirty="0" smtClean="0"/>
                  <a:t> are </a:t>
                </a:r>
                <a14:m>
                  <m:oMath xmlns:m="http://schemas.openxmlformats.org/officeDocument/2006/math">
                    <m:r>
                      <a:rPr lang="en-US" i="1" dirty="0" smtClean="0">
                        <a:latin typeface="Cambria Math" panose="02040503050406030204" pitchFamily="18" charset="0"/>
                      </a:rPr>
                      <m:t>&gt;&gt;1</m:t>
                    </m:r>
                  </m:oMath>
                </a14:m>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340744" cy="3740126"/>
              </a:xfrm>
              <a:prstGeom prst="rect">
                <a:avLst/>
              </a:prstGeom>
              <a:blipFill rotWithShape="0">
                <a:blip r:embed="rId4"/>
                <a:stretch>
                  <a:fillRect l="-865" t="-814"/>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spTree>
    <p:extLst>
      <p:ext uri="{BB962C8B-B14F-4D97-AF65-F5344CB8AC3E}">
        <p14:creationId xmlns:p14="http://schemas.microsoft.com/office/powerpoint/2010/main" val="3473944783"/>
      </p:ext>
    </p:extLst>
  </p:cSld>
  <p:clrMapOvr>
    <a:masterClrMapping/>
  </p:clrMapOvr>
  <p:transition spd="slow">
    <p:wip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340744" cy="4017125"/>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=0.5</m:t>
                    </m:r>
                  </m:oMath>
                </a14:m>
                <a:r>
                  <a:rPr lang="en-US" dirty="0" smtClean="0"/>
                  <a:t> </a:t>
                </a:r>
                <a14:m>
                  <m:oMath xmlns:m="http://schemas.openxmlformats.org/officeDocument/2006/math">
                    <m:r>
                      <a:rPr lang="en-US" i="1" dirty="0">
                        <a:latin typeface="Cambria Math" panose="02040503050406030204" pitchFamily="18" charset="0"/>
                      </a:rPr>
                      <m:t>𝑘</m:t>
                    </m:r>
                    <m:r>
                      <a:rPr lang="en-US" i="1" dirty="0">
                        <a:latin typeface="Cambria Math" panose="02040503050406030204" pitchFamily="18" charset="0"/>
                      </a:rPr>
                      <m:t>=0.7</m:t>
                    </m:r>
                  </m:oMath>
                </a14:m>
                <a:r>
                  <a:rPr lang="en-US" dirty="0"/>
                  <a: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𝑘</m:t>
                        </m:r>
                      </m:e>
                      <m:sub>
                        <m:r>
                          <a:rPr lang="en-US" i="1" dirty="0">
                            <a:latin typeface="Cambria Math" panose="02040503050406030204" pitchFamily="18" charset="0"/>
                          </a:rPr>
                          <m:t>1</m:t>
                        </m:r>
                      </m:sub>
                    </m:sSub>
                    <m:r>
                      <a:rPr lang="en-US" i="1" dirty="0">
                        <a:latin typeface="Cambria Math" panose="02040503050406030204" pitchFamily="18" charset="0"/>
                      </a:rPr>
                      <m:t>=1,  </m:t>
                    </m:r>
                    <m:r>
                      <a:rPr lang="en-US" i="1" dirty="0">
                        <a:latin typeface="Cambria Math" panose="02040503050406030204" pitchFamily="18" charset="0"/>
                      </a:rPr>
                      <m:t>𝐼</m:t>
                    </m:r>
                    <m:r>
                      <a:rPr lang="en-US" i="1" dirty="0">
                        <a:latin typeface="Cambria Math" panose="02040503050406030204" pitchFamily="18" charset="0"/>
                      </a:rPr>
                      <m:t>=0.6</m:t>
                    </m:r>
                  </m:oMath>
                </a14:m>
                <a:r>
                  <a:rPr lang="en-US" dirty="0"/>
                  <a:t>, </a:t>
                </a:r>
                <a14:m>
                  <m:oMath xmlns:m="http://schemas.openxmlformats.org/officeDocument/2006/math">
                    <m:r>
                      <a:rPr lang="en-US" i="1">
                        <a:latin typeface="Cambria Math" panose="02040503050406030204" pitchFamily="18" charset="0"/>
                      </a:rPr>
                      <m:t>𝑏</m:t>
                    </m:r>
                    <m:r>
                      <a:rPr lang="en-US" i="1">
                        <a:latin typeface="Cambria Math" panose="02040503050406030204" pitchFamily="18" charset="0"/>
                      </a:rPr>
                      <m:t>=0.5, </m:t>
                    </m:r>
                    <m:r>
                      <a:rPr lang="en-US" b="0" i="1" smtClean="0">
                        <a:latin typeface="Cambria Math" panose="02040503050406030204" pitchFamily="18" charset="0"/>
                      </a:rPr>
                      <m:t>𝐵</m:t>
                    </m:r>
                    <m:d>
                      <m:dPr>
                        <m:ctrlPr>
                          <a:rPr lang="en-US" b="0" i="1" smtClean="0">
                            <a:latin typeface="Cambria Math" panose="02040503050406030204" pitchFamily="18" charset="0"/>
                          </a:rPr>
                        </m:ctrlPr>
                      </m:dPr>
                      <m:e>
                        <m:r>
                          <a:rPr lang="en-US" b="0" i="1" smtClean="0">
                            <a:latin typeface="Cambria Math" panose="02040503050406030204" pitchFamily="18" charset="0"/>
                          </a:rPr>
                          <m:t>0</m:t>
                        </m:r>
                      </m:e>
                    </m:d>
                    <m:r>
                      <a:rPr lang="en-US" b="0" i="1" smtClean="0">
                        <a:latin typeface="Cambria Math" panose="02040503050406030204" pitchFamily="18" charset="0"/>
                      </a:rPr>
                      <m:t>=0.5</m:t>
                    </m:r>
                  </m:oMath>
                </a14:m>
                <a:endParaRPr lang="en-US" dirty="0"/>
              </a:p>
              <a:p>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a:t>7</a:t>
                </a:r>
                <a:r>
                  <a:rPr lang="en-US" dirty="0" smtClean="0"/>
                  <a:t>) What is there is noise in the system? Use the Gillespie algorithm to investigate (you will need to adjust parameters so that the values of </a:t>
                </a:r>
                <a14:m>
                  <m:oMath xmlns:m="http://schemas.openxmlformats.org/officeDocument/2006/math">
                    <m:r>
                      <a:rPr lang="en-US" i="1" dirty="0" smtClean="0">
                        <a:latin typeface="Cambria Math" panose="02040503050406030204" pitchFamily="18" charset="0"/>
                      </a:rPr>
                      <m:t>𝐴</m:t>
                    </m:r>
                  </m:oMath>
                </a14:m>
                <a:r>
                  <a:rPr lang="en-US" dirty="0" smtClean="0"/>
                  <a:t> and </a:t>
                </a:r>
                <a14:m>
                  <m:oMath xmlns:m="http://schemas.openxmlformats.org/officeDocument/2006/math">
                    <m:r>
                      <a:rPr lang="en-US" i="1" dirty="0" smtClean="0">
                        <a:latin typeface="Cambria Math" panose="02040503050406030204" pitchFamily="18" charset="0"/>
                      </a:rPr>
                      <m:t>𝐵</m:t>
                    </m:r>
                  </m:oMath>
                </a14:m>
                <a:r>
                  <a:rPr lang="en-US" dirty="0" smtClean="0"/>
                  <a:t> are </a:t>
                </a:r>
                <a14:m>
                  <m:oMath xmlns:m="http://schemas.openxmlformats.org/officeDocument/2006/math">
                    <m:r>
                      <a:rPr lang="en-US" i="1" dirty="0" smtClean="0">
                        <a:latin typeface="Cambria Math" panose="02040503050406030204" pitchFamily="18" charset="0"/>
                      </a:rPr>
                      <m:t>&gt;&gt;1</m:t>
                    </m:r>
                  </m:oMath>
                </a14:m>
                <a:r>
                  <a:rPr lang="en-US" dirty="0" smtClean="0"/>
                  <a:t>. Make sure you explore carefully as the typical value of A and B changes</a:t>
                </a:r>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340744" cy="4017125"/>
              </a:xfrm>
              <a:prstGeom prst="rect">
                <a:avLst/>
              </a:prstGeom>
              <a:blipFill rotWithShape="0">
                <a:blip r:embed="rId4"/>
                <a:stretch>
                  <a:fillRect l="-865" t="-759"/>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spTree>
    <p:extLst>
      <p:ext uri="{BB962C8B-B14F-4D97-AF65-F5344CB8AC3E}">
        <p14:creationId xmlns:p14="http://schemas.microsoft.com/office/powerpoint/2010/main" val="4294641316"/>
      </p:ext>
    </p:extLst>
  </p:cSld>
  <p:clrMapOvr>
    <a:masterClrMapping/>
  </p:clrMapOvr>
  <p:transition spd="slow">
    <p:wip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340744" cy="3740126"/>
              </a:xfrm>
              <a:prstGeom prst="rect">
                <a:avLst/>
              </a:prstGeom>
            </p:spPr>
            <p:txBody>
              <a:bodyPr wrap="square">
                <a:spAutoFit/>
              </a:bodyPr>
              <a:lstStyle/>
              <a:p>
                <a:r>
                  <a:rPr lang="en-US" dirty="0" smtClean="0"/>
                  <a:t>For our toggle circuit, let </a:t>
                </a:r>
                <a14:m>
                  <m:oMath xmlns:m="http://schemas.openxmlformats.org/officeDocument/2006/math">
                    <m:r>
                      <a:rPr lang="en-US" i="1" dirty="0" smtClean="0">
                        <a:latin typeface="Cambria Math" panose="02040503050406030204" pitchFamily="18" charset="0"/>
                      </a:rPr>
                      <m:t>h</m:t>
                    </m:r>
                    <m:r>
                      <a:rPr lang="en-US" i="1" dirty="0" smtClean="0">
                        <a:latin typeface="Cambria Math" panose="02040503050406030204" pitchFamily="18" charset="0"/>
                      </a:rPr>
                      <m:t>=4</m:t>
                    </m:r>
                  </m:oMath>
                </a14:m>
                <a:r>
                  <a:rPr lang="en-US" dirty="0" smtClean="0"/>
                  <a:t> (as usual) and </a:t>
                </a:r>
                <a14:m>
                  <m:oMath xmlns:m="http://schemas.openxmlformats.org/officeDocument/2006/math">
                    <m:r>
                      <a:rPr lang="pt-BR" i="1" dirty="0">
                        <a:latin typeface="Cambria Math" panose="02040503050406030204" pitchFamily="18" charset="0"/>
                      </a:rPr>
                      <m:t>𝑏</m:t>
                    </m:r>
                    <m:r>
                      <a:rPr lang="pt-BR" i="1" dirty="0">
                        <a:latin typeface="Cambria Math" panose="02040503050406030204" pitchFamily="18" charset="0"/>
                      </a:rPr>
                      <m:t> = 5; </m:t>
                    </m:r>
                    <m:r>
                      <a:rPr lang="pt-BR" i="1" dirty="0">
                        <a:latin typeface="Cambria Math" panose="02040503050406030204" pitchFamily="18" charset="0"/>
                      </a:rPr>
                      <m:t>h</m:t>
                    </m:r>
                    <m:r>
                      <a:rPr lang="pt-BR" i="1" dirty="0">
                        <a:latin typeface="Cambria Math" panose="02040503050406030204" pitchFamily="18" charset="0"/>
                      </a:rPr>
                      <m:t> = 4; </m:t>
                    </m:r>
                    <m:r>
                      <a:rPr lang="pt-BR" i="1" dirty="0">
                        <a:latin typeface="Cambria Math" panose="02040503050406030204" pitchFamily="18" charset="0"/>
                      </a:rPr>
                      <m:t>𝐼</m:t>
                    </m:r>
                    <m:r>
                      <a:rPr lang="pt-BR" i="1" dirty="0">
                        <a:latin typeface="Cambria Math" panose="02040503050406030204" pitchFamily="18" charset="0"/>
                      </a:rPr>
                      <m:t> = 1.0</m:t>
                    </m:r>
                  </m:oMath>
                </a14:m>
                <a:r>
                  <a:rPr lang="en-US" dirty="0" smtClean="0"/>
                  <a: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𝑘</m:t>
                        </m:r>
                      </m:e>
                      <m:sub>
                        <m:r>
                          <a:rPr lang="en-US" i="1" dirty="0" smtClean="0">
                            <a:latin typeface="Cambria Math" panose="02040503050406030204" pitchFamily="18" charset="0"/>
                          </a:rPr>
                          <m:t>1</m:t>
                        </m:r>
                      </m:sub>
                    </m:sSub>
                    <m:r>
                      <a:rPr lang="en-US" i="1" dirty="0" smtClean="0">
                        <a:latin typeface="Cambria Math" panose="02040503050406030204" pitchFamily="18" charset="0"/>
                      </a:rPr>
                      <m:t>=0.3</m:t>
                    </m:r>
                  </m:oMath>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b="0" i="1" smtClean="0">
                              <a:latin typeface="Cambria Math" panose="02040503050406030204" pitchFamily="18" charset="0"/>
                            </a:rPr>
                            <m:t>+</m:t>
                          </m:r>
                          <m:r>
                            <a:rPr lang="en-US" b="0" i="1" smtClean="0">
                              <a:latin typeface="Cambria Math" panose="02040503050406030204" pitchFamily="18" charset="0"/>
                            </a:rPr>
                            <m:t>𝑆</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𝐴</m:t>
                      </m:r>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𝑑𝐵</m:t>
                          </m:r>
                        </m:num>
                        <m:den>
                          <m:r>
                            <a:rPr lang="en-US" i="1">
                              <a:latin typeface="Cambria Math" panose="02040503050406030204" pitchFamily="18" charset="0"/>
                            </a:rPr>
                            <m:t>𝑑𝑡</m:t>
                          </m:r>
                        </m:den>
                      </m:f>
                      <m:r>
                        <a:rPr lang="en-US" i="1">
                          <a:latin typeface="Cambria Math" panose="02040503050406030204" pitchFamily="18" charset="0"/>
                        </a:rPr>
                        <m:t>=</m:t>
                      </m:r>
                      <m:r>
                        <a:rPr lang="en-US" i="1">
                          <a:latin typeface="Cambria Math" panose="02040503050406030204" pitchFamily="18" charset="0"/>
                        </a:rPr>
                        <m:t>𝑘</m:t>
                      </m:r>
                      <m:d>
                        <m:dPr>
                          <m:ctrlPr>
                            <a:rPr lang="en-US" i="1">
                              <a:latin typeface="Cambria Math" panose="02040503050406030204" pitchFamily="18" charset="0"/>
                            </a:rPr>
                          </m:ctrlPr>
                        </m:dPr>
                        <m:e>
                          <m:r>
                            <a:rPr lang="en-US" i="1">
                              <a:latin typeface="Cambria Math" panose="02040503050406030204" pitchFamily="18" charset="0"/>
                            </a:rPr>
                            <m:t>𝑏</m:t>
                          </m:r>
                          <m:r>
                            <a:rPr lang="en-US" i="1">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h</m:t>
                                  </m:r>
                                </m:sup>
                              </m:sSup>
                            </m:den>
                          </m:f>
                        </m:e>
                      </m:d>
                      <m:d>
                        <m:dPr>
                          <m:ctrlPr>
                            <a:rPr lang="en-US" i="1">
                              <a:latin typeface="Cambria Math" panose="02040503050406030204" pitchFamily="18" charset="0"/>
                            </a:rPr>
                          </m:ctrlPr>
                        </m:d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𝐼</m:t>
                              </m:r>
                            </m:e>
                          </m:d>
                          <m:r>
                            <a:rPr lang="en-US" i="1">
                              <a:latin typeface="Cambria Math" panose="02040503050406030204" pitchFamily="18" charset="0"/>
                            </a:rPr>
                            <m:t>+</m:t>
                          </m:r>
                          <m:r>
                            <a:rPr lang="en-US" i="1">
                              <a:latin typeface="Cambria Math" panose="02040503050406030204" pitchFamily="18" charset="0"/>
                            </a:rPr>
                            <m:t>𝐼</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𝐾</m:t>
                                  </m:r>
                                </m:e>
                                <m:sup>
                                  <m:r>
                                    <a:rPr lang="en-US" i="1">
                                      <a:latin typeface="Cambria Math" panose="02040503050406030204" pitchFamily="18" charset="0"/>
                                    </a:rPr>
                                    <m:t>h</m:t>
                                  </m:r>
                                </m:sup>
                              </m:s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r>
                                    <a:rPr lang="en-US" i="1">
                                      <a:latin typeface="Cambria Math" panose="02040503050406030204" pitchFamily="18" charset="0"/>
                                    </a:rPr>
                                    <m:t>h</m:t>
                                  </m:r>
                                </m:sup>
                              </m:sSubSup>
                              <m:r>
                                <a:rPr lang="en-US" i="1">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𝐴</m:t>
                                  </m:r>
                                </m:e>
                                <m:sup>
                                  <m:r>
                                    <a:rPr lang="en-US" i="1">
                                      <a:latin typeface="Cambria Math" panose="02040503050406030204" pitchFamily="18" charset="0"/>
                                    </a:rPr>
                                    <m:t>h</m:t>
                                  </m:r>
                                </m:sup>
                              </m:s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r>
                        <a:rPr lang="en-US" i="1">
                          <a:latin typeface="Cambria Math" panose="02040503050406030204" pitchFamily="18" charset="0"/>
                        </a:rPr>
                        <m:t>𝐵</m:t>
                      </m:r>
                    </m:oMath>
                  </m:oMathPara>
                </a14:m>
                <a:endParaRPr lang="en-US" dirty="0" smtClean="0"/>
              </a:p>
              <a:p>
                <a:r>
                  <a:rPr lang="en-US" dirty="0"/>
                  <a:t>7</a:t>
                </a:r>
                <a:r>
                  <a:rPr lang="en-US" dirty="0" smtClean="0"/>
                  <a:t>) What is there is noise in the system? Use the Gillespie algorithm to investigate (you will need to adjust parameters so that the values of </a:t>
                </a:r>
                <a14:m>
                  <m:oMath xmlns:m="http://schemas.openxmlformats.org/officeDocument/2006/math">
                    <m:r>
                      <a:rPr lang="en-US" i="1" dirty="0" smtClean="0">
                        <a:latin typeface="Cambria Math" panose="02040503050406030204" pitchFamily="18" charset="0"/>
                      </a:rPr>
                      <m:t>𝐴</m:t>
                    </m:r>
                  </m:oMath>
                </a14:m>
                <a:r>
                  <a:rPr lang="en-US" dirty="0" smtClean="0"/>
                  <a:t> and </a:t>
                </a:r>
                <a14:m>
                  <m:oMath xmlns:m="http://schemas.openxmlformats.org/officeDocument/2006/math">
                    <m:r>
                      <a:rPr lang="en-US" i="1" dirty="0" smtClean="0">
                        <a:latin typeface="Cambria Math" panose="02040503050406030204" pitchFamily="18" charset="0"/>
                      </a:rPr>
                      <m:t>𝐵</m:t>
                    </m:r>
                  </m:oMath>
                </a14:m>
                <a:r>
                  <a:rPr lang="en-US" dirty="0" smtClean="0"/>
                  <a:t> are </a:t>
                </a:r>
                <a14:m>
                  <m:oMath xmlns:m="http://schemas.openxmlformats.org/officeDocument/2006/math">
                    <m:r>
                      <a:rPr lang="en-US" i="1" dirty="0" smtClean="0">
                        <a:latin typeface="Cambria Math" panose="02040503050406030204" pitchFamily="18" charset="0"/>
                      </a:rPr>
                      <m:t>&gt;&gt;1</m:t>
                    </m:r>
                  </m:oMath>
                </a14:m>
                <a:r>
                  <a:rPr lang="en-US" dirty="0" smtClean="0"/>
                  <a:t>. Make sure you explore carefully as the typical value of A and B changes</a:t>
                </a:r>
                <a:endParaRPr lang="en-US" dirty="0"/>
              </a:p>
              <a:p>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340744" cy="3740126"/>
              </a:xfrm>
              <a:prstGeom prst="rect">
                <a:avLst/>
              </a:prstGeom>
              <a:blipFill rotWithShape="0">
                <a:blip r:embed="rId4"/>
                <a:stretch>
                  <a:fillRect l="-865" t="-814"/>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pic>
        <p:nvPicPr>
          <p:cNvPr id="2" name="Picture 1"/>
          <p:cNvPicPr>
            <a:picLocks noChangeAspect="1"/>
          </p:cNvPicPr>
          <p:nvPr/>
        </p:nvPicPr>
        <p:blipFill>
          <a:blip r:embed="rId7"/>
          <a:stretch>
            <a:fillRect/>
          </a:stretch>
        </p:blipFill>
        <p:spPr>
          <a:xfrm>
            <a:off x="554601" y="4249521"/>
            <a:ext cx="2981325" cy="2233341"/>
          </a:xfrm>
          <a:prstGeom prst="rect">
            <a:avLst/>
          </a:prstGeom>
        </p:spPr>
      </p:pic>
      <p:pic>
        <p:nvPicPr>
          <p:cNvPr id="3" name="Picture 2"/>
          <p:cNvPicPr>
            <a:picLocks noChangeAspect="1"/>
          </p:cNvPicPr>
          <p:nvPr/>
        </p:nvPicPr>
        <p:blipFill>
          <a:blip r:embed="rId8"/>
          <a:stretch>
            <a:fillRect/>
          </a:stretch>
        </p:blipFill>
        <p:spPr>
          <a:xfrm>
            <a:off x="3736706" y="4237514"/>
            <a:ext cx="3102686" cy="2299893"/>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1405344" y="6376471"/>
                <a:ext cx="11676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pt-BR" i="1" dirty="0">
                          <a:latin typeface="Cambria Math" panose="02040503050406030204" pitchFamily="18" charset="0"/>
                        </a:rPr>
                        <m:t>𝑘</m:t>
                      </m:r>
                      <m:r>
                        <a:rPr lang="pt-BR" i="1" dirty="0">
                          <a:latin typeface="Cambria Math" panose="02040503050406030204" pitchFamily="18" charset="0"/>
                        </a:rPr>
                        <m:t> =10.5</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1405344" y="6376471"/>
                <a:ext cx="1167627" cy="36933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4953000" y="6378775"/>
                <a:ext cx="86305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pt-BR" i="1" dirty="0" smtClean="0">
                          <a:latin typeface="Cambria Math" panose="02040503050406030204" pitchFamily="18" charset="0"/>
                        </a:rPr>
                        <m:t>𝑘</m:t>
                      </m:r>
                      <m:r>
                        <a:rPr lang="pt-BR" i="1" dirty="0" smtClean="0">
                          <a:latin typeface="Cambria Math" panose="02040503050406030204" pitchFamily="18" charset="0"/>
                        </a:rPr>
                        <m:t> =9</m:t>
                      </m:r>
                    </m:oMath>
                  </m:oMathPara>
                </a14:m>
                <a:endParaRPr lang="en-US" dirty="0"/>
              </a:p>
            </p:txBody>
          </p:sp>
        </mc:Choice>
        <mc:Fallback xmlns="">
          <p:sp>
            <p:nvSpPr>
              <p:cNvPr id="17" name="Rectangle 16"/>
              <p:cNvSpPr>
                <a:spLocks noRot="1" noChangeAspect="1" noMove="1" noResize="1" noEditPoints="1" noAdjustHandles="1" noChangeArrowheads="1" noChangeShapeType="1" noTextEdit="1"/>
              </p:cNvSpPr>
              <p:nvPr/>
            </p:nvSpPr>
            <p:spPr>
              <a:xfrm>
                <a:off x="4953000" y="6378775"/>
                <a:ext cx="863057" cy="369332"/>
              </a:xfrm>
              <a:prstGeom prst="rect">
                <a:avLst/>
              </a:prstGeom>
              <a:blipFill rotWithShape="0">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93679868"/>
      </p:ext>
    </p:extLst>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50334"/>
            <a:ext cx="9144000" cy="838200"/>
          </a:xfrm>
        </p:spPr>
        <p:txBody>
          <a:bodyPr/>
          <a:lstStyle/>
          <a:p>
            <a:pPr eaLnBrk="1" hangingPunct="1"/>
            <a:r>
              <a:rPr lang="en-US" sz="3600" b="1" dirty="0" smtClean="0">
                <a:solidFill>
                  <a:srgbClr val="0000CC"/>
                </a:solidFill>
              </a:rPr>
              <a:t>In Class Exercise: Toggle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Rectangle 31"/>
              <p:cNvSpPr/>
              <p:nvPr/>
            </p:nvSpPr>
            <p:spPr>
              <a:xfrm>
                <a:off x="60056" y="787866"/>
                <a:ext cx="6340744" cy="3693319"/>
              </a:xfrm>
              <a:prstGeom prst="rect">
                <a:avLst/>
              </a:prstGeom>
            </p:spPr>
            <p:txBody>
              <a:bodyPr wrap="square">
                <a:spAutoFit/>
              </a:bodyPr>
              <a:lstStyle/>
              <a:p>
                <a:r>
                  <a:rPr lang="en-US" dirty="0" smtClean="0"/>
                  <a:t>7) What is there is noise in the system? </a:t>
                </a:r>
              </a:p>
              <a:p>
                <a:endParaRPr lang="en-US" dirty="0"/>
              </a:p>
              <a:p>
                <a:r>
                  <a:rPr lang="en-US" dirty="0" smtClean="0"/>
                  <a:t>In this case, depending on values, there is a small chance that fluctuations will cause the values of A and B to cross, throwing the latch into the opposite state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𝐴</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𝐵</m:t>
                    </m:r>
                    <m:r>
                      <a:rPr lang="en-US" b="0" i="1" smtClean="0">
                        <a:latin typeface="Cambria Math" panose="02040503050406030204" pitchFamily="18" charset="0"/>
                        <a:ea typeface="Cambria Math" panose="02040503050406030204" pitchFamily="18" charset="0"/>
                      </a:rPr>
                      <m:t> →</m:t>
                    </m:r>
                  </m:oMath>
                </a14:m>
                <a:r>
                  <a:rPr lang="en-US" dirty="0">
                    <a:ea typeface="Cambria Math" panose="02040503050406030204" pitchFamily="18" charset="0"/>
                  </a:rPr>
                  <a:t> </a:t>
                </a:r>
                <a14:m>
                  <m:oMath xmlns:m="http://schemas.openxmlformats.org/officeDocument/2006/math">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𝐴</m:t>
                    </m:r>
                  </m:oMath>
                </a14:m>
                <a:endParaRPr lang="en-US" dirty="0"/>
              </a:p>
              <a:p>
                <a:r>
                  <a:rPr lang="en-US" dirty="0" smtClean="0"/>
                  <a:t>And vice versa. The frequency of this switch increases rapidly for smaller </a:t>
                </a:r>
                <a14:m>
                  <m:oMath xmlns:m="http://schemas.openxmlformats.org/officeDocument/2006/math">
                    <m:r>
                      <a:rPr lang="en-US" i="1" dirty="0" smtClean="0">
                        <a:latin typeface="Cambria Math" panose="02040503050406030204" pitchFamily="18" charset="0"/>
                      </a:rPr>
                      <m:t>𝐼</m:t>
                    </m:r>
                  </m:oMath>
                </a14:m>
                <a:r>
                  <a:rPr lang="en-US" dirty="0" smtClean="0"/>
                  <a:t> and for smaller mean values of the high species</a:t>
                </a:r>
              </a:p>
              <a:p>
                <a:endParaRPr lang="en-US" dirty="0" smtClean="0"/>
              </a:p>
              <a:p>
                <a:r>
                  <a:rPr lang="en-US" dirty="0" smtClean="0"/>
                  <a:t>This phenomenon is called Chatter and means latches are not necessarily stable in real biological circuits (See </a:t>
                </a:r>
                <a:r>
                  <a:rPr lang="en-US" smtClean="0"/>
                  <a:t>Herbert Chapter 14)</a:t>
                </a:r>
                <a:endParaRPr lang="en-US" dirty="0" smtClean="0"/>
              </a:p>
              <a:p>
                <a:endParaRPr lang="en-US" dirty="0"/>
              </a:p>
            </p:txBody>
          </p:sp>
        </mc:Choice>
        <mc:Fallback xmlns="">
          <p:sp>
            <p:nvSpPr>
              <p:cNvPr id="32" name="Rectangle 31"/>
              <p:cNvSpPr>
                <a:spLocks noRot="1" noChangeAspect="1" noMove="1" noResize="1" noEditPoints="1" noAdjustHandles="1" noChangeArrowheads="1" noChangeShapeType="1" noTextEdit="1"/>
              </p:cNvSpPr>
              <p:nvPr/>
            </p:nvSpPr>
            <p:spPr>
              <a:xfrm>
                <a:off x="60056" y="787866"/>
                <a:ext cx="6340744" cy="3693319"/>
              </a:xfrm>
              <a:prstGeom prst="rect">
                <a:avLst/>
              </a:prstGeom>
              <a:blipFill rotWithShape="0">
                <a:blip r:embed="rId4"/>
                <a:stretch>
                  <a:fillRect l="-865" t="-825"/>
                </a:stretch>
              </a:blipFill>
            </p:spPr>
            <p:txBody>
              <a:bodyPr/>
              <a:lstStyle/>
              <a:p>
                <a:r>
                  <a:rPr lang="en-US">
                    <a:noFill/>
                  </a:rPr>
                  <a:t> </a:t>
                </a:r>
              </a:p>
            </p:txBody>
          </p:sp>
        </mc:Fallback>
      </mc:AlternateContent>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6024910" y="706689"/>
            <a:ext cx="2727623" cy="1524410"/>
            <a:chOff x="6024910" y="706689"/>
            <a:chExt cx="2727623" cy="1524410"/>
          </a:xfrm>
        </p:grpSpPr>
        <p:grpSp>
          <p:nvGrpSpPr>
            <p:cNvPr id="10" name="Group 9"/>
            <p:cNvGrpSpPr/>
            <p:nvPr/>
          </p:nvGrpSpPr>
          <p:grpSpPr>
            <a:xfrm>
              <a:off x="6024910" y="999084"/>
              <a:ext cx="2727623" cy="1232015"/>
              <a:chOff x="6215717" y="1174571"/>
              <a:chExt cx="2727623" cy="1232015"/>
            </a:xfrm>
          </p:grpSpPr>
          <p:grpSp>
            <p:nvGrpSpPr>
              <p:cNvPr id="8" name="Group 7"/>
              <p:cNvGrpSpPr/>
              <p:nvPr/>
            </p:nvGrpSpPr>
            <p:grpSpPr>
              <a:xfrm>
                <a:off x="6215717" y="1174571"/>
                <a:ext cx="2727623" cy="1232015"/>
                <a:chOff x="6215717" y="1174571"/>
                <a:chExt cx="2727623" cy="1232015"/>
              </a:xfrm>
            </p:grpSpPr>
            <p:pic>
              <p:nvPicPr>
                <p:cNvPr id="40" name="Picture 39"/>
                <p:cNvPicPr>
                  <a:picLocks noChangeAspect="1"/>
                </p:cNvPicPr>
                <p:nvPr/>
              </p:nvPicPr>
              <p:blipFill rotWithShape="1">
                <a:blip r:embed="rId6">
                  <a:extLst>
                    <a:ext uri="{28A0092B-C50C-407E-A947-70E740481C1C}">
                      <a14:useLocalDpi xmlns:a14="http://schemas.microsoft.com/office/drawing/2010/main" val="0"/>
                    </a:ext>
                  </a:extLst>
                </a:blip>
                <a:srcRect l="6885" t="81756" r="61826" b="5539"/>
                <a:stretch/>
              </p:blipFill>
              <p:spPr>
                <a:xfrm>
                  <a:off x="6215717" y="1213252"/>
                  <a:ext cx="2727623" cy="1193334"/>
                </a:xfrm>
                <a:prstGeom prst="rect">
                  <a:avLst/>
                </a:prstGeom>
              </p:spPr>
            </p:pic>
            <p:cxnSp>
              <p:nvCxnSpPr>
                <p:cNvPr id="4" name="Straight Arrow Connector 3"/>
                <p:cNvCxnSpPr/>
                <p:nvPr/>
              </p:nvCxnSpPr>
              <p:spPr>
                <a:xfrm>
                  <a:off x="7030199" y="1174571"/>
                  <a:ext cx="0" cy="457031"/>
                </a:xfrm>
                <a:prstGeom prst="straightConnector1">
                  <a:avLst/>
                </a:prstGeom>
                <a:ln w="2540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6842491" y="1670283"/>
                <a:ext cx="249854" cy="369332"/>
              </a:xfrm>
              <a:prstGeom prst="rect">
                <a:avLst/>
              </a:prstGeom>
              <a:noFill/>
            </p:spPr>
            <p:txBody>
              <a:bodyPr wrap="square" rtlCol="0">
                <a:spAutoFit/>
              </a:bodyPr>
              <a:lstStyle/>
              <a:p>
                <a:r>
                  <a:rPr lang="en-US" dirty="0" smtClean="0"/>
                  <a:t>A</a:t>
                </a:r>
                <a:endParaRPr lang="en-US" dirty="0"/>
              </a:p>
            </p:txBody>
          </p:sp>
          <p:sp>
            <p:nvSpPr>
              <p:cNvPr id="42" name="TextBox 41"/>
              <p:cNvSpPr txBox="1"/>
              <p:nvPr/>
            </p:nvSpPr>
            <p:spPr>
              <a:xfrm>
                <a:off x="8114959" y="1661022"/>
                <a:ext cx="249854" cy="369332"/>
              </a:xfrm>
              <a:prstGeom prst="rect">
                <a:avLst/>
              </a:prstGeom>
              <a:noFill/>
            </p:spPr>
            <p:txBody>
              <a:bodyPr wrap="square" rtlCol="0">
                <a:spAutoFit/>
              </a:bodyPr>
              <a:lstStyle/>
              <a:p>
                <a:r>
                  <a:rPr lang="en-US" dirty="0" smtClean="0"/>
                  <a:t>B</a:t>
                </a:r>
                <a:endParaRPr lang="en-US" dirty="0"/>
              </a:p>
            </p:txBody>
          </p:sp>
        </p:grpSp>
        <p:sp>
          <p:nvSpPr>
            <p:cNvPr id="44" name="TextBox 43"/>
            <p:cNvSpPr txBox="1"/>
            <p:nvPr/>
          </p:nvSpPr>
          <p:spPr>
            <a:xfrm>
              <a:off x="6666881" y="706689"/>
              <a:ext cx="249854" cy="369332"/>
            </a:xfrm>
            <a:prstGeom prst="rect">
              <a:avLst/>
            </a:prstGeom>
            <a:noFill/>
          </p:spPr>
          <p:txBody>
            <a:bodyPr wrap="square" rtlCol="0">
              <a:spAutoFit/>
            </a:bodyPr>
            <a:lstStyle/>
            <a:p>
              <a:r>
                <a:rPr lang="en-US" dirty="0" smtClean="0"/>
                <a:t>S</a:t>
              </a:r>
              <a:endParaRPr lang="en-US" dirty="0"/>
            </a:p>
          </p:txBody>
        </p:sp>
      </p:grpSp>
      <p:pic>
        <p:nvPicPr>
          <p:cNvPr id="2" name="Picture 1"/>
          <p:cNvPicPr>
            <a:picLocks noChangeAspect="1"/>
          </p:cNvPicPr>
          <p:nvPr/>
        </p:nvPicPr>
        <p:blipFill>
          <a:blip r:embed="rId7"/>
          <a:stretch>
            <a:fillRect/>
          </a:stretch>
        </p:blipFill>
        <p:spPr>
          <a:xfrm>
            <a:off x="554601" y="4249521"/>
            <a:ext cx="2981325" cy="2233341"/>
          </a:xfrm>
          <a:prstGeom prst="rect">
            <a:avLst/>
          </a:prstGeom>
        </p:spPr>
      </p:pic>
      <p:pic>
        <p:nvPicPr>
          <p:cNvPr id="3" name="Picture 2"/>
          <p:cNvPicPr>
            <a:picLocks noChangeAspect="1"/>
          </p:cNvPicPr>
          <p:nvPr/>
        </p:nvPicPr>
        <p:blipFill>
          <a:blip r:embed="rId8"/>
          <a:stretch>
            <a:fillRect/>
          </a:stretch>
        </p:blipFill>
        <p:spPr>
          <a:xfrm>
            <a:off x="3736706" y="4237514"/>
            <a:ext cx="3102686" cy="2299893"/>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1405344" y="6376471"/>
                <a:ext cx="11676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pt-BR" i="1" dirty="0">
                          <a:latin typeface="Cambria Math" panose="02040503050406030204" pitchFamily="18" charset="0"/>
                        </a:rPr>
                        <m:t>𝑘</m:t>
                      </m:r>
                      <m:r>
                        <a:rPr lang="pt-BR" i="1" dirty="0">
                          <a:latin typeface="Cambria Math" panose="02040503050406030204" pitchFamily="18" charset="0"/>
                        </a:rPr>
                        <m:t> =10.5</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1405344" y="6376471"/>
                <a:ext cx="1167627" cy="36933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4953000" y="6378775"/>
                <a:ext cx="86305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pt-BR" i="1" dirty="0" smtClean="0">
                          <a:latin typeface="Cambria Math" panose="02040503050406030204" pitchFamily="18" charset="0"/>
                        </a:rPr>
                        <m:t>𝑘</m:t>
                      </m:r>
                      <m:r>
                        <a:rPr lang="pt-BR" i="1" dirty="0" smtClean="0">
                          <a:latin typeface="Cambria Math" panose="02040503050406030204" pitchFamily="18" charset="0"/>
                        </a:rPr>
                        <m:t> =9</m:t>
                      </m:r>
                    </m:oMath>
                  </m:oMathPara>
                </a14:m>
                <a:endParaRPr lang="en-US" dirty="0"/>
              </a:p>
            </p:txBody>
          </p:sp>
        </mc:Choice>
        <mc:Fallback xmlns="">
          <p:sp>
            <p:nvSpPr>
              <p:cNvPr id="17" name="Rectangle 16"/>
              <p:cNvSpPr>
                <a:spLocks noRot="1" noChangeAspect="1" noMove="1" noResize="1" noEditPoints="1" noAdjustHandles="1" noChangeArrowheads="1" noChangeShapeType="1" noTextEdit="1"/>
              </p:cNvSpPr>
              <p:nvPr/>
            </p:nvSpPr>
            <p:spPr>
              <a:xfrm>
                <a:off x="4953000" y="6378775"/>
                <a:ext cx="863057" cy="369332"/>
              </a:xfrm>
              <a:prstGeom prst="rect">
                <a:avLst/>
              </a:prstGeom>
              <a:blipFill rotWithShape="0">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8628295"/>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896966" y="4191000"/>
            <a:ext cx="3205921" cy="2517709"/>
          </a:xfrm>
          <a:prstGeom prst="rect">
            <a:avLst/>
          </a:prstGeom>
        </p:spPr>
      </p:pic>
      <p:sp>
        <p:nvSpPr>
          <p:cNvPr id="13314" name="Rectangle 2"/>
          <p:cNvSpPr>
            <a:spLocks noGrp="1" noChangeArrowheads="1"/>
          </p:cNvSpPr>
          <p:nvPr>
            <p:ph type="title"/>
          </p:nvPr>
        </p:nvSpPr>
        <p:spPr>
          <a:xfrm>
            <a:off x="0" y="-50334"/>
            <a:ext cx="9144000" cy="838200"/>
          </a:xfrm>
        </p:spPr>
        <p:txBody>
          <a:bodyPr/>
          <a:lstStyle/>
          <a:p>
            <a:pPr eaLnBrk="1" hangingPunct="1"/>
            <a:r>
              <a:rPr lang="en-US" sz="2800" b="1" dirty="0">
                <a:solidFill>
                  <a:srgbClr val="0000CC"/>
                </a:solidFill>
              </a:rPr>
              <a:t>In Class Exercise: Coherent Feed Forward with OR</a:t>
            </a:r>
            <a:endParaRPr lang="en-US" sz="2800" b="1" dirty="0" smtClean="0">
              <a:solidFill>
                <a:srgbClr val="0000CC"/>
              </a:solidFill>
            </a:endParaRP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86" y="3401953"/>
            <a:ext cx="8994427" cy="1200329"/>
          </a:xfrm>
          <a:prstGeom prst="rect">
            <a:avLst/>
          </a:prstGeom>
        </p:spPr>
        <p:txBody>
          <a:bodyPr wrap="square">
            <a:spAutoFit/>
          </a:bodyPr>
          <a:lstStyle/>
          <a:p>
            <a:endParaRPr lang="en-US" dirty="0" smtClean="0"/>
          </a:p>
          <a:p>
            <a:endParaRPr lang="en-US" dirty="0" smtClean="0"/>
          </a:p>
          <a:p>
            <a:endParaRPr lang="en-US" dirty="0"/>
          </a:p>
          <a:p>
            <a:endParaRPr lang="en-US" dirty="0"/>
          </a:p>
        </p:txBody>
      </p:sp>
      <p:pic>
        <p:nvPicPr>
          <p:cNvPr id="3" name="Picture 2"/>
          <p:cNvPicPr>
            <a:picLocks noChangeAspect="1"/>
          </p:cNvPicPr>
          <p:nvPr/>
        </p:nvPicPr>
        <p:blipFill rotWithShape="1">
          <a:blip r:embed="rId6"/>
          <a:srcRect r="52118"/>
          <a:stretch/>
        </p:blipFill>
        <p:spPr>
          <a:xfrm>
            <a:off x="7345524" y="787866"/>
            <a:ext cx="1722276" cy="2591025"/>
          </a:xfrm>
          <a:prstGeom prst="rect">
            <a:avLst/>
          </a:prstGeom>
        </p:spPr>
      </p:pic>
      <p:pic>
        <p:nvPicPr>
          <p:cNvPr id="5" name="Picture 4"/>
          <p:cNvPicPr>
            <a:picLocks noChangeAspect="1"/>
          </p:cNvPicPr>
          <p:nvPr/>
        </p:nvPicPr>
        <p:blipFill>
          <a:blip r:embed="rId7"/>
          <a:stretch>
            <a:fillRect/>
          </a:stretch>
        </p:blipFill>
        <p:spPr>
          <a:xfrm>
            <a:off x="5267370" y="3401856"/>
            <a:ext cx="4156307" cy="2840934"/>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60056" y="787866"/>
                <a:ext cx="5807344" cy="3752437"/>
              </a:xfrm>
              <a:prstGeom prst="rect">
                <a:avLst/>
              </a:prstGeom>
            </p:spPr>
            <p:txBody>
              <a:bodyPr wrap="square">
                <a:spAutoFit/>
              </a:bodyPr>
              <a:lstStyle/>
              <a:p>
                <a:r>
                  <a:rPr lang="en-US" dirty="0" smtClean="0"/>
                  <a:t>Write a simulation plotting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1</m:t>
                        </m:r>
                      </m:sub>
                    </m:sSub>
                    <m:r>
                      <a:rPr lang="en-US" i="1"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2</m:t>
                        </m:r>
                      </m:sub>
                    </m:sSub>
                  </m:oMath>
                </a14:m>
                <a:r>
                  <a:rPr lang="en-US" dirty="0" smtClean="0"/>
                  <a:t> and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𝑃</m:t>
                        </m:r>
                      </m:e>
                      <m:sub>
                        <m:r>
                          <a:rPr lang="en-US" i="1" dirty="0" smtClean="0">
                            <a:latin typeface="Cambria Math" panose="02040503050406030204" pitchFamily="18" charset="0"/>
                          </a:rPr>
                          <m:t>3</m:t>
                        </m:r>
                      </m:sub>
                    </m:sSub>
                  </m:oMath>
                </a14:m>
                <a:r>
                  <a:rPr lang="en-US" dirty="0" smtClean="0"/>
                  <a:t> vs </a:t>
                </a:r>
                <a14:m>
                  <m:oMath xmlns:m="http://schemas.openxmlformats.org/officeDocument/2006/math">
                    <m:r>
                      <a:rPr lang="en-US" i="1" dirty="0" smtClean="0">
                        <a:latin typeface="Cambria Math" panose="02040503050406030204" pitchFamily="18" charset="0"/>
                      </a:rPr>
                      <m:t>𝑡</m:t>
                    </m:r>
                  </m:oMath>
                </a14:m>
                <a:r>
                  <a:rPr lang="en-US" dirty="0" smtClean="0"/>
                  <a:t> letting</a:t>
                </a:r>
              </a:p>
              <a:p>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2</m:t>
                        </m:r>
                      </m:sub>
                    </m:sSub>
                    <m:r>
                      <a:rPr lang="en-US" i="1" dirty="0" smtClean="0">
                        <a:latin typeface="Cambria Math" panose="02040503050406030204" pitchFamily="18" charset="0"/>
                      </a:rPr>
                      <m:t>=0.5,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1</m:t>
                        </m:r>
                      </m:sub>
                    </m:sSub>
                    <m:r>
                      <a:rPr lang="en-US" i="1" dirty="0" smtClean="0">
                        <a:latin typeface="Cambria Math" panose="02040503050406030204" pitchFamily="18" charset="0"/>
                      </a:rPr>
                      <m:t>=</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h</m:t>
                        </m:r>
                      </m:e>
                      <m:sub>
                        <m:r>
                          <a:rPr lang="en-US" i="1" dirty="0" smtClean="0">
                            <a:latin typeface="Cambria Math" panose="02040503050406030204" pitchFamily="18" charset="0"/>
                          </a:rPr>
                          <m:t>2</m:t>
                        </m:r>
                      </m:sub>
                    </m:sSub>
                    <m:r>
                      <a:rPr lang="en-US" i="1" dirty="0" smtClean="0">
                        <a:latin typeface="Cambria Math" panose="02040503050406030204" pitchFamily="18" charset="0"/>
                      </a:rPr>
                      <m:t>=4, </m:t>
                    </m:r>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𝑣</m:t>
                        </m:r>
                      </m:e>
                      <m:sub>
                        <m:r>
                          <a:rPr lang="en-US" i="1" dirty="0" err="1" smtClean="0">
                            <a:latin typeface="Cambria Math" panose="02040503050406030204" pitchFamily="18" charset="0"/>
                          </a:rPr>
                          <m:t>𝑚𝑥</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𝑘</m:t>
                        </m:r>
                      </m:e>
                      <m:sub>
                        <m:r>
                          <a:rPr lang="en-US" b="0" i="1" dirty="0" smtClean="0">
                            <a:latin typeface="Cambria Math" panose="02040503050406030204" pitchFamily="18" charset="0"/>
                          </a:rPr>
                          <m:t>1</m:t>
                        </m:r>
                      </m:sub>
                    </m:sSub>
                    <m:r>
                      <a:rPr lang="en-US" b="0" i="1" dirty="0" smtClean="0">
                        <a:latin typeface="Cambria Math" panose="02040503050406030204" pitchFamily="18" charset="0"/>
                      </a:rPr>
                      <m:t>=0.2</m:t>
                    </m:r>
                  </m:oMath>
                </a14:m>
                <a:r>
                  <a:rPr lang="en-US" dirty="0" smtClean="0"/>
                  <a:t> </a:t>
                </a:r>
              </a:p>
              <a:p>
                <a:endParaRPr lang="en-US" dirty="0"/>
              </a:p>
              <a:p>
                <a:pPr marL="342900" indent="-342900">
                  <a:buFont typeface="+mj-lt"/>
                  <a:buAutoNum type="arabicParenR" startAt="2"/>
                </a:pPr>
                <a:r>
                  <a:rPr lang="en-US" dirty="0"/>
                  <a:t>EITHER P1 </a:t>
                </a:r>
                <a:r>
                  <a:rPr lang="en-US" b="1" dirty="0"/>
                  <a:t>OR</a:t>
                </a:r>
                <a:r>
                  <a:rPr lang="en-US" dirty="0"/>
                  <a:t> P2 leads to production of P3</a:t>
                </a:r>
              </a:p>
              <a:p>
                <a:pPr marL="342900" indent="-342900">
                  <a:buFont typeface="+mj-lt"/>
                  <a:buAutoNum type="arabicParenR" startAt="2"/>
                </a:pPr>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num>
                            <m:den>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2</m:t>
                          </m:r>
                        </m:sub>
                      </m:sSub>
                    </m:oMath>
                  </m:oMathPara>
                </a14:m>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num>
                        <m:den>
                          <m:r>
                            <a:rPr lang="en-US" i="1">
                              <a:latin typeface="Cambria Math" panose="02040503050406030204" pitchFamily="18" charset="0"/>
                            </a:rPr>
                            <m:t>𝑑𝑡</m:t>
                          </m:r>
                        </m:den>
                      </m:f>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𝑚𝑥</m:t>
                          </m:r>
                        </m:sub>
                      </m:sSub>
                      <m:d>
                        <m:dPr>
                          <m:ctrlPr>
                            <a:rPr lang="en-US" i="1">
                              <a:latin typeface="Cambria Math" panose="02040503050406030204" pitchFamily="18" charset="0"/>
                            </a:rPr>
                          </m:ctrlPr>
                        </m:dPr>
                        <m:e>
                          <m:f>
                            <m:fPr>
                              <m:ctrlPr>
                                <a:rPr lang="en-US" i="1">
                                  <a:latin typeface="Cambria Math" panose="02040503050406030204" pitchFamily="18" charset="0"/>
                                </a:rPr>
                              </m:ctrlPr>
                            </m:fPr>
                            <m:num>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num>
                            <m:den>
                              <m:r>
                                <a:rPr lang="en-US" i="1">
                                  <a:latin typeface="Cambria Math" panose="02040503050406030204" pitchFamily="18" charset="0"/>
                                </a:rPr>
                                <m:t>1+</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1</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1</m:t>
                                              </m:r>
                                            </m:sub>
                                          </m:sSub>
                                        </m:sup>
                                      </m:sSubSup>
                                    </m:e>
                                  </m:d>
                                </m:den>
                              </m:f>
                              <m:r>
                                <a:rPr lang="en-US" i="1">
                                  <a:latin typeface="Cambria Math" panose="02040503050406030204" pitchFamily="18" charset="0"/>
                                </a:rPr>
                                <m:t>+</m:t>
                              </m:r>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𝑃</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num>
                                <m:den>
                                  <m:d>
                                    <m:dPr>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𝐾</m:t>
                                          </m:r>
                                        </m:e>
                                        <m:sub>
                                          <m:r>
                                            <a:rPr lang="en-US" i="1">
                                              <a:latin typeface="Cambria Math" panose="02040503050406030204" pitchFamily="18" charset="0"/>
                                            </a:rPr>
                                            <m:t>2</m:t>
                                          </m:r>
                                        </m:sub>
                                        <m:sup>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2</m:t>
                                              </m:r>
                                            </m:sub>
                                          </m:sSub>
                                        </m:sup>
                                      </m:sSubSup>
                                    </m:e>
                                  </m:d>
                                </m:den>
                              </m:f>
                            </m:den>
                          </m:f>
                        </m:e>
                      </m:d>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3</m:t>
                          </m:r>
                        </m:sub>
                      </m:sSub>
                    </m:oMath>
                  </m:oMathPara>
                </a14:m>
                <a:endParaRPr lang="en-US" dirty="0" smtClean="0"/>
              </a:p>
              <a:p>
                <a:endParaRPr lang="en-US" dirty="0" smtClean="0"/>
              </a:p>
              <a:p>
                <a:r>
                  <a:rPr lang="en-US" b="1" dirty="0"/>
                  <a:t>Exercise 2</a:t>
                </a:r>
                <a:r>
                  <a:rPr lang="en-US" b="1" dirty="0" smtClean="0"/>
                  <a:t>) Plot the steady states of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2</m:t>
                        </m:r>
                      </m:sub>
                    </m:sSub>
                  </m:oMath>
                </a14:m>
                <a:r>
                  <a:rPr lang="en-US" dirty="0"/>
                  <a:t> 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𝑃</m:t>
                        </m:r>
                      </m:e>
                      <m:sub>
                        <m:r>
                          <a:rPr lang="en-US" i="1" dirty="0">
                            <a:latin typeface="Cambria Math" panose="02040503050406030204" pitchFamily="18" charset="0"/>
                          </a:rPr>
                          <m:t>3</m:t>
                        </m:r>
                      </m:sub>
                    </m:sSub>
                  </m:oMath>
                </a14:m>
                <a:r>
                  <a:rPr lang="en-US" b="1" dirty="0" smtClean="0"/>
                  <a:t> for  </a:t>
                </a:r>
                <a14:m>
                  <m:oMath xmlns:m="http://schemas.openxmlformats.org/officeDocument/2006/math">
                    <m:sSub>
                      <m:sSubPr>
                        <m:ctrlPr>
                          <a:rPr lang="en-US" b="1" i="1" dirty="0">
                            <a:latin typeface="Cambria Math" panose="02040503050406030204" pitchFamily="18" charset="0"/>
                          </a:rPr>
                        </m:ctrlPr>
                      </m:sSubPr>
                      <m:e>
                        <m:r>
                          <a:rPr lang="en-US" b="1" i="1" dirty="0">
                            <a:latin typeface="Cambria Math" panose="02040503050406030204" pitchFamily="18" charset="0"/>
                          </a:rPr>
                          <m:t>𝑷</m:t>
                        </m:r>
                      </m:e>
                      <m:sub>
                        <m:r>
                          <a:rPr lang="en-US" b="1" i="1" dirty="0">
                            <a:latin typeface="Cambria Math" panose="02040503050406030204" pitchFamily="18" charset="0"/>
                          </a:rPr>
                          <m:t>𝟏</m:t>
                        </m:r>
                      </m:sub>
                    </m:sSub>
                    <m:r>
                      <a:rPr lang="en-US" b="1" i="1" dirty="0">
                        <a:latin typeface="Cambria Math" panose="02040503050406030204" pitchFamily="18" charset="0"/>
                      </a:rPr>
                      <m:t>∈</m:t>
                    </m:r>
                    <m:d>
                      <m:dPr>
                        <m:begChr m:val="["/>
                        <m:endChr m:val="]"/>
                        <m:ctrlPr>
                          <a:rPr lang="en-US" b="1" i="1" dirty="0">
                            <a:latin typeface="Cambria Math" panose="02040503050406030204" pitchFamily="18" charset="0"/>
                          </a:rPr>
                        </m:ctrlPr>
                      </m:dPr>
                      <m:e>
                        <m:r>
                          <a:rPr lang="en-US" b="1" i="1" dirty="0">
                            <a:latin typeface="Cambria Math" panose="02040503050406030204" pitchFamily="18" charset="0"/>
                          </a:rPr>
                          <m:t>𝟎</m:t>
                        </m:r>
                        <m:r>
                          <a:rPr lang="en-US" b="1" i="1" dirty="0">
                            <a:latin typeface="Cambria Math" panose="02040503050406030204" pitchFamily="18" charset="0"/>
                          </a:rPr>
                          <m:t>,</m:t>
                        </m:r>
                        <m:r>
                          <a:rPr lang="en-US" b="1" i="1" dirty="0">
                            <a:latin typeface="Cambria Math" panose="02040503050406030204" pitchFamily="18" charset="0"/>
                          </a:rPr>
                          <m:t>𝟏</m:t>
                        </m:r>
                        <m:r>
                          <a:rPr lang="en-US" b="1" i="1" dirty="0">
                            <a:latin typeface="Cambria Math" panose="02040503050406030204" pitchFamily="18" charset="0"/>
                          </a:rPr>
                          <m:t>.</m:t>
                        </m:r>
                        <m:r>
                          <a:rPr lang="en-US" b="1" i="1" dirty="0">
                            <a:latin typeface="Cambria Math" panose="02040503050406030204" pitchFamily="18" charset="0"/>
                          </a:rPr>
                          <m:t>𝟎</m:t>
                        </m:r>
                      </m:e>
                    </m:d>
                  </m:oMath>
                </a14:m>
                <a:endParaRPr lang="en-US" dirty="0" smtClean="0"/>
              </a:p>
            </p:txBody>
          </p:sp>
        </mc:Choice>
        <mc:Fallback xmlns="">
          <p:sp>
            <p:nvSpPr>
              <p:cNvPr id="9" name="Rectangle 8"/>
              <p:cNvSpPr>
                <a:spLocks noRot="1" noChangeAspect="1" noMove="1" noResize="1" noEditPoints="1" noAdjustHandles="1" noChangeArrowheads="1" noChangeShapeType="1" noTextEdit="1"/>
              </p:cNvSpPr>
              <p:nvPr/>
            </p:nvSpPr>
            <p:spPr>
              <a:xfrm>
                <a:off x="60056" y="787866"/>
                <a:ext cx="5807344" cy="3752437"/>
              </a:xfrm>
              <a:prstGeom prst="rect">
                <a:avLst/>
              </a:prstGeom>
              <a:blipFill rotWithShape="0">
                <a:blip r:embed="rId8"/>
                <a:stretch>
                  <a:fillRect l="-944" t="-81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3276600" y="6488668"/>
                <a:ext cx="46865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dirty="0">
                              <a:latin typeface="Cambria Math" panose="02040503050406030204" pitchFamily="18" charset="0"/>
                            </a:rPr>
                          </m:ctrlPr>
                        </m:sSubPr>
                        <m:e>
                          <m:r>
                            <a:rPr lang="en-US" b="0" i="1" dirty="0">
                              <a:latin typeface="Cambria Math" panose="02040503050406030204" pitchFamily="18" charset="0"/>
                            </a:rPr>
                            <m:t>𝑃</m:t>
                          </m:r>
                        </m:e>
                        <m:sub>
                          <m:r>
                            <a:rPr lang="en-US" b="0" i="1" dirty="0">
                              <a:latin typeface="Cambria Math" panose="02040503050406030204" pitchFamily="18" charset="0"/>
                            </a:rPr>
                            <m:t>1</m:t>
                          </m:r>
                        </m:sub>
                      </m:sSub>
                    </m:oMath>
                  </m:oMathPara>
                </a14:m>
                <a:endParaRPr lang="en-US" dirty="0"/>
              </a:p>
            </p:txBody>
          </p:sp>
        </mc:Choice>
        <mc:Fallback xmlns="">
          <p:sp>
            <p:nvSpPr>
              <p:cNvPr id="7" name="Rectangle 6"/>
              <p:cNvSpPr>
                <a:spLocks noRot="1" noChangeAspect="1" noMove="1" noResize="1" noEditPoints="1" noAdjustHandles="1" noChangeArrowheads="1" noChangeShapeType="1" noTextEdit="1"/>
              </p:cNvSpPr>
              <p:nvPr/>
            </p:nvSpPr>
            <p:spPr>
              <a:xfrm>
                <a:off x="3276600" y="6488668"/>
                <a:ext cx="468653" cy="36933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2189737" y="4452991"/>
                <a:ext cx="51802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0000CC"/>
                              </a:solidFill>
                              <a:latin typeface="Cambria Math" panose="02040503050406030204" pitchFamily="18" charset="0"/>
                            </a:rPr>
                          </m:ctrlPr>
                        </m:sSubSupPr>
                        <m:e>
                          <m:r>
                            <a:rPr lang="en-US" b="1" i="1" dirty="0">
                              <a:solidFill>
                                <a:srgbClr val="0000CC"/>
                              </a:solidFill>
                              <a:latin typeface="Cambria Math" panose="02040503050406030204" pitchFamily="18" charset="0"/>
                            </a:rPr>
                            <m:t>𝑷</m:t>
                          </m:r>
                        </m:e>
                        <m:sub>
                          <m:r>
                            <a:rPr lang="en-US" b="1" i="1" dirty="0">
                              <a:solidFill>
                                <a:srgbClr val="0000CC"/>
                              </a:solidFill>
                              <a:latin typeface="Cambria Math" panose="02040503050406030204" pitchFamily="18" charset="0"/>
                            </a:rPr>
                            <m:t>𝟐</m:t>
                          </m:r>
                        </m:sub>
                        <m:sup>
                          <m:r>
                            <a:rPr lang="en-US" b="1" i="1" dirty="0" smtClean="0">
                              <a:solidFill>
                                <a:srgbClr val="0000CC"/>
                              </a:solidFill>
                              <a:latin typeface="Cambria Math" panose="02040503050406030204" pitchFamily="18" charset="0"/>
                            </a:rPr>
                            <m:t>∗</m:t>
                          </m:r>
                        </m:sup>
                      </m:sSubSup>
                    </m:oMath>
                  </m:oMathPara>
                </a14:m>
                <a:endParaRPr lang="en-US" b="1" dirty="0">
                  <a:solidFill>
                    <a:srgbClr val="0000CC"/>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2189737" y="4452991"/>
                <a:ext cx="518026" cy="369332"/>
              </a:xfrm>
              <a:prstGeom prst="rect">
                <a:avLst/>
              </a:prstGeom>
              <a:blipFill rotWithShape="0">
                <a:blip r:embed="rId10"/>
                <a:stretch>
                  <a:fillRect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3886200" y="5454237"/>
                <a:ext cx="51802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1" i="1" dirty="0" smtClean="0">
                              <a:solidFill>
                                <a:srgbClr val="FFC000"/>
                              </a:solidFill>
                              <a:latin typeface="Cambria Math" panose="02040503050406030204" pitchFamily="18" charset="0"/>
                            </a:rPr>
                          </m:ctrlPr>
                        </m:sSubSupPr>
                        <m:e>
                          <m:r>
                            <a:rPr lang="en-US" b="1" i="1" dirty="0">
                              <a:solidFill>
                                <a:srgbClr val="FFC000"/>
                              </a:solidFill>
                              <a:latin typeface="Cambria Math" panose="02040503050406030204" pitchFamily="18" charset="0"/>
                            </a:rPr>
                            <m:t>𝑷</m:t>
                          </m:r>
                        </m:e>
                        <m:sub>
                          <m:r>
                            <a:rPr lang="en-US" b="1" i="1" dirty="0" smtClean="0">
                              <a:solidFill>
                                <a:srgbClr val="FFC000"/>
                              </a:solidFill>
                              <a:latin typeface="Cambria Math" panose="02040503050406030204" pitchFamily="18" charset="0"/>
                            </a:rPr>
                            <m:t>𝟑</m:t>
                          </m:r>
                        </m:sub>
                        <m:sup>
                          <m:r>
                            <a:rPr lang="en-US" b="1" i="1" dirty="0" smtClean="0">
                              <a:solidFill>
                                <a:srgbClr val="FFC000"/>
                              </a:solidFill>
                              <a:latin typeface="Cambria Math" panose="02040503050406030204" pitchFamily="18" charset="0"/>
                            </a:rPr>
                            <m:t>∗</m:t>
                          </m:r>
                        </m:sup>
                      </m:sSubSup>
                    </m:oMath>
                  </m:oMathPara>
                </a14:m>
                <a:endParaRPr lang="en-US" b="1" dirty="0">
                  <a:solidFill>
                    <a:srgbClr val="FFC000"/>
                  </a:solidFill>
                </a:endParaRPr>
              </a:p>
            </p:txBody>
          </p:sp>
        </mc:Choice>
        <mc:Fallback xmlns="">
          <p:sp>
            <p:nvSpPr>
              <p:cNvPr id="10" name="Rectangle 9"/>
              <p:cNvSpPr>
                <a:spLocks noRot="1" noChangeAspect="1" noMove="1" noResize="1" noEditPoints="1" noAdjustHandles="1" noChangeArrowheads="1" noChangeShapeType="1" noTextEdit="1"/>
              </p:cNvSpPr>
              <p:nvPr/>
            </p:nvSpPr>
            <p:spPr>
              <a:xfrm>
                <a:off x="3886200" y="5454237"/>
                <a:ext cx="518027" cy="369332"/>
              </a:xfrm>
              <a:prstGeom prst="rect">
                <a:avLst/>
              </a:prstGeom>
              <a:blipFill rotWithShape="0">
                <a:blip r:embed="rId11"/>
                <a:stretch>
                  <a:fillRect b="-3333"/>
                </a:stretch>
              </a:blipFill>
            </p:spPr>
            <p:txBody>
              <a:bodyPr/>
              <a:lstStyle/>
              <a:p>
                <a:r>
                  <a:rPr lang="en-US">
                    <a:noFill/>
                  </a:rPr>
                  <a:t> </a:t>
                </a:r>
              </a:p>
            </p:txBody>
          </p:sp>
        </mc:Fallback>
      </mc:AlternateContent>
    </p:spTree>
    <p:extLst>
      <p:ext uri="{BB962C8B-B14F-4D97-AF65-F5344CB8AC3E}">
        <p14:creationId xmlns:p14="http://schemas.microsoft.com/office/powerpoint/2010/main" val="4214638151"/>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6876</TotalTime>
  <Words>2741</Words>
  <Application>Microsoft Office PowerPoint</Application>
  <PresentationFormat>On-screen Show (4:3)</PresentationFormat>
  <Paragraphs>1180</Paragraphs>
  <Slides>86</Slides>
  <Notes>86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86</vt:i4>
      </vt:variant>
    </vt:vector>
  </HeadingPairs>
  <TitlesOfParts>
    <vt:vector size="90" baseType="lpstr">
      <vt:lpstr>Arial</vt:lpstr>
      <vt:lpstr>Calibri</vt:lpstr>
      <vt:lpstr>Cambria Math</vt:lpstr>
      <vt:lpstr>Default Design</vt:lpstr>
      <vt:lpstr>E399/E599: Introduction to Computational Bioengineering—Dynamics on Networks Lecture 8 Model Building—Feed Forward, Autoinhibition, Toggle</vt:lpstr>
      <vt:lpstr>Last Time: Building Models</vt:lpstr>
      <vt:lpstr>Last Time: Building Models</vt:lpstr>
      <vt:lpstr>Last Time: Random Parameters in Antimony</vt:lpstr>
      <vt:lpstr>In Class Exercise: Building Models Coherent Feed Forward with OR</vt:lpstr>
      <vt:lpstr>In Class Exercise: Coherent Feed Forward with OR</vt:lpstr>
      <vt:lpstr>In Class Exercise: Coherent Feed Forward with OR</vt:lpstr>
      <vt:lpstr>In Class Exercise: Coherent Feed Forward with OR</vt:lpstr>
      <vt:lpstr>In Class Exercise: Coherent Feed Forward with OR</vt:lpstr>
      <vt:lpstr>In Class Exercise: Coherent Feed Forward with OR</vt:lpstr>
      <vt:lpstr>In Class Exercise: Coherent Feed Forward with OR</vt:lpstr>
      <vt:lpstr>In Class Exercise: Coherent Feed Forward with OR</vt:lpstr>
      <vt:lpstr>In Class Exercise: Coherent Feed Forward with OR</vt:lpstr>
      <vt:lpstr>In Class Exercise: Coherent Feed Forward with OR</vt:lpstr>
      <vt:lpstr>In Class Exercise: Coherent Feed Forward with OR</vt:lpstr>
      <vt:lpstr>In Class Exercise: Coherent Feed Forward with OR</vt:lpstr>
      <vt:lpstr>In Class Exercise: Incoherent Feed Forward with AND</vt:lpstr>
      <vt:lpstr>In Class Exercise: Incoherent Feed Forward with AND</vt:lpstr>
      <vt:lpstr>In Class Exercise: Incoherent Feed Forward with AND</vt:lpstr>
      <vt:lpstr>In Class Exercise: Incoherent Feed Forward with AND</vt:lpstr>
      <vt:lpstr>In Class Exercise: Incoherent Feed Forward with AND</vt:lpstr>
      <vt:lpstr>In Class Exercise: Incoherent Feed Forward with AND</vt:lpstr>
      <vt:lpstr>In Class Exercise: Incoherent Feed Forward with AND</vt:lpstr>
      <vt:lpstr>In Class Exercise: Incoherent Feed Forward with AND</vt:lpstr>
      <vt:lpstr>In Class Exercise: Incoherent Feed Forward (Herbert)</vt:lpstr>
      <vt:lpstr>In Class Exercise: Incoherent Feed Forward (Herbert)</vt:lpstr>
      <vt:lpstr>In Class Exercise: Incoherent Feed Forward (Herbert)</vt:lpstr>
      <vt:lpstr>In Class Exercise: Incoherent Feed Forward (Herbert)</vt:lpstr>
      <vt:lpstr>In Class Exercise: Incoherent Feed Forward (Herbert)</vt:lpstr>
      <vt:lpstr>In Class Exercise: Incoherent Feed Forward (Herbert)</vt:lpstr>
      <vt:lpstr>In Class Exercise: Incoherent Feed Forward (Herbert)</vt:lpstr>
      <vt:lpstr>In Class Exercise: Incoherent Feed Forward (Herbert)</vt:lpstr>
      <vt:lpstr>In Class Exercise: Incoherent Feed Forward (Herbert)</vt:lpstr>
      <vt:lpstr>In Class Exercise: Incoherent Feed Forward (Herbert)</vt:lpstr>
      <vt:lpstr>Building Models: 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Autoactivation and Bistability</vt:lpstr>
      <vt:lpstr>Feedback and Bistability</vt:lpstr>
      <vt:lpstr>Building Models: Toggle</vt:lpstr>
      <vt:lpstr>Building Models: Toggle</vt:lpstr>
      <vt:lpstr>Building Models: Toggle</vt:lpstr>
      <vt:lpstr>Building Models: Toggle</vt:lpstr>
      <vt:lpstr>Building Models: Toggle</vt:lpstr>
      <vt:lpstr>Building Models: Toggle</vt:lpstr>
      <vt:lpstr>Building Models: Toggle</vt:lpstr>
      <vt:lpstr>Building Models: Toggle</vt:lpstr>
      <vt:lpstr>Building Models: Toggle</vt:lpstr>
      <vt:lpstr>Building Models: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lpstr>In Class Exercise: Toggle</vt:lpstr>
    </vt:vector>
  </TitlesOfParts>
  <Company>Indiana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P548/M548 Mathematical Biology</dc:title>
  <dc:creator>James Glazier</dc:creator>
  <cp:lastModifiedBy>JamesG</cp:lastModifiedBy>
  <cp:revision>671</cp:revision>
  <dcterms:created xsi:type="dcterms:W3CDTF">2006-01-12T00:58:50Z</dcterms:created>
  <dcterms:modified xsi:type="dcterms:W3CDTF">2017-10-31T18:17:07Z</dcterms:modified>
</cp:coreProperties>
</file>