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4"/>
  </p:notesMasterIdLst>
  <p:sldIdLst>
    <p:sldId id="266" r:id="rId2"/>
    <p:sldId id="257" r:id="rId3"/>
    <p:sldId id="294" r:id="rId4"/>
    <p:sldId id="444" r:id="rId5"/>
    <p:sldId id="877" r:id="rId6"/>
    <p:sldId id="878" r:id="rId7"/>
    <p:sldId id="879" r:id="rId8"/>
    <p:sldId id="876" r:id="rId9"/>
    <p:sldId id="871" r:id="rId10"/>
    <p:sldId id="471" r:id="rId11"/>
    <p:sldId id="380" r:id="rId12"/>
    <p:sldId id="314" r:id="rId13"/>
    <p:sldId id="387" r:id="rId14"/>
    <p:sldId id="872" r:id="rId15"/>
    <p:sldId id="873" r:id="rId16"/>
    <p:sldId id="807" r:id="rId17"/>
    <p:sldId id="474" r:id="rId18"/>
    <p:sldId id="464" r:id="rId19"/>
    <p:sldId id="874" r:id="rId20"/>
    <p:sldId id="466" r:id="rId21"/>
    <p:sldId id="465" r:id="rId22"/>
    <p:sldId id="475" r:id="rId23"/>
    <p:sldId id="467" r:id="rId24"/>
    <p:sldId id="929" r:id="rId25"/>
    <p:sldId id="458" r:id="rId26"/>
    <p:sldId id="459" r:id="rId27"/>
    <p:sldId id="460" r:id="rId28"/>
    <p:sldId id="461" r:id="rId29"/>
    <p:sldId id="790" r:id="rId30"/>
    <p:sldId id="462" r:id="rId31"/>
    <p:sldId id="476" r:id="rId32"/>
    <p:sldId id="463" r:id="rId33"/>
    <p:sldId id="486" r:id="rId34"/>
    <p:sldId id="488" r:id="rId35"/>
    <p:sldId id="875" r:id="rId36"/>
    <p:sldId id="489" r:id="rId37"/>
    <p:sldId id="485" r:id="rId38"/>
    <p:sldId id="454" r:id="rId39"/>
    <p:sldId id="796" r:id="rId40"/>
    <p:sldId id="888" r:id="rId41"/>
    <p:sldId id="794" r:id="rId42"/>
    <p:sldId id="455" r:id="rId43"/>
    <p:sldId id="398" r:id="rId44"/>
    <p:sldId id="477" r:id="rId45"/>
    <p:sldId id="456" r:id="rId46"/>
    <p:sldId id="457" r:id="rId47"/>
    <p:sldId id="487" r:id="rId48"/>
    <p:sldId id="686" r:id="rId49"/>
    <p:sldId id="687" r:id="rId50"/>
    <p:sldId id="478" r:id="rId51"/>
    <p:sldId id="728" r:id="rId52"/>
    <p:sldId id="688" r:id="rId53"/>
    <p:sldId id="689" r:id="rId54"/>
    <p:sldId id="690" r:id="rId55"/>
    <p:sldId id="692" r:id="rId56"/>
    <p:sldId id="693" r:id="rId57"/>
    <p:sldId id="792" r:id="rId58"/>
    <p:sldId id="793" r:id="rId59"/>
    <p:sldId id="795" r:id="rId60"/>
    <p:sldId id="694" r:id="rId61"/>
    <p:sldId id="695" r:id="rId62"/>
    <p:sldId id="697" r:id="rId63"/>
    <p:sldId id="698" r:id="rId64"/>
    <p:sldId id="699" r:id="rId65"/>
    <p:sldId id="700" r:id="rId66"/>
    <p:sldId id="701" r:id="rId67"/>
    <p:sldId id="889" r:id="rId68"/>
    <p:sldId id="890" r:id="rId69"/>
    <p:sldId id="702" r:id="rId70"/>
    <p:sldId id="800" r:id="rId71"/>
    <p:sldId id="801" r:id="rId72"/>
    <p:sldId id="809" r:id="rId73"/>
    <p:sldId id="802" r:id="rId74"/>
    <p:sldId id="810" r:id="rId75"/>
    <p:sldId id="797" r:id="rId76"/>
    <p:sldId id="798" r:id="rId77"/>
    <p:sldId id="705" r:id="rId78"/>
    <p:sldId id="706" r:id="rId79"/>
    <p:sldId id="804" r:id="rId80"/>
    <p:sldId id="805" r:id="rId81"/>
    <p:sldId id="883" r:id="rId82"/>
    <p:sldId id="884" r:id="rId83"/>
    <p:sldId id="885" r:id="rId84"/>
    <p:sldId id="886" r:id="rId85"/>
    <p:sldId id="887" r:id="rId86"/>
    <p:sldId id="812" r:id="rId87"/>
    <p:sldId id="830" r:id="rId88"/>
    <p:sldId id="880" r:id="rId89"/>
    <p:sldId id="882" r:id="rId90"/>
    <p:sldId id="813" r:id="rId91"/>
    <p:sldId id="891" r:id="rId92"/>
    <p:sldId id="892" r:id="rId93"/>
    <p:sldId id="893" r:id="rId94"/>
    <p:sldId id="894" r:id="rId95"/>
    <p:sldId id="895" r:id="rId96"/>
    <p:sldId id="896" r:id="rId97"/>
    <p:sldId id="897" r:id="rId98"/>
    <p:sldId id="898" r:id="rId99"/>
    <p:sldId id="899" r:id="rId100"/>
    <p:sldId id="900" r:id="rId101"/>
    <p:sldId id="901" r:id="rId102"/>
    <p:sldId id="902" r:id="rId103"/>
    <p:sldId id="903" r:id="rId104"/>
    <p:sldId id="904" r:id="rId105"/>
    <p:sldId id="905" r:id="rId106"/>
    <p:sldId id="906" r:id="rId107"/>
    <p:sldId id="907" r:id="rId108"/>
    <p:sldId id="908" r:id="rId109"/>
    <p:sldId id="909" r:id="rId110"/>
    <p:sldId id="910" r:id="rId111"/>
    <p:sldId id="911" r:id="rId112"/>
    <p:sldId id="912" r:id="rId113"/>
    <p:sldId id="913" r:id="rId114"/>
    <p:sldId id="914" r:id="rId115"/>
    <p:sldId id="915" r:id="rId116"/>
    <p:sldId id="916" r:id="rId117"/>
    <p:sldId id="917" r:id="rId118"/>
    <p:sldId id="918" r:id="rId119"/>
    <p:sldId id="919" r:id="rId120"/>
    <p:sldId id="920" r:id="rId121"/>
    <p:sldId id="921" r:id="rId122"/>
    <p:sldId id="922" r:id="rId123"/>
    <p:sldId id="923" r:id="rId124"/>
    <p:sldId id="924" r:id="rId125"/>
    <p:sldId id="925" r:id="rId126"/>
    <p:sldId id="926" r:id="rId127"/>
    <p:sldId id="927" r:id="rId128"/>
    <p:sldId id="928" r:id="rId129"/>
    <p:sldId id="814" r:id="rId130"/>
    <p:sldId id="815" r:id="rId131"/>
    <p:sldId id="816" r:id="rId132"/>
    <p:sldId id="817" r:id="rId133"/>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Xiao Fu" initials="XF" lastIdx="2"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0000CC"/>
    <a:srgbClr val="00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p:cViewPr varScale="1">
        <p:scale>
          <a:sx n="86" d="100"/>
          <a:sy n="86" d="100"/>
        </p:scale>
        <p:origin x="1310" y="58"/>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5491"/>
    </p:cViewPr>
  </p:sorter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theme" Target="theme/theme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notesMaster" Target="notesMasters/notesMaster1.xml"/><Relationship Id="rId139" Type="http://schemas.openxmlformats.org/officeDocument/2006/relationships/tableStyles" Target="tableStyles.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commentAuthors" Target="commentAuthor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presProps" Target="presProp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charset="0"/>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atin typeface="Arial" charset="0"/>
              </a:defRPr>
            </a:lvl1pPr>
          </a:lstStyle>
          <a:p>
            <a:pPr>
              <a:defRPr/>
            </a:pPr>
            <a:fld id="{5B55F373-7BCF-4994-8E90-F22E1D3DB1DB}" type="datetimeFigureOut">
              <a:rPr lang="en-US"/>
              <a:pPr>
                <a:defRPr/>
              </a:pPr>
              <a:t>9/15/2017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charset="0"/>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4108B2DD-3C97-43C7-A40D-4F648D603A4B}" type="slidenum">
              <a:rPr lang="en-US"/>
              <a:pPr>
                <a:defRPr/>
              </a:pPr>
              <a:t>‹#›</a:t>
            </a:fld>
            <a:endParaRPr lang="en-US"/>
          </a:p>
        </p:txBody>
      </p:sp>
    </p:spTree>
    <p:extLst>
      <p:ext uri="{BB962C8B-B14F-4D97-AF65-F5344CB8AC3E}">
        <p14:creationId xmlns:p14="http://schemas.microsoft.com/office/powerpoint/2010/main" val="211397697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39A26DA1-F7E7-4EAD-A7C7-680743A4A3C5}" type="slidenum">
              <a:rPr lang="en-US" smtClean="0">
                <a:latin typeface="Arial" panose="020B0604020202020204" pitchFamily="34" charset="0"/>
              </a:rPr>
              <a:pPr>
                <a:spcBef>
                  <a:spcPct val="0"/>
                </a:spcBef>
              </a:pPr>
              <a:t>1</a:t>
            </a:fld>
            <a:endParaRPr lang="en-US" smtClean="0">
              <a:latin typeface="Arial" panose="020B0604020202020204" pitchFamily="34" charset="0"/>
            </a:endParaRPr>
          </a:p>
        </p:txBody>
      </p:sp>
      <p:sp>
        <p:nvSpPr>
          <p:cNvPr id="409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latin typeface="Arial" panose="020B0604020202020204" pitchFamily="34" charset="0"/>
            </a:endParaRPr>
          </a:p>
        </p:txBody>
      </p:sp>
    </p:spTree>
    <p:extLst>
      <p:ext uri="{BB962C8B-B14F-4D97-AF65-F5344CB8AC3E}">
        <p14:creationId xmlns:p14="http://schemas.microsoft.com/office/powerpoint/2010/main" val="12360401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p:cNvSpPr>
            <a:spLocks noGrp="1" noRot="1" noChangeAspect="1" noTextEdit="1"/>
          </p:cNvSpPr>
          <p:nvPr>
            <p:ph type="sldImg"/>
          </p:nvPr>
        </p:nvSpPr>
        <p:spPr>
          <a:ln/>
        </p:spPr>
      </p:sp>
      <p:sp>
        <p:nvSpPr>
          <p:cNvPr id="1105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ea typeface="ＭＳ Ｐゴシック" pitchFamily="34" charset="-128"/>
            </a:endParaRPr>
          </a:p>
        </p:txBody>
      </p:sp>
      <p:sp>
        <p:nvSpPr>
          <p:cNvPr id="1105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fld id="{3ECDF3B4-4103-4574-8015-178F24A46986}" type="slidenum">
              <a:rPr lang="en-US" sz="1200" smtClean="0">
                <a:solidFill>
                  <a:srgbClr val="000000"/>
                </a:solidFill>
                <a:latin typeface="Verdana" pitchFamily="34" charset="0"/>
                <a:ea typeface="ＭＳ Ｐゴシック" pitchFamily="34" charset="-128"/>
              </a:rPr>
              <a:pPr/>
              <a:t>10</a:t>
            </a:fld>
            <a:endParaRPr lang="en-US" sz="1200" smtClean="0">
              <a:solidFill>
                <a:srgbClr val="000000"/>
              </a:solidFill>
              <a:latin typeface="Verdana" pitchFamily="34" charset="0"/>
              <a:ea typeface="ＭＳ Ｐゴシック" pitchFamily="34" charset="-128"/>
            </a:endParaRPr>
          </a:p>
        </p:txBody>
      </p:sp>
    </p:spTree>
    <p:extLst>
      <p:ext uri="{BB962C8B-B14F-4D97-AF65-F5344CB8AC3E}">
        <p14:creationId xmlns:p14="http://schemas.microsoft.com/office/powerpoint/2010/main" val="16411163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p:cNvSpPr>
            <a:spLocks noGrp="1" noRot="1" noChangeAspect="1" noTextEdit="1"/>
          </p:cNvSpPr>
          <p:nvPr>
            <p:ph type="sldImg"/>
          </p:nvPr>
        </p:nvSpPr>
        <p:spPr>
          <a:ln/>
        </p:spPr>
      </p:sp>
      <p:sp>
        <p:nvSpPr>
          <p:cNvPr id="1064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ea typeface="ＭＳ Ｐゴシック" pitchFamily="34" charset="-128"/>
            </a:endParaRPr>
          </a:p>
        </p:txBody>
      </p:sp>
      <p:sp>
        <p:nvSpPr>
          <p:cNvPr id="1065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fld id="{67C55E57-05A9-4199-8A66-E7308D3A1F7F}" type="slidenum">
              <a:rPr lang="en-US" sz="1200" smtClean="0">
                <a:solidFill>
                  <a:srgbClr val="000000"/>
                </a:solidFill>
                <a:latin typeface="Verdana" pitchFamily="34" charset="0"/>
                <a:ea typeface="ＭＳ Ｐゴシック" pitchFamily="34" charset="-128"/>
              </a:rPr>
              <a:pPr/>
              <a:t>11</a:t>
            </a:fld>
            <a:endParaRPr lang="en-US" sz="1200" smtClean="0">
              <a:solidFill>
                <a:srgbClr val="000000"/>
              </a:solidFill>
              <a:latin typeface="Verdana" pitchFamily="34" charset="0"/>
              <a:ea typeface="ＭＳ Ｐゴシック" pitchFamily="34" charset="-128"/>
            </a:endParaRPr>
          </a:p>
        </p:txBody>
      </p:sp>
    </p:spTree>
    <p:extLst>
      <p:ext uri="{BB962C8B-B14F-4D97-AF65-F5344CB8AC3E}">
        <p14:creationId xmlns:p14="http://schemas.microsoft.com/office/powerpoint/2010/main" val="10298541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12</a:t>
            </a:fld>
            <a:endParaRPr lang="en-US" smtClean="0">
              <a:latin typeface="Arial" panose="020B0604020202020204" pitchFamily="34" charset="0"/>
            </a:endParaRPr>
          </a:p>
        </p:txBody>
      </p:sp>
    </p:spTree>
    <p:extLst>
      <p:ext uri="{BB962C8B-B14F-4D97-AF65-F5344CB8AC3E}">
        <p14:creationId xmlns:p14="http://schemas.microsoft.com/office/powerpoint/2010/main" val="27633025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24</a:t>
            </a:fld>
            <a:endParaRPr lang="en-US" smtClean="0">
              <a:latin typeface="Arial" panose="020B0604020202020204" pitchFamily="34" charset="0"/>
            </a:endParaRPr>
          </a:p>
        </p:txBody>
      </p:sp>
    </p:spTree>
    <p:extLst>
      <p:ext uri="{BB962C8B-B14F-4D97-AF65-F5344CB8AC3E}">
        <p14:creationId xmlns:p14="http://schemas.microsoft.com/office/powerpoint/2010/main" val="37303492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25</a:t>
            </a:fld>
            <a:endParaRPr lang="en-US" smtClean="0">
              <a:latin typeface="Arial" panose="020B0604020202020204" pitchFamily="34" charset="0"/>
            </a:endParaRPr>
          </a:p>
        </p:txBody>
      </p:sp>
    </p:spTree>
    <p:extLst>
      <p:ext uri="{BB962C8B-B14F-4D97-AF65-F5344CB8AC3E}">
        <p14:creationId xmlns:p14="http://schemas.microsoft.com/office/powerpoint/2010/main" val="24078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26</a:t>
            </a:fld>
            <a:endParaRPr lang="en-US" smtClean="0">
              <a:latin typeface="Arial" panose="020B0604020202020204" pitchFamily="34" charset="0"/>
            </a:endParaRPr>
          </a:p>
        </p:txBody>
      </p:sp>
    </p:spTree>
    <p:extLst>
      <p:ext uri="{BB962C8B-B14F-4D97-AF65-F5344CB8AC3E}">
        <p14:creationId xmlns:p14="http://schemas.microsoft.com/office/powerpoint/2010/main" val="1509973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27</a:t>
            </a:fld>
            <a:endParaRPr lang="en-US" smtClean="0">
              <a:latin typeface="Arial" panose="020B0604020202020204" pitchFamily="34" charset="0"/>
            </a:endParaRPr>
          </a:p>
        </p:txBody>
      </p:sp>
    </p:spTree>
    <p:extLst>
      <p:ext uri="{BB962C8B-B14F-4D97-AF65-F5344CB8AC3E}">
        <p14:creationId xmlns:p14="http://schemas.microsoft.com/office/powerpoint/2010/main" val="33599410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28</a:t>
            </a:fld>
            <a:endParaRPr lang="en-US" smtClean="0">
              <a:latin typeface="Arial" panose="020B0604020202020204" pitchFamily="34" charset="0"/>
            </a:endParaRPr>
          </a:p>
        </p:txBody>
      </p:sp>
    </p:spTree>
    <p:extLst>
      <p:ext uri="{BB962C8B-B14F-4D97-AF65-F5344CB8AC3E}">
        <p14:creationId xmlns:p14="http://schemas.microsoft.com/office/powerpoint/2010/main" val="14805845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29</a:t>
            </a:fld>
            <a:endParaRPr lang="en-US" smtClean="0">
              <a:latin typeface="Arial" panose="020B0604020202020204" pitchFamily="34" charset="0"/>
            </a:endParaRPr>
          </a:p>
        </p:txBody>
      </p:sp>
    </p:spTree>
    <p:extLst>
      <p:ext uri="{BB962C8B-B14F-4D97-AF65-F5344CB8AC3E}">
        <p14:creationId xmlns:p14="http://schemas.microsoft.com/office/powerpoint/2010/main" val="207937511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30</a:t>
            </a:fld>
            <a:endParaRPr lang="en-US" smtClean="0">
              <a:latin typeface="Arial" panose="020B0604020202020204" pitchFamily="34" charset="0"/>
            </a:endParaRPr>
          </a:p>
        </p:txBody>
      </p:sp>
    </p:spTree>
    <p:extLst>
      <p:ext uri="{BB962C8B-B14F-4D97-AF65-F5344CB8AC3E}">
        <p14:creationId xmlns:p14="http://schemas.microsoft.com/office/powerpoint/2010/main" val="8462447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81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FB26173D-9E2D-492F-A292-BB3B31AB8263}" type="slidenum">
              <a:rPr lang="en-US" smtClean="0">
                <a:latin typeface="Arial" panose="020B0604020202020204" pitchFamily="34" charset="0"/>
              </a:rPr>
              <a:pPr>
                <a:spcBef>
                  <a:spcPct val="0"/>
                </a:spcBef>
              </a:pPr>
              <a:t>2</a:t>
            </a:fld>
            <a:endParaRPr lang="en-US" smtClean="0">
              <a:latin typeface="Arial" panose="020B0604020202020204" pitchFamily="34" charset="0"/>
            </a:endParaRPr>
          </a:p>
        </p:txBody>
      </p:sp>
    </p:spTree>
    <p:extLst>
      <p:ext uri="{BB962C8B-B14F-4D97-AF65-F5344CB8AC3E}">
        <p14:creationId xmlns:p14="http://schemas.microsoft.com/office/powerpoint/2010/main" val="39185147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31</a:t>
            </a:fld>
            <a:endParaRPr lang="en-US" smtClean="0">
              <a:latin typeface="Arial" panose="020B0604020202020204" pitchFamily="34" charset="0"/>
            </a:endParaRPr>
          </a:p>
        </p:txBody>
      </p:sp>
    </p:spTree>
    <p:extLst>
      <p:ext uri="{BB962C8B-B14F-4D97-AF65-F5344CB8AC3E}">
        <p14:creationId xmlns:p14="http://schemas.microsoft.com/office/powerpoint/2010/main" val="20747809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32</a:t>
            </a:fld>
            <a:endParaRPr lang="en-US" smtClean="0">
              <a:latin typeface="Arial" panose="020B0604020202020204" pitchFamily="34" charset="0"/>
            </a:endParaRPr>
          </a:p>
        </p:txBody>
      </p:sp>
    </p:spTree>
    <p:extLst>
      <p:ext uri="{BB962C8B-B14F-4D97-AF65-F5344CB8AC3E}">
        <p14:creationId xmlns:p14="http://schemas.microsoft.com/office/powerpoint/2010/main" val="120538532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p:cNvSpPr>
            <a:spLocks noGrp="1" noRot="1" noChangeAspect="1" noTextEdit="1"/>
          </p:cNvSpPr>
          <p:nvPr>
            <p:ph type="sldImg"/>
          </p:nvPr>
        </p:nvSpPr>
        <p:spPr>
          <a:ln/>
        </p:spPr>
      </p:sp>
      <p:sp>
        <p:nvSpPr>
          <p:cNvPr id="1064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ea typeface="ＭＳ Ｐゴシック" pitchFamily="34" charset="-128"/>
            </a:endParaRPr>
          </a:p>
        </p:txBody>
      </p:sp>
      <p:sp>
        <p:nvSpPr>
          <p:cNvPr id="1065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fld id="{67C55E57-05A9-4199-8A66-E7308D3A1F7F}" type="slidenum">
              <a:rPr lang="en-US" sz="1200" smtClean="0">
                <a:solidFill>
                  <a:srgbClr val="000000"/>
                </a:solidFill>
                <a:latin typeface="Verdana" pitchFamily="34" charset="0"/>
                <a:ea typeface="ＭＳ Ｐゴシック" pitchFamily="34" charset="-128"/>
              </a:rPr>
              <a:pPr/>
              <a:t>33</a:t>
            </a:fld>
            <a:endParaRPr lang="en-US" sz="1200" smtClean="0">
              <a:solidFill>
                <a:srgbClr val="000000"/>
              </a:solidFill>
              <a:latin typeface="Verdana" pitchFamily="34" charset="0"/>
              <a:ea typeface="ＭＳ Ｐゴシック" pitchFamily="34" charset="-128"/>
            </a:endParaRPr>
          </a:p>
        </p:txBody>
      </p:sp>
    </p:spTree>
    <p:extLst>
      <p:ext uri="{BB962C8B-B14F-4D97-AF65-F5344CB8AC3E}">
        <p14:creationId xmlns:p14="http://schemas.microsoft.com/office/powerpoint/2010/main" val="16902402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p:cNvSpPr>
            <a:spLocks noGrp="1" noRot="1" noChangeAspect="1" noTextEdit="1"/>
          </p:cNvSpPr>
          <p:nvPr>
            <p:ph type="sldImg"/>
          </p:nvPr>
        </p:nvSpPr>
        <p:spPr>
          <a:ln/>
        </p:spPr>
      </p:sp>
      <p:sp>
        <p:nvSpPr>
          <p:cNvPr id="1064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ea typeface="ＭＳ Ｐゴシック" pitchFamily="34" charset="-128"/>
            </a:endParaRPr>
          </a:p>
        </p:txBody>
      </p:sp>
      <p:sp>
        <p:nvSpPr>
          <p:cNvPr id="1065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fld id="{67C55E57-05A9-4199-8A66-E7308D3A1F7F}" type="slidenum">
              <a:rPr lang="en-US" sz="1200" smtClean="0">
                <a:solidFill>
                  <a:srgbClr val="000000"/>
                </a:solidFill>
                <a:latin typeface="Verdana" pitchFamily="34" charset="0"/>
                <a:ea typeface="ＭＳ Ｐゴシック" pitchFamily="34" charset="-128"/>
              </a:rPr>
              <a:pPr/>
              <a:t>34</a:t>
            </a:fld>
            <a:endParaRPr lang="en-US" sz="1200" smtClean="0">
              <a:solidFill>
                <a:srgbClr val="000000"/>
              </a:solidFill>
              <a:latin typeface="Verdana" pitchFamily="34" charset="0"/>
              <a:ea typeface="ＭＳ Ｐゴシック" pitchFamily="34" charset="-128"/>
            </a:endParaRPr>
          </a:p>
        </p:txBody>
      </p:sp>
    </p:spTree>
    <p:extLst>
      <p:ext uri="{BB962C8B-B14F-4D97-AF65-F5344CB8AC3E}">
        <p14:creationId xmlns:p14="http://schemas.microsoft.com/office/powerpoint/2010/main" val="144253951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p:cNvSpPr>
            <a:spLocks noGrp="1" noRot="1" noChangeAspect="1" noTextEdit="1"/>
          </p:cNvSpPr>
          <p:nvPr>
            <p:ph type="sldImg"/>
          </p:nvPr>
        </p:nvSpPr>
        <p:spPr>
          <a:ln/>
        </p:spPr>
      </p:sp>
      <p:sp>
        <p:nvSpPr>
          <p:cNvPr id="1064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ea typeface="ＭＳ Ｐゴシック" pitchFamily="34" charset="-128"/>
            </a:endParaRPr>
          </a:p>
        </p:txBody>
      </p:sp>
      <p:sp>
        <p:nvSpPr>
          <p:cNvPr id="1065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fld id="{67C55E57-05A9-4199-8A66-E7308D3A1F7F}" type="slidenum">
              <a:rPr lang="en-US" sz="1200" smtClean="0">
                <a:solidFill>
                  <a:srgbClr val="000000"/>
                </a:solidFill>
                <a:latin typeface="Verdana" pitchFamily="34" charset="0"/>
                <a:ea typeface="ＭＳ Ｐゴシック" pitchFamily="34" charset="-128"/>
              </a:rPr>
              <a:pPr/>
              <a:t>35</a:t>
            </a:fld>
            <a:endParaRPr lang="en-US" sz="1200" smtClean="0">
              <a:solidFill>
                <a:srgbClr val="000000"/>
              </a:solidFill>
              <a:latin typeface="Verdana" pitchFamily="34" charset="0"/>
              <a:ea typeface="ＭＳ Ｐゴシック" pitchFamily="34" charset="-128"/>
            </a:endParaRPr>
          </a:p>
        </p:txBody>
      </p:sp>
    </p:spTree>
    <p:extLst>
      <p:ext uri="{BB962C8B-B14F-4D97-AF65-F5344CB8AC3E}">
        <p14:creationId xmlns:p14="http://schemas.microsoft.com/office/powerpoint/2010/main" val="70098463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p:cNvSpPr>
            <a:spLocks noGrp="1" noRot="1" noChangeAspect="1" noTextEdit="1"/>
          </p:cNvSpPr>
          <p:nvPr>
            <p:ph type="sldImg"/>
          </p:nvPr>
        </p:nvSpPr>
        <p:spPr>
          <a:ln/>
        </p:spPr>
      </p:sp>
      <p:sp>
        <p:nvSpPr>
          <p:cNvPr id="1064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ea typeface="ＭＳ Ｐゴシック" pitchFamily="34" charset="-128"/>
            </a:endParaRPr>
          </a:p>
        </p:txBody>
      </p:sp>
      <p:sp>
        <p:nvSpPr>
          <p:cNvPr id="1065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fld id="{67C55E57-05A9-4199-8A66-E7308D3A1F7F}" type="slidenum">
              <a:rPr lang="en-US" sz="1200" smtClean="0">
                <a:solidFill>
                  <a:srgbClr val="000000"/>
                </a:solidFill>
                <a:latin typeface="Verdana" pitchFamily="34" charset="0"/>
                <a:ea typeface="ＭＳ Ｐゴシック" pitchFamily="34" charset="-128"/>
              </a:rPr>
              <a:pPr/>
              <a:t>36</a:t>
            </a:fld>
            <a:endParaRPr lang="en-US" sz="1200" smtClean="0">
              <a:solidFill>
                <a:srgbClr val="000000"/>
              </a:solidFill>
              <a:latin typeface="Verdana" pitchFamily="34" charset="0"/>
              <a:ea typeface="ＭＳ Ｐゴシック" pitchFamily="34" charset="-128"/>
            </a:endParaRPr>
          </a:p>
        </p:txBody>
      </p:sp>
    </p:spTree>
    <p:extLst>
      <p:ext uri="{BB962C8B-B14F-4D97-AF65-F5344CB8AC3E}">
        <p14:creationId xmlns:p14="http://schemas.microsoft.com/office/powerpoint/2010/main" val="188424188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p:cNvSpPr>
            <a:spLocks noGrp="1" noRot="1" noChangeAspect="1" noTextEdit="1"/>
          </p:cNvSpPr>
          <p:nvPr>
            <p:ph type="sldImg"/>
          </p:nvPr>
        </p:nvSpPr>
        <p:spPr>
          <a:ln/>
        </p:spPr>
      </p:sp>
      <p:sp>
        <p:nvSpPr>
          <p:cNvPr id="1064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ea typeface="ＭＳ Ｐゴシック" pitchFamily="34" charset="-128"/>
            </a:endParaRPr>
          </a:p>
        </p:txBody>
      </p:sp>
      <p:sp>
        <p:nvSpPr>
          <p:cNvPr id="1065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fld id="{67C55E57-05A9-4199-8A66-E7308D3A1F7F}" type="slidenum">
              <a:rPr lang="en-US" sz="1200" smtClean="0">
                <a:solidFill>
                  <a:srgbClr val="000000"/>
                </a:solidFill>
                <a:latin typeface="Verdana" pitchFamily="34" charset="0"/>
                <a:ea typeface="ＭＳ Ｐゴシック" pitchFamily="34" charset="-128"/>
              </a:rPr>
              <a:pPr/>
              <a:t>47</a:t>
            </a:fld>
            <a:endParaRPr lang="en-US" sz="1200" smtClean="0">
              <a:solidFill>
                <a:srgbClr val="000000"/>
              </a:solidFill>
              <a:latin typeface="Verdana" pitchFamily="34" charset="0"/>
              <a:ea typeface="ＭＳ Ｐゴシック" pitchFamily="34" charset="-128"/>
            </a:endParaRPr>
          </a:p>
        </p:txBody>
      </p:sp>
    </p:spTree>
    <p:extLst>
      <p:ext uri="{BB962C8B-B14F-4D97-AF65-F5344CB8AC3E}">
        <p14:creationId xmlns:p14="http://schemas.microsoft.com/office/powerpoint/2010/main" val="136815275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p:cNvSpPr>
            <a:spLocks noGrp="1" noRot="1" noChangeAspect="1" noTextEdit="1"/>
          </p:cNvSpPr>
          <p:nvPr>
            <p:ph type="sldImg"/>
          </p:nvPr>
        </p:nvSpPr>
        <p:spPr>
          <a:ln/>
        </p:spPr>
      </p:sp>
      <p:sp>
        <p:nvSpPr>
          <p:cNvPr id="1064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ea typeface="ＭＳ Ｐゴシック" pitchFamily="34" charset="-128"/>
            </a:endParaRPr>
          </a:p>
        </p:txBody>
      </p:sp>
      <p:sp>
        <p:nvSpPr>
          <p:cNvPr id="1065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fld id="{67C55E57-05A9-4199-8A66-E7308D3A1F7F}" type="slidenum">
              <a:rPr lang="en-US" sz="1200" smtClean="0">
                <a:solidFill>
                  <a:srgbClr val="000000"/>
                </a:solidFill>
                <a:latin typeface="Verdana" pitchFamily="34" charset="0"/>
                <a:ea typeface="ＭＳ Ｐゴシック" pitchFamily="34" charset="-128"/>
              </a:rPr>
              <a:pPr/>
              <a:t>48</a:t>
            </a:fld>
            <a:endParaRPr lang="en-US" sz="1200" smtClean="0">
              <a:solidFill>
                <a:srgbClr val="000000"/>
              </a:solidFill>
              <a:latin typeface="Verdana" pitchFamily="34" charset="0"/>
              <a:ea typeface="ＭＳ Ｐゴシック" pitchFamily="34" charset="-128"/>
            </a:endParaRPr>
          </a:p>
        </p:txBody>
      </p:sp>
    </p:spTree>
    <p:extLst>
      <p:ext uri="{BB962C8B-B14F-4D97-AF65-F5344CB8AC3E}">
        <p14:creationId xmlns:p14="http://schemas.microsoft.com/office/powerpoint/2010/main" val="129345580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p:cNvSpPr>
            <a:spLocks noGrp="1" noRot="1" noChangeAspect="1" noTextEdit="1"/>
          </p:cNvSpPr>
          <p:nvPr>
            <p:ph type="sldImg"/>
          </p:nvPr>
        </p:nvSpPr>
        <p:spPr>
          <a:ln/>
        </p:spPr>
      </p:sp>
      <p:sp>
        <p:nvSpPr>
          <p:cNvPr id="1064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ea typeface="ＭＳ Ｐゴシック" pitchFamily="34" charset="-128"/>
            </a:endParaRPr>
          </a:p>
        </p:txBody>
      </p:sp>
      <p:sp>
        <p:nvSpPr>
          <p:cNvPr id="1065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fld id="{67C55E57-05A9-4199-8A66-E7308D3A1F7F}" type="slidenum">
              <a:rPr lang="en-US" sz="1200" smtClean="0">
                <a:solidFill>
                  <a:srgbClr val="000000"/>
                </a:solidFill>
                <a:latin typeface="Verdana" pitchFamily="34" charset="0"/>
                <a:ea typeface="ＭＳ Ｐゴシック" pitchFamily="34" charset="-128"/>
              </a:rPr>
              <a:pPr/>
              <a:t>49</a:t>
            </a:fld>
            <a:endParaRPr lang="en-US" sz="1200" smtClean="0">
              <a:solidFill>
                <a:srgbClr val="000000"/>
              </a:solidFill>
              <a:latin typeface="Verdana" pitchFamily="34" charset="0"/>
              <a:ea typeface="ＭＳ Ｐゴシック" pitchFamily="34" charset="-128"/>
            </a:endParaRPr>
          </a:p>
        </p:txBody>
      </p:sp>
    </p:spTree>
    <p:extLst>
      <p:ext uri="{BB962C8B-B14F-4D97-AF65-F5344CB8AC3E}">
        <p14:creationId xmlns:p14="http://schemas.microsoft.com/office/powerpoint/2010/main" val="337572718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FCF9BD7-9F88-4DFB-9D3A-96EDE7176EFE}" type="slidenum">
              <a:rPr lang="en-US" smtClean="0"/>
              <a:t>57</a:t>
            </a:fld>
            <a:endParaRPr lang="en-US"/>
          </a:p>
        </p:txBody>
      </p:sp>
    </p:spTree>
    <p:extLst>
      <p:ext uri="{BB962C8B-B14F-4D97-AF65-F5344CB8AC3E}">
        <p14:creationId xmlns:p14="http://schemas.microsoft.com/office/powerpoint/2010/main" val="25737801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3</a:t>
            </a:fld>
            <a:endParaRPr lang="en-US" smtClean="0">
              <a:latin typeface="Arial" panose="020B0604020202020204" pitchFamily="34" charset="0"/>
            </a:endParaRPr>
          </a:p>
        </p:txBody>
      </p:sp>
    </p:spTree>
    <p:extLst>
      <p:ext uri="{BB962C8B-B14F-4D97-AF65-F5344CB8AC3E}">
        <p14:creationId xmlns:p14="http://schemas.microsoft.com/office/powerpoint/2010/main" val="49105009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FCF9BD7-9F88-4DFB-9D3A-96EDE7176EFE}" type="slidenum">
              <a:rPr lang="en-US" smtClean="0"/>
              <a:t>58</a:t>
            </a:fld>
            <a:endParaRPr lang="en-US"/>
          </a:p>
        </p:txBody>
      </p:sp>
    </p:spTree>
    <p:extLst>
      <p:ext uri="{BB962C8B-B14F-4D97-AF65-F5344CB8AC3E}">
        <p14:creationId xmlns:p14="http://schemas.microsoft.com/office/powerpoint/2010/main" val="82937170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FCF9BD7-9F88-4DFB-9D3A-96EDE7176EFE}" type="slidenum">
              <a:rPr lang="en-US" smtClean="0"/>
              <a:t>59</a:t>
            </a:fld>
            <a:endParaRPr lang="en-US"/>
          </a:p>
        </p:txBody>
      </p:sp>
    </p:spTree>
    <p:extLst>
      <p:ext uri="{BB962C8B-B14F-4D97-AF65-F5344CB8AC3E}">
        <p14:creationId xmlns:p14="http://schemas.microsoft.com/office/powerpoint/2010/main" val="324448043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FCF9BD7-9F88-4DFB-9D3A-96EDE7176EFE}" type="slidenum">
              <a:rPr lang="en-US" smtClean="0"/>
              <a:t>60</a:t>
            </a:fld>
            <a:endParaRPr lang="en-US"/>
          </a:p>
        </p:txBody>
      </p:sp>
    </p:spTree>
    <p:extLst>
      <p:ext uri="{BB962C8B-B14F-4D97-AF65-F5344CB8AC3E}">
        <p14:creationId xmlns:p14="http://schemas.microsoft.com/office/powerpoint/2010/main" val="329422195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fld id="{CD5C7E54-06B2-4EB8-A896-C0B684E74CA5}" type="slidenum">
              <a:rPr lang="en-US" sz="1200" smtClean="0">
                <a:latin typeface="Verdana" pitchFamily="34" charset="0"/>
              </a:rPr>
              <a:pPr/>
              <a:t>90</a:t>
            </a:fld>
            <a:endParaRPr lang="en-US" sz="1200" dirty="0" smtClean="0">
              <a:latin typeface="Verdana" pitchFamily="34" charset="0"/>
            </a:endParaRPr>
          </a:p>
        </p:txBody>
      </p:sp>
      <p:sp>
        <p:nvSpPr>
          <p:cNvPr id="94211" name="Rectangle 2"/>
          <p:cNvSpPr>
            <a:spLocks noGrp="1" noRot="1" noChangeAspect="1" noChangeArrowheads="1" noTextEdit="1"/>
          </p:cNvSpPr>
          <p:nvPr>
            <p:ph type="sldImg"/>
          </p:nvPr>
        </p:nvSpPr>
        <p:spPr>
          <a:ln/>
        </p:spPr>
      </p:sp>
      <p:sp>
        <p:nvSpPr>
          <p:cNvPr id="942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p>
        </p:txBody>
      </p:sp>
    </p:spTree>
    <p:extLst>
      <p:ext uri="{BB962C8B-B14F-4D97-AF65-F5344CB8AC3E}">
        <p14:creationId xmlns:p14="http://schemas.microsoft.com/office/powerpoint/2010/main" val="86708141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DDF952CB-9D1D-4D45-8449-8F6DCEE1DE18}" type="slidenum">
              <a:rPr lang="en-US" smtClean="0">
                <a:latin typeface="Verdana" pitchFamily="34" charset="0"/>
              </a:rPr>
              <a:pPr/>
              <a:t>91</a:t>
            </a:fld>
            <a:endParaRPr lang="en-US" dirty="0" smtClean="0">
              <a:latin typeface="Verdana" pitchFamily="34" charset="0"/>
            </a:endParaRPr>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p>
        </p:txBody>
      </p:sp>
    </p:spTree>
    <p:extLst>
      <p:ext uri="{BB962C8B-B14F-4D97-AF65-F5344CB8AC3E}">
        <p14:creationId xmlns:p14="http://schemas.microsoft.com/office/powerpoint/2010/main" val="9048573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DDF952CB-9D1D-4D45-8449-8F6DCEE1DE18}" type="slidenum">
              <a:rPr lang="en-US" smtClean="0">
                <a:latin typeface="Verdana" pitchFamily="34" charset="0"/>
              </a:rPr>
              <a:pPr/>
              <a:t>92</a:t>
            </a:fld>
            <a:endParaRPr lang="en-US" dirty="0" smtClean="0">
              <a:latin typeface="Verdana" pitchFamily="34" charset="0"/>
            </a:endParaRPr>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p>
        </p:txBody>
      </p:sp>
    </p:spTree>
    <p:extLst>
      <p:ext uri="{BB962C8B-B14F-4D97-AF65-F5344CB8AC3E}">
        <p14:creationId xmlns:p14="http://schemas.microsoft.com/office/powerpoint/2010/main" val="291698382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DDF952CB-9D1D-4D45-8449-8F6DCEE1DE18}" type="slidenum">
              <a:rPr lang="en-US" smtClean="0">
                <a:latin typeface="Verdana" pitchFamily="34" charset="0"/>
              </a:rPr>
              <a:pPr/>
              <a:t>93</a:t>
            </a:fld>
            <a:endParaRPr lang="en-US" dirty="0" smtClean="0">
              <a:latin typeface="Verdana" pitchFamily="34" charset="0"/>
            </a:endParaRPr>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p>
        </p:txBody>
      </p:sp>
    </p:spTree>
    <p:extLst>
      <p:ext uri="{BB962C8B-B14F-4D97-AF65-F5344CB8AC3E}">
        <p14:creationId xmlns:p14="http://schemas.microsoft.com/office/powerpoint/2010/main" val="133061352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DDF952CB-9D1D-4D45-8449-8F6DCEE1DE18}" type="slidenum">
              <a:rPr lang="en-US" smtClean="0">
                <a:latin typeface="Verdana" pitchFamily="34" charset="0"/>
              </a:rPr>
              <a:pPr/>
              <a:t>94</a:t>
            </a:fld>
            <a:endParaRPr lang="en-US" dirty="0" smtClean="0">
              <a:latin typeface="Verdana" pitchFamily="34" charset="0"/>
            </a:endParaRPr>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p>
        </p:txBody>
      </p:sp>
    </p:spTree>
    <p:extLst>
      <p:ext uri="{BB962C8B-B14F-4D97-AF65-F5344CB8AC3E}">
        <p14:creationId xmlns:p14="http://schemas.microsoft.com/office/powerpoint/2010/main" val="30174301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DDF952CB-9D1D-4D45-8449-8F6DCEE1DE18}" type="slidenum">
              <a:rPr lang="en-US" smtClean="0">
                <a:latin typeface="Verdana" pitchFamily="34" charset="0"/>
              </a:rPr>
              <a:pPr/>
              <a:t>95</a:t>
            </a:fld>
            <a:endParaRPr lang="en-US" dirty="0" smtClean="0">
              <a:latin typeface="Verdana" pitchFamily="34" charset="0"/>
            </a:endParaRPr>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p>
        </p:txBody>
      </p:sp>
    </p:spTree>
    <p:extLst>
      <p:ext uri="{BB962C8B-B14F-4D97-AF65-F5344CB8AC3E}">
        <p14:creationId xmlns:p14="http://schemas.microsoft.com/office/powerpoint/2010/main" val="212077261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DDF952CB-9D1D-4D45-8449-8F6DCEE1DE18}" type="slidenum">
              <a:rPr lang="en-US" smtClean="0">
                <a:latin typeface="Verdana" pitchFamily="34" charset="0"/>
              </a:rPr>
              <a:pPr/>
              <a:t>96</a:t>
            </a:fld>
            <a:endParaRPr lang="en-US" dirty="0" smtClean="0">
              <a:latin typeface="Verdana" pitchFamily="34" charset="0"/>
            </a:endParaRPr>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p>
        </p:txBody>
      </p:sp>
    </p:spTree>
    <p:extLst>
      <p:ext uri="{BB962C8B-B14F-4D97-AF65-F5344CB8AC3E}">
        <p14:creationId xmlns:p14="http://schemas.microsoft.com/office/powerpoint/2010/main" val="22480479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p:cNvSpPr>
            <a:spLocks noGrp="1" noRot="1" noChangeAspect="1" noTextEdit="1"/>
          </p:cNvSpPr>
          <p:nvPr>
            <p:ph type="sldImg"/>
          </p:nvPr>
        </p:nvSpPr>
        <p:spPr>
          <a:ln/>
        </p:spPr>
      </p:sp>
      <p:sp>
        <p:nvSpPr>
          <p:cNvPr id="1105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ea typeface="ＭＳ Ｐゴシック" pitchFamily="34" charset="-128"/>
            </a:endParaRPr>
          </a:p>
        </p:txBody>
      </p:sp>
      <p:sp>
        <p:nvSpPr>
          <p:cNvPr id="1105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fld id="{3ECDF3B4-4103-4574-8015-178F24A46986}" type="slidenum">
              <a:rPr lang="en-US" sz="1200" smtClean="0">
                <a:solidFill>
                  <a:srgbClr val="000000"/>
                </a:solidFill>
                <a:latin typeface="Verdana" pitchFamily="34" charset="0"/>
                <a:ea typeface="ＭＳ Ｐゴシック" pitchFamily="34" charset="-128"/>
              </a:rPr>
              <a:pPr/>
              <a:t>4</a:t>
            </a:fld>
            <a:endParaRPr lang="en-US" sz="1200" smtClean="0">
              <a:solidFill>
                <a:srgbClr val="000000"/>
              </a:solidFill>
              <a:latin typeface="Verdana" pitchFamily="34" charset="0"/>
              <a:ea typeface="ＭＳ Ｐゴシック" pitchFamily="34" charset="-128"/>
            </a:endParaRPr>
          </a:p>
        </p:txBody>
      </p:sp>
    </p:spTree>
    <p:extLst>
      <p:ext uri="{BB962C8B-B14F-4D97-AF65-F5344CB8AC3E}">
        <p14:creationId xmlns:p14="http://schemas.microsoft.com/office/powerpoint/2010/main" val="231496964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DDF952CB-9D1D-4D45-8449-8F6DCEE1DE18}" type="slidenum">
              <a:rPr lang="en-US" smtClean="0">
                <a:latin typeface="Verdana" pitchFamily="34" charset="0"/>
              </a:rPr>
              <a:pPr/>
              <a:t>97</a:t>
            </a:fld>
            <a:endParaRPr lang="en-US" dirty="0" smtClean="0">
              <a:latin typeface="Verdana" pitchFamily="34" charset="0"/>
            </a:endParaRPr>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p>
        </p:txBody>
      </p:sp>
    </p:spTree>
    <p:extLst>
      <p:ext uri="{BB962C8B-B14F-4D97-AF65-F5344CB8AC3E}">
        <p14:creationId xmlns:p14="http://schemas.microsoft.com/office/powerpoint/2010/main" val="16111677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DDF952CB-9D1D-4D45-8449-8F6DCEE1DE18}" type="slidenum">
              <a:rPr lang="en-US" smtClean="0">
                <a:latin typeface="Verdana" pitchFamily="34" charset="0"/>
              </a:rPr>
              <a:pPr/>
              <a:t>98</a:t>
            </a:fld>
            <a:endParaRPr lang="en-US" dirty="0" smtClean="0">
              <a:latin typeface="Verdana" pitchFamily="34" charset="0"/>
            </a:endParaRPr>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p>
        </p:txBody>
      </p:sp>
    </p:spTree>
    <p:extLst>
      <p:ext uri="{BB962C8B-B14F-4D97-AF65-F5344CB8AC3E}">
        <p14:creationId xmlns:p14="http://schemas.microsoft.com/office/powerpoint/2010/main" val="156491277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DDF952CB-9D1D-4D45-8449-8F6DCEE1DE18}" type="slidenum">
              <a:rPr lang="en-US" smtClean="0">
                <a:latin typeface="Verdana" pitchFamily="34" charset="0"/>
              </a:rPr>
              <a:pPr/>
              <a:t>99</a:t>
            </a:fld>
            <a:endParaRPr lang="en-US" dirty="0" smtClean="0">
              <a:latin typeface="Verdana" pitchFamily="34" charset="0"/>
            </a:endParaRPr>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p>
        </p:txBody>
      </p:sp>
    </p:spTree>
    <p:extLst>
      <p:ext uri="{BB962C8B-B14F-4D97-AF65-F5344CB8AC3E}">
        <p14:creationId xmlns:p14="http://schemas.microsoft.com/office/powerpoint/2010/main" val="324817999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DDF952CB-9D1D-4D45-8449-8F6DCEE1DE18}" type="slidenum">
              <a:rPr lang="en-US" smtClean="0">
                <a:latin typeface="Verdana" pitchFamily="34" charset="0"/>
              </a:rPr>
              <a:pPr/>
              <a:t>100</a:t>
            </a:fld>
            <a:endParaRPr lang="en-US" dirty="0" smtClean="0">
              <a:latin typeface="Verdana" pitchFamily="34" charset="0"/>
            </a:endParaRPr>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p>
        </p:txBody>
      </p:sp>
    </p:spTree>
    <p:extLst>
      <p:ext uri="{BB962C8B-B14F-4D97-AF65-F5344CB8AC3E}">
        <p14:creationId xmlns:p14="http://schemas.microsoft.com/office/powerpoint/2010/main" val="9170420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DDF952CB-9D1D-4D45-8449-8F6DCEE1DE18}" type="slidenum">
              <a:rPr lang="en-US" smtClean="0">
                <a:latin typeface="Verdana" pitchFamily="34" charset="0"/>
              </a:rPr>
              <a:pPr/>
              <a:t>101</a:t>
            </a:fld>
            <a:endParaRPr lang="en-US" dirty="0" smtClean="0">
              <a:latin typeface="Verdana" pitchFamily="34" charset="0"/>
            </a:endParaRPr>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p>
        </p:txBody>
      </p:sp>
    </p:spTree>
    <p:extLst>
      <p:ext uri="{BB962C8B-B14F-4D97-AF65-F5344CB8AC3E}">
        <p14:creationId xmlns:p14="http://schemas.microsoft.com/office/powerpoint/2010/main" val="260376516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DDF952CB-9D1D-4D45-8449-8F6DCEE1DE18}" type="slidenum">
              <a:rPr lang="en-US" smtClean="0">
                <a:latin typeface="Verdana" pitchFamily="34" charset="0"/>
              </a:rPr>
              <a:pPr/>
              <a:t>102</a:t>
            </a:fld>
            <a:endParaRPr lang="en-US" dirty="0" smtClean="0">
              <a:latin typeface="Verdana" pitchFamily="34" charset="0"/>
            </a:endParaRPr>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p>
        </p:txBody>
      </p:sp>
    </p:spTree>
    <p:extLst>
      <p:ext uri="{BB962C8B-B14F-4D97-AF65-F5344CB8AC3E}">
        <p14:creationId xmlns:p14="http://schemas.microsoft.com/office/powerpoint/2010/main" val="208168007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DDF952CB-9D1D-4D45-8449-8F6DCEE1DE18}" type="slidenum">
              <a:rPr lang="en-US" smtClean="0">
                <a:latin typeface="Verdana" pitchFamily="34" charset="0"/>
              </a:rPr>
              <a:pPr/>
              <a:t>103</a:t>
            </a:fld>
            <a:endParaRPr lang="en-US" dirty="0" smtClean="0">
              <a:latin typeface="Verdana" pitchFamily="34" charset="0"/>
            </a:endParaRPr>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p>
        </p:txBody>
      </p:sp>
    </p:spTree>
    <p:extLst>
      <p:ext uri="{BB962C8B-B14F-4D97-AF65-F5344CB8AC3E}">
        <p14:creationId xmlns:p14="http://schemas.microsoft.com/office/powerpoint/2010/main" val="321206182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DDF952CB-9D1D-4D45-8449-8F6DCEE1DE18}" type="slidenum">
              <a:rPr lang="en-US" smtClean="0">
                <a:latin typeface="Verdana" pitchFamily="34" charset="0"/>
              </a:rPr>
              <a:pPr/>
              <a:t>104</a:t>
            </a:fld>
            <a:endParaRPr lang="en-US" dirty="0" smtClean="0">
              <a:latin typeface="Verdana" pitchFamily="34" charset="0"/>
            </a:endParaRPr>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p>
        </p:txBody>
      </p:sp>
    </p:spTree>
    <p:extLst>
      <p:ext uri="{BB962C8B-B14F-4D97-AF65-F5344CB8AC3E}">
        <p14:creationId xmlns:p14="http://schemas.microsoft.com/office/powerpoint/2010/main" val="160753165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DDF952CB-9D1D-4D45-8449-8F6DCEE1DE18}" type="slidenum">
              <a:rPr lang="en-US" smtClean="0">
                <a:latin typeface="Verdana" pitchFamily="34" charset="0"/>
              </a:rPr>
              <a:pPr/>
              <a:t>105</a:t>
            </a:fld>
            <a:endParaRPr lang="en-US" dirty="0" smtClean="0">
              <a:latin typeface="Verdana" pitchFamily="34" charset="0"/>
            </a:endParaRPr>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p>
        </p:txBody>
      </p:sp>
    </p:spTree>
    <p:extLst>
      <p:ext uri="{BB962C8B-B14F-4D97-AF65-F5344CB8AC3E}">
        <p14:creationId xmlns:p14="http://schemas.microsoft.com/office/powerpoint/2010/main" val="64570113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DDF952CB-9D1D-4D45-8449-8F6DCEE1DE18}" type="slidenum">
              <a:rPr lang="en-US" smtClean="0">
                <a:latin typeface="Verdana" pitchFamily="34" charset="0"/>
              </a:rPr>
              <a:pPr/>
              <a:t>106</a:t>
            </a:fld>
            <a:endParaRPr lang="en-US" dirty="0" smtClean="0">
              <a:latin typeface="Verdana" pitchFamily="34" charset="0"/>
            </a:endParaRPr>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p>
        </p:txBody>
      </p:sp>
    </p:spTree>
    <p:extLst>
      <p:ext uri="{BB962C8B-B14F-4D97-AF65-F5344CB8AC3E}">
        <p14:creationId xmlns:p14="http://schemas.microsoft.com/office/powerpoint/2010/main" val="14574172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p:cNvSpPr>
            <a:spLocks noGrp="1" noRot="1" noChangeAspect="1" noTextEdit="1"/>
          </p:cNvSpPr>
          <p:nvPr>
            <p:ph type="sldImg"/>
          </p:nvPr>
        </p:nvSpPr>
        <p:spPr>
          <a:ln/>
        </p:spPr>
      </p:sp>
      <p:sp>
        <p:nvSpPr>
          <p:cNvPr id="1105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ea typeface="ＭＳ Ｐゴシック" pitchFamily="34" charset="-128"/>
            </a:endParaRPr>
          </a:p>
        </p:txBody>
      </p:sp>
      <p:sp>
        <p:nvSpPr>
          <p:cNvPr id="1105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fld id="{3ECDF3B4-4103-4574-8015-178F24A46986}" type="slidenum">
              <a:rPr lang="en-US" sz="1200" smtClean="0">
                <a:solidFill>
                  <a:srgbClr val="000000"/>
                </a:solidFill>
                <a:latin typeface="Verdana" pitchFamily="34" charset="0"/>
                <a:ea typeface="ＭＳ Ｐゴシック" pitchFamily="34" charset="-128"/>
              </a:rPr>
              <a:pPr/>
              <a:t>5</a:t>
            </a:fld>
            <a:endParaRPr lang="en-US" sz="1200" smtClean="0">
              <a:solidFill>
                <a:srgbClr val="000000"/>
              </a:solidFill>
              <a:latin typeface="Verdana" pitchFamily="34" charset="0"/>
              <a:ea typeface="ＭＳ Ｐゴシック" pitchFamily="34" charset="-128"/>
            </a:endParaRPr>
          </a:p>
        </p:txBody>
      </p:sp>
    </p:spTree>
    <p:extLst>
      <p:ext uri="{BB962C8B-B14F-4D97-AF65-F5344CB8AC3E}">
        <p14:creationId xmlns:p14="http://schemas.microsoft.com/office/powerpoint/2010/main" val="176021810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DDF952CB-9D1D-4D45-8449-8F6DCEE1DE18}" type="slidenum">
              <a:rPr lang="en-US" smtClean="0">
                <a:latin typeface="Verdana" pitchFamily="34" charset="0"/>
              </a:rPr>
              <a:pPr/>
              <a:t>107</a:t>
            </a:fld>
            <a:endParaRPr lang="en-US" dirty="0" smtClean="0">
              <a:latin typeface="Verdana" pitchFamily="34" charset="0"/>
            </a:endParaRPr>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p>
        </p:txBody>
      </p:sp>
    </p:spTree>
    <p:extLst>
      <p:ext uri="{BB962C8B-B14F-4D97-AF65-F5344CB8AC3E}">
        <p14:creationId xmlns:p14="http://schemas.microsoft.com/office/powerpoint/2010/main" val="137357101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DDF952CB-9D1D-4D45-8449-8F6DCEE1DE18}" type="slidenum">
              <a:rPr lang="en-US" smtClean="0">
                <a:latin typeface="Verdana" pitchFamily="34" charset="0"/>
              </a:rPr>
              <a:pPr/>
              <a:t>108</a:t>
            </a:fld>
            <a:endParaRPr lang="en-US" dirty="0" smtClean="0">
              <a:latin typeface="Verdana" pitchFamily="34" charset="0"/>
            </a:endParaRPr>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p>
        </p:txBody>
      </p:sp>
    </p:spTree>
    <p:extLst>
      <p:ext uri="{BB962C8B-B14F-4D97-AF65-F5344CB8AC3E}">
        <p14:creationId xmlns:p14="http://schemas.microsoft.com/office/powerpoint/2010/main" val="269758698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DDF952CB-9D1D-4D45-8449-8F6DCEE1DE18}" type="slidenum">
              <a:rPr lang="en-US" smtClean="0">
                <a:latin typeface="Verdana" pitchFamily="34" charset="0"/>
              </a:rPr>
              <a:pPr/>
              <a:t>109</a:t>
            </a:fld>
            <a:endParaRPr lang="en-US" dirty="0" smtClean="0">
              <a:latin typeface="Verdana" pitchFamily="34" charset="0"/>
            </a:endParaRPr>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p>
        </p:txBody>
      </p:sp>
    </p:spTree>
    <p:extLst>
      <p:ext uri="{BB962C8B-B14F-4D97-AF65-F5344CB8AC3E}">
        <p14:creationId xmlns:p14="http://schemas.microsoft.com/office/powerpoint/2010/main" val="417638004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DDF952CB-9D1D-4D45-8449-8F6DCEE1DE18}" type="slidenum">
              <a:rPr lang="en-US" smtClean="0">
                <a:latin typeface="Verdana" pitchFamily="34" charset="0"/>
              </a:rPr>
              <a:pPr/>
              <a:t>110</a:t>
            </a:fld>
            <a:endParaRPr lang="en-US" dirty="0" smtClean="0">
              <a:latin typeface="Verdana" pitchFamily="34" charset="0"/>
            </a:endParaRPr>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p>
        </p:txBody>
      </p:sp>
    </p:spTree>
    <p:extLst>
      <p:ext uri="{BB962C8B-B14F-4D97-AF65-F5344CB8AC3E}">
        <p14:creationId xmlns:p14="http://schemas.microsoft.com/office/powerpoint/2010/main" val="386460604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DDF952CB-9D1D-4D45-8449-8F6DCEE1DE18}" type="slidenum">
              <a:rPr lang="en-US" smtClean="0">
                <a:latin typeface="Verdana" pitchFamily="34" charset="0"/>
              </a:rPr>
              <a:pPr/>
              <a:t>111</a:t>
            </a:fld>
            <a:endParaRPr lang="en-US" dirty="0" smtClean="0">
              <a:latin typeface="Verdana" pitchFamily="34" charset="0"/>
            </a:endParaRPr>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p>
        </p:txBody>
      </p:sp>
    </p:spTree>
    <p:extLst>
      <p:ext uri="{BB962C8B-B14F-4D97-AF65-F5344CB8AC3E}">
        <p14:creationId xmlns:p14="http://schemas.microsoft.com/office/powerpoint/2010/main" val="429009572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DDF952CB-9D1D-4D45-8449-8F6DCEE1DE18}" type="slidenum">
              <a:rPr lang="en-US" smtClean="0">
                <a:latin typeface="Verdana" pitchFamily="34" charset="0"/>
              </a:rPr>
              <a:pPr/>
              <a:t>112</a:t>
            </a:fld>
            <a:endParaRPr lang="en-US" dirty="0" smtClean="0">
              <a:latin typeface="Verdana" pitchFamily="34" charset="0"/>
            </a:endParaRPr>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p>
        </p:txBody>
      </p:sp>
    </p:spTree>
    <p:extLst>
      <p:ext uri="{BB962C8B-B14F-4D97-AF65-F5344CB8AC3E}">
        <p14:creationId xmlns:p14="http://schemas.microsoft.com/office/powerpoint/2010/main" val="208061384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DDF952CB-9D1D-4D45-8449-8F6DCEE1DE18}" type="slidenum">
              <a:rPr lang="en-US" smtClean="0">
                <a:latin typeface="Verdana" pitchFamily="34" charset="0"/>
              </a:rPr>
              <a:pPr/>
              <a:t>113</a:t>
            </a:fld>
            <a:endParaRPr lang="en-US" dirty="0" smtClean="0">
              <a:latin typeface="Verdana" pitchFamily="34" charset="0"/>
            </a:endParaRPr>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p>
        </p:txBody>
      </p:sp>
    </p:spTree>
    <p:extLst>
      <p:ext uri="{BB962C8B-B14F-4D97-AF65-F5344CB8AC3E}">
        <p14:creationId xmlns:p14="http://schemas.microsoft.com/office/powerpoint/2010/main" val="237860576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DDF952CB-9D1D-4D45-8449-8F6DCEE1DE18}" type="slidenum">
              <a:rPr lang="en-US" smtClean="0">
                <a:latin typeface="Verdana" pitchFamily="34" charset="0"/>
              </a:rPr>
              <a:pPr/>
              <a:t>114</a:t>
            </a:fld>
            <a:endParaRPr lang="en-US" dirty="0" smtClean="0">
              <a:latin typeface="Verdana" pitchFamily="34" charset="0"/>
            </a:endParaRPr>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p>
        </p:txBody>
      </p:sp>
    </p:spTree>
    <p:extLst>
      <p:ext uri="{BB962C8B-B14F-4D97-AF65-F5344CB8AC3E}">
        <p14:creationId xmlns:p14="http://schemas.microsoft.com/office/powerpoint/2010/main" val="125621776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DDF952CB-9D1D-4D45-8449-8F6DCEE1DE18}" type="slidenum">
              <a:rPr lang="en-US" smtClean="0">
                <a:latin typeface="Verdana" pitchFamily="34" charset="0"/>
              </a:rPr>
              <a:pPr/>
              <a:t>115</a:t>
            </a:fld>
            <a:endParaRPr lang="en-US" dirty="0" smtClean="0">
              <a:latin typeface="Verdana" pitchFamily="34" charset="0"/>
            </a:endParaRPr>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p>
        </p:txBody>
      </p:sp>
    </p:spTree>
    <p:extLst>
      <p:ext uri="{BB962C8B-B14F-4D97-AF65-F5344CB8AC3E}">
        <p14:creationId xmlns:p14="http://schemas.microsoft.com/office/powerpoint/2010/main" val="215761029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DDF952CB-9D1D-4D45-8449-8F6DCEE1DE18}" type="slidenum">
              <a:rPr lang="en-US" smtClean="0">
                <a:latin typeface="Verdana" pitchFamily="34" charset="0"/>
              </a:rPr>
              <a:pPr/>
              <a:t>116</a:t>
            </a:fld>
            <a:endParaRPr lang="en-US" dirty="0" smtClean="0">
              <a:latin typeface="Verdana" pitchFamily="34" charset="0"/>
            </a:endParaRPr>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p>
        </p:txBody>
      </p:sp>
    </p:spTree>
    <p:extLst>
      <p:ext uri="{BB962C8B-B14F-4D97-AF65-F5344CB8AC3E}">
        <p14:creationId xmlns:p14="http://schemas.microsoft.com/office/powerpoint/2010/main" val="813701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p:cNvSpPr>
            <a:spLocks noGrp="1" noRot="1" noChangeAspect="1" noTextEdit="1"/>
          </p:cNvSpPr>
          <p:nvPr>
            <p:ph type="sldImg"/>
          </p:nvPr>
        </p:nvSpPr>
        <p:spPr>
          <a:ln/>
        </p:spPr>
      </p:sp>
      <p:sp>
        <p:nvSpPr>
          <p:cNvPr id="1105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ea typeface="ＭＳ Ｐゴシック" pitchFamily="34" charset="-128"/>
            </a:endParaRPr>
          </a:p>
        </p:txBody>
      </p:sp>
      <p:sp>
        <p:nvSpPr>
          <p:cNvPr id="1105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fld id="{3ECDF3B4-4103-4574-8015-178F24A46986}" type="slidenum">
              <a:rPr lang="en-US" sz="1200" smtClean="0">
                <a:solidFill>
                  <a:srgbClr val="000000"/>
                </a:solidFill>
                <a:latin typeface="Verdana" pitchFamily="34" charset="0"/>
                <a:ea typeface="ＭＳ Ｐゴシック" pitchFamily="34" charset="-128"/>
              </a:rPr>
              <a:pPr/>
              <a:t>6</a:t>
            </a:fld>
            <a:endParaRPr lang="en-US" sz="1200" smtClean="0">
              <a:solidFill>
                <a:srgbClr val="000000"/>
              </a:solidFill>
              <a:latin typeface="Verdana" pitchFamily="34" charset="0"/>
              <a:ea typeface="ＭＳ Ｐゴシック" pitchFamily="34" charset="-128"/>
            </a:endParaRPr>
          </a:p>
        </p:txBody>
      </p:sp>
    </p:spTree>
    <p:extLst>
      <p:ext uri="{BB962C8B-B14F-4D97-AF65-F5344CB8AC3E}">
        <p14:creationId xmlns:p14="http://schemas.microsoft.com/office/powerpoint/2010/main" val="88285315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DDF952CB-9D1D-4D45-8449-8F6DCEE1DE18}" type="slidenum">
              <a:rPr lang="en-US" smtClean="0">
                <a:latin typeface="Verdana" pitchFamily="34" charset="0"/>
              </a:rPr>
              <a:pPr/>
              <a:t>117</a:t>
            </a:fld>
            <a:endParaRPr lang="en-US" dirty="0" smtClean="0">
              <a:latin typeface="Verdana" pitchFamily="34" charset="0"/>
            </a:endParaRPr>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p>
        </p:txBody>
      </p:sp>
    </p:spTree>
    <p:extLst>
      <p:ext uri="{BB962C8B-B14F-4D97-AF65-F5344CB8AC3E}">
        <p14:creationId xmlns:p14="http://schemas.microsoft.com/office/powerpoint/2010/main" val="169628632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DDF952CB-9D1D-4D45-8449-8F6DCEE1DE18}" type="slidenum">
              <a:rPr lang="en-US" smtClean="0">
                <a:latin typeface="Verdana" pitchFamily="34" charset="0"/>
              </a:rPr>
              <a:pPr/>
              <a:t>118</a:t>
            </a:fld>
            <a:endParaRPr lang="en-US" dirty="0" smtClean="0">
              <a:latin typeface="Verdana" pitchFamily="34" charset="0"/>
            </a:endParaRPr>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p>
        </p:txBody>
      </p:sp>
    </p:spTree>
    <p:extLst>
      <p:ext uri="{BB962C8B-B14F-4D97-AF65-F5344CB8AC3E}">
        <p14:creationId xmlns:p14="http://schemas.microsoft.com/office/powerpoint/2010/main" val="26068618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DDF952CB-9D1D-4D45-8449-8F6DCEE1DE18}" type="slidenum">
              <a:rPr lang="en-US" smtClean="0">
                <a:latin typeface="Verdana" pitchFamily="34" charset="0"/>
              </a:rPr>
              <a:pPr/>
              <a:t>119</a:t>
            </a:fld>
            <a:endParaRPr lang="en-US" dirty="0" smtClean="0">
              <a:latin typeface="Verdana" pitchFamily="34" charset="0"/>
            </a:endParaRPr>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p>
        </p:txBody>
      </p:sp>
    </p:spTree>
    <p:extLst>
      <p:ext uri="{BB962C8B-B14F-4D97-AF65-F5344CB8AC3E}">
        <p14:creationId xmlns:p14="http://schemas.microsoft.com/office/powerpoint/2010/main" val="215147141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DDF952CB-9D1D-4D45-8449-8F6DCEE1DE18}" type="slidenum">
              <a:rPr lang="en-US" smtClean="0">
                <a:latin typeface="Verdana" pitchFamily="34" charset="0"/>
              </a:rPr>
              <a:pPr/>
              <a:t>120</a:t>
            </a:fld>
            <a:endParaRPr lang="en-US" dirty="0" smtClean="0">
              <a:latin typeface="Verdana" pitchFamily="34" charset="0"/>
            </a:endParaRPr>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p>
        </p:txBody>
      </p:sp>
    </p:spTree>
    <p:extLst>
      <p:ext uri="{BB962C8B-B14F-4D97-AF65-F5344CB8AC3E}">
        <p14:creationId xmlns:p14="http://schemas.microsoft.com/office/powerpoint/2010/main" val="210879105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DDF952CB-9D1D-4D45-8449-8F6DCEE1DE18}" type="slidenum">
              <a:rPr lang="en-US" smtClean="0">
                <a:latin typeface="Verdana" pitchFamily="34" charset="0"/>
              </a:rPr>
              <a:pPr/>
              <a:t>121</a:t>
            </a:fld>
            <a:endParaRPr lang="en-US" dirty="0" smtClean="0">
              <a:latin typeface="Verdana" pitchFamily="34" charset="0"/>
            </a:endParaRPr>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p>
        </p:txBody>
      </p:sp>
    </p:spTree>
    <p:extLst>
      <p:ext uri="{BB962C8B-B14F-4D97-AF65-F5344CB8AC3E}">
        <p14:creationId xmlns:p14="http://schemas.microsoft.com/office/powerpoint/2010/main" val="294987518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DDF952CB-9D1D-4D45-8449-8F6DCEE1DE18}" type="slidenum">
              <a:rPr lang="en-US" smtClean="0">
                <a:latin typeface="Verdana" pitchFamily="34" charset="0"/>
              </a:rPr>
              <a:pPr/>
              <a:t>122</a:t>
            </a:fld>
            <a:endParaRPr lang="en-US" dirty="0" smtClean="0">
              <a:latin typeface="Verdana" pitchFamily="34" charset="0"/>
            </a:endParaRPr>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p>
        </p:txBody>
      </p:sp>
    </p:spTree>
    <p:extLst>
      <p:ext uri="{BB962C8B-B14F-4D97-AF65-F5344CB8AC3E}">
        <p14:creationId xmlns:p14="http://schemas.microsoft.com/office/powerpoint/2010/main" val="273948090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DDF952CB-9D1D-4D45-8449-8F6DCEE1DE18}" type="slidenum">
              <a:rPr lang="en-US" smtClean="0">
                <a:latin typeface="Verdana" pitchFamily="34" charset="0"/>
              </a:rPr>
              <a:pPr/>
              <a:t>123</a:t>
            </a:fld>
            <a:endParaRPr lang="en-US" dirty="0" smtClean="0">
              <a:latin typeface="Verdana" pitchFamily="34" charset="0"/>
            </a:endParaRPr>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p>
        </p:txBody>
      </p:sp>
    </p:spTree>
    <p:extLst>
      <p:ext uri="{BB962C8B-B14F-4D97-AF65-F5344CB8AC3E}">
        <p14:creationId xmlns:p14="http://schemas.microsoft.com/office/powerpoint/2010/main" val="253398290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DDF952CB-9D1D-4D45-8449-8F6DCEE1DE18}" type="slidenum">
              <a:rPr lang="en-US" smtClean="0">
                <a:latin typeface="Verdana" pitchFamily="34" charset="0"/>
              </a:rPr>
              <a:pPr/>
              <a:t>124</a:t>
            </a:fld>
            <a:endParaRPr lang="en-US" dirty="0" smtClean="0">
              <a:latin typeface="Verdana" pitchFamily="34" charset="0"/>
            </a:endParaRPr>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p>
        </p:txBody>
      </p:sp>
    </p:spTree>
    <p:extLst>
      <p:ext uri="{BB962C8B-B14F-4D97-AF65-F5344CB8AC3E}">
        <p14:creationId xmlns:p14="http://schemas.microsoft.com/office/powerpoint/2010/main" val="2667813706"/>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DDF952CB-9D1D-4D45-8449-8F6DCEE1DE18}" type="slidenum">
              <a:rPr lang="en-US" smtClean="0">
                <a:latin typeface="Verdana" pitchFamily="34" charset="0"/>
              </a:rPr>
              <a:pPr/>
              <a:t>125</a:t>
            </a:fld>
            <a:endParaRPr lang="en-US" dirty="0" smtClean="0">
              <a:latin typeface="Verdana" pitchFamily="34" charset="0"/>
            </a:endParaRPr>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p>
        </p:txBody>
      </p:sp>
    </p:spTree>
    <p:extLst>
      <p:ext uri="{BB962C8B-B14F-4D97-AF65-F5344CB8AC3E}">
        <p14:creationId xmlns:p14="http://schemas.microsoft.com/office/powerpoint/2010/main" val="383310642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DDF952CB-9D1D-4D45-8449-8F6DCEE1DE18}" type="slidenum">
              <a:rPr lang="en-US" smtClean="0">
                <a:latin typeface="Verdana" pitchFamily="34" charset="0"/>
              </a:rPr>
              <a:pPr/>
              <a:t>126</a:t>
            </a:fld>
            <a:endParaRPr lang="en-US" dirty="0" smtClean="0">
              <a:latin typeface="Verdana" pitchFamily="34" charset="0"/>
            </a:endParaRPr>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p>
        </p:txBody>
      </p:sp>
    </p:spTree>
    <p:extLst>
      <p:ext uri="{BB962C8B-B14F-4D97-AF65-F5344CB8AC3E}">
        <p14:creationId xmlns:p14="http://schemas.microsoft.com/office/powerpoint/2010/main" val="32569767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p:cNvSpPr>
            <a:spLocks noGrp="1" noRot="1" noChangeAspect="1" noTextEdit="1"/>
          </p:cNvSpPr>
          <p:nvPr>
            <p:ph type="sldImg"/>
          </p:nvPr>
        </p:nvSpPr>
        <p:spPr>
          <a:ln/>
        </p:spPr>
      </p:sp>
      <p:sp>
        <p:nvSpPr>
          <p:cNvPr id="1105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ea typeface="ＭＳ Ｐゴシック" pitchFamily="34" charset="-128"/>
            </a:endParaRPr>
          </a:p>
        </p:txBody>
      </p:sp>
      <p:sp>
        <p:nvSpPr>
          <p:cNvPr id="1105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fld id="{3ECDF3B4-4103-4574-8015-178F24A46986}" type="slidenum">
              <a:rPr lang="en-US" sz="1200" smtClean="0">
                <a:solidFill>
                  <a:srgbClr val="000000"/>
                </a:solidFill>
                <a:latin typeface="Verdana" pitchFamily="34" charset="0"/>
                <a:ea typeface="ＭＳ Ｐゴシック" pitchFamily="34" charset="-128"/>
              </a:rPr>
              <a:pPr/>
              <a:t>7</a:t>
            </a:fld>
            <a:endParaRPr lang="en-US" sz="1200" smtClean="0">
              <a:solidFill>
                <a:srgbClr val="000000"/>
              </a:solidFill>
              <a:latin typeface="Verdana" pitchFamily="34" charset="0"/>
              <a:ea typeface="ＭＳ Ｐゴシック" pitchFamily="34" charset="-128"/>
            </a:endParaRPr>
          </a:p>
        </p:txBody>
      </p:sp>
    </p:spTree>
    <p:extLst>
      <p:ext uri="{BB962C8B-B14F-4D97-AF65-F5344CB8AC3E}">
        <p14:creationId xmlns:p14="http://schemas.microsoft.com/office/powerpoint/2010/main" val="253713834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DDF952CB-9D1D-4D45-8449-8F6DCEE1DE18}" type="slidenum">
              <a:rPr lang="en-US" smtClean="0">
                <a:latin typeface="Verdana" pitchFamily="34" charset="0"/>
              </a:rPr>
              <a:pPr/>
              <a:t>127</a:t>
            </a:fld>
            <a:endParaRPr lang="en-US" dirty="0" smtClean="0">
              <a:latin typeface="Verdana" pitchFamily="34" charset="0"/>
            </a:endParaRPr>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p>
        </p:txBody>
      </p:sp>
    </p:spTree>
    <p:extLst>
      <p:ext uri="{BB962C8B-B14F-4D97-AF65-F5344CB8AC3E}">
        <p14:creationId xmlns:p14="http://schemas.microsoft.com/office/powerpoint/2010/main" val="2694233390"/>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DDF952CB-9D1D-4D45-8449-8F6DCEE1DE18}" type="slidenum">
              <a:rPr lang="en-US" smtClean="0">
                <a:latin typeface="Verdana" pitchFamily="34" charset="0"/>
              </a:rPr>
              <a:pPr/>
              <a:t>128</a:t>
            </a:fld>
            <a:endParaRPr lang="en-US" dirty="0" smtClean="0">
              <a:latin typeface="Verdana" pitchFamily="34" charset="0"/>
            </a:endParaRPr>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p>
        </p:txBody>
      </p:sp>
    </p:spTree>
    <p:extLst>
      <p:ext uri="{BB962C8B-B14F-4D97-AF65-F5344CB8AC3E}">
        <p14:creationId xmlns:p14="http://schemas.microsoft.com/office/powerpoint/2010/main" val="1995039662"/>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DDF952CB-9D1D-4D45-8449-8F6DCEE1DE18}" type="slidenum">
              <a:rPr lang="en-US" smtClean="0">
                <a:latin typeface="Verdana" pitchFamily="34" charset="0"/>
              </a:rPr>
              <a:pPr/>
              <a:t>129</a:t>
            </a:fld>
            <a:endParaRPr lang="en-US" dirty="0" smtClean="0">
              <a:latin typeface="Verdana" pitchFamily="34" charset="0"/>
            </a:endParaRPr>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p>
        </p:txBody>
      </p:sp>
    </p:spTree>
    <p:extLst>
      <p:ext uri="{BB962C8B-B14F-4D97-AF65-F5344CB8AC3E}">
        <p14:creationId xmlns:p14="http://schemas.microsoft.com/office/powerpoint/2010/main" val="2017454250"/>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DDF952CB-9D1D-4D45-8449-8F6DCEE1DE18}" type="slidenum">
              <a:rPr lang="en-US" smtClean="0">
                <a:latin typeface="Verdana" pitchFamily="34" charset="0"/>
              </a:rPr>
              <a:pPr/>
              <a:t>130</a:t>
            </a:fld>
            <a:endParaRPr lang="en-US" dirty="0" smtClean="0">
              <a:latin typeface="Verdana" pitchFamily="34" charset="0"/>
            </a:endParaRPr>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p>
        </p:txBody>
      </p:sp>
    </p:spTree>
    <p:extLst>
      <p:ext uri="{BB962C8B-B14F-4D97-AF65-F5344CB8AC3E}">
        <p14:creationId xmlns:p14="http://schemas.microsoft.com/office/powerpoint/2010/main" val="340278501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DDF952CB-9D1D-4D45-8449-8F6DCEE1DE18}" type="slidenum">
              <a:rPr lang="en-US" smtClean="0">
                <a:latin typeface="Verdana" pitchFamily="34" charset="0"/>
              </a:rPr>
              <a:pPr/>
              <a:t>131</a:t>
            </a:fld>
            <a:endParaRPr lang="en-US" dirty="0" smtClean="0">
              <a:latin typeface="Verdana" pitchFamily="34" charset="0"/>
            </a:endParaRPr>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p>
        </p:txBody>
      </p:sp>
    </p:spTree>
    <p:extLst>
      <p:ext uri="{BB962C8B-B14F-4D97-AF65-F5344CB8AC3E}">
        <p14:creationId xmlns:p14="http://schemas.microsoft.com/office/powerpoint/2010/main" val="1772475266"/>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DDF952CB-9D1D-4D45-8449-8F6DCEE1DE18}" type="slidenum">
              <a:rPr lang="en-US" smtClean="0">
                <a:latin typeface="Verdana" pitchFamily="34" charset="0"/>
              </a:rPr>
              <a:pPr/>
              <a:t>132</a:t>
            </a:fld>
            <a:endParaRPr lang="en-US" dirty="0" smtClean="0">
              <a:latin typeface="Verdana" pitchFamily="34" charset="0"/>
            </a:endParaRPr>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p>
        </p:txBody>
      </p:sp>
    </p:spTree>
    <p:extLst>
      <p:ext uri="{BB962C8B-B14F-4D97-AF65-F5344CB8AC3E}">
        <p14:creationId xmlns:p14="http://schemas.microsoft.com/office/powerpoint/2010/main" val="261325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p:cNvSpPr>
            <a:spLocks noGrp="1" noRot="1" noChangeAspect="1" noTextEdit="1"/>
          </p:cNvSpPr>
          <p:nvPr>
            <p:ph type="sldImg"/>
          </p:nvPr>
        </p:nvSpPr>
        <p:spPr>
          <a:ln/>
        </p:spPr>
      </p:sp>
      <p:sp>
        <p:nvSpPr>
          <p:cNvPr id="1105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ea typeface="ＭＳ Ｐゴシック" pitchFamily="34" charset="-128"/>
            </a:endParaRPr>
          </a:p>
        </p:txBody>
      </p:sp>
      <p:sp>
        <p:nvSpPr>
          <p:cNvPr id="1105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fld id="{3ECDF3B4-4103-4574-8015-178F24A46986}" type="slidenum">
              <a:rPr lang="en-US" sz="1200" smtClean="0">
                <a:solidFill>
                  <a:srgbClr val="000000"/>
                </a:solidFill>
                <a:latin typeface="Verdana" pitchFamily="34" charset="0"/>
                <a:ea typeface="ＭＳ Ｐゴシック" pitchFamily="34" charset="-128"/>
              </a:rPr>
              <a:pPr/>
              <a:t>8</a:t>
            </a:fld>
            <a:endParaRPr lang="en-US" sz="1200" smtClean="0">
              <a:solidFill>
                <a:srgbClr val="000000"/>
              </a:solidFill>
              <a:latin typeface="Verdana" pitchFamily="34" charset="0"/>
              <a:ea typeface="ＭＳ Ｐゴシック" pitchFamily="34" charset="-128"/>
            </a:endParaRPr>
          </a:p>
        </p:txBody>
      </p:sp>
    </p:spTree>
    <p:extLst>
      <p:ext uri="{BB962C8B-B14F-4D97-AF65-F5344CB8AC3E}">
        <p14:creationId xmlns:p14="http://schemas.microsoft.com/office/powerpoint/2010/main" val="22620936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p:cNvSpPr>
            <a:spLocks noGrp="1" noRot="1" noChangeAspect="1" noTextEdit="1"/>
          </p:cNvSpPr>
          <p:nvPr>
            <p:ph type="sldImg"/>
          </p:nvPr>
        </p:nvSpPr>
        <p:spPr>
          <a:ln/>
        </p:spPr>
      </p:sp>
      <p:sp>
        <p:nvSpPr>
          <p:cNvPr id="1105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ea typeface="ＭＳ Ｐゴシック" pitchFamily="34" charset="-128"/>
            </a:endParaRPr>
          </a:p>
        </p:txBody>
      </p:sp>
      <p:sp>
        <p:nvSpPr>
          <p:cNvPr id="1105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fld id="{3ECDF3B4-4103-4574-8015-178F24A46986}" type="slidenum">
              <a:rPr lang="en-US" sz="1200" smtClean="0">
                <a:solidFill>
                  <a:srgbClr val="000000"/>
                </a:solidFill>
                <a:latin typeface="Verdana" pitchFamily="34" charset="0"/>
                <a:ea typeface="ＭＳ Ｐゴシック" pitchFamily="34" charset="-128"/>
              </a:rPr>
              <a:pPr/>
              <a:t>9</a:t>
            </a:fld>
            <a:endParaRPr lang="en-US" sz="1200" smtClean="0">
              <a:solidFill>
                <a:srgbClr val="000000"/>
              </a:solidFill>
              <a:latin typeface="Verdana" pitchFamily="34" charset="0"/>
              <a:ea typeface="ＭＳ Ｐゴシック" pitchFamily="34" charset="-128"/>
            </a:endParaRPr>
          </a:p>
        </p:txBody>
      </p:sp>
    </p:spTree>
    <p:extLst>
      <p:ext uri="{BB962C8B-B14F-4D97-AF65-F5344CB8AC3E}">
        <p14:creationId xmlns:p14="http://schemas.microsoft.com/office/powerpoint/2010/main" val="25210242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BE92FA0-2F44-4092-A01A-2B6418E3BA73}" type="slidenum">
              <a:rPr lang="en-US"/>
              <a:pPr>
                <a:defRPr/>
              </a:pPr>
              <a:t>‹#›</a:t>
            </a:fld>
            <a:endParaRPr lang="en-US"/>
          </a:p>
        </p:txBody>
      </p:sp>
    </p:spTree>
    <p:extLst>
      <p:ext uri="{BB962C8B-B14F-4D97-AF65-F5344CB8AC3E}">
        <p14:creationId xmlns:p14="http://schemas.microsoft.com/office/powerpoint/2010/main" val="2956260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CB37EC7-5807-440E-A5B2-E1CEEB8AEE7E}" type="slidenum">
              <a:rPr lang="en-US"/>
              <a:pPr>
                <a:defRPr/>
              </a:pPr>
              <a:t>‹#›</a:t>
            </a:fld>
            <a:endParaRPr lang="en-US"/>
          </a:p>
        </p:txBody>
      </p:sp>
    </p:spTree>
    <p:extLst>
      <p:ext uri="{BB962C8B-B14F-4D97-AF65-F5344CB8AC3E}">
        <p14:creationId xmlns:p14="http://schemas.microsoft.com/office/powerpoint/2010/main" val="866086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65F2564-F238-4C4E-92AB-3C60302F2A77}" type="slidenum">
              <a:rPr lang="en-US"/>
              <a:pPr>
                <a:defRPr/>
              </a:pPr>
              <a:t>‹#›</a:t>
            </a:fld>
            <a:endParaRPr lang="en-US"/>
          </a:p>
        </p:txBody>
      </p:sp>
    </p:spTree>
    <p:extLst>
      <p:ext uri="{BB962C8B-B14F-4D97-AF65-F5344CB8AC3E}">
        <p14:creationId xmlns:p14="http://schemas.microsoft.com/office/powerpoint/2010/main" val="37185211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C13FDDC-4AE0-48FE-A9DE-9DB1C7B3F10A}" type="slidenum">
              <a:rPr lang="en-US"/>
              <a:pPr>
                <a:defRPr/>
              </a:pPr>
              <a:t>‹#›</a:t>
            </a:fld>
            <a:endParaRPr lang="en-US"/>
          </a:p>
        </p:txBody>
      </p:sp>
    </p:spTree>
    <p:extLst>
      <p:ext uri="{BB962C8B-B14F-4D97-AF65-F5344CB8AC3E}">
        <p14:creationId xmlns:p14="http://schemas.microsoft.com/office/powerpoint/2010/main" val="31066855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E660A61-93C8-4496-96E2-DF306E17D2B1}" type="slidenum">
              <a:rPr lang="en-US"/>
              <a:pPr>
                <a:defRPr/>
              </a:pPr>
              <a:t>‹#›</a:t>
            </a:fld>
            <a:endParaRPr lang="en-US"/>
          </a:p>
        </p:txBody>
      </p:sp>
    </p:spTree>
    <p:extLst>
      <p:ext uri="{BB962C8B-B14F-4D97-AF65-F5344CB8AC3E}">
        <p14:creationId xmlns:p14="http://schemas.microsoft.com/office/powerpoint/2010/main" val="27942054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215B9C89-B45A-4220-B3DB-03E13E733E5C}" type="slidenum">
              <a:rPr lang="en-US"/>
              <a:pPr>
                <a:defRPr/>
              </a:pPr>
              <a:t>‹#›</a:t>
            </a:fld>
            <a:endParaRPr lang="en-US"/>
          </a:p>
        </p:txBody>
      </p:sp>
    </p:spTree>
    <p:extLst>
      <p:ext uri="{BB962C8B-B14F-4D97-AF65-F5344CB8AC3E}">
        <p14:creationId xmlns:p14="http://schemas.microsoft.com/office/powerpoint/2010/main" val="19401847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CFB4BF51-B50C-454E-BB14-109CEA97A610}" type="slidenum">
              <a:rPr lang="en-US"/>
              <a:pPr>
                <a:defRPr/>
              </a:pPr>
              <a:t>‹#›</a:t>
            </a:fld>
            <a:endParaRPr lang="en-US"/>
          </a:p>
        </p:txBody>
      </p:sp>
    </p:spTree>
    <p:extLst>
      <p:ext uri="{BB962C8B-B14F-4D97-AF65-F5344CB8AC3E}">
        <p14:creationId xmlns:p14="http://schemas.microsoft.com/office/powerpoint/2010/main" val="37575365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9FFD6412-D282-4AFE-BB7D-A79A89512000}" type="slidenum">
              <a:rPr lang="en-US"/>
              <a:pPr>
                <a:defRPr/>
              </a:pPr>
              <a:t>‹#›</a:t>
            </a:fld>
            <a:endParaRPr lang="en-US"/>
          </a:p>
        </p:txBody>
      </p:sp>
    </p:spTree>
    <p:extLst>
      <p:ext uri="{BB962C8B-B14F-4D97-AF65-F5344CB8AC3E}">
        <p14:creationId xmlns:p14="http://schemas.microsoft.com/office/powerpoint/2010/main" val="10704728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749E420C-DBCB-4DD4-BBE2-A311D551C085}" type="slidenum">
              <a:rPr lang="en-US"/>
              <a:pPr>
                <a:defRPr/>
              </a:pPr>
              <a:t>‹#›</a:t>
            </a:fld>
            <a:endParaRPr lang="en-US"/>
          </a:p>
        </p:txBody>
      </p:sp>
    </p:spTree>
    <p:extLst>
      <p:ext uri="{BB962C8B-B14F-4D97-AF65-F5344CB8AC3E}">
        <p14:creationId xmlns:p14="http://schemas.microsoft.com/office/powerpoint/2010/main" val="16313448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ADBB3BD2-46F6-4D42-8A97-FE2C800C1B33}" type="slidenum">
              <a:rPr lang="en-US"/>
              <a:pPr>
                <a:defRPr/>
              </a:pPr>
              <a:t>‹#›</a:t>
            </a:fld>
            <a:endParaRPr lang="en-US"/>
          </a:p>
        </p:txBody>
      </p:sp>
    </p:spTree>
    <p:extLst>
      <p:ext uri="{BB962C8B-B14F-4D97-AF65-F5344CB8AC3E}">
        <p14:creationId xmlns:p14="http://schemas.microsoft.com/office/powerpoint/2010/main" val="6554241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84B1762B-3C88-4511-B923-9FB8ABB71FCD}" type="slidenum">
              <a:rPr lang="en-US"/>
              <a:pPr>
                <a:defRPr/>
              </a:pPr>
              <a:t>‹#›</a:t>
            </a:fld>
            <a:endParaRPr lang="en-US"/>
          </a:p>
        </p:txBody>
      </p:sp>
    </p:spTree>
    <p:extLst>
      <p:ext uri="{BB962C8B-B14F-4D97-AF65-F5344CB8AC3E}">
        <p14:creationId xmlns:p14="http://schemas.microsoft.com/office/powerpoint/2010/main" val="19175470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latin typeface="Arial" charset="0"/>
              </a:defRPr>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atin typeface="Arial" charset="0"/>
              </a:defRPr>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lvl1pPr>
          </a:lstStyle>
          <a:p>
            <a:pPr>
              <a:defRPr/>
            </a:pPr>
            <a:fld id="{E6B63DE1-6DF1-49E9-A645-190D7EA1774C}"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6.jpeg"/><Relationship Id="rId5" Type="http://schemas.openxmlformats.org/officeDocument/2006/relationships/image" Target="../media/image4.png"/><Relationship Id="rId4" Type="http://schemas.openxmlformats.org/officeDocument/2006/relationships/image" Target="../media/image3.jpeg"/></Relationships>
</file>

<file path=ppt/slides/_rels/slide10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3.xml"/><Relationship Id="rId1" Type="http://schemas.openxmlformats.org/officeDocument/2006/relationships/slideLayout" Target="../slideLayouts/slideLayout2.xml"/><Relationship Id="rId6" Type="http://schemas.openxmlformats.org/officeDocument/2006/relationships/image" Target="../media/image109.png"/><Relationship Id="rId5" Type="http://schemas.openxmlformats.org/officeDocument/2006/relationships/image" Target="../media/image3.jpeg"/><Relationship Id="rId4" Type="http://schemas.openxmlformats.org/officeDocument/2006/relationships/image" Target="../media/image210.png"/></Relationships>
</file>

<file path=ppt/slides/_rels/slide10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4.xml"/><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30.png"/></Relationships>
</file>

<file path=ppt/slides/_rels/slide102.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notesSlide" Target="../notesSlides/notesSlide45.xml"/><Relationship Id="rId1" Type="http://schemas.openxmlformats.org/officeDocument/2006/relationships/slideLayout" Target="../slideLayouts/slideLayout2.xml"/><Relationship Id="rId6" Type="http://schemas.openxmlformats.org/officeDocument/2006/relationships/image" Target="../media/image3.jpeg"/><Relationship Id="rId5" Type="http://schemas.openxmlformats.org/officeDocument/2006/relationships/image" Target="../media/image31.png"/><Relationship Id="rId4" Type="http://schemas.openxmlformats.org/officeDocument/2006/relationships/image" Target="../media/image2.png"/></Relationships>
</file>

<file path=ppt/slides/_rels/slide103.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notesSlide" Target="../notesSlides/notesSlide46.xml"/><Relationship Id="rId1" Type="http://schemas.openxmlformats.org/officeDocument/2006/relationships/slideLayout" Target="../slideLayouts/slideLayout2.xml"/><Relationship Id="rId6" Type="http://schemas.openxmlformats.org/officeDocument/2006/relationships/image" Target="../media/image3.jpeg"/><Relationship Id="rId5" Type="http://schemas.openxmlformats.org/officeDocument/2006/relationships/image" Target="../media/image111.png"/><Relationship Id="rId4" Type="http://schemas.openxmlformats.org/officeDocument/2006/relationships/image" Target="../media/image2.png"/></Relationships>
</file>

<file path=ppt/slides/_rels/slide10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7.xml"/><Relationship Id="rId1" Type="http://schemas.openxmlformats.org/officeDocument/2006/relationships/slideLayout" Target="../slideLayouts/slideLayout2.xml"/><Relationship Id="rId6" Type="http://schemas.openxmlformats.org/officeDocument/2006/relationships/image" Target="../media/image102.jpeg"/><Relationship Id="rId5" Type="http://schemas.openxmlformats.org/officeDocument/2006/relationships/image" Target="../media/image3.jpeg"/><Relationship Id="rId4" Type="http://schemas.openxmlformats.org/officeDocument/2006/relationships/image" Target="../media/image34.png"/></Relationships>
</file>

<file path=ppt/slides/_rels/slide105.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notesSlide" Target="../notesSlides/notesSlide48.xml"/><Relationship Id="rId1" Type="http://schemas.openxmlformats.org/officeDocument/2006/relationships/slideLayout" Target="../slideLayouts/slideLayout2.xml"/><Relationship Id="rId6" Type="http://schemas.openxmlformats.org/officeDocument/2006/relationships/image" Target="../media/image3.jpeg"/><Relationship Id="rId5" Type="http://schemas.openxmlformats.org/officeDocument/2006/relationships/image" Target="../media/image36.png"/><Relationship Id="rId4" Type="http://schemas.openxmlformats.org/officeDocument/2006/relationships/image" Target="../media/image2.png"/></Relationships>
</file>

<file path=ppt/slides/_rels/slide10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9.xml"/><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10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0.xml"/><Relationship Id="rId1" Type="http://schemas.openxmlformats.org/officeDocument/2006/relationships/slideLayout" Target="../slideLayouts/slideLayout2.xml"/><Relationship Id="rId4" Type="http://schemas.openxmlformats.org/officeDocument/2006/relationships/image" Target="../media/image460.png"/></Relationships>
</file>

<file path=ppt/slides/_rels/slide10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1.xml"/><Relationship Id="rId1" Type="http://schemas.openxmlformats.org/officeDocument/2006/relationships/slideLayout" Target="../slideLayouts/slideLayout2.xml"/><Relationship Id="rId4" Type="http://schemas.openxmlformats.org/officeDocument/2006/relationships/image" Target="../media/image470.png"/></Relationships>
</file>

<file path=ppt/slides/_rels/slide10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2.xml"/><Relationship Id="rId1" Type="http://schemas.openxmlformats.org/officeDocument/2006/relationships/slideLayout" Target="../slideLayouts/slideLayout2.xml"/><Relationship Id="rId6" Type="http://schemas.openxmlformats.org/officeDocument/2006/relationships/image" Target="../media/image50.png"/><Relationship Id="rId5" Type="http://schemas.openxmlformats.org/officeDocument/2006/relationships/image" Target="../media/image103.jpeg"/><Relationship Id="rId4" Type="http://schemas.openxmlformats.org/officeDocument/2006/relationships/image" Target="../media/image48.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1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3.xml"/><Relationship Id="rId1" Type="http://schemas.openxmlformats.org/officeDocument/2006/relationships/slideLayout" Target="../slideLayouts/slideLayout2.xml"/><Relationship Id="rId5" Type="http://schemas.openxmlformats.org/officeDocument/2006/relationships/image" Target="../media/image103.jpeg"/><Relationship Id="rId4" Type="http://schemas.openxmlformats.org/officeDocument/2006/relationships/image" Target="../media/image51.png"/></Relationships>
</file>

<file path=ppt/slides/_rels/slide1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4.xml"/><Relationship Id="rId1" Type="http://schemas.openxmlformats.org/officeDocument/2006/relationships/slideLayout" Target="../slideLayouts/slideLayout2.xml"/><Relationship Id="rId4" Type="http://schemas.openxmlformats.org/officeDocument/2006/relationships/image" Target="../media/image52.png"/></Relationships>
</file>

<file path=ppt/slides/_rels/slide1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5.xml"/><Relationship Id="rId1" Type="http://schemas.openxmlformats.org/officeDocument/2006/relationships/slideLayout" Target="../slideLayouts/slideLayout2.xml"/><Relationship Id="rId4" Type="http://schemas.openxmlformats.org/officeDocument/2006/relationships/image" Target="../media/image53.png"/></Relationships>
</file>

<file path=ppt/slides/_rels/slide1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6.xml"/><Relationship Id="rId1" Type="http://schemas.openxmlformats.org/officeDocument/2006/relationships/slideLayout" Target="../slideLayouts/slideLayout2.xml"/><Relationship Id="rId5" Type="http://schemas.openxmlformats.org/officeDocument/2006/relationships/image" Target="../media/image55.png"/><Relationship Id="rId4" Type="http://schemas.openxmlformats.org/officeDocument/2006/relationships/image" Target="../media/image54.png"/></Relationships>
</file>

<file path=ppt/slides/_rels/slide1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7.xml"/><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40.png"/></Relationships>
</file>

<file path=ppt/slides/_rels/slide1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8.xml"/><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41.png"/></Relationships>
</file>

<file path=ppt/slides/_rels/slide1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9.xml"/><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42.png"/></Relationships>
</file>

<file path=ppt/slides/_rels/slide1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0.xml"/><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431.png"/></Relationships>
</file>

<file path=ppt/slides/_rels/slide1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1.xml"/><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44.png"/></Relationships>
</file>

<file path=ppt/slides/_rels/slide1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2.xml"/><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45.png"/></Relationships>
</file>

<file path=ppt/slides/_rels/slide12.xml.rels><?xml version="1.0" encoding="UTF-8" standalone="yes"?>
<Relationships xmlns="http://schemas.openxmlformats.org/package/2006/relationships"><Relationship Id="rId8" Type="http://schemas.openxmlformats.org/officeDocument/2006/relationships/image" Target="../media/image22.tiff"/><Relationship Id="rId3" Type="http://schemas.openxmlformats.org/officeDocument/2006/relationships/image" Target="../media/image2.png"/><Relationship Id="rId7"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png"/><Relationship Id="rId10" Type="http://schemas.openxmlformats.org/officeDocument/2006/relationships/image" Target="../media/image24.png"/><Relationship Id="rId4" Type="http://schemas.openxmlformats.org/officeDocument/2006/relationships/image" Target="../media/image3.jpeg"/><Relationship Id="rId9" Type="http://schemas.openxmlformats.org/officeDocument/2006/relationships/image" Target="../media/image23.png"/></Relationships>
</file>

<file path=ppt/slides/_rels/slide1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3.xml"/><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460.png"/></Relationships>
</file>

<file path=ppt/slides/_rels/slide1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4.xml"/><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114.png"/></Relationships>
</file>

<file path=ppt/slides/_rels/slide1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5.xml"/><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48.png"/></Relationships>
</file>

<file path=ppt/slides/_rels/slide1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6.xml"/><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49.png"/></Relationships>
</file>

<file path=ppt/slides/_rels/slide1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7.xml"/><Relationship Id="rId1" Type="http://schemas.openxmlformats.org/officeDocument/2006/relationships/slideLayout" Target="../slideLayouts/slideLayout2.xml"/><Relationship Id="rId6" Type="http://schemas.openxmlformats.org/officeDocument/2006/relationships/image" Target="../media/image51.png"/><Relationship Id="rId5" Type="http://schemas.openxmlformats.org/officeDocument/2006/relationships/image" Target="../media/image3.jpeg"/><Relationship Id="rId4" Type="http://schemas.openxmlformats.org/officeDocument/2006/relationships/image" Target="../media/image50.png"/></Relationships>
</file>

<file path=ppt/slides/_rels/slide1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8.xml"/><Relationship Id="rId1" Type="http://schemas.openxmlformats.org/officeDocument/2006/relationships/slideLayout" Target="../slideLayouts/slideLayout2.xml"/><Relationship Id="rId6" Type="http://schemas.openxmlformats.org/officeDocument/2006/relationships/image" Target="../media/image53.png"/><Relationship Id="rId5" Type="http://schemas.openxmlformats.org/officeDocument/2006/relationships/image" Target="../media/image3.jpeg"/><Relationship Id="rId4" Type="http://schemas.openxmlformats.org/officeDocument/2006/relationships/image" Target="../media/image52.png"/></Relationships>
</file>

<file path=ppt/slides/_rels/slide1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9.xml"/><Relationship Id="rId1" Type="http://schemas.openxmlformats.org/officeDocument/2006/relationships/slideLayout" Target="../slideLayouts/slideLayout2.xml"/><Relationship Id="rId6" Type="http://schemas.openxmlformats.org/officeDocument/2006/relationships/image" Target="../media/image55.png"/><Relationship Id="rId5" Type="http://schemas.openxmlformats.org/officeDocument/2006/relationships/image" Target="../media/image3.jpeg"/><Relationship Id="rId4" Type="http://schemas.openxmlformats.org/officeDocument/2006/relationships/image" Target="../media/image54.png"/></Relationships>
</file>

<file path=ppt/slides/_rels/slide1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0.xml"/><Relationship Id="rId1" Type="http://schemas.openxmlformats.org/officeDocument/2006/relationships/slideLayout" Target="../slideLayouts/slideLayout2.xml"/><Relationship Id="rId6" Type="http://schemas.openxmlformats.org/officeDocument/2006/relationships/image" Target="../media/image570.png"/><Relationship Id="rId5" Type="http://schemas.openxmlformats.org/officeDocument/2006/relationships/image" Target="../media/image3.jpeg"/><Relationship Id="rId4" Type="http://schemas.openxmlformats.org/officeDocument/2006/relationships/image" Target="../media/image560.png"/></Relationships>
</file>

<file path=ppt/slides/_rels/slide128.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59.png"/><Relationship Id="rId2" Type="http://schemas.openxmlformats.org/officeDocument/2006/relationships/notesSlide" Target="../notesSlides/notesSlide71.xml"/><Relationship Id="rId1" Type="http://schemas.openxmlformats.org/officeDocument/2006/relationships/slideLayout" Target="../slideLayouts/slideLayout2.xml"/><Relationship Id="rId6" Type="http://schemas.openxmlformats.org/officeDocument/2006/relationships/image" Target="../media/image51.png"/><Relationship Id="rId5" Type="http://schemas.openxmlformats.org/officeDocument/2006/relationships/image" Target="../media/image3.jpeg"/><Relationship Id="rId4" Type="http://schemas.openxmlformats.org/officeDocument/2006/relationships/image" Target="../media/image580.png"/></Relationships>
</file>

<file path=ppt/slides/_rels/slide129.xml.rels><?xml version="1.0" encoding="UTF-8" standalone="yes"?>
<Relationships xmlns="http://schemas.openxmlformats.org/package/2006/relationships"><Relationship Id="rId3" Type="http://schemas.openxmlformats.org/officeDocument/2006/relationships/image" Target="../media/image104.jpeg"/><Relationship Id="rId7" Type="http://schemas.openxmlformats.org/officeDocument/2006/relationships/image" Target="../media/image2.png"/><Relationship Id="rId2" Type="http://schemas.openxmlformats.org/officeDocument/2006/relationships/notesSlide" Target="../notesSlides/notesSlide72.xml"/><Relationship Id="rId1" Type="http://schemas.openxmlformats.org/officeDocument/2006/relationships/slideLayout" Target="../slideLayouts/slideLayout2.xml"/><Relationship Id="rId6" Type="http://schemas.openxmlformats.org/officeDocument/2006/relationships/image" Target="../media/image105.jpeg"/><Relationship Id="rId5" Type="http://schemas.openxmlformats.org/officeDocument/2006/relationships/image" Target="../media/image116.png"/><Relationship Id="rId4" Type="http://schemas.openxmlformats.org/officeDocument/2006/relationships/image" Target="NULL"/></Relationships>
</file>

<file path=ppt/slides/_rels/slide1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25.emf"/></Relationships>
</file>

<file path=ppt/slides/_rels/slide130.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image" Target="NULL"/><Relationship Id="rId7" Type="http://schemas.openxmlformats.org/officeDocument/2006/relationships/image" Target="NULL"/><Relationship Id="rId2" Type="http://schemas.openxmlformats.org/officeDocument/2006/relationships/notesSlide" Target="../notesSlides/notesSlide73.xml"/><Relationship Id="rId1" Type="http://schemas.openxmlformats.org/officeDocument/2006/relationships/slideLayout" Target="../slideLayouts/slideLayout2.xml"/><Relationship Id="rId6" Type="http://schemas.openxmlformats.org/officeDocument/2006/relationships/image" Target="../media/image104.jpeg"/><Relationship Id="rId5" Type="http://schemas.openxmlformats.org/officeDocument/2006/relationships/image" Target="../media/image2.png"/><Relationship Id="rId4" Type="http://schemas.openxmlformats.org/officeDocument/2006/relationships/image" Target="../media/image105.jpeg"/></Relationships>
</file>

<file path=ppt/slides/_rels/slide131.xml.rels><?xml version="1.0" encoding="UTF-8" standalone="yes"?>
<Relationships xmlns="http://schemas.openxmlformats.org/package/2006/relationships"><Relationship Id="rId3" Type="http://schemas.openxmlformats.org/officeDocument/2006/relationships/image" Target="NULL"/><Relationship Id="rId7" Type="http://schemas.openxmlformats.org/officeDocument/2006/relationships/image" Target="NULL"/><Relationship Id="rId2" Type="http://schemas.openxmlformats.org/officeDocument/2006/relationships/notesSlide" Target="../notesSlides/notesSlide74.xml"/><Relationship Id="rId1" Type="http://schemas.openxmlformats.org/officeDocument/2006/relationships/slideLayout" Target="../slideLayouts/slideLayout2.xml"/><Relationship Id="rId6" Type="http://schemas.openxmlformats.org/officeDocument/2006/relationships/image" Target="../media/image104.jpeg"/><Relationship Id="rId5" Type="http://schemas.openxmlformats.org/officeDocument/2006/relationships/image" Target="../media/image2.png"/><Relationship Id="rId4" Type="http://schemas.openxmlformats.org/officeDocument/2006/relationships/image" Target="../media/image105.jpeg"/></Relationships>
</file>

<file path=ppt/slides/_rels/slide132.xml.rels><?xml version="1.0" encoding="UTF-8" standalone="yes"?>
<Relationships xmlns="http://schemas.openxmlformats.org/package/2006/relationships"><Relationship Id="rId3" Type="http://schemas.openxmlformats.org/officeDocument/2006/relationships/image" Target="../media/image118.png"/><Relationship Id="rId7" Type="http://schemas.openxmlformats.org/officeDocument/2006/relationships/image" Target="NULL"/><Relationship Id="rId2" Type="http://schemas.openxmlformats.org/officeDocument/2006/relationships/notesSlide" Target="../notesSlides/notesSlide75.xml"/><Relationship Id="rId1" Type="http://schemas.openxmlformats.org/officeDocument/2006/relationships/slideLayout" Target="../slideLayouts/slideLayout2.xml"/><Relationship Id="rId6" Type="http://schemas.openxmlformats.org/officeDocument/2006/relationships/image" Target="../media/image104.jpeg"/><Relationship Id="rId5" Type="http://schemas.openxmlformats.org/officeDocument/2006/relationships/image" Target="../media/image2.png"/><Relationship Id="rId4" Type="http://schemas.openxmlformats.org/officeDocument/2006/relationships/image" Target="../media/image105.jpeg"/></Relationships>
</file>

<file path=ppt/slides/_rels/slide14.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png"/><Relationship Id="rId7" Type="http://schemas.openxmlformats.org/officeDocument/2006/relationships/image" Target="../media/image30.png"/><Relationship Id="rId2" Type="http://schemas.openxmlformats.org/officeDocument/2006/relationships/image" Target="../media/image27.png"/><Relationship Id="rId1" Type="http://schemas.openxmlformats.org/officeDocument/2006/relationships/slideLayout" Target="../slideLayouts/slideLayout1.xml"/><Relationship Id="rId6" Type="http://schemas.openxmlformats.org/officeDocument/2006/relationships/image" Target="../media/image29.png"/><Relationship Id="rId5" Type="http://schemas.openxmlformats.org/officeDocument/2006/relationships/image" Target="../media/image28.png"/><Relationship Id="rId10" Type="http://schemas.openxmlformats.org/officeDocument/2006/relationships/image" Target="../media/image33.png"/><Relationship Id="rId4" Type="http://schemas.openxmlformats.org/officeDocument/2006/relationships/image" Target="../media/image3.jpeg"/><Relationship Id="rId9" Type="http://schemas.openxmlformats.org/officeDocument/2006/relationships/image" Target="../media/image32.png"/></Relationships>
</file>

<file path=ppt/slides/_rels/slide15.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3.jpeg"/><Relationship Id="rId7" Type="http://schemas.openxmlformats.org/officeDocument/2006/relationships/image" Target="../media/image36.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30.png"/><Relationship Id="rId11" Type="http://schemas.openxmlformats.org/officeDocument/2006/relationships/image" Target="../media/image40.png"/><Relationship Id="rId5" Type="http://schemas.openxmlformats.org/officeDocument/2006/relationships/image" Target="../media/image35.png"/><Relationship Id="rId10" Type="http://schemas.openxmlformats.org/officeDocument/2006/relationships/image" Target="../media/image39.png"/><Relationship Id="rId4" Type="http://schemas.openxmlformats.org/officeDocument/2006/relationships/image" Target="../media/image34.png"/><Relationship Id="rId9" Type="http://schemas.openxmlformats.org/officeDocument/2006/relationships/image" Target="../media/image38.pn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1.png"/><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26.png"/><Relationship Id="rId4" Type="http://schemas.openxmlformats.org/officeDocument/2006/relationships/image" Target="../media/image42.png"/></Relationships>
</file>

<file path=ppt/slides/_rels/slide1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45.png"/><Relationship Id="rId5" Type="http://schemas.openxmlformats.org/officeDocument/2006/relationships/image" Target="../media/image26.png"/><Relationship Id="rId4" Type="http://schemas.openxmlformats.org/officeDocument/2006/relationships/image" Target="../media/image44.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image" Target="../media/image46.png"/><Relationship Id="rId7" Type="http://schemas.openxmlformats.org/officeDocument/2006/relationships/image" Target="../media/image74.png"/><Relationship Id="rId2" Type="http://schemas.openxmlformats.org/officeDocument/2006/relationships/image" Target="../media/image43.png"/><Relationship Id="rId1" Type="http://schemas.openxmlformats.org/officeDocument/2006/relationships/slideLayout" Target="../slideLayouts/slideLayout1.xml"/><Relationship Id="rId5" Type="http://schemas.openxmlformats.org/officeDocument/2006/relationships/image" Target="../media/image3.jpeg"/><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55.png"/></Relationships>
</file>

<file path=ppt/slides/_rels/slide2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8" Type="http://schemas.openxmlformats.org/officeDocument/2006/relationships/image" Target="../media/image2.png"/><Relationship Id="rId7" Type="http://schemas.openxmlformats.org/officeDocument/2006/relationships/image" Target="../media/image76.png"/><Relationship Id="rId2" Type="http://schemas.openxmlformats.org/officeDocument/2006/relationships/hyperlink" Target="http://bionumbers.hms.harvard.edu/" TargetMode="External"/><Relationship Id="rId1" Type="http://schemas.openxmlformats.org/officeDocument/2006/relationships/slideLayout" Target="../slideLayouts/slideLayout1.xml"/><Relationship Id="rId9" Type="http://schemas.openxmlformats.org/officeDocument/2006/relationships/image" Target="../media/image3.jpeg"/></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3.jpeg"/><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47.png"/><Relationship Id="rId4" Type="http://schemas.openxmlformats.org/officeDocument/2006/relationships/image" Target="../media/image3.jpeg"/></Relationships>
</file>

<file path=ppt/slides/_rels/slide34.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2.png"/><Relationship Id="rId7" Type="http://schemas.openxmlformats.org/officeDocument/2006/relationships/image" Target="../media/image50.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47.png"/><Relationship Id="rId5" Type="http://schemas.openxmlformats.org/officeDocument/2006/relationships/image" Target="../media/image49.png"/><Relationship Id="rId4" Type="http://schemas.openxmlformats.org/officeDocument/2006/relationships/image" Target="../media/image3.jpeg"/></Relationships>
</file>

<file path=ppt/slides/_rels/slide35.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2.png"/><Relationship Id="rId7" Type="http://schemas.openxmlformats.org/officeDocument/2006/relationships/image" Target="../media/image53.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47.png"/><Relationship Id="rId5" Type="http://schemas.openxmlformats.org/officeDocument/2006/relationships/image" Target="../media/image52.png"/><Relationship Id="rId4" Type="http://schemas.openxmlformats.org/officeDocument/2006/relationships/image" Target="../media/image3.jpeg"/></Relationships>
</file>

<file path=ppt/slides/_rels/slide36.xml.rels><?xml version="1.0" encoding="UTF-8" standalone="yes"?>
<Relationships xmlns="http://schemas.openxmlformats.org/package/2006/relationships"><Relationship Id="rId3" Type="http://schemas.openxmlformats.org/officeDocument/2006/relationships/image" Target="../media/image2.png"/><Relationship Id="rId12" Type="http://schemas.openxmlformats.org/officeDocument/2006/relationships/image" Target="../media/image15.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47.png"/><Relationship Id="rId11" Type="http://schemas.openxmlformats.org/officeDocument/2006/relationships/image" Target="../media/image138.png"/><Relationship Id="rId5" Type="http://schemas.openxmlformats.org/officeDocument/2006/relationships/image" Target="../media/image54.png"/><Relationship Id="rId4" Type="http://schemas.openxmlformats.org/officeDocument/2006/relationships/image" Target="../media/image3.jpeg"/></Relationships>
</file>

<file path=ppt/slides/_rels/slide3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57.png"/><Relationship Id="rId4" Type="http://schemas.openxmlformats.org/officeDocument/2006/relationships/image" Target="../media/image56.png"/></Relationships>
</file>

<file path=ppt/slides/_rels/slide3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58.png"/></Relationships>
</file>

<file path=ppt/slides/_rels/slide39.xml.rels><?xml version="1.0" encoding="UTF-8" standalone="yes"?>
<Relationships xmlns="http://schemas.openxmlformats.org/package/2006/relationships"><Relationship Id="rId8" Type="http://schemas.openxmlformats.org/officeDocument/2006/relationships/image" Target="../media/image290.png"/><Relationship Id="rId3" Type="http://schemas.openxmlformats.org/officeDocument/2006/relationships/image" Target="../media/image3.jpeg"/><Relationship Id="rId7" Type="http://schemas.openxmlformats.org/officeDocument/2006/relationships/image" Target="../media/image60.png"/><Relationship Id="rId12" Type="http://schemas.openxmlformats.org/officeDocument/2006/relationships/image" Target="../media/image294.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288.png"/><Relationship Id="rId11" Type="http://schemas.openxmlformats.org/officeDocument/2006/relationships/image" Target="../media/image62.png"/><Relationship Id="rId5" Type="http://schemas.openxmlformats.org/officeDocument/2006/relationships/image" Target="../media/image59.png"/><Relationship Id="rId10" Type="http://schemas.openxmlformats.org/officeDocument/2006/relationships/image" Target="../media/image292.png"/><Relationship Id="rId4" Type="http://schemas.openxmlformats.org/officeDocument/2006/relationships/image" Target="../media/image58.png"/><Relationship Id="rId9" Type="http://schemas.openxmlformats.org/officeDocument/2006/relationships/image" Target="../media/image61.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3.jpeg"/></Relationships>
</file>

<file path=ppt/slides/_rels/slide40.xml.rels><?xml version="1.0" encoding="UTF-8" standalone="yes"?>
<Relationships xmlns="http://schemas.openxmlformats.org/package/2006/relationships"><Relationship Id="rId8" Type="http://schemas.openxmlformats.org/officeDocument/2006/relationships/image" Target="../media/image288.png"/><Relationship Id="rId13" Type="http://schemas.openxmlformats.org/officeDocument/2006/relationships/image" Target="../media/image70.png"/><Relationship Id="rId3" Type="http://schemas.openxmlformats.org/officeDocument/2006/relationships/image" Target="../media/image63.png"/><Relationship Id="rId7" Type="http://schemas.openxmlformats.org/officeDocument/2006/relationships/image" Target="../media/image65.png"/><Relationship Id="rId12" Type="http://schemas.openxmlformats.org/officeDocument/2006/relationships/image" Target="../media/image69.png"/><Relationship Id="rId2" Type="http://schemas.openxmlformats.org/officeDocument/2006/relationships/image" Target="../media/image58.png"/><Relationship Id="rId16" Type="http://schemas.openxmlformats.org/officeDocument/2006/relationships/image" Target="../media/image73.png"/><Relationship Id="rId1" Type="http://schemas.openxmlformats.org/officeDocument/2006/relationships/slideLayout" Target="../slideLayouts/slideLayout1.xml"/><Relationship Id="rId6" Type="http://schemas.openxmlformats.org/officeDocument/2006/relationships/image" Target="../media/image64.png"/><Relationship Id="rId11" Type="http://schemas.openxmlformats.org/officeDocument/2006/relationships/image" Target="../media/image68.png"/><Relationship Id="rId5" Type="http://schemas.openxmlformats.org/officeDocument/2006/relationships/image" Target="../media/image3.jpeg"/><Relationship Id="rId15" Type="http://schemas.openxmlformats.org/officeDocument/2006/relationships/image" Target="../media/image72.png"/><Relationship Id="rId10" Type="http://schemas.openxmlformats.org/officeDocument/2006/relationships/image" Target="../media/image67.png"/><Relationship Id="rId4" Type="http://schemas.openxmlformats.org/officeDocument/2006/relationships/image" Target="../media/image2.png"/><Relationship Id="rId9" Type="http://schemas.openxmlformats.org/officeDocument/2006/relationships/image" Target="../media/image66.png"/><Relationship Id="rId14" Type="http://schemas.openxmlformats.org/officeDocument/2006/relationships/image" Target="../media/image71.png"/></Relationships>
</file>

<file path=ppt/slides/_rels/slide41.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77.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288.png"/><Relationship Id="rId5" Type="http://schemas.openxmlformats.org/officeDocument/2006/relationships/image" Target="../media/image75.png"/><Relationship Id="rId4" Type="http://schemas.openxmlformats.org/officeDocument/2006/relationships/image" Target="../media/image58.png"/></Relationships>
</file>

<file path=ppt/slides/_rels/slide4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58.png"/></Relationships>
</file>

<file path=ppt/slides/_rels/slide4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58.png"/></Relationships>
</file>

<file path=ppt/slides/_rels/slide44.xml.rels><?xml version="1.0" encoding="UTF-8" standalone="yes"?>
<Relationships xmlns="http://schemas.openxmlformats.org/package/2006/relationships"><Relationship Id="rId3" Type="http://schemas.openxmlformats.org/officeDocument/2006/relationships/hyperlink" Target="http://string.embl.de/" TargetMode="External"/><Relationship Id="rId7" Type="http://schemas.openxmlformats.org/officeDocument/2006/relationships/image" Target="../media/image3.jpeg"/><Relationship Id="rId2" Type="http://schemas.openxmlformats.org/officeDocument/2006/relationships/hyperlink" Target="http://www.genome.jp/kegg/" TargetMode="Externa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hyperlink" Target="http://regulondb.ccg.unam.mx/" TargetMode="External"/><Relationship Id="rId4" Type="http://schemas.openxmlformats.org/officeDocument/2006/relationships/hyperlink" Target="http://ecocyc.org/" TargetMode="External"/></Relationships>
</file>

<file path=ppt/slides/_rels/slide4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78.png"/></Relationships>
</file>

<file path=ppt/slides/_rels/slide4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78.png"/></Relationships>
</file>

<file path=ppt/slides/_rels/slide4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47.png"/><Relationship Id="rId4" Type="http://schemas.openxmlformats.org/officeDocument/2006/relationships/image" Target="../media/image3.jpeg"/></Relationships>
</file>

<file path=ppt/slides/_rels/slide48.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271.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47.png"/><Relationship Id="rId5" Type="http://schemas.openxmlformats.org/officeDocument/2006/relationships/image" Target="../media/image610.png"/><Relationship Id="rId4" Type="http://schemas.openxmlformats.org/officeDocument/2006/relationships/image" Target="../media/image3.jpeg"/></Relationships>
</file>

<file path=ppt/slides/_rels/slide49.xml.rels><?xml version="1.0" encoding="UTF-8" standalone="yes"?>
<Relationships xmlns="http://schemas.openxmlformats.org/package/2006/relationships"><Relationship Id="rId8" Type="http://schemas.openxmlformats.org/officeDocument/2006/relationships/image" Target="../media/image81.png"/><Relationship Id="rId3" Type="http://schemas.openxmlformats.org/officeDocument/2006/relationships/image" Target="../media/image2.png"/><Relationship Id="rId7" Type="http://schemas.openxmlformats.org/officeDocument/2006/relationships/image" Target="../media/image80.pn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79.png"/><Relationship Id="rId5" Type="http://schemas.openxmlformats.org/officeDocument/2006/relationships/image" Target="../media/image47.png"/><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image" Target="../media/image2.png"/></Relationships>
</file>

<file path=ppt/slides/_rels/slide5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82.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5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3.png"/><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5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4.png"/><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5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50.png"/><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5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58.xml.rels><?xml version="1.0" encoding="UTF-8" standalone="yes"?>
<Relationships xmlns="http://schemas.openxmlformats.org/package/2006/relationships"><Relationship Id="rId3" Type="http://schemas.openxmlformats.org/officeDocument/2006/relationships/image" Target="../media/image57.png"/><Relationship Id="rId7" Type="http://schemas.openxmlformats.org/officeDocument/2006/relationships/image" Target="../media/image3.jpe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15.png"/><Relationship Id="rId4" Type="http://schemas.openxmlformats.org/officeDocument/2006/relationships/image" Target="../media/image295.png"/></Relationships>
</file>

<file path=ppt/slides/_rels/slide59.xml.rels><?xml version="1.0" encoding="UTF-8" standalone="yes"?>
<Relationships xmlns="http://schemas.openxmlformats.org/package/2006/relationships"><Relationship Id="rId3" Type="http://schemas.openxmlformats.org/officeDocument/2006/relationships/image" Target="../media/image296.png"/><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3.jpeg"/><Relationship Id="rId5" Type="http://schemas.openxmlformats.org/officeDocument/2006/relationships/image" Target="../media/image2.png"/><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4.png"/><Relationship Id="rId4" Type="http://schemas.openxmlformats.org/officeDocument/2006/relationships/image" Target="../media/image3.jpeg"/><Relationship Id="rId9" Type="http://schemas.openxmlformats.org/officeDocument/2006/relationships/image" Target="../media/image13.pn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image" Target="../media/image3.jpeg"/><Relationship Id="rId5" Type="http://schemas.openxmlformats.org/officeDocument/2006/relationships/image" Target="../media/image2.png"/><Relationship Id="rId4" Type="http://schemas.openxmlformats.org/officeDocument/2006/relationships/image" Target="../media/image297.png"/></Relationships>
</file>

<file path=ppt/slides/_rels/slide61.xml.rels><?xml version="1.0" encoding="UTF-8" standalone="yes"?>
<Relationships xmlns="http://schemas.openxmlformats.org/package/2006/relationships"><Relationship Id="rId3" Type="http://schemas.openxmlformats.org/officeDocument/2006/relationships/image" Target="../media/image85.png"/><Relationship Id="rId7" Type="http://schemas.openxmlformats.org/officeDocument/2006/relationships/image" Target="../media/image3.jpeg"/><Relationship Id="rId2" Type="http://schemas.openxmlformats.org/officeDocument/2006/relationships/image" Target="../media/image830.png"/><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299.png"/></Relationships>
</file>

<file path=ppt/slides/_rels/slide6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51.png"/><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6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 Id="rId6" Type="http://schemas.openxmlformats.org/officeDocument/2006/relationships/image" Target="../media/image3.jpeg"/><Relationship Id="rId5" Type="http://schemas.openxmlformats.org/officeDocument/2006/relationships/image" Target="../media/image2.png"/><Relationship Id="rId4" Type="http://schemas.openxmlformats.org/officeDocument/2006/relationships/image" Target="../media/image308.png"/></Relationships>
</file>

<file path=ppt/slides/_rels/slide65.xml.rels><?xml version="1.0" encoding="UTF-8" standalone="yes"?>
<Relationships xmlns="http://schemas.openxmlformats.org/package/2006/relationships"><Relationship Id="rId3" Type="http://schemas.openxmlformats.org/officeDocument/2006/relationships/image" Target="../media/image380.png"/><Relationship Id="rId2" Type="http://schemas.openxmlformats.org/officeDocument/2006/relationships/image" Target="../media/image370.png"/><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2.png"/></Relationships>
</file>

<file path=ppt/slides/_rels/slide66.xml.rels><?xml version="1.0" encoding="UTF-8" standalone="yes"?>
<Relationships xmlns="http://schemas.openxmlformats.org/package/2006/relationships"><Relationship Id="rId8" Type="http://schemas.openxmlformats.org/officeDocument/2006/relationships/image" Target="../media/image3.jpeg"/><Relationship Id="rId7"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309.png"/></Relationships>
</file>

<file path=ppt/slides/_rels/slide6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40.png"/><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6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50.png"/><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6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90.png"/><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4.png"/><Relationship Id="rId4" Type="http://schemas.openxmlformats.org/officeDocument/2006/relationships/image" Target="../media/image3.jpeg"/></Relationships>
</file>

<file path=ppt/slides/_rels/slide7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01.png"/><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7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6.png"/><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72.xml.rels><?xml version="1.0" encoding="UTF-8" standalone="yes"?>
<Relationships xmlns="http://schemas.openxmlformats.org/package/2006/relationships"><Relationship Id="rId8" Type="http://schemas.openxmlformats.org/officeDocument/2006/relationships/image" Target="../media/image93.png"/><Relationship Id="rId3" Type="http://schemas.openxmlformats.org/officeDocument/2006/relationships/image" Target="../media/image88.png"/><Relationship Id="rId7" Type="http://schemas.openxmlformats.org/officeDocument/2006/relationships/image" Target="../media/image92.png"/><Relationship Id="rId2" Type="http://schemas.openxmlformats.org/officeDocument/2006/relationships/image" Target="../media/image87.png"/><Relationship Id="rId1" Type="http://schemas.openxmlformats.org/officeDocument/2006/relationships/slideLayout" Target="../slideLayouts/slideLayout2.xml"/><Relationship Id="rId6" Type="http://schemas.openxmlformats.org/officeDocument/2006/relationships/image" Target="../media/image91.png"/><Relationship Id="rId5" Type="http://schemas.openxmlformats.org/officeDocument/2006/relationships/image" Target="../media/image90.png"/><Relationship Id="rId10" Type="http://schemas.openxmlformats.org/officeDocument/2006/relationships/image" Target="../media/image2.png"/><Relationship Id="rId4" Type="http://schemas.openxmlformats.org/officeDocument/2006/relationships/image" Target="../media/image89.png"/><Relationship Id="rId9" Type="http://schemas.openxmlformats.org/officeDocument/2006/relationships/image" Target="../media/image86.png"/></Relationships>
</file>

<file path=ppt/slides/_rels/slide7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6.png"/><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7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6.png"/><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7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4.png"/><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7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5.png"/><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77.xml.rels><?xml version="1.0" encoding="UTF-8" standalone="yes"?>
<Relationships xmlns="http://schemas.openxmlformats.org/package/2006/relationships"><Relationship Id="rId3" Type="http://schemas.openxmlformats.org/officeDocument/2006/relationships/image" Target="../media/image500.png"/><Relationship Id="rId2" Type="http://schemas.openxmlformats.org/officeDocument/2006/relationships/image" Target="../media/image490.png"/><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2.png"/></Relationships>
</file>

<file path=ppt/slides/_rels/slide7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91.png"/><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79.xml.rels><?xml version="1.0" encoding="UTF-8" standalone="yes"?>
<Relationships xmlns="http://schemas.openxmlformats.org/package/2006/relationships"><Relationship Id="rId3" Type="http://schemas.openxmlformats.org/officeDocument/2006/relationships/image" Target="../media/image410.png"/><Relationship Id="rId7" Type="http://schemas.openxmlformats.org/officeDocument/2006/relationships/image" Target="../media/image3.jpeg"/><Relationship Id="rId2" Type="http://schemas.openxmlformats.org/officeDocument/2006/relationships/image" Target="../media/image96.png"/><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430.png"/><Relationship Id="rId4" Type="http://schemas.openxmlformats.org/officeDocument/2006/relationships/image" Target="../media/image700.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4.png"/><Relationship Id="rId4" Type="http://schemas.openxmlformats.org/officeDocument/2006/relationships/image" Target="../media/image3.jpeg"/></Relationships>
</file>

<file path=ppt/slides/_rels/slide80.xml.rels><?xml version="1.0" encoding="UTF-8" standalone="yes"?>
<Relationships xmlns="http://schemas.openxmlformats.org/package/2006/relationships"><Relationship Id="rId3" Type="http://schemas.openxmlformats.org/officeDocument/2006/relationships/image" Target="../media/image520.png"/><Relationship Id="rId2" Type="http://schemas.openxmlformats.org/officeDocument/2006/relationships/image" Target="../media/image510.png"/><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2.png"/></Relationships>
</file>

<file path=ppt/slides/_rels/slide8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80.png"/><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8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20.png"/><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8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90.png"/><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8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00.png"/><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8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10.png"/><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8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7.png"/><Relationship Id="rId1" Type="http://schemas.openxmlformats.org/officeDocument/2006/relationships/slideLayout" Target="../slideLayouts/slideLayout2.xml"/><Relationship Id="rId6" Type="http://schemas.openxmlformats.org/officeDocument/2006/relationships/image" Target="../media/image540.png"/><Relationship Id="rId5" Type="http://schemas.openxmlformats.org/officeDocument/2006/relationships/image" Target="../media/image88.png"/><Relationship Id="rId4" Type="http://schemas.openxmlformats.org/officeDocument/2006/relationships/image" Target="../media/image3.jpeg"/></Relationships>
</file>

<file path=ppt/slides/_rels/slide8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99.png"/><Relationship Id="rId4" Type="http://schemas.openxmlformats.org/officeDocument/2006/relationships/image" Target="../media/image98.png"/></Relationships>
</file>

<file path=ppt/slides/_rels/slide8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800.png"/><Relationship Id="rId4" Type="http://schemas.openxmlformats.org/officeDocument/2006/relationships/image" Target="../media/image98.png"/></Relationships>
</file>

<file path=ppt/slides/_rels/slide8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10.png"/><Relationship Id="rId1" Type="http://schemas.openxmlformats.org/officeDocument/2006/relationships/slideLayout" Target="../slideLayouts/slideLayout2.xml"/><Relationship Id="rId6" Type="http://schemas.openxmlformats.org/officeDocument/2006/relationships/image" Target="../media/image820.png"/><Relationship Id="rId5" Type="http://schemas.openxmlformats.org/officeDocument/2006/relationships/image" Target="../media/image98.png"/><Relationship Id="rId4" Type="http://schemas.openxmlformats.org/officeDocument/2006/relationships/image" Target="../media/image3.jpeg"/></Relationships>
</file>

<file path=ppt/slides/_rels/slide9.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2.png"/><Relationship Id="rId7"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4.png"/><Relationship Id="rId4" Type="http://schemas.openxmlformats.org/officeDocument/2006/relationships/image" Target="../media/image3.jpeg"/></Relationships>
</file>

<file path=ppt/slides/_rels/slide9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3.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91.xml.rels><?xml version="1.0" encoding="UTF-8" standalone="yes"?>
<Relationships xmlns="http://schemas.openxmlformats.org/package/2006/relationships"><Relationship Id="rId8" Type="http://schemas.openxmlformats.org/officeDocument/2006/relationships/image" Target="../media/image103.png"/><Relationship Id="rId3" Type="http://schemas.openxmlformats.org/officeDocument/2006/relationships/image" Target="../media/image2.png"/><Relationship Id="rId7" Type="http://schemas.openxmlformats.org/officeDocument/2006/relationships/image" Target="../media/image102.png"/><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image" Target="../media/image101.png"/><Relationship Id="rId5" Type="http://schemas.openxmlformats.org/officeDocument/2006/relationships/image" Target="../media/image100.png"/><Relationship Id="rId4" Type="http://schemas.openxmlformats.org/officeDocument/2006/relationships/image" Target="../media/image3.jpeg"/></Relationships>
</file>

<file path=ppt/slides/_rels/slide9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5.xml"/><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104.png"/></Relationships>
</file>

<file path=ppt/slides/_rels/slide9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6.xml"/><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105.png"/></Relationships>
</file>

<file path=ppt/slides/_rels/slide9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7.xml"/><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611.png"/></Relationships>
</file>

<file path=ppt/slides/_rels/slide9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image" Target="../media/image3.jpeg"/><Relationship Id="rId5" Type="http://schemas.openxmlformats.org/officeDocument/2006/relationships/image" Target="../media/image99.jpeg"/><Relationship Id="rId4" Type="http://schemas.openxmlformats.org/officeDocument/2006/relationships/image" Target="../media/image106.png"/></Relationships>
</file>

<file path=ppt/slides/_rels/slide9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9.xml"/><Relationship Id="rId1" Type="http://schemas.openxmlformats.org/officeDocument/2006/relationships/slideLayout" Target="../slideLayouts/slideLayout2.xml"/><Relationship Id="rId5" Type="http://schemas.openxmlformats.org/officeDocument/2006/relationships/image" Target="../media/image100.jpeg"/><Relationship Id="rId4" Type="http://schemas.openxmlformats.org/officeDocument/2006/relationships/image" Target="../media/image911.png"/></Relationships>
</file>

<file path=ppt/slides/_rels/slide9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9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1.xml"/><Relationship Id="rId1" Type="http://schemas.openxmlformats.org/officeDocument/2006/relationships/slideLayout" Target="../slideLayouts/slideLayout2.xml"/><Relationship Id="rId5" Type="http://schemas.openxmlformats.org/officeDocument/2006/relationships/image" Target="../media/image190.png"/><Relationship Id="rId4" Type="http://schemas.openxmlformats.org/officeDocument/2006/relationships/image" Target="../media/image3.jpeg"/></Relationships>
</file>

<file path=ppt/slides/_rels/slide9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2.xml"/><Relationship Id="rId1" Type="http://schemas.openxmlformats.org/officeDocument/2006/relationships/slideLayout" Target="../slideLayouts/slideLayout2.xml"/><Relationship Id="rId5" Type="http://schemas.openxmlformats.org/officeDocument/2006/relationships/image" Target="../media/image200.png"/><Relationship Id="rId4"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152400" y="759041"/>
            <a:ext cx="8839200" cy="1752600"/>
          </a:xfrm>
        </p:spPr>
        <p:txBody>
          <a:bodyPr/>
          <a:lstStyle/>
          <a:p>
            <a:pPr eaLnBrk="1" hangingPunct="1"/>
            <a:r>
              <a:rPr lang="en-US" sz="2800" b="1" dirty="0" smtClean="0">
                <a:solidFill>
                  <a:srgbClr val="0000CC"/>
                </a:solidFill>
              </a:rPr>
              <a:t>E399/E599: Introduction </a:t>
            </a:r>
            <a:r>
              <a:rPr lang="en-US" sz="2800" b="1" dirty="0">
                <a:solidFill>
                  <a:srgbClr val="0000CC"/>
                </a:solidFill>
              </a:rPr>
              <a:t>to Computational </a:t>
            </a:r>
            <a:r>
              <a:rPr lang="en-US" sz="2800" b="1" dirty="0" smtClean="0">
                <a:solidFill>
                  <a:srgbClr val="0000CC"/>
                </a:solidFill>
              </a:rPr>
              <a:t>Bioengineering—Dynamics </a:t>
            </a:r>
            <a:r>
              <a:rPr lang="en-US" sz="2800" b="1" dirty="0">
                <a:solidFill>
                  <a:srgbClr val="0000CC"/>
                </a:solidFill>
              </a:rPr>
              <a:t>on Networks</a:t>
            </a:r>
            <a:r>
              <a:rPr lang="en-US" sz="2800" b="1" dirty="0" smtClean="0">
                <a:solidFill>
                  <a:srgbClr val="0000CC"/>
                </a:solidFill>
              </a:rPr>
              <a:t/>
            </a:r>
            <a:br>
              <a:rPr lang="en-US" sz="2800" b="1" dirty="0" smtClean="0">
                <a:solidFill>
                  <a:srgbClr val="0000CC"/>
                </a:solidFill>
              </a:rPr>
            </a:br>
            <a:r>
              <a:rPr lang="en-US" sz="2800" b="1" dirty="0" smtClean="0">
                <a:solidFill>
                  <a:srgbClr val="0000CC"/>
                </a:solidFill>
              </a:rPr>
              <a:t>Lecture 2</a:t>
            </a:r>
            <a:br>
              <a:rPr lang="en-US" sz="2800" b="1" dirty="0" smtClean="0">
                <a:solidFill>
                  <a:srgbClr val="0000CC"/>
                </a:solidFill>
              </a:rPr>
            </a:br>
            <a:r>
              <a:rPr lang="en-US" sz="2800" b="1" dirty="0">
                <a:solidFill>
                  <a:srgbClr val="0000CC"/>
                </a:solidFill>
              </a:rPr>
              <a:t>Limitations of Networks, </a:t>
            </a:r>
            <a:r>
              <a:rPr lang="en-US" sz="2800" b="1" dirty="0" smtClean="0">
                <a:solidFill>
                  <a:srgbClr val="0000CC"/>
                </a:solidFill>
              </a:rPr>
              <a:t>Types of Model Predictions, Network Motifs, Mass Action Kinetics, Appendix Deriving Mass Action</a:t>
            </a:r>
            <a:endParaRPr lang="en-US" sz="2800" b="1" dirty="0" smtClean="0">
              <a:solidFill>
                <a:srgbClr val="000099"/>
              </a:solidFill>
            </a:endParaRPr>
          </a:p>
        </p:txBody>
      </p:sp>
      <p:sp>
        <p:nvSpPr>
          <p:cNvPr id="3075" name="Rectangle 3"/>
          <p:cNvSpPr>
            <a:spLocks noGrp="1" noChangeArrowheads="1"/>
          </p:cNvSpPr>
          <p:nvPr>
            <p:ph type="subTitle" idx="1"/>
          </p:nvPr>
        </p:nvSpPr>
        <p:spPr>
          <a:xfrm>
            <a:off x="1371600" y="3200400"/>
            <a:ext cx="6400800" cy="1981200"/>
          </a:xfrm>
        </p:spPr>
        <p:txBody>
          <a:bodyPr/>
          <a:lstStyle/>
          <a:p>
            <a:pPr eaLnBrk="1" hangingPunct="1"/>
            <a:r>
              <a:rPr lang="en-US" sz="2000" dirty="0" smtClean="0">
                <a:solidFill>
                  <a:srgbClr val="000099"/>
                </a:solidFill>
              </a:rPr>
              <a:t>James  A. Glazier</a:t>
            </a:r>
          </a:p>
          <a:p>
            <a:pPr eaLnBrk="1" hangingPunct="1"/>
            <a:r>
              <a:rPr lang="en-US" sz="2000" dirty="0" err="1" smtClean="0">
                <a:solidFill>
                  <a:srgbClr val="000099"/>
                </a:solidFill>
              </a:rPr>
              <a:t>Biocomplexity</a:t>
            </a:r>
            <a:r>
              <a:rPr lang="en-US" sz="2000" dirty="0" smtClean="0">
                <a:solidFill>
                  <a:srgbClr val="000099"/>
                </a:solidFill>
              </a:rPr>
              <a:t> Institute</a:t>
            </a:r>
          </a:p>
          <a:p>
            <a:pPr eaLnBrk="1" hangingPunct="1"/>
            <a:r>
              <a:rPr lang="en-US" sz="2000" dirty="0" smtClean="0">
                <a:solidFill>
                  <a:srgbClr val="000099"/>
                </a:solidFill>
              </a:rPr>
              <a:t>Indiana University </a:t>
            </a:r>
          </a:p>
          <a:p>
            <a:pPr eaLnBrk="1" hangingPunct="1"/>
            <a:r>
              <a:rPr lang="en-US" sz="2000" dirty="0" smtClean="0">
                <a:solidFill>
                  <a:srgbClr val="000099"/>
                </a:solidFill>
              </a:rPr>
              <a:t>Bloomington, IN 47405</a:t>
            </a:r>
          </a:p>
          <a:p>
            <a:pPr eaLnBrk="1" hangingPunct="1"/>
            <a:r>
              <a:rPr lang="en-US" sz="2000" b="1" dirty="0" smtClean="0">
                <a:solidFill>
                  <a:srgbClr val="000099"/>
                </a:solidFill>
              </a:rPr>
              <a:t>USA</a:t>
            </a:r>
          </a:p>
        </p:txBody>
      </p:sp>
      <p:pic>
        <p:nvPicPr>
          <p:cNvPr id="3076" name="Picture 5" descr="IU seal, red on white, larg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29400" y="3276600"/>
            <a:ext cx="1944688" cy="187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7" name="Picture 6" descr="log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90600" y="3657600"/>
            <a:ext cx="11430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p:nvPr/>
        </p:nvSpPr>
        <p:spPr>
          <a:xfrm>
            <a:off x="228600" y="5562600"/>
            <a:ext cx="8610600" cy="646331"/>
          </a:xfrm>
          <a:prstGeom prst="rect">
            <a:avLst/>
          </a:prstGeom>
          <a:noFill/>
        </p:spPr>
        <p:txBody>
          <a:bodyPr wrap="square" rtlCol="0">
            <a:spAutoFit/>
          </a:bodyPr>
          <a:lstStyle/>
          <a:p>
            <a:r>
              <a:rPr lang="en-US" dirty="0" smtClean="0"/>
              <a:t>Main Reference: </a:t>
            </a:r>
            <a:r>
              <a:rPr lang="en-US" b="1" dirty="0"/>
              <a:t>Herbert </a:t>
            </a:r>
            <a:r>
              <a:rPr lang="en-US" b="1" dirty="0" err="1"/>
              <a:t>Sauro</a:t>
            </a:r>
            <a:r>
              <a:rPr lang="en-US" b="1" dirty="0"/>
              <a:t>, </a:t>
            </a:r>
            <a:r>
              <a:rPr lang="en-US" b="1" i="1" dirty="0"/>
              <a:t>Systems Biology: Introduction to Pathway </a:t>
            </a:r>
            <a:r>
              <a:rPr lang="en-US" b="1" i="1" dirty="0" smtClean="0"/>
              <a:t>Modeling, </a:t>
            </a:r>
            <a:r>
              <a:rPr lang="en-US" b="1" dirty="0" smtClean="0"/>
              <a:t>Chapters 1</a:t>
            </a:r>
            <a:r>
              <a:rPr lang="en-US" dirty="0"/>
              <a:t> </a:t>
            </a:r>
            <a:r>
              <a:rPr lang="en-US" b="1" dirty="0" smtClean="0"/>
              <a:t>and 2, Appendix D</a:t>
            </a:r>
            <a:endParaRPr lang="en-US" b="1"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0" y="0"/>
            <a:ext cx="6142183" cy="914400"/>
          </a:xfrm>
        </p:spPr>
        <p:txBody>
          <a:bodyPr/>
          <a:lstStyle/>
          <a:p>
            <a:r>
              <a:rPr lang="en-US" b="1" dirty="0" smtClean="0">
                <a:solidFill>
                  <a:srgbClr val="1421DC"/>
                </a:solidFill>
              </a:rPr>
              <a:t>Last Time: Transport</a:t>
            </a:r>
          </a:p>
        </p:txBody>
      </p:sp>
      <p:sp>
        <p:nvSpPr>
          <p:cNvPr id="31747"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fld id="{C83B6CB5-5F98-4BAD-9EA2-BB65F3BB8815}" type="slidenum">
              <a:rPr lang="en-US" sz="1200">
                <a:solidFill>
                  <a:srgbClr val="898989"/>
                </a:solidFill>
                <a:ea typeface="ＭＳ Ｐゴシック" pitchFamily="34" charset="-128"/>
              </a:rPr>
              <a:pPr eaLnBrk="1" hangingPunct="1"/>
              <a:t>10</a:t>
            </a:fld>
            <a:endParaRPr lang="en-US" sz="1200">
              <a:solidFill>
                <a:srgbClr val="898989"/>
              </a:solidFill>
              <a:ea typeface="ＭＳ Ｐゴシック" pitchFamily="34" charset="-128"/>
            </a:endParaRPr>
          </a:p>
        </p:txBody>
      </p:sp>
      <p:pic>
        <p:nvPicPr>
          <p:cNvPr id="31748" name="Picture 3"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9" name="Picture 4"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5"/>
          <a:stretch>
            <a:fillRect/>
          </a:stretch>
        </p:blipFill>
        <p:spPr>
          <a:xfrm>
            <a:off x="6142183" y="0"/>
            <a:ext cx="3001817" cy="1734073"/>
          </a:xfrm>
          <a:prstGeom prst="rect">
            <a:avLst/>
          </a:prstGeom>
        </p:spPr>
      </p:pic>
      <p:sp>
        <p:nvSpPr>
          <p:cNvPr id="9" name="Rectangle 8"/>
          <p:cNvSpPr/>
          <p:nvPr/>
        </p:nvSpPr>
        <p:spPr>
          <a:xfrm>
            <a:off x="219628" y="797564"/>
            <a:ext cx="5951379" cy="5545108"/>
          </a:xfrm>
          <a:prstGeom prst="rect">
            <a:avLst/>
          </a:prstGeom>
        </p:spPr>
        <p:txBody>
          <a:bodyPr wrap="square">
            <a:spAutoFit/>
          </a:bodyPr>
          <a:lstStyle/>
          <a:p>
            <a:pPr marL="0" marR="0">
              <a:lnSpc>
                <a:spcPct val="107000"/>
              </a:lnSpc>
              <a:spcBef>
                <a:spcPts val="0"/>
              </a:spcBef>
              <a:spcAft>
                <a:spcPts val="800"/>
              </a:spcAft>
            </a:pPr>
            <a:r>
              <a:rPr lang="en-US" sz="2000" b="1" dirty="0" smtClean="0">
                <a:latin typeface="Calibri" panose="020F0502020204030204" pitchFamily="34" charset="0"/>
                <a:ea typeface="Calibri" panose="020F0502020204030204" pitchFamily="34" charset="0"/>
                <a:cs typeface="Times New Roman" panose="02020603050405020304" pitchFamily="18" charset="0"/>
              </a:rPr>
              <a:t>Object: </a:t>
            </a:r>
            <a:r>
              <a:rPr lang="en-US" sz="2000" dirty="0" smtClean="0">
                <a:latin typeface="Calibri" panose="020F0502020204030204" pitchFamily="34" charset="0"/>
                <a:ea typeface="Calibri" panose="020F0502020204030204" pitchFamily="34" charset="0"/>
                <a:cs typeface="Times New Roman" panose="02020603050405020304" pitchFamily="18" charset="0"/>
              </a:rPr>
              <a:t>Compartment; Properties: Chemical Species Contained, Volume</a:t>
            </a:r>
          </a:p>
          <a:p>
            <a:pPr marL="0" marR="0">
              <a:lnSpc>
                <a:spcPct val="107000"/>
              </a:lnSpc>
              <a:spcBef>
                <a:spcPts val="0"/>
              </a:spcBef>
              <a:spcAft>
                <a:spcPts val="800"/>
              </a:spcAft>
            </a:pPr>
            <a:r>
              <a:rPr lang="en-US" sz="2000" b="1" dirty="0" smtClean="0">
                <a:latin typeface="Calibri" panose="020F0502020204030204" pitchFamily="34" charset="0"/>
                <a:ea typeface="Calibri" panose="020F0502020204030204" pitchFamily="34" charset="0"/>
                <a:cs typeface="Times New Roman" panose="02020603050405020304" pitchFamily="18" charset="0"/>
              </a:rPr>
              <a:t>Interactions: </a:t>
            </a:r>
            <a:r>
              <a:rPr lang="en-US" sz="2000" dirty="0" smtClean="0">
                <a:latin typeface="Calibri" panose="020F0502020204030204" pitchFamily="34" charset="0"/>
                <a:ea typeface="Calibri" panose="020F0502020204030204" pitchFamily="34" charset="0"/>
                <a:cs typeface="Times New Roman" panose="02020603050405020304" pitchFamily="18" charset="0"/>
              </a:rPr>
              <a:t>Transport of mass between compartments; Properties: contact area </a:t>
            </a:r>
            <a:r>
              <a:rPr lang="en-US" sz="2000" dirty="0">
                <a:latin typeface="Calibri" panose="020F0502020204030204" pitchFamily="34" charset="0"/>
                <a:ea typeface="Calibri" panose="020F0502020204030204" pitchFamily="34" charset="0"/>
                <a:cs typeface="Times New Roman" panose="02020603050405020304" pitchFamily="18" charset="0"/>
              </a:rPr>
              <a:t>and permeability</a:t>
            </a:r>
            <a:r>
              <a:rPr lang="en-US" sz="2000" dirty="0" smtClean="0">
                <a:latin typeface="Calibri" panose="020F0502020204030204" pitchFamily="34" charset="0"/>
                <a:ea typeface="Calibri" panose="020F0502020204030204" pitchFamily="34" charset="0"/>
                <a:cs typeface="Times New Roman" panose="02020603050405020304" pitchFamily="18" charset="0"/>
              </a:rPr>
              <a:t> </a:t>
            </a:r>
            <a:r>
              <a:rPr lang="en-US" sz="2000" dirty="0">
                <a:latin typeface="Calibri" panose="020F0502020204030204" pitchFamily="34" charset="0"/>
                <a:ea typeface="Calibri" panose="020F0502020204030204" pitchFamily="34" charset="0"/>
                <a:cs typeface="Times New Roman" panose="02020603050405020304" pitchFamily="18" charset="0"/>
              </a:rPr>
              <a:t>between </a:t>
            </a:r>
            <a:r>
              <a:rPr lang="en-US" sz="2000" dirty="0" smtClean="0">
                <a:latin typeface="Calibri" panose="020F0502020204030204" pitchFamily="34" charset="0"/>
                <a:ea typeface="Calibri" panose="020F0502020204030204" pitchFamily="34" charset="0"/>
                <a:cs typeface="Times New Roman" panose="02020603050405020304" pitchFamily="18" charset="0"/>
              </a:rPr>
              <a:t>compartments</a:t>
            </a:r>
            <a:endParaRPr lang="en-US" sz="2000" b="1" dirty="0" smtClean="0">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2000" b="1" dirty="0" smtClean="0">
                <a:latin typeface="Calibri" panose="020F0502020204030204" pitchFamily="34" charset="0"/>
                <a:ea typeface="Calibri" panose="020F0502020204030204" pitchFamily="34" charset="0"/>
                <a:cs typeface="Times New Roman" panose="02020603050405020304" pitchFamily="18" charset="0"/>
              </a:rPr>
              <a:t>Dynamics</a:t>
            </a:r>
            <a:r>
              <a:rPr lang="en-US" sz="2000" dirty="0">
                <a:latin typeface="Calibri" panose="020F0502020204030204" pitchFamily="34" charset="0"/>
                <a:ea typeface="Calibri" panose="020F0502020204030204" pitchFamily="34" charset="0"/>
                <a:cs typeface="Times New Roman" panose="02020603050405020304" pitchFamily="18" charset="0"/>
              </a:rPr>
              <a:t>:</a:t>
            </a:r>
            <a:r>
              <a:rPr lang="en-US" sz="2000" dirty="0" smtClean="0">
                <a:latin typeface="Calibri" panose="020F0502020204030204" pitchFamily="34" charset="0"/>
                <a:ea typeface="Calibri" panose="020F0502020204030204" pitchFamily="34" charset="0"/>
                <a:cs typeface="Times New Roman" panose="02020603050405020304" pitchFamily="18" charset="0"/>
              </a:rPr>
              <a:t> Change amounts of Chemical Species based on Transport laws. Changes compartment volumes, </a:t>
            </a:r>
            <a:r>
              <a:rPr lang="en-US" sz="2000" dirty="0" err="1" smtClean="0">
                <a:latin typeface="Calibri" panose="020F0502020204030204" pitchFamily="34" charset="0"/>
                <a:ea typeface="Calibri" panose="020F0502020204030204" pitchFamily="34" charset="0"/>
                <a:cs typeface="Times New Roman" panose="02020603050405020304" pitchFamily="18" charset="0"/>
              </a:rPr>
              <a:t>permeabilities</a:t>
            </a:r>
            <a:r>
              <a:rPr lang="en-US" sz="2000" dirty="0" smtClean="0">
                <a:latin typeface="Calibri" panose="020F0502020204030204" pitchFamily="34" charset="0"/>
                <a:ea typeface="Calibri" panose="020F0502020204030204" pitchFamily="34" charset="0"/>
                <a:cs typeface="Times New Roman" panose="02020603050405020304" pitchFamily="18" charset="0"/>
              </a:rPr>
              <a:t> or contact areas</a:t>
            </a:r>
          </a:p>
          <a:p>
            <a:pPr marL="0" marR="0">
              <a:lnSpc>
                <a:spcPct val="107000"/>
              </a:lnSpc>
              <a:spcBef>
                <a:spcPts val="0"/>
              </a:spcBef>
              <a:spcAft>
                <a:spcPts val="800"/>
              </a:spcAft>
            </a:pPr>
            <a:r>
              <a:rPr lang="en-US" sz="2000" b="1" dirty="0" smtClean="0">
                <a:latin typeface="Calibri" panose="020F0502020204030204" pitchFamily="34" charset="0"/>
                <a:ea typeface="Calibri" panose="020F0502020204030204" pitchFamily="34" charset="0"/>
                <a:cs typeface="Times New Roman" panose="02020603050405020304" pitchFamily="18" charset="0"/>
              </a:rPr>
              <a:t>Initial conditions</a:t>
            </a:r>
            <a:r>
              <a:rPr lang="en-US" sz="2000" dirty="0" smtClean="0">
                <a:latin typeface="Calibri" panose="020F0502020204030204" pitchFamily="34" charset="0"/>
                <a:ea typeface="Calibri" panose="020F0502020204030204" pitchFamily="34" charset="0"/>
                <a:cs typeface="Times New Roman" panose="02020603050405020304" pitchFamily="18" charset="0"/>
              </a:rPr>
              <a:t>: Compartment volume, chemical species contained</a:t>
            </a:r>
          </a:p>
          <a:p>
            <a:pPr marL="0" marR="0">
              <a:lnSpc>
                <a:spcPct val="107000"/>
              </a:lnSpc>
              <a:spcBef>
                <a:spcPts val="0"/>
              </a:spcBef>
              <a:spcAft>
                <a:spcPts val="800"/>
              </a:spcAft>
            </a:pPr>
            <a:r>
              <a:rPr lang="en-US" sz="2000" b="1" dirty="0" smtClean="0">
                <a:latin typeface="Calibri" panose="020F0502020204030204" pitchFamily="34" charset="0"/>
                <a:ea typeface="Calibri" panose="020F0502020204030204" pitchFamily="34" charset="0"/>
                <a:cs typeface="Times New Roman" panose="02020603050405020304" pitchFamily="18" charset="0"/>
              </a:rPr>
              <a:t>Boundary conditions</a:t>
            </a:r>
            <a:r>
              <a:rPr lang="en-US" sz="2000" dirty="0" smtClean="0">
                <a:latin typeface="Calibri" panose="020F0502020204030204" pitchFamily="34" charset="0"/>
                <a:ea typeface="Calibri" panose="020F0502020204030204" pitchFamily="34" charset="0"/>
                <a:cs typeface="Times New Roman" panose="02020603050405020304" pitchFamily="18" charset="0"/>
              </a:rPr>
              <a:t>: Concentrations or fluxes (sources or sinks) to specific compartments</a:t>
            </a:r>
          </a:p>
          <a:p>
            <a:pPr>
              <a:lnSpc>
                <a:spcPct val="107000"/>
              </a:lnSpc>
              <a:spcBef>
                <a:spcPts val="0"/>
              </a:spcBef>
              <a:spcAft>
                <a:spcPts val="800"/>
              </a:spcAft>
            </a:pPr>
            <a:r>
              <a:rPr lang="en-US" sz="2000" b="1" dirty="0" smtClean="0">
                <a:latin typeface="Calibri" panose="020F0502020204030204" pitchFamily="34" charset="0"/>
                <a:ea typeface="Calibri" panose="020F0502020204030204" pitchFamily="34" charset="0"/>
                <a:cs typeface="Times New Roman" panose="02020603050405020304" pitchFamily="18" charset="0"/>
              </a:rPr>
              <a:t>Tweaks</a:t>
            </a:r>
            <a:r>
              <a:rPr lang="en-US" sz="2000" dirty="0" smtClean="0">
                <a:latin typeface="Calibri" panose="020F0502020204030204" pitchFamily="34" charset="0"/>
                <a:ea typeface="Calibri" panose="020F0502020204030204" pitchFamily="34" charset="0"/>
                <a:cs typeface="Times New Roman" panose="02020603050405020304" pitchFamily="18" charset="0"/>
              </a:rPr>
              <a:t>: Change </a:t>
            </a:r>
            <a:r>
              <a:rPr lang="en-US" sz="2000" dirty="0">
                <a:latin typeface="Calibri" panose="020F0502020204030204" pitchFamily="34" charset="0"/>
                <a:ea typeface="Calibri" panose="020F0502020204030204" pitchFamily="34" charset="0"/>
                <a:cs typeface="Times New Roman" panose="02020603050405020304" pitchFamily="18" charset="0"/>
              </a:rPr>
              <a:t>of </a:t>
            </a:r>
            <a:r>
              <a:rPr lang="en-US" sz="2000" dirty="0" smtClean="0">
                <a:latin typeface="Calibri" panose="020F0502020204030204" pitchFamily="34" charset="0"/>
                <a:ea typeface="Calibri" panose="020F0502020204030204" pitchFamily="34" charset="0"/>
                <a:cs typeface="Times New Roman" panose="02020603050405020304" pitchFamily="18" charset="0"/>
              </a:rPr>
              <a:t>compartment volumes or contents at </a:t>
            </a:r>
            <a:r>
              <a:rPr lang="en-US" sz="2000" dirty="0">
                <a:latin typeface="Calibri" panose="020F0502020204030204" pitchFamily="34" charset="0"/>
                <a:ea typeface="Calibri" panose="020F0502020204030204" pitchFamily="34" charset="0"/>
                <a:cs typeface="Times New Roman" panose="02020603050405020304" pitchFamily="18" charset="0"/>
              </a:rPr>
              <a:t>specific times, changes in </a:t>
            </a:r>
            <a:r>
              <a:rPr lang="en-US" sz="2000" dirty="0" smtClean="0">
                <a:latin typeface="Calibri" panose="020F0502020204030204" pitchFamily="34" charset="0"/>
                <a:ea typeface="Calibri" panose="020F0502020204030204" pitchFamily="34" charset="0"/>
                <a:cs typeface="Times New Roman" panose="02020603050405020304" pitchFamily="18" charset="0"/>
              </a:rPr>
              <a:t>transport </a:t>
            </a:r>
            <a:r>
              <a:rPr lang="en-US" sz="2000" dirty="0">
                <a:latin typeface="Calibri" panose="020F0502020204030204" pitchFamily="34" charset="0"/>
                <a:ea typeface="Calibri" panose="020F0502020204030204" pitchFamily="34" charset="0"/>
                <a:cs typeface="Times New Roman" panose="02020603050405020304" pitchFamily="18" charset="0"/>
              </a:rPr>
              <a:t>laws or constants, changes in interaction structures,… </a:t>
            </a:r>
            <a:r>
              <a:rPr lang="en-US" sz="2000" dirty="0" smtClean="0">
                <a:latin typeface="Calibri" panose="020F0502020204030204" pitchFamily="34" charset="0"/>
                <a:ea typeface="Calibri" panose="020F0502020204030204" pitchFamily="34" charset="0"/>
                <a:cs typeface="Times New Roman" panose="02020603050405020304" pitchFamily="18" charset="0"/>
              </a:rPr>
              <a:t> </a:t>
            </a:r>
          </a:p>
        </p:txBody>
      </p:sp>
      <p:grpSp>
        <p:nvGrpSpPr>
          <p:cNvPr id="4" name="Group 3"/>
          <p:cNvGrpSpPr/>
          <p:nvPr/>
        </p:nvGrpSpPr>
        <p:grpSpPr>
          <a:xfrm>
            <a:off x="6274902" y="1981200"/>
            <a:ext cx="2736377" cy="2208304"/>
            <a:chOff x="6274902" y="1981200"/>
            <a:chExt cx="2736377" cy="2208304"/>
          </a:xfrm>
        </p:grpSpPr>
        <p:pic>
          <p:nvPicPr>
            <p:cNvPr id="56322" name="Picture 2" descr="Image result for compartment chemical reactions diagram mitochondria"/>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t="41157" r="28750" b="-322"/>
            <a:stretch/>
          </p:blipFill>
          <p:spPr bwMode="auto">
            <a:xfrm>
              <a:off x="6274902" y="1981200"/>
              <a:ext cx="2736377" cy="2208304"/>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6552414" y="3408678"/>
              <a:ext cx="990600" cy="369332"/>
            </a:xfrm>
            <a:prstGeom prst="rect">
              <a:avLst/>
            </a:prstGeom>
            <a:noFill/>
          </p:spPr>
          <p:txBody>
            <a:bodyPr wrap="square" rtlCol="0">
              <a:spAutoFit/>
            </a:bodyPr>
            <a:lstStyle/>
            <a:p>
              <a:r>
                <a:rPr lang="en-US" dirty="0" smtClean="0"/>
                <a:t>Cytosol</a:t>
              </a:r>
              <a:endParaRPr lang="en-US" dirty="0"/>
            </a:p>
          </p:txBody>
        </p:sp>
      </p:grpSp>
    </p:spTree>
    <p:extLst>
      <p:ext uri="{BB962C8B-B14F-4D97-AF65-F5344CB8AC3E}">
        <p14:creationId xmlns:p14="http://schemas.microsoft.com/office/powerpoint/2010/main" val="625280158"/>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p:cNvSpPr>
            <a:spLocks noGrp="1" noChangeArrowheads="1"/>
          </p:cNvSpPr>
          <p:nvPr>
            <p:ph type="title"/>
          </p:nvPr>
        </p:nvSpPr>
        <p:spPr>
          <a:xfrm>
            <a:off x="0" y="12700"/>
            <a:ext cx="9144000" cy="825500"/>
          </a:xfrm>
        </p:spPr>
        <p:txBody>
          <a:bodyPr>
            <a:normAutofit/>
          </a:bodyPr>
          <a:lstStyle/>
          <a:p>
            <a:pPr eaLnBrk="1" hangingPunct="1"/>
            <a:r>
              <a:rPr lang="en-US" b="1" dirty="0" smtClean="0">
                <a:solidFill>
                  <a:srgbClr val="0000CC"/>
                </a:solidFill>
              </a:rPr>
              <a:t>Entropy and Free Energy</a:t>
            </a:r>
          </a:p>
        </p:txBody>
      </p:sp>
      <p:pic>
        <p:nvPicPr>
          <p:cNvPr id="15367" name="Picture 17"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8" name="Rectangle 7"/>
              <p:cNvSpPr/>
              <p:nvPr/>
            </p:nvSpPr>
            <p:spPr>
              <a:xfrm>
                <a:off x="-1" y="818606"/>
                <a:ext cx="9144001" cy="1323439"/>
              </a:xfrm>
              <a:prstGeom prst="rect">
                <a:avLst/>
              </a:prstGeom>
            </p:spPr>
            <p:txBody>
              <a:bodyPr wrap="square">
                <a:spAutoFit/>
              </a:bodyPr>
              <a:lstStyle/>
              <a:p>
                <a:r>
                  <a:rPr lang="en-US" sz="2000" dirty="0" smtClean="0"/>
                  <a:t>If the system’s entropy depends on additional extensive properties: </a:t>
                </a:r>
                <a14:m>
                  <m:oMath xmlns:m="http://schemas.openxmlformats.org/officeDocument/2006/math">
                    <m:sSub>
                      <m:sSubPr>
                        <m:ctrlPr>
                          <a:rPr lang="en-US" sz="2000" i="1" smtClean="0">
                            <a:latin typeface="Cambria Math" panose="02040503050406030204" pitchFamily="18" charset="0"/>
                          </a:rPr>
                        </m:ctrlPr>
                      </m:sSubPr>
                      <m:e>
                        <m:r>
                          <a:rPr lang="en-US" sz="2000" i="1" smtClean="0">
                            <a:latin typeface="Cambria Math"/>
                            <a:ea typeface="Cambria Math"/>
                          </a:rPr>
                          <m:t>𝛼</m:t>
                        </m:r>
                      </m:e>
                      <m:sub>
                        <m:r>
                          <a:rPr lang="en-US" sz="2000" b="0" i="1" smtClean="0">
                            <a:latin typeface="Cambria Math"/>
                          </a:rPr>
                          <m:t>𝑖</m:t>
                        </m:r>
                      </m:sub>
                    </m:sSub>
                  </m:oMath>
                </a14:m>
                <a:endParaRPr lang="en-US" sz="2000" dirty="0" smtClean="0"/>
              </a:p>
              <a:p>
                <a:endParaRPr lang="en-US" sz="2000" dirty="0"/>
              </a:p>
              <a:p>
                <a:r>
                  <a:rPr lang="en-US" sz="2000" dirty="0" smtClean="0"/>
                  <a:t>So </a:t>
                </a:r>
                <a14:m>
                  <m:oMath xmlns:m="http://schemas.openxmlformats.org/officeDocument/2006/math">
                    <m:r>
                      <a:rPr lang="en-US" sz="2000" i="1" dirty="0" smtClean="0">
                        <a:latin typeface="Cambria Math"/>
                      </a:rPr>
                      <m:t>𝑆</m:t>
                    </m:r>
                    <m:r>
                      <a:rPr lang="en-US" sz="2000" i="1" baseline="-25000" dirty="0" smtClean="0">
                        <a:latin typeface="Cambria Math"/>
                      </a:rPr>
                      <m:t> </m:t>
                    </m:r>
                    <m:r>
                      <a:rPr lang="en-US" sz="2000" i="1" dirty="0">
                        <a:latin typeface="Cambria Math"/>
                      </a:rPr>
                      <m:t>= </m:t>
                    </m:r>
                    <m:r>
                      <a:rPr lang="en-US" sz="2000" i="1" dirty="0">
                        <a:latin typeface="Cambria Math"/>
                      </a:rPr>
                      <m:t>𝑆</m:t>
                    </m:r>
                    <m:r>
                      <a:rPr lang="en-US" sz="2000" i="1" dirty="0">
                        <a:latin typeface="Cambria Math"/>
                      </a:rPr>
                      <m:t>(</m:t>
                    </m:r>
                    <m:r>
                      <a:rPr lang="en-US" sz="2000" i="1" dirty="0">
                        <a:latin typeface="Cambria Math"/>
                      </a:rPr>
                      <m:t>𝐸</m:t>
                    </m:r>
                    <m:r>
                      <a:rPr lang="en-US" sz="2000" i="1" dirty="0">
                        <a:latin typeface="Cambria Math"/>
                      </a:rPr>
                      <m:t>,</m:t>
                    </m:r>
                    <m:r>
                      <a:rPr lang="en-US" sz="2000" i="1" dirty="0">
                        <a:latin typeface="Cambria Math"/>
                      </a:rPr>
                      <m:t>𝑉</m:t>
                    </m:r>
                    <m:r>
                      <a:rPr lang="en-US" sz="2000" i="1" dirty="0">
                        <a:latin typeface="Cambria Math"/>
                      </a:rPr>
                      <m:t>, </m:t>
                    </m:r>
                    <m:r>
                      <a:rPr lang="en-US" sz="2000" i="1" dirty="0">
                        <a:latin typeface="Cambria Math"/>
                      </a:rPr>
                      <m:t>𝑁</m:t>
                    </m:r>
                    <m:r>
                      <a:rPr lang="en-US" sz="2000" b="0" i="1" dirty="0" smtClean="0">
                        <a:latin typeface="Cambria Math"/>
                      </a:rPr>
                      <m:t>,</m:t>
                    </m:r>
                    <m:sSub>
                      <m:sSubPr>
                        <m:ctrlPr>
                          <a:rPr lang="en-US" sz="2000" i="1">
                            <a:latin typeface="Cambria Math" panose="02040503050406030204" pitchFamily="18" charset="0"/>
                          </a:rPr>
                        </m:ctrlPr>
                      </m:sSubPr>
                      <m:e>
                        <m:r>
                          <a:rPr lang="en-US" sz="2000" i="1">
                            <a:latin typeface="Cambria Math"/>
                            <a:ea typeface="Cambria Math"/>
                          </a:rPr>
                          <m:t>𝛼</m:t>
                        </m:r>
                      </m:e>
                      <m:sub>
                        <m:r>
                          <a:rPr lang="en-US" sz="2000" b="0" i="1" smtClean="0">
                            <a:latin typeface="Cambria Math"/>
                            <a:ea typeface="Cambria Math"/>
                          </a:rPr>
                          <m:t>1</m:t>
                        </m:r>
                      </m:sub>
                    </m:sSub>
                    <m:r>
                      <a:rPr lang="en-US" sz="2000" b="0" i="1" smtClean="0">
                        <a:latin typeface="Cambria Math"/>
                      </a:rPr>
                      <m:t>,</m:t>
                    </m:r>
                    <m:sSub>
                      <m:sSubPr>
                        <m:ctrlPr>
                          <a:rPr lang="en-US" sz="2000" i="1">
                            <a:latin typeface="Cambria Math" panose="02040503050406030204" pitchFamily="18" charset="0"/>
                          </a:rPr>
                        </m:ctrlPr>
                      </m:sSubPr>
                      <m:e>
                        <m:r>
                          <a:rPr lang="en-US" sz="2000" i="1">
                            <a:latin typeface="Cambria Math"/>
                            <a:ea typeface="Cambria Math"/>
                          </a:rPr>
                          <m:t>𝛼</m:t>
                        </m:r>
                      </m:e>
                      <m:sub>
                        <m:r>
                          <a:rPr lang="en-US" sz="2000" b="0" i="1" smtClean="0">
                            <a:latin typeface="Cambria Math"/>
                            <a:ea typeface="Cambria Math"/>
                          </a:rPr>
                          <m:t>2</m:t>
                        </m:r>
                      </m:sub>
                    </m:sSub>
                    <m:r>
                      <a:rPr lang="en-US" sz="2000" b="0" i="1" smtClean="0">
                        <a:latin typeface="Cambria Math"/>
                      </a:rPr>
                      <m:t>,…</m:t>
                    </m:r>
                    <m:r>
                      <a:rPr lang="en-US" sz="2000" i="1" dirty="0">
                        <a:latin typeface="Cambria Math"/>
                      </a:rPr>
                      <m:t>)</m:t>
                    </m:r>
                  </m:oMath>
                </a14:m>
                <a:endParaRPr lang="en-US" sz="2000" i="1" dirty="0"/>
              </a:p>
              <a:p>
                <a:endParaRPr lang="en-US" sz="2000" dirty="0" smtClean="0"/>
              </a:p>
            </p:txBody>
          </p:sp>
        </mc:Choice>
        <mc:Fallback xmlns="">
          <p:sp>
            <p:nvSpPr>
              <p:cNvPr id="8" name="Rectangle 7"/>
              <p:cNvSpPr>
                <a:spLocks noRot="1" noChangeAspect="1" noMove="1" noResize="1" noEditPoints="1" noAdjustHandles="1" noChangeArrowheads="1" noChangeShapeType="1" noTextEdit="1"/>
              </p:cNvSpPr>
              <p:nvPr/>
            </p:nvSpPr>
            <p:spPr>
              <a:xfrm>
                <a:off x="-1" y="818606"/>
                <a:ext cx="9144001" cy="1323439"/>
              </a:xfrm>
              <a:prstGeom prst="rect">
                <a:avLst/>
              </a:prstGeom>
              <a:blipFill rotWithShape="0">
                <a:blip r:embed="rId4"/>
                <a:stretch>
                  <a:fillRect l="-667" t="-2304"/>
                </a:stretch>
              </a:blipFill>
            </p:spPr>
            <p:txBody>
              <a:bodyPr/>
              <a:lstStyle/>
              <a:p>
                <a:r>
                  <a:rPr lang="en-US">
                    <a:noFill/>
                  </a:rPr>
                  <a:t> </a:t>
                </a:r>
              </a:p>
            </p:txBody>
          </p:sp>
        </mc:Fallback>
      </mc:AlternateContent>
      <p:pic>
        <p:nvPicPr>
          <p:cNvPr id="25" name="Picture 4" descr="redblackblocki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2" name="Rectangle 1"/>
              <p:cNvSpPr/>
              <p:nvPr/>
            </p:nvSpPr>
            <p:spPr>
              <a:xfrm>
                <a:off x="152400" y="2133600"/>
                <a:ext cx="8915400" cy="3876831"/>
              </a:xfrm>
              <a:prstGeom prst="rect">
                <a:avLst/>
              </a:prstGeom>
            </p:spPr>
            <p:txBody>
              <a:bodyPr wrap="square">
                <a:spAutoFit/>
              </a:bodyPr>
              <a:lstStyle/>
              <a:p>
                <a:pPr/>
                <a14:m>
                  <m:oMathPara xmlns:m="http://schemas.openxmlformats.org/officeDocument/2006/math">
                    <m:oMathParaPr>
                      <m:jc m:val="left"/>
                    </m:oMathParaPr>
                    <m:oMath xmlns:m="http://schemas.openxmlformats.org/officeDocument/2006/math">
                      <m:r>
                        <m:rPr>
                          <m:sty m:val="p"/>
                        </m:rPr>
                        <a:rPr lang="en-US" sz="2000" smtClean="0">
                          <a:latin typeface="Cambria Math"/>
                        </a:rPr>
                        <m:t>d</m:t>
                      </m:r>
                      <m:r>
                        <a:rPr lang="en-US" sz="2000" i="1">
                          <a:latin typeface="Cambria Math"/>
                        </a:rPr>
                        <m:t>𝑆</m:t>
                      </m:r>
                      <m:r>
                        <a:rPr lang="en-US" sz="2000" i="1">
                          <a:latin typeface="Cambria Math"/>
                        </a:rPr>
                        <m:t>= </m:t>
                      </m:r>
                      <m:sSub>
                        <m:sSubPr>
                          <m:ctrlPr>
                            <a:rPr lang="en-US" sz="2000" i="1" smtClean="0">
                              <a:latin typeface="Cambria Math" panose="02040503050406030204" pitchFamily="18" charset="0"/>
                            </a:rPr>
                          </m:ctrlPr>
                        </m:sSubPr>
                        <m:e>
                          <m:d>
                            <m:dPr>
                              <m:ctrlPr>
                                <a:rPr lang="en-US" sz="2000" i="1">
                                  <a:latin typeface="Cambria Math" panose="02040503050406030204" pitchFamily="18" charset="0"/>
                                </a:rPr>
                              </m:ctrlPr>
                            </m:dPr>
                            <m:e>
                              <m:f>
                                <m:fPr>
                                  <m:ctrlPr>
                                    <a:rPr lang="en-US" sz="2000" i="1">
                                      <a:latin typeface="Cambria Math" panose="02040503050406030204" pitchFamily="18" charset="0"/>
                                    </a:rPr>
                                  </m:ctrlPr>
                                </m:fPr>
                                <m:num>
                                  <m:r>
                                    <a:rPr lang="en-US" sz="2000" i="1">
                                      <a:latin typeface="Cambria Math"/>
                                    </a:rPr>
                                    <m:t>𝜕</m:t>
                                  </m:r>
                                  <m:r>
                                    <a:rPr lang="en-US" sz="2000" i="1">
                                      <a:latin typeface="Cambria Math"/>
                                    </a:rPr>
                                    <m:t>𝑆</m:t>
                                  </m:r>
                                </m:num>
                                <m:den>
                                  <m:r>
                                    <a:rPr lang="en-US" sz="2000" i="1">
                                      <a:latin typeface="Cambria Math"/>
                                    </a:rPr>
                                    <m:t>𝜕</m:t>
                                  </m:r>
                                  <m:r>
                                    <a:rPr lang="en-US" sz="2000" i="1">
                                      <a:latin typeface="Cambria Math"/>
                                    </a:rPr>
                                    <m:t>𝐸</m:t>
                                  </m:r>
                                </m:den>
                              </m:f>
                            </m:e>
                          </m:d>
                        </m:e>
                        <m:sub>
                          <m:r>
                            <a:rPr lang="en-US" sz="2000" b="0" i="1" smtClean="0">
                              <a:latin typeface="Cambria Math"/>
                            </a:rPr>
                            <m:t>𝑉</m:t>
                          </m:r>
                          <m:r>
                            <a:rPr lang="en-US" sz="2000" b="0" i="1" smtClean="0">
                              <a:latin typeface="Cambria Math"/>
                            </a:rPr>
                            <m:t>,</m:t>
                          </m:r>
                          <m:r>
                            <a:rPr lang="en-US" sz="2000" b="0" i="1" smtClean="0">
                              <a:latin typeface="Cambria Math"/>
                            </a:rPr>
                            <m:t>𝑁</m:t>
                          </m:r>
                        </m:sub>
                      </m:sSub>
                      <m:r>
                        <m:rPr>
                          <m:sty m:val="p"/>
                        </m:rPr>
                        <a:rPr lang="en-US" sz="2000">
                          <a:latin typeface="Cambria Math"/>
                        </a:rPr>
                        <m:t>d</m:t>
                      </m:r>
                      <m:r>
                        <a:rPr lang="en-US" sz="2000" i="1">
                          <a:latin typeface="Cambria Math"/>
                        </a:rPr>
                        <m:t>𝐸</m:t>
                      </m:r>
                      <m:r>
                        <a:rPr lang="en-US" sz="2000" b="0" i="1" smtClean="0">
                          <a:latin typeface="Cambria Math"/>
                        </a:rPr>
                        <m:t>+</m:t>
                      </m:r>
                      <m:sSub>
                        <m:sSubPr>
                          <m:ctrlPr>
                            <a:rPr lang="en-US" sz="2000" i="1">
                              <a:latin typeface="Cambria Math" panose="02040503050406030204" pitchFamily="18" charset="0"/>
                            </a:rPr>
                          </m:ctrlPr>
                        </m:sSubPr>
                        <m:e>
                          <m:d>
                            <m:dPr>
                              <m:ctrlPr>
                                <a:rPr lang="en-US" sz="2000" i="1">
                                  <a:latin typeface="Cambria Math" panose="02040503050406030204" pitchFamily="18" charset="0"/>
                                </a:rPr>
                              </m:ctrlPr>
                            </m:dPr>
                            <m:e>
                              <m:f>
                                <m:fPr>
                                  <m:ctrlPr>
                                    <a:rPr lang="en-US" sz="2000" i="1">
                                      <a:latin typeface="Cambria Math" panose="02040503050406030204" pitchFamily="18" charset="0"/>
                                    </a:rPr>
                                  </m:ctrlPr>
                                </m:fPr>
                                <m:num>
                                  <m:r>
                                    <a:rPr lang="en-US" sz="2000" i="1">
                                      <a:latin typeface="Cambria Math"/>
                                    </a:rPr>
                                    <m:t>𝜕</m:t>
                                  </m:r>
                                  <m:r>
                                    <a:rPr lang="en-US" sz="2000" i="1">
                                      <a:latin typeface="Cambria Math"/>
                                    </a:rPr>
                                    <m:t>𝑆</m:t>
                                  </m:r>
                                </m:num>
                                <m:den>
                                  <m:r>
                                    <a:rPr lang="en-US" sz="2000" i="1">
                                      <a:latin typeface="Cambria Math"/>
                                    </a:rPr>
                                    <m:t>𝜕</m:t>
                                  </m:r>
                                  <m:r>
                                    <a:rPr lang="en-US" sz="2000" b="0" i="1" smtClean="0">
                                      <a:latin typeface="Cambria Math"/>
                                    </a:rPr>
                                    <m:t>𝑉</m:t>
                                  </m:r>
                                </m:den>
                              </m:f>
                            </m:e>
                          </m:d>
                        </m:e>
                        <m:sub>
                          <m:r>
                            <a:rPr lang="en-US" sz="2000" b="0" i="1" smtClean="0">
                              <a:latin typeface="Cambria Math"/>
                            </a:rPr>
                            <m:t>𝐸</m:t>
                          </m:r>
                          <m:r>
                            <a:rPr lang="en-US" sz="2000" i="1">
                              <a:latin typeface="Cambria Math"/>
                            </a:rPr>
                            <m:t>,</m:t>
                          </m:r>
                          <m:r>
                            <a:rPr lang="en-US" sz="2000" i="1">
                              <a:latin typeface="Cambria Math"/>
                            </a:rPr>
                            <m:t>𝑁</m:t>
                          </m:r>
                        </m:sub>
                      </m:sSub>
                      <m:r>
                        <m:rPr>
                          <m:sty m:val="p"/>
                        </m:rPr>
                        <a:rPr lang="en-US" sz="2000">
                          <a:latin typeface="Cambria Math"/>
                        </a:rPr>
                        <m:t>d</m:t>
                      </m:r>
                      <m:r>
                        <a:rPr lang="en-US" sz="2000" b="0" i="1" smtClean="0">
                          <a:latin typeface="Cambria Math"/>
                        </a:rPr>
                        <m:t>𝑉</m:t>
                      </m:r>
                      <m:r>
                        <a:rPr lang="en-US" sz="2000" b="0" i="1" smtClean="0">
                          <a:latin typeface="Cambria Math"/>
                        </a:rPr>
                        <m:t>+</m:t>
                      </m:r>
                      <m:sSub>
                        <m:sSubPr>
                          <m:ctrlPr>
                            <a:rPr lang="en-US" sz="2000" i="1">
                              <a:latin typeface="Cambria Math" panose="02040503050406030204" pitchFamily="18" charset="0"/>
                            </a:rPr>
                          </m:ctrlPr>
                        </m:sSubPr>
                        <m:e>
                          <m:d>
                            <m:dPr>
                              <m:ctrlPr>
                                <a:rPr lang="en-US" sz="2000" i="1">
                                  <a:latin typeface="Cambria Math" panose="02040503050406030204" pitchFamily="18" charset="0"/>
                                </a:rPr>
                              </m:ctrlPr>
                            </m:dPr>
                            <m:e>
                              <m:f>
                                <m:fPr>
                                  <m:ctrlPr>
                                    <a:rPr lang="en-US" sz="2000" i="1">
                                      <a:latin typeface="Cambria Math" panose="02040503050406030204" pitchFamily="18" charset="0"/>
                                    </a:rPr>
                                  </m:ctrlPr>
                                </m:fPr>
                                <m:num>
                                  <m:r>
                                    <a:rPr lang="en-US" sz="2000" i="1">
                                      <a:latin typeface="Cambria Math"/>
                                    </a:rPr>
                                    <m:t>𝜕</m:t>
                                  </m:r>
                                  <m:r>
                                    <a:rPr lang="en-US" sz="2000" i="1">
                                      <a:latin typeface="Cambria Math"/>
                                    </a:rPr>
                                    <m:t>𝑆</m:t>
                                  </m:r>
                                </m:num>
                                <m:den>
                                  <m:r>
                                    <a:rPr lang="en-US" sz="2000" i="1">
                                      <a:latin typeface="Cambria Math"/>
                                    </a:rPr>
                                    <m:t>𝜕</m:t>
                                  </m:r>
                                  <m:r>
                                    <a:rPr lang="en-US" sz="2000" b="0" i="1" smtClean="0">
                                      <a:latin typeface="Cambria Math"/>
                                    </a:rPr>
                                    <m:t>𝑁</m:t>
                                  </m:r>
                                </m:den>
                              </m:f>
                            </m:e>
                          </m:d>
                        </m:e>
                        <m:sub>
                          <m:r>
                            <a:rPr lang="en-US" sz="2000" i="1">
                              <a:latin typeface="Cambria Math"/>
                            </a:rPr>
                            <m:t>𝑉</m:t>
                          </m:r>
                          <m:r>
                            <a:rPr lang="en-US" sz="2000" i="1">
                              <a:latin typeface="Cambria Math"/>
                            </a:rPr>
                            <m:t>,</m:t>
                          </m:r>
                          <m:r>
                            <a:rPr lang="en-US" sz="2000" b="0" i="1" smtClean="0">
                              <a:latin typeface="Cambria Math"/>
                            </a:rPr>
                            <m:t>𝐸</m:t>
                          </m:r>
                        </m:sub>
                      </m:sSub>
                      <m:r>
                        <m:rPr>
                          <m:sty m:val="p"/>
                        </m:rPr>
                        <a:rPr lang="en-US" sz="2000">
                          <a:latin typeface="Cambria Math"/>
                        </a:rPr>
                        <m:t>d</m:t>
                      </m:r>
                      <m:r>
                        <m:rPr>
                          <m:sty m:val="p"/>
                        </m:rPr>
                        <a:rPr lang="en-US" sz="2000" b="0" i="0" smtClean="0">
                          <a:latin typeface="Cambria Math"/>
                        </a:rPr>
                        <m:t>N</m:t>
                      </m:r>
                      <m:r>
                        <a:rPr lang="en-US" sz="2000" b="0" i="1" smtClean="0">
                          <a:latin typeface="Cambria Math"/>
                        </a:rPr>
                        <m:t>+</m:t>
                      </m:r>
                      <m:nary>
                        <m:naryPr>
                          <m:chr m:val="∑"/>
                          <m:supHide m:val="on"/>
                          <m:ctrlPr>
                            <a:rPr lang="en-US" sz="2000" b="0" i="1" smtClean="0">
                              <a:latin typeface="Cambria Math" panose="02040503050406030204" pitchFamily="18" charset="0"/>
                            </a:rPr>
                          </m:ctrlPr>
                        </m:naryPr>
                        <m:sub>
                          <m:r>
                            <m:rPr>
                              <m:brk m:alnAt="7"/>
                            </m:rPr>
                            <a:rPr lang="en-US" sz="2000" b="0" i="1" smtClean="0">
                              <a:latin typeface="Cambria Math"/>
                            </a:rPr>
                            <m:t>𝑖</m:t>
                          </m:r>
                        </m:sub>
                        <m:sup/>
                        <m:e>
                          <m:sSub>
                            <m:sSubPr>
                              <m:ctrlPr>
                                <a:rPr lang="en-US" sz="2000" i="1">
                                  <a:latin typeface="Cambria Math" panose="02040503050406030204" pitchFamily="18" charset="0"/>
                                </a:rPr>
                              </m:ctrlPr>
                            </m:sSubPr>
                            <m:e>
                              <m:d>
                                <m:dPr>
                                  <m:ctrlPr>
                                    <a:rPr lang="en-US" sz="2000" i="1">
                                      <a:latin typeface="Cambria Math" panose="02040503050406030204" pitchFamily="18" charset="0"/>
                                    </a:rPr>
                                  </m:ctrlPr>
                                </m:dPr>
                                <m:e>
                                  <m:f>
                                    <m:fPr>
                                      <m:ctrlPr>
                                        <a:rPr lang="en-US" sz="2000" i="1">
                                          <a:latin typeface="Cambria Math" panose="02040503050406030204" pitchFamily="18" charset="0"/>
                                        </a:rPr>
                                      </m:ctrlPr>
                                    </m:fPr>
                                    <m:num>
                                      <m:r>
                                        <a:rPr lang="en-US" sz="2000" i="1">
                                          <a:latin typeface="Cambria Math"/>
                                        </a:rPr>
                                        <m:t>𝜕</m:t>
                                      </m:r>
                                      <m:r>
                                        <a:rPr lang="en-US" sz="2000" i="1">
                                          <a:latin typeface="Cambria Math"/>
                                        </a:rPr>
                                        <m:t>𝑆</m:t>
                                      </m:r>
                                    </m:num>
                                    <m:den>
                                      <m:r>
                                        <a:rPr lang="en-US" sz="2000" i="1">
                                          <a:latin typeface="Cambria Math"/>
                                        </a:rPr>
                                        <m:t>𝜕</m:t>
                                      </m:r>
                                      <m:sSub>
                                        <m:sSubPr>
                                          <m:ctrlPr>
                                            <a:rPr lang="en-US" sz="2000" i="1">
                                              <a:latin typeface="Cambria Math" panose="02040503050406030204" pitchFamily="18" charset="0"/>
                                            </a:rPr>
                                          </m:ctrlPr>
                                        </m:sSubPr>
                                        <m:e>
                                          <m:r>
                                            <a:rPr lang="en-US" sz="2000" i="1">
                                              <a:latin typeface="Cambria Math"/>
                                              <a:ea typeface="Cambria Math"/>
                                            </a:rPr>
                                            <m:t>𝛼</m:t>
                                          </m:r>
                                        </m:e>
                                        <m:sub>
                                          <m:r>
                                            <a:rPr lang="en-US" sz="2000" b="0" i="1" smtClean="0">
                                              <a:latin typeface="Cambria Math"/>
                                              <a:ea typeface="Cambria Math"/>
                                            </a:rPr>
                                            <m:t>𝑖</m:t>
                                          </m:r>
                                        </m:sub>
                                      </m:sSub>
                                    </m:den>
                                  </m:f>
                                </m:e>
                              </m:d>
                            </m:e>
                            <m:sub>
                              <m:r>
                                <a:rPr lang="en-US" sz="2000" i="1">
                                  <a:latin typeface="Cambria Math"/>
                                </a:rPr>
                                <m:t>𝑉</m:t>
                              </m:r>
                              <m:r>
                                <a:rPr lang="en-US" sz="2000" i="1">
                                  <a:latin typeface="Cambria Math"/>
                                </a:rPr>
                                <m:t>,</m:t>
                              </m:r>
                              <m:r>
                                <a:rPr lang="en-US" sz="2000" i="1">
                                  <a:latin typeface="Cambria Math"/>
                                </a:rPr>
                                <m:t>𝐸</m:t>
                              </m:r>
                              <m:r>
                                <a:rPr lang="en-US" sz="2000" b="0" i="1" smtClean="0">
                                  <a:latin typeface="Cambria Math"/>
                                </a:rPr>
                                <m:t>, </m:t>
                              </m:r>
                              <m:r>
                                <a:rPr lang="en-US" sz="2000" b="0" i="1" smtClean="0">
                                  <a:latin typeface="Cambria Math"/>
                                </a:rPr>
                                <m:t>𝑁</m:t>
                              </m:r>
                              <m:r>
                                <a:rPr lang="en-US" sz="2000" b="0" i="1" smtClean="0">
                                  <a:latin typeface="Cambria Math"/>
                                </a:rPr>
                                <m:t>,</m:t>
                              </m:r>
                              <m:sSub>
                                <m:sSubPr>
                                  <m:ctrlPr>
                                    <a:rPr lang="en-US" sz="2000" i="1">
                                      <a:latin typeface="Cambria Math" panose="02040503050406030204" pitchFamily="18" charset="0"/>
                                    </a:rPr>
                                  </m:ctrlPr>
                                </m:sSubPr>
                                <m:e>
                                  <m:r>
                                    <a:rPr lang="en-US" sz="2000" i="1">
                                      <a:latin typeface="Cambria Math"/>
                                      <a:ea typeface="Cambria Math"/>
                                    </a:rPr>
                                    <m:t>𝛼</m:t>
                                  </m:r>
                                </m:e>
                                <m:sub>
                                  <m:r>
                                    <a:rPr lang="en-US" sz="2000" b="0" i="1" smtClean="0">
                                      <a:latin typeface="Cambria Math"/>
                                      <a:ea typeface="Cambria Math"/>
                                    </a:rPr>
                                    <m:t>𝑗</m:t>
                                  </m:r>
                                  <m:r>
                                    <a:rPr lang="en-US" sz="2000" b="0" i="1" smtClean="0">
                                      <a:latin typeface="Cambria Math"/>
                                      <a:ea typeface="Cambria Math"/>
                                    </a:rPr>
                                    <m:t>≠</m:t>
                                  </m:r>
                                  <m:r>
                                    <a:rPr lang="en-US" sz="2000" b="0" i="1" smtClean="0">
                                      <a:latin typeface="Cambria Math"/>
                                      <a:ea typeface="Cambria Math"/>
                                    </a:rPr>
                                    <m:t>𝑖</m:t>
                                  </m:r>
                                </m:sub>
                              </m:sSub>
                            </m:sub>
                          </m:sSub>
                          <m:r>
                            <m:rPr>
                              <m:sty m:val="p"/>
                            </m:rPr>
                            <a:rPr lang="en-US" sz="2000">
                              <a:latin typeface="Cambria Math"/>
                            </a:rPr>
                            <m:t>d</m:t>
                          </m:r>
                          <m:sSub>
                            <m:sSubPr>
                              <m:ctrlPr>
                                <a:rPr lang="en-US" sz="2000" i="1">
                                  <a:latin typeface="Cambria Math" panose="02040503050406030204" pitchFamily="18" charset="0"/>
                                </a:rPr>
                              </m:ctrlPr>
                            </m:sSubPr>
                            <m:e>
                              <m:r>
                                <a:rPr lang="en-US" sz="2000" i="1">
                                  <a:latin typeface="Cambria Math"/>
                                  <a:ea typeface="Cambria Math"/>
                                </a:rPr>
                                <m:t>𝛼</m:t>
                              </m:r>
                            </m:e>
                            <m:sub>
                              <m:r>
                                <a:rPr lang="en-US" sz="2000" i="1">
                                  <a:latin typeface="Cambria Math"/>
                                  <a:ea typeface="Cambria Math"/>
                                </a:rPr>
                                <m:t>𝑖</m:t>
                              </m:r>
                            </m:sub>
                          </m:sSub>
                        </m:e>
                      </m:nary>
                    </m:oMath>
                  </m:oMathPara>
                </a14:m>
                <a:endParaRPr lang="en-US" sz="2000" i="1" dirty="0"/>
              </a:p>
              <a:p>
                <a:endParaRPr lang="en-US" sz="2000" dirty="0" smtClean="0"/>
              </a:p>
              <a:p>
                <a:r>
                  <a:rPr lang="en-US" sz="2000" dirty="0" smtClean="0"/>
                  <a:t>Then the Gibbs Free Energy becomes:</a:t>
                </a:r>
              </a:p>
              <a:p>
                <a:endParaRPr lang="en-US" sz="2000" dirty="0"/>
              </a:p>
              <a:p>
                <a:pPr/>
                <a14:m>
                  <m:oMathPara xmlns:m="http://schemas.openxmlformats.org/officeDocument/2006/math">
                    <m:oMathParaPr>
                      <m:jc m:val="centerGroup"/>
                    </m:oMathParaPr>
                    <m:oMath xmlns:m="http://schemas.openxmlformats.org/officeDocument/2006/math">
                      <m:r>
                        <a:rPr lang="en-US" sz="2000" b="1" i="1">
                          <a:latin typeface="Cambria Math"/>
                        </a:rPr>
                        <m:t>𝑮</m:t>
                      </m:r>
                      <m:r>
                        <a:rPr lang="en-US" sz="2000" b="1" i="1">
                          <a:latin typeface="Cambria Math"/>
                          <a:ea typeface="Cambria Math"/>
                        </a:rPr>
                        <m:t>≡</m:t>
                      </m:r>
                      <m:r>
                        <a:rPr lang="en-US" sz="2000" b="1" i="1">
                          <a:latin typeface="Cambria Math"/>
                        </a:rPr>
                        <m:t>𝑬</m:t>
                      </m:r>
                      <m:r>
                        <a:rPr lang="en-US" sz="2000" b="1" i="1">
                          <a:latin typeface="Cambria Math"/>
                        </a:rPr>
                        <m:t>+</m:t>
                      </m:r>
                      <m:r>
                        <a:rPr lang="en-US" sz="2000" b="1" i="1">
                          <a:latin typeface="Cambria Math"/>
                        </a:rPr>
                        <m:t>𝑷𝑽</m:t>
                      </m:r>
                      <m:r>
                        <a:rPr lang="en-US" sz="2000" b="1" i="1">
                          <a:latin typeface="Cambria Math"/>
                        </a:rPr>
                        <m:t>−</m:t>
                      </m:r>
                      <m:r>
                        <a:rPr lang="en-US" sz="2000" b="1" i="1">
                          <a:latin typeface="Cambria Math"/>
                          <a:ea typeface="Cambria Math"/>
                        </a:rPr>
                        <m:t>𝝁</m:t>
                      </m:r>
                      <m:r>
                        <a:rPr lang="en-US" sz="2000" b="1" i="1">
                          <a:latin typeface="Cambria Math"/>
                          <a:ea typeface="Cambria Math"/>
                        </a:rPr>
                        <m:t>𝑵</m:t>
                      </m:r>
                      <m:r>
                        <a:rPr lang="en-US" sz="2000" b="1" i="1">
                          <a:latin typeface="Cambria Math"/>
                          <a:ea typeface="Cambria Math"/>
                        </a:rPr>
                        <m:t>−</m:t>
                      </m:r>
                      <m:r>
                        <a:rPr lang="en-US" sz="2000" b="1" i="1">
                          <a:latin typeface="Cambria Math"/>
                          <a:ea typeface="Cambria Math"/>
                        </a:rPr>
                        <m:t>𝑻𝑺</m:t>
                      </m:r>
                      <m:r>
                        <a:rPr lang="en-US" sz="2000" i="1">
                          <a:latin typeface="Cambria Math"/>
                        </a:rPr>
                        <m:t>+</m:t>
                      </m:r>
                      <m:nary>
                        <m:naryPr>
                          <m:chr m:val="∑"/>
                          <m:supHide m:val="on"/>
                          <m:ctrlPr>
                            <a:rPr lang="en-US" sz="2000" i="1">
                              <a:latin typeface="Cambria Math" panose="02040503050406030204" pitchFamily="18" charset="0"/>
                            </a:rPr>
                          </m:ctrlPr>
                        </m:naryPr>
                        <m:sub>
                          <m:r>
                            <m:rPr>
                              <m:brk m:alnAt="7"/>
                            </m:rPr>
                            <a:rPr lang="en-US" sz="2000" i="1">
                              <a:latin typeface="Cambria Math"/>
                            </a:rPr>
                            <m:t>𝑖</m:t>
                          </m:r>
                        </m:sub>
                        <m:sup/>
                        <m:e>
                          <m:sSub>
                            <m:sSubPr>
                              <m:ctrlPr>
                                <a:rPr lang="en-US" sz="2000" i="1">
                                  <a:latin typeface="Cambria Math" panose="02040503050406030204" pitchFamily="18" charset="0"/>
                                </a:rPr>
                              </m:ctrlPr>
                            </m:sSubPr>
                            <m:e>
                              <m:r>
                                <a:rPr lang="en-US" sz="2000" b="0" i="1" smtClean="0">
                                  <a:latin typeface="Cambria Math"/>
                                </a:rPr>
                                <m:t>𝑇</m:t>
                              </m:r>
                              <m:d>
                                <m:dPr>
                                  <m:ctrlPr>
                                    <a:rPr lang="en-US" sz="2000" i="1">
                                      <a:latin typeface="Cambria Math" panose="02040503050406030204" pitchFamily="18" charset="0"/>
                                    </a:rPr>
                                  </m:ctrlPr>
                                </m:dPr>
                                <m:e>
                                  <m:f>
                                    <m:fPr>
                                      <m:ctrlPr>
                                        <a:rPr lang="en-US" sz="2000" i="1">
                                          <a:latin typeface="Cambria Math" panose="02040503050406030204" pitchFamily="18" charset="0"/>
                                        </a:rPr>
                                      </m:ctrlPr>
                                    </m:fPr>
                                    <m:num>
                                      <m:r>
                                        <a:rPr lang="en-US" sz="2000" i="1">
                                          <a:latin typeface="Cambria Math"/>
                                        </a:rPr>
                                        <m:t>𝜕</m:t>
                                      </m:r>
                                      <m:r>
                                        <a:rPr lang="en-US" sz="2000" i="1">
                                          <a:latin typeface="Cambria Math"/>
                                        </a:rPr>
                                        <m:t>𝑆</m:t>
                                      </m:r>
                                    </m:num>
                                    <m:den>
                                      <m:r>
                                        <a:rPr lang="en-US" sz="2000" i="1">
                                          <a:latin typeface="Cambria Math"/>
                                        </a:rPr>
                                        <m:t>𝜕</m:t>
                                      </m:r>
                                      <m:sSub>
                                        <m:sSubPr>
                                          <m:ctrlPr>
                                            <a:rPr lang="en-US" sz="2000" i="1">
                                              <a:latin typeface="Cambria Math" panose="02040503050406030204" pitchFamily="18" charset="0"/>
                                            </a:rPr>
                                          </m:ctrlPr>
                                        </m:sSubPr>
                                        <m:e>
                                          <m:r>
                                            <a:rPr lang="en-US" sz="2000" i="1">
                                              <a:latin typeface="Cambria Math"/>
                                              <a:ea typeface="Cambria Math"/>
                                            </a:rPr>
                                            <m:t>𝛼</m:t>
                                          </m:r>
                                        </m:e>
                                        <m:sub>
                                          <m:r>
                                            <a:rPr lang="en-US" sz="2000" i="1">
                                              <a:latin typeface="Cambria Math"/>
                                              <a:ea typeface="Cambria Math"/>
                                            </a:rPr>
                                            <m:t>𝑖</m:t>
                                          </m:r>
                                        </m:sub>
                                      </m:sSub>
                                    </m:den>
                                  </m:f>
                                </m:e>
                              </m:d>
                            </m:e>
                            <m:sub>
                              <m:r>
                                <a:rPr lang="en-US" sz="2000" i="1">
                                  <a:latin typeface="Cambria Math"/>
                                </a:rPr>
                                <m:t>𝑉</m:t>
                              </m:r>
                              <m:r>
                                <a:rPr lang="en-US" sz="2000" i="1">
                                  <a:latin typeface="Cambria Math"/>
                                </a:rPr>
                                <m:t>,</m:t>
                              </m:r>
                              <m:r>
                                <a:rPr lang="en-US" sz="2000" i="1">
                                  <a:latin typeface="Cambria Math"/>
                                </a:rPr>
                                <m:t>𝐸</m:t>
                              </m:r>
                              <m:r>
                                <a:rPr lang="en-US" sz="2000" i="1">
                                  <a:latin typeface="Cambria Math"/>
                                </a:rPr>
                                <m:t>, </m:t>
                              </m:r>
                              <m:r>
                                <a:rPr lang="en-US" sz="2000" i="1">
                                  <a:latin typeface="Cambria Math"/>
                                </a:rPr>
                                <m:t>𝑁</m:t>
                              </m:r>
                              <m:r>
                                <a:rPr lang="en-US" sz="2000" i="1">
                                  <a:latin typeface="Cambria Math"/>
                                </a:rPr>
                                <m:t>,</m:t>
                              </m:r>
                              <m:sSub>
                                <m:sSubPr>
                                  <m:ctrlPr>
                                    <a:rPr lang="en-US" sz="2000" i="1">
                                      <a:latin typeface="Cambria Math" panose="02040503050406030204" pitchFamily="18" charset="0"/>
                                    </a:rPr>
                                  </m:ctrlPr>
                                </m:sSubPr>
                                <m:e>
                                  <m:r>
                                    <a:rPr lang="en-US" sz="2000" i="1">
                                      <a:latin typeface="Cambria Math"/>
                                      <a:ea typeface="Cambria Math"/>
                                    </a:rPr>
                                    <m:t>𝛼</m:t>
                                  </m:r>
                                </m:e>
                                <m:sub>
                                  <m:r>
                                    <a:rPr lang="en-US" sz="2000" i="1">
                                      <a:latin typeface="Cambria Math"/>
                                      <a:ea typeface="Cambria Math"/>
                                    </a:rPr>
                                    <m:t>𝑗</m:t>
                                  </m:r>
                                  <m:r>
                                    <a:rPr lang="en-US" sz="2000" i="1">
                                      <a:latin typeface="Cambria Math"/>
                                      <a:ea typeface="Cambria Math"/>
                                    </a:rPr>
                                    <m:t>≠</m:t>
                                  </m:r>
                                  <m:r>
                                    <a:rPr lang="en-US" sz="2000" i="1">
                                      <a:latin typeface="Cambria Math"/>
                                      <a:ea typeface="Cambria Math"/>
                                    </a:rPr>
                                    <m:t>𝑖</m:t>
                                  </m:r>
                                </m:sub>
                              </m:sSub>
                            </m:sub>
                          </m:sSub>
                          <m:sSub>
                            <m:sSubPr>
                              <m:ctrlPr>
                                <a:rPr lang="en-US" sz="2000" i="1">
                                  <a:latin typeface="Cambria Math" panose="02040503050406030204" pitchFamily="18" charset="0"/>
                                </a:rPr>
                              </m:ctrlPr>
                            </m:sSubPr>
                            <m:e>
                              <m:r>
                                <a:rPr lang="en-US" sz="2000" i="1">
                                  <a:latin typeface="Cambria Math"/>
                                  <a:ea typeface="Cambria Math"/>
                                </a:rPr>
                                <m:t>𝛼</m:t>
                              </m:r>
                            </m:e>
                            <m:sub>
                              <m:r>
                                <a:rPr lang="en-US" sz="2000" i="1">
                                  <a:latin typeface="Cambria Math"/>
                                  <a:ea typeface="Cambria Math"/>
                                </a:rPr>
                                <m:t>𝑖</m:t>
                              </m:r>
                            </m:sub>
                          </m:sSub>
                        </m:e>
                      </m:nary>
                    </m:oMath>
                  </m:oMathPara>
                </a14:m>
                <a:endParaRPr lang="en-US" sz="2000" b="1" dirty="0"/>
              </a:p>
              <a:p>
                <a:endParaRPr lang="en-US" sz="2000" dirty="0" smtClean="0"/>
              </a:p>
              <a:p>
                <a:r>
                  <a:rPr lang="en-US" sz="2000" dirty="0"/>
                  <a:t>T</a:t>
                </a:r>
                <a:r>
                  <a:rPr lang="en-US" sz="2000" dirty="0" smtClean="0"/>
                  <a:t>he </a:t>
                </a:r>
                <a:r>
                  <a:rPr lang="en-US" sz="2000" b="1" dirty="0"/>
                  <a:t>force</a:t>
                </a:r>
                <a:r>
                  <a:rPr lang="en-US" sz="2000" dirty="0"/>
                  <a:t> on the system due to property </a:t>
                </a:r>
                <a14:m>
                  <m:oMath xmlns:m="http://schemas.openxmlformats.org/officeDocument/2006/math">
                    <m:sSub>
                      <m:sSubPr>
                        <m:ctrlPr>
                          <a:rPr lang="en-US" sz="2000" i="1">
                            <a:latin typeface="Cambria Math" panose="02040503050406030204" pitchFamily="18" charset="0"/>
                          </a:rPr>
                        </m:ctrlPr>
                      </m:sSubPr>
                      <m:e>
                        <m:r>
                          <a:rPr lang="en-US" sz="2000" i="1">
                            <a:latin typeface="Cambria Math"/>
                          </a:rPr>
                          <m:t>𝛼</m:t>
                        </m:r>
                      </m:e>
                      <m:sub>
                        <m:r>
                          <a:rPr lang="en-US" sz="2000" i="1">
                            <a:latin typeface="Cambria Math"/>
                          </a:rPr>
                          <m:t>𝑖</m:t>
                        </m:r>
                      </m:sub>
                    </m:sSub>
                  </m:oMath>
                </a14:m>
                <a:r>
                  <a:rPr lang="en-US" sz="2000" dirty="0"/>
                  <a:t> is:</a:t>
                </a:r>
              </a:p>
              <a:p>
                <a:pPr/>
                <a14:m>
                  <m:oMathPara xmlns:m="http://schemas.openxmlformats.org/officeDocument/2006/math">
                    <m:oMathParaPr>
                      <m:jc m:val="centerGroup"/>
                    </m:oMathParaPr>
                    <m:oMath xmlns:m="http://schemas.openxmlformats.org/officeDocument/2006/math">
                      <m:sSub>
                        <m:sSubPr>
                          <m:ctrlPr>
                            <a:rPr lang="en-US" sz="2000" i="1">
                              <a:latin typeface="Cambria Math" panose="02040503050406030204" pitchFamily="18" charset="0"/>
                            </a:rPr>
                          </m:ctrlPr>
                        </m:sSubPr>
                        <m:e>
                          <m:r>
                            <a:rPr lang="en-US" sz="2000" i="1">
                              <a:latin typeface="Cambria Math"/>
                            </a:rPr>
                            <m:t>𝐹</m:t>
                          </m:r>
                        </m:e>
                        <m:sub>
                          <m:r>
                            <a:rPr lang="en-US" sz="2000" i="1">
                              <a:latin typeface="Cambria Math" panose="02040503050406030204" pitchFamily="18" charset="0"/>
                            </a:rPr>
                            <m:t>𝑖</m:t>
                          </m:r>
                        </m:sub>
                      </m:sSub>
                      <m:r>
                        <a:rPr lang="en-US" sz="2000" i="1">
                          <a:latin typeface="Cambria Math"/>
                        </a:rPr>
                        <m:t>=−</m:t>
                      </m:r>
                      <m:f>
                        <m:fPr>
                          <m:ctrlPr>
                            <a:rPr lang="en-US" sz="2000" i="1">
                              <a:latin typeface="Cambria Math" panose="02040503050406030204" pitchFamily="18" charset="0"/>
                            </a:rPr>
                          </m:ctrlPr>
                        </m:fPr>
                        <m:num>
                          <m:r>
                            <a:rPr lang="en-US" sz="2000" i="1">
                              <a:latin typeface="Cambria Math"/>
                            </a:rPr>
                            <m:t>𝜕</m:t>
                          </m:r>
                          <m:r>
                            <a:rPr lang="en-US" sz="2000" i="1">
                              <a:latin typeface="Cambria Math"/>
                            </a:rPr>
                            <m:t>𝐺</m:t>
                          </m:r>
                        </m:num>
                        <m:den>
                          <m:r>
                            <a:rPr lang="en-US" sz="2000" i="1">
                              <a:latin typeface="Cambria Math"/>
                            </a:rPr>
                            <m:t>𝜕</m:t>
                          </m:r>
                          <m:sSub>
                            <m:sSubPr>
                              <m:ctrlPr>
                                <a:rPr lang="en-US" sz="2000" i="1">
                                  <a:latin typeface="Cambria Math" panose="02040503050406030204" pitchFamily="18" charset="0"/>
                                </a:rPr>
                              </m:ctrlPr>
                            </m:sSubPr>
                            <m:e>
                              <m:r>
                                <a:rPr lang="en-US" sz="2000" i="1">
                                  <a:latin typeface="Cambria Math"/>
                                </a:rPr>
                                <m:t>𝛼</m:t>
                              </m:r>
                            </m:e>
                            <m:sub>
                              <m:r>
                                <a:rPr lang="en-US" sz="2000" i="1">
                                  <a:latin typeface="Cambria Math"/>
                                </a:rPr>
                                <m:t>𝑖</m:t>
                              </m:r>
                            </m:sub>
                          </m:sSub>
                        </m:den>
                      </m:f>
                    </m:oMath>
                  </m:oMathPara>
                </a14:m>
                <a:endParaRPr lang="en-US" sz="2000" dirty="0"/>
              </a:p>
            </p:txBody>
          </p:sp>
        </mc:Choice>
        <mc:Fallback xmlns="">
          <p:sp>
            <p:nvSpPr>
              <p:cNvPr id="2" name="Rectangle 1"/>
              <p:cNvSpPr>
                <a:spLocks noRot="1" noChangeAspect="1" noMove="1" noResize="1" noEditPoints="1" noAdjustHandles="1" noChangeArrowheads="1" noChangeShapeType="1" noTextEdit="1"/>
              </p:cNvSpPr>
              <p:nvPr/>
            </p:nvSpPr>
            <p:spPr>
              <a:xfrm>
                <a:off x="152400" y="2133600"/>
                <a:ext cx="8915400" cy="3876831"/>
              </a:xfrm>
              <a:prstGeom prst="rect">
                <a:avLst/>
              </a:prstGeom>
              <a:blipFill rotWithShape="0">
                <a:blip r:embed="rId6"/>
                <a:stretch>
                  <a:fillRect l="-684"/>
                </a:stretch>
              </a:blipFill>
            </p:spPr>
            <p:txBody>
              <a:bodyPr/>
              <a:lstStyle/>
              <a:p>
                <a:r>
                  <a:rPr lang="en-US">
                    <a:noFill/>
                  </a:rPr>
                  <a:t> </a:t>
                </a:r>
              </a:p>
            </p:txBody>
          </p:sp>
        </mc:Fallback>
      </mc:AlternateContent>
    </p:spTree>
    <p:extLst>
      <p:ext uri="{BB962C8B-B14F-4D97-AF65-F5344CB8AC3E}">
        <p14:creationId xmlns:p14="http://schemas.microsoft.com/office/powerpoint/2010/main" val="1592391122"/>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p:cNvSpPr>
            <a:spLocks noGrp="1" noChangeArrowheads="1"/>
          </p:cNvSpPr>
          <p:nvPr>
            <p:ph type="title"/>
          </p:nvPr>
        </p:nvSpPr>
        <p:spPr>
          <a:xfrm>
            <a:off x="0" y="12700"/>
            <a:ext cx="9144000" cy="673100"/>
          </a:xfrm>
        </p:spPr>
        <p:txBody>
          <a:bodyPr>
            <a:normAutofit/>
          </a:bodyPr>
          <a:lstStyle/>
          <a:p>
            <a:pPr eaLnBrk="1" hangingPunct="1"/>
            <a:r>
              <a:rPr lang="en-US" sz="3600" b="1" dirty="0" smtClean="0">
                <a:solidFill>
                  <a:srgbClr val="0000CC"/>
                </a:solidFill>
              </a:rPr>
              <a:t>Summary of Thermodynamic Definitions</a:t>
            </a:r>
          </a:p>
        </p:txBody>
      </p:sp>
      <p:pic>
        <p:nvPicPr>
          <p:cNvPr id="15367" name="Picture 17"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8" name="Rectangle 7"/>
              <p:cNvSpPr/>
              <p:nvPr/>
            </p:nvSpPr>
            <p:spPr>
              <a:xfrm>
                <a:off x="-1" y="762000"/>
                <a:ext cx="8458201" cy="4925131"/>
              </a:xfrm>
              <a:prstGeom prst="rect">
                <a:avLst/>
              </a:prstGeom>
            </p:spPr>
            <p:txBody>
              <a:bodyPr wrap="square">
                <a:spAutoFit/>
              </a:bodyPr>
              <a:lstStyle/>
              <a:p>
                <a:r>
                  <a:rPr lang="en-US" sz="2000" b="1" dirty="0" smtClean="0"/>
                  <a:t>Temperature</a:t>
                </a:r>
                <a:r>
                  <a:rPr lang="en-US" sz="2000" dirty="0" smtClean="0"/>
                  <a:t> </a:t>
                </a:r>
                <a:r>
                  <a:rPr lang="en-US" sz="2000" dirty="0"/>
                  <a:t>is </a:t>
                </a:r>
                <a:r>
                  <a:rPr lang="en-US" sz="2000" b="1" dirty="0"/>
                  <a:t>defined</a:t>
                </a:r>
                <a:r>
                  <a:rPr lang="en-US" sz="2000" dirty="0"/>
                  <a:t> by the relationship</a:t>
                </a:r>
                <a:r>
                  <a:rPr lang="en-US" sz="2000" dirty="0" smtClean="0"/>
                  <a:t>:</a:t>
                </a:r>
              </a:p>
              <a:p>
                <a:pPr/>
                <a14:m>
                  <m:oMathPara xmlns:m="http://schemas.openxmlformats.org/officeDocument/2006/math">
                    <m:oMathParaPr>
                      <m:jc m:val="centerGroup"/>
                    </m:oMathParaPr>
                    <m:oMath xmlns:m="http://schemas.openxmlformats.org/officeDocument/2006/math">
                      <m:f>
                        <m:fPr>
                          <m:ctrlPr>
                            <a:rPr lang="en-US" sz="2000" b="1" i="1">
                              <a:latin typeface="Cambria Math" panose="02040503050406030204" pitchFamily="18" charset="0"/>
                            </a:rPr>
                          </m:ctrlPr>
                        </m:fPr>
                        <m:num>
                          <m:r>
                            <a:rPr lang="en-US" sz="2000" b="1" i="1">
                              <a:latin typeface="Cambria Math"/>
                            </a:rPr>
                            <m:t>𝒅𝑺</m:t>
                          </m:r>
                        </m:num>
                        <m:den>
                          <m:r>
                            <a:rPr lang="en-US" sz="2000" b="1" i="1">
                              <a:latin typeface="Cambria Math"/>
                            </a:rPr>
                            <m:t>𝒅𝑬</m:t>
                          </m:r>
                        </m:den>
                      </m:f>
                      <m:r>
                        <a:rPr lang="en-US" sz="2000" b="1" i="1">
                          <a:latin typeface="Cambria Math"/>
                          <a:ea typeface="Cambria Math"/>
                        </a:rPr>
                        <m:t>≡</m:t>
                      </m:r>
                      <m:f>
                        <m:fPr>
                          <m:ctrlPr>
                            <a:rPr lang="en-US" sz="2000" b="1" i="1">
                              <a:latin typeface="Cambria Math" panose="02040503050406030204" pitchFamily="18" charset="0"/>
                              <a:ea typeface="Cambria Math"/>
                            </a:rPr>
                          </m:ctrlPr>
                        </m:fPr>
                        <m:num>
                          <m:r>
                            <a:rPr lang="en-US" sz="2000" b="1" i="1">
                              <a:latin typeface="Cambria Math"/>
                              <a:ea typeface="Cambria Math"/>
                            </a:rPr>
                            <m:t>𝟏</m:t>
                          </m:r>
                        </m:num>
                        <m:den>
                          <m:r>
                            <a:rPr lang="en-US" sz="2000" b="1" i="1">
                              <a:latin typeface="Cambria Math"/>
                              <a:ea typeface="Cambria Math"/>
                            </a:rPr>
                            <m:t>𝑻</m:t>
                          </m:r>
                        </m:den>
                      </m:f>
                    </m:oMath>
                  </m:oMathPara>
                </a14:m>
                <a:endParaRPr lang="en-US" sz="2000" b="1" dirty="0"/>
              </a:p>
              <a:p>
                <a:endParaRPr lang="en-US" sz="2000" dirty="0" smtClean="0"/>
              </a:p>
              <a:p>
                <a:r>
                  <a:rPr lang="en-US" sz="2000" dirty="0" smtClean="0"/>
                  <a:t>At </a:t>
                </a:r>
                <a:r>
                  <a:rPr lang="en-US" sz="2000" dirty="0"/>
                  <a:t>constant </a:t>
                </a:r>
                <a:r>
                  <a:rPr lang="en-US" sz="2000" i="1" dirty="0"/>
                  <a:t>N</a:t>
                </a:r>
                <a:r>
                  <a:rPr lang="en-US" sz="2000" dirty="0"/>
                  <a:t> and </a:t>
                </a:r>
                <a:r>
                  <a:rPr lang="en-US" sz="2000" i="1" dirty="0"/>
                  <a:t>E, </a:t>
                </a:r>
                <a:r>
                  <a:rPr lang="en-US" sz="2000" b="1" dirty="0" smtClean="0"/>
                  <a:t>Pressure</a:t>
                </a:r>
                <a:r>
                  <a:rPr lang="en-US" sz="2000" dirty="0" smtClean="0"/>
                  <a:t> </a:t>
                </a:r>
                <a:r>
                  <a:rPr lang="en-US" sz="2000" dirty="0"/>
                  <a:t>is </a:t>
                </a:r>
                <a:r>
                  <a:rPr lang="en-US" sz="2000" b="1" dirty="0" smtClean="0"/>
                  <a:t>defined</a:t>
                </a:r>
                <a:r>
                  <a:rPr lang="en-US" sz="2000" dirty="0" smtClean="0"/>
                  <a:t> by </a:t>
                </a:r>
                <a:r>
                  <a:rPr lang="en-US" sz="2000" dirty="0"/>
                  <a:t>the relationship:</a:t>
                </a:r>
              </a:p>
              <a:p>
                <a:pPr/>
                <a14:m>
                  <m:oMathPara xmlns:m="http://schemas.openxmlformats.org/officeDocument/2006/math">
                    <m:oMathParaPr>
                      <m:jc m:val="centerGroup"/>
                    </m:oMathParaPr>
                    <m:oMath xmlns:m="http://schemas.openxmlformats.org/officeDocument/2006/math">
                      <m:f>
                        <m:fPr>
                          <m:ctrlPr>
                            <a:rPr lang="en-US" sz="2000" b="1" i="1">
                              <a:latin typeface="Cambria Math" panose="02040503050406030204" pitchFamily="18" charset="0"/>
                            </a:rPr>
                          </m:ctrlPr>
                        </m:fPr>
                        <m:num>
                          <m:r>
                            <a:rPr lang="en-US" sz="2000" b="1" i="1">
                              <a:latin typeface="Cambria Math"/>
                            </a:rPr>
                            <m:t>𝝏</m:t>
                          </m:r>
                          <m:r>
                            <a:rPr lang="en-US" sz="2000" b="1" i="1">
                              <a:latin typeface="Cambria Math"/>
                            </a:rPr>
                            <m:t>𝑺</m:t>
                          </m:r>
                        </m:num>
                        <m:den>
                          <m:r>
                            <a:rPr lang="en-US" sz="2000" b="1" i="1">
                              <a:latin typeface="Cambria Math"/>
                            </a:rPr>
                            <m:t>𝝏</m:t>
                          </m:r>
                          <m:r>
                            <a:rPr lang="en-US" sz="2000" b="1" i="1">
                              <a:latin typeface="Cambria Math"/>
                            </a:rPr>
                            <m:t>𝑽</m:t>
                          </m:r>
                        </m:den>
                      </m:f>
                      <m:r>
                        <a:rPr lang="en-US" sz="2000" b="1" i="1">
                          <a:latin typeface="Cambria Math"/>
                          <a:ea typeface="Cambria Math"/>
                        </a:rPr>
                        <m:t>≡</m:t>
                      </m:r>
                      <m:f>
                        <m:fPr>
                          <m:ctrlPr>
                            <a:rPr lang="en-US" sz="2000" b="1" i="1">
                              <a:latin typeface="Cambria Math" panose="02040503050406030204" pitchFamily="18" charset="0"/>
                            </a:rPr>
                          </m:ctrlPr>
                        </m:fPr>
                        <m:num>
                          <m:r>
                            <a:rPr lang="en-US" sz="2000" b="1" i="1">
                              <a:latin typeface="Cambria Math"/>
                            </a:rPr>
                            <m:t>𝑷</m:t>
                          </m:r>
                        </m:num>
                        <m:den>
                          <m:r>
                            <a:rPr lang="en-US" sz="2000" b="1" i="1">
                              <a:latin typeface="Cambria Math"/>
                            </a:rPr>
                            <m:t>𝑻</m:t>
                          </m:r>
                        </m:den>
                      </m:f>
                    </m:oMath>
                  </m:oMathPara>
                </a14:m>
                <a:endParaRPr lang="en-US" sz="2000" b="1" dirty="0"/>
              </a:p>
              <a:p>
                <a:endParaRPr lang="en-US" sz="2000" dirty="0" smtClean="0"/>
              </a:p>
              <a:p>
                <a:r>
                  <a:rPr lang="en-US" sz="2000" dirty="0" smtClean="0"/>
                  <a:t>At </a:t>
                </a:r>
                <a:r>
                  <a:rPr lang="en-US" sz="2000" dirty="0"/>
                  <a:t>constant </a:t>
                </a:r>
                <a:r>
                  <a:rPr lang="en-US" sz="2000" i="1" dirty="0" smtClean="0"/>
                  <a:t>V</a:t>
                </a:r>
                <a:r>
                  <a:rPr lang="en-US" sz="2000" dirty="0" smtClean="0"/>
                  <a:t> </a:t>
                </a:r>
                <a:r>
                  <a:rPr lang="en-US" sz="2000" dirty="0"/>
                  <a:t>and </a:t>
                </a:r>
                <a:r>
                  <a:rPr lang="en-US" sz="2000" i="1" dirty="0" smtClean="0"/>
                  <a:t>E, </a:t>
                </a:r>
                <a:r>
                  <a:rPr lang="en-US" sz="2000" b="1" dirty="0" smtClean="0"/>
                  <a:t>Chemical Potential </a:t>
                </a:r>
                <a:r>
                  <a:rPr lang="en-US" sz="2000" dirty="0" smtClean="0"/>
                  <a:t>is </a:t>
                </a:r>
                <a:r>
                  <a:rPr lang="en-US" sz="2000" b="1" dirty="0" smtClean="0"/>
                  <a:t>defined</a:t>
                </a:r>
                <a:r>
                  <a:rPr lang="en-US" sz="2000" dirty="0" smtClean="0"/>
                  <a:t> by the relationship:</a:t>
                </a:r>
              </a:p>
              <a:p>
                <a:pPr/>
                <a14:m>
                  <m:oMathPara xmlns:m="http://schemas.openxmlformats.org/officeDocument/2006/math">
                    <m:oMathParaPr>
                      <m:jc m:val="centerGroup"/>
                    </m:oMathParaPr>
                    <m:oMath xmlns:m="http://schemas.openxmlformats.org/officeDocument/2006/math">
                      <m:r>
                        <a:rPr lang="en-US" sz="2000" b="1" i="1" smtClean="0">
                          <a:latin typeface="Cambria Math"/>
                        </a:rPr>
                        <m:t>−</m:t>
                      </m:r>
                      <m:f>
                        <m:fPr>
                          <m:ctrlPr>
                            <a:rPr lang="en-US" sz="2000" b="1" i="1" smtClean="0">
                              <a:latin typeface="Cambria Math" panose="02040503050406030204" pitchFamily="18" charset="0"/>
                            </a:rPr>
                          </m:ctrlPr>
                        </m:fPr>
                        <m:num>
                          <m:r>
                            <a:rPr lang="en-US" sz="2000" b="1" i="1" smtClean="0">
                              <a:latin typeface="Cambria Math"/>
                            </a:rPr>
                            <m:t>𝝏</m:t>
                          </m:r>
                          <m:r>
                            <a:rPr lang="en-US" sz="2000" b="1" i="1" smtClean="0">
                              <a:latin typeface="Cambria Math"/>
                            </a:rPr>
                            <m:t>𝑺</m:t>
                          </m:r>
                        </m:num>
                        <m:den>
                          <m:r>
                            <a:rPr lang="en-US" sz="2000" b="1" i="1" smtClean="0">
                              <a:latin typeface="Cambria Math"/>
                            </a:rPr>
                            <m:t>𝝏</m:t>
                          </m:r>
                          <m:r>
                            <a:rPr lang="en-US" sz="2000" b="1" i="1" smtClean="0">
                              <a:latin typeface="Cambria Math"/>
                            </a:rPr>
                            <m:t>𝑵</m:t>
                          </m:r>
                        </m:den>
                      </m:f>
                      <m:r>
                        <a:rPr lang="en-US" sz="2000" b="1" i="1" smtClean="0">
                          <a:latin typeface="Cambria Math"/>
                        </a:rPr>
                        <m:t>=</m:t>
                      </m:r>
                      <m:f>
                        <m:fPr>
                          <m:ctrlPr>
                            <a:rPr lang="en-US" sz="2000" b="1" i="1" smtClean="0">
                              <a:latin typeface="Cambria Math" panose="02040503050406030204" pitchFamily="18" charset="0"/>
                            </a:rPr>
                          </m:ctrlPr>
                        </m:fPr>
                        <m:num>
                          <m:r>
                            <a:rPr lang="en-US" sz="2000" b="1" i="1" smtClean="0">
                              <a:latin typeface="Cambria Math"/>
                              <a:ea typeface="Cambria Math"/>
                            </a:rPr>
                            <m:t>𝝁</m:t>
                          </m:r>
                        </m:num>
                        <m:den>
                          <m:r>
                            <a:rPr lang="en-US" sz="2000" b="1" i="1" smtClean="0">
                              <a:latin typeface="Cambria Math"/>
                            </a:rPr>
                            <m:t>𝑻</m:t>
                          </m:r>
                        </m:den>
                      </m:f>
                    </m:oMath>
                  </m:oMathPara>
                </a14:m>
                <a:endParaRPr lang="en-US" sz="2000" b="1" dirty="0" smtClean="0"/>
              </a:p>
              <a:p>
                <a:endParaRPr lang="en-US" sz="2000" b="1" dirty="0" smtClean="0"/>
              </a:p>
              <a:p>
                <a:r>
                  <a:rPr lang="en-US" sz="2000" b="1" dirty="0" smtClean="0"/>
                  <a:t>Notice that all three quantities are defined as derivatives of the entropy with respect to an extensive property of the system</a:t>
                </a:r>
              </a:p>
              <a:p>
                <a:endParaRPr lang="en-US" sz="2000" b="1" dirty="0" smtClean="0"/>
              </a:p>
              <a:p>
                <a:r>
                  <a:rPr lang="en-US" sz="2000" dirty="0" smtClean="0"/>
                  <a:t>The </a:t>
                </a:r>
                <a:r>
                  <a:rPr lang="en-US" sz="2000" b="1" dirty="0"/>
                  <a:t>Gibbs Free Energy </a:t>
                </a:r>
                <a14:m>
                  <m:oMath xmlns:m="http://schemas.openxmlformats.org/officeDocument/2006/math">
                    <m:r>
                      <a:rPr lang="en-US" sz="2000" b="1" i="1">
                        <a:latin typeface="Cambria Math"/>
                      </a:rPr>
                      <m:t>𝑮</m:t>
                    </m:r>
                    <m:r>
                      <a:rPr lang="en-US" sz="2000" b="1" i="1">
                        <a:latin typeface="Cambria Math"/>
                        <a:ea typeface="Cambria Math"/>
                      </a:rPr>
                      <m:t>≡</m:t>
                    </m:r>
                    <m:r>
                      <a:rPr lang="en-US" sz="2000" b="1" i="1">
                        <a:latin typeface="Cambria Math"/>
                      </a:rPr>
                      <m:t>𝑬</m:t>
                    </m:r>
                    <m:r>
                      <a:rPr lang="en-US" sz="2000" b="1" i="1">
                        <a:latin typeface="Cambria Math"/>
                      </a:rPr>
                      <m:t>+</m:t>
                    </m:r>
                    <m:r>
                      <a:rPr lang="en-US" sz="2000" b="1" i="1">
                        <a:latin typeface="Cambria Math"/>
                      </a:rPr>
                      <m:t>𝑷𝑽</m:t>
                    </m:r>
                    <m:r>
                      <a:rPr lang="en-US" sz="2000" b="1" i="1">
                        <a:latin typeface="Cambria Math"/>
                      </a:rPr>
                      <m:t>−</m:t>
                    </m:r>
                    <m:r>
                      <a:rPr lang="en-US" sz="2000" b="1" i="1">
                        <a:latin typeface="Cambria Math"/>
                        <a:ea typeface="Cambria Math"/>
                      </a:rPr>
                      <m:t>𝝁</m:t>
                    </m:r>
                    <m:r>
                      <a:rPr lang="en-US" sz="2000" b="1" i="1">
                        <a:latin typeface="Cambria Math"/>
                        <a:ea typeface="Cambria Math"/>
                      </a:rPr>
                      <m:t>𝑵</m:t>
                    </m:r>
                    <m:r>
                      <a:rPr lang="en-US" sz="2000" b="1" i="1">
                        <a:latin typeface="Cambria Math"/>
                        <a:ea typeface="Cambria Math"/>
                      </a:rPr>
                      <m:t>−</m:t>
                    </m:r>
                    <m:r>
                      <a:rPr lang="en-US" sz="2000" b="1" i="1">
                        <a:latin typeface="Cambria Math"/>
                        <a:ea typeface="Cambria Math"/>
                      </a:rPr>
                      <m:t>𝑻𝑺</m:t>
                    </m:r>
                  </m:oMath>
                </a14:m>
                <a:r>
                  <a:rPr lang="en-US" sz="2000" b="1" dirty="0" smtClean="0"/>
                  <a:t> </a:t>
                </a:r>
                <a:r>
                  <a:rPr lang="en-US" sz="2000" dirty="0" smtClean="0"/>
                  <a:t>is </a:t>
                </a:r>
                <a:r>
                  <a:rPr lang="en-US" sz="2000" b="1" dirty="0" smtClean="0"/>
                  <a:t>minimized</a:t>
                </a:r>
                <a:r>
                  <a:rPr lang="en-US" sz="2000" dirty="0" smtClean="0"/>
                  <a:t> at equilibrium</a:t>
                </a:r>
                <a:endParaRPr lang="en-US" sz="2000" b="1" dirty="0" smtClean="0"/>
              </a:p>
            </p:txBody>
          </p:sp>
        </mc:Choice>
        <mc:Fallback xmlns="">
          <p:sp>
            <p:nvSpPr>
              <p:cNvPr id="8" name="Rectangle 7"/>
              <p:cNvSpPr>
                <a:spLocks noRot="1" noChangeAspect="1" noMove="1" noResize="1" noEditPoints="1" noAdjustHandles="1" noChangeArrowheads="1" noChangeShapeType="1" noTextEdit="1"/>
              </p:cNvSpPr>
              <p:nvPr/>
            </p:nvSpPr>
            <p:spPr>
              <a:xfrm>
                <a:off x="-1" y="762000"/>
                <a:ext cx="8458201" cy="4925131"/>
              </a:xfrm>
              <a:prstGeom prst="rect">
                <a:avLst/>
              </a:prstGeom>
              <a:blipFill rotWithShape="0">
                <a:blip r:embed="rId4"/>
                <a:stretch>
                  <a:fillRect l="-720" t="-619" r="-720" b="-1238"/>
                </a:stretch>
              </a:blipFill>
            </p:spPr>
            <p:txBody>
              <a:bodyPr/>
              <a:lstStyle/>
              <a:p>
                <a:r>
                  <a:rPr lang="en-US">
                    <a:noFill/>
                  </a:rPr>
                  <a:t> </a:t>
                </a:r>
              </a:p>
            </p:txBody>
          </p:sp>
        </mc:Fallback>
      </mc:AlternateContent>
      <p:pic>
        <p:nvPicPr>
          <p:cNvPr id="25" name="Picture 4" descr="redblackblocki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16044735"/>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descr="figure_05_2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43600" y="914400"/>
            <a:ext cx="3169920" cy="22963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363" name="Rectangle 3"/>
          <p:cNvSpPr>
            <a:spLocks noGrp="1" noChangeArrowheads="1"/>
          </p:cNvSpPr>
          <p:nvPr>
            <p:ph type="title"/>
          </p:nvPr>
        </p:nvSpPr>
        <p:spPr>
          <a:xfrm>
            <a:off x="0" y="146897"/>
            <a:ext cx="9144000" cy="825500"/>
          </a:xfrm>
        </p:spPr>
        <p:txBody>
          <a:bodyPr>
            <a:normAutofit fontScale="90000"/>
          </a:bodyPr>
          <a:lstStyle/>
          <a:p>
            <a:pPr eaLnBrk="1" hangingPunct="1"/>
            <a:r>
              <a:rPr lang="en-US" b="1" dirty="0" smtClean="0">
                <a:solidFill>
                  <a:srgbClr val="0000CC"/>
                </a:solidFill>
              </a:rPr>
              <a:t>Canonical Ensembles and Gibbs Free Energies</a:t>
            </a:r>
          </a:p>
        </p:txBody>
      </p:sp>
      <p:pic>
        <p:nvPicPr>
          <p:cNvPr id="15367" name="Picture 17" descr="Biocomplexity Log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8" name="Rectangle 7"/>
              <p:cNvSpPr/>
              <p:nvPr/>
            </p:nvSpPr>
            <p:spPr>
              <a:xfrm>
                <a:off x="279106" y="1236602"/>
                <a:ext cx="5867400" cy="5324535"/>
              </a:xfrm>
              <a:prstGeom prst="rect">
                <a:avLst/>
              </a:prstGeom>
            </p:spPr>
            <p:txBody>
              <a:bodyPr wrap="square">
                <a:spAutoFit/>
              </a:bodyPr>
              <a:lstStyle/>
              <a:p>
                <a:r>
                  <a:rPr lang="en-US" sz="2000" dirty="0" smtClean="0"/>
                  <a:t>Another example of a classical ensemble-based calculation (essentially repeats that in the previous lecture)</a:t>
                </a:r>
              </a:p>
              <a:p>
                <a:endParaRPr lang="en-US" sz="2000" dirty="0"/>
              </a:p>
              <a:p>
                <a:r>
                  <a:rPr lang="en-US" sz="2000" dirty="0" smtClean="0"/>
                  <a:t>Usually we do not consider completely isolated systems. </a:t>
                </a:r>
              </a:p>
              <a:p>
                <a:endParaRPr lang="en-US" sz="2000" dirty="0"/>
              </a:p>
              <a:p>
                <a:r>
                  <a:rPr lang="en-US" sz="2000" dirty="0" smtClean="0"/>
                  <a:t>Consider a system with fixed number of particles exchanging energy and volume with a containing isolated or infinite reservoir.</a:t>
                </a:r>
              </a:p>
              <a:p>
                <a:endParaRPr lang="en-US" sz="2000" b="1" dirty="0" smtClean="0"/>
              </a:p>
              <a:p>
                <a:r>
                  <a:rPr lang="en-US" sz="2000" dirty="0" smtClean="0"/>
                  <a:t>Because the reservoir is infinite or isolated, the combined system of reservoir plus system is isolated. Therefore, from our second law, in any spontaneous process the total entropy must increase:</a:t>
                </a:r>
              </a:p>
              <a:p>
                <a:endParaRPr lang="en-US" sz="2000" b="1" dirty="0"/>
              </a:p>
              <a:p>
                <a:pPr/>
                <a14:m>
                  <m:oMathPara xmlns:m="http://schemas.openxmlformats.org/officeDocument/2006/math">
                    <m:oMathParaPr>
                      <m:jc m:val="centerGroup"/>
                    </m:oMathParaPr>
                    <m:oMath xmlns:m="http://schemas.openxmlformats.org/officeDocument/2006/math">
                      <m:r>
                        <m:rPr>
                          <m:sty m:val="p"/>
                        </m:rPr>
                        <a:rPr lang="en-US" sz="2000" b="0" i="0" smtClean="0">
                          <a:latin typeface="Cambria Math"/>
                          <a:sym typeface="Symbol"/>
                        </a:rPr>
                        <m:t>d</m:t>
                      </m:r>
                      <m:sSub>
                        <m:sSubPr>
                          <m:ctrlPr>
                            <a:rPr lang="en-US" sz="2000" b="0" i="1" smtClean="0">
                              <a:latin typeface="Cambria Math" panose="02040503050406030204" pitchFamily="18" charset="0"/>
                              <a:sym typeface="Symbol"/>
                            </a:rPr>
                          </m:ctrlPr>
                        </m:sSubPr>
                        <m:e>
                          <m:r>
                            <a:rPr lang="en-US" sz="2000" b="0" i="1" smtClean="0">
                              <a:latin typeface="Cambria Math"/>
                              <a:sym typeface="Symbol"/>
                            </a:rPr>
                            <m:t>𝑆</m:t>
                          </m:r>
                        </m:e>
                        <m:sub>
                          <m:r>
                            <a:rPr lang="en-US" sz="2000" b="0" i="1" smtClean="0">
                              <a:latin typeface="Cambria Math"/>
                              <a:sym typeface="Symbol"/>
                            </a:rPr>
                            <m:t>𝑡𝑜𝑡</m:t>
                          </m:r>
                        </m:sub>
                      </m:sSub>
                      <m:r>
                        <a:rPr lang="en-US" sz="2000" i="1">
                          <a:latin typeface="Cambria Math"/>
                          <a:sym typeface="Symbol"/>
                        </a:rPr>
                        <m:t>=</m:t>
                      </m:r>
                      <m:r>
                        <m:rPr>
                          <m:sty m:val="p"/>
                        </m:rPr>
                        <a:rPr lang="en-US" sz="2000" i="0">
                          <a:latin typeface="Cambria Math"/>
                          <a:sym typeface="Symbol"/>
                        </a:rPr>
                        <m:t>d</m:t>
                      </m:r>
                      <m:sSub>
                        <m:sSubPr>
                          <m:ctrlPr>
                            <a:rPr lang="en-US" sz="2000" i="1">
                              <a:latin typeface="Cambria Math" panose="02040503050406030204" pitchFamily="18" charset="0"/>
                              <a:sym typeface="Symbol"/>
                            </a:rPr>
                          </m:ctrlPr>
                        </m:sSubPr>
                        <m:e>
                          <m:r>
                            <a:rPr lang="en-US" sz="2000" i="1">
                              <a:latin typeface="Cambria Math"/>
                              <a:sym typeface="Symbol"/>
                            </a:rPr>
                            <m:t>𝑆</m:t>
                          </m:r>
                        </m:e>
                        <m:sub>
                          <m:r>
                            <a:rPr lang="en-US" sz="2000" b="0" i="1" smtClean="0">
                              <a:latin typeface="Cambria Math"/>
                              <a:sym typeface="Symbol"/>
                            </a:rPr>
                            <m:t>𝑟</m:t>
                          </m:r>
                        </m:sub>
                      </m:sSub>
                      <m:r>
                        <a:rPr lang="en-US" sz="2000" b="0" i="1" smtClean="0">
                          <a:latin typeface="Cambria Math"/>
                          <a:sym typeface="Symbol"/>
                        </a:rPr>
                        <m:t>+</m:t>
                      </m:r>
                      <m:r>
                        <m:rPr>
                          <m:sty m:val="p"/>
                        </m:rPr>
                        <a:rPr lang="en-US" sz="2000" i="0">
                          <a:latin typeface="Cambria Math"/>
                          <a:sym typeface="Symbol"/>
                        </a:rPr>
                        <m:t>d</m:t>
                      </m:r>
                      <m:sSub>
                        <m:sSubPr>
                          <m:ctrlPr>
                            <a:rPr lang="en-US" sz="2000" i="1">
                              <a:latin typeface="Cambria Math" panose="02040503050406030204" pitchFamily="18" charset="0"/>
                              <a:sym typeface="Symbol"/>
                            </a:rPr>
                          </m:ctrlPr>
                        </m:sSubPr>
                        <m:e>
                          <m:r>
                            <a:rPr lang="en-US" sz="2000" i="1">
                              <a:latin typeface="Cambria Math"/>
                              <a:sym typeface="Symbol"/>
                            </a:rPr>
                            <m:t>𝑆</m:t>
                          </m:r>
                        </m:e>
                        <m:sub>
                          <m:r>
                            <a:rPr lang="en-US" sz="2000" b="0" i="1" smtClean="0">
                              <a:latin typeface="Cambria Math"/>
                              <a:sym typeface="Symbol"/>
                            </a:rPr>
                            <m:t>𝑆</m:t>
                          </m:r>
                        </m:sub>
                      </m:sSub>
                      <m:r>
                        <a:rPr lang="en-US" sz="2000" i="1" smtClean="0">
                          <a:latin typeface="Cambria Math"/>
                          <a:ea typeface="Cambria Math"/>
                          <a:sym typeface="Symbol"/>
                        </a:rPr>
                        <m:t>≥</m:t>
                      </m:r>
                      <m:r>
                        <a:rPr lang="en-US" sz="2000" b="0" i="1" smtClean="0">
                          <a:latin typeface="Cambria Math"/>
                          <a:ea typeface="Cambria Math"/>
                          <a:sym typeface="Symbol"/>
                        </a:rPr>
                        <m:t>0</m:t>
                      </m:r>
                    </m:oMath>
                  </m:oMathPara>
                </a14:m>
                <a:endParaRPr lang="en-US" sz="2000" dirty="0" smtClean="0">
                  <a:sym typeface="Symbol"/>
                </a:endParaRPr>
              </a:p>
            </p:txBody>
          </p:sp>
        </mc:Choice>
        <mc:Fallback xmlns="">
          <p:sp>
            <p:nvSpPr>
              <p:cNvPr id="8" name="Rectangle 7"/>
              <p:cNvSpPr>
                <a:spLocks noRot="1" noChangeAspect="1" noMove="1" noResize="1" noEditPoints="1" noAdjustHandles="1" noChangeArrowheads="1" noChangeShapeType="1" noTextEdit="1"/>
              </p:cNvSpPr>
              <p:nvPr/>
            </p:nvSpPr>
            <p:spPr>
              <a:xfrm>
                <a:off x="279106" y="1236602"/>
                <a:ext cx="5867400" cy="5324535"/>
              </a:xfrm>
              <a:prstGeom prst="rect">
                <a:avLst/>
              </a:prstGeom>
              <a:blipFill rotWithShape="0">
                <a:blip r:embed="rId5"/>
                <a:stretch>
                  <a:fillRect l="-1143" t="-687"/>
                </a:stretch>
              </a:blipFill>
            </p:spPr>
            <p:txBody>
              <a:bodyPr/>
              <a:lstStyle/>
              <a:p>
                <a:r>
                  <a:rPr lang="en-US">
                    <a:noFill/>
                  </a:rPr>
                  <a:t> </a:t>
                </a:r>
              </a:p>
            </p:txBody>
          </p:sp>
        </mc:Fallback>
      </mc:AlternateContent>
      <p:pic>
        <p:nvPicPr>
          <p:cNvPr id="25" name="Picture 4" descr="redblackblockiu"/>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00826345"/>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descr="figure_05_2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14973" y="914400"/>
            <a:ext cx="3198547" cy="23170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363" name="Rectangle 3"/>
          <p:cNvSpPr>
            <a:spLocks noGrp="1" noChangeArrowheads="1"/>
          </p:cNvSpPr>
          <p:nvPr>
            <p:ph type="title"/>
          </p:nvPr>
        </p:nvSpPr>
        <p:spPr>
          <a:xfrm>
            <a:off x="0" y="12700"/>
            <a:ext cx="9144000" cy="825500"/>
          </a:xfrm>
        </p:spPr>
        <p:txBody>
          <a:bodyPr>
            <a:normAutofit fontScale="90000"/>
          </a:bodyPr>
          <a:lstStyle/>
          <a:p>
            <a:pPr eaLnBrk="1" hangingPunct="1"/>
            <a:r>
              <a:rPr lang="en-US" b="1" dirty="0" smtClean="0">
                <a:solidFill>
                  <a:srgbClr val="0000CC"/>
                </a:solidFill>
              </a:rPr>
              <a:t>Canonical Ensembles and Energies</a:t>
            </a:r>
          </a:p>
        </p:txBody>
      </p:sp>
      <p:pic>
        <p:nvPicPr>
          <p:cNvPr id="15367" name="Picture 17" descr="Biocomplexity Log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8" name="Rectangle 7"/>
              <p:cNvSpPr/>
              <p:nvPr/>
            </p:nvSpPr>
            <p:spPr>
              <a:xfrm>
                <a:off x="381000" y="914400"/>
                <a:ext cx="5867400" cy="5589735"/>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r>
                        <m:rPr>
                          <m:sty m:val="p"/>
                        </m:rPr>
                        <a:rPr lang="en-US" sz="2000" smtClean="0">
                          <a:latin typeface="Cambria Math"/>
                          <a:sym typeface="Symbol"/>
                        </a:rPr>
                        <m:t>d</m:t>
                      </m:r>
                      <m:sSub>
                        <m:sSubPr>
                          <m:ctrlPr>
                            <a:rPr lang="en-US" sz="2000" i="1">
                              <a:latin typeface="Cambria Math" panose="02040503050406030204" pitchFamily="18" charset="0"/>
                              <a:sym typeface="Symbol"/>
                            </a:rPr>
                          </m:ctrlPr>
                        </m:sSubPr>
                        <m:e>
                          <m:r>
                            <a:rPr lang="en-US" sz="2000" i="1">
                              <a:latin typeface="Cambria Math"/>
                              <a:sym typeface="Symbol"/>
                            </a:rPr>
                            <m:t>𝑆</m:t>
                          </m:r>
                        </m:e>
                        <m:sub>
                          <m:r>
                            <a:rPr lang="en-US" sz="2000" i="1">
                              <a:latin typeface="Cambria Math"/>
                              <a:sym typeface="Symbol"/>
                            </a:rPr>
                            <m:t>𝑡𝑜𝑡</m:t>
                          </m:r>
                        </m:sub>
                      </m:sSub>
                      <m:r>
                        <a:rPr lang="en-US" sz="2000" i="1">
                          <a:latin typeface="Cambria Math"/>
                          <a:sym typeface="Symbol"/>
                        </a:rPr>
                        <m:t>=</m:t>
                      </m:r>
                      <m:r>
                        <m:rPr>
                          <m:sty m:val="p"/>
                        </m:rPr>
                        <a:rPr lang="en-US" sz="2000">
                          <a:latin typeface="Cambria Math"/>
                          <a:sym typeface="Symbol"/>
                        </a:rPr>
                        <m:t>d</m:t>
                      </m:r>
                      <m:sSub>
                        <m:sSubPr>
                          <m:ctrlPr>
                            <a:rPr lang="en-US" sz="2000" i="1">
                              <a:latin typeface="Cambria Math" panose="02040503050406030204" pitchFamily="18" charset="0"/>
                              <a:sym typeface="Symbol"/>
                            </a:rPr>
                          </m:ctrlPr>
                        </m:sSubPr>
                        <m:e>
                          <m:r>
                            <a:rPr lang="en-US" sz="2000" i="1">
                              <a:latin typeface="Cambria Math"/>
                              <a:sym typeface="Symbol"/>
                            </a:rPr>
                            <m:t>𝑆</m:t>
                          </m:r>
                        </m:e>
                        <m:sub>
                          <m:r>
                            <a:rPr lang="en-US" sz="2000" i="1">
                              <a:latin typeface="Cambria Math"/>
                              <a:sym typeface="Symbol"/>
                            </a:rPr>
                            <m:t>𝑟</m:t>
                          </m:r>
                        </m:sub>
                      </m:sSub>
                      <m:r>
                        <a:rPr lang="en-US" sz="2000" i="1">
                          <a:latin typeface="Cambria Math"/>
                          <a:sym typeface="Symbol"/>
                        </a:rPr>
                        <m:t>+</m:t>
                      </m:r>
                      <m:r>
                        <m:rPr>
                          <m:sty m:val="p"/>
                        </m:rPr>
                        <a:rPr lang="en-US" sz="2000">
                          <a:latin typeface="Cambria Math"/>
                          <a:sym typeface="Symbol"/>
                        </a:rPr>
                        <m:t>d</m:t>
                      </m:r>
                      <m:sSub>
                        <m:sSubPr>
                          <m:ctrlPr>
                            <a:rPr lang="en-US" sz="2000" i="1">
                              <a:latin typeface="Cambria Math" panose="02040503050406030204" pitchFamily="18" charset="0"/>
                              <a:sym typeface="Symbol"/>
                            </a:rPr>
                          </m:ctrlPr>
                        </m:sSubPr>
                        <m:e>
                          <m:r>
                            <a:rPr lang="en-US" sz="2000" i="1">
                              <a:latin typeface="Cambria Math"/>
                              <a:sym typeface="Symbol"/>
                            </a:rPr>
                            <m:t>𝑆</m:t>
                          </m:r>
                        </m:e>
                        <m:sub>
                          <m:r>
                            <a:rPr lang="en-US" sz="2000" i="1">
                              <a:latin typeface="Cambria Math"/>
                              <a:sym typeface="Symbol"/>
                            </a:rPr>
                            <m:t>𝑆</m:t>
                          </m:r>
                        </m:sub>
                      </m:sSub>
                      <m:r>
                        <a:rPr lang="en-US" sz="2000" i="1">
                          <a:latin typeface="Cambria Math"/>
                          <a:ea typeface="Cambria Math"/>
                          <a:sym typeface="Symbol"/>
                        </a:rPr>
                        <m:t>≥0</m:t>
                      </m:r>
                    </m:oMath>
                  </m:oMathPara>
                </a14:m>
                <a:endParaRPr lang="en-US" sz="2000" dirty="0">
                  <a:sym typeface="Symbol"/>
                </a:endParaRPr>
              </a:p>
              <a:p>
                <a:endParaRPr lang="en-US" sz="2000" b="1" dirty="0" smtClean="0"/>
              </a:p>
              <a:p>
                <a:r>
                  <a:rPr lang="en-US" sz="2000" dirty="0" smtClean="0"/>
                  <a:t>What is </a:t>
                </a:r>
                <a14:m>
                  <m:oMath xmlns:m="http://schemas.openxmlformats.org/officeDocument/2006/math">
                    <m:r>
                      <m:rPr>
                        <m:sty m:val="p"/>
                      </m:rPr>
                      <a:rPr lang="en-US" sz="2000">
                        <a:latin typeface="Cambria Math"/>
                        <a:sym typeface="Symbol"/>
                      </a:rPr>
                      <m:t>d</m:t>
                    </m:r>
                    <m:sSub>
                      <m:sSubPr>
                        <m:ctrlPr>
                          <a:rPr lang="en-US" sz="2000" i="1">
                            <a:latin typeface="Cambria Math" panose="02040503050406030204" pitchFamily="18" charset="0"/>
                            <a:sym typeface="Symbol"/>
                          </a:rPr>
                        </m:ctrlPr>
                      </m:sSubPr>
                      <m:e>
                        <m:r>
                          <a:rPr lang="en-US" sz="2000" i="1">
                            <a:latin typeface="Cambria Math"/>
                            <a:sym typeface="Symbol"/>
                          </a:rPr>
                          <m:t>𝑆</m:t>
                        </m:r>
                      </m:e>
                      <m:sub>
                        <m:r>
                          <a:rPr lang="en-US" sz="2000" i="1">
                            <a:latin typeface="Cambria Math"/>
                            <a:sym typeface="Symbol"/>
                          </a:rPr>
                          <m:t>𝑟</m:t>
                        </m:r>
                      </m:sub>
                    </m:sSub>
                  </m:oMath>
                </a14:m>
                <a:r>
                  <a:rPr lang="en-US" sz="2000" dirty="0" smtClean="0"/>
                  <a:t>? Because both V and E can vary, we need to include the effects of their variations in our calculation</a:t>
                </a:r>
              </a:p>
              <a:p>
                <a:endParaRPr lang="en-US" sz="2000" dirty="0"/>
              </a:p>
              <a:p>
                <a:pPr marL="0" indent="0">
                  <a:buNone/>
                </a:pPr>
                <a:r>
                  <a:rPr lang="en-US" sz="2000" dirty="0" smtClean="0"/>
                  <a:t>Recall that </a:t>
                </a:r>
                <a14:m>
                  <m:oMath xmlns:m="http://schemas.openxmlformats.org/officeDocument/2006/math">
                    <m:f>
                      <m:fPr>
                        <m:ctrlPr>
                          <a:rPr lang="en-US" sz="2000" i="1">
                            <a:latin typeface="Cambria Math" panose="02040503050406030204" pitchFamily="18" charset="0"/>
                          </a:rPr>
                        </m:ctrlPr>
                      </m:fPr>
                      <m:num>
                        <m:r>
                          <a:rPr lang="en-US" sz="2000" b="0" i="1">
                            <a:latin typeface="Cambria Math"/>
                          </a:rPr>
                          <m:t>𝑑𝑆</m:t>
                        </m:r>
                      </m:num>
                      <m:den>
                        <m:r>
                          <a:rPr lang="en-US" sz="2000" b="0" i="1">
                            <a:latin typeface="Cambria Math"/>
                          </a:rPr>
                          <m:t>𝑑𝐸</m:t>
                        </m:r>
                      </m:den>
                    </m:f>
                    <m:r>
                      <a:rPr lang="en-US" sz="2000" b="0" i="1">
                        <a:latin typeface="Cambria Math"/>
                        <a:ea typeface="Cambria Math"/>
                      </a:rPr>
                      <m:t>≡</m:t>
                    </m:r>
                    <m:f>
                      <m:fPr>
                        <m:ctrlPr>
                          <a:rPr lang="en-US" sz="2000" i="1">
                            <a:latin typeface="Cambria Math" panose="02040503050406030204" pitchFamily="18" charset="0"/>
                            <a:ea typeface="Cambria Math"/>
                          </a:rPr>
                        </m:ctrlPr>
                      </m:fPr>
                      <m:num>
                        <m:r>
                          <a:rPr lang="en-US" sz="2000" b="0" i="1">
                            <a:latin typeface="Cambria Math"/>
                            <a:ea typeface="Cambria Math"/>
                          </a:rPr>
                          <m:t>1</m:t>
                        </m:r>
                      </m:num>
                      <m:den>
                        <m:r>
                          <a:rPr lang="en-US" sz="2000" b="0" i="1">
                            <a:latin typeface="Cambria Math"/>
                            <a:ea typeface="Cambria Math"/>
                          </a:rPr>
                          <m:t>𝑇</m:t>
                        </m:r>
                      </m:den>
                    </m:f>
                    <m:r>
                      <a:rPr lang="en-US" sz="2000" b="1" i="1" smtClean="0">
                        <a:latin typeface="Cambria Math"/>
                        <a:ea typeface="Cambria Math"/>
                      </a:rPr>
                      <m:t>⇒</m:t>
                    </m:r>
                    <m:sSub>
                      <m:sSubPr>
                        <m:ctrlPr>
                          <a:rPr lang="en-US" sz="2000" b="0" i="1" smtClean="0">
                            <a:latin typeface="Cambria Math" panose="02040503050406030204" pitchFamily="18" charset="0"/>
                          </a:rPr>
                        </m:ctrlPr>
                      </m:sSubPr>
                      <m:e>
                        <m:r>
                          <m:rPr>
                            <m:sty m:val="p"/>
                          </m:rPr>
                          <a:rPr lang="en-US" sz="2000">
                            <a:latin typeface="Cambria Math"/>
                          </a:rPr>
                          <m:t>d</m:t>
                        </m:r>
                        <m:r>
                          <a:rPr lang="en-US" sz="2000" i="1">
                            <a:latin typeface="Cambria Math"/>
                          </a:rPr>
                          <m:t>𝑆</m:t>
                        </m:r>
                      </m:e>
                      <m:sub>
                        <m:r>
                          <a:rPr lang="en-US" sz="2000" b="0" i="1" smtClean="0">
                            <a:latin typeface="Cambria Math"/>
                          </a:rPr>
                          <m:t>𝐸</m:t>
                        </m:r>
                      </m:sub>
                    </m:sSub>
                    <m:r>
                      <a:rPr lang="en-US" sz="2000" b="0" i="1">
                        <a:latin typeface="Cambria Math"/>
                        <a:ea typeface="Cambria Math"/>
                      </a:rPr>
                      <m:t>≡</m:t>
                    </m:r>
                    <m:f>
                      <m:fPr>
                        <m:ctrlPr>
                          <a:rPr lang="en-US" sz="2000" i="1">
                            <a:latin typeface="Cambria Math" panose="02040503050406030204" pitchFamily="18" charset="0"/>
                            <a:ea typeface="Cambria Math"/>
                          </a:rPr>
                        </m:ctrlPr>
                      </m:fPr>
                      <m:num>
                        <m:r>
                          <m:rPr>
                            <m:sty m:val="p"/>
                          </m:rPr>
                          <a:rPr lang="en-US" sz="2000" b="0" i="0">
                            <a:latin typeface="Cambria Math"/>
                          </a:rPr>
                          <m:t>d</m:t>
                        </m:r>
                        <m:r>
                          <a:rPr lang="en-US" sz="2000" b="0" i="1">
                            <a:latin typeface="Cambria Math"/>
                          </a:rPr>
                          <m:t>𝐸</m:t>
                        </m:r>
                      </m:num>
                      <m:den>
                        <m:r>
                          <a:rPr lang="en-US" sz="2000" b="0" i="1">
                            <a:latin typeface="Cambria Math"/>
                            <a:ea typeface="Cambria Math"/>
                          </a:rPr>
                          <m:t>𝑇</m:t>
                        </m:r>
                      </m:den>
                    </m:f>
                  </m:oMath>
                </a14:m>
                <a:endParaRPr lang="en-US" sz="2000" dirty="0" smtClean="0"/>
              </a:p>
              <a:p>
                <a:pPr marL="0" indent="0">
                  <a:buNone/>
                </a:pPr>
                <a:endParaRPr lang="en-US" sz="2000" dirty="0"/>
              </a:p>
              <a:p>
                <a:pPr marL="0" indent="0">
                  <a:buNone/>
                </a:pPr>
                <a:r>
                  <a:rPr lang="en-US" sz="2000" dirty="0" smtClean="0"/>
                  <a:t>and </a:t>
                </a:r>
                <a14:m>
                  <m:oMath xmlns:m="http://schemas.openxmlformats.org/officeDocument/2006/math">
                    <m:f>
                      <m:fPr>
                        <m:ctrlPr>
                          <a:rPr lang="en-US" sz="2000" i="1">
                            <a:latin typeface="Cambria Math" panose="02040503050406030204" pitchFamily="18" charset="0"/>
                          </a:rPr>
                        </m:ctrlPr>
                      </m:fPr>
                      <m:num>
                        <m:r>
                          <a:rPr lang="en-US" sz="2000" b="0" i="1">
                            <a:latin typeface="Cambria Math"/>
                          </a:rPr>
                          <m:t>𝜕</m:t>
                        </m:r>
                        <m:r>
                          <a:rPr lang="en-US" sz="2000" b="0" i="1">
                            <a:latin typeface="Cambria Math"/>
                          </a:rPr>
                          <m:t>𝑆</m:t>
                        </m:r>
                      </m:num>
                      <m:den>
                        <m:r>
                          <a:rPr lang="en-US" sz="2000" b="0" i="1">
                            <a:latin typeface="Cambria Math"/>
                          </a:rPr>
                          <m:t>𝜕</m:t>
                        </m:r>
                        <m:r>
                          <a:rPr lang="en-US" sz="2000" b="0" i="1">
                            <a:latin typeface="Cambria Math"/>
                          </a:rPr>
                          <m:t>𝑉</m:t>
                        </m:r>
                      </m:den>
                    </m:f>
                    <m:r>
                      <a:rPr lang="en-US" sz="2000" b="1" i="1">
                        <a:latin typeface="Cambria Math"/>
                        <a:ea typeface="Cambria Math"/>
                      </a:rPr>
                      <m:t>≡</m:t>
                    </m:r>
                    <m:f>
                      <m:fPr>
                        <m:ctrlPr>
                          <a:rPr lang="en-US" sz="2000" i="1">
                            <a:latin typeface="Cambria Math" panose="02040503050406030204" pitchFamily="18" charset="0"/>
                          </a:rPr>
                        </m:ctrlPr>
                      </m:fPr>
                      <m:num>
                        <m:r>
                          <a:rPr lang="en-US" sz="2000" b="0" i="1">
                            <a:latin typeface="Cambria Math"/>
                          </a:rPr>
                          <m:t>𝑃</m:t>
                        </m:r>
                      </m:num>
                      <m:den>
                        <m:r>
                          <a:rPr lang="en-US" sz="2000" b="0" i="1">
                            <a:latin typeface="Cambria Math"/>
                          </a:rPr>
                          <m:t>𝑇</m:t>
                        </m:r>
                      </m:den>
                    </m:f>
                  </m:oMath>
                </a14:m>
                <a:r>
                  <a:rPr lang="en-US" sz="2000" b="1" dirty="0">
                    <a:ea typeface="Cambria Math"/>
                  </a:rPr>
                  <a:t> </a:t>
                </a:r>
                <a14:m>
                  <m:oMath xmlns:m="http://schemas.openxmlformats.org/officeDocument/2006/math">
                    <m:r>
                      <a:rPr lang="en-US" sz="2000" b="1" i="1">
                        <a:latin typeface="Cambria Math"/>
                        <a:ea typeface="Cambria Math"/>
                      </a:rPr>
                      <m:t>⇒</m:t>
                    </m:r>
                    <m:sSub>
                      <m:sSubPr>
                        <m:ctrlPr>
                          <a:rPr lang="en-US" sz="2000" i="1">
                            <a:latin typeface="Cambria Math" panose="02040503050406030204" pitchFamily="18" charset="0"/>
                          </a:rPr>
                        </m:ctrlPr>
                      </m:sSubPr>
                      <m:e>
                        <m:r>
                          <m:rPr>
                            <m:sty m:val="p"/>
                          </m:rPr>
                          <a:rPr lang="en-US" sz="2000">
                            <a:latin typeface="Cambria Math"/>
                          </a:rPr>
                          <m:t>d</m:t>
                        </m:r>
                        <m:r>
                          <a:rPr lang="en-US" sz="2000" i="1">
                            <a:latin typeface="Cambria Math"/>
                          </a:rPr>
                          <m:t>𝑆</m:t>
                        </m:r>
                      </m:e>
                      <m:sub>
                        <m:r>
                          <a:rPr lang="en-US" sz="2000" b="0" i="1" smtClean="0">
                            <a:latin typeface="Cambria Math"/>
                          </a:rPr>
                          <m:t>𝑉</m:t>
                        </m:r>
                      </m:sub>
                    </m:sSub>
                    <m:r>
                      <a:rPr lang="en-US" sz="2000" b="0" i="1" smtClean="0">
                        <a:latin typeface="Cambria Math"/>
                      </a:rPr>
                      <m:t>=</m:t>
                    </m:r>
                    <m:f>
                      <m:fPr>
                        <m:ctrlPr>
                          <a:rPr lang="en-US" sz="2000" i="1">
                            <a:latin typeface="Cambria Math" panose="02040503050406030204" pitchFamily="18" charset="0"/>
                            <a:ea typeface="Cambria Math"/>
                          </a:rPr>
                        </m:ctrlPr>
                      </m:fPr>
                      <m:num>
                        <m:r>
                          <a:rPr lang="en-US" sz="2000" b="0" i="1" smtClean="0">
                            <a:latin typeface="Cambria Math"/>
                            <a:ea typeface="Cambria Math"/>
                          </a:rPr>
                          <m:t>𝑃</m:t>
                        </m:r>
                        <m:r>
                          <m:rPr>
                            <m:sty m:val="p"/>
                          </m:rPr>
                          <a:rPr lang="en-US" sz="2000">
                            <a:latin typeface="Cambria Math"/>
                          </a:rPr>
                          <m:t>d</m:t>
                        </m:r>
                        <m:r>
                          <a:rPr lang="en-US" sz="2000" b="0" i="1" smtClean="0">
                            <a:latin typeface="Cambria Math"/>
                          </a:rPr>
                          <m:t>𝑉</m:t>
                        </m:r>
                      </m:num>
                      <m:den>
                        <m:r>
                          <a:rPr lang="en-US" sz="2000" i="1">
                            <a:latin typeface="Cambria Math"/>
                            <a:ea typeface="Cambria Math"/>
                          </a:rPr>
                          <m:t>𝑇</m:t>
                        </m:r>
                      </m:den>
                    </m:f>
                  </m:oMath>
                </a14:m>
                <a:endParaRPr lang="en-US" sz="2000" dirty="0" smtClean="0"/>
              </a:p>
              <a:p>
                <a:pPr marL="0" indent="0">
                  <a:buNone/>
                </a:pPr>
                <a:endParaRPr lang="en-US" sz="2000" dirty="0" smtClean="0"/>
              </a:p>
              <a:p>
                <a:pPr marL="0" indent="0">
                  <a:buNone/>
                </a:pPr>
                <a:r>
                  <a:rPr lang="en-US" sz="2000" dirty="0" smtClean="0"/>
                  <a:t>F</a:t>
                </a:r>
                <a14:m>
                  <m:oMath xmlns:m="http://schemas.openxmlformats.org/officeDocument/2006/math">
                    <m:r>
                      <m:rPr>
                        <m:sty m:val="p"/>
                      </m:rPr>
                      <a:rPr lang="en-US" sz="2000" b="0" i="0" smtClean="0">
                        <a:latin typeface="Cambria Math"/>
                      </a:rPr>
                      <m:t>or</m:t>
                    </m:r>
                    <m:r>
                      <a:rPr lang="en-US" sz="2000" b="0" i="0" smtClean="0">
                        <a:latin typeface="Cambria Math"/>
                      </a:rPr>
                      <m:t> </m:t>
                    </m:r>
                    <m:r>
                      <m:rPr>
                        <m:sty m:val="p"/>
                      </m:rPr>
                      <a:rPr lang="en-US" sz="2000" b="0" i="0" smtClean="0">
                        <a:latin typeface="Cambria Math"/>
                      </a:rPr>
                      <m:t>the</m:t>
                    </m:r>
                    <m:r>
                      <a:rPr lang="en-US" sz="2000" b="0" i="0" smtClean="0">
                        <a:latin typeface="Cambria Math"/>
                      </a:rPr>
                      <m:t> </m:t>
                    </m:r>
                    <m:r>
                      <m:rPr>
                        <m:sty m:val="p"/>
                      </m:rPr>
                      <a:rPr lang="en-US" sz="2000" b="0" i="0" smtClean="0">
                        <a:latin typeface="Cambria Math"/>
                      </a:rPr>
                      <m:t>reservoir</m:t>
                    </m:r>
                    <m:r>
                      <a:rPr lang="en-US" sz="2000" b="0" i="0" smtClean="0">
                        <a:latin typeface="Cambria Math"/>
                      </a:rPr>
                      <m:t> </m:t>
                    </m:r>
                    <m:sSub>
                      <m:sSubPr>
                        <m:ctrlPr>
                          <a:rPr lang="en-US" sz="2000" i="1">
                            <a:latin typeface="Cambria Math" panose="02040503050406030204" pitchFamily="18" charset="0"/>
                          </a:rPr>
                        </m:ctrlPr>
                      </m:sSubPr>
                      <m:e>
                        <m:r>
                          <m:rPr>
                            <m:sty m:val="p"/>
                          </m:rPr>
                          <a:rPr lang="en-US" sz="2000" b="0" i="0" smtClean="0">
                            <a:latin typeface="Cambria Math"/>
                          </a:rPr>
                          <m:t>d</m:t>
                        </m:r>
                        <m:sSub>
                          <m:sSubPr>
                            <m:ctrlPr>
                              <a:rPr lang="en-US" sz="2000" i="1">
                                <a:latin typeface="Cambria Math" panose="02040503050406030204" pitchFamily="18" charset="0"/>
                                <a:sym typeface="Symbol"/>
                              </a:rPr>
                            </m:ctrlPr>
                          </m:sSubPr>
                          <m:e>
                            <m:r>
                              <a:rPr lang="en-US" sz="2000" i="1">
                                <a:latin typeface="Cambria Math"/>
                                <a:sym typeface="Symbol"/>
                              </a:rPr>
                              <m:t>𝑆</m:t>
                            </m:r>
                          </m:e>
                          <m:sub>
                            <m:r>
                              <a:rPr lang="en-US" sz="2000" i="1">
                                <a:latin typeface="Cambria Math"/>
                                <a:sym typeface="Symbol"/>
                              </a:rPr>
                              <m:t>𝑟</m:t>
                            </m:r>
                          </m:sub>
                        </m:sSub>
                        <m:r>
                          <a:rPr lang="en-US" sz="2000" b="0" i="0" smtClean="0">
                            <a:latin typeface="Cambria Math"/>
                          </a:rPr>
                          <m:t>=</m:t>
                        </m:r>
                        <m:r>
                          <m:rPr>
                            <m:sty m:val="p"/>
                          </m:rPr>
                          <a:rPr lang="en-US" sz="2000">
                            <a:latin typeface="Cambria Math"/>
                          </a:rPr>
                          <m:t>d</m:t>
                        </m:r>
                        <m:sSub>
                          <m:sSubPr>
                            <m:ctrlPr>
                              <a:rPr lang="en-US" sz="2000" i="1">
                                <a:latin typeface="Cambria Math" panose="02040503050406030204" pitchFamily="18" charset="0"/>
                                <a:sym typeface="Symbol"/>
                              </a:rPr>
                            </m:ctrlPr>
                          </m:sSubPr>
                          <m:e>
                            <m:r>
                              <a:rPr lang="en-US" sz="2000" i="1">
                                <a:latin typeface="Cambria Math"/>
                                <a:sym typeface="Symbol"/>
                              </a:rPr>
                              <m:t>𝑆</m:t>
                            </m:r>
                          </m:e>
                          <m:sub>
                            <m:r>
                              <a:rPr lang="en-US" sz="2000" i="1">
                                <a:latin typeface="Cambria Math"/>
                                <a:sym typeface="Symbol"/>
                              </a:rPr>
                              <m:t>𝑟</m:t>
                            </m:r>
                          </m:sub>
                        </m:sSub>
                      </m:e>
                      <m:sub>
                        <m:r>
                          <a:rPr lang="en-US" sz="2000" i="1">
                            <a:latin typeface="Cambria Math"/>
                          </a:rPr>
                          <m:t>𝑉</m:t>
                        </m:r>
                      </m:sub>
                    </m:sSub>
                    <m:r>
                      <a:rPr lang="en-US" sz="2000" b="0" i="1" smtClean="0">
                        <a:latin typeface="Cambria Math"/>
                      </a:rPr>
                      <m:t>+</m:t>
                    </m:r>
                    <m:sSub>
                      <m:sSubPr>
                        <m:ctrlPr>
                          <a:rPr lang="en-US" sz="2000" i="1">
                            <a:latin typeface="Cambria Math" panose="02040503050406030204" pitchFamily="18" charset="0"/>
                          </a:rPr>
                        </m:ctrlPr>
                      </m:sSubPr>
                      <m:e>
                        <m:r>
                          <m:rPr>
                            <m:sty m:val="p"/>
                          </m:rPr>
                          <a:rPr lang="en-US" sz="2000">
                            <a:latin typeface="Cambria Math"/>
                          </a:rPr>
                          <m:t>d</m:t>
                        </m:r>
                        <m:sSub>
                          <m:sSubPr>
                            <m:ctrlPr>
                              <a:rPr lang="en-US" sz="2000" i="1">
                                <a:latin typeface="Cambria Math" panose="02040503050406030204" pitchFamily="18" charset="0"/>
                                <a:sym typeface="Symbol"/>
                              </a:rPr>
                            </m:ctrlPr>
                          </m:sSubPr>
                          <m:e>
                            <m:r>
                              <a:rPr lang="en-US" sz="2000" i="1">
                                <a:latin typeface="Cambria Math"/>
                                <a:sym typeface="Symbol"/>
                              </a:rPr>
                              <m:t>𝑆</m:t>
                            </m:r>
                          </m:e>
                          <m:sub>
                            <m:r>
                              <a:rPr lang="en-US" sz="2000" i="1">
                                <a:latin typeface="Cambria Math"/>
                                <a:sym typeface="Symbol"/>
                              </a:rPr>
                              <m:t>𝑟</m:t>
                            </m:r>
                          </m:sub>
                        </m:sSub>
                      </m:e>
                      <m:sub>
                        <m:r>
                          <a:rPr lang="en-US" sz="2000" i="1">
                            <a:latin typeface="Cambria Math"/>
                          </a:rPr>
                          <m:t>𝐸</m:t>
                        </m:r>
                      </m:sub>
                    </m:sSub>
                    <m:r>
                      <a:rPr lang="en-US" sz="2000" i="1">
                        <a:latin typeface="Cambria Math"/>
                        <a:ea typeface="Cambria Math"/>
                      </a:rPr>
                      <m:t>≡</m:t>
                    </m:r>
                    <m:f>
                      <m:fPr>
                        <m:ctrlPr>
                          <a:rPr lang="en-US" sz="2000" i="1">
                            <a:latin typeface="Cambria Math" panose="02040503050406030204" pitchFamily="18" charset="0"/>
                            <a:ea typeface="Cambria Math"/>
                          </a:rPr>
                        </m:ctrlPr>
                      </m:fPr>
                      <m:num>
                        <m:r>
                          <m:rPr>
                            <m:sty m:val="p"/>
                          </m:rPr>
                          <a:rPr lang="en-US" sz="2000">
                            <a:latin typeface="Cambria Math"/>
                          </a:rPr>
                          <m:t>d</m:t>
                        </m:r>
                        <m:sSub>
                          <m:sSubPr>
                            <m:ctrlPr>
                              <a:rPr lang="en-US" sz="2000" i="1">
                                <a:latin typeface="Cambria Math" panose="02040503050406030204" pitchFamily="18" charset="0"/>
                                <a:sym typeface="Symbol"/>
                              </a:rPr>
                            </m:ctrlPr>
                          </m:sSubPr>
                          <m:e>
                            <m:r>
                              <a:rPr lang="en-US" sz="2000" b="0" i="1" smtClean="0">
                                <a:latin typeface="Cambria Math"/>
                                <a:sym typeface="Symbol"/>
                              </a:rPr>
                              <m:t>𝐸</m:t>
                            </m:r>
                          </m:e>
                          <m:sub>
                            <m:r>
                              <a:rPr lang="en-US" sz="2000" i="1">
                                <a:latin typeface="Cambria Math"/>
                                <a:sym typeface="Symbol"/>
                              </a:rPr>
                              <m:t>𝑟</m:t>
                            </m:r>
                          </m:sub>
                        </m:sSub>
                      </m:num>
                      <m:den>
                        <m:r>
                          <a:rPr lang="en-US" sz="2000" i="1">
                            <a:latin typeface="Cambria Math"/>
                            <a:ea typeface="Cambria Math"/>
                          </a:rPr>
                          <m:t>𝑇</m:t>
                        </m:r>
                      </m:den>
                    </m:f>
                    <m:r>
                      <a:rPr lang="en-US" sz="2000" b="0" i="1" smtClean="0">
                        <a:latin typeface="Cambria Math"/>
                        <a:ea typeface="Cambria Math"/>
                      </a:rPr>
                      <m:t>+</m:t>
                    </m:r>
                    <m:f>
                      <m:fPr>
                        <m:ctrlPr>
                          <a:rPr lang="en-US" sz="2000" i="1">
                            <a:latin typeface="Cambria Math" panose="02040503050406030204" pitchFamily="18" charset="0"/>
                            <a:ea typeface="Cambria Math"/>
                          </a:rPr>
                        </m:ctrlPr>
                      </m:fPr>
                      <m:num>
                        <m:r>
                          <a:rPr lang="en-US" sz="2000" i="1">
                            <a:latin typeface="Cambria Math"/>
                            <a:ea typeface="Cambria Math"/>
                          </a:rPr>
                          <m:t>𝑃</m:t>
                        </m:r>
                        <m:r>
                          <m:rPr>
                            <m:sty m:val="p"/>
                          </m:rPr>
                          <a:rPr lang="en-US" sz="2000">
                            <a:latin typeface="Cambria Math"/>
                          </a:rPr>
                          <m:t>d</m:t>
                        </m:r>
                        <m:sSub>
                          <m:sSubPr>
                            <m:ctrlPr>
                              <a:rPr lang="en-US" sz="2000" i="1">
                                <a:latin typeface="Cambria Math" panose="02040503050406030204" pitchFamily="18" charset="0"/>
                                <a:sym typeface="Symbol"/>
                              </a:rPr>
                            </m:ctrlPr>
                          </m:sSubPr>
                          <m:e>
                            <m:r>
                              <a:rPr lang="en-US" sz="2000" b="0" i="1" smtClean="0">
                                <a:latin typeface="Cambria Math"/>
                                <a:sym typeface="Symbol"/>
                              </a:rPr>
                              <m:t>𝑉</m:t>
                            </m:r>
                          </m:e>
                          <m:sub>
                            <m:r>
                              <a:rPr lang="en-US" sz="2000" i="1">
                                <a:latin typeface="Cambria Math"/>
                                <a:sym typeface="Symbol"/>
                              </a:rPr>
                              <m:t>𝑟</m:t>
                            </m:r>
                          </m:sub>
                        </m:sSub>
                      </m:num>
                      <m:den>
                        <m:r>
                          <a:rPr lang="en-US" sz="2000" i="1">
                            <a:latin typeface="Cambria Math"/>
                            <a:ea typeface="Cambria Math"/>
                          </a:rPr>
                          <m:t>𝑇</m:t>
                        </m:r>
                      </m:den>
                    </m:f>
                  </m:oMath>
                </a14:m>
                <a:endParaRPr lang="en-US" sz="2000" b="1" dirty="0">
                  <a:sym typeface="Symbol"/>
                </a:endParaRPr>
              </a:p>
              <a:p>
                <a:endParaRPr lang="en-US" sz="2000" dirty="0" smtClean="0">
                  <a:sym typeface="Symbol"/>
                </a:endParaRPr>
              </a:p>
              <a:p>
                <a:r>
                  <a:rPr lang="en-US" sz="2000" dirty="0" smtClean="0">
                    <a:sym typeface="Symbol"/>
                  </a:rPr>
                  <a:t>We can interpret </a:t>
                </a:r>
                <a14:m>
                  <m:oMath xmlns:m="http://schemas.openxmlformats.org/officeDocument/2006/math">
                    <m:r>
                      <a:rPr lang="en-US" sz="2000" i="1">
                        <a:latin typeface="Cambria Math"/>
                        <a:ea typeface="Cambria Math"/>
                      </a:rPr>
                      <m:t>𝑃</m:t>
                    </m:r>
                    <m:r>
                      <m:rPr>
                        <m:sty m:val="p"/>
                      </m:rPr>
                      <a:rPr lang="en-US" sz="2000">
                        <a:latin typeface="Cambria Math"/>
                      </a:rPr>
                      <m:t>d</m:t>
                    </m:r>
                    <m:sSub>
                      <m:sSubPr>
                        <m:ctrlPr>
                          <a:rPr lang="en-US" sz="2000" i="1" smtClean="0">
                            <a:latin typeface="Cambria Math" panose="02040503050406030204" pitchFamily="18" charset="0"/>
                          </a:rPr>
                        </m:ctrlPr>
                      </m:sSubPr>
                      <m:e>
                        <m:r>
                          <a:rPr lang="en-US" sz="2000" b="0" i="1" smtClean="0">
                            <a:latin typeface="Cambria Math"/>
                          </a:rPr>
                          <m:t>𝑉</m:t>
                        </m:r>
                      </m:e>
                      <m:sub>
                        <m:r>
                          <a:rPr lang="en-US" sz="2000" b="0" i="1" smtClean="0">
                            <a:latin typeface="Cambria Math"/>
                          </a:rPr>
                          <m:t>𝑟</m:t>
                        </m:r>
                      </m:sub>
                    </m:sSub>
                    <m:r>
                      <a:rPr lang="en-US" sz="2000" i="1">
                        <a:latin typeface="Cambria Math"/>
                      </a:rPr>
                      <m:t> </m:t>
                    </m:r>
                  </m:oMath>
                </a14:m>
                <a:r>
                  <a:rPr lang="en-US" sz="2000" dirty="0" smtClean="0">
                    <a:sym typeface="Symbol"/>
                  </a:rPr>
                  <a:t>as the work done by the reservoir on the system</a:t>
                </a:r>
              </a:p>
              <a:p>
                <a:endParaRPr lang="en-US" sz="2000" dirty="0" smtClean="0">
                  <a:sym typeface="Symbol"/>
                </a:endParaRPr>
              </a:p>
              <a:p>
                <a:r>
                  <a:rPr lang="en-US" sz="2000" dirty="0" smtClean="0">
                    <a:sym typeface="Symbol"/>
                  </a:rPr>
                  <a:t>So</a:t>
                </a:r>
                <a14:m>
                  <m:oMath xmlns:m="http://schemas.openxmlformats.org/officeDocument/2006/math">
                    <m:r>
                      <a:rPr lang="en-US" sz="2000" b="0" i="0" smtClean="0">
                        <a:latin typeface="Cambria Math"/>
                      </a:rPr>
                      <m:t>   </m:t>
                    </m:r>
                    <m:r>
                      <m:rPr>
                        <m:sty m:val="p"/>
                      </m:rPr>
                      <a:rPr lang="en-US" sz="2000">
                        <a:latin typeface="Cambria Math"/>
                      </a:rPr>
                      <m:t>d</m:t>
                    </m:r>
                    <m:sSub>
                      <m:sSubPr>
                        <m:ctrlPr>
                          <a:rPr lang="en-US" sz="2000" i="1">
                            <a:latin typeface="Cambria Math" panose="02040503050406030204" pitchFamily="18" charset="0"/>
                            <a:sym typeface="Symbol"/>
                          </a:rPr>
                        </m:ctrlPr>
                      </m:sSubPr>
                      <m:e>
                        <m:r>
                          <a:rPr lang="en-US" sz="2000" i="1">
                            <a:latin typeface="Cambria Math"/>
                            <a:sym typeface="Symbol"/>
                          </a:rPr>
                          <m:t>𝑆</m:t>
                        </m:r>
                      </m:e>
                      <m:sub>
                        <m:r>
                          <a:rPr lang="en-US" sz="2000" b="0" i="1" smtClean="0">
                            <a:latin typeface="Cambria Math"/>
                            <a:sym typeface="Symbol"/>
                          </a:rPr>
                          <m:t>𝑡𝑜𝑡</m:t>
                        </m:r>
                      </m:sub>
                    </m:sSub>
                    <m:r>
                      <a:rPr lang="en-US" sz="2000" b="0" i="1" smtClean="0">
                        <a:latin typeface="Cambria Math"/>
                        <a:sym typeface="Symbol"/>
                      </a:rPr>
                      <m:t>=</m:t>
                    </m:r>
                    <m:r>
                      <m:rPr>
                        <m:sty m:val="p"/>
                      </m:rPr>
                      <a:rPr lang="en-US" sz="2000">
                        <a:latin typeface="Cambria Math"/>
                      </a:rPr>
                      <m:t>d</m:t>
                    </m:r>
                    <m:sSub>
                      <m:sSubPr>
                        <m:ctrlPr>
                          <a:rPr lang="en-US" sz="2000" i="1">
                            <a:latin typeface="Cambria Math" panose="02040503050406030204" pitchFamily="18" charset="0"/>
                            <a:sym typeface="Symbol"/>
                          </a:rPr>
                        </m:ctrlPr>
                      </m:sSubPr>
                      <m:e>
                        <m:r>
                          <a:rPr lang="en-US" sz="2000" i="1">
                            <a:latin typeface="Cambria Math"/>
                            <a:sym typeface="Symbol"/>
                          </a:rPr>
                          <m:t>𝑆</m:t>
                        </m:r>
                      </m:e>
                      <m:sub>
                        <m:r>
                          <a:rPr lang="en-US" sz="2000" b="0" i="1" smtClean="0">
                            <a:latin typeface="Cambria Math"/>
                            <a:sym typeface="Symbol"/>
                          </a:rPr>
                          <m:t>𝑆</m:t>
                        </m:r>
                      </m:sub>
                    </m:sSub>
                    <m:r>
                      <a:rPr lang="en-US" sz="2000" b="0" i="1" smtClean="0">
                        <a:latin typeface="Cambria Math"/>
                        <a:sym typeface="Symbol"/>
                      </a:rPr>
                      <m:t>+</m:t>
                    </m:r>
                    <m:f>
                      <m:fPr>
                        <m:ctrlPr>
                          <a:rPr lang="en-US" sz="2000" i="1">
                            <a:latin typeface="Cambria Math" panose="02040503050406030204" pitchFamily="18" charset="0"/>
                            <a:ea typeface="Cambria Math"/>
                          </a:rPr>
                        </m:ctrlPr>
                      </m:fPr>
                      <m:num>
                        <m:r>
                          <m:rPr>
                            <m:sty m:val="p"/>
                          </m:rPr>
                          <a:rPr lang="en-US" sz="2000">
                            <a:latin typeface="Cambria Math"/>
                          </a:rPr>
                          <m:t>d</m:t>
                        </m:r>
                        <m:sSub>
                          <m:sSubPr>
                            <m:ctrlPr>
                              <a:rPr lang="en-US" sz="2000" i="1">
                                <a:latin typeface="Cambria Math" panose="02040503050406030204" pitchFamily="18" charset="0"/>
                                <a:sym typeface="Symbol"/>
                              </a:rPr>
                            </m:ctrlPr>
                          </m:sSubPr>
                          <m:e>
                            <m:r>
                              <a:rPr lang="en-US" sz="2000" i="1">
                                <a:latin typeface="Cambria Math"/>
                                <a:sym typeface="Symbol"/>
                              </a:rPr>
                              <m:t>𝐸</m:t>
                            </m:r>
                          </m:e>
                          <m:sub>
                            <m:r>
                              <a:rPr lang="en-US" sz="2000" i="1">
                                <a:latin typeface="Cambria Math"/>
                                <a:sym typeface="Symbol"/>
                              </a:rPr>
                              <m:t>𝑟</m:t>
                            </m:r>
                          </m:sub>
                        </m:sSub>
                      </m:num>
                      <m:den>
                        <m:r>
                          <a:rPr lang="en-US" sz="2000" i="1">
                            <a:latin typeface="Cambria Math"/>
                            <a:ea typeface="Cambria Math"/>
                          </a:rPr>
                          <m:t>𝑇</m:t>
                        </m:r>
                      </m:den>
                    </m:f>
                    <m:r>
                      <a:rPr lang="en-US" sz="2000" i="1">
                        <a:latin typeface="Cambria Math"/>
                        <a:ea typeface="Cambria Math"/>
                      </a:rPr>
                      <m:t>+</m:t>
                    </m:r>
                    <m:f>
                      <m:fPr>
                        <m:ctrlPr>
                          <a:rPr lang="en-US" sz="2000" i="1">
                            <a:latin typeface="Cambria Math" panose="02040503050406030204" pitchFamily="18" charset="0"/>
                            <a:ea typeface="Cambria Math"/>
                          </a:rPr>
                        </m:ctrlPr>
                      </m:fPr>
                      <m:num>
                        <m:r>
                          <a:rPr lang="en-US" sz="2000" i="1">
                            <a:latin typeface="Cambria Math"/>
                            <a:ea typeface="Cambria Math"/>
                          </a:rPr>
                          <m:t>𝑃</m:t>
                        </m:r>
                        <m:r>
                          <m:rPr>
                            <m:sty m:val="p"/>
                          </m:rPr>
                          <a:rPr lang="en-US" sz="2000">
                            <a:latin typeface="Cambria Math"/>
                          </a:rPr>
                          <m:t>d</m:t>
                        </m:r>
                        <m:sSub>
                          <m:sSubPr>
                            <m:ctrlPr>
                              <a:rPr lang="en-US" sz="2000" i="1">
                                <a:latin typeface="Cambria Math" panose="02040503050406030204" pitchFamily="18" charset="0"/>
                                <a:sym typeface="Symbol"/>
                              </a:rPr>
                            </m:ctrlPr>
                          </m:sSubPr>
                          <m:e>
                            <m:r>
                              <a:rPr lang="en-US" sz="2000" i="1">
                                <a:latin typeface="Cambria Math"/>
                                <a:sym typeface="Symbol"/>
                              </a:rPr>
                              <m:t>𝑉</m:t>
                            </m:r>
                          </m:e>
                          <m:sub>
                            <m:r>
                              <a:rPr lang="en-US" sz="2000" i="1">
                                <a:latin typeface="Cambria Math"/>
                                <a:sym typeface="Symbol"/>
                              </a:rPr>
                              <m:t>𝑟</m:t>
                            </m:r>
                          </m:sub>
                        </m:sSub>
                      </m:num>
                      <m:den>
                        <m:r>
                          <a:rPr lang="en-US" sz="2000" i="1">
                            <a:latin typeface="Cambria Math"/>
                            <a:ea typeface="Cambria Math"/>
                          </a:rPr>
                          <m:t>𝑇</m:t>
                        </m:r>
                      </m:den>
                    </m:f>
                    <m:r>
                      <a:rPr lang="en-US" sz="2000" i="1" smtClean="0">
                        <a:latin typeface="Cambria Math"/>
                        <a:ea typeface="Cambria Math"/>
                      </a:rPr>
                      <m:t>≥</m:t>
                    </m:r>
                    <m:r>
                      <a:rPr lang="en-US" sz="2000" b="0" i="1" smtClean="0">
                        <a:latin typeface="Cambria Math"/>
                        <a:ea typeface="Cambria Math"/>
                      </a:rPr>
                      <m:t>0</m:t>
                    </m:r>
                  </m:oMath>
                </a14:m>
                <a:endParaRPr lang="en-US" sz="2000" dirty="0">
                  <a:sym typeface="Symbol"/>
                </a:endParaRPr>
              </a:p>
            </p:txBody>
          </p:sp>
        </mc:Choice>
        <mc:Fallback xmlns="">
          <p:sp>
            <p:nvSpPr>
              <p:cNvPr id="8" name="Rectangle 7"/>
              <p:cNvSpPr>
                <a:spLocks noRot="1" noChangeAspect="1" noMove="1" noResize="1" noEditPoints="1" noAdjustHandles="1" noChangeArrowheads="1" noChangeShapeType="1" noTextEdit="1"/>
              </p:cNvSpPr>
              <p:nvPr/>
            </p:nvSpPr>
            <p:spPr>
              <a:xfrm>
                <a:off x="381000" y="914400"/>
                <a:ext cx="5867400" cy="5589735"/>
              </a:xfrm>
              <a:prstGeom prst="rect">
                <a:avLst/>
              </a:prstGeom>
              <a:blipFill rotWithShape="0">
                <a:blip r:embed="rId5"/>
                <a:stretch>
                  <a:fillRect l="-1143" r="-1871"/>
                </a:stretch>
              </a:blipFill>
            </p:spPr>
            <p:txBody>
              <a:bodyPr/>
              <a:lstStyle/>
              <a:p>
                <a:r>
                  <a:rPr lang="en-US">
                    <a:noFill/>
                  </a:rPr>
                  <a:t> </a:t>
                </a:r>
              </a:p>
            </p:txBody>
          </p:sp>
        </mc:Fallback>
      </mc:AlternateContent>
      <p:pic>
        <p:nvPicPr>
          <p:cNvPr id="25" name="Picture 4" descr="redblackblockiu"/>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66214166"/>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p:cNvSpPr>
            <a:spLocks noGrp="1" noChangeArrowheads="1"/>
          </p:cNvSpPr>
          <p:nvPr>
            <p:ph type="title"/>
          </p:nvPr>
        </p:nvSpPr>
        <p:spPr>
          <a:xfrm>
            <a:off x="0" y="12700"/>
            <a:ext cx="9144000" cy="825500"/>
          </a:xfrm>
        </p:spPr>
        <p:txBody>
          <a:bodyPr>
            <a:normAutofit fontScale="90000"/>
          </a:bodyPr>
          <a:lstStyle/>
          <a:p>
            <a:pPr eaLnBrk="1" hangingPunct="1"/>
            <a:r>
              <a:rPr lang="en-US" b="1" dirty="0" smtClean="0">
                <a:solidFill>
                  <a:srgbClr val="0000CC"/>
                </a:solidFill>
              </a:rPr>
              <a:t>Canonical Ensembles and Energies</a:t>
            </a:r>
          </a:p>
        </p:txBody>
      </p:sp>
      <p:pic>
        <p:nvPicPr>
          <p:cNvPr id="15367" name="Picture 17"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8" name="Rectangle 7"/>
              <p:cNvSpPr/>
              <p:nvPr/>
            </p:nvSpPr>
            <p:spPr>
              <a:xfrm>
                <a:off x="152400" y="831669"/>
                <a:ext cx="8077200" cy="4457952"/>
              </a:xfrm>
              <a:prstGeom prst="rect">
                <a:avLst/>
              </a:prstGeom>
            </p:spPr>
            <p:txBody>
              <a:bodyPr wrap="square">
                <a:spAutoFit/>
              </a:bodyPr>
              <a:lstStyle/>
              <a:p>
                <a:pPr/>
                <a14:m>
                  <m:oMathPara xmlns:m="http://schemas.openxmlformats.org/officeDocument/2006/math">
                    <m:oMathParaPr>
                      <m:jc m:val="left"/>
                    </m:oMathParaPr>
                    <m:oMath xmlns:m="http://schemas.openxmlformats.org/officeDocument/2006/math">
                      <m:r>
                        <m:rPr>
                          <m:sty m:val="p"/>
                        </m:rPr>
                        <a:rPr lang="en-US" sz="2000" smtClean="0">
                          <a:latin typeface="Cambria Math"/>
                        </a:rPr>
                        <m:t>d</m:t>
                      </m:r>
                      <m:sSub>
                        <m:sSubPr>
                          <m:ctrlPr>
                            <a:rPr lang="en-US" sz="2000" i="1">
                              <a:latin typeface="Cambria Math" panose="02040503050406030204" pitchFamily="18" charset="0"/>
                              <a:sym typeface="Symbol"/>
                            </a:rPr>
                          </m:ctrlPr>
                        </m:sSubPr>
                        <m:e>
                          <m:r>
                            <a:rPr lang="en-US" sz="2000" i="1">
                              <a:latin typeface="Cambria Math"/>
                              <a:sym typeface="Symbol"/>
                            </a:rPr>
                            <m:t>𝑆</m:t>
                          </m:r>
                        </m:e>
                        <m:sub>
                          <m:r>
                            <a:rPr lang="en-US" sz="2000" i="1">
                              <a:latin typeface="Cambria Math"/>
                              <a:sym typeface="Symbol"/>
                            </a:rPr>
                            <m:t>𝑡𝑜𝑡</m:t>
                          </m:r>
                        </m:sub>
                      </m:sSub>
                      <m:r>
                        <a:rPr lang="en-US" sz="2000" i="1">
                          <a:latin typeface="Cambria Math"/>
                          <a:sym typeface="Symbol"/>
                        </a:rPr>
                        <m:t>=</m:t>
                      </m:r>
                      <m:r>
                        <m:rPr>
                          <m:sty m:val="p"/>
                        </m:rPr>
                        <a:rPr lang="en-US" sz="2000">
                          <a:latin typeface="Cambria Math"/>
                        </a:rPr>
                        <m:t>d</m:t>
                      </m:r>
                      <m:sSub>
                        <m:sSubPr>
                          <m:ctrlPr>
                            <a:rPr lang="en-US" sz="2000" i="1">
                              <a:latin typeface="Cambria Math" panose="02040503050406030204" pitchFamily="18" charset="0"/>
                              <a:sym typeface="Symbol"/>
                            </a:rPr>
                          </m:ctrlPr>
                        </m:sSubPr>
                        <m:e>
                          <m:r>
                            <a:rPr lang="en-US" sz="2000" i="1">
                              <a:latin typeface="Cambria Math"/>
                              <a:sym typeface="Symbol"/>
                            </a:rPr>
                            <m:t>𝑆</m:t>
                          </m:r>
                        </m:e>
                        <m:sub>
                          <m:r>
                            <a:rPr lang="en-US" sz="2000" i="1">
                              <a:latin typeface="Cambria Math"/>
                              <a:sym typeface="Symbol"/>
                            </a:rPr>
                            <m:t>𝑆</m:t>
                          </m:r>
                        </m:sub>
                      </m:sSub>
                      <m:r>
                        <a:rPr lang="en-US" sz="2000" i="1">
                          <a:latin typeface="Cambria Math"/>
                          <a:sym typeface="Symbol"/>
                        </a:rPr>
                        <m:t>+</m:t>
                      </m:r>
                      <m:f>
                        <m:fPr>
                          <m:ctrlPr>
                            <a:rPr lang="en-US" sz="2000" i="1">
                              <a:latin typeface="Cambria Math" panose="02040503050406030204" pitchFamily="18" charset="0"/>
                              <a:ea typeface="Cambria Math"/>
                            </a:rPr>
                          </m:ctrlPr>
                        </m:fPr>
                        <m:num>
                          <m:r>
                            <m:rPr>
                              <m:sty m:val="p"/>
                            </m:rPr>
                            <a:rPr lang="en-US" sz="2000">
                              <a:latin typeface="Cambria Math"/>
                            </a:rPr>
                            <m:t>d</m:t>
                          </m:r>
                          <m:sSub>
                            <m:sSubPr>
                              <m:ctrlPr>
                                <a:rPr lang="en-US" sz="2000" i="1">
                                  <a:latin typeface="Cambria Math" panose="02040503050406030204" pitchFamily="18" charset="0"/>
                                  <a:sym typeface="Symbol"/>
                                </a:rPr>
                              </m:ctrlPr>
                            </m:sSubPr>
                            <m:e>
                              <m:r>
                                <a:rPr lang="en-US" sz="2000" i="1">
                                  <a:latin typeface="Cambria Math"/>
                                  <a:sym typeface="Symbol"/>
                                </a:rPr>
                                <m:t>𝐸</m:t>
                              </m:r>
                            </m:e>
                            <m:sub>
                              <m:r>
                                <a:rPr lang="en-US" sz="2000" i="1">
                                  <a:latin typeface="Cambria Math"/>
                                  <a:sym typeface="Symbol"/>
                                </a:rPr>
                                <m:t>𝑟</m:t>
                              </m:r>
                            </m:sub>
                          </m:sSub>
                        </m:num>
                        <m:den>
                          <m:r>
                            <a:rPr lang="en-US" sz="2000" i="1">
                              <a:latin typeface="Cambria Math"/>
                              <a:ea typeface="Cambria Math"/>
                            </a:rPr>
                            <m:t>𝑇</m:t>
                          </m:r>
                        </m:den>
                      </m:f>
                      <m:r>
                        <a:rPr lang="en-US" sz="2000" i="1">
                          <a:latin typeface="Cambria Math"/>
                          <a:ea typeface="Cambria Math"/>
                        </a:rPr>
                        <m:t>+</m:t>
                      </m:r>
                      <m:f>
                        <m:fPr>
                          <m:ctrlPr>
                            <a:rPr lang="en-US" sz="2000" i="1">
                              <a:latin typeface="Cambria Math" panose="02040503050406030204" pitchFamily="18" charset="0"/>
                              <a:ea typeface="Cambria Math"/>
                            </a:rPr>
                          </m:ctrlPr>
                        </m:fPr>
                        <m:num>
                          <m:r>
                            <a:rPr lang="en-US" sz="2000" i="1">
                              <a:latin typeface="Cambria Math"/>
                              <a:ea typeface="Cambria Math"/>
                            </a:rPr>
                            <m:t>𝑃</m:t>
                          </m:r>
                          <m:r>
                            <m:rPr>
                              <m:sty m:val="p"/>
                            </m:rPr>
                            <a:rPr lang="en-US" sz="2000">
                              <a:latin typeface="Cambria Math"/>
                            </a:rPr>
                            <m:t>d</m:t>
                          </m:r>
                          <m:sSub>
                            <m:sSubPr>
                              <m:ctrlPr>
                                <a:rPr lang="en-US" sz="2000" i="1">
                                  <a:latin typeface="Cambria Math" panose="02040503050406030204" pitchFamily="18" charset="0"/>
                                  <a:sym typeface="Symbol"/>
                                </a:rPr>
                              </m:ctrlPr>
                            </m:sSubPr>
                            <m:e>
                              <m:r>
                                <a:rPr lang="en-US" sz="2000" i="1">
                                  <a:latin typeface="Cambria Math"/>
                                  <a:sym typeface="Symbol"/>
                                </a:rPr>
                                <m:t>𝑉</m:t>
                              </m:r>
                            </m:e>
                            <m:sub>
                              <m:r>
                                <a:rPr lang="en-US" sz="2000" i="1">
                                  <a:latin typeface="Cambria Math"/>
                                  <a:sym typeface="Symbol"/>
                                </a:rPr>
                                <m:t>𝑟</m:t>
                              </m:r>
                            </m:sub>
                          </m:sSub>
                        </m:num>
                        <m:den>
                          <m:r>
                            <a:rPr lang="en-US" sz="2000" i="1">
                              <a:latin typeface="Cambria Math"/>
                              <a:ea typeface="Cambria Math"/>
                            </a:rPr>
                            <m:t>𝑇</m:t>
                          </m:r>
                        </m:den>
                      </m:f>
                      <m:r>
                        <a:rPr lang="en-US" sz="2000" i="1">
                          <a:latin typeface="Cambria Math"/>
                          <a:ea typeface="Cambria Math"/>
                        </a:rPr>
                        <m:t>≥0</m:t>
                      </m:r>
                    </m:oMath>
                  </m:oMathPara>
                </a14:m>
                <a:endParaRPr lang="en-US" sz="2000" dirty="0">
                  <a:sym typeface="Symbol"/>
                </a:endParaRPr>
              </a:p>
              <a:p>
                <a:endParaRPr lang="en-US" sz="2000" dirty="0">
                  <a:sym typeface="Symbol"/>
                </a:endParaRPr>
              </a:p>
              <a:p>
                <a:r>
                  <a:rPr lang="en-US" sz="2000" dirty="0" smtClean="0">
                    <a:sym typeface="Symbol"/>
                  </a:rPr>
                  <a:t>But </a:t>
                </a:r>
                <a:r>
                  <a:rPr lang="en-US" sz="2000" i="1" dirty="0" err="1"/>
                  <a:t>E</a:t>
                </a:r>
                <a:r>
                  <a:rPr lang="en-US" sz="2000" i="1" baseline="-25000" dirty="0" err="1"/>
                  <a:t>tot</a:t>
                </a:r>
                <a:r>
                  <a:rPr lang="en-US" sz="2000" i="1" baseline="-25000" dirty="0"/>
                  <a:t> </a:t>
                </a:r>
                <a:r>
                  <a:rPr lang="en-US" sz="2000" dirty="0"/>
                  <a:t>= </a:t>
                </a:r>
                <a:r>
                  <a:rPr lang="en-US" sz="2000" i="1" dirty="0" err="1" smtClean="0"/>
                  <a:t>E</a:t>
                </a:r>
                <a:r>
                  <a:rPr lang="en-US" sz="2000" baseline="-25000" dirty="0" err="1" smtClean="0"/>
                  <a:t>s</a:t>
                </a:r>
                <a:r>
                  <a:rPr lang="en-US" sz="2000" i="1" dirty="0" smtClean="0"/>
                  <a:t> </a:t>
                </a:r>
                <a:r>
                  <a:rPr lang="en-US" sz="2000" dirty="0"/>
                  <a:t>+ </a:t>
                </a:r>
                <a:r>
                  <a:rPr lang="en-US" sz="2000" i="1" dirty="0" err="1" smtClean="0"/>
                  <a:t>E</a:t>
                </a:r>
                <a:r>
                  <a:rPr lang="en-US" sz="2000" baseline="-25000" dirty="0" err="1"/>
                  <a:t>r</a:t>
                </a:r>
                <a:r>
                  <a:rPr lang="en-US" sz="2000" baseline="-25000" dirty="0" smtClean="0"/>
                  <a:t> </a:t>
                </a:r>
                <a:r>
                  <a:rPr lang="en-US" sz="2000" dirty="0"/>
                  <a:t>,</a:t>
                </a:r>
                <a:r>
                  <a:rPr lang="en-US" sz="2000" i="1" dirty="0"/>
                  <a:t> </a:t>
                </a:r>
                <a:r>
                  <a:rPr lang="en-US" sz="2000" i="1" dirty="0" err="1"/>
                  <a:t>V</a:t>
                </a:r>
                <a:r>
                  <a:rPr lang="en-US" sz="2000" i="1" baseline="-25000" dirty="0" err="1"/>
                  <a:t>tot</a:t>
                </a:r>
                <a:r>
                  <a:rPr lang="en-US" sz="2000" i="1" baseline="-25000" dirty="0"/>
                  <a:t> </a:t>
                </a:r>
                <a:r>
                  <a:rPr lang="en-US" sz="2000" dirty="0"/>
                  <a:t>= </a:t>
                </a:r>
                <a:r>
                  <a:rPr lang="en-US" sz="2000" i="1" dirty="0" err="1" smtClean="0"/>
                  <a:t>V</a:t>
                </a:r>
                <a:r>
                  <a:rPr lang="en-US" sz="2000" baseline="-25000" dirty="0" err="1" smtClean="0"/>
                  <a:t>s</a:t>
                </a:r>
                <a:r>
                  <a:rPr lang="en-US" sz="2000" i="1" dirty="0" smtClean="0"/>
                  <a:t> </a:t>
                </a:r>
                <a:r>
                  <a:rPr lang="en-US" sz="2000" dirty="0"/>
                  <a:t>+ </a:t>
                </a:r>
                <a:r>
                  <a:rPr lang="en-US" sz="2000" i="1" dirty="0" err="1" smtClean="0"/>
                  <a:t>V</a:t>
                </a:r>
                <a:r>
                  <a:rPr lang="en-US" sz="2000" baseline="-25000" dirty="0" err="1" smtClean="0"/>
                  <a:t>r</a:t>
                </a:r>
                <a:r>
                  <a:rPr lang="en-US" sz="2000" baseline="-25000" dirty="0" smtClean="0"/>
                  <a:t> </a:t>
                </a:r>
              </a:p>
              <a:p>
                <a:endParaRPr lang="en-US" sz="2000" baseline="-25000" dirty="0" smtClean="0">
                  <a:sym typeface="Symbol"/>
                </a:endParaRPr>
              </a:p>
              <a:p>
                <a:r>
                  <a:rPr lang="en-US" sz="2000" dirty="0" smtClean="0">
                    <a:sym typeface="Symbol"/>
                  </a:rPr>
                  <a:t>So </a:t>
                </a:r>
                <a:r>
                  <a:rPr lang="en-US" sz="2000" dirty="0" err="1" smtClean="0">
                    <a:sym typeface="Symbol"/>
                  </a:rPr>
                  <a:t>d</a:t>
                </a:r>
                <a:r>
                  <a:rPr lang="en-US" sz="2000" i="1" dirty="0" err="1" smtClean="0">
                    <a:sym typeface="Symbol"/>
                  </a:rPr>
                  <a:t>E</a:t>
                </a:r>
                <a:r>
                  <a:rPr lang="en-US" sz="2000" i="1" baseline="-25000" dirty="0" err="1" smtClean="0">
                    <a:sym typeface="Symbol"/>
                  </a:rPr>
                  <a:t>r</a:t>
                </a:r>
                <a:r>
                  <a:rPr lang="en-US" sz="2000" i="1" baseline="-25000" dirty="0">
                    <a:sym typeface="Symbol"/>
                  </a:rPr>
                  <a:t>  </a:t>
                </a:r>
                <a:r>
                  <a:rPr lang="en-US" sz="2000" i="1" dirty="0" smtClean="0">
                    <a:sym typeface="Symbol"/>
                  </a:rPr>
                  <a:t>=  </a:t>
                </a:r>
                <a:r>
                  <a:rPr lang="en-US" sz="2000" dirty="0" err="1" smtClean="0">
                    <a:sym typeface="Symbol"/>
                  </a:rPr>
                  <a:t>d</a:t>
                </a:r>
                <a:r>
                  <a:rPr lang="en-US" sz="2000" i="1" dirty="0" err="1" smtClean="0">
                    <a:sym typeface="Symbol"/>
                  </a:rPr>
                  <a:t>E</a:t>
                </a:r>
                <a:r>
                  <a:rPr lang="en-US" sz="2000" i="1" baseline="-25000" dirty="0" err="1" smtClean="0">
                    <a:sym typeface="Symbol"/>
                  </a:rPr>
                  <a:t>s</a:t>
                </a:r>
                <a:r>
                  <a:rPr lang="en-US" sz="2000" i="1" dirty="0" smtClean="0">
                    <a:sym typeface="Symbol"/>
                  </a:rPr>
                  <a:t> </a:t>
                </a:r>
                <a:r>
                  <a:rPr lang="en-US" sz="2000" dirty="0" smtClean="0">
                    <a:sym typeface="Symbol"/>
                  </a:rPr>
                  <a:t>and </a:t>
                </a:r>
                <a:r>
                  <a:rPr lang="en-US" sz="2000" dirty="0" err="1" smtClean="0">
                    <a:sym typeface="Symbol"/>
                  </a:rPr>
                  <a:t>d</a:t>
                </a:r>
                <a:r>
                  <a:rPr lang="en-US" sz="2000" i="1" dirty="0" err="1" smtClean="0">
                    <a:sym typeface="Symbol"/>
                  </a:rPr>
                  <a:t>V</a:t>
                </a:r>
                <a:r>
                  <a:rPr lang="en-US" sz="2000" i="1" baseline="-25000" dirty="0" err="1" smtClean="0">
                    <a:sym typeface="Symbol"/>
                  </a:rPr>
                  <a:t>r</a:t>
                </a:r>
                <a:r>
                  <a:rPr lang="en-US" sz="2000" i="1" baseline="-25000" dirty="0" smtClean="0">
                    <a:sym typeface="Symbol"/>
                  </a:rPr>
                  <a:t>  </a:t>
                </a:r>
                <a:r>
                  <a:rPr lang="en-US" sz="2000" i="1" dirty="0">
                    <a:sym typeface="Symbol"/>
                  </a:rPr>
                  <a:t>=  </a:t>
                </a:r>
                <a:r>
                  <a:rPr lang="en-US" sz="2000" dirty="0" err="1" smtClean="0">
                    <a:sym typeface="Symbol"/>
                  </a:rPr>
                  <a:t>d</a:t>
                </a:r>
                <a:r>
                  <a:rPr lang="en-US" sz="2000" i="1" dirty="0" err="1" smtClean="0">
                    <a:sym typeface="Symbol"/>
                  </a:rPr>
                  <a:t>V</a:t>
                </a:r>
                <a:r>
                  <a:rPr lang="en-US" sz="2000" i="1" baseline="-25000" dirty="0" err="1" smtClean="0">
                    <a:sym typeface="Symbol"/>
                  </a:rPr>
                  <a:t>s</a:t>
                </a:r>
                <a:r>
                  <a:rPr lang="en-US" sz="2000" i="1" dirty="0" smtClean="0">
                    <a:sym typeface="Symbol"/>
                  </a:rPr>
                  <a:t> </a:t>
                </a:r>
              </a:p>
              <a:p>
                <a:endParaRPr lang="en-US" sz="2000" dirty="0">
                  <a:sym typeface="Symbol"/>
                </a:endParaRPr>
              </a:p>
              <a:p>
                <a:r>
                  <a:rPr lang="en-US" sz="2000" dirty="0">
                    <a:sym typeface="Symbol"/>
                  </a:rPr>
                  <a:t>So </a:t>
                </a:r>
                <a14:m>
                  <m:oMath xmlns:m="http://schemas.openxmlformats.org/officeDocument/2006/math">
                    <m:r>
                      <m:rPr>
                        <m:sty m:val="p"/>
                      </m:rPr>
                      <a:rPr lang="en-US" sz="2000">
                        <a:latin typeface="Cambria Math"/>
                      </a:rPr>
                      <m:t>d</m:t>
                    </m:r>
                    <m:sSub>
                      <m:sSubPr>
                        <m:ctrlPr>
                          <a:rPr lang="en-US" sz="2000" i="1">
                            <a:latin typeface="Cambria Math" panose="02040503050406030204" pitchFamily="18" charset="0"/>
                            <a:sym typeface="Symbol"/>
                          </a:rPr>
                        </m:ctrlPr>
                      </m:sSubPr>
                      <m:e>
                        <m:r>
                          <a:rPr lang="en-US" sz="2000" i="1">
                            <a:latin typeface="Cambria Math"/>
                            <a:sym typeface="Symbol"/>
                          </a:rPr>
                          <m:t>𝑆</m:t>
                        </m:r>
                      </m:e>
                      <m:sub>
                        <m:r>
                          <a:rPr lang="en-US" sz="2000" i="1">
                            <a:latin typeface="Cambria Math"/>
                            <a:sym typeface="Symbol"/>
                          </a:rPr>
                          <m:t>𝑡𝑜𝑡</m:t>
                        </m:r>
                      </m:sub>
                    </m:sSub>
                    <m:r>
                      <a:rPr lang="en-US" sz="2000" i="1">
                        <a:latin typeface="Cambria Math"/>
                        <a:sym typeface="Symbol"/>
                      </a:rPr>
                      <m:t>=</m:t>
                    </m:r>
                    <m:r>
                      <m:rPr>
                        <m:sty m:val="p"/>
                      </m:rPr>
                      <a:rPr lang="en-US" sz="2000">
                        <a:latin typeface="Cambria Math"/>
                      </a:rPr>
                      <m:t>d</m:t>
                    </m:r>
                    <m:sSub>
                      <m:sSubPr>
                        <m:ctrlPr>
                          <a:rPr lang="en-US" sz="2000" i="1">
                            <a:latin typeface="Cambria Math" panose="02040503050406030204" pitchFamily="18" charset="0"/>
                            <a:sym typeface="Symbol"/>
                          </a:rPr>
                        </m:ctrlPr>
                      </m:sSubPr>
                      <m:e>
                        <m:r>
                          <a:rPr lang="en-US" sz="2000" i="1">
                            <a:latin typeface="Cambria Math"/>
                            <a:sym typeface="Symbol"/>
                          </a:rPr>
                          <m:t>𝑆</m:t>
                        </m:r>
                      </m:e>
                      <m:sub>
                        <m:r>
                          <a:rPr lang="en-US" sz="2000" i="1">
                            <a:latin typeface="Cambria Math"/>
                            <a:sym typeface="Symbol"/>
                          </a:rPr>
                          <m:t>𝑆</m:t>
                        </m:r>
                      </m:sub>
                    </m:sSub>
                    <m:r>
                      <a:rPr lang="en-US" sz="2000" b="0" i="1" smtClean="0">
                        <a:latin typeface="Cambria Math"/>
                        <a:sym typeface="Symbol"/>
                      </a:rPr>
                      <m:t>−</m:t>
                    </m:r>
                    <m:f>
                      <m:fPr>
                        <m:ctrlPr>
                          <a:rPr lang="en-US" sz="2000" i="1">
                            <a:latin typeface="Cambria Math" panose="02040503050406030204" pitchFamily="18" charset="0"/>
                            <a:ea typeface="Cambria Math"/>
                          </a:rPr>
                        </m:ctrlPr>
                      </m:fPr>
                      <m:num>
                        <m:r>
                          <m:rPr>
                            <m:sty m:val="p"/>
                          </m:rPr>
                          <a:rPr lang="en-US" sz="2000">
                            <a:latin typeface="Cambria Math"/>
                          </a:rPr>
                          <m:t>d</m:t>
                        </m:r>
                        <m:sSub>
                          <m:sSubPr>
                            <m:ctrlPr>
                              <a:rPr lang="en-US" sz="2000" i="1">
                                <a:latin typeface="Cambria Math" panose="02040503050406030204" pitchFamily="18" charset="0"/>
                                <a:sym typeface="Symbol"/>
                              </a:rPr>
                            </m:ctrlPr>
                          </m:sSubPr>
                          <m:e>
                            <m:r>
                              <a:rPr lang="en-US" sz="2000" i="1">
                                <a:latin typeface="Cambria Math"/>
                                <a:sym typeface="Symbol"/>
                              </a:rPr>
                              <m:t>𝐸</m:t>
                            </m:r>
                          </m:e>
                          <m:sub>
                            <m:r>
                              <a:rPr lang="en-US" sz="2000" b="0" i="1" smtClean="0">
                                <a:latin typeface="Cambria Math"/>
                                <a:sym typeface="Symbol"/>
                              </a:rPr>
                              <m:t>𝑆</m:t>
                            </m:r>
                          </m:sub>
                        </m:sSub>
                      </m:num>
                      <m:den>
                        <m:r>
                          <a:rPr lang="en-US" sz="2000" i="1">
                            <a:latin typeface="Cambria Math"/>
                            <a:ea typeface="Cambria Math"/>
                          </a:rPr>
                          <m:t>𝑇</m:t>
                        </m:r>
                      </m:den>
                    </m:f>
                    <m:r>
                      <a:rPr lang="en-US" sz="2000" b="0" i="1" smtClean="0">
                        <a:latin typeface="Cambria Math"/>
                        <a:ea typeface="Cambria Math"/>
                      </a:rPr>
                      <m:t>−</m:t>
                    </m:r>
                    <m:f>
                      <m:fPr>
                        <m:ctrlPr>
                          <a:rPr lang="en-US" sz="2000" i="1">
                            <a:latin typeface="Cambria Math" panose="02040503050406030204" pitchFamily="18" charset="0"/>
                            <a:ea typeface="Cambria Math"/>
                          </a:rPr>
                        </m:ctrlPr>
                      </m:fPr>
                      <m:num>
                        <m:r>
                          <a:rPr lang="en-US" sz="2000" i="1">
                            <a:latin typeface="Cambria Math"/>
                            <a:ea typeface="Cambria Math"/>
                          </a:rPr>
                          <m:t>𝑃</m:t>
                        </m:r>
                        <m:r>
                          <m:rPr>
                            <m:sty m:val="p"/>
                          </m:rPr>
                          <a:rPr lang="en-US" sz="2000">
                            <a:latin typeface="Cambria Math"/>
                          </a:rPr>
                          <m:t>d</m:t>
                        </m:r>
                        <m:sSub>
                          <m:sSubPr>
                            <m:ctrlPr>
                              <a:rPr lang="en-US" sz="2000" i="1">
                                <a:latin typeface="Cambria Math" panose="02040503050406030204" pitchFamily="18" charset="0"/>
                                <a:sym typeface="Symbol"/>
                              </a:rPr>
                            </m:ctrlPr>
                          </m:sSubPr>
                          <m:e>
                            <m:r>
                              <a:rPr lang="en-US" sz="2000" i="1">
                                <a:latin typeface="Cambria Math"/>
                                <a:sym typeface="Symbol"/>
                              </a:rPr>
                              <m:t>𝑉</m:t>
                            </m:r>
                          </m:e>
                          <m:sub>
                            <m:r>
                              <a:rPr lang="en-US" sz="2000" b="0" i="1" smtClean="0">
                                <a:latin typeface="Cambria Math"/>
                                <a:sym typeface="Symbol"/>
                              </a:rPr>
                              <m:t>𝑆</m:t>
                            </m:r>
                          </m:sub>
                        </m:sSub>
                      </m:num>
                      <m:den>
                        <m:r>
                          <a:rPr lang="en-US" sz="2000" i="1">
                            <a:latin typeface="Cambria Math"/>
                            <a:ea typeface="Cambria Math"/>
                          </a:rPr>
                          <m:t>𝑇</m:t>
                        </m:r>
                      </m:den>
                    </m:f>
                    <m:r>
                      <a:rPr lang="en-US" sz="2000" i="1">
                        <a:latin typeface="Cambria Math"/>
                        <a:ea typeface="Cambria Math"/>
                      </a:rPr>
                      <m:t>≥0</m:t>
                    </m:r>
                  </m:oMath>
                </a14:m>
                <a:endParaRPr lang="en-US" sz="2000" dirty="0">
                  <a:sym typeface="Symbol"/>
                </a:endParaRPr>
              </a:p>
              <a:p>
                <a:endParaRPr lang="en-US" sz="2000" dirty="0">
                  <a:sym typeface="Symbol"/>
                </a:endParaRPr>
              </a:p>
              <a:p>
                <a:r>
                  <a:rPr lang="en-US" sz="2000" dirty="0" smtClean="0">
                    <a:sym typeface="Symbol"/>
                  </a:rPr>
                  <a:t>So we have completely eliminated the reservoir from the equation for </a:t>
                </a:r>
                <a:r>
                  <a:rPr lang="en-US" sz="2000" dirty="0" err="1"/>
                  <a:t>d</a:t>
                </a:r>
                <a:r>
                  <a:rPr lang="en-US" sz="2000" i="1" dirty="0" err="1"/>
                  <a:t>S</a:t>
                </a:r>
                <a:r>
                  <a:rPr lang="en-US" sz="2000" i="1" baseline="-25000" dirty="0" err="1"/>
                  <a:t>tot</a:t>
                </a:r>
                <a:r>
                  <a:rPr lang="en-US" sz="2000" i="1" baseline="-25000" dirty="0"/>
                  <a:t> </a:t>
                </a:r>
                <a:endParaRPr lang="en-US" sz="2000" i="1" baseline="-25000" dirty="0" smtClean="0"/>
              </a:p>
              <a:p>
                <a:endParaRPr lang="en-US" sz="2000" i="1" baseline="-25000" dirty="0">
                  <a:sym typeface="Symbol"/>
                </a:endParaRPr>
              </a:p>
              <a:p>
                <a:r>
                  <a:rPr lang="en-US" sz="2000" dirty="0">
                    <a:sym typeface="Symbol"/>
                  </a:rPr>
                  <a:t>So </a:t>
                </a:r>
                <a14:m>
                  <m:oMath xmlns:m="http://schemas.openxmlformats.org/officeDocument/2006/math">
                    <m:r>
                      <a:rPr lang="en-US" sz="2000" b="0" i="1" smtClean="0">
                        <a:latin typeface="Cambria Math"/>
                      </a:rPr>
                      <m:t>−</m:t>
                    </m:r>
                    <m:r>
                      <a:rPr lang="en-US" sz="2000" b="0" i="1" smtClean="0">
                        <a:latin typeface="Cambria Math"/>
                      </a:rPr>
                      <m:t>𝑇</m:t>
                    </m:r>
                    <m:r>
                      <m:rPr>
                        <m:sty m:val="p"/>
                      </m:rPr>
                      <a:rPr lang="en-US" sz="2000">
                        <a:latin typeface="Cambria Math"/>
                      </a:rPr>
                      <m:t>d</m:t>
                    </m:r>
                    <m:sSub>
                      <m:sSubPr>
                        <m:ctrlPr>
                          <a:rPr lang="en-US" sz="2000" i="1">
                            <a:latin typeface="Cambria Math" panose="02040503050406030204" pitchFamily="18" charset="0"/>
                            <a:sym typeface="Symbol"/>
                          </a:rPr>
                        </m:ctrlPr>
                      </m:sSubPr>
                      <m:e>
                        <m:r>
                          <a:rPr lang="en-US" sz="2000" i="1">
                            <a:latin typeface="Cambria Math"/>
                            <a:sym typeface="Symbol"/>
                          </a:rPr>
                          <m:t>𝑆</m:t>
                        </m:r>
                      </m:e>
                      <m:sub>
                        <m:r>
                          <a:rPr lang="en-US" sz="2000" i="1">
                            <a:latin typeface="Cambria Math"/>
                            <a:sym typeface="Symbol"/>
                          </a:rPr>
                          <m:t>𝑡𝑜𝑡</m:t>
                        </m:r>
                      </m:sub>
                    </m:sSub>
                    <m:r>
                      <a:rPr lang="en-US" sz="2000" i="1">
                        <a:latin typeface="Cambria Math"/>
                        <a:sym typeface="Symbol"/>
                      </a:rPr>
                      <m:t>=</m:t>
                    </m:r>
                    <m:r>
                      <a:rPr lang="en-US" sz="2000" b="0" i="0" smtClean="0">
                        <a:latin typeface="Cambria Math"/>
                        <a:sym typeface="Symbol"/>
                      </a:rPr>
                      <m:t>−</m:t>
                    </m:r>
                    <m:r>
                      <m:rPr>
                        <m:sty m:val="p"/>
                      </m:rPr>
                      <a:rPr lang="en-US" sz="2000" b="0" i="0" smtClean="0">
                        <a:latin typeface="Cambria Math"/>
                        <a:sym typeface="Symbol"/>
                      </a:rPr>
                      <m:t>T</m:t>
                    </m:r>
                    <m:d>
                      <m:dPr>
                        <m:ctrlPr>
                          <a:rPr lang="en-US" sz="2000" b="0" i="1" smtClean="0">
                            <a:latin typeface="Cambria Math" panose="02040503050406030204" pitchFamily="18" charset="0"/>
                            <a:sym typeface="Symbol"/>
                          </a:rPr>
                        </m:ctrlPr>
                      </m:dPr>
                      <m:e>
                        <m:r>
                          <m:rPr>
                            <m:sty m:val="p"/>
                          </m:rPr>
                          <a:rPr lang="en-US" sz="2000">
                            <a:latin typeface="Cambria Math"/>
                          </a:rPr>
                          <m:t>d</m:t>
                        </m:r>
                        <m:sSub>
                          <m:sSubPr>
                            <m:ctrlPr>
                              <a:rPr lang="en-US" sz="2000" i="1">
                                <a:latin typeface="Cambria Math" panose="02040503050406030204" pitchFamily="18" charset="0"/>
                                <a:sym typeface="Symbol"/>
                              </a:rPr>
                            </m:ctrlPr>
                          </m:sSubPr>
                          <m:e>
                            <m:r>
                              <a:rPr lang="en-US" sz="2000" i="1">
                                <a:latin typeface="Cambria Math"/>
                                <a:sym typeface="Symbol"/>
                              </a:rPr>
                              <m:t>𝑆</m:t>
                            </m:r>
                          </m:e>
                          <m:sub>
                            <m:r>
                              <a:rPr lang="en-US" sz="2000" i="1">
                                <a:latin typeface="Cambria Math"/>
                                <a:sym typeface="Symbol"/>
                              </a:rPr>
                              <m:t>𝑆</m:t>
                            </m:r>
                          </m:sub>
                        </m:sSub>
                        <m:r>
                          <a:rPr lang="en-US" sz="2000" i="1">
                            <a:latin typeface="Cambria Math"/>
                            <a:sym typeface="Symbol"/>
                          </a:rPr>
                          <m:t>−</m:t>
                        </m:r>
                        <m:f>
                          <m:fPr>
                            <m:ctrlPr>
                              <a:rPr lang="en-US" sz="2000" i="1">
                                <a:latin typeface="Cambria Math" panose="02040503050406030204" pitchFamily="18" charset="0"/>
                                <a:ea typeface="Cambria Math"/>
                              </a:rPr>
                            </m:ctrlPr>
                          </m:fPr>
                          <m:num>
                            <m:r>
                              <m:rPr>
                                <m:sty m:val="p"/>
                              </m:rPr>
                              <a:rPr lang="en-US" sz="2000">
                                <a:latin typeface="Cambria Math"/>
                              </a:rPr>
                              <m:t>d</m:t>
                            </m:r>
                            <m:sSub>
                              <m:sSubPr>
                                <m:ctrlPr>
                                  <a:rPr lang="en-US" sz="2000" i="1">
                                    <a:latin typeface="Cambria Math" panose="02040503050406030204" pitchFamily="18" charset="0"/>
                                    <a:sym typeface="Symbol"/>
                                  </a:rPr>
                                </m:ctrlPr>
                              </m:sSubPr>
                              <m:e>
                                <m:r>
                                  <a:rPr lang="en-US" sz="2000" i="1">
                                    <a:latin typeface="Cambria Math"/>
                                    <a:sym typeface="Symbol"/>
                                  </a:rPr>
                                  <m:t>𝐸</m:t>
                                </m:r>
                              </m:e>
                              <m:sub>
                                <m:r>
                                  <a:rPr lang="en-US" sz="2000" i="1">
                                    <a:latin typeface="Cambria Math"/>
                                    <a:sym typeface="Symbol"/>
                                  </a:rPr>
                                  <m:t>𝑆</m:t>
                                </m:r>
                              </m:sub>
                            </m:sSub>
                          </m:num>
                          <m:den>
                            <m:r>
                              <a:rPr lang="en-US" sz="2000" i="1">
                                <a:latin typeface="Cambria Math"/>
                                <a:ea typeface="Cambria Math"/>
                              </a:rPr>
                              <m:t>𝑇</m:t>
                            </m:r>
                          </m:den>
                        </m:f>
                        <m:r>
                          <a:rPr lang="en-US" sz="2000" i="1">
                            <a:latin typeface="Cambria Math"/>
                            <a:ea typeface="Cambria Math"/>
                          </a:rPr>
                          <m:t>−</m:t>
                        </m:r>
                        <m:f>
                          <m:fPr>
                            <m:ctrlPr>
                              <a:rPr lang="en-US" sz="2000" i="1">
                                <a:latin typeface="Cambria Math" panose="02040503050406030204" pitchFamily="18" charset="0"/>
                                <a:ea typeface="Cambria Math"/>
                              </a:rPr>
                            </m:ctrlPr>
                          </m:fPr>
                          <m:num>
                            <m:r>
                              <a:rPr lang="en-US" sz="2000" i="1">
                                <a:latin typeface="Cambria Math"/>
                                <a:ea typeface="Cambria Math"/>
                              </a:rPr>
                              <m:t>𝑃</m:t>
                            </m:r>
                            <m:r>
                              <m:rPr>
                                <m:sty m:val="p"/>
                              </m:rPr>
                              <a:rPr lang="en-US" sz="2000">
                                <a:latin typeface="Cambria Math"/>
                              </a:rPr>
                              <m:t>d</m:t>
                            </m:r>
                            <m:sSub>
                              <m:sSubPr>
                                <m:ctrlPr>
                                  <a:rPr lang="en-US" sz="2000" i="1">
                                    <a:latin typeface="Cambria Math" panose="02040503050406030204" pitchFamily="18" charset="0"/>
                                    <a:sym typeface="Symbol"/>
                                  </a:rPr>
                                </m:ctrlPr>
                              </m:sSubPr>
                              <m:e>
                                <m:r>
                                  <a:rPr lang="en-US" sz="2000" i="1">
                                    <a:latin typeface="Cambria Math"/>
                                    <a:sym typeface="Symbol"/>
                                  </a:rPr>
                                  <m:t>𝑉</m:t>
                                </m:r>
                              </m:e>
                              <m:sub>
                                <m:r>
                                  <a:rPr lang="en-US" sz="2000" i="1">
                                    <a:latin typeface="Cambria Math"/>
                                    <a:sym typeface="Symbol"/>
                                  </a:rPr>
                                  <m:t>𝑆</m:t>
                                </m:r>
                              </m:sub>
                            </m:sSub>
                          </m:num>
                          <m:den>
                            <m:r>
                              <a:rPr lang="en-US" sz="2000" i="1">
                                <a:latin typeface="Cambria Math"/>
                                <a:ea typeface="Cambria Math"/>
                              </a:rPr>
                              <m:t>𝑇</m:t>
                            </m:r>
                          </m:den>
                        </m:f>
                      </m:e>
                    </m:d>
                    <m:r>
                      <a:rPr lang="en-US" sz="2000" b="0" i="1" smtClean="0">
                        <a:latin typeface="Cambria Math"/>
                        <a:sym typeface="Symbol"/>
                      </a:rPr>
                      <m:t>=</m:t>
                    </m:r>
                    <m:r>
                      <a:rPr lang="en-US" sz="2000">
                        <a:latin typeface="Cambria Math"/>
                        <a:sym typeface="Symbol"/>
                      </a:rPr>
                      <m:t>−</m:t>
                    </m:r>
                    <m:r>
                      <m:rPr>
                        <m:sty m:val="p"/>
                      </m:rPr>
                      <a:rPr lang="en-US" sz="2000">
                        <a:latin typeface="Cambria Math"/>
                        <a:sym typeface="Symbol"/>
                      </a:rPr>
                      <m:t>Td</m:t>
                    </m:r>
                    <m:sSub>
                      <m:sSubPr>
                        <m:ctrlPr>
                          <a:rPr lang="en-US" sz="2000" i="1">
                            <a:latin typeface="Cambria Math" panose="02040503050406030204" pitchFamily="18" charset="0"/>
                            <a:sym typeface="Symbol"/>
                          </a:rPr>
                        </m:ctrlPr>
                      </m:sSubPr>
                      <m:e>
                        <m:r>
                          <a:rPr lang="en-US" sz="2000" i="1">
                            <a:latin typeface="Cambria Math"/>
                            <a:sym typeface="Symbol"/>
                          </a:rPr>
                          <m:t>𝑆</m:t>
                        </m:r>
                      </m:e>
                      <m:sub>
                        <m:r>
                          <a:rPr lang="en-US" sz="2000" i="1">
                            <a:latin typeface="Cambria Math"/>
                            <a:sym typeface="Symbol"/>
                          </a:rPr>
                          <m:t>𝑆</m:t>
                        </m:r>
                      </m:sub>
                    </m:sSub>
                    <m:r>
                      <a:rPr lang="en-US" sz="2000" b="0" i="1" smtClean="0">
                        <a:latin typeface="Cambria Math"/>
                        <a:sym typeface="Symbol"/>
                      </a:rPr>
                      <m:t>+</m:t>
                    </m:r>
                    <m:r>
                      <m:rPr>
                        <m:sty m:val="p"/>
                      </m:rPr>
                      <a:rPr lang="en-US" sz="2000">
                        <a:latin typeface="Cambria Math"/>
                      </a:rPr>
                      <m:t>d</m:t>
                    </m:r>
                    <m:sSub>
                      <m:sSubPr>
                        <m:ctrlPr>
                          <a:rPr lang="en-US" sz="2000" i="1">
                            <a:latin typeface="Cambria Math" panose="02040503050406030204" pitchFamily="18" charset="0"/>
                            <a:sym typeface="Symbol"/>
                          </a:rPr>
                        </m:ctrlPr>
                      </m:sSubPr>
                      <m:e>
                        <m:r>
                          <a:rPr lang="en-US" sz="2000" i="1">
                            <a:latin typeface="Cambria Math"/>
                            <a:sym typeface="Symbol"/>
                          </a:rPr>
                          <m:t>𝐸</m:t>
                        </m:r>
                      </m:e>
                      <m:sub>
                        <m:r>
                          <a:rPr lang="en-US" sz="2000" i="1">
                            <a:latin typeface="Cambria Math"/>
                            <a:sym typeface="Symbol"/>
                          </a:rPr>
                          <m:t>𝑆</m:t>
                        </m:r>
                      </m:sub>
                    </m:sSub>
                    <m:r>
                      <a:rPr lang="en-US" sz="2000" b="0" i="1" smtClean="0">
                        <a:latin typeface="Cambria Math"/>
                        <a:ea typeface="Cambria Math"/>
                      </a:rPr>
                      <m:t>+</m:t>
                    </m:r>
                    <m:r>
                      <a:rPr lang="en-US" sz="2000" i="1">
                        <a:latin typeface="Cambria Math"/>
                        <a:ea typeface="Cambria Math"/>
                      </a:rPr>
                      <m:t>𝑃</m:t>
                    </m:r>
                    <m:r>
                      <m:rPr>
                        <m:sty m:val="p"/>
                      </m:rPr>
                      <a:rPr lang="en-US" sz="2000">
                        <a:latin typeface="Cambria Math"/>
                      </a:rPr>
                      <m:t>d</m:t>
                    </m:r>
                    <m:sSub>
                      <m:sSubPr>
                        <m:ctrlPr>
                          <a:rPr lang="en-US" sz="2000" i="1">
                            <a:latin typeface="Cambria Math" panose="02040503050406030204" pitchFamily="18" charset="0"/>
                            <a:sym typeface="Symbol"/>
                          </a:rPr>
                        </m:ctrlPr>
                      </m:sSubPr>
                      <m:e>
                        <m:r>
                          <a:rPr lang="en-US" sz="2000" i="1">
                            <a:latin typeface="Cambria Math"/>
                            <a:sym typeface="Symbol"/>
                          </a:rPr>
                          <m:t>𝑉</m:t>
                        </m:r>
                      </m:e>
                      <m:sub>
                        <m:r>
                          <a:rPr lang="en-US" sz="2000" i="1">
                            <a:latin typeface="Cambria Math"/>
                            <a:sym typeface="Symbol"/>
                          </a:rPr>
                          <m:t>𝑆</m:t>
                        </m:r>
                      </m:sub>
                    </m:sSub>
                    <m:r>
                      <a:rPr lang="en-US" sz="2000" i="1" smtClean="0">
                        <a:latin typeface="Cambria Math"/>
                        <a:ea typeface="Cambria Math"/>
                      </a:rPr>
                      <m:t>≤</m:t>
                    </m:r>
                    <m:r>
                      <a:rPr lang="en-US" sz="2000" i="1">
                        <a:latin typeface="Cambria Math"/>
                        <a:ea typeface="Cambria Math"/>
                      </a:rPr>
                      <m:t>0</m:t>
                    </m:r>
                  </m:oMath>
                </a14:m>
                <a:endParaRPr lang="en-US" sz="2000" dirty="0">
                  <a:sym typeface="Symbol"/>
                </a:endParaRPr>
              </a:p>
              <a:p>
                <a:endParaRPr lang="en-US" sz="2000" dirty="0" smtClean="0">
                  <a:sym typeface="Symbol"/>
                </a:endParaRPr>
              </a:p>
              <a:p>
                <a:pPr/>
                <a14:m>
                  <m:oMathPara xmlns:m="http://schemas.openxmlformats.org/officeDocument/2006/math">
                    <m:oMathParaPr>
                      <m:jc m:val="left"/>
                    </m:oMathParaPr>
                    <m:oMath xmlns:m="http://schemas.openxmlformats.org/officeDocument/2006/math">
                      <m:r>
                        <m:rPr>
                          <m:sty m:val="p"/>
                        </m:rPr>
                        <a:rPr lang="en-US" sz="2000" b="0" i="0" smtClean="0">
                          <a:latin typeface="Cambria Math"/>
                          <a:sym typeface="Symbol"/>
                        </a:rPr>
                        <m:t>So</m:t>
                      </m:r>
                      <m:r>
                        <a:rPr lang="en-US" sz="2000" b="0" i="0" smtClean="0">
                          <a:latin typeface="Cambria Math"/>
                          <a:sym typeface="Symbol"/>
                        </a:rPr>
                        <m:t> −</m:t>
                      </m:r>
                      <m:r>
                        <m:rPr>
                          <m:sty m:val="p"/>
                        </m:rPr>
                        <a:rPr lang="en-US" sz="2000">
                          <a:latin typeface="Cambria Math"/>
                          <a:sym typeface="Symbol"/>
                        </a:rPr>
                        <m:t>Td</m:t>
                      </m:r>
                      <m:sSub>
                        <m:sSubPr>
                          <m:ctrlPr>
                            <a:rPr lang="en-US" sz="2000" i="1">
                              <a:latin typeface="Cambria Math" panose="02040503050406030204" pitchFamily="18" charset="0"/>
                              <a:sym typeface="Symbol"/>
                            </a:rPr>
                          </m:ctrlPr>
                        </m:sSubPr>
                        <m:e>
                          <m:r>
                            <a:rPr lang="en-US" sz="2000" i="1">
                              <a:latin typeface="Cambria Math"/>
                              <a:sym typeface="Symbol"/>
                            </a:rPr>
                            <m:t>𝑆</m:t>
                          </m:r>
                        </m:e>
                        <m:sub>
                          <m:r>
                            <a:rPr lang="en-US" sz="2000" i="1">
                              <a:latin typeface="Cambria Math"/>
                              <a:sym typeface="Symbol"/>
                            </a:rPr>
                            <m:t>𝑆</m:t>
                          </m:r>
                        </m:sub>
                      </m:sSub>
                      <m:r>
                        <a:rPr lang="en-US" sz="2000" i="1">
                          <a:latin typeface="Cambria Math"/>
                          <a:sym typeface="Symbol"/>
                        </a:rPr>
                        <m:t>+</m:t>
                      </m:r>
                      <m:r>
                        <m:rPr>
                          <m:sty m:val="p"/>
                        </m:rPr>
                        <a:rPr lang="en-US" sz="2000">
                          <a:latin typeface="Cambria Math"/>
                        </a:rPr>
                        <m:t>d</m:t>
                      </m:r>
                      <m:sSub>
                        <m:sSubPr>
                          <m:ctrlPr>
                            <a:rPr lang="en-US" sz="2000" i="1">
                              <a:latin typeface="Cambria Math" panose="02040503050406030204" pitchFamily="18" charset="0"/>
                              <a:sym typeface="Symbol"/>
                            </a:rPr>
                          </m:ctrlPr>
                        </m:sSubPr>
                        <m:e>
                          <m:r>
                            <a:rPr lang="en-US" sz="2000" i="1">
                              <a:latin typeface="Cambria Math"/>
                              <a:sym typeface="Symbol"/>
                            </a:rPr>
                            <m:t>𝐸</m:t>
                          </m:r>
                        </m:e>
                        <m:sub>
                          <m:r>
                            <a:rPr lang="en-US" sz="2000" i="1">
                              <a:latin typeface="Cambria Math"/>
                              <a:sym typeface="Symbol"/>
                            </a:rPr>
                            <m:t>𝑆</m:t>
                          </m:r>
                        </m:sub>
                      </m:sSub>
                      <m:r>
                        <a:rPr lang="en-US" sz="2000" i="1">
                          <a:latin typeface="Cambria Math"/>
                          <a:ea typeface="Cambria Math"/>
                        </a:rPr>
                        <m:t>+</m:t>
                      </m:r>
                      <m:r>
                        <a:rPr lang="en-US" sz="2000" i="1">
                          <a:latin typeface="Cambria Math"/>
                          <a:ea typeface="Cambria Math"/>
                        </a:rPr>
                        <m:t>𝑃</m:t>
                      </m:r>
                      <m:r>
                        <m:rPr>
                          <m:sty m:val="p"/>
                        </m:rPr>
                        <a:rPr lang="en-US" sz="2000">
                          <a:latin typeface="Cambria Math"/>
                        </a:rPr>
                        <m:t>d</m:t>
                      </m:r>
                      <m:sSub>
                        <m:sSubPr>
                          <m:ctrlPr>
                            <a:rPr lang="en-US" sz="2000" i="1">
                              <a:latin typeface="Cambria Math" panose="02040503050406030204" pitchFamily="18" charset="0"/>
                              <a:sym typeface="Symbol"/>
                            </a:rPr>
                          </m:ctrlPr>
                        </m:sSubPr>
                        <m:e>
                          <m:r>
                            <a:rPr lang="en-US" sz="2000" i="1">
                              <a:latin typeface="Cambria Math"/>
                              <a:sym typeface="Symbol"/>
                            </a:rPr>
                            <m:t>𝑉</m:t>
                          </m:r>
                        </m:e>
                        <m:sub>
                          <m:r>
                            <a:rPr lang="en-US" sz="2000" i="1">
                              <a:latin typeface="Cambria Math"/>
                              <a:sym typeface="Symbol"/>
                            </a:rPr>
                            <m:t>𝑆</m:t>
                          </m:r>
                        </m:sub>
                      </m:sSub>
                      <m:r>
                        <a:rPr lang="en-US" sz="2000" b="0" i="1" smtClean="0">
                          <a:latin typeface="Cambria Math"/>
                          <a:sym typeface="Symbol"/>
                        </a:rPr>
                        <m:t>=</m:t>
                      </m:r>
                      <m:r>
                        <m:rPr>
                          <m:sty m:val="p"/>
                        </m:rPr>
                        <a:rPr lang="en-US" sz="2000" b="0" i="0" smtClean="0">
                          <a:latin typeface="Cambria Math"/>
                          <a:sym typeface="Symbol"/>
                        </a:rPr>
                        <m:t>d</m:t>
                      </m:r>
                      <m:d>
                        <m:dPr>
                          <m:ctrlPr>
                            <a:rPr lang="en-US" sz="2000" b="0" i="1" smtClean="0">
                              <a:latin typeface="Cambria Math" panose="02040503050406030204" pitchFamily="18" charset="0"/>
                              <a:sym typeface="Symbol"/>
                            </a:rPr>
                          </m:ctrlPr>
                        </m:dPr>
                        <m:e>
                          <m:sSub>
                            <m:sSubPr>
                              <m:ctrlPr>
                                <a:rPr lang="en-US" sz="2000" i="1">
                                  <a:latin typeface="Cambria Math" panose="02040503050406030204" pitchFamily="18" charset="0"/>
                                  <a:sym typeface="Symbol"/>
                                </a:rPr>
                              </m:ctrlPr>
                            </m:sSubPr>
                            <m:e>
                              <m:r>
                                <a:rPr lang="en-US" sz="2000" i="1">
                                  <a:latin typeface="Cambria Math"/>
                                  <a:sym typeface="Symbol"/>
                                </a:rPr>
                                <m:t>𝐸</m:t>
                              </m:r>
                            </m:e>
                            <m:sub>
                              <m:r>
                                <a:rPr lang="en-US" sz="2000" i="1">
                                  <a:latin typeface="Cambria Math"/>
                                  <a:sym typeface="Symbol"/>
                                </a:rPr>
                                <m:t>𝑆</m:t>
                              </m:r>
                            </m:sub>
                          </m:sSub>
                          <m:r>
                            <a:rPr lang="en-US" sz="2000" i="1">
                              <a:latin typeface="Cambria Math"/>
                              <a:ea typeface="Cambria Math"/>
                            </a:rPr>
                            <m:t>+</m:t>
                          </m:r>
                          <m:r>
                            <a:rPr lang="en-US" sz="2000" i="1">
                              <a:latin typeface="Cambria Math"/>
                              <a:ea typeface="Cambria Math"/>
                            </a:rPr>
                            <m:t>𝑃</m:t>
                          </m:r>
                          <m:sSub>
                            <m:sSubPr>
                              <m:ctrlPr>
                                <a:rPr lang="en-US" sz="2000" i="1">
                                  <a:latin typeface="Cambria Math" panose="02040503050406030204" pitchFamily="18" charset="0"/>
                                  <a:sym typeface="Symbol"/>
                                </a:rPr>
                              </m:ctrlPr>
                            </m:sSubPr>
                            <m:e>
                              <m:r>
                                <a:rPr lang="en-US" sz="2000" i="1">
                                  <a:latin typeface="Cambria Math"/>
                                  <a:sym typeface="Symbol"/>
                                </a:rPr>
                                <m:t>𝑉</m:t>
                              </m:r>
                            </m:e>
                            <m:sub>
                              <m:r>
                                <a:rPr lang="en-US" sz="2000" i="1">
                                  <a:latin typeface="Cambria Math"/>
                                  <a:sym typeface="Symbol"/>
                                </a:rPr>
                                <m:t>𝑆</m:t>
                              </m:r>
                            </m:sub>
                          </m:sSub>
                          <m:r>
                            <a:rPr lang="en-US" sz="2000">
                              <a:latin typeface="Cambria Math"/>
                              <a:sym typeface="Symbol"/>
                            </a:rPr>
                            <m:t>−</m:t>
                          </m:r>
                          <m:r>
                            <m:rPr>
                              <m:sty m:val="p"/>
                            </m:rPr>
                            <a:rPr lang="en-US" sz="2000">
                              <a:latin typeface="Cambria Math"/>
                              <a:sym typeface="Symbol"/>
                            </a:rPr>
                            <m:t>T</m:t>
                          </m:r>
                          <m:sSub>
                            <m:sSubPr>
                              <m:ctrlPr>
                                <a:rPr lang="en-US" sz="2000" i="1">
                                  <a:latin typeface="Cambria Math" panose="02040503050406030204" pitchFamily="18" charset="0"/>
                                  <a:sym typeface="Symbol"/>
                                </a:rPr>
                              </m:ctrlPr>
                            </m:sSubPr>
                            <m:e>
                              <m:r>
                                <a:rPr lang="en-US" sz="2000" i="1">
                                  <a:latin typeface="Cambria Math"/>
                                  <a:sym typeface="Symbol"/>
                                </a:rPr>
                                <m:t>𝑆</m:t>
                              </m:r>
                            </m:e>
                            <m:sub>
                              <m:r>
                                <a:rPr lang="en-US" sz="2000" i="1">
                                  <a:latin typeface="Cambria Math"/>
                                  <a:sym typeface="Symbol"/>
                                </a:rPr>
                                <m:t>𝑆</m:t>
                              </m:r>
                            </m:sub>
                          </m:sSub>
                        </m:e>
                      </m:d>
                      <m:r>
                        <a:rPr lang="en-US" sz="2000" i="1">
                          <a:latin typeface="Cambria Math"/>
                          <a:ea typeface="Cambria Math"/>
                        </a:rPr>
                        <m:t>≤0</m:t>
                      </m:r>
                    </m:oMath>
                  </m:oMathPara>
                </a14:m>
                <a:endParaRPr lang="en-US" sz="2000" dirty="0">
                  <a:sym typeface="Symbol"/>
                </a:endParaRPr>
              </a:p>
            </p:txBody>
          </p:sp>
        </mc:Choice>
        <mc:Fallback xmlns="">
          <p:sp>
            <p:nvSpPr>
              <p:cNvPr id="8" name="Rectangle 7"/>
              <p:cNvSpPr>
                <a:spLocks noRot="1" noChangeAspect="1" noMove="1" noResize="1" noEditPoints="1" noAdjustHandles="1" noChangeArrowheads="1" noChangeShapeType="1" noTextEdit="1"/>
              </p:cNvSpPr>
              <p:nvPr/>
            </p:nvSpPr>
            <p:spPr>
              <a:xfrm>
                <a:off x="152400" y="831669"/>
                <a:ext cx="8077200" cy="4457952"/>
              </a:xfrm>
              <a:prstGeom prst="rect">
                <a:avLst/>
              </a:prstGeom>
              <a:blipFill rotWithShape="0">
                <a:blip r:embed="rId4"/>
                <a:stretch>
                  <a:fillRect l="-755"/>
                </a:stretch>
              </a:blipFill>
            </p:spPr>
            <p:txBody>
              <a:bodyPr/>
              <a:lstStyle/>
              <a:p>
                <a:r>
                  <a:rPr lang="en-US">
                    <a:noFill/>
                  </a:rPr>
                  <a:t> </a:t>
                </a:r>
              </a:p>
            </p:txBody>
          </p:sp>
        </mc:Fallback>
      </mc:AlternateContent>
      <p:pic>
        <p:nvPicPr>
          <p:cNvPr id="25" name="Picture 4" descr="redblackblocki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2" descr="figure_05_28"/>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791200" y="831669"/>
            <a:ext cx="3163389" cy="22916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25889395"/>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descr="figure_05_2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91200" y="831669"/>
            <a:ext cx="3163389" cy="22916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363" name="Rectangle 3"/>
          <p:cNvSpPr>
            <a:spLocks noGrp="1" noChangeArrowheads="1"/>
          </p:cNvSpPr>
          <p:nvPr>
            <p:ph type="title"/>
          </p:nvPr>
        </p:nvSpPr>
        <p:spPr>
          <a:xfrm>
            <a:off x="0" y="12700"/>
            <a:ext cx="9144000" cy="825500"/>
          </a:xfrm>
        </p:spPr>
        <p:txBody>
          <a:bodyPr>
            <a:normAutofit fontScale="90000"/>
          </a:bodyPr>
          <a:lstStyle/>
          <a:p>
            <a:pPr eaLnBrk="1" hangingPunct="1"/>
            <a:r>
              <a:rPr lang="en-US" b="1" dirty="0" smtClean="0">
                <a:solidFill>
                  <a:srgbClr val="0000CC"/>
                </a:solidFill>
              </a:rPr>
              <a:t>Canonical Ensembles and Energies</a:t>
            </a:r>
          </a:p>
        </p:txBody>
      </p:sp>
      <p:pic>
        <p:nvPicPr>
          <p:cNvPr id="15367" name="Picture 17" descr="Biocomplexity Log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8" name="Rectangle 7"/>
              <p:cNvSpPr/>
              <p:nvPr/>
            </p:nvSpPr>
            <p:spPr>
              <a:xfrm>
                <a:off x="152400" y="831669"/>
                <a:ext cx="8077200" cy="5016758"/>
              </a:xfrm>
              <a:prstGeom prst="rect">
                <a:avLst/>
              </a:prstGeom>
            </p:spPr>
            <p:txBody>
              <a:bodyPr wrap="square">
                <a:spAutoFit/>
              </a:bodyPr>
              <a:lstStyle/>
              <a:p>
                <a:pPr/>
                <a14:m>
                  <m:oMathPara xmlns:m="http://schemas.openxmlformats.org/officeDocument/2006/math">
                    <m:oMathParaPr>
                      <m:jc m:val="left"/>
                    </m:oMathParaPr>
                    <m:oMath xmlns:m="http://schemas.openxmlformats.org/officeDocument/2006/math">
                      <m:r>
                        <m:rPr>
                          <m:sty m:val="p"/>
                        </m:rPr>
                        <a:rPr lang="en-US" sz="2000" b="0" i="0" smtClean="0">
                          <a:latin typeface="Cambria Math"/>
                          <a:sym typeface="Symbol"/>
                        </a:rPr>
                        <m:t>d</m:t>
                      </m:r>
                      <m:d>
                        <m:dPr>
                          <m:ctrlPr>
                            <a:rPr lang="en-US" sz="2000" b="0" i="1" smtClean="0">
                              <a:latin typeface="Cambria Math" panose="02040503050406030204" pitchFamily="18" charset="0"/>
                              <a:sym typeface="Symbol"/>
                            </a:rPr>
                          </m:ctrlPr>
                        </m:dPr>
                        <m:e>
                          <m:sSub>
                            <m:sSubPr>
                              <m:ctrlPr>
                                <a:rPr lang="en-US" sz="2000" i="1">
                                  <a:latin typeface="Cambria Math" panose="02040503050406030204" pitchFamily="18" charset="0"/>
                                  <a:sym typeface="Symbol"/>
                                </a:rPr>
                              </m:ctrlPr>
                            </m:sSubPr>
                            <m:e>
                              <m:r>
                                <a:rPr lang="en-US" sz="2000" i="1">
                                  <a:latin typeface="Cambria Math"/>
                                  <a:sym typeface="Symbol"/>
                                </a:rPr>
                                <m:t>𝐸</m:t>
                              </m:r>
                            </m:e>
                            <m:sub>
                              <m:r>
                                <a:rPr lang="en-US" sz="2000" i="1">
                                  <a:latin typeface="Cambria Math"/>
                                  <a:sym typeface="Symbol"/>
                                </a:rPr>
                                <m:t>𝑆</m:t>
                              </m:r>
                            </m:sub>
                          </m:sSub>
                          <m:r>
                            <a:rPr lang="en-US" sz="2000" i="1">
                              <a:latin typeface="Cambria Math"/>
                              <a:ea typeface="Cambria Math"/>
                            </a:rPr>
                            <m:t>+</m:t>
                          </m:r>
                          <m:r>
                            <a:rPr lang="en-US" sz="2000" i="1">
                              <a:latin typeface="Cambria Math"/>
                              <a:ea typeface="Cambria Math"/>
                            </a:rPr>
                            <m:t>𝑃</m:t>
                          </m:r>
                          <m:sSub>
                            <m:sSubPr>
                              <m:ctrlPr>
                                <a:rPr lang="en-US" sz="2000" i="1">
                                  <a:latin typeface="Cambria Math" panose="02040503050406030204" pitchFamily="18" charset="0"/>
                                  <a:sym typeface="Symbol"/>
                                </a:rPr>
                              </m:ctrlPr>
                            </m:sSubPr>
                            <m:e>
                              <m:r>
                                <a:rPr lang="en-US" sz="2000" i="1">
                                  <a:latin typeface="Cambria Math"/>
                                  <a:sym typeface="Symbol"/>
                                </a:rPr>
                                <m:t>𝑉</m:t>
                              </m:r>
                            </m:e>
                            <m:sub>
                              <m:r>
                                <a:rPr lang="en-US" sz="2000" i="1">
                                  <a:latin typeface="Cambria Math"/>
                                  <a:sym typeface="Symbol"/>
                                </a:rPr>
                                <m:t>𝑆</m:t>
                              </m:r>
                            </m:sub>
                          </m:sSub>
                          <m:r>
                            <a:rPr lang="en-US" sz="2000">
                              <a:latin typeface="Cambria Math"/>
                              <a:sym typeface="Symbol"/>
                            </a:rPr>
                            <m:t>−</m:t>
                          </m:r>
                          <m:r>
                            <m:rPr>
                              <m:sty m:val="p"/>
                            </m:rPr>
                            <a:rPr lang="en-US" sz="2000">
                              <a:latin typeface="Cambria Math"/>
                              <a:sym typeface="Symbol"/>
                            </a:rPr>
                            <m:t>T</m:t>
                          </m:r>
                          <m:sSub>
                            <m:sSubPr>
                              <m:ctrlPr>
                                <a:rPr lang="en-US" sz="2000" i="1">
                                  <a:latin typeface="Cambria Math" panose="02040503050406030204" pitchFamily="18" charset="0"/>
                                  <a:sym typeface="Symbol"/>
                                </a:rPr>
                              </m:ctrlPr>
                            </m:sSubPr>
                            <m:e>
                              <m:r>
                                <a:rPr lang="en-US" sz="2000" i="1">
                                  <a:latin typeface="Cambria Math"/>
                                  <a:sym typeface="Symbol"/>
                                </a:rPr>
                                <m:t>𝑆</m:t>
                              </m:r>
                            </m:e>
                            <m:sub>
                              <m:r>
                                <a:rPr lang="en-US" sz="2000" i="1">
                                  <a:latin typeface="Cambria Math"/>
                                  <a:sym typeface="Symbol"/>
                                </a:rPr>
                                <m:t>𝑆</m:t>
                              </m:r>
                            </m:sub>
                          </m:sSub>
                        </m:e>
                      </m:d>
                      <m:r>
                        <a:rPr lang="en-US" sz="2000" i="1">
                          <a:latin typeface="Cambria Math"/>
                          <a:ea typeface="Cambria Math"/>
                        </a:rPr>
                        <m:t>≤0</m:t>
                      </m:r>
                    </m:oMath>
                  </m:oMathPara>
                </a14:m>
                <a:endParaRPr lang="en-US" sz="2000" dirty="0">
                  <a:sym typeface="Symbol"/>
                </a:endParaRPr>
              </a:p>
              <a:p>
                <a:endParaRPr lang="en-US" sz="2000" dirty="0">
                  <a:sym typeface="Symbol"/>
                </a:endParaRPr>
              </a:p>
              <a:p>
                <a:r>
                  <a:rPr lang="en-US" sz="2000" dirty="0">
                    <a:sym typeface="Symbol"/>
                  </a:rPr>
                  <a:t>Define the </a:t>
                </a:r>
                <a:r>
                  <a:rPr lang="en-US" sz="2000" b="1" dirty="0">
                    <a:sym typeface="Symbol"/>
                  </a:rPr>
                  <a:t>Gibbs Free Energy</a:t>
                </a:r>
                <a:r>
                  <a:rPr lang="en-US" sz="2000" dirty="0">
                    <a:sym typeface="Symbol"/>
                  </a:rPr>
                  <a:t>:</a:t>
                </a:r>
                <a:r>
                  <a:rPr lang="en-US" sz="2000" b="1" dirty="0">
                    <a:sym typeface="Symbol"/>
                  </a:rPr>
                  <a:t> </a:t>
                </a:r>
                <a:r>
                  <a:rPr lang="en-US" sz="2000" i="1" dirty="0" smtClean="0">
                    <a:sym typeface="Symbol"/>
                  </a:rPr>
                  <a:t>G</a:t>
                </a:r>
                <a14:m>
                  <m:oMath xmlns:m="http://schemas.openxmlformats.org/officeDocument/2006/math">
                    <m:r>
                      <a:rPr lang="en-US" sz="2000" i="1" smtClean="0">
                        <a:latin typeface="Cambria Math"/>
                        <a:ea typeface="Cambria Math"/>
                        <a:sym typeface="Symbol"/>
                      </a:rPr>
                      <m:t>≡</m:t>
                    </m:r>
                    <m:sSub>
                      <m:sSubPr>
                        <m:ctrlPr>
                          <a:rPr lang="en-US" sz="2000" i="1">
                            <a:latin typeface="Cambria Math" panose="02040503050406030204" pitchFamily="18" charset="0"/>
                            <a:sym typeface="Symbol"/>
                          </a:rPr>
                        </m:ctrlPr>
                      </m:sSubPr>
                      <m:e>
                        <m:r>
                          <a:rPr lang="en-US" sz="2000" i="1">
                            <a:latin typeface="Cambria Math"/>
                            <a:sym typeface="Symbol"/>
                          </a:rPr>
                          <m:t>𝐸</m:t>
                        </m:r>
                      </m:e>
                      <m:sub>
                        <m:r>
                          <a:rPr lang="en-US" sz="2000" i="1">
                            <a:latin typeface="Cambria Math"/>
                            <a:sym typeface="Symbol"/>
                          </a:rPr>
                          <m:t>𝑆</m:t>
                        </m:r>
                      </m:sub>
                    </m:sSub>
                    <m:r>
                      <a:rPr lang="en-US" sz="2000" i="1">
                        <a:latin typeface="Cambria Math"/>
                        <a:ea typeface="Cambria Math"/>
                      </a:rPr>
                      <m:t>+</m:t>
                    </m:r>
                    <m:r>
                      <a:rPr lang="en-US" sz="2000" i="1">
                        <a:latin typeface="Cambria Math"/>
                        <a:ea typeface="Cambria Math"/>
                      </a:rPr>
                      <m:t>𝑃</m:t>
                    </m:r>
                    <m:sSub>
                      <m:sSubPr>
                        <m:ctrlPr>
                          <a:rPr lang="en-US" sz="2000" i="1">
                            <a:latin typeface="Cambria Math" panose="02040503050406030204" pitchFamily="18" charset="0"/>
                            <a:sym typeface="Symbol"/>
                          </a:rPr>
                        </m:ctrlPr>
                      </m:sSubPr>
                      <m:e>
                        <m:r>
                          <a:rPr lang="en-US" sz="2000" i="1">
                            <a:latin typeface="Cambria Math"/>
                            <a:sym typeface="Symbol"/>
                          </a:rPr>
                          <m:t>𝑉</m:t>
                        </m:r>
                      </m:e>
                      <m:sub>
                        <m:r>
                          <a:rPr lang="en-US" sz="2000" i="1">
                            <a:latin typeface="Cambria Math"/>
                            <a:sym typeface="Symbol"/>
                          </a:rPr>
                          <m:t>𝑆</m:t>
                        </m:r>
                      </m:sub>
                    </m:sSub>
                    <m:r>
                      <a:rPr lang="en-US" sz="2000">
                        <a:latin typeface="Cambria Math"/>
                        <a:sym typeface="Symbol"/>
                      </a:rPr>
                      <m:t>−</m:t>
                    </m:r>
                    <m:r>
                      <m:rPr>
                        <m:sty m:val="p"/>
                      </m:rPr>
                      <a:rPr lang="en-US" sz="2000">
                        <a:latin typeface="Cambria Math"/>
                        <a:sym typeface="Symbol"/>
                      </a:rPr>
                      <m:t>T</m:t>
                    </m:r>
                    <m:sSub>
                      <m:sSubPr>
                        <m:ctrlPr>
                          <a:rPr lang="en-US" sz="2000" i="1">
                            <a:latin typeface="Cambria Math" panose="02040503050406030204" pitchFamily="18" charset="0"/>
                            <a:sym typeface="Symbol"/>
                          </a:rPr>
                        </m:ctrlPr>
                      </m:sSubPr>
                      <m:e>
                        <m:r>
                          <a:rPr lang="en-US" sz="2000" i="1">
                            <a:latin typeface="Cambria Math"/>
                            <a:sym typeface="Symbol"/>
                          </a:rPr>
                          <m:t>𝑆</m:t>
                        </m:r>
                      </m:e>
                      <m:sub>
                        <m:r>
                          <a:rPr lang="en-US" sz="2000" i="1">
                            <a:latin typeface="Cambria Math"/>
                            <a:sym typeface="Symbol"/>
                          </a:rPr>
                          <m:t>𝑆</m:t>
                        </m:r>
                      </m:sub>
                    </m:sSub>
                  </m:oMath>
                </a14:m>
                <a:endParaRPr lang="en-US" sz="2000" dirty="0" smtClean="0">
                  <a:sym typeface="Symbol"/>
                </a:endParaRPr>
              </a:p>
              <a:p>
                <a:endParaRPr lang="en-US" sz="2000" dirty="0" smtClean="0">
                  <a:sym typeface="Symbol"/>
                </a:endParaRPr>
              </a:p>
              <a:p>
                <a:pPr/>
                <a14:m>
                  <m:oMathPara xmlns:m="http://schemas.openxmlformats.org/officeDocument/2006/math">
                    <m:oMathParaPr>
                      <m:jc m:val="left"/>
                    </m:oMathParaPr>
                    <m:oMath xmlns:m="http://schemas.openxmlformats.org/officeDocument/2006/math">
                      <m:r>
                        <m:rPr>
                          <m:sty m:val="p"/>
                        </m:rPr>
                        <a:rPr lang="en-US" sz="2000">
                          <a:latin typeface="Cambria Math"/>
                          <a:sym typeface="Symbol"/>
                        </a:rPr>
                        <m:t>d</m:t>
                      </m:r>
                      <m:r>
                        <a:rPr lang="en-US" sz="2000" b="0" i="1" smtClean="0">
                          <a:latin typeface="Cambria Math"/>
                          <a:sym typeface="Symbol"/>
                        </a:rPr>
                        <m:t>𝐺</m:t>
                      </m:r>
                      <m:r>
                        <a:rPr lang="en-US" sz="2000" b="0" i="0" smtClean="0">
                          <a:latin typeface="Cambria Math"/>
                          <a:sym typeface="Symbol"/>
                        </a:rPr>
                        <m:t>=</m:t>
                      </m:r>
                      <m:r>
                        <m:rPr>
                          <m:sty m:val="p"/>
                        </m:rPr>
                        <a:rPr lang="en-US" sz="2000" b="0" i="0" smtClean="0">
                          <a:latin typeface="Cambria Math"/>
                          <a:sym typeface="Symbol"/>
                        </a:rPr>
                        <m:t>d</m:t>
                      </m:r>
                      <m:d>
                        <m:dPr>
                          <m:ctrlPr>
                            <a:rPr lang="en-US" sz="2000" i="1">
                              <a:latin typeface="Cambria Math" panose="02040503050406030204" pitchFamily="18" charset="0"/>
                              <a:sym typeface="Symbol"/>
                            </a:rPr>
                          </m:ctrlPr>
                        </m:dPr>
                        <m:e>
                          <m:sSub>
                            <m:sSubPr>
                              <m:ctrlPr>
                                <a:rPr lang="en-US" sz="2000" i="1">
                                  <a:latin typeface="Cambria Math" panose="02040503050406030204" pitchFamily="18" charset="0"/>
                                  <a:sym typeface="Symbol"/>
                                </a:rPr>
                              </m:ctrlPr>
                            </m:sSubPr>
                            <m:e>
                              <m:r>
                                <a:rPr lang="en-US" sz="2000" i="1">
                                  <a:latin typeface="Cambria Math"/>
                                  <a:sym typeface="Symbol"/>
                                </a:rPr>
                                <m:t>𝐸</m:t>
                              </m:r>
                            </m:e>
                            <m:sub>
                              <m:r>
                                <a:rPr lang="en-US" sz="2000" i="1">
                                  <a:latin typeface="Cambria Math"/>
                                  <a:sym typeface="Symbol"/>
                                </a:rPr>
                                <m:t>𝑆</m:t>
                              </m:r>
                            </m:sub>
                          </m:sSub>
                          <m:r>
                            <a:rPr lang="en-US" sz="2000" i="1">
                              <a:latin typeface="Cambria Math"/>
                              <a:ea typeface="Cambria Math"/>
                            </a:rPr>
                            <m:t>+</m:t>
                          </m:r>
                          <m:r>
                            <a:rPr lang="en-US" sz="2000" i="1">
                              <a:latin typeface="Cambria Math"/>
                              <a:ea typeface="Cambria Math"/>
                            </a:rPr>
                            <m:t>𝑃</m:t>
                          </m:r>
                          <m:sSub>
                            <m:sSubPr>
                              <m:ctrlPr>
                                <a:rPr lang="en-US" sz="2000" i="1">
                                  <a:latin typeface="Cambria Math" panose="02040503050406030204" pitchFamily="18" charset="0"/>
                                  <a:sym typeface="Symbol"/>
                                </a:rPr>
                              </m:ctrlPr>
                            </m:sSubPr>
                            <m:e>
                              <m:r>
                                <a:rPr lang="en-US" sz="2000" i="1">
                                  <a:latin typeface="Cambria Math"/>
                                  <a:sym typeface="Symbol"/>
                                </a:rPr>
                                <m:t>𝑉</m:t>
                              </m:r>
                            </m:e>
                            <m:sub>
                              <m:r>
                                <a:rPr lang="en-US" sz="2000" i="1">
                                  <a:latin typeface="Cambria Math"/>
                                  <a:sym typeface="Symbol"/>
                                </a:rPr>
                                <m:t>𝑆</m:t>
                              </m:r>
                            </m:sub>
                          </m:sSub>
                          <m:r>
                            <a:rPr lang="en-US" sz="2000">
                              <a:latin typeface="Cambria Math"/>
                              <a:sym typeface="Symbol"/>
                            </a:rPr>
                            <m:t>−</m:t>
                          </m:r>
                          <m:r>
                            <m:rPr>
                              <m:sty m:val="p"/>
                            </m:rPr>
                            <a:rPr lang="en-US" sz="2000">
                              <a:latin typeface="Cambria Math"/>
                              <a:sym typeface="Symbol"/>
                            </a:rPr>
                            <m:t>T</m:t>
                          </m:r>
                          <m:sSub>
                            <m:sSubPr>
                              <m:ctrlPr>
                                <a:rPr lang="en-US" sz="2000" i="1">
                                  <a:latin typeface="Cambria Math" panose="02040503050406030204" pitchFamily="18" charset="0"/>
                                  <a:sym typeface="Symbol"/>
                                </a:rPr>
                              </m:ctrlPr>
                            </m:sSubPr>
                            <m:e>
                              <m:r>
                                <a:rPr lang="en-US" sz="2000" i="1">
                                  <a:latin typeface="Cambria Math"/>
                                  <a:sym typeface="Symbol"/>
                                </a:rPr>
                                <m:t>𝑆</m:t>
                              </m:r>
                            </m:e>
                            <m:sub>
                              <m:r>
                                <a:rPr lang="en-US" sz="2000" i="1">
                                  <a:latin typeface="Cambria Math"/>
                                  <a:sym typeface="Symbol"/>
                                </a:rPr>
                                <m:t>𝑆</m:t>
                              </m:r>
                            </m:sub>
                          </m:sSub>
                        </m:e>
                      </m:d>
                      <m:r>
                        <a:rPr lang="en-US" sz="2000" i="1">
                          <a:latin typeface="Cambria Math"/>
                          <a:ea typeface="Cambria Math"/>
                        </a:rPr>
                        <m:t>≤0</m:t>
                      </m:r>
                    </m:oMath>
                  </m:oMathPara>
                </a14:m>
                <a:endParaRPr lang="en-US" sz="2000" dirty="0">
                  <a:sym typeface="Symbol"/>
                </a:endParaRPr>
              </a:p>
              <a:p>
                <a:endParaRPr lang="en-US" sz="2000" dirty="0">
                  <a:sym typeface="Symbol"/>
                </a:endParaRPr>
              </a:p>
              <a:p>
                <a:endParaRPr lang="en-US" sz="2000" i="1" dirty="0" smtClean="0">
                  <a:sym typeface="Symbol"/>
                </a:endParaRPr>
              </a:p>
              <a:p>
                <a:endParaRPr lang="en-US" sz="2000" i="1" dirty="0">
                  <a:sym typeface="Symbol"/>
                </a:endParaRPr>
              </a:p>
              <a:p>
                <a:r>
                  <a:rPr lang="en-US" sz="2000" b="1" i="1" dirty="0" smtClean="0">
                    <a:sym typeface="Symbol"/>
                  </a:rPr>
                  <a:t>So the Gibbs Free Energy always decreases in a spontaneous process and is minimal at equilibrium</a:t>
                </a:r>
                <a:endParaRPr lang="en-US" sz="2000" b="1" dirty="0" smtClean="0">
                  <a:sym typeface="Symbol"/>
                </a:endParaRPr>
              </a:p>
              <a:p>
                <a:endParaRPr lang="en-US" sz="2000" dirty="0">
                  <a:sym typeface="Symbol"/>
                </a:endParaRPr>
              </a:p>
              <a:p>
                <a:endParaRPr lang="en-US" sz="2000" dirty="0">
                  <a:sym typeface="Symbol"/>
                </a:endParaRPr>
              </a:p>
              <a:p>
                <a:endParaRPr lang="en-US" sz="2000" dirty="0" smtClean="0">
                  <a:sym typeface="Symbol"/>
                </a:endParaRPr>
              </a:p>
              <a:p>
                <a:endParaRPr lang="en-US" sz="2000" b="1" dirty="0"/>
              </a:p>
              <a:p>
                <a:endParaRPr lang="en-US" sz="2000" dirty="0" smtClean="0"/>
              </a:p>
              <a:p>
                <a:endParaRPr lang="en-US" sz="2000" dirty="0" smtClean="0"/>
              </a:p>
            </p:txBody>
          </p:sp>
        </mc:Choice>
        <mc:Fallback xmlns="">
          <p:sp>
            <p:nvSpPr>
              <p:cNvPr id="8" name="Rectangle 7"/>
              <p:cNvSpPr>
                <a:spLocks noRot="1" noChangeAspect="1" noMove="1" noResize="1" noEditPoints="1" noAdjustHandles="1" noChangeArrowheads="1" noChangeShapeType="1" noTextEdit="1"/>
              </p:cNvSpPr>
              <p:nvPr/>
            </p:nvSpPr>
            <p:spPr>
              <a:xfrm>
                <a:off x="152400" y="831669"/>
                <a:ext cx="8077200" cy="5016758"/>
              </a:xfrm>
              <a:prstGeom prst="rect">
                <a:avLst/>
              </a:prstGeom>
              <a:blipFill rotWithShape="0">
                <a:blip r:embed="rId5"/>
                <a:stretch>
                  <a:fillRect l="-755"/>
                </a:stretch>
              </a:blipFill>
            </p:spPr>
            <p:txBody>
              <a:bodyPr/>
              <a:lstStyle/>
              <a:p>
                <a:r>
                  <a:rPr lang="en-US">
                    <a:noFill/>
                  </a:rPr>
                  <a:t> </a:t>
                </a:r>
              </a:p>
            </p:txBody>
          </p:sp>
        </mc:Fallback>
      </mc:AlternateContent>
      <p:pic>
        <p:nvPicPr>
          <p:cNvPr id="25" name="Picture 4" descr="redblackblockiu"/>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698424"/>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p:cNvSpPr>
            <a:spLocks noGrp="1" noChangeArrowheads="1"/>
          </p:cNvSpPr>
          <p:nvPr>
            <p:ph type="title"/>
          </p:nvPr>
        </p:nvSpPr>
        <p:spPr>
          <a:xfrm>
            <a:off x="0" y="12700"/>
            <a:ext cx="9144000" cy="1054100"/>
          </a:xfrm>
        </p:spPr>
        <p:txBody>
          <a:bodyPr>
            <a:noAutofit/>
          </a:bodyPr>
          <a:lstStyle/>
          <a:p>
            <a:pPr eaLnBrk="1" hangingPunct="1"/>
            <a:r>
              <a:rPr lang="en-US" sz="3200" b="1" dirty="0" smtClean="0">
                <a:solidFill>
                  <a:srgbClr val="0000CC"/>
                </a:solidFill>
              </a:rPr>
              <a:t>Statistical Mechanics, Constraints </a:t>
            </a:r>
            <a:r>
              <a:rPr lang="en-US" sz="3200" b="1" dirty="0">
                <a:solidFill>
                  <a:srgbClr val="0000CC"/>
                </a:solidFill>
              </a:rPr>
              <a:t>and Lagrange Multipliers</a:t>
            </a:r>
            <a:endParaRPr lang="en-US" sz="3200" b="1" dirty="0" smtClean="0">
              <a:solidFill>
                <a:srgbClr val="0000CC"/>
              </a:solidFill>
            </a:endParaRPr>
          </a:p>
        </p:txBody>
      </p:sp>
      <p:pic>
        <p:nvPicPr>
          <p:cNvPr id="15367" name="Picture 17"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8" name="Rectangle 7"/>
              <p:cNvSpPr/>
              <p:nvPr/>
            </p:nvSpPr>
            <p:spPr>
              <a:xfrm>
                <a:off x="7937" y="1066800"/>
                <a:ext cx="8839200" cy="3365024"/>
              </a:xfrm>
              <a:prstGeom prst="rect">
                <a:avLst/>
              </a:prstGeom>
            </p:spPr>
            <p:txBody>
              <a:bodyPr wrap="square">
                <a:spAutoFit/>
              </a:bodyPr>
              <a:lstStyle/>
              <a:p>
                <a:r>
                  <a:rPr lang="en-US" sz="2200" dirty="0" smtClean="0"/>
                  <a:t>We now apply the calculus of variations with constraints to derive the basic equations of thermodynamics starting from the entropy and the statement that, at thermodynamic equilibrium, a system maximizes its entropy.</a:t>
                </a:r>
              </a:p>
              <a:p>
                <a:endParaRPr lang="en-US" sz="2200" dirty="0"/>
              </a:p>
              <a:p>
                <a:r>
                  <a:rPr lang="en-US" sz="2200" dirty="0"/>
                  <a:t>In thermodynamic equilibrium, how does the probability </a:t>
                </a:r>
                <a:r>
                  <a:rPr lang="en-US" sz="2200" i="1" dirty="0"/>
                  <a:t>p</a:t>
                </a:r>
                <a:r>
                  <a:rPr lang="en-US" sz="2200" i="1" baseline="-25000" dirty="0"/>
                  <a:t>i</a:t>
                </a:r>
                <a:r>
                  <a:rPr lang="en-US" sz="2200" dirty="0"/>
                  <a:t> of a given microstate </a:t>
                </a:r>
                <a:r>
                  <a:rPr lang="en-US" sz="2200" i="1" dirty="0" err="1"/>
                  <a:t>i</a:t>
                </a:r>
                <a:r>
                  <a:rPr lang="en-US" sz="2200" dirty="0"/>
                  <a:t> in an ensemble {</a:t>
                </a:r>
                <a:r>
                  <a:rPr lang="en-US" sz="2200" i="1" dirty="0" err="1"/>
                  <a:t>i</a:t>
                </a:r>
                <a:r>
                  <a:rPr lang="en-US" sz="2200" dirty="0"/>
                  <a:t>} of states relate to its energy </a:t>
                </a:r>
                <a:r>
                  <a:rPr lang="en-US" sz="2200" i="1" dirty="0" err="1"/>
                  <a:t>E</a:t>
                </a:r>
                <a:r>
                  <a:rPr lang="en-US" sz="2200" i="1" baseline="-25000" dirty="0" err="1"/>
                  <a:t>i</a:t>
                </a:r>
                <a:r>
                  <a:rPr lang="en-US" sz="2200" i="1" baseline="-25000" dirty="0"/>
                  <a:t> </a:t>
                </a:r>
                <a:r>
                  <a:rPr lang="en-US" sz="2200" dirty="0"/>
                  <a:t>and the average energy of the ensemble </a:t>
                </a:r>
                <a14:m>
                  <m:oMath xmlns:m="http://schemas.openxmlformats.org/officeDocument/2006/math">
                    <m:d>
                      <m:dPr>
                        <m:begChr m:val="⟨"/>
                        <m:endChr m:val="⟩"/>
                        <m:ctrlPr>
                          <a:rPr lang="en-US" sz="2200" i="1" dirty="0">
                            <a:latin typeface="Cambria Math" panose="02040503050406030204" pitchFamily="18" charset="0"/>
                          </a:rPr>
                        </m:ctrlPr>
                      </m:dPr>
                      <m:e>
                        <m:r>
                          <a:rPr lang="en-US" sz="2200" i="1" dirty="0">
                            <a:latin typeface="Cambria Math"/>
                          </a:rPr>
                          <m:t>𝐸</m:t>
                        </m:r>
                      </m:e>
                    </m:d>
                  </m:oMath>
                </a14:m>
                <a:r>
                  <a:rPr lang="en-US" sz="2200" dirty="0"/>
                  <a:t>?</a:t>
                </a:r>
                <a:endParaRPr lang="en-US" sz="2200" baseline="-25000" dirty="0" smtClean="0"/>
              </a:p>
              <a:p>
                <a:endParaRPr lang="en-US" sz="2200" baseline="-25000" dirty="0"/>
              </a:p>
              <a:p>
                <a:r>
                  <a:rPr lang="en-US" sz="2200" dirty="0" smtClean="0"/>
                  <a:t>To find the energy distribution at equilibrium, we must maximize </a:t>
                </a:r>
                <a:r>
                  <a:rPr lang="en-US" sz="2200" i="1" dirty="0" smtClean="0"/>
                  <a:t>S as a function </a:t>
                </a:r>
                <a:r>
                  <a:rPr lang="en-US" sz="2200" dirty="0" smtClean="0"/>
                  <a:t>of the energy distribution, subject to appropriate constraints</a:t>
                </a:r>
              </a:p>
            </p:txBody>
          </p:sp>
        </mc:Choice>
        <mc:Fallback xmlns="">
          <p:sp>
            <p:nvSpPr>
              <p:cNvPr id="8" name="Rectangle 7"/>
              <p:cNvSpPr>
                <a:spLocks noRot="1" noChangeAspect="1" noMove="1" noResize="1" noEditPoints="1" noAdjustHandles="1" noChangeArrowheads="1" noChangeShapeType="1" noTextEdit="1"/>
              </p:cNvSpPr>
              <p:nvPr/>
            </p:nvSpPr>
            <p:spPr>
              <a:xfrm>
                <a:off x="7937" y="1066800"/>
                <a:ext cx="8839200" cy="3365024"/>
              </a:xfrm>
              <a:prstGeom prst="rect">
                <a:avLst/>
              </a:prstGeom>
              <a:blipFill rotWithShape="0">
                <a:blip r:embed="rId4"/>
                <a:stretch>
                  <a:fillRect l="-897" t="-1268" b="-2717"/>
                </a:stretch>
              </a:blipFill>
            </p:spPr>
            <p:txBody>
              <a:bodyPr/>
              <a:lstStyle/>
              <a:p>
                <a:r>
                  <a:rPr lang="en-US">
                    <a:noFill/>
                  </a:rPr>
                  <a:t> </a:t>
                </a:r>
              </a:p>
            </p:txBody>
          </p:sp>
        </mc:Fallback>
      </mc:AlternateContent>
    </p:spTree>
    <p:extLst>
      <p:ext uri="{BB962C8B-B14F-4D97-AF65-F5344CB8AC3E}">
        <p14:creationId xmlns:p14="http://schemas.microsoft.com/office/powerpoint/2010/main" val="2789943734"/>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p:cNvSpPr>
            <a:spLocks noGrp="1" noChangeArrowheads="1"/>
          </p:cNvSpPr>
          <p:nvPr>
            <p:ph type="title"/>
          </p:nvPr>
        </p:nvSpPr>
        <p:spPr>
          <a:xfrm>
            <a:off x="0" y="12700"/>
            <a:ext cx="9144000" cy="596900"/>
          </a:xfrm>
        </p:spPr>
        <p:txBody>
          <a:bodyPr>
            <a:noAutofit/>
          </a:bodyPr>
          <a:lstStyle/>
          <a:p>
            <a:pPr eaLnBrk="1" hangingPunct="1"/>
            <a:r>
              <a:rPr lang="en-US" sz="3200" b="1" dirty="0" smtClean="0">
                <a:solidFill>
                  <a:srgbClr val="0000CC"/>
                </a:solidFill>
              </a:rPr>
              <a:t>Boltzmann Distribution and Partition Function</a:t>
            </a:r>
          </a:p>
        </p:txBody>
      </p:sp>
      <p:pic>
        <p:nvPicPr>
          <p:cNvPr id="15367" name="Picture 17"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8" name="Rectangle 7"/>
              <p:cNvSpPr/>
              <p:nvPr/>
            </p:nvSpPr>
            <p:spPr>
              <a:xfrm>
                <a:off x="29708" y="609600"/>
                <a:ext cx="8839200" cy="5772734"/>
              </a:xfrm>
              <a:prstGeom prst="rect">
                <a:avLst/>
              </a:prstGeom>
            </p:spPr>
            <p:txBody>
              <a:bodyPr wrap="square">
                <a:spAutoFit/>
              </a:bodyPr>
              <a:lstStyle/>
              <a:p>
                <a:endParaRPr lang="en-US" sz="2200" b="0" i="0" baseline="-25000" dirty="0" smtClean="0">
                  <a:latin typeface="Cambria Math"/>
                </a:endParaRPr>
              </a:p>
              <a:p>
                <a14:m>
                  <m:oMath xmlns:m="http://schemas.openxmlformats.org/officeDocument/2006/math">
                    <m:r>
                      <m:rPr>
                        <m:sty m:val="p"/>
                      </m:rPr>
                      <a:rPr lang="en-US" sz="2000" b="0" i="0" smtClean="0">
                        <a:latin typeface="Cambria Math"/>
                      </a:rPr>
                      <m:t>We</m:t>
                    </m:r>
                    <m:r>
                      <a:rPr lang="en-US" sz="2000" b="0" i="0" smtClean="0">
                        <a:latin typeface="Cambria Math"/>
                      </a:rPr>
                      <m:t> </m:t>
                    </m:r>
                    <m:r>
                      <m:rPr>
                        <m:sty m:val="p"/>
                      </m:rPr>
                      <a:rPr lang="en-US" sz="2000" b="0" i="0" smtClean="0">
                        <a:latin typeface="Cambria Math"/>
                      </a:rPr>
                      <m:t>know</m:t>
                    </m:r>
                    <m:r>
                      <a:rPr lang="en-US" sz="2000" b="0" i="0" smtClean="0">
                        <a:latin typeface="Cambria Math"/>
                      </a:rPr>
                      <m:t> </m:t>
                    </m:r>
                    <m:r>
                      <m:rPr>
                        <m:sty m:val="p"/>
                      </m:rPr>
                      <a:rPr lang="en-US" sz="2000" b="0" i="0" smtClean="0">
                        <a:latin typeface="Cambria Math"/>
                      </a:rPr>
                      <m:t>that</m:t>
                    </m:r>
                    <m:r>
                      <a:rPr lang="en-US" sz="2000" b="0" i="0" smtClean="0">
                        <a:latin typeface="Cambria Math"/>
                      </a:rPr>
                      <m:t> </m:t>
                    </m:r>
                  </m:oMath>
                </a14:m>
                <a:r>
                  <a:rPr lang="en-US" sz="2000" b="0" dirty="0" smtClean="0"/>
                  <a:t>probabilities sum to 1:</a:t>
                </a:r>
              </a:p>
              <a:p>
                <a:endParaRPr lang="en-US" sz="2000" b="0" dirty="0" smtClean="0"/>
              </a:p>
              <a:p>
                <a:pPr/>
                <a14:m>
                  <m:oMathPara xmlns:m="http://schemas.openxmlformats.org/officeDocument/2006/math">
                    <m:oMathParaPr>
                      <m:jc m:val="centerGroup"/>
                    </m:oMathParaPr>
                    <m:oMath xmlns:m="http://schemas.openxmlformats.org/officeDocument/2006/math">
                      <m:nary>
                        <m:naryPr>
                          <m:chr m:val="∑"/>
                          <m:supHide m:val="on"/>
                          <m:ctrlPr>
                            <a:rPr lang="en-US" sz="2000" b="0" i="1" smtClean="0">
                              <a:latin typeface="Cambria Math" panose="02040503050406030204" pitchFamily="18" charset="0"/>
                            </a:rPr>
                          </m:ctrlPr>
                        </m:naryPr>
                        <m:sub>
                          <m:r>
                            <m:rPr>
                              <m:brk m:alnAt="7"/>
                            </m:rPr>
                            <a:rPr lang="en-US" sz="2000" b="0" i="1" smtClean="0">
                              <a:latin typeface="Cambria Math"/>
                            </a:rPr>
                            <m:t>𝑖</m:t>
                          </m:r>
                        </m:sub>
                        <m:sup/>
                        <m:e>
                          <m:sSub>
                            <m:sSubPr>
                              <m:ctrlPr>
                                <a:rPr lang="en-US" sz="2000" b="0" i="1" smtClean="0">
                                  <a:latin typeface="Cambria Math" panose="02040503050406030204" pitchFamily="18" charset="0"/>
                                </a:rPr>
                              </m:ctrlPr>
                            </m:sSubPr>
                            <m:e>
                              <m:r>
                                <a:rPr lang="en-US" sz="2000" b="0" i="1" smtClean="0">
                                  <a:latin typeface="Cambria Math"/>
                                </a:rPr>
                                <m:t>𝑝</m:t>
                              </m:r>
                            </m:e>
                            <m:sub>
                              <m:r>
                                <a:rPr lang="en-US" sz="2000" b="0" i="1" smtClean="0">
                                  <a:latin typeface="Cambria Math"/>
                                </a:rPr>
                                <m:t>𝑖</m:t>
                              </m:r>
                            </m:sub>
                          </m:sSub>
                          <m:r>
                            <a:rPr lang="en-US" sz="2000" b="0" i="1" smtClean="0">
                              <a:latin typeface="Cambria Math"/>
                            </a:rPr>
                            <m:t>=1</m:t>
                          </m:r>
                          <m:r>
                            <a:rPr lang="en-US" sz="2000" b="0" i="1" smtClean="0">
                              <a:latin typeface="Cambria Math"/>
                              <a:ea typeface="Cambria Math"/>
                            </a:rPr>
                            <m:t>⇒</m:t>
                          </m:r>
                          <m:nary>
                            <m:naryPr>
                              <m:chr m:val="∑"/>
                              <m:supHide m:val="on"/>
                              <m:ctrlPr>
                                <a:rPr lang="en-US" sz="2000" i="1">
                                  <a:latin typeface="Cambria Math" panose="02040503050406030204" pitchFamily="18" charset="0"/>
                                </a:rPr>
                              </m:ctrlPr>
                            </m:naryPr>
                            <m:sub>
                              <m:r>
                                <m:rPr>
                                  <m:brk m:alnAt="7"/>
                                </m:rPr>
                                <a:rPr lang="en-US" sz="2000" i="1">
                                  <a:latin typeface="Cambria Math"/>
                                </a:rPr>
                                <m:t>𝑖</m:t>
                              </m:r>
                            </m:sub>
                            <m:sup/>
                            <m:e>
                              <m:sSub>
                                <m:sSubPr>
                                  <m:ctrlPr>
                                    <a:rPr lang="en-US" sz="2000" i="1">
                                      <a:latin typeface="Cambria Math" panose="02040503050406030204" pitchFamily="18" charset="0"/>
                                    </a:rPr>
                                  </m:ctrlPr>
                                </m:sSubPr>
                                <m:e>
                                  <m:r>
                                    <a:rPr lang="en-US" sz="2000" i="1">
                                      <a:latin typeface="Cambria Math"/>
                                    </a:rPr>
                                    <m:t>𝑝</m:t>
                                  </m:r>
                                </m:e>
                                <m:sub>
                                  <m:r>
                                    <a:rPr lang="en-US" sz="2000" i="1">
                                      <a:latin typeface="Cambria Math"/>
                                    </a:rPr>
                                    <m:t>𝑖</m:t>
                                  </m:r>
                                </m:sub>
                              </m:sSub>
                              <m:r>
                                <a:rPr lang="en-US" sz="2000" b="0" i="1" smtClean="0">
                                  <a:latin typeface="Cambria Math"/>
                                </a:rPr>
                                <m:t>−</m:t>
                              </m:r>
                              <m:r>
                                <a:rPr lang="en-US" sz="2000" i="1">
                                  <a:latin typeface="Cambria Math"/>
                                </a:rPr>
                                <m:t>1</m:t>
                              </m:r>
                              <m:r>
                                <a:rPr lang="en-US" sz="2000" b="0" i="1" smtClean="0">
                                  <a:latin typeface="Cambria Math"/>
                                </a:rPr>
                                <m:t>=0</m:t>
                              </m:r>
                            </m:e>
                          </m:nary>
                        </m:e>
                      </m:nary>
                      <m:r>
                        <a:rPr lang="en-US" sz="2000" b="0" i="0" smtClean="0">
                          <a:latin typeface="Cambria Math"/>
                        </a:rPr>
                        <m:t> </m:t>
                      </m:r>
                    </m:oMath>
                  </m:oMathPara>
                </a14:m>
                <a:endParaRPr lang="en-US" sz="2000" b="0" dirty="0" smtClean="0">
                  <a:latin typeface="Cambria Math"/>
                </a:endParaRPr>
              </a:p>
              <a:p>
                <a:endParaRPr lang="en-US" sz="2000" b="0" dirty="0" smtClean="0">
                  <a:latin typeface="Cambria Math"/>
                </a:endParaRPr>
              </a:p>
              <a:p>
                <a:r>
                  <a:rPr lang="en-US" sz="2000" dirty="0" smtClean="0">
                    <a:latin typeface="Cambria Math"/>
                  </a:rPr>
                  <a:t>And the definition of the average energy is:</a:t>
                </a:r>
              </a:p>
              <a:p>
                <a:endParaRPr lang="en-US" sz="2000" dirty="0">
                  <a:latin typeface="Cambria Math"/>
                </a:endParaRPr>
              </a:p>
              <a:p>
                <a:pPr/>
                <a14:m>
                  <m:oMathPara xmlns:m="http://schemas.openxmlformats.org/officeDocument/2006/math">
                    <m:oMathParaPr>
                      <m:jc m:val="centerGroup"/>
                    </m:oMathParaPr>
                    <m:oMath xmlns:m="http://schemas.openxmlformats.org/officeDocument/2006/math">
                      <m:nary>
                        <m:naryPr>
                          <m:chr m:val="∑"/>
                          <m:supHide m:val="on"/>
                          <m:ctrlPr>
                            <a:rPr lang="en-US" sz="2000" i="1">
                              <a:latin typeface="Cambria Math" panose="02040503050406030204" pitchFamily="18" charset="0"/>
                            </a:rPr>
                          </m:ctrlPr>
                        </m:naryPr>
                        <m:sub>
                          <m:r>
                            <m:rPr>
                              <m:brk m:alnAt="7"/>
                            </m:rPr>
                            <a:rPr lang="en-US" sz="2000" i="1">
                              <a:latin typeface="Cambria Math"/>
                            </a:rPr>
                            <m:t>𝑖</m:t>
                          </m:r>
                        </m:sub>
                        <m:sup/>
                        <m:e>
                          <m:sSub>
                            <m:sSubPr>
                              <m:ctrlPr>
                                <a:rPr lang="en-US" sz="2000" i="1" smtClean="0">
                                  <a:latin typeface="Cambria Math" panose="02040503050406030204" pitchFamily="18" charset="0"/>
                                </a:rPr>
                              </m:ctrlPr>
                            </m:sSubPr>
                            <m:e>
                              <m:r>
                                <a:rPr lang="en-US" sz="2000" i="1">
                                  <a:latin typeface="Cambria Math"/>
                                </a:rPr>
                                <m:t>𝑝</m:t>
                              </m:r>
                            </m:e>
                            <m:sub>
                              <m:r>
                                <a:rPr lang="en-US" sz="2000" i="1">
                                  <a:latin typeface="Cambria Math"/>
                                </a:rPr>
                                <m:t>𝑖</m:t>
                              </m:r>
                            </m:sub>
                          </m:sSub>
                          <m:sSub>
                            <m:sSubPr>
                              <m:ctrlPr>
                                <a:rPr lang="en-US" sz="2000" i="1">
                                  <a:latin typeface="Cambria Math" panose="02040503050406030204" pitchFamily="18" charset="0"/>
                                </a:rPr>
                              </m:ctrlPr>
                            </m:sSubPr>
                            <m:e>
                              <m:r>
                                <a:rPr lang="en-US" sz="2000" b="0" i="1" smtClean="0">
                                  <a:latin typeface="Cambria Math"/>
                                </a:rPr>
                                <m:t>𝐸</m:t>
                              </m:r>
                            </m:e>
                            <m:sub>
                              <m:r>
                                <a:rPr lang="en-US" sz="2000" i="1">
                                  <a:latin typeface="Cambria Math"/>
                                </a:rPr>
                                <m:t>𝑖</m:t>
                              </m:r>
                            </m:sub>
                          </m:sSub>
                          <m:r>
                            <a:rPr lang="en-US" sz="2000" i="1">
                              <a:latin typeface="Cambria Math"/>
                            </a:rPr>
                            <m:t>=</m:t>
                          </m:r>
                          <m:d>
                            <m:dPr>
                              <m:begChr m:val="⟨"/>
                              <m:endChr m:val="⟩"/>
                              <m:ctrlPr>
                                <a:rPr lang="en-US" sz="2000" i="1" smtClean="0">
                                  <a:latin typeface="Cambria Math" panose="02040503050406030204" pitchFamily="18" charset="0"/>
                                </a:rPr>
                              </m:ctrlPr>
                            </m:dPr>
                            <m:e>
                              <m:r>
                                <a:rPr lang="en-US" sz="2000" b="0" i="1" smtClean="0">
                                  <a:latin typeface="Cambria Math"/>
                                </a:rPr>
                                <m:t>𝐸</m:t>
                              </m:r>
                            </m:e>
                          </m:d>
                          <m:r>
                            <a:rPr lang="en-US" sz="2000" b="0" i="1" smtClean="0">
                              <a:latin typeface="Cambria Math"/>
                              <a:ea typeface="Cambria Math"/>
                            </a:rPr>
                            <m:t>⇒</m:t>
                          </m:r>
                          <m:nary>
                            <m:naryPr>
                              <m:chr m:val="∑"/>
                              <m:supHide m:val="on"/>
                              <m:ctrlPr>
                                <a:rPr lang="en-US" sz="2000" i="1">
                                  <a:latin typeface="Cambria Math" panose="02040503050406030204" pitchFamily="18" charset="0"/>
                                </a:rPr>
                              </m:ctrlPr>
                            </m:naryPr>
                            <m:sub>
                              <m:r>
                                <m:rPr>
                                  <m:brk m:alnAt="7"/>
                                </m:rPr>
                                <a:rPr lang="en-US" sz="2000" i="1">
                                  <a:latin typeface="Cambria Math"/>
                                </a:rPr>
                                <m:t>𝑖</m:t>
                              </m:r>
                            </m:sub>
                            <m:sup/>
                            <m:e>
                              <m:sSub>
                                <m:sSubPr>
                                  <m:ctrlPr>
                                    <a:rPr lang="en-US" sz="2000" i="1">
                                      <a:latin typeface="Cambria Math" panose="02040503050406030204" pitchFamily="18" charset="0"/>
                                    </a:rPr>
                                  </m:ctrlPr>
                                </m:sSubPr>
                                <m:e>
                                  <m:r>
                                    <a:rPr lang="en-US" sz="2000" i="1">
                                      <a:latin typeface="Cambria Math"/>
                                    </a:rPr>
                                    <m:t>𝑝</m:t>
                                  </m:r>
                                </m:e>
                                <m:sub>
                                  <m:r>
                                    <a:rPr lang="en-US" sz="2000" i="1">
                                      <a:latin typeface="Cambria Math"/>
                                    </a:rPr>
                                    <m:t>𝑖</m:t>
                                  </m:r>
                                </m:sub>
                              </m:sSub>
                              <m:sSub>
                                <m:sSubPr>
                                  <m:ctrlPr>
                                    <a:rPr lang="en-US" sz="2000" i="1">
                                      <a:latin typeface="Cambria Math" panose="02040503050406030204" pitchFamily="18" charset="0"/>
                                    </a:rPr>
                                  </m:ctrlPr>
                                </m:sSubPr>
                                <m:e>
                                  <m:r>
                                    <a:rPr lang="en-US" sz="2000" i="1">
                                      <a:latin typeface="Cambria Math"/>
                                    </a:rPr>
                                    <m:t>𝐸</m:t>
                                  </m:r>
                                </m:e>
                                <m:sub>
                                  <m:r>
                                    <a:rPr lang="en-US" sz="2000" i="1">
                                      <a:latin typeface="Cambria Math"/>
                                    </a:rPr>
                                    <m:t>𝑖</m:t>
                                  </m:r>
                                </m:sub>
                              </m:sSub>
                              <m:r>
                                <a:rPr lang="en-US" sz="2000" b="0" i="1" smtClean="0">
                                  <a:latin typeface="Cambria Math"/>
                                </a:rPr>
                                <m:t>−</m:t>
                              </m:r>
                              <m:d>
                                <m:dPr>
                                  <m:begChr m:val="⟨"/>
                                  <m:endChr m:val="⟩"/>
                                  <m:ctrlPr>
                                    <a:rPr lang="en-US" sz="2000" i="1">
                                      <a:latin typeface="Cambria Math" panose="02040503050406030204" pitchFamily="18" charset="0"/>
                                    </a:rPr>
                                  </m:ctrlPr>
                                </m:dPr>
                                <m:e>
                                  <m:r>
                                    <a:rPr lang="en-US" sz="2000" i="1">
                                      <a:latin typeface="Cambria Math"/>
                                    </a:rPr>
                                    <m:t>𝐸</m:t>
                                  </m:r>
                                </m:e>
                              </m:d>
                              <m:r>
                                <a:rPr lang="en-US" sz="2000" b="0" i="1" smtClean="0">
                                  <a:latin typeface="Cambria Math"/>
                                </a:rPr>
                                <m:t>=0</m:t>
                              </m:r>
                            </m:e>
                          </m:nary>
                        </m:e>
                      </m:nary>
                    </m:oMath>
                  </m:oMathPara>
                </a14:m>
                <a:endParaRPr lang="en-US" sz="2000" dirty="0" smtClean="0">
                  <a:latin typeface="Cambria Math"/>
                </a:endParaRPr>
              </a:p>
              <a:p>
                <a:endParaRPr lang="en-US" sz="2000" dirty="0" smtClean="0"/>
              </a:p>
              <a:p>
                <a:r>
                  <a:rPr lang="en-US" sz="2000" dirty="0" smtClean="0"/>
                  <a:t>By hypothesis, at </a:t>
                </a:r>
                <a:r>
                  <a:rPr lang="en-US" sz="2000" dirty="0"/>
                  <a:t>equilibrium, the Entropy is maximal, </a:t>
                </a:r>
                <a:r>
                  <a:rPr lang="en-US" sz="2000" dirty="0" smtClean="0"/>
                  <a:t>s</a:t>
                </a:r>
                <a14:m>
                  <m:oMath xmlns:m="http://schemas.openxmlformats.org/officeDocument/2006/math">
                    <m:r>
                      <m:rPr>
                        <m:sty m:val="p"/>
                      </m:rPr>
                      <a:rPr lang="en-US" sz="1800" b="0" i="0" smtClean="0">
                        <a:latin typeface="Cambria Math"/>
                      </a:rPr>
                      <m:t>o</m:t>
                    </m:r>
                  </m:oMath>
                </a14:m>
                <a:r>
                  <a:rPr lang="en-US" sz="2000" b="0" i="0" dirty="0" smtClean="0">
                    <a:latin typeface="Cambria Math"/>
                  </a:rPr>
                  <a:t> we must maximize </a:t>
                </a:r>
              </a:p>
              <a:p>
                <a:endParaRPr lang="en-US" sz="2000" b="0" i="0" dirty="0" smtClean="0">
                  <a:latin typeface="Cambria Math"/>
                </a:endParaRPr>
              </a:p>
              <a:p>
                <a:pPr marL="0" lvl="2"/>
                <a14:m>
                  <m:oMathPara xmlns:m="http://schemas.openxmlformats.org/officeDocument/2006/math">
                    <m:oMathParaPr>
                      <m:jc m:val="centerGroup"/>
                    </m:oMathParaPr>
                    <m:oMath xmlns:m="http://schemas.openxmlformats.org/officeDocument/2006/math">
                      <m:r>
                        <m:rPr>
                          <m:nor/>
                        </m:rPr>
                        <a:rPr lang="en-US" sz="2200" i="1" dirty="0"/>
                        <m:t>S</m:t>
                      </m:r>
                      <m:r>
                        <m:rPr>
                          <m:nor/>
                        </m:rPr>
                        <a:rPr lang="en-US" sz="2200" dirty="0"/>
                        <m:t> ({</m:t>
                      </m:r>
                      <m:r>
                        <m:rPr>
                          <m:nor/>
                        </m:rPr>
                        <a:rPr lang="en-US" sz="2200" i="1" dirty="0"/>
                        <m:t>p</m:t>
                      </m:r>
                      <m:r>
                        <m:rPr>
                          <m:nor/>
                        </m:rPr>
                        <a:rPr lang="en-US" sz="2200" i="1" baseline="-25000" dirty="0"/>
                        <m:t>i</m:t>
                      </m:r>
                      <m:r>
                        <m:rPr>
                          <m:nor/>
                        </m:rPr>
                        <a:rPr lang="en-US" sz="2200" dirty="0"/>
                        <m:t>}) =  </m:t>
                      </m:r>
                      <m:r>
                        <m:rPr>
                          <m:nor/>
                        </m:rPr>
                        <a:rPr lang="en-US" sz="2200" i="1" dirty="0">
                          <a:latin typeface="Cambria Math"/>
                          <a:sym typeface="Symbol"/>
                        </a:rPr>
                        <m:t>−</m:t>
                      </m:r>
                      <m:r>
                        <m:rPr>
                          <m:nor/>
                        </m:rPr>
                        <a:rPr lang="en-US" sz="2200" i="1" dirty="0">
                          <a:sym typeface="Symbol"/>
                        </a:rPr>
                        <m:t>k</m:t>
                      </m:r>
                      <m:r>
                        <m:rPr>
                          <m:nor/>
                        </m:rPr>
                        <a:rPr lang="en-US" sz="2200" i="1" baseline="-25000" dirty="0">
                          <a:sym typeface="Symbol"/>
                        </a:rPr>
                        <m:t>B</m:t>
                      </m:r>
                      <m:nary>
                        <m:naryPr>
                          <m:chr m:val="∑"/>
                          <m:supHide m:val="on"/>
                          <m:ctrlPr>
                            <a:rPr lang="en-US" sz="2200" i="1">
                              <a:latin typeface="Cambria Math" panose="02040503050406030204" pitchFamily="18" charset="0"/>
                              <a:sym typeface="Symbol"/>
                            </a:rPr>
                          </m:ctrlPr>
                        </m:naryPr>
                        <m:sub>
                          <m:r>
                            <a:rPr lang="en-US" sz="2200" i="1">
                              <a:latin typeface="Cambria Math"/>
                              <a:sym typeface="Symbol"/>
                            </a:rPr>
                            <m:t>𝑖</m:t>
                          </m:r>
                        </m:sub>
                        <m:sup/>
                        <m:e>
                          <m:sSub>
                            <m:sSubPr>
                              <m:ctrlPr>
                                <a:rPr lang="en-US" sz="2200" i="1">
                                  <a:latin typeface="Cambria Math" panose="02040503050406030204" pitchFamily="18" charset="0"/>
                                  <a:sym typeface="Symbol"/>
                                </a:rPr>
                              </m:ctrlPr>
                            </m:sSubPr>
                            <m:e>
                              <m:r>
                                <a:rPr lang="en-US" sz="2200" i="1">
                                  <a:latin typeface="Cambria Math"/>
                                  <a:sym typeface="Symbol"/>
                                </a:rPr>
                                <m:t>𝑝</m:t>
                              </m:r>
                            </m:e>
                            <m:sub>
                              <m:r>
                                <a:rPr lang="en-US" sz="2200" i="1">
                                  <a:latin typeface="Cambria Math"/>
                                  <a:sym typeface="Symbol"/>
                                </a:rPr>
                                <m:t>𝑖</m:t>
                              </m:r>
                            </m:sub>
                          </m:sSub>
                          <m:r>
                            <m:rPr>
                              <m:nor/>
                            </m:rPr>
                            <a:rPr lang="en-US" sz="2200">
                              <a:latin typeface="Cambria Math"/>
                              <a:sym typeface="Symbol"/>
                            </a:rPr>
                            <m:t>ln</m:t>
                          </m:r>
                          <m:d>
                            <m:dPr>
                              <m:ctrlPr>
                                <a:rPr lang="en-US" sz="2200" i="1">
                                  <a:latin typeface="Cambria Math" panose="02040503050406030204" pitchFamily="18" charset="0"/>
                                  <a:sym typeface="Symbol"/>
                                </a:rPr>
                              </m:ctrlPr>
                            </m:dPr>
                            <m:e>
                              <m:sSub>
                                <m:sSubPr>
                                  <m:ctrlPr>
                                    <a:rPr lang="en-US" sz="2200" i="1">
                                      <a:latin typeface="Cambria Math" panose="02040503050406030204" pitchFamily="18" charset="0"/>
                                      <a:sym typeface="Symbol"/>
                                    </a:rPr>
                                  </m:ctrlPr>
                                </m:sSubPr>
                                <m:e>
                                  <m:r>
                                    <a:rPr lang="en-US" sz="2200" i="1">
                                      <a:latin typeface="Cambria Math"/>
                                      <a:sym typeface="Symbol"/>
                                    </a:rPr>
                                    <m:t>𝑝</m:t>
                                  </m:r>
                                </m:e>
                                <m:sub>
                                  <m:r>
                                    <a:rPr lang="en-US" sz="2200" i="1">
                                      <a:latin typeface="Cambria Math"/>
                                      <a:sym typeface="Symbol"/>
                                    </a:rPr>
                                    <m:t>𝑖</m:t>
                                  </m:r>
                                </m:sub>
                              </m:sSub>
                            </m:e>
                          </m:d>
                        </m:e>
                      </m:nary>
                    </m:oMath>
                  </m:oMathPara>
                </a14:m>
                <a:endParaRPr lang="en-US" sz="2200" dirty="0" smtClean="0"/>
              </a:p>
              <a:p>
                <a:endParaRPr lang="en-US" sz="2200" dirty="0"/>
              </a:p>
              <a:p>
                <a:r>
                  <a:rPr lang="en-US" sz="2200" dirty="0" smtClean="0"/>
                  <a:t>Subject to the probability and Energy constraints</a:t>
                </a:r>
                <a:endParaRPr lang="en-US" sz="2000" dirty="0" smtClean="0"/>
              </a:p>
            </p:txBody>
          </p:sp>
        </mc:Choice>
        <mc:Fallback xmlns="">
          <p:sp>
            <p:nvSpPr>
              <p:cNvPr id="8" name="Rectangle 7"/>
              <p:cNvSpPr>
                <a:spLocks noRot="1" noChangeAspect="1" noMove="1" noResize="1" noEditPoints="1" noAdjustHandles="1" noChangeArrowheads="1" noChangeShapeType="1" noTextEdit="1"/>
              </p:cNvSpPr>
              <p:nvPr/>
            </p:nvSpPr>
            <p:spPr>
              <a:xfrm>
                <a:off x="29708" y="609600"/>
                <a:ext cx="8839200" cy="5772734"/>
              </a:xfrm>
              <a:prstGeom prst="rect">
                <a:avLst/>
              </a:prstGeom>
              <a:blipFill rotWithShape="0">
                <a:blip r:embed="rId4"/>
                <a:stretch>
                  <a:fillRect l="-897" b="-1162"/>
                </a:stretch>
              </a:blipFill>
            </p:spPr>
            <p:txBody>
              <a:bodyPr/>
              <a:lstStyle/>
              <a:p>
                <a:r>
                  <a:rPr lang="en-US">
                    <a:noFill/>
                  </a:rPr>
                  <a:t> </a:t>
                </a:r>
              </a:p>
            </p:txBody>
          </p:sp>
        </mc:Fallback>
      </mc:AlternateContent>
    </p:spTree>
    <p:extLst>
      <p:ext uri="{BB962C8B-B14F-4D97-AF65-F5344CB8AC3E}">
        <p14:creationId xmlns:p14="http://schemas.microsoft.com/office/powerpoint/2010/main" val="2973652379"/>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p:cNvSpPr>
            <a:spLocks noGrp="1" noChangeArrowheads="1"/>
          </p:cNvSpPr>
          <p:nvPr>
            <p:ph type="title"/>
          </p:nvPr>
        </p:nvSpPr>
        <p:spPr>
          <a:xfrm>
            <a:off x="0" y="12700"/>
            <a:ext cx="9144000" cy="825500"/>
          </a:xfrm>
        </p:spPr>
        <p:txBody>
          <a:bodyPr>
            <a:noAutofit/>
          </a:bodyPr>
          <a:lstStyle/>
          <a:p>
            <a:pPr eaLnBrk="1" hangingPunct="1"/>
            <a:r>
              <a:rPr lang="en-US" sz="3200" b="1" dirty="0" smtClean="0">
                <a:solidFill>
                  <a:srgbClr val="0000CC"/>
                </a:solidFill>
              </a:rPr>
              <a:t>The Boltzmann Distribution</a:t>
            </a:r>
          </a:p>
        </p:txBody>
      </p:sp>
      <p:pic>
        <p:nvPicPr>
          <p:cNvPr id="15367" name="Picture 17"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8" name="Rectangle 7"/>
              <p:cNvSpPr/>
              <p:nvPr/>
            </p:nvSpPr>
            <p:spPr>
              <a:xfrm>
                <a:off x="29708" y="818606"/>
                <a:ext cx="8839200" cy="5938549"/>
              </a:xfrm>
              <a:prstGeom prst="rect">
                <a:avLst/>
              </a:prstGeom>
            </p:spPr>
            <p:txBody>
              <a:bodyPr wrap="square">
                <a:spAutoFit/>
              </a:bodyPr>
              <a:lstStyle/>
              <a:p>
                <a:pPr/>
                <a14:m>
                  <m:oMathPara xmlns:m="http://schemas.openxmlformats.org/officeDocument/2006/math">
                    <m:oMathParaPr>
                      <m:jc m:val="left"/>
                    </m:oMathParaPr>
                    <m:oMath xmlns:m="http://schemas.openxmlformats.org/officeDocument/2006/math">
                      <m:r>
                        <m:rPr>
                          <m:sty m:val="p"/>
                        </m:rPr>
                        <a:rPr lang="en-US" sz="2000" b="0" i="0" smtClean="0">
                          <a:latin typeface="Cambria Math"/>
                        </a:rPr>
                        <m:t>Let</m:t>
                      </m:r>
                      <m:r>
                        <a:rPr lang="en-US" sz="2000" b="0" i="0" smtClean="0">
                          <a:latin typeface="Cambria Math"/>
                        </a:rPr>
                        <m:t> </m:t>
                      </m:r>
                      <m:r>
                        <a:rPr lang="en-US" sz="1800" i="1" dirty="0" smtClean="0">
                          <a:latin typeface="Cambria Math"/>
                        </a:rPr>
                        <m:t>𝑓</m:t>
                      </m:r>
                      <m:r>
                        <a:rPr lang="en-US" sz="1800" i="1" dirty="0" smtClean="0">
                          <a:latin typeface="Cambria Math"/>
                        </a:rPr>
                        <m:t> </m:t>
                      </m:r>
                      <m:d>
                        <m:dPr>
                          <m:ctrlPr>
                            <a:rPr lang="en-US" sz="1800" i="1" dirty="0" smtClean="0">
                              <a:latin typeface="Cambria Math" panose="02040503050406030204" pitchFamily="18" charset="0"/>
                            </a:rPr>
                          </m:ctrlPr>
                        </m:dPr>
                        <m:e>
                          <m:d>
                            <m:dPr>
                              <m:begChr m:val="{"/>
                              <m:endChr m:val="}"/>
                              <m:ctrlPr>
                                <a:rPr lang="en-US" sz="1800" i="1" dirty="0" smtClean="0">
                                  <a:latin typeface="Cambria Math" panose="02040503050406030204" pitchFamily="18" charset="0"/>
                                </a:rPr>
                              </m:ctrlPr>
                            </m:dPr>
                            <m:e>
                              <m:r>
                                <a:rPr lang="en-US" sz="1800" i="1" dirty="0" smtClean="0">
                                  <a:latin typeface="Cambria Math"/>
                                </a:rPr>
                                <m:t>𝑝</m:t>
                              </m:r>
                              <m:r>
                                <a:rPr lang="en-US" sz="1800" i="1" baseline="-25000" dirty="0" smtClean="0">
                                  <a:latin typeface="Cambria Math"/>
                                </a:rPr>
                                <m:t>𝑖</m:t>
                              </m:r>
                            </m:e>
                          </m:d>
                        </m:e>
                      </m:d>
                      <m:r>
                        <a:rPr lang="en-US" sz="1800" i="1" dirty="0" smtClean="0">
                          <a:latin typeface="Cambria Math"/>
                        </a:rPr>
                        <m:t>=</m:t>
                      </m:r>
                      <m:r>
                        <m:rPr>
                          <m:nor/>
                        </m:rPr>
                        <a:rPr lang="en-US" sz="2000" i="1" dirty="0">
                          <a:latin typeface="Cambria Math"/>
                          <a:sym typeface="Symbol"/>
                        </a:rPr>
                        <m:t>−</m:t>
                      </m:r>
                      <m:r>
                        <m:rPr>
                          <m:nor/>
                        </m:rPr>
                        <a:rPr lang="en-US" sz="2000" i="1" dirty="0">
                          <a:sym typeface="Symbol"/>
                        </a:rPr>
                        <m:t>k</m:t>
                      </m:r>
                      <m:r>
                        <m:rPr>
                          <m:nor/>
                        </m:rPr>
                        <a:rPr lang="en-US" sz="2000" i="1" baseline="-25000" dirty="0">
                          <a:sym typeface="Symbol"/>
                        </a:rPr>
                        <m:t>B</m:t>
                      </m:r>
                      <m:nary>
                        <m:naryPr>
                          <m:chr m:val="∑"/>
                          <m:supHide m:val="on"/>
                          <m:ctrlPr>
                            <a:rPr lang="en-US" sz="1800" i="1" baseline="-25000" dirty="0">
                              <a:latin typeface="Cambria Math" panose="02040503050406030204" pitchFamily="18" charset="0"/>
                              <a:sym typeface="Symbol"/>
                            </a:rPr>
                          </m:ctrlPr>
                        </m:naryPr>
                        <m:sub>
                          <m:r>
                            <a:rPr lang="en-US" sz="1800" i="1">
                              <a:latin typeface="Cambria Math"/>
                              <a:sym typeface="Symbol"/>
                            </a:rPr>
                            <m:t>𝑖</m:t>
                          </m:r>
                        </m:sub>
                        <m:sup/>
                        <m:e>
                          <m:sSub>
                            <m:sSubPr>
                              <m:ctrlPr>
                                <a:rPr lang="en-US" sz="1800" i="1">
                                  <a:latin typeface="Cambria Math" panose="02040503050406030204" pitchFamily="18" charset="0"/>
                                  <a:sym typeface="Symbol"/>
                                </a:rPr>
                              </m:ctrlPr>
                            </m:sSubPr>
                            <m:e>
                              <m:r>
                                <a:rPr lang="en-US" sz="1800" i="1">
                                  <a:latin typeface="Cambria Math"/>
                                  <a:sym typeface="Symbol"/>
                                </a:rPr>
                                <m:t>𝑝</m:t>
                              </m:r>
                            </m:e>
                            <m:sub>
                              <m:r>
                                <a:rPr lang="en-US" sz="1800" i="1">
                                  <a:latin typeface="Cambria Math"/>
                                  <a:sym typeface="Symbol"/>
                                </a:rPr>
                                <m:t>𝑖</m:t>
                              </m:r>
                            </m:sub>
                          </m:sSub>
                          <m:r>
                            <m:rPr>
                              <m:nor/>
                            </m:rPr>
                            <a:rPr lang="en-US" sz="1800">
                              <a:latin typeface="Cambria Math"/>
                              <a:sym typeface="Symbol"/>
                            </a:rPr>
                            <m:t>ln</m:t>
                          </m:r>
                          <m:d>
                            <m:dPr>
                              <m:ctrlPr>
                                <a:rPr lang="en-US" sz="1800" i="1">
                                  <a:latin typeface="Cambria Math" panose="02040503050406030204" pitchFamily="18" charset="0"/>
                                  <a:sym typeface="Symbol"/>
                                </a:rPr>
                              </m:ctrlPr>
                            </m:dPr>
                            <m:e>
                              <m:sSub>
                                <m:sSubPr>
                                  <m:ctrlPr>
                                    <a:rPr lang="en-US" sz="1800" i="1">
                                      <a:latin typeface="Cambria Math" panose="02040503050406030204" pitchFamily="18" charset="0"/>
                                      <a:sym typeface="Symbol"/>
                                    </a:rPr>
                                  </m:ctrlPr>
                                </m:sSubPr>
                                <m:e>
                                  <m:r>
                                    <a:rPr lang="en-US" sz="1800" i="1">
                                      <a:latin typeface="Cambria Math"/>
                                      <a:sym typeface="Symbol"/>
                                    </a:rPr>
                                    <m:t>𝑝</m:t>
                                  </m:r>
                                </m:e>
                                <m:sub>
                                  <m:r>
                                    <a:rPr lang="en-US" sz="1800" i="1">
                                      <a:latin typeface="Cambria Math"/>
                                      <a:sym typeface="Symbol"/>
                                    </a:rPr>
                                    <m:t>𝑖</m:t>
                                  </m:r>
                                </m:sub>
                              </m:sSub>
                            </m:e>
                          </m:d>
                          <m:r>
                            <a:rPr lang="en-US" sz="1800" i="1">
                              <a:latin typeface="Cambria Math"/>
                              <a:sym typeface="Symbol"/>
                            </a:rPr>
                            <m:t>−</m:t>
                          </m:r>
                          <m:r>
                            <a:rPr lang="en-US" sz="1800" i="1">
                              <a:latin typeface="Cambria Math"/>
                              <a:ea typeface="Cambria Math"/>
                              <a:sym typeface="Symbol"/>
                            </a:rPr>
                            <m:t>𝜆</m:t>
                          </m:r>
                          <m:sSub>
                            <m:sSubPr>
                              <m:ctrlPr>
                                <a:rPr lang="en-US" sz="1800" i="1" smtClean="0">
                                  <a:latin typeface="Cambria Math" panose="02040503050406030204" pitchFamily="18" charset="0"/>
                                  <a:ea typeface="Cambria Math"/>
                                  <a:sym typeface="Symbol"/>
                                </a:rPr>
                              </m:ctrlPr>
                            </m:sSubPr>
                            <m:e>
                              <m:r>
                                <a:rPr lang="en-US" sz="1800" b="0" i="1" smtClean="0">
                                  <a:latin typeface="Cambria Math"/>
                                  <a:ea typeface="Cambria Math"/>
                                  <a:sym typeface="Symbol"/>
                                </a:rPr>
                                <m:t>𝑘</m:t>
                              </m:r>
                            </m:e>
                            <m:sub>
                              <m:r>
                                <a:rPr lang="en-US" sz="1800" b="0" i="1" smtClean="0">
                                  <a:latin typeface="Cambria Math"/>
                                  <a:ea typeface="Cambria Math"/>
                                  <a:sym typeface="Symbol"/>
                                </a:rPr>
                                <m:t>𝐵</m:t>
                              </m:r>
                            </m:sub>
                          </m:sSub>
                          <m:d>
                            <m:dPr>
                              <m:begChr m:val="["/>
                              <m:endChr m:val="]"/>
                              <m:ctrlPr>
                                <a:rPr lang="en-US" sz="1800" i="1">
                                  <a:latin typeface="Cambria Math" panose="02040503050406030204" pitchFamily="18" charset="0"/>
                                  <a:ea typeface="Cambria Math"/>
                                  <a:sym typeface="Symbol"/>
                                </a:rPr>
                              </m:ctrlPr>
                            </m:dPr>
                            <m:e>
                              <m:nary>
                                <m:naryPr>
                                  <m:chr m:val="∑"/>
                                  <m:supHide m:val="on"/>
                                  <m:ctrlPr>
                                    <a:rPr lang="en-US" sz="1400" i="1">
                                      <a:latin typeface="Cambria Math" panose="02040503050406030204" pitchFamily="18" charset="0"/>
                                      <a:ea typeface="Cambria Math"/>
                                      <a:sym typeface="Symbol"/>
                                    </a:rPr>
                                  </m:ctrlPr>
                                </m:naryPr>
                                <m:sub>
                                  <m:r>
                                    <m:rPr>
                                      <m:brk m:alnAt="7"/>
                                    </m:rPr>
                                    <a:rPr lang="en-US" sz="1400" i="1">
                                      <a:latin typeface="Cambria Math"/>
                                    </a:rPr>
                                    <m:t>𝑖</m:t>
                                  </m:r>
                                </m:sub>
                                <m:sup/>
                                <m:e>
                                  <m:sSub>
                                    <m:sSubPr>
                                      <m:ctrlPr>
                                        <a:rPr lang="en-US" sz="1400" i="1">
                                          <a:latin typeface="Cambria Math" panose="02040503050406030204" pitchFamily="18" charset="0"/>
                                        </a:rPr>
                                      </m:ctrlPr>
                                    </m:sSubPr>
                                    <m:e>
                                      <m:r>
                                        <a:rPr lang="en-US" sz="1400" i="1">
                                          <a:latin typeface="Cambria Math"/>
                                        </a:rPr>
                                        <m:t>𝑝</m:t>
                                      </m:r>
                                    </m:e>
                                    <m:sub>
                                      <m:r>
                                        <a:rPr lang="en-US" sz="1400" i="1">
                                          <a:latin typeface="Cambria Math"/>
                                        </a:rPr>
                                        <m:t>𝑖</m:t>
                                      </m:r>
                                    </m:sub>
                                  </m:sSub>
                                  <m:r>
                                    <a:rPr lang="en-US" sz="1400" b="0" i="1" smtClean="0">
                                      <a:latin typeface="Cambria Math"/>
                                    </a:rPr>
                                    <m:t>−</m:t>
                                  </m:r>
                                  <m:r>
                                    <a:rPr lang="en-US" sz="1400" i="1">
                                      <a:latin typeface="Cambria Math"/>
                                    </a:rPr>
                                    <m:t>1</m:t>
                                  </m:r>
                                </m:e>
                              </m:nary>
                            </m:e>
                          </m:d>
                          <m:r>
                            <a:rPr lang="en-US" sz="1800" i="1">
                              <a:latin typeface="Cambria Math"/>
                              <a:ea typeface="Cambria Math"/>
                              <a:sym typeface="Symbol"/>
                            </a:rPr>
                            <m:t>−</m:t>
                          </m:r>
                          <m:r>
                            <a:rPr lang="en-US" sz="1800" i="1" smtClean="0">
                              <a:latin typeface="Cambria Math"/>
                              <a:ea typeface="Cambria Math"/>
                              <a:sym typeface="Symbol"/>
                            </a:rPr>
                            <m:t>𝛽</m:t>
                          </m:r>
                          <m:sSub>
                            <m:sSubPr>
                              <m:ctrlPr>
                                <a:rPr lang="en-US" sz="1800" i="1" smtClean="0">
                                  <a:latin typeface="Cambria Math" panose="02040503050406030204" pitchFamily="18" charset="0"/>
                                  <a:ea typeface="Cambria Math"/>
                                  <a:sym typeface="Symbol"/>
                                </a:rPr>
                              </m:ctrlPr>
                            </m:sSubPr>
                            <m:e>
                              <m:r>
                                <a:rPr lang="en-US" sz="1800" b="0" i="1" smtClean="0">
                                  <a:latin typeface="Cambria Math"/>
                                  <a:ea typeface="Cambria Math"/>
                                  <a:sym typeface="Symbol"/>
                                </a:rPr>
                                <m:t>𝑘</m:t>
                              </m:r>
                            </m:e>
                            <m:sub>
                              <m:r>
                                <a:rPr lang="en-US" sz="1800" b="0" i="1" smtClean="0">
                                  <a:latin typeface="Cambria Math"/>
                                  <a:ea typeface="Cambria Math"/>
                                  <a:sym typeface="Symbol"/>
                                </a:rPr>
                                <m:t>𝐵</m:t>
                              </m:r>
                            </m:sub>
                          </m:sSub>
                          <m:d>
                            <m:dPr>
                              <m:begChr m:val="["/>
                              <m:endChr m:val="]"/>
                              <m:ctrlPr>
                                <a:rPr lang="en-US" sz="1800" i="1">
                                  <a:latin typeface="Cambria Math" panose="02040503050406030204" pitchFamily="18" charset="0"/>
                                  <a:ea typeface="Cambria Math"/>
                                  <a:sym typeface="Symbol"/>
                                </a:rPr>
                              </m:ctrlPr>
                            </m:dPr>
                            <m:e>
                              <m:nary>
                                <m:naryPr>
                                  <m:chr m:val="∑"/>
                                  <m:supHide m:val="on"/>
                                  <m:ctrlPr>
                                    <a:rPr lang="en-US" sz="1400" i="1">
                                      <a:latin typeface="Cambria Math" panose="02040503050406030204" pitchFamily="18" charset="0"/>
                                      <a:ea typeface="Cambria Math"/>
                                      <a:sym typeface="Symbol"/>
                                    </a:rPr>
                                  </m:ctrlPr>
                                </m:naryPr>
                                <m:sub>
                                  <m:r>
                                    <m:rPr>
                                      <m:brk m:alnAt="7"/>
                                    </m:rPr>
                                    <a:rPr lang="en-US" sz="1400" i="1">
                                      <a:latin typeface="Cambria Math"/>
                                    </a:rPr>
                                    <m:t>𝑖</m:t>
                                  </m:r>
                                </m:sub>
                                <m:sup/>
                                <m:e>
                                  <m:sSub>
                                    <m:sSubPr>
                                      <m:ctrlPr>
                                        <a:rPr lang="en-US" sz="1400" i="1">
                                          <a:latin typeface="Cambria Math" panose="02040503050406030204" pitchFamily="18" charset="0"/>
                                        </a:rPr>
                                      </m:ctrlPr>
                                    </m:sSubPr>
                                    <m:e>
                                      <m:r>
                                        <a:rPr lang="en-US" sz="1400" i="1">
                                          <a:latin typeface="Cambria Math"/>
                                        </a:rPr>
                                        <m:t>𝑝</m:t>
                                      </m:r>
                                    </m:e>
                                    <m:sub>
                                      <m:r>
                                        <a:rPr lang="en-US" sz="1400" i="1">
                                          <a:latin typeface="Cambria Math"/>
                                        </a:rPr>
                                        <m:t>𝑖</m:t>
                                      </m:r>
                                    </m:sub>
                                  </m:sSub>
                                  <m:sSub>
                                    <m:sSubPr>
                                      <m:ctrlPr>
                                        <a:rPr lang="en-US" sz="1400" i="1">
                                          <a:latin typeface="Cambria Math" panose="02040503050406030204" pitchFamily="18" charset="0"/>
                                        </a:rPr>
                                      </m:ctrlPr>
                                    </m:sSubPr>
                                    <m:e>
                                      <m:r>
                                        <a:rPr lang="en-US" sz="1400" i="1">
                                          <a:latin typeface="Cambria Math"/>
                                        </a:rPr>
                                        <m:t>𝐸</m:t>
                                      </m:r>
                                    </m:e>
                                    <m:sub>
                                      <m:r>
                                        <a:rPr lang="en-US" sz="1400" i="1">
                                          <a:latin typeface="Cambria Math"/>
                                        </a:rPr>
                                        <m:t>𝑖</m:t>
                                      </m:r>
                                    </m:sub>
                                  </m:sSub>
                                  <m:r>
                                    <a:rPr lang="en-US" sz="1400" b="0" i="1" smtClean="0">
                                      <a:latin typeface="Cambria Math"/>
                                    </a:rPr>
                                    <m:t>−</m:t>
                                  </m:r>
                                  <m:d>
                                    <m:dPr>
                                      <m:begChr m:val="⟨"/>
                                      <m:endChr m:val="⟩"/>
                                      <m:ctrlPr>
                                        <a:rPr lang="en-US" sz="1400" i="1">
                                          <a:latin typeface="Cambria Math" panose="02040503050406030204" pitchFamily="18" charset="0"/>
                                        </a:rPr>
                                      </m:ctrlPr>
                                    </m:dPr>
                                    <m:e>
                                      <m:r>
                                        <a:rPr lang="en-US" sz="1400" i="1">
                                          <a:latin typeface="Cambria Math"/>
                                        </a:rPr>
                                        <m:t>𝐸</m:t>
                                      </m:r>
                                    </m:e>
                                  </m:d>
                                </m:e>
                              </m:nary>
                              <m:r>
                                <m:rPr>
                                  <m:nor/>
                                </m:rPr>
                                <a:rPr lang="en-US" sz="1400" dirty="0">
                                  <a:latin typeface="Cambria Math"/>
                                </a:rPr>
                                <m:t> </m:t>
                              </m:r>
                            </m:e>
                          </m:d>
                        </m:e>
                      </m:nary>
                    </m:oMath>
                  </m:oMathPara>
                </a14:m>
                <a:endParaRPr lang="en-US" sz="1600" i="1" dirty="0" smtClean="0">
                  <a:latin typeface="Cambria Math"/>
                </a:endParaRPr>
              </a:p>
              <a:p>
                <a:pPr marL="0" lvl="2"/>
                <a:endParaRPr lang="en-US" sz="2000" i="1" baseline="-25000" dirty="0" smtClean="0">
                  <a:latin typeface="Cambria Math"/>
                  <a:sym typeface="Symbol"/>
                </a:endParaRPr>
              </a:p>
              <a:p>
                <a:pPr marL="0" lvl="2"/>
                <a14:m>
                  <m:oMathPara xmlns:m="http://schemas.openxmlformats.org/officeDocument/2006/math">
                    <m:oMathParaPr>
                      <m:jc m:val="left"/>
                    </m:oMathParaPr>
                    <m:oMath xmlns:m="http://schemas.openxmlformats.org/officeDocument/2006/math">
                      <m:r>
                        <m:rPr>
                          <m:sty m:val="p"/>
                        </m:rPr>
                        <a:rPr lang="en-US" sz="2000" b="0" i="0" smtClean="0">
                          <a:latin typeface="Cambria Math"/>
                        </a:rPr>
                        <m:t>This</m:t>
                      </m:r>
                      <m:r>
                        <a:rPr lang="en-US" sz="2000" b="0" i="0" smtClean="0">
                          <a:latin typeface="Cambria Math"/>
                        </a:rPr>
                        <m:t> </m:t>
                      </m:r>
                      <m:r>
                        <m:rPr>
                          <m:sty m:val="p"/>
                        </m:rPr>
                        <a:rPr lang="en-US" sz="2000" b="0" i="0" smtClean="0">
                          <a:latin typeface="Cambria Math"/>
                        </a:rPr>
                        <m:t>function</m:t>
                      </m:r>
                      <m:r>
                        <a:rPr lang="en-US" sz="2000" b="0" i="0" smtClean="0">
                          <a:latin typeface="Cambria Math"/>
                        </a:rPr>
                        <m:t> </m:t>
                      </m:r>
                      <m:r>
                        <m:rPr>
                          <m:sty m:val="p"/>
                        </m:rPr>
                        <a:rPr lang="en-US" sz="2000" b="0" i="0" smtClean="0">
                          <a:latin typeface="Cambria Math"/>
                        </a:rPr>
                        <m:t>is</m:t>
                      </m:r>
                      <m:r>
                        <a:rPr lang="en-US" sz="2000" b="0" i="0" smtClean="0">
                          <a:latin typeface="Cambria Math"/>
                        </a:rPr>
                        <m:t> </m:t>
                      </m:r>
                      <m:r>
                        <m:rPr>
                          <m:sty m:val="p"/>
                        </m:rPr>
                        <a:rPr lang="en-US" sz="2000" b="0" i="0" smtClean="0">
                          <a:latin typeface="Cambria Math"/>
                        </a:rPr>
                        <m:t>maximal</m:t>
                      </m:r>
                      <m:r>
                        <a:rPr lang="en-US" sz="2000" b="0" i="0" smtClean="0">
                          <a:latin typeface="Cambria Math"/>
                        </a:rPr>
                        <m:t> </m:t>
                      </m:r>
                      <m:r>
                        <m:rPr>
                          <m:sty m:val="p"/>
                        </m:rPr>
                        <a:rPr lang="en-US" sz="2000" b="0" i="0" smtClean="0">
                          <a:latin typeface="Cambria Math"/>
                        </a:rPr>
                        <m:t>when</m:t>
                      </m:r>
                      <m:r>
                        <a:rPr lang="en-US" sz="2000" b="0" i="0" smtClean="0">
                          <a:latin typeface="Cambria Math"/>
                        </a:rPr>
                        <m:t> </m:t>
                      </m:r>
                      <m:r>
                        <a:rPr lang="en-US" sz="2000" i="1">
                          <a:latin typeface="Cambria Math"/>
                          <a:ea typeface="Cambria Math"/>
                        </a:rPr>
                        <m:t>0=</m:t>
                      </m:r>
                      <m:f>
                        <m:fPr>
                          <m:ctrlPr>
                            <a:rPr lang="en-US" sz="2000" i="1">
                              <a:latin typeface="Cambria Math" panose="02040503050406030204" pitchFamily="18" charset="0"/>
                              <a:ea typeface="Cambria Math"/>
                            </a:rPr>
                          </m:ctrlPr>
                        </m:fPr>
                        <m:num>
                          <m:r>
                            <a:rPr lang="en-US" sz="2000" i="1">
                              <a:latin typeface="Cambria Math"/>
                              <a:ea typeface="Cambria Math"/>
                            </a:rPr>
                            <m:t>𝜕</m:t>
                          </m:r>
                          <m:r>
                            <a:rPr lang="en-US" sz="2000" i="1">
                              <a:latin typeface="Cambria Math"/>
                              <a:ea typeface="Cambria Math"/>
                            </a:rPr>
                            <m:t>𝑓</m:t>
                          </m:r>
                        </m:num>
                        <m:den>
                          <m:r>
                            <a:rPr lang="en-US" sz="2000" i="1">
                              <a:latin typeface="Cambria Math"/>
                              <a:ea typeface="Cambria Math"/>
                            </a:rPr>
                            <m:t>𝜕</m:t>
                          </m:r>
                          <m:sSub>
                            <m:sSubPr>
                              <m:ctrlPr>
                                <a:rPr lang="en-US" sz="2000" i="1">
                                  <a:latin typeface="Cambria Math" panose="02040503050406030204" pitchFamily="18" charset="0"/>
                                  <a:ea typeface="Cambria Math"/>
                                </a:rPr>
                              </m:ctrlPr>
                            </m:sSubPr>
                            <m:e>
                              <m:r>
                                <a:rPr lang="en-US" sz="2000" b="0" i="1" smtClean="0">
                                  <a:latin typeface="Cambria Math"/>
                                  <a:ea typeface="Cambria Math"/>
                                </a:rPr>
                                <m:t>𝑝</m:t>
                              </m:r>
                            </m:e>
                            <m:sub>
                              <m:r>
                                <a:rPr lang="en-US" sz="2000" i="1">
                                  <a:latin typeface="Cambria Math"/>
                                  <a:ea typeface="Cambria Math"/>
                                </a:rPr>
                                <m:t>𝑖</m:t>
                              </m:r>
                            </m:sub>
                          </m:sSub>
                        </m:den>
                      </m:f>
                      <m:r>
                        <a:rPr lang="en-US" sz="2000" i="1">
                          <a:latin typeface="Cambria Math"/>
                          <a:ea typeface="Cambria Math"/>
                        </a:rPr>
                        <m:t>−</m:t>
                      </m:r>
                      <m:f>
                        <m:fPr>
                          <m:ctrlPr>
                            <a:rPr lang="en-US" sz="2000" i="1">
                              <a:latin typeface="Cambria Math" panose="02040503050406030204" pitchFamily="18" charset="0"/>
                              <a:ea typeface="Cambria Math"/>
                            </a:rPr>
                          </m:ctrlPr>
                        </m:fPr>
                        <m:num>
                          <m:r>
                            <a:rPr lang="en-US" sz="2000" i="1">
                              <a:latin typeface="Cambria Math"/>
                              <a:ea typeface="Cambria Math"/>
                            </a:rPr>
                            <m:t>𝑑</m:t>
                          </m:r>
                        </m:num>
                        <m:den>
                          <m:r>
                            <a:rPr lang="en-US" sz="2000" i="1">
                              <a:latin typeface="Cambria Math"/>
                              <a:ea typeface="Cambria Math"/>
                            </a:rPr>
                            <m:t>𝑑𝑠</m:t>
                          </m:r>
                        </m:den>
                      </m:f>
                      <m:f>
                        <m:fPr>
                          <m:ctrlPr>
                            <a:rPr lang="en-US" sz="2000" i="1">
                              <a:latin typeface="Cambria Math" panose="02040503050406030204" pitchFamily="18" charset="0"/>
                              <a:ea typeface="Cambria Math"/>
                            </a:rPr>
                          </m:ctrlPr>
                        </m:fPr>
                        <m:num>
                          <m:r>
                            <a:rPr lang="en-US" sz="2000" i="1">
                              <a:latin typeface="Cambria Math"/>
                              <a:ea typeface="Cambria Math"/>
                            </a:rPr>
                            <m:t>𝜕</m:t>
                          </m:r>
                          <m:r>
                            <a:rPr lang="en-US" sz="2000" i="1">
                              <a:latin typeface="Cambria Math"/>
                              <a:ea typeface="Cambria Math"/>
                            </a:rPr>
                            <m:t>𝑓</m:t>
                          </m:r>
                        </m:num>
                        <m:den>
                          <m:r>
                            <a:rPr lang="en-US" sz="2000" i="1">
                              <a:latin typeface="Cambria Math"/>
                              <a:ea typeface="Cambria Math"/>
                            </a:rPr>
                            <m:t>𝜕</m:t>
                          </m:r>
                          <m:sSup>
                            <m:sSupPr>
                              <m:ctrlPr>
                                <a:rPr lang="en-US" sz="2000" i="1">
                                  <a:latin typeface="Cambria Math" panose="02040503050406030204" pitchFamily="18" charset="0"/>
                                  <a:ea typeface="Cambria Math"/>
                                </a:rPr>
                              </m:ctrlPr>
                            </m:sSupPr>
                            <m:e>
                              <m:sSub>
                                <m:sSubPr>
                                  <m:ctrlPr>
                                    <a:rPr lang="en-US" sz="2000" i="1">
                                      <a:latin typeface="Cambria Math" panose="02040503050406030204" pitchFamily="18" charset="0"/>
                                      <a:ea typeface="Cambria Math"/>
                                    </a:rPr>
                                  </m:ctrlPr>
                                </m:sSubPr>
                                <m:e>
                                  <m:r>
                                    <a:rPr lang="en-US" sz="2000" b="0" i="1" smtClean="0">
                                      <a:latin typeface="Cambria Math"/>
                                      <a:ea typeface="Cambria Math"/>
                                    </a:rPr>
                                    <m:t>𝑝</m:t>
                                  </m:r>
                                </m:e>
                                <m:sub>
                                  <m:r>
                                    <a:rPr lang="en-US" sz="2000" i="1">
                                      <a:latin typeface="Cambria Math"/>
                                      <a:ea typeface="Cambria Math"/>
                                    </a:rPr>
                                    <m:t>𝑖</m:t>
                                  </m:r>
                                </m:sub>
                              </m:sSub>
                            </m:e>
                            <m:sup>
                              <m:r>
                                <a:rPr lang="en-US" sz="2000" i="1">
                                  <a:latin typeface="Cambria Math"/>
                                  <a:ea typeface="Cambria Math"/>
                                </a:rPr>
                                <m:t>′</m:t>
                              </m:r>
                            </m:sup>
                          </m:sSup>
                        </m:den>
                      </m:f>
                      <m:r>
                        <a:rPr lang="en-US" sz="2000" i="1">
                          <a:latin typeface="Cambria Math"/>
                          <a:ea typeface="Cambria Math"/>
                        </a:rPr>
                        <m:t>+</m:t>
                      </m:r>
                      <m:nary>
                        <m:naryPr>
                          <m:chr m:val="∑"/>
                          <m:ctrlPr>
                            <a:rPr lang="en-US" sz="2000" i="1">
                              <a:latin typeface="Cambria Math" panose="02040503050406030204" pitchFamily="18" charset="0"/>
                              <a:ea typeface="Cambria Math"/>
                            </a:rPr>
                          </m:ctrlPr>
                        </m:naryPr>
                        <m:sub>
                          <m:r>
                            <m:rPr>
                              <m:brk m:alnAt="23"/>
                            </m:rPr>
                            <a:rPr lang="en-US" sz="2000" i="1">
                              <a:latin typeface="Cambria Math"/>
                              <a:ea typeface="Cambria Math"/>
                            </a:rPr>
                            <m:t>𝑗</m:t>
                          </m:r>
                          <m:r>
                            <a:rPr lang="en-US" sz="2000" i="1">
                              <a:latin typeface="Cambria Math"/>
                              <a:ea typeface="Cambria Math"/>
                            </a:rPr>
                            <m:t>=1</m:t>
                          </m:r>
                        </m:sub>
                        <m:sup>
                          <m:r>
                            <a:rPr lang="en-US" sz="2000" i="1">
                              <a:latin typeface="Cambria Math"/>
                              <a:ea typeface="Cambria Math"/>
                            </a:rPr>
                            <m:t>𝑛</m:t>
                          </m:r>
                        </m:sup>
                        <m:e>
                          <m:sSub>
                            <m:sSubPr>
                              <m:ctrlPr>
                                <a:rPr lang="en-US" sz="2000" i="1">
                                  <a:latin typeface="Cambria Math" panose="02040503050406030204" pitchFamily="18" charset="0"/>
                                  <a:ea typeface="Cambria Math"/>
                                </a:rPr>
                              </m:ctrlPr>
                            </m:sSubPr>
                            <m:e>
                              <m:r>
                                <a:rPr lang="en-US" sz="2000" i="1">
                                  <a:latin typeface="Cambria Math"/>
                                  <a:ea typeface="Cambria Math"/>
                                </a:rPr>
                                <m:t>𝜆</m:t>
                              </m:r>
                            </m:e>
                            <m:sub>
                              <m:r>
                                <a:rPr lang="en-US" sz="2000" i="1">
                                  <a:latin typeface="Cambria Math"/>
                                  <a:ea typeface="Cambria Math"/>
                                </a:rPr>
                                <m:t>𝑗</m:t>
                              </m:r>
                            </m:sub>
                          </m:sSub>
                        </m:e>
                      </m:nary>
                      <m:f>
                        <m:fPr>
                          <m:ctrlPr>
                            <a:rPr lang="en-US" sz="2000" i="1">
                              <a:latin typeface="Cambria Math" panose="02040503050406030204" pitchFamily="18" charset="0"/>
                              <a:ea typeface="Cambria Math"/>
                            </a:rPr>
                          </m:ctrlPr>
                        </m:fPr>
                        <m:num>
                          <m:r>
                            <a:rPr lang="en-US" sz="2000" i="1">
                              <a:latin typeface="Cambria Math"/>
                              <a:ea typeface="Cambria Math"/>
                            </a:rPr>
                            <m:t>𝜕</m:t>
                          </m:r>
                          <m:sSub>
                            <m:sSubPr>
                              <m:ctrlPr>
                                <a:rPr lang="en-US" sz="2000" i="1">
                                  <a:latin typeface="Cambria Math" panose="02040503050406030204" pitchFamily="18" charset="0"/>
                                  <a:ea typeface="Cambria Math"/>
                                </a:rPr>
                              </m:ctrlPr>
                            </m:sSubPr>
                            <m:e>
                              <m:r>
                                <a:rPr lang="en-US" sz="2000" i="1">
                                  <a:latin typeface="Cambria Math"/>
                                  <a:ea typeface="Cambria Math"/>
                                </a:rPr>
                                <m:t>𝑔</m:t>
                              </m:r>
                            </m:e>
                            <m:sub>
                              <m:r>
                                <a:rPr lang="en-US" sz="2000" i="1">
                                  <a:latin typeface="Cambria Math"/>
                                  <a:ea typeface="Cambria Math"/>
                                </a:rPr>
                                <m:t>𝑗</m:t>
                              </m:r>
                            </m:sub>
                          </m:sSub>
                        </m:num>
                        <m:den>
                          <m:r>
                            <a:rPr lang="en-US" sz="2000" i="1">
                              <a:latin typeface="Cambria Math"/>
                              <a:ea typeface="Cambria Math"/>
                            </a:rPr>
                            <m:t>𝜕</m:t>
                          </m:r>
                          <m:sSub>
                            <m:sSubPr>
                              <m:ctrlPr>
                                <a:rPr lang="en-US" sz="2000" i="1">
                                  <a:latin typeface="Cambria Math" panose="02040503050406030204" pitchFamily="18" charset="0"/>
                                  <a:ea typeface="Cambria Math"/>
                                </a:rPr>
                              </m:ctrlPr>
                            </m:sSubPr>
                            <m:e>
                              <m:r>
                                <a:rPr lang="en-US" sz="2000" b="0" i="1" smtClean="0">
                                  <a:latin typeface="Cambria Math"/>
                                  <a:ea typeface="Cambria Math"/>
                                </a:rPr>
                                <m:t>𝑝</m:t>
                              </m:r>
                            </m:e>
                            <m:sub>
                              <m:r>
                                <a:rPr lang="en-US" sz="2000" i="1">
                                  <a:latin typeface="Cambria Math"/>
                                  <a:ea typeface="Cambria Math"/>
                                </a:rPr>
                                <m:t>𝑖</m:t>
                              </m:r>
                            </m:sub>
                          </m:sSub>
                        </m:den>
                      </m:f>
                      <m:r>
                        <a:rPr lang="en-US" sz="2000" i="1">
                          <a:latin typeface="Cambria Math"/>
                          <a:ea typeface="Cambria Math"/>
                        </a:rPr>
                        <m:t> </m:t>
                      </m:r>
                    </m:oMath>
                  </m:oMathPara>
                </a14:m>
                <a:endParaRPr lang="en-US" sz="2000" b="0" i="0" dirty="0" smtClean="0">
                  <a:latin typeface="Cambria Math"/>
                </a:endParaRPr>
              </a:p>
              <a:p>
                <a:pPr marL="0" lvl="2"/>
                <a:endParaRPr lang="en-US" sz="2000" dirty="0">
                  <a:latin typeface="Cambria Math"/>
                </a:endParaRPr>
              </a:p>
              <a:p>
                <a:pPr marL="0" lvl="2"/>
                <a:r>
                  <a:rPr lang="en-US" sz="2000" b="0" dirty="0" smtClean="0">
                    <a:latin typeface="Cambria Math"/>
                    <a:sym typeface="Symbol"/>
                  </a:rPr>
                  <a:t></a:t>
                </a:r>
                <a14:m>
                  <m:oMath xmlns:m="http://schemas.openxmlformats.org/officeDocument/2006/math">
                    <m:r>
                      <a:rPr lang="en-US" sz="2000" b="0" i="1" dirty="0" smtClean="0">
                        <a:latin typeface="Cambria Math"/>
                        <a:sym typeface="Symbol"/>
                      </a:rPr>
                      <m:t> </m:t>
                    </m:r>
                    <m:r>
                      <m:rPr>
                        <m:nor/>
                      </m:rPr>
                      <a:rPr lang="en-US" sz="2000" i="1" dirty="0">
                        <a:latin typeface="Cambria Math"/>
                        <a:sym typeface="Symbol"/>
                      </a:rPr>
                      <m:t>−</m:t>
                    </m:r>
                    <m:r>
                      <m:rPr>
                        <m:nor/>
                      </m:rPr>
                      <a:rPr lang="en-US" sz="2000" i="1" dirty="0">
                        <a:sym typeface="Symbol"/>
                      </a:rPr>
                      <m:t>k</m:t>
                    </m:r>
                    <m:r>
                      <m:rPr>
                        <m:nor/>
                      </m:rPr>
                      <a:rPr lang="en-US" sz="2000" i="1" baseline="-25000" dirty="0">
                        <a:sym typeface="Symbol"/>
                      </a:rPr>
                      <m:t>B</m:t>
                    </m:r>
                  </m:oMath>
                </a14:m>
                <a:r>
                  <a:rPr lang="en-US" sz="2000" i="1" dirty="0" smtClean="0">
                    <a:latin typeface="Cambria Math"/>
                  </a:rPr>
                  <a:t> </a:t>
                </a:r>
                <a14:m>
                  <m:oMath xmlns:m="http://schemas.openxmlformats.org/officeDocument/2006/math">
                    <m:d>
                      <m:dPr>
                        <m:begChr m:val="["/>
                        <m:endChr m:val="]"/>
                        <m:ctrlPr>
                          <a:rPr lang="en-US" sz="2000" i="1" dirty="0" smtClean="0">
                            <a:latin typeface="Cambria Math" panose="02040503050406030204" pitchFamily="18" charset="0"/>
                          </a:rPr>
                        </m:ctrlPr>
                      </m:dPr>
                      <m:e>
                        <m:sSub>
                          <m:sSubPr>
                            <m:ctrlPr>
                              <a:rPr lang="en-US" sz="2000" i="1">
                                <a:latin typeface="Cambria Math" panose="02040503050406030204" pitchFamily="18" charset="0"/>
                                <a:sym typeface="Symbol"/>
                              </a:rPr>
                            </m:ctrlPr>
                          </m:sSubPr>
                          <m:e>
                            <m:r>
                              <a:rPr lang="en-US" sz="2000" i="1">
                                <a:latin typeface="Cambria Math"/>
                                <a:sym typeface="Symbol"/>
                              </a:rPr>
                              <m:t>𝑝</m:t>
                            </m:r>
                          </m:e>
                          <m:sub>
                            <m:r>
                              <a:rPr lang="en-US" sz="2000" i="1">
                                <a:latin typeface="Cambria Math"/>
                                <a:sym typeface="Symbol"/>
                              </a:rPr>
                              <m:t>𝑖</m:t>
                            </m:r>
                          </m:sub>
                        </m:sSub>
                        <m:f>
                          <m:fPr>
                            <m:ctrlPr>
                              <a:rPr lang="en-US" sz="2000" i="1" smtClean="0">
                                <a:latin typeface="Cambria Math" panose="02040503050406030204" pitchFamily="18" charset="0"/>
                                <a:sym typeface="Symbol"/>
                              </a:rPr>
                            </m:ctrlPr>
                          </m:fPr>
                          <m:num>
                            <m:r>
                              <a:rPr lang="en-US" sz="2000" b="0" i="1" smtClean="0">
                                <a:latin typeface="Cambria Math"/>
                                <a:sym typeface="Symbol"/>
                              </a:rPr>
                              <m:t>1</m:t>
                            </m:r>
                          </m:num>
                          <m:den>
                            <m:sSub>
                              <m:sSubPr>
                                <m:ctrlPr>
                                  <a:rPr lang="en-US" sz="2000" i="1">
                                    <a:latin typeface="Cambria Math" panose="02040503050406030204" pitchFamily="18" charset="0"/>
                                    <a:sym typeface="Symbol"/>
                                  </a:rPr>
                                </m:ctrlPr>
                              </m:sSubPr>
                              <m:e>
                                <m:r>
                                  <a:rPr lang="en-US" sz="2000" i="1">
                                    <a:latin typeface="Cambria Math"/>
                                    <a:sym typeface="Symbol"/>
                                  </a:rPr>
                                  <m:t>𝑝</m:t>
                                </m:r>
                              </m:e>
                              <m:sub>
                                <m:r>
                                  <a:rPr lang="en-US" sz="2000" i="1">
                                    <a:latin typeface="Cambria Math"/>
                                    <a:sym typeface="Symbol"/>
                                  </a:rPr>
                                  <m:t>𝑖</m:t>
                                </m:r>
                              </m:sub>
                            </m:sSub>
                          </m:den>
                        </m:f>
                        <m:r>
                          <a:rPr lang="en-US" sz="2000" b="0" i="1" smtClean="0">
                            <a:latin typeface="Cambria Math"/>
                            <a:sym typeface="Symbol"/>
                          </a:rPr>
                          <m:t>+</m:t>
                        </m:r>
                        <m:r>
                          <m:rPr>
                            <m:nor/>
                          </m:rPr>
                          <a:rPr lang="en-US" sz="2000">
                            <a:latin typeface="Cambria Math"/>
                            <a:sym typeface="Symbol"/>
                          </a:rPr>
                          <m:t>ln</m:t>
                        </m:r>
                        <m:d>
                          <m:dPr>
                            <m:ctrlPr>
                              <a:rPr lang="en-US" sz="2000" i="1">
                                <a:latin typeface="Cambria Math" panose="02040503050406030204" pitchFamily="18" charset="0"/>
                                <a:sym typeface="Symbol"/>
                              </a:rPr>
                            </m:ctrlPr>
                          </m:dPr>
                          <m:e>
                            <m:sSub>
                              <m:sSubPr>
                                <m:ctrlPr>
                                  <a:rPr lang="en-US" sz="2000" i="1">
                                    <a:latin typeface="Cambria Math" panose="02040503050406030204" pitchFamily="18" charset="0"/>
                                    <a:sym typeface="Symbol"/>
                                  </a:rPr>
                                </m:ctrlPr>
                              </m:sSubPr>
                              <m:e>
                                <m:r>
                                  <a:rPr lang="en-US" sz="2000" i="1">
                                    <a:latin typeface="Cambria Math"/>
                                    <a:sym typeface="Symbol"/>
                                  </a:rPr>
                                  <m:t>𝑝</m:t>
                                </m:r>
                              </m:e>
                              <m:sub>
                                <m:r>
                                  <a:rPr lang="en-US" sz="2000" i="1">
                                    <a:latin typeface="Cambria Math"/>
                                    <a:sym typeface="Symbol"/>
                                  </a:rPr>
                                  <m:t>𝑖</m:t>
                                </m:r>
                              </m:sub>
                            </m:sSub>
                          </m:e>
                        </m:d>
                      </m:e>
                    </m:d>
                    <m:r>
                      <a:rPr lang="en-US" sz="2000" i="1">
                        <a:latin typeface="Cambria Math"/>
                        <a:sym typeface="Symbol"/>
                      </a:rPr>
                      <m:t>−</m:t>
                    </m:r>
                    <m:r>
                      <a:rPr lang="en-US" sz="2000" i="1">
                        <a:latin typeface="Cambria Math"/>
                        <a:ea typeface="Cambria Math"/>
                        <a:sym typeface="Symbol"/>
                      </a:rPr>
                      <m:t>𝜆</m:t>
                    </m:r>
                    <m:sSub>
                      <m:sSubPr>
                        <m:ctrlPr>
                          <a:rPr lang="en-US" sz="2000" i="1">
                            <a:latin typeface="Cambria Math" panose="02040503050406030204" pitchFamily="18" charset="0"/>
                            <a:ea typeface="Cambria Math"/>
                            <a:sym typeface="Symbol"/>
                          </a:rPr>
                        </m:ctrlPr>
                      </m:sSubPr>
                      <m:e>
                        <m:r>
                          <a:rPr lang="en-US" sz="2000" i="1">
                            <a:latin typeface="Cambria Math"/>
                            <a:ea typeface="Cambria Math"/>
                            <a:sym typeface="Symbol"/>
                          </a:rPr>
                          <m:t>𝑘</m:t>
                        </m:r>
                      </m:e>
                      <m:sub>
                        <m:r>
                          <a:rPr lang="en-US" sz="2000" i="1">
                            <a:latin typeface="Cambria Math"/>
                            <a:ea typeface="Cambria Math"/>
                            <a:sym typeface="Symbol"/>
                          </a:rPr>
                          <m:t>𝐵</m:t>
                        </m:r>
                      </m:sub>
                    </m:sSub>
                    <m:r>
                      <a:rPr lang="en-US" sz="2000" i="1">
                        <a:latin typeface="Cambria Math"/>
                        <a:ea typeface="Cambria Math"/>
                        <a:sym typeface="Symbol"/>
                      </a:rPr>
                      <m:t>−</m:t>
                    </m:r>
                    <m:r>
                      <a:rPr lang="en-US" sz="2000" i="1" smtClean="0">
                        <a:latin typeface="Cambria Math"/>
                        <a:ea typeface="Cambria Math"/>
                        <a:sym typeface="Symbol"/>
                      </a:rPr>
                      <m:t>𝛽</m:t>
                    </m:r>
                    <m:sSub>
                      <m:sSubPr>
                        <m:ctrlPr>
                          <a:rPr lang="en-US" sz="2000" i="1">
                            <a:latin typeface="Cambria Math" panose="02040503050406030204" pitchFamily="18" charset="0"/>
                            <a:ea typeface="Cambria Math"/>
                            <a:sym typeface="Symbol"/>
                          </a:rPr>
                        </m:ctrlPr>
                      </m:sSubPr>
                      <m:e>
                        <m:r>
                          <a:rPr lang="en-US" sz="2000" i="1">
                            <a:latin typeface="Cambria Math"/>
                            <a:ea typeface="Cambria Math"/>
                            <a:sym typeface="Symbol"/>
                          </a:rPr>
                          <m:t>𝑘</m:t>
                        </m:r>
                      </m:e>
                      <m:sub>
                        <m:r>
                          <a:rPr lang="en-US" sz="2000" i="1">
                            <a:latin typeface="Cambria Math"/>
                            <a:ea typeface="Cambria Math"/>
                            <a:sym typeface="Symbol"/>
                          </a:rPr>
                          <m:t>𝐵</m:t>
                        </m:r>
                      </m:sub>
                    </m:sSub>
                    <m:sSub>
                      <m:sSubPr>
                        <m:ctrlPr>
                          <a:rPr lang="en-US" sz="2000" i="1">
                            <a:latin typeface="Cambria Math" panose="02040503050406030204" pitchFamily="18" charset="0"/>
                            <a:ea typeface="Cambria Math"/>
                            <a:sym typeface="Symbol"/>
                          </a:rPr>
                        </m:ctrlPr>
                      </m:sSubPr>
                      <m:e>
                        <m:r>
                          <a:rPr lang="en-US" sz="2000" i="1">
                            <a:latin typeface="Cambria Math"/>
                            <a:ea typeface="Cambria Math"/>
                            <a:sym typeface="Symbol"/>
                          </a:rPr>
                          <m:t>𝐸</m:t>
                        </m:r>
                      </m:e>
                      <m:sub>
                        <m:r>
                          <a:rPr lang="en-US" sz="2000" i="1">
                            <a:latin typeface="Cambria Math"/>
                            <a:ea typeface="Cambria Math"/>
                            <a:sym typeface="Symbol"/>
                          </a:rPr>
                          <m:t>𝑖</m:t>
                        </m:r>
                      </m:sub>
                    </m:sSub>
                    <m:r>
                      <a:rPr lang="en-US" sz="2000" b="0" i="1" dirty="0" smtClean="0">
                        <a:latin typeface="Cambria Math"/>
                      </a:rPr>
                      <m:t>=−</m:t>
                    </m:r>
                    <m:r>
                      <a:rPr lang="en-US" sz="2000" i="1">
                        <a:latin typeface="Cambria Math"/>
                        <a:sym typeface="Symbol"/>
                      </a:rPr>
                      <m:t>1</m:t>
                    </m:r>
                    <m:r>
                      <a:rPr lang="en-US" sz="2000" b="0" i="1" smtClean="0">
                        <a:latin typeface="Cambria Math"/>
                        <a:sym typeface="Symbol"/>
                      </a:rPr>
                      <m:t>−</m:t>
                    </m:r>
                    <m:r>
                      <m:rPr>
                        <m:nor/>
                      </m:rPr>
                      <a:rPr lang="en-US" sz="2000">
                        <a:latin typeface="Cambria Math"/>
                        <a:sym typeface="Symbol"/>
                      </a:rPr>
                      <m:t>ln</m:t>
                    </m:r>
                    <m:d>
                      <m:dPr>
                        <m:ctrlPr>
                          <a:rPr lang="en-US" sz="2000" i="1">
                            <a:latin typeface="Cambria Math" panose="02040503050406030204" pitchFamily="18" charset="0"/>
                            <a:sym typeface="Symbol"/>
                          </a:rPr>
                        </m:ctrlPr>
                      </m:dPr>
                      <m:e>
                        <m:sSub>
                          <m:sSubPr>
                            <m:ctrlPr>
                              <a:rPr lang="en-US" sz="2000" i="1">
                                <a:latin typeface="Cambria Math" panose="02040503050406030204" pitchFamily="18" charset="0"/>
                                <a:sym typeface="Symbol"/>
                              </a:rPr>
                            </m:ctrlPr>
                          </m:sSubPr>
                          <m:e>
                            <m:r>
                              <a:rPr lang="en-US" sz="2000" i="1">
                                <a:latin typeface="Cambria Math"/>
                                <a:sym typeface="Symbol"/>
                              </a:rPr>
                              <m:t>𝑝</m:t>
                            </m:r>
                          </m:e>
                          <m:sub>
                            <m:r>
                              <a:rPr lang="en-US" sz="2000" i="1">
                                <a:latin typeface="Cambria Math"/>
                                <a:sym typeface="Symbol"/>
                              </a:rPr>
                              <m:t>𝑖</m:t>
                            </m:r>
                          </m:sub>
                        </m:sSub>
                      </m:e>
                    </m:d>
                    <m:r>
                      <a:rPr lang="en-US" sz="2000" i="1">
                        <a:latin typeface="Cambria Math"/>
                        <a:sym typeface="Symbol"/>
                      </a:rPr>
                      <m:t>−</m:t>
                    </m:r>
                    <m:r>
                      <a:rPr lang="en-US" sz="2000" i="1">
                        <a:latin typeface="Cambria Math"/>
                        <a:ea typeface="Cambria Math"/>
                        <a:sym typeface="Symbol"/>
                      </a:rPr>
                      <m:t>𝜆</m:t>
                    </m:r>
                    <m:r>
                      <a:rPr lang="en-US" sz="2000" i="1">
                        <a:latin typeface="Cambria Math"/>
                        <a:ea typeface="Cambria Math"/>
                        <a:sym typeface="Symbol"/>
                      </a:rPr>
                      <m:t>−</m:t>
                    </m:r>
                    <m:r>
                      <a:rPr lang="en-US" sz="2000" i="1" smtClean="0">
                        <a:latin typeface="Cambria Math"/>
                        <a:ea typeface="Cambria Math"/>
                        <a:sym typeface="Symbol"/>
                      </a:rPr>
                      <m:t>𝛽</m:t>
                    </m:r>
                    <m:sSub>
                      <m:sSubPr>
                        <m:ctrlPr>
                          <a:rPr lang="en-US" sz="2000" i="1">
                            <a:latin typeface="Cambria Math" panose="02040503050406030204" pitchFamily="18" charset="0"/>
                            <a:ea typeface="Cambria Math"/>
                            <a:sym typeface="Symbol"/>
                          </a:rPr>
                        </m:ctrlPr>
                      </m:sSubPr>
                      <m:e>
                        <m:r>
                          <a:rPr lang="en-US" sz="2000" i="1">
                            <a:latin typeface="Cambria Math"/>
                            <a:ea typeface="Cambria Math"/>
                            <a:sym typeface="Symbol"/>
                          </a:rPr>
                          <m:t>𝐸</m:t>
                        </m:r>
                      </m:e>
                      <m:sub>
                        <m:r>
                          <a:rPr lang="en-US" sz="2000" i="1">
                            <a:latin typeface="Cambria Math"/>
                            <a:ea typeface="Cambria Math"/>
                            <a:sym typeface="Symbol"/>
                          </a:rPr>
                          <m:t>𝑖</m:t>
                        </m:r>
                      </m:sub>
                    </m:sSub>
                    <m:r>
                      <a:rPr lang="en-US" sz="2000" i="1" dirty="0">
                        <a:latin typeface="Cambria Math"/>
                      </a:rPr>
                      <m:t>=</m:t>
                    </m:r>
                    <m:r>
                      <a:rPr lang="en-US" sz="2000" b="0" i="1" dirty="0" smtClean="0">
                        <a:latin typeface="Cambria Math"/>
                      </a:rPr>
                      <m:t>0</m:t>
                    </m:r>
                  </m:oMath>
                </a14:m>
                <a:endParaRPr lang="en-US" sz="2000" i="1" dirty="0" smtClean="0">
                  <a:latin typeface="Cambria Math"/>
                </a:endParaRPr>
              </a:p>
              <a:p>
                <a:pPr marL="0" lvl="2"/>
                <a:endParaRPr lang="en-US" sz="2000" i="1" dirty="0" smtClean="0">
                  <a:latin typeface="Cambria Math"/>
                </a:endParaRPr>
              </a:p>
              <a:p>
                <a:pPr marL="342900" lvl="2" indent="-342900">
                  <a:buFont typeface="Symbol"/>
                  <a:buChar char="Þ"/>
                </a:pPr>
                <a14:m>
                  <m:oMath xmlns:m="http://schemas.openxmlformats.org/officeDocument/2006/math">
                    <m:r>
                      <m:rPr>
                        <m:nor/>
                      </m:rPr>
                      <a:rPr lang="en-US" sz="2000">
                        <a:latin typeface="Cambria Math"/>
                        <a:sym typeface="Symbol"/>
                      </a:rPr>
                      <m:t>ln</m:t>
                    </m:r>
                    <m:d>
                      <m:dPr>
                        <m:ctrlPr>
                          <a:rPr lang="en-US" sz="2000" i="1">
                            <a:latin typeface="Cambria Math" panose="02040503050406030204" pitchFamily="18" charset="0"/>
                            <a:sym typeface="Symbol"/>
                          </a:rPr>
                        </m:ctrlPr>
                      </m:dPr>
                      <m:e>
                        <m:sSub>
                          <m:sSubPr>
                            <m:ctrlPr>
                              <a:rPr lang="en-US" sz="2000" i="1">
                                <a:latin typeface="Cambria Math" panose="02040503050406030204" pitchFamily="18" charset="0"/>
                                <a:sym typeface="Symbol"/>
                              </a:rPr>
                            </m:ctrlPr>
                          </m:sSubPr>
                          <m:e>
                            <m:r>
                              <a:rPr lang="en-US" sz="2000" i="1">
                                <a:latin typeface="Cambria Math"/>
                                <a:sym typeface="Symbol"/>
                              </a:rPr>
                              <m:t>𝑝</m:t>
                            </m:r>
                          </m:e>
                          <m:sub>
                            <m:r>
                              <a:rPr lang="en-US" sz="2000" i="1">
                                <a:latin typeface="Cambria Math"/>
                                <a:sym typeface="Symbol"/>
                              </a:rPr>
                              <m:t>𝑖</m:t>
                            </m:r>
                          </m:sub>
                        </m:sSub>
                      </m:e>
                    </m:d>
                    <m:r>
                      <a:rPr lang="en-US" sz="2000" b="0" i="1" smtClean="0">
                        <a:latin typeface="Cambria Math"/>
                        <a:sym typeface="Symbol"/>
                      </a:rPr>
                      <m:t>=−</m:t>
                    </m:r>
                    <m:r>
                      <a:rPr lang="en-US" sz="2000" i="1">
                        <a:latin typeface="Cambria Math"/>
                        <a:sym typeface="Symbol"/>
                      </a:rPr>
                      <m:t>1−</m:t>
                    </m:r>
                    <m:r>
                      <a:rPr lang="en-US" sz="2000" i="1" smtClean="0">
                        <a:latin typeface="Cambria Math"/>
                        <a:ea typeface="Cambria Math"/>
                        <a:sym typeface="Symbol"/>
                      </a:rPr>
                      <m:t>𝜆</m:t>
                    </m:r>
                    <m:r>
                      <a:rPr lang="en-US" sz="2000" i="1">
                        <a:latin typeface="Cambria Math"/>
                        <a:ea typeface="Cambria Math"/>
                        <a:sym typeface="Symbol"/>
                      </a:rPr>
                      <m:t>−</m:t>
                    </m:r>
                    <m:r>
                      <a:rPr lang="en-US" sz="2000" i="1">
                        <a:latin typeface="Cambria Math"/>
                        <a:ea typeface="Cambria Math"/>
                        <a:sym typeface="Symbol"/>
                      </a:rPr>
                      <m:t>𝛽</m:t>
                    </m:r>
                    <m:sSub>
                      <m:sSubPr>
                        <m:ctrlPr>
                          <a:rPr lang="en-US" sz="2000" i="1">
                            <a:latin typeface="Cambria Math" panose="02040503050406030204" pitchFamily="18" charset="0"/>
                            <a:ea typeface="Cambria Math"/>
                            <a:sym typeface="Symbol"/>
                          </a:rPr>
                        </m:ctrlPr>
                      </m:sSubPr>
                      <m:e>
                        <m:r>
                          <a:rPr lang="en-US" sz="2000" i="1">
                            <a:latin typeface="Cambria Math"/>
                            <a:ea typeface="Cambria Math"/>
                            <a:sym typeface="Symbol"/>
                          </a:rPr>
                          <m:t>𝐸</m:t>
                        </m:r>
                      </m:e>
                      <m:sub>
                        <m:r>
                          <a:rPr lang="en-US" sz="2000" i="1">
                            <a:latin typeface="Cambria Math"/>
                            <a:ea typeface="Cambria Math"/>
                            <a:sym typeface="Symbol"/>
                          </a:rPr>
                          <m:t>𝑖</m:t>
                        </m:r>
                      </m:sub>
                    </m:sSub>
                  </m:oMath>
                </a14:m>
                <a:r>
                  <a:rPr lang="en-US" sz="2000" dirty="0" smtClean="0">
                    <a:latin typeface="Cambria Math"/>
                    <a:sym typeface="Symbol"/>
                  </a:rPr>
                  <a:t>      </a:t>
                </a:r>
                <a14:m>
                  <m:oMath xmlns:m="http://schemas.openxmlformats.org/officeDocument/2006/math">
                    <m:sSub>
                      <m:sSubPr>
                        <m:ctrlPr>
                          <a:rPr lang="en-US" sz="2000" b="1" i="1">
                            <a:latin typeface="Cambria Math" panose="02040503050406030204" pitchFamily="18" charset="0"/>
                            <a:sym typeface="Symbol"/>
                          </a:rPr>
                        </m:ctrlPr>
                      </m:sSubPr>
                      <m:e>
                        <m:r>
                          <a:rPr lang="en-US" sz="2000" b="1" i="1">
                            <a:latin typeface="Cambria Math"/>
                            <a:sym typeface="Symbol"/>
                          </a:rPr>
                          <m:t>𝒑</m:t>
                        </m:r>
                      </m:e>
                      <m:sub>
                        <m:r>
                          <a:rPr lang="en-US" sz="2000" b="1" i="1">
                            <a:latin typeface="Cambria Math"/>
                            <a:sym typeface="Symbol"/>
                          </a:rPr>
                          <m:t>𝒊</m:t>
                        </m:r>
                      </m:sub>
                    </m:sSub>
                    <m:r>
                      <a:rPr lang="en-US" sz="2000" b="1" i="1">
                        <a:latin typeface="Cambria Math"/>
                        <a:sym typeface="Symbol"/>
                      </a:rPr>
                      <m:t>=</m:t>
                    </m:r>
                    <m:sSup>
                      <m:sSupPr>
                        <m:ctrlPr>
                          <a:rPr lang="en-US" sz="2000" b="1" i="1">
                            <a:latin typeface="Cambria Math" panose="02040503050406030204" pitchFamily="18" charset="0"/>
                            <a:sym typeface="Symbol"/>
                          </a:rPr>
                        </m:ctrlPr>
                      </m:sSupPr>
                      <m:e>
                        <m:r>
                          <a:rPr lang="en-US" sz="2000" b="1" i="1">
                            <a:latin typeface="Cambria Math"/>
                            <a:sym typeface="Symbol"/>
                          </a:rPr>
                          <m:t>𝒆</m:t>
                        </m:r>
                      </m:e>
                      <m:sup>
                        <m:r>
                          <a:rPr lang="en-US" sz="2000" b="1" i="1">
                            <a:latin typeface="Cambria Math"/>
                            <a:sym typeface="Symbol"/>
                          </a:rPr>
                          <m:t>−</m:t>
                        </m:r>
                        <m:r>
                          <a:rPr lang="en-US" sz="2000" b="1" i="1">
                            <a:latin typeface="Cambria Math"/>
                            <a:sym typeface="Symbol"/>
                          </a:rPr>
                          <m:t>𝟏</m:t>
                        </m:r>
                        <m:r>
                          <a:rPr lang="en-US" sz="2000" b="1" i="1">
                            <a:latin typeface="Cambria Math"/>
                            <a:sym typeface="Symbol"/>
                          </a:rPr>
                          <m:t>−</m:t>
                        </m:r>
                        <m:r>
                          <a:rPr lang="en-US" sz="2000" b="1" i="1">
                            <a:latin typeface="Cambria Math"/>
                            <a:ea typeface="Cambria Math"/>
                            <a:sym typeface="Symbol"/>
                          </a:rPr>
                          <m:t>𝝀</m:t>
                        </m:r>
                        <m:r>
                          <a:rPr lang="en-US" sz="2000" b="1" i="1">
                            <a:latin typeface="Cambria Math"/>
                            <a:ea typeface="Cambria Math"/>
                            <a:sym typeface="Symbol"/>
                          </a:rPr>
                          <m:t>−</m:t>
                        </m:r>
                        <m:r>
                          <a:rPr lang="en-US" sz="2000" b="1" i="1">
                            <a:latin typeface="Cambria Math"/>
                            <a:ea typeface="Cambria Math"/>
                            <a:sym typeface="Symbol"/>
                          </a:rPr>
                          <m:t>𝜷</m:t>
                        </m:r>
                        <m:sSub>
                          <m:sSubPr>
                            <m:ctrlPr>
                              <a:rPr lang="en-US" sz="2000" b="1" i="1">
                                <a:latin typeface="Cambria Math" panose="02040503050406030204" pitchFamily="18" charset="0"/>
                                <a:ea typeface="Cambria Math"/>
                                <a:sym typeface="Symbol"/>
                              </a:rPr>
                            </m:ctrlPr>
                          </m:sSubPr>
                          <m:e>
                            <m:r>
                              <a:rPr lang="en-US" sz="2000" b="1" i="1">
                                <a:latin typeface="Cambria Math"/>
                                <a:ea typeface="Cambria Math"/>
                                <a:sym typeface="Symbol"/>
                              </a:rPr>
                              <m:t>𝑬</m:t>
                            </m:r>
                          </m:e>
                          <m:sub>
                            <m:r>
                              <a:rPr lang="en-US" sz="2000" b="1" i="1">
                                <a:latin typeface="Cambria Math"/>
                                <a:ea typeface="Cambria Math"/>
                                <a:sym typeface="Symbol"/>
                              </a:rPr>
                              <m:t>𝒊</m:t>
                            </m:r>
                          </m:sub>
                        </m:sSub>
                      </m:sup>
                    </m:sSup>
                  </m:oMath>
                </a14:m>
                <a:endParaRPr lang="en-US" sz="2000" b="1" i="1" dirty="0" smtClean="0">
                  <a:latin typeface="Cambria Math"/>
                </a:endParaRPr>
              </a:p>
              <a:p>
                <a:pPr marL="342900" lvl="2" indent="-342900">
                  <a:buFont typeface="Symbol"/>
                  <a:buChar char="Þ"/>
                </a:pPr>
                <a:endParaRPr lang="en-US" sz="2000" b="1" i="1" dirty="0">
                  <a:latin typeface="Cambria Math"/>
                </a:endParaRPr>
              </a:p>
              <a:p>
                <a:pPr marL="0" lvl="2"/>
                <a:r>
                  <a:rPr lang="en-US" sz="2000" i="1" dirty="0" smtClean="0">
                    <a:latin typeface="Cambria Math"/>
                  </a:rPr>
                  <a:t>Use the first constraint</a:t>
                </a:r>
              </a:p>
              <a:p>
                <a:pPr marL="0" lvl="2"/>
                <a:endParaRPr lang="en-US" sz="2000" b="0" i="1" dirty="0">
                  <a:latin typeface="Cambria Math"/>
                </a:endParaRPr>
              </a:p>
              <a:p>
                <a:pPr marL="0" lvl="2"/>
                <a14:m>
                  <m:oMathPara xmlns:m="http://schemas.openxmlformats.org/officeDocument/2006/math">
                    <m:oMathParaPr>
                      <m:jc m:val="left"/>
                    </m:oMathParaPr>
                    <m:oMath xmlns:m="http://schemas.openxmlformats.org/officeDocument/2006/math">
                      <m:r>
                        <a:rPr lang="en-US" sz="2000" b="0" i="1" smtClean="0">
                          <a:latin typeface="Cambria Math"/>
                        </a:rPr>
                        <m:t>1=</m:t>
                      </m:r>
                      <m:nary>
                        <m:naryPr>
                          <m:chr m:val="∑"/>
                          <m:supHide m:val="on"/>
                          <m:ctrlPr>
                            <a:rPr lang="en-US" sz="2000" i="1">
                              <a:latin typeface="Cambria Math" panose="02040503050406030204" pitchFamily="18" charset="0"/>
                            </a:rPr>
                          </m:ctrlPr>
                        </m:naryPr>
                        <m:sub>
                          <m:r>
                            <m:rPr>
                              <m:brk m:alnAt="7"/>
                            </m:rPr>
                            <a:rPr lang="en-US" sz="2000" i="1">
                              <a:latin typeface="Cambria Math"/>
                            </a:rPr>
                            <m:t>𝑖</m:t>
                          </m:r>
                        </m:sub>
                        <m:sup/>
                        <m:e>
                          <m:sSub>
                            <m:sSubPr>
                              <m:ctrlPr>
                                <a:rPr lang="en-US" sz="2000" i="1">
                                  <a:latin typeface="Cambria Math" panose="02040503050406030204" pitchFamily="18" charset="0"/>
                                </a:rPr>
                              </m:ctrlPr>
                            </m:sSubPr>
                            <m:e>
                              <m:r>
                                <a:rPr lang="en-US" sz="2000" i="1">
                                  <a:latin typeface="Cambria Math"/>
                                </a:rPr>
                                <m:t>𝑝</m:t>
                              </m:r>
                            </m:e>
                            <m:sub>
                              <m:r>
                                <a:rPr lang="en-US" sz="2000" i="1">
                                  <a:latin typeface="Cambria Math"/>
                                </a:rPr>
                                <m:t>𝑖</m:t>
                              </m:r>
                            </m:sub>
                          </m:sSub>
                        </m:e>
                      </m:nary>
                      <m:r>
                        <a:rPr lang="en-US" sz="2000" b="0" i="1" smtClean="0">
                          <a:latin typeface="Cambria Math"/>
                        </a:rPr>
                        <m:t>=</m:t>
                      </m:r>
                      <m:nary>
                        <m:naryPr>
                          <m:chr m:val="∑"/>
                          <m:supHide m:val="on"/>
                          <m:ctrlPr>
                            <a:rPr lang="en-US" sz="2000" i="1">
                              <a:latin typeface="Cambria Math" panose="02040503050406030204" pitchFamily="18" charset="0"/>
                            </a:rPr>
                          </m:ctrlPr>
                        </m:naryPr>
                        <m:sub>
                          <m:r>
                            <m:rPr>
                              <m:brk m:alnAt="7"/>
                            </m:rPr>
                            <a:rPr lang="en-US" sz="2000" i="1">
                              <a:latin typeface="Cambria Math"/>
                            </a:rPr>
                            <m:t>𝑖</m:t>
                          </m:r>
                        </m:sub>
                        <m:sup/>
                        <m:e>
                          <m:sSup>
                            <m:sSupPr>
                              <m:ctrlPr>
                                <a:rPr lang="en-US" sz="2000" i="1">
                                  <a:latin typeface="Cambria Math" panose="02040503050406030204" pitchFamily="18" charset="0"/>
                                  <a:sym typeface="Symbol"/>
                                </a:rPr>
                              </m:ctrlPr>
                            </m:sSupPr>
                            <m:e>
                              <m:r>
                                <a:rPr lang="en-US" sz="2000" i="1">
                                  <a:latin typeface="Cambria Math"/>
                                  <a:sym typeface="Symbol"/>
                                </a:rPr>
                                <m:t>𝑒</m:t>
                              </m:r>
                            </m:e>
                            <m:sup>
                              <m:r>
                                <a:rPr lang="en-US" sz="2000" i="1">
                                  <a:latin typeface="Cambria Math"/>
                                  <a:sym typeface="Symbol"/>
                                </a:rPr>
                                <m:t>−1−</m:t>
                              </m:r>
                              <m:r>
                                <a:rPr lang="en-US" sz="2000" i="1">
                                  <a:latin typeface="Cambria Math"/>
                                  <a:ea typeface="Cambria Math"/>
                                  <a:sym typeface="Symbol"/>
                                </a:rPr>
                                <m:t>𝜆</m:t>
                              </m:r>
                              <m:r>
                                <a:rPr lang="en-US" sz="2000" i="1">
                                  <a:latin typeface="Cambria Math"/>
                                  <a:ea typeface="Cambria Math"/>
                                  <a:sym typeface="Symbol"/>
                                </a:rPr>
                                <m:t>−</m:t>
                              </m:r>
                              <m:r>
                                <a:rPr lang="en-US" sz="2000" i="1">
                                  <a:latin typeface="Cambria Math"/>
                                  <a:ea typeface="Cambria Math"/>
                                  <a:sym typeface="Symbol"/>
                                </a:rPr>
                                <m:t>𝛽</m:t>
                              </m:r>
                              <m:sSub>
                                <m:sSubPr>
                                  <m:ctrlPr>
                                    <a:rPr lang="en-US" sz="2000" i="1">
                                      <a:latin typeface="Cambria Math" panose="02040503050406030204" pitchFamily="18" charset="0"/>
                                      <a:ea typeface="Cambria Math"/>
                                      <a:sym typeface="Symbol"/>
                                    </a:rPr>
                                  </m:ctrlPr>
                                </m:sSubPr>
                                <m:e>
                                  <m:r>
                                    <a:rPr lang="en-US" sz="2000" i="1">
                                      <a:latin typeface="Cambria Math"/>
                                      <a:ea typeface="Cambria Math"/>
                                      <a:sym typeface="Symbol"/>
                                    </a:rPr>
                                    <m:t>𝐸</m:t>
                                  </m:r>
                                </m:e>
                                <m:sub>
                                  <m:r>
                                    <a:rPr lang="en-US" sz="2000" i="1">
                                      <a:latin typeface="Cambria Math"/>
                                      <a:ea typeface="Cambria Math"/>
                                      <a:sym typeface="Symbol"/>
                                    </a:rPr>
                                    <m:t>𝑖</m:t>
                                  </m:r>
                                </m:sub>
                              </m:sSub>
                            </m:sup>
                          </m:sSup>
                        </m:e>
                      </m:nary>
                      <m:r>
                        <a:rPr lang="en-US" sz="2000" b="0" i="0" smtClean="0">
                          <a:latin typeface="Cambria Math"/>
                        </a:rPr>
                        <m:t>=</m:t>
                      </m:r>
                      <m:sSup>
                        <m:sSupPr>
                          <m:ctrlPr>
                            <a:rPr lang="en-US" sz="2000" i="1">
                              <a:latin typeface="Cambria Math" panose="02040503050406030204" pitchFamily="18" charset="0"/>
                              <a:sym typeface="Symbol"/>
                            </a:rPr>
                          </m:ctrlPr>
                        </m:sSupPr>
                        <m:e>
                          <m:r>
                            <a:rPr lang="en-US" sz="2000" i="1">
                              <a:latin typeface="Cambria Math"/>
                              <a:sym typeface="Symbol"/>
                            </a:rPr>
                            <m:t>𝑒</m:t>
                          </m:r>
                        </m:e>
                        <m:sup>
                          <m:r>
                            <a:rPr lang="en-US" sz="2000" i="1">
                              <a:latin typeface="Cambria Math"/>
                              <a:sym typeface="Symbol"/>
                            </a:rPr>
                            <m:t>−1−</m:t>
                          </m:r>
                          <m:r>
                            <a:rPr lang="en-US" sz="2000" i="1">
                              <a:latin typeface="Cambria Math"/>
                              <a:ea typeface="Cambria Math"/>
                              <a:sym typeface="Symbol"/>
                            </a:rPr>
                            <m:t>𝜆</m:t>
                          </m:r>
                        </m:sup>
                      </m:sSup>
                      <m:d>
                        <m:dPr>
                          <m:ctrlPr>
                            <a:rPr lang="en-US" sz="2000" i="1" smtClean="0">
                              <a:latin typeface="Cambria Math" panose="02040503050406030204" pitchFamily="18" charset="0"/>
                            </a:rPr>
                          </m:ctrlPr>
                        </m:dPr>
                        <m:e>
                          <m:nary>
                            <m:naryPr>
                              <m:chr m:val="∑"/>
                              <m:supHide m:val="on"/>
                              <m:ctrlPr>
                                <a:rPr lang="en-US" sz="2000" i="1">
                                  <a:latin typeface="Cambria Math" panose="02040503050406030204" pitchFamily="18" charset="0"/>
                                </a:rPr>
                              </m:ctrlPr>
                            </m:naryPr>
                            <m:sub>
                              <m:r>
                                <m:rPr>
                                  <m:brk m:alnAt="7"/>
                                </m:rPr>
                                <a:rPr lang="en-US" sz="2000" i="1">
                                  <a:latin typeface="Cambria Math"/>
                                </a:rPr>
                                <m:t>𝑖</m:t>
                              </m:r>
                            </m:sub>
                            <m:sup/>
                            <m:e>
                              <m:sSup>
                                <m:sSupPr>
                                  <m:ctrlPr>
                                    <a:rPr lang="en-US" sz="2000" i="1">
                                      <a:latin typeface="Cambria Math" panose="02040503050406030204" pitchFamily="18" charset="0"/>
                                      <a:sym typeface="Symbol"/>
                                    </a:rPr>
                                  </m:ctrlPr>
                                </m:sSupPr>
                                <m:e>
                                  <m:r>
                                    <a:rPr lang="en-US" sz="2000" i="1">
                                      <a:latin typeface="Cambria Math"/>
                                      <a:sym typeface="Symbol"/>
                                    </a:rPr>
                                    <m:t>𝑒</m:t>
                                  </m:r>
                                </m:e>
                                <m:sup>
                                  <m:r>
                                    <a:rPr lang="en-US" sz="2000" i="1">
                                      <a:latin typeface="Cambria Math"/>
                                      <a:ea typeface="Cambria Math"/>
                                      <a:sym typeface="Symbol"/>
                                    </a:rPr>
                                    <m:t>−</m:t>
                                  </m:r>
                                  <m:r>
                                    <a:rPr lang="en-US" sz="2000" i="1">
                                      <a:latin typeface="Cambria Math"/>
                                      <a:ea typeface="Cambria Math"/>
                                      <a:sym typeface="Symbol"/>
                                    </a:rPr>
                                    <m:t>𝛽</m:t>
                                  </m:r>
                                  <m:sSub>
                                    <m:sSubPr>
                                      <m:ctrlPr>
                                        <a:rPr lang="en-US" sz="2000" i="1">
                                          <a:latin typeface="Cambria Math" panose="02040503050406030204" pitchFamily="18" charset="0"/>
                                          <a:ea typeface="Cambria Math"/>
                                          <a:sym typeface="Symbol"/>
                                        </a:rPr>
                                      </m:ctrlPr>
                                    </m:sSubPr>
                                    <m:e>
                                      <m:r>
                                        <a:rPr lang="en-US" sz="2000" i="1">
                                          <a:latin typeface="Cambria Math"/>
                                          <a:ea typeface="Cambria Math"/>
                                          <a:sym typeface="Symbol"/>
                                        </a:rPr>
                                        <m:t>𝐸</m:t>
                                      </m:r>
                                    </m:e>
                                    <m:sub>
                                      <m:r>
                                        <a:rPr lang="en-US" sz="2000" i="1">
                                          <a:latin typeface="Cambria Math"/>
                                          <a:ea typeface="Cambria Math"/>
                                          <a:sym typeface="Symbol"/>
                                        </a:rPr>
                                        <m:t>𝑖</m:t>
                                      </m:r>
                                    </m:sub>
                                  </m:sSub>
                                </m:sup>
                              </m:sSup>
                            </m:e>
                          </m:nary>
                        </m:e>
                      </m:d>
                      <m:r>
                        <a:rPr lang="en-US" sz="2000" b="0" i="1" smtClean="0">
                          <a:latin typeface="Cambria Math"/>
                        </a:rPr>
                        <m:t>=</m:t>
                      </m:r>
                      <m:sSup>
                        <m:sSupPr>
                          <m:ctrlPr>
                            <a:rPr lang="en-US" sz="2000" i="1">
                              <a:latin typeface="Cambria Math" panose="02040503050406030204" pitchFamily="18" charset="0"/>
                              <a:sym typeface="Symbol"/>
                            </a:rPr>
                          </m:ctrlPr>
                        </m:sSupPr>
                        <m:e>
                          <m:r>
                            <a:rPr lang="en-US" sz="2000" i="1">
                              <a:latin typeface="Cambria Math"/>
                              <a:sym typeface="Symbol"/>
                            </a:rPr>
                            <m:t>𝑒</m:t>
                          </m:r>
                        </m:e>
                        <m:sup>
                          <m:r>
                            <a:rPr lang="en-US" sz="2000" i="1">
                              <a:latin typeface="Cambria Math"/>
                              <a:sym typeface="Symbol"/>
                            </a:rPr>
                            <m:t>−1−</m:t>
                          </m:r>
                          <m:r>
                            <a:rPr lang="en-US" sz="2000" i="1">
                              <a:latin typeface="Cambria Math"/>
                              <a:ea typeface="Cambria Math"/>
                              <a:sym typeface="Symbol"/>
                            </a:rPr>
                            <m:t>𝜆</m:t>
                          </m:r>
                        </m:sup>
                      </m:sSup>
                      <m:d>
                        <m:dPr>
                          <m:ctrlPr>
                            <a:rPr lang="en-US" sz="2000" i="1">
                              <a:latin typeface="Cambria Math" panose="02040503050406030204" pitchFamily="18" charset="0"/>
                            </a:rPr>
                          </m:ctrlPr>
                        </m:dPr>
                        <m:e>
                          <m:nary>
                            <m:naryPr>
                              <m:chr m:val="∑"/>
                              <m:supHide m:val="on"/>
                              <m:ctrlPr>
                                <a:rPr lang="en-US" sz="2000" i="1">
                                  <a:latin typeface="Cambria Math" panose="02040503050406030204" pitchFamily="18" charset="0"/>
                                </a:rPr>
                              </m:ctrlPr>
                            </m:naryPr>
                            <m:sub>
                              <m:r>
                                <m:rPr>
                                  <m:brk m:alnAt="7"/>
                                </m:rPr>
                                <a:rPr lang="en-US" sz="2000" i="1">
                                  <a:latin typeface="Cambria Math"/>
                                </a:rPr>
                                <m:t>𝑖</m:t>
                              </m:r>
                            </m:sub>
                            <m:sup/>
                            <m:e>
                              <m:sSup>
                                <m:sSupPr>
                                  <m:ctrlPr>
                                    <a:rPr lang="en-US" sz="2000" i="1">
                                      <a:latin typeface="Cambria Math" panose="02040503050406030204" pitchFamily="18" charset="0"/>
                                      <a:sym typeface="Symbol"/>
                                    </a:rPr>
                                  </m:ctrlPr>
                                </m:sSupPr>
                                <m:e>
                                  <m:r>
                                    <a:rPr lang="en-US" sz="2000" i="1">
                                      <a:latin typeface="Cambria Math"/>
                                      <a:sym typeface="Symbol"/>
                                    </a:rPr>
                                    <m:t>𝑒</m:t>
                                  </m:r>
                                </m:e>
                                <m:sup>
                                  <m:r>
                                    <a:rPr lang="en-US" sz="2000" i="1">
                                      <a:latin typeface="Cambria Math"/>
                                      <a:ea typeface="Cambria Math"/>
                                      <a:sym typeface="Symbol"/>
                                    </a:rPr>
                                    <m:t>−</m:t>
                                  </m:r>
                                  <m:r>
                                    <a:rPr lang="en-US" sz="2000" i="1">
                                      <a:latin typeface="Cambria Math"/>
                                      <a:ea typeface="Cambria Math"/>
                                      <a:sym typeface="Symbol"/>
                                    </a:rPr>
                                    <m:t>𝛽</m:t>
                                  </m:r>
                                  <m:sSub>
                                    <m:sSubPr>
                                      <m:ctrlPr>
                                        <a:rPr lang="en-US" sz="2000" i="1">
                                          <a:latin typeface="Cambria Math" panose="02040503050406030204" pitchFamily="18" charset="0"/>
                                          <a:ea typeface="Cambria Math"/>
                                          <a:sym typeface="Symbol"/>
                                        </a:rPr>
                                      </m:ctrlPr>
                                    </m:sSubPr>
                                    <m:e>
                                      <m:r>
                                        <a:rPr lang="en-US" sz="2000" i="1">
                                          <a:latin typeface="Cambria Math"/>
                                          <a:ea typeface="Cambria Math"/>
                                          <a:sym typeface="Symbol"/>
                                        </a:rPr>
                                        <m:t>𝐸</m:t>
                                      </m:r>
                                    </m:e>
                                    <m:sub>
                                      <m:r>
                                        <a:rPr lang="en-US" sz="2000" i="1">
                                          <a:latin typeface="Cambria Math"/>
                                          <a:ea typeface="Cambria Math"/>
                                          <a:sym typeface="Symbol"/>
                                        </a:rPr>
                                        <m:t>𝑖</m:t>
                                      </m:r>
                                    </m:sub>
                                  </m:sSub>
                                </m:sup>
                              </m:sSup>
                            </m:e>
                          </m:nary>
                        </m:e>
                      </m:d>
                    </m:oMath>
                  </m:oMathPara>
                </a14:m>
                <a:endParaRPr lang="en-US" sz="2000" dirty="0">
                  <a:latin typeface="Cambria Math"/>
                </a:endParaRPr>
              </a:p>
              <a:p>
                <a:pPr marL="0" lvl="2"/>
                <a:endParaRPr lang="en-US" sz="2000" dirty="0" smtClean="0">
                  <a:latin typeface="Cambria Math"/>
                </a:endParaRPr>
              </a:p>
              <a:p>
                <a:pPr marL="0" lvl="2"/>
                <a:r>
                  <a:rPr lang="en-US" sz="2000" dirty="0" smtClean="0">
                    <a:latin typeface="Cambria Math"/>
                    <a:sym typeface="Symbol"/>
                  </a:rPr>
                  <a:t>   </a:t>
                </a:r>
                <a14:m>
                  <m:oMath xmlns:m="http://schemas.openxmlformats.org/officeDocument/2006/math">
                    <m:sSup>
                      <m:sSupPr>
                        <m:ctrlPr>
                          <a:rPr lang="en-US" sz="2000" i="1">
                            <a:latin typeface="Cambria Math" panose="02040503050406030204" pitchFamily="18" charset="0"/>
                            <a:sym typeface="Symbol"/>
                          </a:rPr>
                        </m:ctrlPr>
                      </m:sSupPr>
                      <m:e>
                        <m:r>
                          <a:rPr lang="en-US" sz="2000" i="1">
                            <a:latin typeface="Cambria Math"/>
                            <a:sym typeface="Symbol"/>
                          </a:rPr>
                          <m:t>𝑒</m:t>
                        </m:r>
                      </m:e>
                      <m:sup>
                        <m:r>
                          <a:rPr lang="en-US" sz="2000" i="1">
                            <a:latin typeface="Cambria Math"/>
                            <a:sym typeface="Symbol"/>
                          </a:rPr>
                          <m:t>−1−</m:t>
                        </m:r>
                        <m:r>
                          <a:rPr lang="en-US" sz="2000" i="1">
                            <a:latin typeface="Cambria Math"/>
                            <a:ea typeface="Cambria Math"/>
                            <a:sym typeface="Symbol"/>
                          </a:rPr>
                          <m:t>𝜆</m:t>
                        </m:r>
                      </m:sup>
                    </m:sSup>
                    <m:r>
                      <a:rPr lang="en-US" sz="2000" b="0" i="1" smtClean="0">
                        <a:latin typeface="Cambria Math"/>
                        <a:ea typeface="Cambria Math"/>
                        <a:sym typeface="Symbol"/>
                      </a:rPr>
                      <m:t>=</m:t>
                    </m:r>
                    <m:f>
                      <m:fPr>
                        <m:ctrlPr>
                          <a:rPr lang="en-US" sz="2000" i="1" smtClean="0">
                            <a:latin typeface="Cambria Math" panose="02040503050406030204" pitchFamily="18" charset="0"/>
                            <a:sym typeface="Symbol"/>
                          </a:rPr>
                        </m:ctrlPr>
                      </m:fPr>
                      <m:num>
                        <m:r>
                          <a:rPr lang="en-US" sz="2000" b="0" i="1" smtClean="0">
                            <a:latin typeface="Cambria Math"/>
                            <a:sym typeface="Symbol"/>
                          </a:rPr>
                          <m:t>1</m:t>
                        </m:r>
                      </m:num>
                      <m:den>
                        <m:nary>
                          <m:naryPr>
                            <m:chr m:val="∑"/>
                            <m:supHide m:val="on"/>
                            <m:ctrlPr>
                              <a:rPr lang="en-US" sz="2000" i="1">
                                <a:latin typeface="Cambria Math" panose="02040503050406030204" pitchFamily="18" charset="0"/>
                              </a:rPr>
                            </m:ctrlPr>
                          </m:naryPr>
                          <m:sub>
                            <m:r>
                              <m:rPr>
                                <m:brk m:alnAt="7"/>
                              </m:rPr>
                              <a:rPr lang="en-US" sz="2000" i="1">
                                <a:latin typeface="Cambria Math"/>
                              </a:rPr>
                              <m:t>𝑖</m:t>
                            </m:r>
                          </m:sub>
                          <m:sup/>
                          <m:e>
                            <m:sSup>
                              <m:sSupPr>
                                <m:ctrlPr>
                                  <a:rPr lang="en-US" sz="2000" i="1">
                                    <a:latin typeface="Cambria Math" panose="02040503050406030204" pitchFamily="18" charset="0"/>
                                    <a:sym typeface="Symbol"/>
                                  </a:rPr>
                                </m:ctrlPr>
                              </m:sSupPr>
                              <m:e>
                                <m:r>
                                  <a:rPr lang="en-US" sz="2000" i="1">
                                    <a:latin typeface="Cambria Math"/>
                                    <a:sym typeface="Symbol"/>
                                  </a:rPr>
                                  <m:t>𝑒</m:t>
                                </m:r>
                              </m:e>
                              <m:sup>
                                <m:r>
                                  <a:rPr lang="en-US" sz="2000" i="1">
                                    <a:latin typeface="Cambria Math"/>
                                    <a:ea typeface="Cambria Math"/>
                                    <a:sym typeface="Symbol"/>
                                  </a:rPr>
                                  <m:t>−</m:t>
                                </m:r>
                                <m:r>
                                  <a:rPr lang="en-US" sz="2000" i="1">
                                    <a:latin typeface="Cambria Math"/>
                                    <a:ea typeface="Cambria Math"/>
                                    <a:sym typeface="Symbol"/>
                                  </a:rPr>
                                  <m:t>𝛽</m:t>
                                </m:r>
                                <m:sSub>
                                  <m:sSubPr>
                                    <m:ctrlPr>
                                      <a:rPr lang="en-US" sz="2000" i="1">
                                        <a:latin typeface="Cambria Math" panose="02040503050406030204" pitchFamily="18" charset="0"/>
                                        <a:ea typeface="Cambria Math"/>
                                        <a:sym typeface="Symbol"/>
                                      </a:rPr>
                                    </m:ctrlPr>
                                  </m:sSubPr>
                                  <m:e>
                                    <m:r>
                                      <a:rPr lang="en-US" sz="2000" i="1">
                                        <a:latin typeface="Cambria Math"/>
                                        <a:ea typeface="Cambria Math"/>
                                        <a:sym typeface="Symbol"/>
                                      </a:rPr>
                                      <m:t>𝐸</m:t>
                                    </m:r>
                                  </m:e>
                                  <m:sub>
                                    <m:r>
                                      <a:rPr lang="en-US" sz="2000" i="1">
                                        <a:latin typeface="Cambria Math"/>
                                        <a:ea typeface="Cambria Math"/>
                                        <a:sym typeface="Symbol"/>
                                      </a:rPr>
                                      <m:t>𝑖</m:t>
                                    </m:r>
                                  </m:sub>
                                </m:sSub>
                              </m:sup>
                            </m:sSup>
                          </m:e>
                        </m:nary>
                      </m:den>
                    </m:f>
                  </m:oMath>
                </a14:m>
                <a:r>
                  <a:rPr lang="en-US" sz="2000" dirty="0" smtClean="0">
                    <a:latin typeface="Cambria Math"/>
                  </a:rPr>
                  <a:t>  So </a:t>
                </a:r>
                <a14:m>
                  <m:oMath xmlns:m="http://schemas.openxmlformats.org/officeDocument/2006/math">
                    <m:sSub>
                      <m:sSubPr>
                        <m:ctrlPr>
                          <a:rPr lang="en-US" sz="2000" i="1">
                            <a:latin typeface="Cambria Math" panose="02040503050406030204" pitchFamily="18" charset="0"/>
                            <a:sym typeface="Symbol"/>
                          </a:rPr>
                        </m:ctrlPr>
                      </m:sSubPr>
                      <m:e>
                        <m:r>
                          <a:rPr lang="en-US" sz="2000" b="0" i="1">
                            <a:latin typeface="Cambria Math"/>
                            <a:sym typeface="Symbol"/>
                          </a:rPr>
                          <m:t>𝑝</m:t>
                        </m:r>
                      </m:e>
                      <m:sub>
                        <m:r>
                          <a:rPr lang="en-US" sz="2000" b="0" i="1">
                            <a:latin typeface="Cambria Math"/>
                            <a:sym typeface="Symbol"/>
                          </a:rPr>
                          <m:t>𝑖</m:t>
                        </m:r>
                      </m:sub>
                    </m:sSub>
                    <m:r>
                      <a:rPr lang="en-US" sz="2000" b="0" i="1">
                        <a:latin typeface="Cambria Math"/>
                        <a:sym typeface="Symbol"/>
                      </a:rPr>
                      <m:t>=</m:t>
                    </m:r>
                    <m:f>
                      <m:fPr>
                        <m:ctrlPr>
                          <a:rPr lang="en-US" sz="2000" i="1">
                            <a:latin typeface="Cambria Math" panose="02040503050406030204" pitchFamily="18" charset="0"/>
                            <a:sym typeface="Symbol"/>
                          </a:rPr>
                        </m:ctrlPr>
                      </m:fPr>
                      <m:num>
                        <m:sSup>
                          <m:sSupPr>
                            <m:ctrlPr>
                              <a:rPr lang="en-US" sz="2000" i="1">
                                <a:latin typeface="Cambria Math" panose="02040503050406030204" pitchFamily="18" charset="0"/>
                                <a:sym typeface="Symbol"/>
                              </a:rPr>
                            </m:ctrlPr>
                          </m:sSupPr>
                          <m:e>
                            <m:r>
                              <a:rPr lang="en-US" sz="2000" i="1">
                                <a:latin typeface="Cambria Math"/>
                                <a:sym typeface="Symbol"/>
                              </a:rPr>
                              <m:t>𝑒</m:t>
                            </m:r>
                          </m:e>
                          <m:sup>
                            <m:r>
                              <a:rPr lang="en-US" sz="2000" i="1">
                                <a:latin typeface="Cambria Math"/>
                                <a:ea typeface="Cambria Math"/>
                                <a:sym typeface="Symbol"/>
                              </a:rPr>
                              <m:t>−</m:t>
                            </m:r>
                            <m:r>
                              <a:rPr lang="en-US" sz="2000" i="1">
                                <a:latin typeface="Cambria Math"/>
                                <a:ea typeface="Cambria Math"/>
                                <a:sym typeface="Symbol"/>
                              </a:rPr>
                              <m:t>𝛽</m:t>
                            </m:r>
                            <m:sSub>
                              <m:sSubPr>
                                <m:ctrlPr>
                                  <a:rPr lang="en-US" sz="2000" i="1">
                                    <a:latin typeface="Cambria Math" panose="02040503050406030204" pitchFamily="18" charset="0"/>
                                    <a:ea typeface="Cambria Math"/>
                                    <a:sym typeface="Symbol"/>
                                  </a:rPr>
                                </m:ctrlPr>
                              </m:sSubPr>
                              <m:e>
                                <m:r>
                                  <a:rPr lang="en-US" sz="2000" i="1">
                                    <a:latin typeface="Cambria Math"/>
                                    <a:ea typeface="Cambria Math"/>
                                    <a:sym typeface="Symbol"/>
                                  </a:rPr>
                                  <m:t>𝐸</m:t>
                                </m:r>
                              </m:e>
                              <m:sub>
                                <m:r>
                                  <a:rPr lang="en-US" sz="2000" i="1">
                                    <a:latin typeface="Cambria Math"/>
                                    <a:ea typeface="Cambria Math"/>
                                    <a:sym typeface="Symbol"/>
                                  </a:rPr>
                                  <m:t>𝑖</m:t>
                                </m:r>
                              </m:sub>
                            </m:sSub>
                          </m:sup>
                        </m:sSup>
                      </m:num>
                      <m:den>
                        <m:nary>
                          <m:naryPr>
                            <m:chr m:val="∑"/>
                            <m:supHide m:val="on"/>
                            <m:ctrlPr>
                              <a:rPr lang="en-US" sz="2000" i="1">
                                <a:latin typeface="Cambria Math" panose="02040503050406030204" pitchFamily="18" charset="0"/>
                              </a:rPr>
                            </m:ctrlPr>
                          </m:naryPr>
                          <m:sub>
                            <m:r>
                              <m:rPr>
                                <m:brk m:alnAt="7"/>
                              </m:rPr>
                              <a:rPr lang="en-US" sz="2000" i="1">
                                <a:latin typeface="Cambria Math"/>
                              </a:rPr>
                              <m:t>𝑖</m:t>
                            </m:r>
                          </m:sub>
                          <m:sup/>
                          <m:e>
                            <m:sSup>
                              <m:sSupPr>
                                <m:ctrlPr>
                                  <a:rPr lang="en-US" sz="2000" i="1">
                                    <a:latin typeface="Cambria Math" panose="02040503050406030204" pitchFamily="18" charset="0"/>
                                    <a:sym typeface="Symbol"/>
                                  </a:rPr>
                                </m:ctrlPr>
                              </m:sSupPr>
                              <m:e>
                                <m:r>
                                  <a:rPr lang="en-US" sz="2000" i="1">
                                    <a:latin typeface="Cambria Math"/>
                                    <a:sym typeface="Symbol"/>
                                  </a:rPr>
                                  <m:t>𝑒</m:t>
                                </m:r>
                              </m:e>
                              <m:sup>
                                <m:r>
                                  <a:rPr lang="en-US" sz="2000" i="1">
                                    <a:latin typeface="Cambria Math"/>
                                    <a:ea typeface="Cambria Math"/>
                                    <a:sym typeface="Symbol"/>
                                  </a:rPr>
                                  <m:t>−</m:t>
                                </m:r>
                                <m:r>
                                  <a:rPr lang="en-US" sz="2000" i="1">
                                    <a:latin typeface="Cambria Math"/>
                                    <a:ea typeface="Cambria Math"/>
                                    <a:sym typeface="Symbol"/>
                                  </a:rPr>
                                  <m:t>𝛽</m:t>
                                </m:r>
                                <m:sSub>
                                  <m:sSubPr>
                                    <m:ctrlPr>
                                      <a:rPr lang="en-US" sz="2000" i="1">
                                        <a:latin typeface="Cambria Math" panose="02040503050406030204" pitchFamily="18" charset="0"/>
                                        <a:ea typeface="Cambria Math"/>
                                        <a:sym typeface="Symbol"/>
                                      </a:rPr>
                                    </m:ctrlPr>
                                  </m:sSubPr>
                                  <m:e>
                                    <m:r>
                                      <a:rPr lang="en-US" sz="2000" i="1">
                                        <a:latin typeface="Cambria Math"/>
                                        <a:ea typeface="Cambria Math"/>
                                        <a:sym typeface="Symbol"/>
                                      </a:rPr>
                                      <m:t>𝐸</m:t>
                                    </m:r>
                                  </m:e>
                                  <m:sub>
                                    <m:r>
                                      <a:rPr lang="en-US" sz="2000" i="1">
                                        <a:latin typeface="Cambria Math"/>
                                        <a:ea typeface="Cambria Math"/>
                                        <a:sym typeface="Symbol"/>
                                      </a:rPr>
                                      <m:t>𝑖</m:t>
                                    </m:r>
                                  </m:sub>
                                </m:sSub>
                              </m:sup>
                            </m:sSup>
                          </m:e>
                        </m:nary>
                      </m:den>
                    </m:f>
                  </m:oMath>
                </a14:m>
                <a:endParaRPr lang="en-US" sz="2000" dirty="0">
                  <a:latin typeface="Cambria Math"/>
                </a:endParaRPr>
              </a:p>
            </p:txBody>
          </p:sp>
        </mc:Choice>
        <mc:Fallback xmlns="">
          <p:sp>
            <p:nvSpPr>
              <p:cNvPr id="8" name="Rectangle 7"/>
              <p:cNvSpPr>
                <a:spLocks noRot="1" noChangeAspect="1" noMove="1" noResize="1" noEditPoints="1" noAdjustHandles="1" noChangeArrowheads="1" noChangeShapeType="1" noTextEdit="1"/>
              </p:cNvSpPr>
              <p:nvPr/>
            </p:nvSpPr>
            <p:spPr>
              <a:xfrm>
                <a:off x="29708" y="818606"/>
                <a:ext cx="8839200" cy="5938549"/>
              </a:xfrm>
              <a:prstGeom prst="rect">
                <a:avLst/>
              </a:prstGeom>
              <a:blipFill rotWithShape="0">
                <a:blip r:embed="rId4"/>
                <a:stretch>
                  <a:fillRect l="-759"/>
                </a:stretch>
              </a:blipFill>
            </p:spPr>
            <p:txBody>
              <a:bodyPr/>
              <a:lstStyle/>
              <a:p>
                <a:r>
                  <a:rPr lang="en-US">
                    <a:noFill/>
                  </a:rPr>
                  <a:t> </a:t>
                </a:r>
              </a:p>
            </p:txBody>
          </p:sp>
        </mc:Fallback>
      </mc:AlternateContent>
    </p:spTree>
    <p:extLst>
      <p:ext uri="{BB962C8B-B14F-4D97-AF65-F5344CB8AC3E}">
        <p14:creationId xmlns:p14="http://schemas.microsoft.com/office/powerpoint/2010/main" val="3208181352"/>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p:cNvSpPr>
            <a:spLocks noGrp="1" noChangeArrowheads="1"/>
          </p:cNvSpPr>
          <p:nvPr>
            <p:ph type="title"/>
          </p:nvPr>
        </p:nvSpPr>
        <p:spPr>
          <a:xfrm>
            <a:off x="0" y="12700"/>
            <a:ext cx="9144000" cy="825500"/>
          </a:xfrm>
        </p:spPr>
        <p:txBody>
          <a:bodyPr>
            <a:noAutofit/>
          </a:bodyPr>
          <a:lstStyle/>
          <a:p>
            <a:pPr eaLnBrk="1" hangingPunct="1"/>
            <a:r>
              <a:rPr lang="en-US" sz="3200" b="1" dirty="0" smtClean="0">
                <a:solidFill>
                  <a:srgbClr val="0000CC"/>
                </a:solidFill>
              </a:rPr>
              <a:t>Boltzmann Distribution and Partition Function</a:t>
            </a:r>
          </a:p>
        </p:txBody>
      </p:sp>
      <p:pic>
        <p:nvPicPr>
          <p:cNvPr id="15367" name="Picture 17"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8" name="Rectangle 7"/>
              <p:cNvSpPr/>
              <p:nvPr/>
            </p:nvSpPr>
            <p:spPr>
              <a:xfrm>
                <a:off x="381000" y="818606"/>
                <a:ext cx="8487908" cy="5724388"/>
              </a:xfrm>
              <a:prstGeom prst="rect">
                <a:avLst/>
              </a:prstGeom>
            </p:spPr>
            <p:txBody>
              <a:bodyPr wrap="square">
                <a:spAutoFit/>
              </a:bodyPr>
              <a:lstStyle/>
              <a:p>
                <a:pPr marL="0" lvl="2"/>
                <a14:m>
                  <m:oMath xmlns:m="http://schemas.openxmlformats.org/officeDocument/2006/math">
                    <m:sSub>
                      <m:sSubPr>
                        <m:ctrlPr>
                          <a:rPr lang="en-US" sz="2000" i="1" smtClean="0">
                            <a:latin typeface="Cambria Math" panose="02040503050406030204" pitchFamily="18" charset="0"/>
                            <a:sym typeface="Symbol"/>
                          </a:rPr>
                        </m:ctrlPr>
                      </m:sSubPr>
                      <m:e>
                        <m:r>
                          <a:rPr lang="en-US" sz="2000" b="0" i="1">
                            <a:latin typeface="Cambria Math"/>
                            <a:sym typeface="Symbol"/>
                          </a:rPr>
                          <m:t>𝑝</m:t>
                        </m:r>
                      </m:e>
                      <m:sub>
                        <m:r>
                          <a:rPr lang="en-US" sz="2000" b="0" i="1">
                            <a:latin typeface="Cambria Math"/>
                            <a:sym typeface="Symbol"/>
                          </a:rPr>
                          <m:t>𝑖</m:t>
                        </m:r>
                      </m:sub>
                    </m:sSub>
                    <m:r>
                      <a:rPr lang="en-US" sz="2000" b="0" i="1">
                        <a:latin typeface="Cambria Math"/>
                        <a:sym typeface="Symbol"/>
                      </a:rPr>
                      <m:t>=</m:t>
                    </m:r>
                    <m:f>
                      <m:fPr>
                        <m:ctrlPr>
                          <a:rPr lang="en-US" sz="2000" i="1">
                            <a:latin typeface="Cambria Math" panose="02040503050406030204" pitchFamily="18" charset="0"/>
                            <a:sym typeface="Symbol"/>
                          </a:rPr>
                        </m:ctrlPr>
                      </m:fPr>
                      <m:num>
                        <m:sSup>
                          <m:sSupPr>
                            <m:ctrlPr>
                              <a:rPr lang="en-US" sz="2000" i="1">
                                <a:latin typeface="Cambria Math" panose="02040503050406030204" pitchFamily="18" charset="0"/>
                                <a:sym typeface="Symbol"/>
                              </a:rPr>
                            </m:ctrlPr>
                          </m:sSupPr>
                          <m:e>
                            <m:r>
                              <a:rPr lang="en-US" sz="2000" i="1">
                                <a:latin typeface="Cambria Math"/>
                                <a:sym typeface="Symbol"/>
                              </a:rPr>
                              <m:t>𝑒</m:t>
                            </m:r>
                          </m:e>
                          <m:sup>
                            <m:r>
                              <a:rPr lang="en-US" sz="2000" i="1">
                                <a:latin typeface="Cambria Math"/>
                                <a:ea typeface="Cambria Math"/>
                                <a:sym typeface="Symbol"/>
                              </a:rPr>
                              <m:t>−</m:t>
                            </m:r>
                            <m:r>
                              <a:rPr lang="en-US" sz="2000" i="1">
                                <a:latin typeface="Cambria Math"/>
                                <a:ea typeface="Cambria Math"/>
                                <a:sym typeface="Symbol"/>
                              </a:rPr>
                              <m:t>𝛽</m:t>
                            </m:r>
                            <m:sSub>
                              <m:sSubPr>
                                <m:ctrlPr>
                                  <a:rPr lang="en-US" sz="2000" i="1">
                                    <a:latin typeface="Cambria Math" panose="02040503050406030204" pitchFamily="18" charset="0"/>
                                    <a:ea typeface="Cambria Math"/>
                                    <a:sym typeface="Symbol"/>
                                  </a:rPr>
                                </m:ctrlPr>
                              </m:sSubPr>
                              <m:e>
                                <m:r>
                                  <a:rPr lang="en-US" sz="2000" i="1">
                                    <a:latin typeface="Cambria Math"/>
                                    <a:ea typeface="Cambria Math"/>
                                    <a:sym typeface="Symbol"/>
                                  </a:rPr>
                                  <m:t>𝐸</m:t>
                                </m:r>
                              </m:e>
                              <m:sub>
                                <m:r>
                                  <a:rPr lang="en-US" sz="2000" i="1">
                                    <a:latin typeface="Cambria Math"/>
                                    <a:ea typeface="Cambria Math"/>
                                    <a:sym typeface="Symbol"/>
                                  </a:rPr>
                                  <m:t>𝑖</m:t>
                                </m:r>
                              </m:sub>
                            </m:sSub>
                          </m:sup>
                        </m:sSup>
                      </m:num>
                      <m:den>
                        <m:nary>
                          <m:naryPr>
                            <m:chr m:val="∑"/>
                            <m:supHide m:val="on"/>
                            <m:ctrlPr>
                              <a:rPr lang="en-US" sz="2000" i="1">
                                <a:latin typeface="Cambria Math" panose="02040503050406030204" pitchFamily="18" charset="0"/>
                              </a:rPr>
                            </m:ctrlPr>
                          </m:naryPr>
                          <m:sub>
                            <m:r>
                              <m:rPr>
                                <m:brk m:alnAt="7"/>
                              </m:rPr>
                              <a:rPr lang="en-US" sz="2000" i="1">
                                <a:latin typeface="Cambria Math"/>
                              </a:rPr>
                              <m:t>𝑖</m:t>
                            </m:r>
                          </m:sub>
                          <m:sup/>
                          <m:e>
                            <m:sSup>
                              <m:sSupPr>
                                <m:ctrlPr>
                                  <a:rPr lang="en-US" sz="2000" i="1">
                                    <a:latin typeface="Cambria Math" panose="02040503050406030204" pitchFamily="18" charset="0"/>
                                    <a:sym typeface="Symbol"/>
                                  </a:rPr>
                                </m:ctrlPr>
                              </m:sSupPr>
                              <m:e>
                                <m:r>
                                  <a:rPr lang="en-US" sz="2000" i="1">
                                    <a:latin typeface="Cambria Math"/>
                                    <a:sym typeface="Symbol"/>
                                  </a:rPr>
                                  <m:t>𝑒</m:t>
                                </m:r>
                              </m:e>
                              <m:sup>
                                <m:r>
                                  <a:rPr lang="en-US" sz="2000" i="1">
                                    <a:latin typeface="Cambria Math"/>
                                    <a:ea typeface="Cambria Math"/>
                                    <a:sym typeface="Symbol"/>
                                  </a:rPr>
                                  <m:t>−</m:t>
                                </m:r>
                                <m:r>
                                  <a:rPr lang="en-US" sz="2000" i="1">
                                    <a:latin typeface="Cambria Math"/>
                                    <a:ea typeface="Cambria Math"/>
                                    <a:sym typeface="Symbol"/>
                                  </a:rPr>
                                  <m:t>𝛽</m:t>
                                </m:r>
                                <m:sSub>
                                  <m:sSubPr>
                                    <m:ctrlPr>
                                      <a:rPr lang="en-US" sz="2000" i="1">
                                        <a:latin typeface="Cambria Math" panose="02040503050406030204" pitchFamily="18" charset="0"/>
                                        <a:ea typeface="Cambria Math"/>
                                        <a:sym typeface="Symbol"/>
                                      </a:rPr>
                                    </m:ctrlPr>
                                  </m:sSubPr>
                                  <m:e>
                                    <m:r>
                                      <a:rPr lang="en-US" sz="2000" i="1">
                                        <a:latin typeface="Cambria Math"/>
                                        <a:ea typeface="Cambria Math"/>
                                        <a:sym typeface="Symbol"/>
                                      </a:rPr>
                                      <m:t>𝐸</m:t>
                                    </m:r>
                                  </m:e>
                                  <m:sub>
                                    <m:r>
                                      <a:rPr lang="en-US" sz="2000" i="1">
                                        <a:latin typeface="Cambria Math"/>
                                        <a:ea typeface="Cambria Math"/>
                                        <a:sym typeface="Symbol"/>
                                      </a:rPr>
                                      <m:t>𝑖</m:t>
                                    </m:r>
                                  </m:sub>
                                </m:sSub>
                              </m:sup>
                            </m:sSup>
                          </m:e>
                        </m:nary>
                      </m:den>
                    </m:f>
                  </m:oMath>
                </a14:m>
                <a:r>
                  <a:rPr lang="en-US" sz="2000" dirty="0" smtClean="0">
                    <a:latin typeface="Cambria Math"/>
                  </a:rPr>
                  <a:t> </a:t>
                </a:r>
              </a:p>
              <a:p>
                <a:pPr marL="0" lvl="2"/>
                <a:endParaRPr lang="en-US" sz="2000" dirty="0">
                  <a:latin typeface="Cambria Math"/>
                </a:endParaRPr>
              </a:p>
              <a:p>
                <a:pPr marL="0" lvl="2"/>
                <a:r>
                  <a:rPr lang="en-US" sz="2000" dirty="0" smtClean="0">
                    <a:latin typeface="Cambria Math"/>
                  </a:rPr>
                  <a:t>Define the</a:t>
                </a:r>
                <a:r>
                  <a:rPr lang="en-US" sz="2000" b="1" dirty="0" smtClean="0">
                    <a:latin typeface="Cambria Math"/>
                  </a:rPr>
                  <a:t> Partition Function, </a:t>
                </a:r>
                <a:r>
                  <a:rPr lang="en-US" sz="2000" dirty="0" smtClean="0">
                    <a:latin typeface="Cambria Math"/>
                  </a:rPr>
                  <a:t>the total number of states available to the system as</a:t>
                </a:r>
              </a:p>
              <a:p>
                <a:pPr marL="0" lvl="2"/>
                <a14:m>
                  <m:oMathPara xmlns:m="http://schemas.openxmlformats.org/officeDocument/2006/math">
                    <m:oMathParaPr>
                      <m:jc m:val="left"/>
                    </m:oMathParaPr>
                    <m:oMath xmlns:m="http://schemas.openxmlformats.org/officeDocument/2006/math">
                      <m:r>
                        <a:rPr lang="en-US" sz="2000" b="1" i="1" smtClean="0">
                          <a:latin typeface="Cambria Math"/>
                        </a:rPr>
                        <m:t>𝒁</m:t>
                      </m:r>
                      <m:r>
                        <a:rPr lang="en-US" sz="2000" b="1" i="1" smtClean="0">
                          <a:latin typeface="Cambria Math"/>
                          <a:ea typeface="Cambria Math"/>
                        </a:rPr>
                        <m:t>≡</m:t>
                      </m:r>
                      <m:nary>
                        <m:naryPr>
                          <m:chr m:val="∑"/>
                          <m:supHide m:val="on"/>
                          <m:ctrlPr>
                            <a:rPr lang="en-US" sz="2000" b="1" i="1">
                              <a:latin typeface="Cambria Math" panose="02040503050406030204" pitchFamily="18" charset="0"/>
                            </a:rPr>
                          </m:ctrlPr>
                        </m:naryPr>
                        <m:sub>
                          <m:r>
                            <m:rPr>
                              <m:brk m:alnAt="7"/>
                            </m:rPr>
                            <a:rPr lang="en-US" sz="2000" b="1" i="1">
                              <a:latin typeface="Cambria Math"/>
                            </a:rPr>
                            <m:t>𝒊</m:t>
                          </m:r>
                        </m:sub>
                        <m:sup/>
                        <m:e>
                          <m:sSup>
                            <m:sSupPr>
                              <m:ctrlPr>
                                <a:rPr lang="en-US" sz="2000" b="1" i="1">
                                  <a:latin typeface="Cambria Math" panose="02040503050406030204" pitchFamily="18" charset="0"/>
                                  <a:sym typeface="Symbol"/>
                                </a:rPr>
                              </m:ctrlPr>
                            </m:sSupPr>
                            <m:e>
                              <m:r>
                                <a:rPr lang="en-US" sz="2000" b="1" i="1">
                                  <a:latin typeface="Cambria Math"/>
                                  <a:sym typeface="Symbol"/>
                                </a:rPr>
                                <m:t>𝒆</m:t>
                              </m:r>
                            </m:e>
                            <m:sup>
                              <m:r>
                                <a:rPr lang="en-US" sz="2000" b="1" i="1">
                                  <a:latin typeface="Cambria Math"/>
                                  <a:ea typeface="Cambria Math"/>
                                  <a:sym typeface="Symbol"/>
                                </a:rPr>
                                <m:t>−</m:t>
                              </m:r>
                              <m:r>
                                <a:rPr lang="en-US" sz="2000" b="1" i="1">
                                  <a:latin typeface="Cambria Math"/>
                                  <a:ea typeface="Cambria Math"/>
                                  <a:sym typeface="Symbol"/>
                                </a:rPr>
                                <m:t>𝜷</m:t>
                              </m:r>
                              <m:sSub>
                                <m:sSubPr>
                                  <m:ctrlPr>
                                    <a:rPr lang="en-US" sz="2000" b="1" i="1">
                                      <a:latin typeface="Cambria Math" panose="02040503050406030204" pitchFamily="18" charset="0"/>
                                      <a:ea typeface="Cambria Math"/>
                                      <a:sym typeface="Symbol"/>
                                    </a:rPr>
                                  </m:ctrlPr>
                                </m:sSubPr>
                                <m:e>
                                  <m:r>
                                    <a:rPr lang="en-US" sz="2000" b="1" i="1">
                                      <a:latin typeface="Cambria Math"/>
                                      <a:ea typeface="Cambria Math"/>
                                      <a:sym typeface="Symbol"/>
                                    </a:rPr>
                                    <m:t>𝑬</m:t>
                                  </m:r>
                                </m:e>
                                <m:sub>
                                  <m:r>
                                    <a:rPr lang="en-US" sz="2000" b="1" i="1">
                                      <a:latin typeface="Cambria Math"/>
                                      <a:ea typeface="Cambria Math"/>
                                      <a:sym typeface="Symbol"/>
                                    </a:rPr>
                                    <m:t>𝒊</m:t>
                                  </m:r>
                                </m:sub>
                              </m:sSub>
                            </m:sup>
                          </m:sSup>
                        </m:e>
                      </m:nary>
                    </m:oMath>
                  </m:oMathPara>
                </a14:m>
                <a:endParaRPr lang="en-US" sz="2000" b="1" dirty="0" smtClean="0">
                  <a:latin typeface="Cambria Math"/>
                </a:endParaRPr>
              </a:p>
              <a:p>
                <a:pPr marL="0" lvl="2"/>
                <a:endParaRPr lang="en-US" sz="2000" dirty="0" smtClean="0">
                  <a:latin typeface="Cambria Math"/>
                </a:endParaRPr>
              </a:p>
              <a:p>
                <a:pPr marL="0" lvl="2"/>
                <a14:m>
                  <m:oMathPara xmlns:m="http://schemas.openxmlformats.org/officeDocument/2006/math">
                    <m:oMathParaPr>
                      <m:jc m:val="left"/>
                    </m:oMathParaPr>
                    <m:oMath xmlns:m="http://schemas.openxmlformats.org/officeDocument/2006/math">
                      <m:r>
                        <a:rPr lang="en-US" sz="2000" i="1">
                          <a:latin typeface="Cambria Math"/>
                          <a:ea typeface="Cambria Math"/>
                          <a:sym typeface="Symbol"/>
                        </a:rPr>
                        <m:t>⇒</m:t>
                      </m:r>
                    </m:oMath>
                  </m:oMathPara>
                </a14:m>
                <a:endParaRPr lang="en-US" sz="2000" b="1" dirty="0">
                  <a:latin typeface="Cambria Math"/>
                </a:endParaRPr>
              </a:p>
              <a:p>
                <a:pPr marL="0" lvl="2"/>
                <a:endParaRPr lang="en-US" sz="2000" b="1" dirty="0">
                  <a:latin typeface="Cambria Math"/>
                </a:endParaRPr>
              </a:p>
              <a:p>
                <a:pPr marL="0" lvl="2"/>
                <a:r>
                  <a:rPr lang="en-US" sz="2000" dirty="0">
                    <a:latin typeface="Cambria Math"/>
                  </a:rPr>
                  <a:t>This is the famous </a:t>
                </a:r>
                <a:r>
                  <a:rPr lang="en-US" sz="2000" b="1" dirty="0">
                    <a:latin typeface="Cambria Math"/>
                  </a:rPr>
                  <a:t>Boltzmann Distribution </a:t>
                </a:r>
                <a:r>
                  <a:rPr lang="en-US" sz="2000" dirty="0">
                    <a:latin typeface="Cambria Math"/>
                  </a:rPr>
                  <a:t>which gives the probability of a given microstate in terms of its energy</a:t>
                </a:r>
              </a:p>
              <a:p>
                <a:pPr marL="0" lvl="2"/>
                <a:endParaRPr lang="en-US" sz="2000" dirty="0" smtClean="0">
                  <a:latin typeface="Cambria Math"/>
                </a:endParaRPr>
              </a:p>
              <a:p>
                <a:pPr marL="0" lvl="2"/>
                <a:r>
                  <a:rPr lang="en-US" sz="2000" b="1" dirty="0" smtClean="0">
                    <a:latin typeface="Cambria Math"/>
                  </a:rPr>
                  <a:t>Seems a bit magical, since we have not used ANY properties about </a:t>
                </a:r>
                <a:r>
                  <a:rPr lang="en-US" sz="2000" b="1" i="1" dirty="0" smtClean="0">
                    <a:latin typeface="Cambria Math"/>
                  </a:rPr>
                  <a:t>E</a:t>
                </a:r>
                <a:r>
                  <a:rPr lang="en-US" sz="2000" b="1" dirty="0" smtClean="0">
                    <a:latin typeface="Cambria Math"/>
                  </a:rPr>
                  <a:t> at all!</a:t>
                </a:r>
              </a:p>
              <a:p>
                <a:pPr marL="0" lvl="2"/>
                <a:endParaRPr lang="en-US" sz="2000" dirty="0">
                  <a:latin typeface="Cambria Math"/>
                </a:endParaRPr>
              </a:p>
              <a:p>
                <a:pPr marL="0" lvl="2"/>
                <a:r>
                  <a:rPr lang="en-US" sz="2000" dirty="0" smtClean="0">
                    <a:latin typeface="Cambria Math"/>
                  </a:rPr>
                  <a:t>What is </a:t>
                </a:r>
                <a:r>
                  <a:rPr lang="en-US" sz="2000" i="1" dirty="0" smtClean="0">
                    <a:latin typeface="Cambria Math"/>
                    <a:sym typeface="Symbol"/>
                  </a:rPr>
                  <a:t> </a:t>
                </a:r>
                <a:r>
                  <a:rPr lang="en-US" sz="2000" dirty="0" smtClean="0">
                    <a:latin typeface="Cambria Math"/>
                    <a:sym typeface="Symbol"/>
                  </a:rPr>
                  <a:t>? </a:t>
                </a:r>
              </a:p>
              <a:p>
                <a:pPr marL="0" lvl="2"/>
                <a:endParaRPr lang="en-US" sz="2000" dirty="0">
                  <a:latin typeface="Cambria Math"/>
                  <a:sym typeface="Symbol"/>
                </a:endParaRPr>
              </a:p>
              <a:p>
                <a:pPr marL="0" lvl="2"/>
                <a:endParaRPr lang="en-US" sz="2000" i="1" dirty="0" smtClean="0">
                  <a:latin typeface="Cambria Math"/>
                </a:endParaRPr>
              </a:p>
            </p:txBody>
          </p:sp>
        </mc:Choice>
        <mc:Fallback xmlns="">
          <p:sp>
            <p:nvSpPr>
              <p:cNvPr id="8" name="Rectangle 7"/>
              <p:cNvSpPr>
                <a:spLocks noRot="1" noChangeAspect="1" noMove="1" noResize="1" noEditPoints="1" noAdjustHandles="1" noChangeArrowheads="1" noChangeShapeType="1" noTextEdit="1"/>
              </p:cNvSpPr>
              <p:nvPr/>
            </p:nvSpPr>
            <p:spPr>
              <a:xfrm>
                <a:off x="381000" y="818606"/>
                <a:ext cx="8487908" cy="5724388"/>
              </a:xfrm>
              <a:prstGeom prst="rect">
                <a:avLst/>
              </a:prstGeom>
              <a:blipFill rotWithShape="0">
                <a:blip r:embed="rId4"/>
                <a:stretch>
                  <a:fillRect l="-790"/>
                </a:stretch>
              </a:blipFill>
            </p:spPr>
            <p:txBody>
              <a:bodyPr/>
              <a:lstStyle/>
              <a:p>
                <a:r>
                  <a:rPr lang="en-US">
                    <a:noFill/>
                  </a:rPr>
                  <a:t> </a:t>
                </a:r>
              </a:p>
            </p:txBody>
          </p:sp>
        </mc:Fallback>
      </mc:AlternateContent>
      <p:pic>
        <p:nvPicPr>
          <p:cNvPr id="5" name="Picture 2" descr="figure_06_17"/>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076406" y="2057400"/>
            <a:ext cx="2576958" cy="20007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xmlns:a14="http://schemas.microsoft.com/office/drawing/2010/main">
        <mc:Choice Requires="a14">
          <p:sp>
            <p:nvSpPr>
              <p:cNvPr id="7" name="TextBox 6"/>
              <p:cNvSpPr txBox="1"/>
              <p:nvPr/>
            </p:nvSpPr>
            <p:spPr>
              <a:xfrm>
                <a:off x="844731" y="3200400"/>
                <a:ext cx="2743200" cy="726609"/>
              </a:xfrm>
              <a:prstGeom prst="rect">
                <a:avLst/>
              </a:prstGeom>
              <a:solidFill>
                <a:srgbClr val="92D050"/>
              </a:solidFill>
              <a:ln>
                <a:solidFill>
                  <a:schemeClr val="tx1"/>
                </a:solidFill>
              </a:ln>
            </p:spPr>
            <p:txBody>
              <a:bodyPr wrap="square" rtlCol="0">
                <a:spAutoFit/>
              </a:bodyPr>
              <a:lstStyle/>
              <a:p>
                <a:pPr marL="0" lvl="2"/>
                <a14:m>
                  <m:oMath xmlns:m="http://schemas.openxmlformats.org/officeDocument/2006/math">
                    <m:sSub>
                      <m:sSubPr>
                        <m:ctrlPr>
                          <a:rPr lang="en-US" sz="2200" i="1">
                            <a:latin typeface="Cambria Math" panose="02040503050406030204" pitchFamily="18" charset="0"/>
                            <a:sym typeface="Symbol"/>
                          </a:rPr>
                        </m:ctrlPr>
                      </m:sSubPr>
                      <m:e>
                        <m:r>
                          <a:rPr lang="en-US" sz="2200" i="1">
                            <a:latin typeface="Cambria Math"/>
                            <a:sym typeface="Symbol"/>
                          </a:rPr>
                          <m:t>𝑝</m:t>
                        </m:r>
                      </m:e>
                      <m:sub>
                        <m:r>
                          <a:rPr lang="en-US" sz="2200" i="1">
                            <a:latin typeface="Cambria Math"/>
                            <a:sym typeface="Symbol"/>
                          </a:rPr>
                          <m:t>𝑖</m:t>
                        </m:r>
                      </m:sub>
                    </m:sSub>
                    <m:r>
                      <a:rPr lang="en-US" sz="2200" i="1">
                        <a:latin typeface="Cambria Math"/>
                        <a:sym typeface="Symbol"/>
                      </a:rPr>
                      <m:t>=</m:t>
                    </m:r>
                    <m:f>
                      <m:fPr>
                        <m:ctrlPr>
                          <a:rPr lang="en-US" sz="2200" i="1">
                            <a:latin typeface="Cambria Math" panose="02040503050406030204" pitchFamily="18" charset="0"/>
                            <a:sym typeface="Symbol"/>
                          </a:rPr>
                        </m:ctrlPr>
                      </m:fPr>
                      <m:num>
                        <m:sSup>
                          <m:sSupPr>
                            <m:ctrlPr>
                              <a:rPr lang="en-US" sz="2200" i="1">
                                <a:latin typeface="Cambria Math" panose="02040503050406030204" pitchFamily="18" charset="0"/>
                                <a:sym typeface="Symbol"/>
                              </a:rPr>
                            </m:ctrlPr>
                          </m:sSupPr>
                          <m:e>
                            <m:r>
                              <a:rPr lang="en-US" sz="2200" i="1">
                                <a:latin typeface="Cambria Math"/>
                                <a:sym typeface="Symbol"/>
                              </a:rPr>
                              <m:t>𝑒</m:t>
                            </m:r>
                          </m:e>
                          <m:sup>
                            <m:r>
                              <a:rPr lang="en-US" sz="2200" i="1">
                                <a:latin typeface="Cambria Math"/>
                                <a:ea typeface="Cambria Math"/>
                                <a:sym typeface="Symbol"/>
                              </a:rPr>
                              <m:t>−</m:t>
                            </m:r>
                            <m:r>
                              <a:rPr lang="en-US" sz="2200" i="1">
                                <a:latin typeface="Cambria Math"/>
                                <a:ea typeface="Cambria Math"/>
                                <a:sym typeface="Symbol"/>
                              </a:rPr>
                              <m:t>𝛽</m:t>
                            </m:r>
                            <m:sSub>
                              <m:sSubPr>
                                <m:ctrlPr>
                                  <a:rPr lang="en-US" sz="2200" i="1">
                                    <a:latin typeface="Cambria Math" panose="02040503050406030204" pitchFamily="18" charset="0"/>
                                    <a:ea typeface="Cambria Math"/>
                                    <a:sym typeface="Symbol"/>
                                  </a:rPr>
                                </m:ctrlPr>
                              </m:sSubPr>
                              <m:e>
                                <m:r>
                                  <a:rPr lang="en-US" sz="2200" i="1">
                                    <a:latin typeface="Cambria Math"/>
                                    <a:ea typeface="Cambria Math"/>
                                    <a:sym typeface="Symbol"/>
                                  </a:rPr>
                                  <m:t>𝐸</m:t>
                                </m:r>
                              </m:e>
                              <m:sub>
                                <m:r>
                                  <a:rPr lang="en-US" sz="2200" i="1">
                                    <a:latin typeface="Cambria Math"/>
                                    <a:ea typeface="Cambria Math"/>
                                    <a:sym typeface="Symbol"/>
                                  </a:rPr>
                                  <m:t>𝑖</m:t>
                                </m:r>
                              </m:sub>
                            </m:sSub>
                          </m:sup>
                        </m:sSup>
                      </m:num>
                      <m:den>
                        <m:nary>
                          <m:naryPr>
                            <m:chr m:val="∑"/>
                            <m:supHide m:val="on"/>
                            <m:ctrlPr>
                              <a:rPr lang="en-US" sz="2200" i="1">
                                <a:latin typeface="Cambria Math" panose="02040503050406030204" pitchFamily="18" charset="0"/>
                              </a:rPr>
                            </m:ctrlPr>
                          </m:naryPr>
                          <m:sub>
                            <m:r>
                              <m:rPr>
                                <m:brk m:alnAt="7"/>
                              </m:rPr>
                              <a:rPr lang="en-US" sz="2200" i="1">
                                <a:latin typeface="Cambria Math"/>
                              </a:rPr>
                              <m:t>𝑖</m:t>
                            </m:r>
                          </m:sub>
                          <m:sup/>
                          <m:e>
                            <m:sSup>
                              <m:sSupPr>
                                <m:ctrlPr>
                                  <a:rPr lang="en-US" sz="2200" i="1">
                                    <a:latin typeface="Cambria Math" panose="02040503050406030204" pitchFamily="18" charset="0"/>
                                    <a:sym typeface="Symbol"/>
                                  </a:rPr>
                                </m:ctrlPr>
                              </m:sSupPr>
                              <m:e>
                                <m:r>
                                  <a:rPr lang="en-US" sz="2200" i="1">
                                    <a:latin typeface="Cambria Math"/>
                                    <a:sym typeface="Symbol"/>
                                  </a:rPr>
                                  <m:t>𝑒</m:t>
                                </m:r>
                              </m:e>
                              <m:sup>
                                <m:r>
                                  <a:rPr lang="en-US" sz="2200" i="1">
                                    <a:latin typeface="Cambria Math"/>
                                    <a:ea typeface="Cambria Math"/>
                                    <a:sym typeface="Symbol"/>
                                  </a:rPr>
                                  <m:t>−</m:t>
                                </m:r>
                                <m:r>
                                  <a:rPr lang="en-US" sz="2200" i="1">
                                    <a:latin typeface="Cambria Math"/>
                                    <a:ea typeface="Cambria Math"/>
                                    <a:sym typeface="Symbol"/>
                                  </a:rPr>
                                  <m:t>𝛽</m:t>
                                </m:r>
                                <m:sSub>
                                  <m:sSubPr>
                                    <m:ctrlPr>
                                      <a:rPr lang="en-US" sz="2200" i="1">
                                        <a:latin typeface="Cambria Math" panose="02040503050406030204" pitchFamily="18" charset="0"/>
                                        <a:ea typeface="Cambria Math"/>
                                        <a:sym typeface="Symbol"/>
                                      </a:rPr>
                                    </m:ctrlPr>
                                  </m:sSubPr>
                                  <m:e>
                                    <m:r>
                                      <a:rPr lang="en-US" sz="2200" i="1">
                                        <a:latin typeface="Cambria Math"/>
                                        <a:ea typeface="Cambria Math"/>
                                        <a:sym typeface="Symbol"/>
                                      </a:rPr>
                                      <m:t>𝐸</m:t>
                                    </m:r>
                                  </m:e>
                                  <m:sub>
                                    <m:r>
                                      <a:rPr lang="en-US" sz="2200" i="1">
                                        <a:latin typeface="Cambria Math"/>
                                        <a:ea typeface="Cambria Math"/>
                                        <a:sym typeface="Symbol"/>
                                      </a:rPr>
                                      <m:t>𝑖</m:t>
                                    </m:r>
                                  </m:sub>
                                </m:sSub>
                              </m:sup>
                            </m:sSup>
                          </m:e>
                        </m:nary>
                      </m:den>
                    </m:f>
                    <m:r>
                      <a:rPr lang="en-US" sz="2200" i="1">
                        <a:latin typeface="Cambria Math"/>
                        <a:ea typeface="Cambria Math"/>
                        <a:sym typeface="Symbol"/>
                      </a:rPr>
                      <m:t>=</m:t>
                    </m:r>
                  </m:oMath>
                </a14:m>
                <a:r>
                  <a:rPr lang="en-US" sz="2200" b="1" dirty="0">
                    <a:latin typeface="Cambria Math"/>
                  </a:rPr>
                  <a:t> </a:t>
                </a:r>
                <a14:m>
                  <m:oMath xmlns:m="http://schemas.openxmlformats.org/officeDocument/2006/math">
                    <m:f>
                      <m:fPr>
                        <m:ctrlPr>
                          <a:rPr lang="en-US" sz="2200" i="1">
                            <a:latin typeface="Cambria Math" panose="02040503050406030204" pitchFamily="18" charset="0"/>
                            <a:sym typeface="Symbol"/>
                          </a:rPr>
                        </m:ctrlPr>
                      </m:fPr>
                      <m:num>
                        <m:sSup>
                          <m:sSupPr>
                            <m:ctrlPr>
                              <a:rPr lang="en-US" sz="2200" i="1">
                                <a:latin typeface="Cambria Math" panose="02040503050406030204" pitchFamily="18" charset="0"/>
                                <a:sym typeface="Symbol"/>
                              </a:rPr>
                            </m:ctrlPr>
                          </m:sSupPr>
                          <m:e>
                            <m:r>
                              <a:rPr lang="en-US" sz="2200" i="1">
                                <a:latin typeface="Cambria Math"/>
                                <a:sym typeface="Symbol"/>
                              </a:rPr>
                              <m:t>𝑒</m:t>
                            </m:r>
                          </m:e>
                          <m:sup>
                            <m:r>
                              <a:rPr lang="en-US" sz="2200" i="1">
                                <a:latin typeface="Cambria Math"/>
                                <a:ea typeface="Cambria Math"/>
                                <a:sym typeface="Symbol"/>
                              </a:rPr>
                              <m:t>−</m:t>
                            </m:r>
                            <m:r>
                              <a:rPr lang="en-US" sz="2200" i="1">
                                <a:latin typeface="Cambria Math"/>
                                <a:ea typeface="Cambria Math"/>
                                <a:sym typeface="Symbol"/>
                              </a:rPr>
                              <m:t>𝛽</m:t>
                            </m:r>
                            <m:sSub>
                              <m:sSubPr>
                                <m:ctrlPr>
                                  <a:rPr lang="en-US" sz="2200" i="1">
                                    <a:latin typeface="Cambria Math" panose="02040503050406030204" pitchFamily="18" charset="0"/>
                                    <a:ea typeface="Cambria Math"/>
                                    <a:sym typeface="Symbol"/>
                                  </a:rPr>
                                </m:ctrlPr>
                              </m:sSubPr>
                              <m:e>
                                <m:r>
                                  <a:rPr lang="en-US" sz="2200" i="1">
                                    <a:latin typeface="Cambria Math"/>
                                    <a:ea typeface="Cambria Math"/>
                                    <a:sym typeface="Symbol"/>
                                  </a:rPr>
                                  <m:t>𝐸</m:t>
                                </m:r>
                              </m:e>
                              <m:sub>
                                <m:r>
                                  <a:rPr lang="en-US" sz="2200" i="1">
                                    <a:latin typeface="Cambria Math"/>
                                    <a:ea typeface="Cambria Math"/>
                                    <a:sym typeface="Symbol"/>
                                  </a:rPr>
                                  <m:t>𝑖</m:t>
                                </m:r>
                              </m:sub>
                            </m:sSub>
                          </m:sup>
                        </m:sSup>
                      </m:num>
                      <m:den>
                        <m:r>
                          <a:rPr lang="en-US" sz="2200" i="1">
                            <a:latin typeface="Cambria Math"/>
                            <a:ea typeface="Cambria Math"/>
                            <a:sym typeface="Symbol"/>
                          </a:rPr>
                          <m:t>𝑍</m:t>
                        </m:r>
                      </m:den>
                    </m:f>
                  </m:oMath>
                </a14:m>
                <a:endParaRPr lang="en-US" sz="2200" dirty="0">
                  <a:latin typeface="Cambria Math"/>
                </a:endParaRPr>
              </a:p>
            </p:txBody>
          </p:sp>
        </mc:Choice>
        <mc:Fallback xmlns="">
          <p:sp>
            <p:nvSpPr>
              <p:cNvPr id="7" name="TextBox 6"/>
              <p:cNvSpPr txBox="1">
                <a:spLocks noRot="1" noChangeAspect="1" noMove="1" noResize="1" noEditPoints="1" noAdjustHandles="1" noChangeArrowheads="1" noChangeShapeType="1" noTextEdit="1"/>
              </p:cNvSpPr>
              <p:nvPr/>
            </p:nvSpPr>
            <p:spPr>
              <a:xfrm>
                <a:off x="844731" y="3200400"/>
                <a:ext cx="2743200" cy="726609"/>
              </a:xfrm>
              <a:prstGeom prst="rect">
                <a:avLst/>
              </a:prstGeom>
              <a:blipFill rotWithShape="0">
                <a:blip r:embed="rId6"/>
                <a:stretch>
                  <a:fillRect/>
                </a:stretch>
              </a:blipFill>
              <a:ln>
                <a:solidFill>
                  <a:schemeClr val="tx1"/>
                </a:solidFill>
              </a:ln>
            </p:spPr>
            <p:txBody>
              <a:bodyPr/>
              <a:lstStyle/>
              <a:p>
                <a:r>
                  <a:rPr lang="en-US">
                    <a:noFill/>
                  </a:rPr>
                  <a:t> </a:t>
                </a:r>
              </a:p>
            </p:txBody>
          </p:sp>
        </mc:Fallback>
      </mc:AlternateContent>
    </p:spTree>
    <p:extLst>
      <p:ext uri="{BB962C8B-B14F-4D97-AF65-F5344CB8AC3E}">
        <p14:creationId xmlns:p14="http://schemas.microsoft.com/office/powerpoint/2010/main" val="65041324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76192" y="93489"/>
            <a:ext cx="8991600" cy="609600"/>
          </a:xfrm>
        </p:spPr>
        <p:txBody>
          <a:bodyPr>
            <a:noAutofit/>
          </a:bodyPr>
          <a:lstStyle/>
          <a:p>
            <a:r>
              <a:rPr lang="en-US" sz="4000" b="1" dirty="0" smtClean="0">
                <a:solidFill>
                  <a:srgbClr val="1421DC"/>
                </a:solidFill>
              </a:rPr>
              <a:t>Last Time: Developing Models </a:t>
            </a:r>
          </a:p>
        </p:txBody>
      </p:sp>
      <p:sp>
        <p:nvSpPr>
          <p:cNvPr id="27651"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fld id="{90C87441-6A3E-438F-B1A7-A4D3B4AC6AB3}" type="slidenum">
              <a:rPr lang="en-US" sz="1200">
                <a:solidFill>
                  <a:srgbClr val="898989"/>
                </a:solidFill>
                <a:ea typeface="ＭＳ Ｐゴシック" pitchFamily="34" charset="-128"/>
              </a:rPr>
              <a:pPr eaLnBrk="1" hangingPunct="1"/>
              <a:t>11</a:t>
            </a:fld>
            <a:endParaRPr lang="en-US" sz="1200">
              <a:solidFill>
                <a:srgbClr val="898989"/>
              </a:solidFill>
              <a:ea typeface="ＭＳ Ｐゴシック" pitchFamily="34" charset="-128"/>
            </a:endParaRPr>
          </a:p>
        </p:txBody>
      </p:sp>
      <p:pic>
        <p:nvPicPr>
          <p:cNvPr id="27652" name="Picture 3"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3" name="Picture 4"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5" name="Group 14"/>
          <p:cNvGrpSpPr/>
          <p:nvPr/>
        </p:nvGrpSpPr>
        <p:grpSpPr>
          <a:xfrm>
            <a:off x="1776162" y="884080"/>
            <a:ext cx="5591667" cy="5534026"/>
            <a:chOff x="1774923" y="685801"/>
            <a:chExt cx="5734050" cy="5595806"/>
          </a:xfrm>
        </p:grpSpPr>
        <p:grpSp>
          <p:nvGrpSpPr>
            <p:cNvPr id="6" name="Group 5"/>
            <p:cNvGrpSpPr/>
            <p:nvPr/>
          </p:nvGrpSpPr>
          <p:grpSpPr>
            <a:xfrm>
              <a:off x="1774923" y="685801"/>
              <a:ext cx="5734050" cy="5595806"/>
              <a:chOff x="1774923" y="685801"/>
              <a:chExt cx="5734050" cy="5595806"/>
            </a:xfrm>
          </p:grpSpPr>
          <p:sp>
            <p:nvSpPr>
              <p:cNvPr id="7" name="Rectangle 6"/>
              <p:cNvSpPr/>
              <p:nvPr/>
            </p:nvSpPr>
            <p:spPr bwMode="auto">
              <a:xfrm>
                <a:off x="1774923" y="685801"/>
                <a:ext cx="5734050" cy="5595806"/>
              </a:xfrm>
              <a:prstGeom prst="rect">
                <a:avLst/>
              </a:prstGeom>
              <a:solidFill>
                <a:schemeClr val="bg1"/>
              </a:solidFill>
              <a:ln w="190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tIns="91440"/>
              <a:lstStyle/>
              <a:p>
                <a:pPr algn="ctr" fontAlgn="auto">
                  <a:spcBef>
                    <a:spcPts val="0"/>
                  </a:spcBef>
                  <a:spcAft>
                    <a:spcPts val="0"/>
                  </a:spcAft>
                  <a:defRPr/>
                </a:pPr>
                <a:endParaRPr lang="en-US" b="1" dirty="0">
                  <a:solidFill>
                    <a:prstClr val="black"/>
                  </a:solidFill>
                  <a:latin typeface="Calibri" pitchFamily="34" charset="0"/>
                </a:endParaRPr>
              </a:p>
            </p:txBody>
          </p:sp>
          <p:grpSp>
            <p:nvGrpSpPr>
              <p:cNvPr id="5" name="Group 4"/>
              <p:cNvGrpSpPr/>
              <p:nvPr/>
            </p:nvGrpSpPr>
            <p:grpSpPr>
              <a:xfrm>
                <a:off x="2013048" y="990600"/>
                <a:ext cx="5257800" cy="5063360"/>
                <a:chOff x="1957388" y="990600"/>
                <a:chExt cx="5257800" cy="5063360"/>
              </a:xfrm>
            </p:grpSpPr>
            <p:sp>
              <p:nvSpPr>
                <p:cNvPr id="8" name="Rectangle 7"/>
                <p:cNvSpPr/>
                <p:nvPr/>
              </p:nvSpPr>
              <p:spPr bwMode="auto">
                <a:xfrm>
                  <a:off x="2262188" y="3267178"/>
                  <a:ext cx="4648200" cy="384721"/>
                </a:xfrm>
                <a:prstGeom prst="rect">
                  <a:avLst/>
                </a:prstGeom>
                <a:solidFill>
                  <a:srgbClr val="FF0000"/>
                </a:solidFill>
                <a:ln w="285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spAutoFit/>
                </a:bodyPr>
                <a:lstStyle/>
                <a:p>
                  <a:pPr algn="ctr" fontAlgn="auto">
                    <a:spcBef>
                      <a:spcPts val="0"/>
                    </a:spcBef>
                    <a:spcAft>
                      <a:spcPts val="0"/>
                    </a:spcAft>
                    <a:defRPr/>
                  </a:pPr>
                  <a:r>
                    <a:rPr lang="en-US" sz="1900" b="1" dirty="0">
                      <a:solidFill>
                        <a:schemeClr val="tx1"/>
                      </a:solidFill>
                      <a:latin typeface="Calibri" pitchFamily="34" charset="0"/>
                    </a:rPr>
                    <a:t>D</a:t>
                  </a:r>
                  <a:r>
                    <a:rPr lang="en-US" sz="1900" b="1" dirty="0" smtClean="0">
                      <a:solidFill>
                        <a:schemeClr val="tx1"/>
                      </a:solidFill>
                      <a:latin typeface="Calibri" pitchFamily="34" charset="0"/>
                    </a:rPr>
                    <a:t>efine Quantitative Model Template</a:t>
                  </a:r>
                  <a:endParaRPr lang="en-US" sz="1900" b="1" dirty="0">
                    <a:solidFill>
                      <a:schemeClr val="tx1"/>
                    </a:solidFill>
                    <a:latin typeface="Calibri" pitchFamily="34" charset="0"/>
                  </a:endParaRPr>
                </a:p>
              </p:txBody>
            </p:sp>
            <p:sp>
              <p:nvSpPr>
                <p:cNvPr id="9" name="Rectangle 8"/>
                <p:cNvSpPr/>
                <p:nvPr/>
              </p:nvSpPr>
              <p:spPr bwMode="auto">
                <a:xfrm>
                  <a:off x="2262188" y="5669785"/>
                  <a:ext cx="4648200" cy="384175"/>
                </a:xfrm>
                <a:prstGeom prst="rect">
                  <a:avLst/>
                </a:prstGeom>
                <a:solidFill>
                  <a:srgbClr val="7030A0"/>
                </a:solidFill>
                <a:ln w="285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spAutoFit/>
                </a:bodyPr>
                <a:lstStyle/>
                <a:p>
                  <a:pPr algn="ctr" fontAlgn="auto">
                    <a:spcBef>
                      <a:spcPts val="0"/>
                    </a:spcBef>
                    <a:spcAft>
                      <a:spcPts val="0"/>
                    </a:spcAft>
                    <a:defRPr/>
                  </a:pPr>
                  <a:r>
                    <a:rPr lang="en-US" sz="1900" b="1" dirty="0">
                      <a:solidFill>
                        <a:prstClr val="white"/>
                      </a:solidFill>
                      <a:latin typeface="Calibri" pitchFamily="34" charset="0"/>
                    </a:rPr>
                    <a:t>Implement Choices as Simulation</a:t>
                  </a:r>
                </a:p>
              </p:txBody>
            </p:sp>
            <p:sp>
              <p:nvSpPr>
                <p:cNvPr id="10" name="Rectangle 9"/>
                <p:cNvSpPr/>
                <p:nvPr/>
              </p:nvSpPr>
              <p:spPr bwMode="auto">
                <a:xfrm>
                  <a:off x="1957388" y="4866497"/>
                  <a:ext cx="5257800" cy="383605"/>
                </a:xfrm>
                <a:prstGeom prst="rect">
                  <a:avLst/>
                </a:prstGeom>
                <a:solidFill>
                  <a:srgbClr val="FFC000"/>
                </a:solidFill>
                <a:ln w="285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spAutoFit/>
                </a:bodyPr>
                <a:lstStyle/>
                <a:p>
                  <a:pPr algn="ctr" fontAlgn="auto">
                    <a:spcBef>
                      <a:spcPts val="0"/>
                    </a:spcBef>
                    <a:spcAft>
                      <a:spcPts val="0"/>
                    </a:spcAft>
                    <a:defRPr/>
                  </a:pPr>
                  <a:r>
                    <a:rPr lang="en-US" sz="1900" b="1" dirty="0">
                      <a:solidFill>
                        <a:schemeClr val="tx1"/>
                      </a:solidFill>
                      <a:latin typeface="Calibri" pitchFamily="34" charset="0"/>
                    </a:rPr>
                    <a:t>Choose Methodologies </a:t>
                  </a:r>
                  <a:r>
                    <a:rPr lang="en-US" sz="1900" b="1" dirty="0" smtClean="0">
                      <a:solidFill>
                        <a:schemeClr val="tx1"/>
                      </a:solidFill>
                      <a:latin typeface="Calibri" pitchFamily="34" charset="0"/>
                    </a:rPr>
                    <a:t>for Problem Solution</a:t>
                  </a:r>
                  <a:endParaRPr lang="en-US" sz="1400" b="1" dirty="0">
                    <a:solidFill>
                      <a:schemeClr val="tx1"/>
                    </a:solidFill>
                    <a:latin typeface="Calibri" pitchFamily="34" charset="0"/>
                  </a:endParaRPr>
                </a:p>
              </p:txBody>
            </p:sp>
            <p:sp>
              <p:nvSpPr>
                <p:cNvPr id="11" name="Rectangle 10"/>
                <p:cNvSpPr/>
                <p:nvPr/>
              </p:nvSpPr>
              <p:spPr bwMode="auto">
                <a:xfrm>
                  <a:off x="2212976" y="2507260"/>
                  <a:ext cx="4746625" cy="385763"/>
                </a:xfrm>
                <a:prstGeom prst="rect">
                  <a:avLst/>
                </a:prstGeom>
                <a:solidFill>
                  <a:srgbClr val="7030A0"/>
                </a:solidFill>
                <a:ln w="285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spAutoFit/>
                </a:bodyPr>
                <a:lstStyle/>
                <a:p>
                  <a:pPr algn="ctr" fontAlgn="auto">
                    <a:spcBef>
                      <a:spcPts val="0"/>
                    </a:spcBef>
                    <a:spcAft>
                      <a:spcPts val="0"/>
                    </a:spcAft>
                    <a:defRPr/>
                  </a:pPr>
                  <a:r>
                    <a:rPr lang="en-US" sz="1900" b="1" dirty="0">
                      <a:solidFill>
                        <a:schemeClr val="bg1"/>
                      </a:solidFill>
                      <a:latin typeface="Calibri" pitchFamily="34" charset="0"/>
                    </a:rPr>
                    <a:t>Define </a:t>
                  </a:r>
                  <a:r>
                    <a:rPr lang="en-US" sz="1900" b="1" dirty="0" smtClean="0">
                      <a:solidFill>
                        <a:schemeClr val="bg1"/>
                      </a:solidFill>
                      <a:latin typeface="Calibri" pitchFamily="34" charset="0"/>
                    </a:rPr>
                    <a:t>Conceptual Model</a:t>
                  </a:r>
                  <a:endParaRPr lang="en-US" sz="1400" b="1" dirty="0">
                    <a:solidFill>
                      <a:schemeClr val="bg1"/>
                    </a:solidFill>
                    <a:latin typeface="Calibri" pitchFamily="34" charset="0"/>
                  </a:endParaRPr>
                </a:p>
              </p:txBody>
            </p:sp>
            <p:sp>
              <p:nvSpPr>
                <p:cNvPr id="17" name="Rectangle 16"/>
                <p:cNvSpPr/>
                <p:nvPr/>
              </p:nvSpPr>
              <p:spPr bwMode="auto">
                <a:xfrm>
                  <a:off x="2212182" y="990600"/>
                  <a:ext cx="4748212" cy="384175"/>
                </a:xfrm>
                <a:prstGeom prst="rect">
                  <a:avLst/>
                </a:prstGeom>
                <a:solidFill>
                  <a:srgbClr val="FFFF00"/>
                </a:solidFill>
                <a:ln w="285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spAutoFit/>
                </a:bodyPr>
                <a:lstStyle/>
                <a:p>
                  <a:pPr algn="ctr" fontAlgn="auto">
                    <a:spcBef>
                      <a:spcPts val="0"/>
                    </a:spcBef>
                    <a:spcAft>
                      <a:spcPts val="0"/>
                    </a:spcAft>
                    <a:defRPr/>
                  </a:pPr>
                  <a:r>
                    <a:rPr lang="en-US" sz="1900" b="1" dirty="0">
                      <a:solidFill>
                        <a:prstClr val="black"/>
                      </a:solidFill>
                      <a:latin typeface="Calibri" pitchFamily="34" charset="0"/>
                    </a:rPr>
                    <a:t>Biological Observations</a:t>
                  </a:r>
                  <a:endParaRPr lang="en-US" sz="1400" b="1" dirty="0">
                    <a:solidFill>
                      <a:prstClr val="black"/>
                    </a:solidFill>
                    <a:latin typeface="Calibri" pitchFamily="34" charset="0"/>
                  </a:endParaRPr>
                </a:p>
              </p:txBody>
            </p:sp>
            <p:sp>
              <p:nvSpPr>
                <p:cNvPr id="25" name="Rectangle 24"/>
                <p:cNvSpPr/>
                <p:nvPr/>
              </p:nvSpPr>
              <p:spPr bwMode="auto">
                <a:xfrm>
                  <a:off x="2212182" y="1748930"/>
                  <a:ext cx="4748212" cy="384175"/>
                </a:xfrm>
                <a:prstGeom prst="rect">
                  <a:avLst/>
                </a:prstGeom>
                <a:solidFill>
                  <a:schemeClr val="accent2">
                    <a:lumMod val="60000"/>
                    <a:lumOff val="40000"/>
                  </a:schemeClr>
                </a:solidFill>
                <a:ln w="285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spAutoFit/>
                </a:bodyPr>
                <a:lstStyle/>
                <a:p>
                  <a:pPr algn="ctr" fontAlgn="auto">
                    <a:spcBef>
                      <a:spcPts val="0"/>
                    </a:spcBef>
                    <a:spcAft>
                      <a:spcPts val="0"/>
                    </a:spcAft>
                    <a:defRPr/>
                  </a:pPr>
                  <a:r>
                    <a:rPr lang="en-US" sz="1900" b="1" dirty="0" smtClean="0">
                      <a:solidFill>
                        <a:prstClr val="black"/>
                      </a:solidFill>
                      <a:latin typeface="Calibri" pitchFamily="34" charset="0"/>
                    </a:rPr>
                    <a:t>Define Initial Questions and Hypotheses</a:t>
                  </a:r>
                  <a:endParaRPr lang="en-US" sz="1400" b="1" dirty="0">
                    <a:solidFill>
                      <a:prstClr val="black"/>
                    </a:solidFill>
                    <a:latin typeface="Calibri" pitchFamily="34" charset="0"/>
                  </a:endParaRPr>
                </a:p>
              </p:txBody>
            </p:sp>
            <p:sp>
              <p:nvSpPr>
                <p:cNvPr id="27" name="Rectangle 26"/>
                <p:cNvSpPr/>
                <p:nvPr/>
              </p:nvSpPr>
              <p:spPr bwMode="auto">
                <a:xfrm>
                  <a:off x="2252758" y="4069677"/>
                  <a:ext cx="4648200" cy="383605"/>
                </a:xfrm>
                <a:prstGeom prst="rect">
                  <a:avLst/>
                </a:prstGeom>
                <a:solidFill>
                  <a:srgbClr val="00B050"/>
                </a:solidFill>
                <a:ln w="285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spAutoFit/>
                </a:bodyPr>
                <a:lstStyle/>
                <a:p>
                  <a:pPr algn="ctr" fontAlgn="auto">
                    <a:spcBef>
                      <a:spcPts val="0"/>
                    </a:spcBef>
                    <a:spcAft>
                      <a:spcPts val="0"/>
                    </a:spcAft>
                    <a:defRPr/>
                  </a:pPr>
                  <a:r>
                    <a:rPr lang="en-US" sz="1900" b="1" dirty="0" smtClean="0">
                      <a:solidFill>
                        <a:schemeClr val="tx1"/>
                      </a:solidFill>
                      <a:latin typeface="Calibri" pitchFamily="34" charset="0"/>
                    </a:rPr>
                    <a:t>Define Mathematical Model</a:t>
                  </a:r>
                  <a:endParaRPr lang="en-US" sz="1900" b="1" dirty="0">
                    <a:solidFill>
                      <a:schemeClr val="tx1"/>
                    </a:solidFill>
                    <a:latin typeface="Calibri" pitchFamily="34" charset="0"/>
                  </a:endParaRPr>
                </a:p>
              </p:txBody>
            </p:sp>
          </p:grpSp>
        </p:grpSp>
        <p:grpSp>
          <p:nvGrpSpPr>
            <p:cNvPr id="14" name="Group 13"/>
            <p:cNvGrpSpPr/>
            <p:nvPr/>
          </p:nvGrpSpPr>
          <p:grpSpPr>
            <a:xfrm>
              <a:off x="4442000" y="1378445"/>
              <a:ext cx="390464" cy="4258012"/>
              <a:chOff x="4442000" y="1378445"/>
              <a:chExt cx="390464" cy="4258012"/>
            </a:xfrm>
          </p:grpSpPr>
          <p:sp>
            <p:nvSpPr>
              <p:cNvPr id="27657" name="Down Arrow 17"/>
              <p:cNvSpPr>
                <a:spLocks noChangeArrowheads="1"/>
              </p:cNvSpPr>
              <p:nvPr/>
            </p:nvSpPr>
            <p:spPr bwMode="auto">
              <a:xfrm>
                <a:off x="4451427" y="1378445"/>
                <a:ext cx="381037" cy="370485"/>
              </a:xfrm>
              <a:prstGeom prst="downArrow">
                <a:avLst>
                  <a:gd name="adj1" fmla="val 50000"/>
                  <a:gd name="adj2" fmla="val 50002"/>
                </a:avLst>
              </a:prstGeom>
              <a:solidFill>
                <a:schemeClr val="accent1"/>
              </a:solidFill>
              <a:ln w="9525" algn="ctr">
                <a:solidFill>
                  <a:schemeClr val="tx1"/>
                </a:solidFill>
                <a:round/>
                <a:headEnd/>
                <a:tailEnd/>
              </a:ln>
            </p:spPr>
            <p:txBody>
              <a:bodyPr wrap="none"/>
              <a:lstStyle/>
              <a:p>
                <a:endParaRPr lang="en-US" dirty="0">
                  <a:solidFill>
                    <a:srgbClr val="000000"/>
                  </a:solidFill>
                  <a:latin typeface="Calibri" pitchFamily="34" charset="0"/>
                </a:endParaRPr>
              </a:p>
            </p:txBody>
          </p:sp>
          <p:sp>
            <p:nvSpPr>
              <p:cNvPr id="30" name="Down Arrow 17"/>
              <p:cNvSpPr>
                <a:spLocks noChangeArrowheads="1"/>
              </p:cNvSpPr>
              <p:nvPr/>
            </p:nvSpPr>
            <p:spPr bwMode="auto">
              <a:xfrm>
                <a:off x="4451427" y="2142631"/>
                <a:ext cx="381037" cy="370485"/>
              </a:xfrm>
              <a:prstGeom prst="downArrow">
                <a:avLst>
                  <a:gd name="adj1" fmla="val 50000"/>
                  <a:gd name="adj2" fmla="val 50002"/>
                </a:avLst>
              </a:prstGeom>
              <a:solidFill>
                <a:schemeClr val="accent1"/>
              </a:solidFill>
              <a:ln w="9525" algn="ctr">
                <a:solidFill>
                  <a:schemeClr val="tx1"/>
                </a:solidFill>
                <a:round/>
                <a:headEnd/>
                <a:tailEnd/>
              </a:ln>
            </p:spPr>
            <p:txBody>
              <a:bodyPr wrap="none"/>
              <a:lstStyle/>
              <a:p>
                <a:endParaRPr lang="en-US" dirty="0">
                  <a:solidFill>
                    <a:srgbClr val="000000"/>
                  </a:solidFill>
                  <a:latin typeface="Calibri" pitchFamily="34" charset="0"/>
                </a:endParaRPr>
              </a:p>
            </p:txBody>
          </p:sp>
          <p:sp>
            <p:nvSpPr>
              <p:cNvPr id="29" name="Down Arrow 17"/>
              <p:cNvSpPr>
                <a:spLocks noChangeArrowheads="1"/>
              </p:cNvSpPr>
              <p:nvPr/>
            </p:nvSpPr>
            <p:spPr bwMode="auto">
              <a:xfrm>
                <a:off x="4451427" y="2896810"/>
                <a:ext cx="381037" cy="370485"/>
              </a:xfrm>
              <a:prstGeom prst="downArrow">
                <a:avLst>
                  <a:gd name="adj1" fmla="val 50000"/>
                  <a:gd name="adj2" fmla="val 50002"/>
                </a:avLst>
              </a:prstGeom>
              <a:solidFill>
                <a:schemeClr val="accent1"/>
              </a:solidFill>
              <a:ln w="9525" algn="ctr">
                <a:solidFill>
                  <a:schemeClr val="tx1"/>
                </a:solidFill>
                <a:round/>
                <a:headEnd/>
                <a:tailEnd/>
              </a:ln>
            </p:spPr>
            <p:txBody>
              <a:bodyPr wrap="none"/>
              <a:lstStyle/>
              <a:p>
                <a:endParaRPr lang="en-US" dirty="0">
                  <a:solidFill>
                    <a:srgbClr val="000000"/>
                  </a:solidFill>
                  <a:latin typeface="Calibri" pitchFamily="34" charset="0"/>
                </a:endParaRPr>
              </a:p>
            </p:txBody>
          </p:sp>
          <p:sp>
            <p:nvSpPr>
              <p:cNvPr id="28" name="Down Arrow 17"/>
              <p:cNvSpPr>
                <a:spLocks noChangeArrowheads="1"/>
              </p:cNvSpPr>
              <p:nvPr/>
            </p:nvSpPr>
            <p:spPr bwMode="auto">
              <a:xfrm>
                <a:off x="4451427" y="3667975"/>
                <a:ext cx="381037" cy="370485"/>
              </a:xfrm>
              <a:prstGeom prst="downArrow">
                <a:avLst>
                  <a:gd name="adj1" fmla="val 50000"/>
                  <a:gd name="adj2" fmla="val 50002"/>
                </a:avLst>
              </a:prstGeom>
              <a:solidFill>
                <a:schemeClr val="accent1"/>
              </a:solidFill>
              <a:ln w="9525" algn="ctr">
                <a:solidFill>
                  <a:schemeClr val="tx1"/>
                </a:solidFill>
                <a:round/>
                <a:headEnd/>
                <a:tailEnd/>
              </a:ln>
            </p:spPr>
            <p:txBody>
              <a:bodyPr wrap="none"/>
              <a:lstStyle/>
              <a:p>
                <a:endParaRPr lang="en-US" dirty="0">
                  <a:solidFill>
                    <a:srgbClr val="000000"/>
                  </a:solidFill>
                  <a:latin typeface="Calibri" pitchFamily="34" charset="0"/>
                </a:endParaRPr>
              </a:p>
            </p:txBody>
          </p:sp>
          <p:sp>
            <p:nvSpPr>
              <p:cNvPr id="31" name="Down Arrow 17"/>
              <p:cNvSpPr>
                <a:spLocks noChangeArrowheads="1"/>
              </p:cNvSpPr>
              <p:nvPr/>
            </p:nvSpPr>
            <p:spPr bwMode="auto">
              <a:xfrm>
                <a:off x="4442000" y="4477213"/>
                <a:ext cx="381037" cy="370485"/>
              </a:xfrm>
              <a:prstGeom prst="downArrow">
                <a:avLst>
                  <a:gd name="adj1" fmla="val 50000"/>
                  <a:gd name="adj2" fmla="val 50002"/>
                </a:avLst>
              </a:prstGeom>
              <a:solidFill>
                <a:schemeClr val="accent1"/>
              </a:solidFill>
              <a:ln w="9525" algn="ctr">
                <a:solidFill>
                  <a:schemeClr val="tx1"/>
                </a:solidFill>
                <a:round/>
                <a:headEnd/>
                <a:tailEnd/>
              </a:ln>
            </p:spPr>
            <p:txBody>
              <a:bodyPr wrap="none"/>
              <a:lstStyle/>
              <a:p>
                <a:endParaRPr lang="en-US" dirty="0">
                  <a:solidFill>
                    <a:srgbClr val="000000"/>
                  </a:solidFill>
                  <a:latin typeface="Calibri" pitchFamily="34" charset="0"/>
                </a:endParaRPr>
              </a:p>
            </p:txBody>
          </p:sp>
          <p:sp>
            <p:nvSpPr>
              <p:cNvPr id="32" name="Down Arrow 17"/>
              <p:cNvSpPr>
                <a:spLocks noChangeArrowheads="1"/>
              </p:cNvSpPr>
              <p:nvPr/>
            </p:nvSpPr>
            <p:spPr bwMode="auto">
              <a:xfrm>
                <a:off x="4451427" y="5265972"/>
                <a:ext cx="381037" cy="370485"/>
              </a:xfrm>
              <a:prstGeom prst="downArrow">
                <a:avLst>
                  <a:gd name="adj1" fmla="val 50000"/>
                  <a:gd name="adj2" fmla="val 50002"/>
                </a:avLst>
              </a:prstGeom>
              <a:solidFill>
                <a:schemeClr val="accent1"/>
              </a:solidFill>
              <a:ln w="9525" algn="ctr">
                <a:solidFill>
                  <a:schemeClr val="tx1"/>
                </a:solidFill>
                <a:round/>
                <a:headEnd/>
                <a:tailEnd/>
              </a:ln>
            </p:spPr>
            <p:txBody>
              <a:bodyPr wrap="none"/>
              <a:lstStyle/>
              <a:p>
                <a:endParaRPr lang="en-US" dirty="0">
                  <a:solidFill>
                    <a:srgbClr val="000000"/>
                  </a:solidFill>
                  <a:latin typeface="Calibri" pitchFamily="34" charset="0"/>
                </a:endParaRPr>
              </a:p>
            </p:txBody>
          </p:sp>
        </p:grpSp>
      </p:grpSp>
    </p:spTree>
    <p:extLst>
      <p:ext uri="{BB962C8B-B14F-4D97-AF65-F5344CB8AC3E}">
        <p14:creationId xmlns:p14="http://schemas.microsoft.com/office/powerpoint/2010/main" val="2069982548"/>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p:cNvSpPr>
            <a:spLocks noGrp="1" noChangeArrowheads="1"/>
          </p:cNvSpPr>
          <p:nvPr>
            <p:ph type="title"/>
          </p:nvPr>
        </p:nvSpPr>
        <p:spPr>
          <a:xfrm>
            <a:off x="0" y="12700"/>
            <a:ext cx="9144000" cy="825500"/>
          </a:xfrm>
        </p:spPr>
        <p:txBody>
          <a:bodyPr>
            <a:noAutofit/>
          </a:bodyPr>
          <a:lstStyle/>
          <a:p>
            <a:pPr eaLnBrk="1" hangingPunct="1"/>
            <a:r>
              <a:rPr lang="en-US" sz="3200" b="1" dirty="0" smtClean="0">
                <a:solidFill>
                  <a:srgbClr val="0000CC"/>
                </a:solidFill>
              </a:rPr>
              <a:t>Boltzmann Distribution and Partition Function</a:t>
            </a:r>
          </a:p>
        </p:txBody>
      </p:sp>
      <p:pic>
        <p:nvPicPr>
          <p:cNvPr id="15367" name="Picture 17"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8" name="Rectangle 7"/>
              <p:cNvSpPr/>
              <p:nvPr/>
            </p:nvSpPr>
            <p:spPr>
              <a:xfrm>
                <a:off x="381000" y="818606"/>
                <a:ext cx="8487908" cy="5019003"/>
              </a:xfrm>
              <a:prstGeom prst="rect">
                <a:avLst/>
              </a:prstGeom>
            </p:spPr>
            <p:txBody>
              <a:bodyPr wrap="square">
                <a:spAutoFit/>
              </a:bodyPr>
              <a:lstStyle/>
              <a:p>
                <a:pPr marL="0" lvl="2"/>
                <a:r>
                  <a:rPr lang="en-US" sz="2000" dirty="0" smtClean="0">
                    <a:sym typeface="Symbol"/>
                  </a:rPr>
                  <a:t>Actually, there is nothing magical about energy, the Boltzmann distribution holds for ANY scalar function that has a finite mean and whose probability is entropy-maximizing.</a:t>
                </a:r>
              </a:p>
              <a:p>
                <a:pPr marL="0" lvl="2"/>
                <a:endParaRPr lang="en-US" sz="2000" dirty="0">
                  <a:sym typeface="Symbol"/>
                </a:endParaRPr>
              </a:p>
              <a:p>
                <a:pPr marL="0" lvl="2"/>
                <a:r>
                  <a:rPr lang="en-US" sz="2000" dirty="0" smtClean="0">
                    <a:sym typeface="Symbol"/>
                  </a:rPr>
                  <a:t>In particular, it holds for the Gibbs Free Energy</a:t>
                </a:r>
              </a:p>
              <a:p>
                <a:pPr marL="0" lvl="2"/>
                <a:endParaRPr lang="en-US" sz="2000" i="1" dirty="0">
                  <a:latin typeface="Cambria Math"/>
                  <a:sym typeface="Symbol"/>
                </a:endParaRPr>
              </a:p>
              <a:p>
                <a:pPr marL="0" lvl="2"/>
                <a14:m>
                  <m:oMath xmlns:m="http://schemas.openxmlformats.org/officeDocument/2006/math">
                    <m:sSub>
                      <m:sSubPr>
                        <m:ctrlPr>
                          <a:rPr lang="en-US" sz="2000" i="1" smtClean="0">
                            <a:latin typeface="Cambria Math" panose="02040503050406030204" pitchFamily="18" charset="0"/>
                            <a:sym typeface="Symbol"/>
                          </a:rPr>
                        </m:ctrlPr>
                      </m:sSubPr>
                      <m:e>
                        <m:r>
                          <a:rPr lang="en-US" sz="2000" b="0" i="1">
                            <a:latin typeface="Cambria Math"/>
                            <a:sym typeface="Symbol"/>
                          </a:rPr>
                          <m:t>𝑝</m:t>
                        </m:r>
                      </m:e>
                      <m:sub>
                        <m:r>
                          <a:rPr lang="en-US" sz="2000" b="0" i="1">
                            <a:latin typeface="Cambria Math"/>
                            <a:sym typeface="Symbol"/>
                          </a:rPr>
                          <m:t>𝑖</m:t>
                        </m:r>
                      </m:sub>
                    </m:sSub>
                    <m:r>
                      <a:rPr lang="en-US" sz="2000" b="0" i="1">
                        <a:latin typeface="Cambria Math"/>
                        <a:sym typeface="Symbol"/>
                      </a:rPr>
                      <m:t>=</m:t>
                    </m:r>
                    <m:f>
                      <m:fPr>
                        <m:ctrlPr>
                          <a:rPr lang="en-US" sz="2000" i="1">
                            <a:latin typeface="Cambria Math" panose="02040503050406030204" pitchFamily="18" charset="0"/>
                            <a:sym typeface="Symbol"/>
                          </a:rPr>
                        </m:ctrlPr>
                      </m:fPr>
                      <m:num>
                        <m:sSup>
                          <m:sSupPr>
                            <m:ctrlPr>
                              <a:rPr lang="en-US" sz="2000" i="1">
                                <a:latin typeface="Cambria Math" panose="02040503050406030204" pitchFamily="18" charset="0"/>
                                <a:sym typeface="Symbol"/>
                              </a:rPr>
                            </m:ctrlPr>
                          </m:sSupPr>
                          <m:e>
                            <m:r>
                              <a:rPr lang="en-US" sz="2000" i="1">
                                <a:latin typeface="Cambria Math"/>
                                <a:sym typeface="Symbol"/>
                              </a:rPr>
                              <m:t>𝑒</m:t>
                            </m:r>
                          </m:e>
                          <m:sup>
                            <m:r>
                              <a:rPr lang="en-US" sz="2000" i="1">
                                <a:latin typeface="Cambria Math"/>
                                <a:ea typeface="Cambria Math"/>
                                <a:sym typeface="Symbol"/>
                              </a:rPr>
                              <m:t>−</m:t>
                            </m:r>
                            <m:r>
                              <a:rPr lang="en-US" sz="2000" i="1">
                                <a:latin typeface="Cambria Math"/>
                                <a:ea typeface="Cambria Math"/>
                                <a:sym typeface="Symbol"/>
                              </a:rPr>
                              <m:t>𝛽</m:t>
                            </m:r>
                            <m:sSub>
                              <m:sSubPr>
                                <m:ctrlPr>
                                  <a:rPr lang="en-US" sz="2000" i="1">
                                    <a:latin typeface="Cambria Math" panose="02040503050406030204" pitchFamily="18" charset="0"/>
                                    <a:ea typeface="Cambria Math"/>
                                    <a:sym typeface="Symbol"/>
                                  </a:rPr>
                                </m:ctrlPr>
                              </m:sSubPr>
                              <m:e>
                                <m:r>
                                  <a:rPr lang="en-US" sz="2000" b="0" i="1" smtClean="0">
                                    <a:latin typeface="Cambria Math"/>
                                    <a:ea typeface="Cambria Math"/>
                                    <a:sym typeface="Symbol"/>
                                  </a:rPr>
                                  <m:t>𝐺</m:t>
                                </m:r>
                              </m:e>
                              <m:sub>
                                <m:r>
                                  <a:rPr lang="en-US" sz="2000" i="1">
                                    <a:latin typeface="Cambria Math"/>
                                    <a:ea typeface="Cambria Math"/>
                                    <a:sym typeface="Symbol"/>
                                  </a:rPr>
                                  <m:t>𝑖</m:t>
                                </m:r>
                              </m:sub>
                            </m:sSub>
                          </m:sup>
                        </m:sSup>
                      </m:num>
                      <m:den>
                        <m:nary>
                          <m:naryPr>
                            <m:chr m:val="∑"/>
                            <m:supHide m:val="on"/>
                            <m:ctrlPr>
                              <a:rPr lang="en-US" sz="2000" i="1">
                                <a:latin typeface="Cambria Math" panose="02040503050406030204" pitchFamily="18" charset="0"/>
                              </a:rPr>
                            </m:ctrlPr>
                          </m:naryPr>
                          <m:sub>
                            <m:r>
                              <m:rPr>
                                <m:brk m:alnAt="7"/>
                              </m:rPr>
                              <a:rPr lang="en-US" sz="2000" i="1">
                                <a:latin typeface="Cambria Math"/>
                              </a:rPr>
                              <m:t>𝑖</m:t>
                            </m:r>
                          </m:sub>
                          <m:sup/>
                          <m:e>
                            <m:sSup>
                              <m:sSupPr>
                                <m:ctrlPr>
                                  <a:rPr lang="en-US" sz="2000" i="1">
                                    <a:latin typeface="Cambria Math" panose="02040503050406030204" pitchFamily="18" charset="0"/>
                                    <a:sym typeface="Symbol"/>
                                  </a:rPr>
                                </m:ctrlPr>
                              </m:sSupPr>
                              <m:e>
                                <m:r>
                                  <a:rPr lang="en-US" sz="2000" i="1">
                                    <a:latin typeface="Cambria Math"/>
                                    <a:sym typeface="Symbol"/>
                                  </a:rPr>
                                  <m:t>𝑒</m:t>
                                </m:r>
                              </m:e>
                              <m:sup>
                                <m:r>
                                  <a:rPr lang="en-US" sz="2000" i="1">
                                    <a:latin typeface="Cambria Math"/>
                                    <a:ea typeface="Cambria Math"/>
                                    <a:sym typeface="Symbol"/>
                                  </a:rPr>
                                  <m:t>−</m:t>
                                </m:r>
                                <m:r>
                                  <a:rPr lang="en-US" sz="2000" i="1">
                                    <a:latin typeface="Cambria Math"/>
                                    <a:ea typeface="Cambria Math"/>
                                    <a:sym typeface="Symbol"/>
                                  </a:rPr>
                                  <m:t>𝛽</m:t>
                                </m:r>
                                <m:sSub>
                                  <m:sSubPr>
                                    <m:ctrlPr>
                                      <a:rPr lang="en-US" sz="2000" i="1">
                                        <a:latin typeface="Cambria Math" panose="02040503050406030204" pitchFamily="18" charset="0"/>
                                        <a:ea typeface="Cambria Math"/>
                                        <a:sym typeface="Symbol"/>
                                      </a:rPr>
                                    </m:ctrlPr>
                                  </m:sSubPr>
                                  <m:e>
                                    <m:r>
                                      <a:rPr lang="en-US" sz="2000" b="0" i="1" smtClean="0">
                                        <a:latin typeface="Cambria Math"/>
                                        <a:ea typeface="Cambria Math"/>
                                        <a:sym typeface="Symbol"/>
                                      </a:rPr>
                                      <m:t>𝐺</m:t>
                                    </m:r>
                                  </m:e>
                                  <m:sub>
                                    <m:r>
                                      <a:rPr lang="en-US" sz="2000" i="1">
                                        <a:latin typeface="Cambria Math"/>
                                        <a:ea typeface="Cambria Math"/>
                                        <a:sym typeface="Symbol"/>
                                      </a:rPr>
                                      <m:t>𝑖</m:t>
                                    </m:r>
                                  </m:sub>
                                </m:sSub>
                              </m:sup>
                            </m:sSup>
                          </m:e>
                        </m:nary>
                      </m:den>
                    </m:f>
                  </m:oMath>
                </a14:m>
                <a:r>
                  <a:rPr lang="en-US" sz="2000" dirty="0" smtClean="0">
                    <a:latin typeface="Cambria Math"/>
                  </a:rPr>
                  <a:t> </a:t>
                </a:r>
              </a:p>
              <a:p>
                <a:pPr marL="0" lvl="2"/>
                <a:endParaRPr lang="en-US" sz="2000" dirty="0" smtClean="0">
                  <a:latin typeface="Cambria Math"/>
                </a:endParaRPr>
              </a:p>
              <a:p>
                <a:pPr marL="0" lvl="2"/>
                <a:r>
                  <a:rPr lang="en-US" sz="2000" dirty="0" smtClean="0">
                    <a:latin typeface="Cambria Math"/>
                  </a:rPr>
                  <a:t>But </a:t>
                </a:r>
                <a14:m>
                  <m:oMath xmlns:m="http://schemas.openxmlformats.org/officeDocument/2006/math">
                    <m:r>
                      <a:rPr lang="en-US" sz="2000" b="1" i="1">
                        <a:latin typeface="Cambria Math"/>
                      </a:rPr>
                      <m:t>𝑮</m:t>
                    </m:r>
                    <m:r>
                      <a:rPr lang="en-US" sz="2000" b="1" i="1">
                        <a:latin typeface="Cambria Math"/>
                        <a:ea typeface="Cambria Math"/>
                      </a:rPr>
                      <m:t>≡</m:t>
                    </m:r>
                    <m:r>
                      <a:rPr lang="en-US" sz="2000" b="1" i="1">
                        <a:latin typeface="Cambria Math"/>
                      </a:rPr>
                      <m:t>𝑬</m:t>
                    </m:r>
                    <m:r>
                      <a:rPr lang="en-US" sz="2000" b="1" i="1">
                        <a:latin typeface="Cambria Math"/>
                      </a:rPr>
                      <m:t>+</m:t>
                    </m:r>
                    <m:r>
                      <a:rPr lang="en-US" sz="2000" b="1" i="1">
                        <a:latin typeface="Cambria Math"/>
                      </a:rPr>
                      <m:t>𝑷𝑽</m:t>
                    </m:r>
                    <m:r>
                      <a:rPr lang="en-US" sz="2000" b="1" i="1">
                        <a:latin typeface="Cambria Math"/>
                      </a:rPr>
                      <m:t>−</m:t>
                    </m:r>
                    <m:r>
                      <a:rPr lang="en-US" sz="2000" b="1" i="1">
                        <a:latin typeface="Cambria Math"/>
                        <a:ea typeface="Cambria Math"/>
                      </a:rPr>
                      <m:t>𝝁</m:t>
                    </m:r>
                    <m:r>
                      <a:rPr lang="en-US" sz="2000" b="1" i="1">
                        <a:latin typeface="Cambria Math"/>
                        <a:ea typeface="Cambria Math"/>
                      </a:rPr>
                      <m:t>𝑵</m:t>
                    </m:r>
                    <m:r>
                      <a:rPr lang="en-US" sz="2000" b="1" i="1">
                        <a:latin typeface="Cambria Math"/>
                        <a:ea typeface="Cambria Math"/>
                      </a:rPr>
                      <m:t>−</m:t>
                    </m:r>
                    <m:r>
                      <a:rPr lang="en-US" sz="2000" b="1" i="1">
                        <a:latin typeface="Cambria Math"/>
                        <a:ea typeface="Cambria Math"/>
                      </a:rPr>
                      <m:t>𝑻𝑺</m:t>
                    </m:r>
                    <m:r>
                      <a:rPr lang="en-US" sz="2000" i="1">
                        <a:latin typeface="Cambria Math"/>
                      </a:rPr>
                      <m:t>+</m:t>
                    </m:r>
                    <m:nary>
                      <m:naryPr>
                        <m:chr m:val="∑"/>
                        <m:supHide m:val="on"/>
                        <m:ctrlPr>
                          <a:rPr lang="en-US" sz="2000" i="1">
                            <a:latin typeface="Cambria Math" panose="02040503050406030204" pitchFamily="18" charset="0"/>
                          </a:rPr>
                        </m:ctrlPr>
                      </m:naryPr>
                      <m:sub>
                        <m:r>
                          <m:rPr>
                            <m:brk m:alnAt="7"/>
                          </m:rPr>
                          <a:rPr lang="en-US" sz="2000" i="1">
                            <a:latin typeface="Cambria Math"/>
                          </a:rPr>
                          <m:t>𝑖</m:t>
                        </m:r>
                      </m:sub>
                      <m:sup/>
                      <m:e>
                        <m:sSub>
                          <m:sSubPr>
                            <m:ctrlPr>
                              <a:rPr lang="en-US" sz="2000" i="1">
                                <a:latin typeface="Cambria Math" panose="02040503050406030204" pitchFamily="18" charset="0"/>
                              </a:rPr>
                            </m:ctrlPr>
                          </m:sSubPr>
                          <m:e>
                            <m:r>
                              <a:rPr lang="en-US" sz="2000" i="1">
                                <a:latin typeface="Cambria Math"/>
                              </a:rPr>
                              <m:t>𝑇</m:t>
                            </m:r>
                            <m:d>
                              <m:dPr>
                                <m:ctrlPr>
                                  <a:rPr lang="en-US" sz="2000" i="1">
                                    <a:latin typeface="Cambria Math" panose="02040503050406030204" pitchFamily="18" charset="0"/>
                                  </a:rPr>
                                </m:ctrlPr>
                              </m:dPr>
                              <m:e>
                                <m:f>
                                  <m:fPr>
                                    <m:ctrlPr>
                                      <a:rPr lang="en-US" sz="2000" i="1">
                                        <a:latin typeface="Cambria Math" panose="02040503050406030204" pitchFamily="18" charset="0"/>
                                      </a:rPr>
                                    </m:ctrlPr>
                                  </m:fPr>
                                  <m:num>
                                    <m:r>
                                      <a:rPr lang="en-US" sz="2000" i="1">
                                        <a:latin typeface="Cambria Math"/>
                                      </a:rPr>
                                      <m:t>𝜕</m:t>
                                    </m:r>
                                    <m:r>
                                      <a:rPr lang="en-US" sz="2000" i="1">
                                        <a:latin typeface="Cambria Math"/>
                                      </a:rPr>
                                      <m:t>𝑆</m:t>
                                    </m:r>
                                  </m:num>
                                  <m:den>
                                    <m:r>
                                      <a:rPr lang="en-US" sz="2000" i="1">
                                        <a:latin typeface="Cambria Math"/>
                                      </a:rPr>
                                      <m:t>𝜕</m:t>
                                    </m:r>
                                    <m:sSub>
                                      <m:sSubPr>
                                        <m:ctrlPr>
                                          <a:rPr lang="en-US" sz="2000" i="1">
                                            <a:latin typeface="Cambria Math" panose="02040503050406030204" pitchFamily="18" charset="0"/>
                                          </a:rPr>
                                        </m:ctrlPr>
                                      </m:sSubPr>
                                      <m:e>
                                        <m:r>
                                          <a:rPr lang="en-US" sz="2000" i="1">
                                            <a:latin typeface="Cambria Math"/>
                                            <a:ea typeface="Cambria Math"/>
                                          </a:rPr>
                                          <m:t>𝛼</m:t>
                                        </m:r>
                                      </m:e>
                                      <m:sub>
                                        <m:r>
                                          <a:rPr lang="en-US" sz="2000" i="1">
                                            <a:latin typeface="Cambria Math"/>
                                            <a:ea typeface="Cambria Math"/>
                                          </a:rPr>
                                          <m:t>𝑖</m:t>
                                        </m:r>
                                      </m:sub>
                                    </m:sSub>
                                  </m:den>
                                </m:f>
                              </m:e>
                            </m:d>
                          </m:e>
                          <m:sub>
                            <m:r>
                              <a:rPr lang="en-US" sz="2000" i="1">
                                <a:latin typeface="Cambria Math"/>
                              </a:rPr>
                              <m:t>𝑉</m:t>
                            </m:r>
                            <m:r>
                              <a:rPr lang="en-US" sz="2000" i="1">
                                <a:latin typeface="Cambria Math"/>
                              </a:rPr>
                              <m:t>,</m:t>
                            </m:r>
                            <m:r>
                              <a:rPr lang="en-US" sz="2000" i="1">
                                <a:latin typeface="Cambria Math"/>
                              </a:rPr>
                              <m:t>𝐸</m:t>
                            </m:r>
                            <m:r>
                              <a:rPr lang="en-US" sz="2000" i="1">
                                <a:latin typeface="Cambria Math"/>
                              </a:rPr>
                              <m:t>, </m:t>
                            </m:r>
                            <m:r>
                              <a:rPr lang="en-US" sz="2000" i="1">
                                <a:latin typeface="Cambria Math"/>
                              </a:rPr>
                              <m:t>𝑁</m:t>
                            </m:r>
                            <m:r>
                              <a:rPr lang="en-US" sz="2000" i="1">
                                <a:latin typeface="Cambria Math"/>
                              </a:rPr>
                              <m:t>,</m:t>
                            </m:r>
                            <m:sSub>
                              <m:sSubPr>
                                <m:ctrlPr>
                                  <a:rPr lang="en-US" sz="2000" i="1">
                                    <a:latin typeface="Cambria Math" panose="02040503050406030204" pitchFamily="18" charset="0"/>
                                  </a:rPr>
                                </m:ctrlPr>
                              </m:sSubPr>
                              <m:e>
                                <m:r>
                                  <a:rPr lang="en-US" sz="2000" i="1">
                                    <a:latin typeface="Cambria Math"/>
                                    <a:ea typeface="Cambria Math"/>
                                  </a:rPr>
                                  <m:t>𝛼</m:t>
                                </m:r>
                              </m:e>
                              <m:sub>
                                <m:r>
                                  <a:rPr lang="en-US" sz="2000" i="1">
                                    <a:latin typeface="Cambria Math"/>
                                    <a:ea typeface="Cambria Math"/>
                                  </a:rPr>
                                  <m:t>𝑗</m:t>
                                </m:r>
                                <m:r>
                                  <a:rPr lang="en-US" sz="2000" i="1">
                                    <a:latin typeface="Cambria Math"/>
                                    <a:ea typeface="Cambria Math"/>
                                  </a:rPr>
                                  <m:t>≠</m:t>
                                </m:r>
                                <m:r>
                                  <a:rPr lang="en-US" sz="2000" i="1">
                                    <a:latin typeface="Cambria Math"/>
                                    <a:ea typeface="Cambria Math"/>
                                  </a:rPr>
                                  <m:t>𝑖</m:t>
                                </m:r>
                              </m:sub>
                            </m:sSub>
                          </m:sub>
                        </m:sSub>
                        <m:sSub>
                          <m:sSubPr>
                            <m:ctrlPr>
                              <a:rPr lang="en-US" sz="2000" i="1">
                                <a:latin typeface="Cambria Math" panose="02040503050406030204" pitchFamily="18" charset="0"/>
                              </a:rPr>
                            </m:ctrlPr>
                          </m:sSubPr>
                          <m:e>
                            <m:r>
                              <a:rPr lang="en-US" sz="2000" i="1">
                                <a:latin typeface="Cambria Math"/>
                                <a:ea typeface="Cambria Math"/>
                              </a:rPr>
                              <m:t>𝛼</m:t>
                            </m:r>
                          </m:e>
                          <m:sub>
                            <m:r>
                              <a:rPr lang="en-US" sz="2000" i="1">
                                <a:latin typeface="Cambria Math"/>
                                <a:ea typeface="Cambria Math"/>
                              </a:rPr>
                              <m:t>𝑖</m:t>
                            </m:r>
                          </m:sub>
                        </m:sSub>
                      </m:e>
                    </m:nary>
                  </m:oMath>
                </a14:m>
                <a:endParaRPr lang="en-US" sz="2000" dirty="0" smtClean="0"/>
              </a:p>
              <a:p>
                <a:pPr marL="0" lvl="2"/>
                <a:endParaRPr lang="en-US" sz="2000" dirty="0" smtClean="0"/>
              </a:p>
              <a:p>
                <a:pPr marL="0" lvl="2"/>
                <a:r>
                  <a:rPr lang="en-US" sz="2000" dirty="0" smtClean="0"/>
                  <a:t>Is actually a family of energies. </a:t>
                </a:r>
                <a:r>
                  <a:rPr lang="en-US" sz="2000" b="1" dirty="0" smtClean="0"/>
                  <a:t>Which one to use?</a:t>
                </a:r>
              </a:p>
              <a:p>
                <a:pPr marL="0" lvl="2"/>
                <a:endParaRPr lang="en-US" sz="2000" b="1" dirty="0"/>
              </a:p>
              <a:p>
                <a:pPr marL="0" lvl="2"/>
                <a:r>
                  <a:rPr lang="en-US" sz="2000" b="1" dirty="0" smtClean="0">
                    <a:solidFill>
                      <a:srgbClr val="00B050"/>
                    </a:solidFill>
                  </a:rPr>
                  <a:t>As long as you include the terms in </a:t>
                </a:r>
                <a:r>
                  <a:rPr lang="en-US" sz="2000" b="1" i="1" dirty="0" smtClean="0">
                    <a:solidFill>
                      <a:srgbClr val="00B050"/>
                    </a:solidFill>
                  </a:rPr>
                  <a:t>G </a:t>
                </a:r>
                <a:r>
                  <a:rPr lang="en-US" sz="2000" b="1" dirty="0" smtClean="0">
                    <a:solidFill>
                      <a:srgbClr val="00B050"/>
                    </a:solidFill>
                  </a:rPr>
                  <a:t>which vary in the problem of interest, the other terms don’t matter! </a:t>
                </a:r>
                <a:r>
                  <a:rPr lang="en-US" sz="2000" b="1" dirty="0" smtClean="0"/>
                  <a:t>You are free to neglect any constant terms</a:t>
                </a:r>
                <a:endParaRPr lang="en-US" sz="2000" b="1" dirty="0" smtClean="0">
                  <a:solidFill>
                    <a:srgbClr val="00B050"/>
                  </a:solidFill>
                </a:endParaRPr>
              </a:p>
            </p:txBody>
          </p:sp>
        </mc:Choice>
        <mc:Fallback xmlns="">
          <p:sp>
            <p:nvSpPr>
              <p:cNvPr id="8" name="Rectangle 7"/>
              <p:cNvSpPr>
                <a:spLocks noRot="1" noChangeAspect="1" noMove="1" noResize="1" noEditPoints="1" noAdjustHandles="1" noChangeArrowheads="1" noChangeShapeType="1" noTextEdit="1"/>
              </p:cNvSpPr>
              <p:nvPr/>
            </p:nvSpPr>
            <p:spPr>
              <a:xfrm>
                <a:off x="381000" y="818606"/>
                <a:ext cx="8487908" cy="5019003"/>
              </a:xfrm>
              <a:prstGeom prst="rect">
                <a:avLst/>
              </a:prstGeom>
              <a:blipFill rotWithShape="0">
                <a:blip r:embed="rId4"/>
                <a:stretch>
                  <a:fillRect l="-790" t="-607" r="-718" b="-1214"/>
                </a:stretch>
              </a:blipFill>
            </p:spPr>
            <p:txBody>
              <a:bodyPr/>
              <a:lstStyle/>
              <a:p>
                <a:r>
                  <a:rPr lang="en-US">
                    <a:noFill/>
                  </a:rPr>
                  <a:t> </a:t>
                </a:r>
              </a:p>
            </p:txBody>
          </p:sp>
        </mc:Fallback>
      </mc:AlternateContent>
      <p:pic>
        <p:nvPicPr>
          <p:cNvPr id="5" name="Picture 2" descr="figure_06_17"/>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092931" y="1600200"/>
            <a:ext cx="2576958" cy="20007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23282727"/>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p:cNvSpPr>
            <a:spLocks noGrp="1" noChangeArrowheads="1"/>
          </p:cNvSpPr>
          <p:nvPr>
            <p:ph type="title"/>
          </p:nvPr>
        </p:nvSpPr>
        <p:spPr>
          <a:xfrm>
            <a:off x="0" y="12700"/>
            <a:ext cx="9144000" cy="825500"/>
          </a:xfrm>
        </p:spPr>
        <p:txBody>
          <a:bodyPr>
            <a:noAutofit/>
          </a:bodyPr>
          <a:lstStyle/>
          <a:p>
            <a:pPr eaLnBrk="1" hangingPunct="1"/>
            <a:r>
              <a:rPr lang="en-US" sz="3200" b="1" dirty="0" smtClean="0">
                <a:solidFill>
                  <a:srgbClr val="0000CC"/>
                </a:solidFill>
              </a:rPr>
              <a:t>The Gibbs Free Energy</a:t>
            </a:r>
          </a:p>
        </p:txBody>
      </p:sp>
      <p:pic>
        <p:nvPicPr>
          <p:cNvPr id="15367" name="Picture 17"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8" name="Rectangle 7"/>
              <p:cNvSpPr/>
              <p:nvPr/>
            </p:nvSpPr>
            <p:spPr>
              <a:xfrm>
                <a:off x="381000" y="818606"/>
                <a:ext cx="8487908" cy="5098062"/>
              </a:xfrm>
              <a:prstGeom prst="rect">
                <a:avLst/>
              </a:prstGeom>
            </p:spPr>
            <p:txBody>
              <a:bodyPr wrap="square">
                <a:spAutoFit/>
              </a:bodyPr>
              <a:lstStyle/>
              <a:p>
                <a:pPr marL="0" lvl="2"/>
                <a:r>
                  <a:rPr lang="en-US" sz="2000" b="1" dirty="0" smtClean="0">
                    <a:solidFill>
                      <a:srgbClr val="00B050"/>
                    </a:solidFill>
                  </a:rPr>
                  <a:t>As long as you include in </a:t>
                </a:r>
                <a:r>
                  <a:rPr lang="en-US" sz="2000" b="1" i="1" dirty="0" smtClean="0">
                    <a:solidFill>
                      <a:srgbClr val="00B050"/>
                    </a:solidFill>
                  </a:rPr>
                  <a:t>G any terms on which </a:t>
                </a:r>
                <a:r>
                  <a:rPr lang="en-US" sz="2000" b="1" dirty="0" smtClean="0">
                    <a:solidFill>
                      <a:srgbClr val="00B050"/>
                    </a:solidFill>
                  </a:rPr>
                  <a:t>S </a:t>
                </a:r>
                <a:r>
                  <a:rPr lang="en-US" sz="2000" b="1" i="1" dirty="0" smtClean="0">
                    <a:solidFill>
                      <a:srgbClr val="00B050"/>
                    </a:solidFill>
                  </a:rPr>
                  <a:t>depends and </a:t>
                </a:r>
                <a:r>
                  <a:rPr lang="en-US" sz="2000" b="1" dirty="0" smtClean="0">
                    <a:solidFill>
                      <a:srgbClr val="00B050"/>
                    </a:solidFill>
                  </a:rPr>
                  <a:t>which vary in the problem of interest, the other terms don’t matter! </a:t>
                </a:r>
                <a:r>
                  <a:rPr lang="en-US" sz="2000" b="1" dirty="0" smtClean="0"/>
                  <a:t>You are free to neglect or include any constant terms</a:t>
                </a:r>
              </a:p>
              <a:p>
                <a:pPr marL="0" lvl="2"/>
                <a:endParaRPr lang="en-US" sz="2000" b="1" dirty="0" smtClean="0">
                  <a:solidFill>
                    <a:srgbClr val="00B050"/>
                  </a:solidFill>
                </a:endParaRPr>
              </a:p>
              <a:p>
                <a:pPr marL="0" lvl="2"/>
                <a14:m>
                  <m:oMathPara xmlns:m="http://schemas.openxmlformats.org/officeDocument/2006/math">
                    <m:oMathParaPr>
                      <m:jc m:val="centerGroup"/>
                    </m:oMathParaPr>
                    <m:oMath xmlns:m="http://schemas.openxmlformats.org/officeDocument/2006/math">
                      <m:sSub>
                        <m:sSubPr>
                          <m:ctrlPr>
                            <a:rPr lang="en-US" sz="2000" i="1">
                              <a:latin typeface="Cambria Math" panose="02040503050406030204" pitchFamily="18" charset="0"/>
                              <a:sym typeface="Symbol"/>
                            </a:rPr>
                          </m:ctrlPr>
                        </m:sSubPr>
                        <m:e>
                          <m:r>
                            <a:rPr lang="en-US" sz="2000" i="1">
                              <a:latin typeface="Cambria Math"/>
                              <a:sym typeface="Symbol"/>
                            </a:rPr>
                            <m:t>𝑝</m:t>
                          </m:r>
                        </m:e>
                        <m:sub>
                          <m:r>
                            <a:rPr lang="en-US" sz="2000" i="1">
                              <a:latin typeface="Cambria Math"/>
                              <a:sym typeface="Symbol"/>
                            </a:rPr>
                            <m:t>𝑖</m:t>
                          </m:r>
                        </m:sub>
                      </m:sSub>
                      <m:r>
                        <a:rPr lang="en-US" sz="2000" i="1">
                          <a:latin typeface="Cambria Math"/>
                          <a:sym typeface="Symbol"/>
                        </a:rPr>
                        <m:t>=</m:t>
                      </m:r>
                      <m:f>
                        <m:fPr>
                          <m:ctrlPr>
                            <a:rPr lang="en-US" sz="2000" i="1">
                              <a:latin typeface="Cambria Math" panose="02040503050406030204" pitchFamily="18" charset="0"/>
                              <a:sym typeface="Symbol"/>
                            </a:rPr>
                          </m:ctrlPr>
                        </m:fPr>
                        <m:num>
                          <m:sSup>
                            <m:sSupPr>
                              <m:ctrlPr>
                                <a:rPr lang="en-US" sz="2000" i="1">
                                  <a:latin typeface="Cambria Math" panose="02040503050406030204" pitchFamily="18" charset="0"/>
                                  <a:sym typeface="Symbol"/>
                                </a:rPr>
                              </m:ctrlPr>
                            </m:sSupPr>
                            <m:e>
                              <m:r>
                                <a:rPr lang="en-US" sz="2000" i="1">
                                  <a:latin typeface="Cambria Math"/>
                                  <a:sym typeface="Symbol"/>
                                </a:rPr>
                                <m:t>𝑒</m:t>
                              </m:r>
                            </m:e>
                            <m:sup>
                              <m:r>
                                <a:rPr lang="en-US" sz="2000" i="1">
                                  <a:latin typeface="Cambria Math"/>
                                  <a:ea typeface="Cambria Math"/>
                                  <a:sym typeface="Symbol"/>
                                </a:rPr>
                                <m:t>−</m:t>
                              </m:r>
                              <m:r>
                                <a:rPr lang="en-US" sz="2000" i="1">
                                  <a:latin typeface="Cambria Math"/>
                                  <a:ea typeface="Cambria Math"/>
                                  <a:sym typeface="Symbol"/>
                                </a:rPr>
                                <m:t>𝛽</m:t>
                              </m:r>
                              <m:d>
                                <m:dPr>
                                  <m:begChr m:val="["/>
                                  <m:endChr m:val="]"/>
                                  <m:ctrlPr>
                                    <a:rPr lang="en-US" sz="2000" i="1" smtClean="0">
                                      <a:latin typeface="Cambria Math" panose="02040503050406030204" pitchFamily="18" charset="0"/>
                                      <a:ea typeface="Cambria Math"/>
                                      <a:sym typeface="Symbol"/>
                                    </a:rPr>
                                  </m:ctrlPr>
                                </m:dPr>
                                <m:e>
                                  <m:sSub>
                                    <m:sSubPr>
                                      <m:ctrlPr>
                                        <a:rPr lang="en-US" sz="2000" i="1">
                                          <a:latin typeface="Cambria Math" panose="02040503050406030204" pitchFamily="18" charset="0"/>
                                          <a:ea typeface="Cambria Math"/>
                                          <a:sym typeface="Symbol"/>
                                        </a:rPr>
                                      </m:ctrlPr>
                                    </m:sSubPr>
                                    <m:e>
                                      <m:r>
                                        <a:rPr lang="en-US" sz="2000" i="1">
                                          <a:latin typeface="Cambria Math"/>
                                          <a:ea typeface="Cambria Math"/>
                                          <a:sym typeface="Symbol"/>
                                        </a:rPr>
                                        <m:t>𝐺</m:t>
                                      </m:r>
                                    </m:e>
                                    <m:sub>
                                      <m:r>
                                        <a:rPr lang="en-US" sz="2000" i="1">
                                          <a:latin typeface="Cambria Math"/>
                                          <a:ea typeface="Cambria Math"/>
                                          <a:sym typeface="Symbol"/>
                                        </a:rPr>
                                        <m:t>𝑖</m:t>
                                      </m:r>
                                      <m:r>
                                        <a:rPr lang="en-US" sz="2000" b="0" i="1" smtClean="0">
                                          <a:latin typeface="Cambria Math"/>
                                          <a:ea typeface="Cambria Math"/>
                                          <a:sym typeface="Symbol"/>
                                        </a:rPr>
                                        <m:t>, </m:t>
                                      </m:r>
                                      <m:r>
                                        <a:rPr lang="en-US" sz="2000" b="0" i="1" smtClean="0">
                                          <a:latin typeface="Cambria Math"/>
                                          <a:ea typeface="Cambria Math"/>
                                          <a:sym typeface="Symbol"/>
                                        </a:rPr>
                                        <m:t>𝑣𝑎𝑟𝑖𝑎𝑏𝑙𝑒</m:t>
                                      </m:r>
                                      <m:r>
                                        <a:rPr lang="en-US" sz="2000" b="0" i="1" smtClean="0">
                                          <a:latin typeface="Cambria Math"/>
                                          <a:ea typeface="Cambria Math"/>
                                          <a:sym typeface="Symbol"/>
                                        </a:rPr>
                                        <m:t> </m:t>
                                      </m:r>
                                      <m:r>
                                        <a:rPr lang="en-US" sz="2000" b="0" i="1" smtClean="0">
                                          <a:latin typeface="Cambria Math"/>
                                          <a:ea typeface="Cambria Math"/>
                                          <a:sym typeface="Symbol"/>
                                        </a:rPr>
                                        <m:t>𝑡𝑒𝑟𝑚𝑠</m:t>
                                      </m:r>
                                    </m:sub>
                                  </m:sSub>
                                  <m:r>
                                    <a:rPr lang="en-US" sz="2000" b="0" i="1" smtClean="0">
                                      <a:latin typeface="Cambria Math"/>
                                      <a:ea typeface="Cambria Math"/>
                                      <a:sym typeface="Symbol"/>
                                    </a:rPr>
                                    <m:t>+</m:t>
                                  </m:r>
                                  <m:sSub>
                                    <m:sSubPr>
                                      <m:ctrlPr>
                                        <a:rPr lang="en-US" sz="2000" i="1">
                                          <a:latin typeface="Cambria Math" panose="02040503050406030204" pitchFamily="18" charset="0"/>
                                          <a:ea typeface="Cambria Math"/>
                                          <a:sym typeface="Symbol"/>
                                        </a:rPr>
                                      </m:ctrlPr>
                                    </m:sSubPr>
                                    <m:e>
                                      <m:r>
                                        <a:rPr lang="en-US" sz="2000" i="1">
                                          <a:latin typeface="Cambria Math"/>
                                          <a:ea typeface="Cambria Math"/>
                                          <a:sym typeface="Symbol"/>
                                        </a:rPr>
                                        <m:t>𝐺</m:t>
                                      </m:r>
                                    </m:e>
                                    <m:sub>
                                      <m:r>
                                        <a:rPr lang="en-US" sz="2000" i="1">
                                          <a:latin typeface="Cambria Math"/>
                                          <a:ea typeface="Cambria Math"/>
                                          <a:sym typeface="Symbol"/>
                                        </a:rPr>
                                        <m:t>𝑖</m:t>
                                      </m:r>
                                      <m:r>
                                        <a:rPr lang="en-US" sz="2000" b="0" i="1" smtClean="0">
                                          <a:latin typeface="Cambria Math"/>
                                          <a:ea typeface="Cambria Math"/>
                                          <a:sym typeface="Symbol"/>
                                        </a:rPr>
                                        <m:t>, </m:t>
                                      </m:r>
                                      <m:r>
                                        <a:rPr lang="en-US" sz="2000" b="0" i="1" smtClean="0">
                                          <a:latin typeface="Cambria Math"/>
                                          <a:ea typeface="Cambria Math"/>
                                          <a:sym typeface="Symbol"/>
                                        </a:rPr>
                                        <m:t>𝑐𝑜𝑛𝑠𝑡𝑎𝑛𝑡</m:t>
                                      </m:r>
                                      <m:r>
                                        <a:rPr lang="en-US" sz="2000" b="0" i="1" smtClean="0">
                                          <a:latin typeface="Cambria Math"/>
                                          <a:ea typeface="Cambria Math"/>
                                          <a:sym typeface="Symbol"/>
                                        </a:rPr>
                                        <m:t> </m:t>
                                      </m:r>
                                      <m:r>
                                        <a:rPr lang="en-US" sz="2000" b="0" i="1" smtClean="0">
                                          <a:latin typeface="Cambria Math"/>
                                          <a:ea typeface="Cambria Math"/>
                                          <a:sym typeface="Symbol"/>
                                        </a:rPr>
                                        <m:t>𝑡𝑒𝑟𝑚𝑠</m:t>
                                      </m:r>
                                    </m:sub>
                                  </m:sSub>
                                </m:e>
                              </m:d>
                            </m:sup>
                          </m:sSup>
                        </m:num>
                        <m:den>
                          <m:nary>
                            <m:naryPr>
                              <m:chr m:val="∑"/>
                              <m:supHide m:val="on"/>
                              <m:ctrlPr>
                                <a:rPr lang="en-US" sz="2000" i="1">
                                  <a:latin typeface="Cambria Math" panose="02040503050406030204" pitchFamily="18" charset="0"/>
                                </a:rPr>
                              </m:ctrlPr>
                            </m:naryPr>
                            <m:sub>
                              <m:r>
                                <m:rPr>
                                  <m:brk m:alnAt="7"/>
                                </m:rPr>
                                <a:rPr lang="en-US" sz="2000" i="1">
                                  <a:latin typeface="Cambria Math"/>
                                </a:rPr>
                                <m:t>𝑖</m:t>
                              </m:r>
                            </m:sub>
                            <m:sup/>
                            <m:e>
                              <m:sSup>
                                <m:sSupPr>
                                  <m:ctrlPr>
                                    <a:rPr lang="en-US" sz="2000" i="1">
                                      <a:latin typeface="Cambria Math" panose="02040503050406030204" pitchFamily="18" charset="0"/>
                                      <a:sym typeface="Symbol"/>
                                    </a:rPr>
                                  </m:ctrlPr>
                                </m:sSupPr>
                                <m:e>
                                  <m:r>
                                    <a:rPr lang="en-US" sz="2000" i="1">
                                      <a:latin typeface="Cambria Math"/>
                                      <a:sym typeface="Symbol"/>
                                    </a:rPr>
                                    <m:t>𝑒</m:t>
                                  </m:r>
                                </m:e>
                                <m:sup>
                                  <m:r>
                                    <a:rPr lang="en-US" sz="2000" b="0" i="1" smtClean="0">
                                      <a:latin typeface="Cambria Math"/>
                                      <a:sym typeface="Symbol"/>
                                    </a:rPr>
                                    <m:t>−</m:t>
                                  </m:r>
                                  <m:r>
                                    <a:rPr lang="en-US" sz="2000" i="1">
                                      <a:latin typeface="Cambria Math"/>
                                      <a:ea typeface="Cambria Math"/>
                                      <a:sym typeface="Symbol"/>
                                    </a:rPr>
                                    <m:t>𝛽</m:t>
                                  </m:r>
                                  <m:d>
                                    <m:dPr>
                                      <m:begChr m:val="["/>
                                      <m:endChr m:val="]"/>
                                      <m:ctrlPr>
                                        <a:rPr lang="en-US" sz="2000" i="1">
                                          <a:latin typeface="Cambria Math" panose="02040503050406030204" pitchFamily="18" charset="0"/>
                                          <a:ea typeface="Cambria Math"/>
                                          <a:sym typeface="Symbol"/>
                                        </a:rPr>
                                      </m:ctrlPr>
                                    </m:dPr>
                                    <m:e>
                                      <m:sSub>
                                        <m:sSubPr>
                                          <m:ctrlPr>
                                            <a:rPr lang="en-US" sz="2000" i="1">
                                              <a:latin typeface="Cambria Math" panose="02040503050406030204" pitchFamily="18" charset="0"/>
                                              <a:ea typeface="Cambria Math"/>
                                              <a:sym typeface="Symbol"/>
                                            </a:rPr>
                                          </m:ctrlPr>
                                        </m:sSubPr>
                                        <m:e>
                                          <m:r>
                                            <a:rPr lang="en-US" sz="2000" i="1">
                                              <a:latin typeface="Cambria Math"/>
                                              <a:ea typeface="Cambria Math"/>
                                              <a:sym typeface="Symbol"/>
                                            </a:rPr>
                                            <m:t>𝐺</m:t>
                                          </m:r>
                                        </m:e>
                                        <m:sub>
                                          <m:r>
                                            <a:rPr lang="en-US" sz="2000" i="1">
                                              <a:latin typeface="Cambria Math"/>
                                              <a:ea typeface="Cambria Math"/>
                                              <a:sym typeface="Symbol"/>
                                            </a:rPr>
                                            <m:t>𝑖</m:t>
                                          </m:r>
                                          <m:r>
                                            <a:rPr lang="en-US" sz="2000" i="1">
                                              <a:latin typeface="Cambria Math"/>
                                              <a:ea typeface="Cambria Math"/>
                                              <a:sym typeface="Symbol"/>
                                            </a:rPr>
                                            <m:t>, </m:t>
                                          </m:r>
                                          <m:r>
                                            <a:rPr lang="en-US" sz="2000" i="1">
                                              <a:latin typeface="Cambria Math"/>
                                              <a:ea typeface="Cambria Math"/>
                                              <a:sym typeface="Symbol"/>
                                            </a:rPr>
                                            <m:t>𝑣𝑎𝑟𝑖𝑎𝑏𝑙𝑒</m:t>
                                          </m:r>
                                          <m:r>
                                            <a:rPr lang="en-US" sz="2000" i="1">
                                              <a:latin typeface="Cambria Math"/>
                                              <a:ea typeface="Cambria Math"/>
                                              <a:sym typeface="Symbol"/>
                                            </a:rPr>
                                            <m:t> </m:t>
                                          </m:r>
                                          <m:r>
                                            <a:rPr lang="en-US" sz="2000" i="1">
                                              <a:latin typeface="Cambria Math"/>
                                              <a:ea typeface="Cambria Math"/>
                                              <a:sym typeface="Symbol"/>
                                            </a:rPr>
                                            <m:t>𝑡𝑒𝑟𝑚𝑠</m:t>
                                          </m:r>
                                        </m:sub>
                                      </m:sSub>
                                      <m:r>
                                        <a:rPr lang="en-US" sz="2000" i="1">
                                          <a:latin typeface="Cambria Math"/>
                                          <a:ea typeface="Cambria Math"/>
                                          <a:sym typeface="Symbol"/>
                                        </a:rPr>
                                        <m:t>+</m:t>
                                      </m:r>
                                      <m:sSub>
                                        <m:sSubPr>
                                          <m:ctrlPr>
                                            <a:rPr lang="en-US" sz="2000" i="1">
                                              <a:latin typeface="Cambria Math" panose="02040503050406030204" pitchFamily="18" charset="0"/>
                                              <a:ea typeface="Cambria Math"/>
                                              <a:sym typeface="Symbol"/>
                                            </a:rPr>
                                          </m:ctrlPr>
                                        </m:sSubPr>
                                        <m:e>
                                          <m:r>
                                            <a:rPr lang="en-US" sz="2000" i="1">
                                              <a:latin typeface="Cambria Math"/>
                                              <a:ea typeface="Cambria Math"/>
                                              <a:sym typeface="Symbol"/>
                                            </a:rPr>
                                            <m:t>𝐺</m:t>
                                          </m:r>
                                        </m:e>
                                        <m:sub>
                                          <m:r>
                                            <a:rPr lang="en-US" sz="2000" i="1">
                                              <a:latin typeface="Cambria Math"/>
                                              <a:ea typeface="Cambria Math"/>
                                              <a:sym typeface="Symbol"/>
                                            </a:rPr>
                                            <m:t>𝑖</m:t>
                                          </m:r>
                                          <m:r>
                                            <a:rPr lang="en-US" sz="2000" i="1">
                                              <a:latin typeface="Cambria Math"/>
                                              <a:ea typeface="Cambria Math"/>
                                              <a:sym typeface="Symbol"/>
                                            </a:rPr>
                                            <m:t>, </m:t>
                                          </m:r>
                                          <m:r>
                                            <a:rPr lang="en-US" sz="2000" i="1">
                                              <a:latin typeface="Cambria Math"/>
                                              <a:ea typeface="Cambria Math"/>
                                              <a:sym typeface="Symbol"/>
                                            </a:rPr>
                                            <m:t>𝑐𝑜𝑛𝑠𝑡𝑎𝑛𝑡</m:t>
                                          </m:r>
                                          <m:r>
                                            <a:rPr lang="en-US" sz="2000" i="1">
                                              <a:latin typeface="Cambria Math"/>
                                              <a:ea typeface="Cambria Math"/>
                                              <a:sym typeface="Symbol"/>
                                            </a:rPr>
                                            <m:t> </m:t>
                                          </m:r>
                                          <m:r>
                                            <a:rPr lang="en-US" sz="2000" i="1">
                                              <a:latin typeface="Cambria Math"/>
                                              <a:ea typeface="Cambria Math"/>
                                              <a:sym typeface="Symbol"/>
                                            </a:rPr>
                                            <m:t>𝑡𝑒𝑟𝑚𝑠</m:t>
                                          </m:r>
                                        </m:sub>
                                      </m:sSub>
                                    </m:e>
                                  </m:d>
                                </m:sup>
                              </m:sSup>
                            </m:e>
                          </m:nary>
                        </m:den>
                      </m:f>
                      <m:r>
                        <a:rPr lang="en-US" sz="2000" b="0" i="0" smtClean="0">
                          <a:latin typeface="Cambria Math"/>
                          <a:ea typeface="Cambria Math"/>
                          <a:sym typeface="Symbol"/>
                        </a:rPr>
                        <m:t>=</m:t>
                      </m:r>
                    </m:oMath>
                  </m:oMathPara>
                </a14:m>
                <a:endParaRPr lang="en-US" sz="2000" dirty="0" smtClean="0">
                  <a:latin typeface="Cambria Math"/>
                </a:endParaRPr>
              </a:p>
              <a:p>
                <a:pPr marL="0" lvl="2"/>
                <a14:m>
                  <m:oMathPara xmlns:m="http://schemas.openxmlformats.org/officeDocument/2006/math">
                    <m:oMathParaPr>
                      <m:jc m:val="centerGroup"/>
                    </m:oMathParaPr>
                    <m:oMath xmlns:m="http://schemas.openxmlformats.org/officeDocument/2006/math">
                      <m:f>
                        <m:fPr>
                          <m:ctrlPr>
                            <a:rPr lang="en-US" sz="2000" i="1">
                              <a:latin typeface="Cambria Math" panose="02040503050406030204" pitchFamily="18" charset="0"/>
                              <a:sym typeface="Symbol"/>
                            </a:rPr>
                          </m:ctrlPr>
                        </m:fPr>
                        <m:num>
                          <m:sSup>
                            <m:sSupPr>
                              <m:ctrlPr>
                                <a:rPr lang="en-US" sz="2000" i="1">
                                  <a:latin typeface="Cambria Math" panose="02040503050406030204" pitchFamily="18" charset="0"/>
                                  <a:sym typeface="Symbol"/>
                                </a:rPr>
                              </m:ctrlPr>
                            </m:sSupPr>
                            <m:e>
                              <m:r>
                                <a:rPr lang="en-US" sz="2000" i="1">
                                  <a:latin typeface="Cambria Math"/>
                                  <a:sym typeface="Symbol"/>
                                </a:rPr>
                                <m:t>𝑒</m:t>
                              </m:r>
                            </m:e>
                            <m:sup>
                              <m:r>
                                <a:rPr lang="en-US" sz="2000" i="1">
                                  <a:latin typeface="Cambria Math"/>
                                  <a:ea typeface="Cambria Math"/>
                                  <a:sym typeface="Symbol"/>
                                </a:rPr>
                                <m:t>−</m:t>
                              </m:r>
                              <m:r>
                                <a:rPr lang="en-US" sz="2000" i="1">
                                  <a:latin typeface="Cambria Math"/>
                                  <a:ea typeface="Cambria Math"/>
                                  <a:sym typeface="Symbol"/>
                                </a:rPr>
                                <m:t>𝛽</m:t>
                              </m:r>
                              <m:d>
                                <m:dPr>
                                  <m:begChr m:val="["/>
                                  <m:endChr m:val="]"/>
                                  <m:ctrlPr>
                                    <a:rPr lang="en-US" sz="2000" i="1">
                                      <a:latin typeface="Cambria Math" panose="02040503050406030204" pitchFamily="18" charset="0"/>
                                      <a:ea typeface="Cambria Math"/>
                                      <a:sym typeface="Symbol"/>
                                    </a:rPr>
                                  </m:ctrlPr>
                                </m:dPr>
                                <m:e>
                                  <m:sSub>
                                    <m:sSubPr>
                                      <m:ctrlPr>
                                        <a:rPr lang="en-US" sz="2000" i="1">
                                          <a:latin typeface="Cambria Math" panose="02040503050406030204" pitchFamily="18" charset="0"/>
                                          <a:ea typeface="Cambria Math"/>
                                          <a:sym typeface="Symbol"/>
                                        </a:rPr>
                                      </m:ctrlPr>
                                    </m:sSubPr>
                                    <m:e>
                                      <m:r>
                                        <a:rPr lang="en-US" sz="2000" i="1">
                                          <a:latin typeface="Cambria Math"/>
                                          <a:ea typeface="Cambria Math"/>
                                          <a:sym typeface="Symbol"/>
                                        </a:rPr>
                                        <m:t>𝐺</m:t>
                                      </m:r>
                                    </m:e>
                                    <m:sub>
                                      <m:r>
                                        <a:rPr lang="en-US" sz="2000" i="1">
                                          <a:latin typeface="Cambria Math"/>
                                          <a:ea typeface="Cambria Math"/>
                                          <a:sym typeface="Symbol"/>
                                        </a:rPr>
                                        <m:t>𝑖</m:t>
                                      </m:r>
                                      <m:r>
                                        <a:rPr lang="en-US" sz="2000" i="1">
                                          <a:latin typeface="Cambria Math"/>
                                          <a:ea typeface="Cambria Math"/>
                                          <a:sym typeface="Symbol"/>
                                        </a:rPr>
                                        <m:t>, </m:t>
                                      </m:r>
                                      <m:r>
                                        <a:rPr lang="en-US" sz="2000" i="1">
                                          <a:latin typeface="Cambria Math"/>
                                          <a:ea typeface="Cambria Math"/>
                                          <a:sym typeface="Symbol"/>
                                        </a:rPr>
                                        <m:t>𝑣𝑎𝑟𝑖𝑎𝑏𝑙𝑒</m:t>
                                      </m:r>
                                      <m:r>
                                        <a:rPr lang="en-US" sz="2000" i="1">
                                          <a:latin typeface="Cambria Math"/>
                                          <a:ea typeface="Cambria Math"/>
                                          <a:sym typeface="Symbol"/>
                                        </a:rPr>
                                        <m:t> </m:t>
                                      </m:r>
                                      <m:r>
                                        <a:rPr lang="en-US" sz="2000" i="1">
                                          <a:latin typeface="Cambria Math"/>
                                          <a:ea typeface="Cambria Math"/>
                                          <a:sym typeface="Symbol"/>
                                        </a:rPr>
                                        <m:t>𝑡𝑒𝑟𝑚𝑠</m:t>
                                      </m:r>
                                    </m:sub>
                                  </m:sSub>
                                  <m:r>
                                    <a:rPr lang="en-US" sz="2000" b="0" i="1" smtClean="0">
                                      <a:latin typeface="Cambria Math"/>
                                      <a:ea typeface="Cambria Math"/>
                                      <a:sym typeface="Symbol"/>
                                    </a:rPr>
                                    <m:t>+</m:t>
                                  </m:r>
                                  <m:sSub>
                                    <m:sSubPr>
                                      <m:ctrlPr>
                                        <a:rPr lang="en-US" sz="2000" i="1" smtClean="0">
                                          <a:latin typeface="Cambria Math" panose="02040503050406030204" pitchFamily="18" charset="0"/>
                                          <a:ea typeface="Cambria Math"/>
                                          <a:sym typeface="Symbol"/>
                                        </a:rPr>
                                      </m:ctrlPr>
                                    </m:sSubPr>
                                    <m:e>
                                      <m:r>
                                        <a:rPr lang="en-US" sz="2000" i="1">
                                          <a:latin typeface="Cambria Math"/>
                                          <a:ea typeface="Cambria Math"/>
                                          <a:sym typeface="Symbol"/>
                                        </a:rPr>
                                        <m:t>𝐺</m:t>
                                      </m:r>
                                    </m:e>
                                    <m:sub>
                                      <m:r>
                                        <a:rPr lang="en-US" sz="2000" i="1">
                                          <a:latin typeface="Cambria Math"/>
                                          <a:ea typeface="Cambria Math"/>
                                          <a:sym typeface="Symbol"/>
                                        </a:rPr>
                                        <m:t>𝑖</m:t>
                                      </m:r>
                                      <m:r>
                                        <a:rPr lang="en-US" sz="2000" i="1">
                                          <a:latin typeface="Cambria Math"/>
                                          <a:ea typeface="Cambria Math"/>
                                          <a:sym typeface="Symbol"/>
                                        </a:rPr>
                                        <m:t>, </m:t>
                                      </m:r>
                                      <m:r>
                                        <a:rPr lang="en-US" sz="2000" i="1">
                                          <a:latin typeface="Cambria Math"/>
                                          <a:ea typeface="Cambria Math"/>
                                          <a:sym typeface="Symbol"/>
                                        </a:rPr>
                                        <m:t>𝑐𝑜𝑛𝑠𝑡𝑎𝑛𝑡</m:t>
                                      </m:r>
                                      <m:r>
                                        <a:rPr lang="en-US" sz="2000" i="1">
                                          <a:latin typeface="Cambria Math"/>
                                          <a:ea typeface="Cambria Math"/>
                                          <a:sym typeface="Symbol"/>
                                        </a:rPr>
                                        <m:t> </m:t>
                                      </m:r>
                                      <m:r>
                                        <a:rPr lang="en-US" sz="2000" i="1">
                                          <a:latin typeface="Cambria Math"/>
                                          <a:ea typeface="Cambria Math"/>
                                          <a:sym typeface="Symbol"/>
                                        </a:rPr>
                                        <m:t>𝑡𝑒𝑟𝑚𝑠</m:t>
                                      </m:r>
                                    </m:sub>
                                  </m:sSub>
                                </m:e>
                              </m:d>
                            </m:sup>
                          </m:sSup>
                        </m:num>
                        <m:den>
                          <m:nary>
                            <m:naryPr>
                              <m:chr m:val="∑"/>
                              <m:supHide m:val="on"/>
                              <m:ctrlPr>
                                <a:rPr lang="en-US" sz="2000" i="1">
                                  <a:latin typeface="Cambria Math" panose="02040503050406030204" pitchFamily="18" charset="0"/>
                                </a:rPr>
                              </m:ctrlPr>
                            </m:naryPr>
                            <m:sub>
                              <m:r>
                                <m:rPr>
                                  <m:brk m:alnAt="7"/>
                                </m:rPr>
                                <a:rPr lang="en-US" sz="2000" i="1">
                                  <a:latin typeface="Cambria Math"/>
                                </a:rPr>
                                <m:t>𝑖</m:t>
                              </m:r>
                            </m:sub>
                            <m:sup/>
                            <m:e>
                              <m:sSup>
                                <m:sSupPr>
                                  <m:ctrlPr>
                                    <a:rPr lang="en-US" sz="2000" i="1">
                                      <a:latin typeface="Cambria Math" panose="02040503050406030204" pitchFamily="18" charset="0"/>
                                      <a:sym typeface="Symbol"/>
                                    </a:rPr>
                                  </m:ctrlPr>
                                </m:sSupPr>
                                <m:e>
                                  <m:r>
                                    <a:rPr lang="en-US" sz="2000" i="1">
                                      <a:latin typeface="Cambria Math"/>
                                      <a:sym typeface="Symbol"/>
                                    </a:rPr>
                                    <m:t>𝑒</m:t>
                                  </m:r>
                                </m:e>
                                <m:sup>
                                  <m:r>
                                    <a:rPr lang="en-US" sz="2000" i="1">
                                      <a:latin typeface="Cambria Math"/>
                                      <a:sym typeface="Symbol"/>
                                    </a:rPr>
                                    <m:t>−</m:t>
                                  </m:r>
                                  <m:r>
                                    <a:rPr lang="en-US" sz="2000" i="1">
                                      <a:latin typeface="Cambria Math"/>
                                      <a:ea typeface="Cambria Math"/>
                                      <a:sym typeface="Symbol"/>
                                    </a:rPr>
                                    <m:t>𝛽</m:t>
                                  </m:r>
                                  <m:d>
                                    <m:dPr>
                                      <m:begChr m:val="["/>
                                      <m:endChr m:val="]"/>
                                      <m:ctrlPr>
                                        <a:rPr lang="en-US" sz="2000" i="1">
                                          <a:latin typeface="Cambria Math" panose="02040503050406030204" pitchFamily="18" charset="0"/>
                                          <a:ea typeface="Cambria Math"/>
                                          <a:sym typeface="Symbol"/>
                                        </a:rPr>
                                      </m:ctrlPr>
                                    </m:dPr>
                                    <m:e>
                                      <m:sSub>
                                        <m:sSubPr>
                                          <m:ctrlPr>
                                            <a:rPr lang="en-US" sz="2000" i="1">
                                              <a:latin typeface="Cambria Math" panose="02040503050406030204" pitchFamily="18" charset="0"/>
                                              <a:ea typeface="Cambria Math"/>
                                              <a:sym typeface="Symbol"/>
                                            </a:rPr>
                                          </m:ctrlPr>
                                        </m:sSubPr>
                                        <m:e>
                                          <m:r>
                                            <a:rPr lang="en-US" sz="2000" i="1">
                                              <a:latin typeface="Cambria Math"/>
                                              <a:ea typeface="Cambria Math"/>
                                              <a:sym typeface="Symbol"/>
                                            </a:rPr>
                                            <m:t>𝐺</m:t>
                                          </m:r>
                                        </m:e>
                                        <m:sub>
                                          <m:r>
                                            <a:rPr lang="en-US" sz="2000" i="1">
                                              <a:latin typeface="Cambria Math"/>
                                              <a:ea typeface="Cambria Math"/>
                                              <a:sym typeface="Symbol"/>
                                            </a:rPr>
                                            <m:t>𝑖</m:t>
                                          </m:r>
                                          <m:r>
                                            <a:rPr lang="en-US" sz="2000" i="1">
                                              <a:latin typeface="Cambria Math"/>
                                              <a:ea typeface="Cambria Math"/>
                                              <a:sym typeface="Symbol"/>
                                            </a:rPr>
                                            <m:t>, </m:t>
                                          </m:r>
                                          <m:r>
                                            <a:rPr lang="en-US" sz="2000" i="1">
                                              <a:latin typeface="Cambria Math"/>
                                              <a:ea typeface="Cambria Math"/>
                                              <a:sym typeface="Symbol"/>
                                            </a:rPr>
                                            <m:t>𝑣𝑎𝑟𝑖𝑎𝑏𝑙𝑒</m:t>
                                          </m:r>
                                          <m:r>
                                            <a:rPr lang="en-US" sz="2000" i="1">
                                              <a:latin typeface="Cambria Math"/>
                                              <a:ea typeface="Cambria Math"/>
                                              <a:sym typeface="Symbol"/>
                                            </a:rPr>
                                            <m:t> </m:t>
                                          </m:r>
                                          <m:r>
                                            <a:rPr lang="en-US" sz="2000" i="1">
                                              <a:latin typeface="Cambria Math"/>
                                              <a:ea typeface="Cambria Math"/>
                                              <a:sym typeface="Symbol"/>
                                            </a:rPr>
                                            <m:t>𝑡𝑒𝑟𝑚𝑠</m:t>
                                          </m:r>
                                        </m:sub>
                                      </m:sSub>
                                      <m:r>
                                        <a:rPr lang="en-US" sz="2000" b="0" i="1" smtClean="0">
                                          <a:latin typeface="Cambria Math"/>
                                          <a:ea typeface="Cambria Math"/>
                                          <a:sym typeface="Symbol"/>
                                        </a:rPr>
                                        <m:t>+</m:t>
                                      </m:r>
                                      <m:sSub>
                                        <m:sSubPr>
                                          <m:ctrlPr>
                                            <a:rPr lang="en-US" sz="2000" i="1" smtClean="0">
                                              <a:latin typeface="Cambria Math" panose="02040503050406030204" pitchFamily="18" charset="0"/>
                                              <a:ea typeface="Cambria Math"/>
                                              <a:sym typeface="Symbol"/>
                                            </a:rPr>
                                          </m:ctrlPr>
                                        </m:sSubPr>
                                        <m:e>
                                          <m:r>
                                            <a:rPr lang="en-US" sz="2000" i="1">
                                              <a:latin typeface="Cambria Math"/>
                                              <a:ea typeface="Cambria Math"/>
                                              <a:sym typeface="Symbol"/>
                                            </a:rPr>
                                            <m:t>𝐺</m:t>
                                          </m:r>
                                        </m:e>
                                        <m:sub>
                                          <m:r>
                                            <a:rPr lang="en-US" sz="2000" i="1">
                                              <a:latin typeface="Cambria Math"/>
                                              <a:ea typeface="Cambria Math"/>
                                              <a:sym typeface="Symbol"/>
                                            </a:rPr>
                                            <m:t>𝑖</m:t>
                                          </m:r>
                                          <m:r>
                                            <a:rPr lang="en-US" sz="2000" i="1">
                                              <a:latin typeface="Cambria Math"/>
                                              <a:ea typeface="Cambria Math"/>
                                              <a:sym typeface="Symbol"/>
                                            </a:rPr>
                                            <m:t>, </m:t>
                                          </m:r>
                                          <m:r>
                                            <a:rPr lang="en-US" sz="2000" i="1">
                                              <a:latin typeface="Cambria Math"/>
                                              <a:ea typeface="Cambria Math"/>
                                              <a:sym typeface="Symbol"/>
                                            </a:rPr>
                                            <m:t>𝑐𝑜𝑛𝑠𝑡𝑎𝑛𝑡</m:t>
                                          </m:r>
                                          <m:r>
                                            <a:rPr lang="en-US" sz="2000" i="1">
                                              <a:latin typeface="Cambria Math"/>
                                              <a:ea typeface="Cambria Math"/>
                                              <a:sym typeface="Symbol"/>
                                            </a:rPr>
                                            <m:t> </m:t>
                                          </m:r>
                                          <m:r>
                                            <a:rPr lang="en-US" sz="2000" i="1">
                                              <a:latin typeface="Cambria Math"/>
                                              <a:ea typeface="Cambria Math"/>
                                              <a:sym typeface="Symbol"/>
                                            </a:rPr>
                                            <m:t>𝑡𝑒𝑟𝑚𝑠</m:t>
                                          </m:r>
                                        </m:sub>
                                      </m:sSub>
                                    </m:e>
                                  </m:d>
                                </m:sup>
                              </m:sSup>
                            </m:e>
                          </m:nary>
                        </m:den>
                      </m:f>
                      <m:r>
                        <a:rPr lang="en-US" sz="2000" b="0" i="1" smtClean="0">
                          <a:latin typeface="Cambria Math"/>
                          <a:ea typeface="Cambria Math"/>
                          <a:sym typeface="Symbol"/>
                        </a:rPr>
                        <m:t>=</m:t>
                      </m:r>
                    </m:oMath>
                  </m:oMathPara>
                </a14:m>
                <a:endParaRPr lang="en-US" sz="2000" dirty="0" smtClean="0">
                  <a:latin typeface="Cambria Math"/>
                </a:endParaRPr>
              </a:p>
              <a:p>
                <a:pPr marL="0" lvl="2"/>
                <a14:m>
                  <m:oMathPara xmlns:m="http://schemas.openxmlformats.org/officeDocument/2006/math">
                    <m:oMathParaPr>
                      <m:jc m:val="centerGroup"/>
                    </m:oMathParaPr>
                    <m:oMath xmlns:m="http://schemas.openxmlformats.org/officeDocument/2006/math">
                      <m:f>
                        <m:fPr>
                          <m:ctrlPr>
                            <a:rPr lang="en-US" sz="2000" i="1">
                              <a:latin typeface="Cambria Math" panose="02040503050406030204" pitchFamily="18" charset="0"/>
                              <a:sym typeface="Symbol"/>
                            </a:rPr>
                          </m:ctrlPr>
                        </m:fPr>
                        <m:num>
                          <m:sSup>
                            <m:sSupPr>
                              <m:ctrlPr>
                                <a:rPr lang="en-US" sz="2000" i="1">
                                  <a:latin typeface="Cambria Math" panose="02040503050406030204" pitchFamily="18" charset="0"/>
                                  <a:sym typeface="Symbol"/>
                                </a:rPr>
                              </m:ctrlPr>
                            </m:sSupPr>
                            <m:e>
                              <m:r>
                                <a:rPr lang="en-US" sz="2000" i="1">
                                  <a:latin typeface="Cambria Math"/>
                                  <a:sym typeface="Symbol"/>
                                </a:rPr>
                                <m:t>𝑒</m:t>
                              </m:r>
                            </m:e>
                            <m:sup>
                              <m:r>
                                <a:rPr lang="en-US" sz="2000" i="1">
                                  <a:latin typeface="Cambria Math"/>
                                  <a:ea typeface="Cambria Math"/>
                                  <a:sym typeface="Symbol"/>
                                </a:rPr>
                                <m:t>−</m:t>
                              </m:r>
                              <m:r>
                                <a:rPr lang="en-US" sz="2000" i="1">
                                  <a:latin typeface="Cambria Math"/>
                                  <a:ea typeface="Cambria Math"/>
                                  <a:sym typeface="Symbol"/>
                                </a:rPr>
                                <m:t>𝛽</m:t>
                              </m:r>
                              <m:d>
                                <m:dPr>
                                  <m:begChr m:val="["/>
                                  <m:endChr m:val="]"/>
                                  <m:ctrlPr>
                                    <a:rPr lang="en-US" sz="2000" i="1">
                                      <a:latin typeface="Cambria Math" panose="02040503050406030204" pitchFamily="18" charset="0"/>
                                      <a:ea typeface="Cambria Math"/>
                                      <a:sym typeface="Symbol"/>
                                    </a:rPr>
                                  </m:ctrlPr>
                                </m:dPr>
                                <m:e>
                                  <m:sSub>
                                    <m:sSubPr>
                                      <m:ctrlPr>
                                        <a:rPr lang="en-US" sz="2000" i="1">
                                          <a:latin typeface="Cambria Math" panose="02040503050406030204" pitchFamily="18" charset="0"/>
                                          <a:ea typeface="Cambria Math"/>
                                          <a:sym typeface="Symbol"/>
                                        </a:rPr>
                                      </m:ctrlPr>
                                    </m:sSubPr>
                                    <m:e>
                                      <m:r>
                                        <a:rPr lang="en-US" sz="2000" i="1">
                                          <a:latin typeface="Cambria Math"/>
                                          <a:ea typeface="Cambria Math"/>
                                          <a:sym typeface="Symbol"/>
                                        </a:rPr>
                                        <m:t>𝐺</m:t>
                                      </m:r>
                                    </m:e>
                                    <m:sub>
                                      <m:r>
                                        <a:rPr lang="en-US" sz="2000" i="1">
                                          <a:latin typeface="Cambria Math"/>
                                          <a:ea typeface="Cambria Math"/>
                                          <a:sym typeface="Symbol"/>
                                        </a:rPr>
                                        <m:t>𝑖</m:t>
                                      </m:r>
                                      <m:r>
                                        <a:rPr lang="en-US" sz="2000" i="1">
                                          <a:latin typeface="Cambria Math"/>
                                          <a:ea typeface="Cambria Math"/>
                                          <a:sym typeface="Symbol"/>
                                        </a:rPr>
                                        <m:t>, </m:t>
                                      </m:r>
                                      <m:r>
                                        <a:rPr lang="en-US" sz="2000" i="1">
                                          <a:latin typeface="Cambria Math"/>
                                          <a:ea typeface="Cambria Math"/>
                                          <a:sym typeface="Symbol"/>
                                        </a:rPr>
                                        <m:t>𝑣𝑎𝑟𝑖𝑎𝑏𝑙𝑒</m:t>
                                      </m:r>
                                      <m:r>
                                        <a:rPr lang="en-US" sz="2000" i="1">
                                          <a:latin typeface="Cambria Math"/>
                                          <a:ea typeface="Cambria Math"/>
                                          <a:sym typeface="Symbol"/>
                                        </a:rPr>
                                        <m:t> </m:t>
                                      </m:r>
                                      <m:r>
                                        <a:rPr lang="en-US" sz="2000" i="1">
                                          <a:latin typeface="Cambria Math"/>
                                          <a:ea typeface="Cambria Math"/>
                                          <a:sym typeface="Symbol"/>
                                        </a:rPr>
                                        <m:t>𝑡𝑒𝑟𝑚𝑠</m:t>
                                      </m:r>
                                    </m:sub>
                                  </m:sSub>
                                </m:e>
                              </m:d>
                            </m:sup>
                          </m:sSup>
                          <m:sSup>
                            <m:sSupPr>
                              <m:ctrlPr>
                                <a:rPr lang="en-US" sz="2000" i="1">
                                  <a:latin typeface="Cambria Math" panose="02040503050406030204" pitchFamily="18" charset="0"/>
                                  <a:sym typeface="Symbol"/>
                                </a:rPr>
                              </m:ctrlPr>
                            </m:sSupPr>
                            <m:e>
                              <m:r>
                                <a:rPr lang="en-US" sz="2000" i="1">
                                  <a:latin typeface="Cambria Math"/>
                                  <a:sym typeface="Symbol"/>
                                </a:rPr>
                                <m:t>𝑒</m:t>
                              </m:r>
                            </m:e>
                            <m:sup>
                              <m:r>
                                <a:rPr lang="en-US" sz="2000" i="1">
                                  <a:latin typeface="Cambria Math"/>
                                  <a:ea typeface="Cambria Math"/>
                                  <a:sym typeface="Symbol"/>
                                </a:rPr>
                                <m:t>−</m:t>
                              </m:r>
                              <m:r>
                                <a:rPr lang="en-US" sz="2000" i="1">
                                  <a:latin typeface="Cambria Math"/>
                                  <a:ea typeface="Cambria Math"/>
                                  <a:sym typeface="Symbol"/>
                                </a:rPr>
                                <m:t>𝛽</m:t>
                              </m:r>
                              <m:d>
                                <m:dPr>
                                  <m:begChr m:val="["/>
                                  <m:endChr m:val="]"/>
                                  <m:ctrlPr>
                                    <a:rPr lang="en-US" sz="2000" i="1">
                                      <a:latin typeface="Cambria Math" panose="02040503050406030204" pitchFamily="18" charset="0"/>
                                      <a:ea typeface="Cambria Math"/>
                                      <a:sym typeface="Symbol"/>
                                    </a:rPr>
                                  </m:ctrlPr>
                                </m:dPr>
                                <m:e>
                                  <m:sSub>
                                    <m:sSubPr>
                                      <m:ctrlPr>
                                        <a:rPr lang="en-US" sz="2000" i="1">
                                          <a:latin typeface="Cambria Math" panose="02040503050406030204" pitchFamily="18" charset="0"/>
                                          <a:ea typeface="Cambria Math"/>
                                          <a:sym typeface="Symbol"/>
                                        </a:rPr>
                                      </m:ctrlPr>
                                    </m:sSubPr>
                                    <m:e>
                                      <m:r>
                                        <a:rPr lang="en-US" sz="2000" i="1">
                                          <a:latin typeface="Cambria Math"/>
                                          <a:ea typeface="Cambria Math"/>
                                          <a:sym typeface="Symbol"/>
                                        </a:rPr>
                                        <m:t>𝐺</m:t>
                                      </m:r>
                                    </m:e>
                                    <m:sub>
                                      <m:r>
                                        <a:rPr lang="en-US" sz="2000" i="1">
                                          <a:latin typeface="Cambria Math"/>
                                          <a:ea typeface="Cambria Math"/>
                                          <a:sym typeface="Symbol"/>
                                        </a:rPr>
                                        <m:t>𝑖</m:t>
                                      </m:r>
                                      <m:r>
                                        <a:rPr lang="en-US" sz="2000" i="1">
                                          <a:latin typeface="Cambria Math"/>
                                          <a:ea typeface="Cambria Math"/>
                                          <a:sym typeface="Symbol"/>
                                        </a:rPr>
                                        <m:t>, </m:t>
                                      </m:r>
                                      <m:r>
                                        <a:rPr lang="en-US" sz="2000" i="1">
                                          <a:latin typeface="Cambria Math"/>
                                          <a:ea typeface="Cambria Math"/>
                                          <a:sym typeface="Symbol"/>
                                        </a:rPr>
                                        <m:t>𝑐𝑜𝑛𝑠𝑡𝑎𝑛𝑡</m:t>
                                      </m:r>
                                      <m:r>
                                        <a:rPr lang="en-US" sz="2000" i="1">
                                          <a:latin typeface="Cambria Math"/>
                                          <a:ea typeface="Cambria Math"/>
                                          <a:sym typeface="Symbol"/>
                                        </a:rPr>
                                        <m:t> </m:t>
                                      </m:r>
                                      <m:r>
                                        <a:rPr lang="en-US" sz="2000" i="1">
                                          <a:latin typeface="Cambria Math"/>
                                          <a:ea typeface="Cambria Math"/>
                                          <a:sym typeface="Symbol"/>
                                        </a:rPr>
                                        <m:t>𝑡𝑒𝑟𝑚𝑠</m:t>
                                      </m:r>
                                    </m:sub>
                                  </m:sSub>
                                </m:e>
                              </m:d>
                            </m:sup>
                          </m:sSup>
                        </m:num>
                        <m:den>
                          <m:nary>
                            <m:naryPr>
                              <m:chr m:val="∑"/>
                              <m:supHide m:val="on"/>
                              <m:ctrlPr>
                                <a:rPr lang="en-US" sz="2000" i="1">
                                  <a:latin typeface="Cambria Math" panose="02040503050406030204" pitchFamily="18" charset="0"/>
                                </a:rPr>
                              </m:ctrlPr>
                            </m:naryPr>
                            <m:sub>
                              <m:r>
                                <m:rPr>
                                  <m:brk m:alnAt="7"/>
                                </m:rPr>
                                <a:rPr lang="en-US" sz="2000" i="1">
                                  <a:latin typeface="Cambria Math"/>
                                </a:rPr>
                                <m:t>𝑖</m:t>
                              </m:r>
                            </m:sub>
                            <m:sup/>
                            <m:e>
                              <m:sSup>
                                <m:sSupPr>
                                  <m:ctrlPr>
                                    <a:rPr lang="en-US" sz="2000" i="1">
                                      <a:latin typeface="Cambria Math" panose="02040503050406030204" pitchFamily="18" charset="0"/>
                                      <a:sym typeface="Symbol"/>
                                    </a:rPr>
                                  </m:ctrlPr>
                                </m:sSupPr>
                                <m:e>
                                  <m:r>
                                    <a:rPr lang="en-US" sz="2000" i="1">
                                      <a:latin typeface="Cambria Math"/>
                                      <a:sym typeface="Symbol"/>
                                    </a:rPr>
                                    <m:t>𝑒</m:t>
                                  </m:r>
                                </m:e>
                                <m:sup>
                                  <m:r>
                                    <a:rPr lang="en-US" sz="2000" i="1">
                                      <a:latin typeface="Cambria Math"/>
                                      <a:sym typeface="Symbol"/>
                                    </a:rPr>
                                    <m:t>−</m:t>
                                  </m:r>
                                  <m:r>
                                    <a:rPr lang="en-US" sz="2000" i="1">
                                      <a:latin typeface="Cambria Math"/>
                                      <a:ea typeface="Cambria Math"/>
                                      <a:sym typeface="Symbol"/>
                                    </a:rPr>
                                    <m:t>𝛽</m:t>
                                  </m:r>
                                  <m:d>
                                    <m:dPr>
                                      <m:begChr m:val="["/>
                                      <m:endChr m:val="]"/>
                                      <m:ctrlPr>
                                        <a:rPr lang="en-US" sz="2000" i="1">
                                          <a:latin typeface="Cambria Math" panose="02040503050406030204" pitchFamily="18" charset="0"/>
                                          <a:ea typeface="Cambria Math"/>
                                          <a:sym typeface="Symbol"/>
                                        </a:rPr>
                                      </m:ctrlPr>
                                    </m:dPr>
                                    <m:e>
                                      <m:sSub>
                                        <m:sSubPr>
                                          <m:ctrlPr>
                                            <a:rPr lang="en-US" sz="2000" i="1">
                                              <a:latin typeface="Cambria Math" panose="02040503050406030204" pitchFamily="18" charset="0"/>
                                              <a:ea typeface="Cambria Math"/>
                                              <a:sym typeface="Symbol"/>
                                            </a:rPr>
                                          </m:ctrlPr>
                                        </m:sSubPr>
                                        <m:e>
                                          <m:r>
                                            <a:rPr lang="en-US" sz="2000" i="1">
                                              <a:latin typeface="Cambria Math"/>
                                              <a:ea typeface="Cambria Math"/>
                                              <a:sym typeface="Symbol"/>
                                            </a:rPr>
                                            <m:t>𝐺</m:t>
                                          </m:r>
                                        </m:e>
                                        <m:sub>
                                          <m:r>
                                            <a:rPr lang="en-US" sz="2000" i="1">
                                              <a:latin typeface="Cambria Math"/>
                                              <a:ea typeface="Cambria Math"/>
                                              <a:sym typeface="Symbol"/>
                                            </a:rPr>
                                            <m:t>𝑖</m:t>
                                          </m:r>
                                          <m:r>
                                            <a:rPr lang="en-US" sz="2000" i="1">
                                              <a:latin typeface="Cambria Math"/>
                                              <a:ea typeface="Cambria Math"/>
                                              <a:sym typeface="Symbol"/>
                                            </a:rPr>
                                            <m:t>, </m:t>
                                          </m:r>
                                          <m:r>
                                            <a:rPr lang="en-US" sz="2000" i="1">
                                              <a:latin typeface="Cambria Math"/>
                                              <a:ea typeface="Cambria Math"/>
                                              <a:sym typeface="Symbol"/>
                                            </a:rPr>
                                            <m:t>𝑣𝑎𝑟𝑖𝑎𝑏𝑙𝑒</m:t>
                                          </m:r>
                                          <m:r>
                                            <a:rPr lang="en-US" sz="2000" i="1">
                                              <a:latin typeface="Cambria Math"/>
                                              <a:ea typeface="Cambria Math"/>
                                              <a:sym typeface="Symbol"/>
                                            </a:rPr>
                                            <m:t> </m:t>
                                          </m:r>
                                          <m:r>
                                            <a:rPr lang="en-US" sz="2000" i="1">
                                              <a:latin typeface="Cambria Math"/>
                                              <a:ea typeface="Cambria Math"/>
                                              <a:sym typeface="Symbol"/>
                                            </a:rPr>
                                            <m:t>𝑡𝑒𝑟𝑚𝑠</m:t>
                                          </m:r>
                                        </m:sub>
                                      </m:sSub>
                                    </m:e>
                                  </m:d>
                                </m:sup>
                              </m:sSup>
                            </m:e>
                          </m:nary>
                          <m:sSup>
                            <m:sSupPr>
                              <m:ctrlPr>
                                <a:rPr lang="en-US" sz="2000" i="1">
                                  <a:latin typeface="Cambria Math" panose="02040503050406030204" pitchFamily="18" charset="0"/>
                                  <a:sym typeface="Symbol"/>
                                </a:rPr>
                              </m:ctrlPr>
                            </m:sSupPr>
                            <m:e>
                              <m:r>
                                <a:rPr lang="en-US" sz="2000" i="1">
                                  <a:latin typeface="Cambria Math"/>
                                  <a:sym typeface="Symbol"/>
                                </a:rPr>
                                <m:t>𝑒</m:t>
                              </m:r>
                            </m:e>
                            <m:sup>
                              <m:r>
                                <a:rPr lang="en-US" sz="2000" i="1">
                                  <a:latin typeface="Cambria Math"/>
                                  <a:ea typeface="Cambria Math"/>
                                  <a:sym typeface="Symbol"/>
                                </a:rPr>
                                <m:t>−</m:t>
                              </m:r>
                              <m:r>
                                <a:rPr lang="en-US" sz="2000" i="1">
                                  <a:latin typeface="Cambria Math"/>
                                  <a:ea typeface="Cambria Math"/>
                                  <a:sym typeface="Symbol"/>
                                </a:rPr>
                                <m:t>𝛽</m:t>
                              </m:r>
                              <m:d>
                                <m:dPr>
                                  <m:begChr m:val="["/>
                                  <m:endChr m:val="]"/>
                                  <m:ctrlPr>
                                    <a:rPr lang="en-US" sz="2000" i="1">
                                      <a:latin typeface="Cambria Math" panose="02040503050406030204" pitchFamily="18" charset="0"/>
                                      <a:ea typeface="Cambria Math"/>
                                      <a:sym typeface="Symbol"/>
                                    </a:rPr>
                                  </m:ctrlPr>
                                </m:dPr>
                                <m:e>
                                  <m:sSub>
                                    <m:sSubPr>
                                      <m:ctrlPr>
                                        <a:rPr lang="en-US" sz="2000" i="1">
                                          <a:latin typeface="Cambria Math" panose="02040503050406030204" pitchFamily="18" charset="0"/>
                                          <a:ea typeface="Cambria Math"/>
                                          <a:sym typeface="Symbol"/>
                                        </a:rPr>
                                      </m:ctrlPr>
                                    </m:sSubPr>
                                    <m:e>
                                      <m:r>
                                        <a:rPr lang="en-US" sz="2000" i="1">
                                          <a:latin typeface="Cambria Math"/>
                                          <a:ea typeface="Cambria Math"/>
                                          <a:sym typeface="Symbol"/>
                                        </a:rPr>
                                        <m:t>𝐺</m:t>
                                      </m:r>
                                    </m:e>
                                    <m:sub>
                                      <m:r>
                                        <a:rPr lang="en-US" sz="2000" i="1">
                                          <a:latin typeface="Cambria Math"/>
                                          <a:ea typeface="Cambria Math"/>
                                          <a:sym typeface="Symbol"/>
                                        </a:rPr>
                                        <m:t>𝑖</m:t>
                                      </m:r>
                                      <m:r>
                                        <a:rPr lang="en-US" sz="2000" i="1">
                                          <a:latin typeface="Cambria Math"/>
                                          <a:ea typeface="Cambria Math"/>
                                          <a:sym typeface="Symbol"/>
                                        </a:rPr>
                                        <m:t>, </m:t>
                                      </m:r>
                                      <m:r>
                                        <a:rPr lang="en-US" sz="2000" i="1">
                                          <a:latin typeface="Cambria Math"/>
                                          <a:ea typeface="Cambria Math"/>
                                          <a:sym typeface="Symbol"/>
                                        </a:rPr>
                                        <m:t>𝑐𝑜𝑛𝑠𝑡𝑎𝑛𝑡</m:t>
                                      </m:r>
                                      <m:r>
                                        <a:rPr lang="en-US" sz="2000" i="1">
                                          <a:latin typeface="Cambria Math"/>
                                          <a:ea typeface="Cambria Math"/>
                                          <a:sym typeface="Symbol"/>
                                        </a:rPr>
                                        <m:t> </m:t>
                                      </m:r>
                                      <m:r>
                                        <a:rPr lang="en-US" sz="2000" i="1">
                                          <a:latin typeface="Cambria Math"/>
                                          <a:ea typeface="Cambria Math"/>
                                          <a:sym typeface="Symbol"/>
                                        </a:rPr>
                                        <m:t>𝑡𝑒𝑟𝑚𝑠</m:t>
                                      </m:r>
                                    </m:sub>
                                  </m:sSub>
                                </m:e>
                              </m:d>
                            </m:sup>
                          </m:sSup>
                        </m:den>
                      </m:f>
                      <m:r>
                        <a:rPr lang="en-US" sz="2000" b="0" i="1" smtClean="0">
                          <a:latin typeface="Cambria Math"/>
                          <a:ea typeface="Cambria Math"/>
                          <a:sym typeface="Symbol"/>
                        </a:rPr>
                        <m:t>=</m:t>
                      </m:r>
                    </m:oMath>
                  </m:oMathPara>
                </a14:m>
                <a:endParaRPr lang="en-US" sz="2000" b="0" dirty="0" smtClean="0">
                  <a:latin typeface="Cambria Math"/>
                  <a:ea typeface="Cambria Math"/>
                  <a:sym typeface="Symbol"/>
                </a:endParaRPr>
              </a:p>
              <a:p>
                <a:pPr marL="0" lvl="2"/>
                <a:endParaRPr lang="en-US" sz="2000" i="1" dirty="0" smtClean="0">
                  <a:latin typeface="Cambria Math"/>
                  <a:sym typeface="Symbol"/>
                </a:endParaRPr>
              </a:p>
              <a:p>
                <a:pPr marL="0" lvl="2"/>
                <a14:m>
                  <m:oMathPara xmlns:m="http://schemas.openxmlformats.org/officeDocument/2006/math">
                    <m:oMathParaPr>
                      <m:jc m:val="centerGroup"/>
                    </m:oMathParaPr>
                    <m:oMath xmlns:m="http://schemas.openxmlformats.org/officeDocument/2006/math">
                      <m:f>
                        <m:fPr>
                          <m:ctrlPr>
                            <a:rPr lang="en-US" sz="2000" i="1">
                              <a:latin typeface="Cambria Math" panose="02040503050406030204" pitchFamily="18" charset="0"/>
                              <a:sym typeface="Symbol"/>
                            </a:rPr>
                          </m:ctrlPr>
                        </m:fPr>
                        <m:num>
                          <m:sSup>
                            <m:sSupPr>
                              <m:ctrlPr>
                                <a:rPr lang="en-US" sz="2000" i="1">
                                  <a:latin typeface="Cambria Math" panose="02040503050406030204" pitchFamily="18" charset="0"/>
                                  <a:sym typeface="Symbol"/>
                                </a:rPr>
                              </m:ctrlPr>
                            </m:sSupPr>
                            <m:e>
                              <m:r>
                                <a:rPr lang="en-US" sz="2000" i="1">
                                  <a:latin typeface="Cambria Math"/>
                                  <a:sym typeface="Symbol"/>
                                </a:rPr>
                                <m:t>𝑒</m:t>
                              </m:r>
                            </m:e>
                            <m:sup>
                              <m:r>
                                <a:rPr lang="en-US" sz="2000" i="1">
                                  <a:latin typeface="Cambria Math"/>
                                  <a:ea typeface="Cambria Math"/>
                                  <a:sym typeface="Symbol"/>
                                </a:rPr>
                                <m:t>−</m:t>
                              </m:r>
                              <m:r>
                                <a:rPr lang="en-US" sz="2000" i="1">
                                  <a:latin typeface="Cambria Math"/>
                                  <a:ea typeface="Cambria Math"/>
                                  <a:sym typeface="Symbol"/>
                                </a:rPr>
                                <m:t>𝛽</m:t>
                              </m:r>
                              <m:d>
                                <m:dPr>
                                  <m:begChr m:val="["/>
                                  <m:endChr m:val="]"/>
                                  <m:ctrlPr>
                                    <a:rPr lang="en-US" sz="2000" i="1">
                                      <a:latin typeface="Cambria Math" panose="02040503050406030204" pitchFamily="18" charset="0"/>
                                      <a:ea typeface="Cambria Math"/>
                                      <a:sym typeface="Symbol"/>
                                    </a:rPr>
                                  </m:ctrlPr>
                                </m:dPr>
                                <m:e>
                                  <m:sSub>
                                    <m:sSubPr>
                                      <m:ctrlPr>
                                        <a:rPr lang="en-US" sz="2000" i="1">
                                          <a:latin typeface="Cambria Math" panose="02040503050406030204" pitchFamily="18" charset="0"/>
                                          <a:ea typeface="Cambria Math"/>
                                          <a:sym typeface="Symbol"/>
                                        </a:rPr>
                                      </m:ctrlPr>
                                    </m:sSubPr>
                                    <m:e>
                                      <m:r>
                                        <a:rPr lang="en-US" sz="2000" i="1">
                                          <a:latin typeface="Cambria Math"/>
                                          <a:ea typeface="Cambria Math"/>
                                          <a:sym typeface="Symbol"/>
                                        </a:rPr>
                                        <m:t>𝐺</m:t>
                                      </m:r>
                                    </m:e>
                                    <m:sub>
                                      <m:r>
                                        <a:rPr lang="en-US" sz="2000" i="1">
                                          <a:latin typeface="Cambria Math"/>
                                          <a:ea typeface="Cambria Math"/>
                                          <a:sym typeface="Symbol"/>
                                        </a:rPr>
                                        <m:t>𝑖</m:t>
                                      </m:r>
                                      <m:r>
                                        <a:rPr lang="en-US" sz="2000" i="1">
                                          <a:latin typeface="Cambria Math"/>
                                          <a:ea typeface="Cambria Math"/>
                                          <a:sym typeface="Symbol"/>
                                        </a:rPr>
                                        <m:t>, </m:t>
                                      </m:r>
                                      <m:r>
                                        <a:rPr lang="en-US" sz="2000" i="1">
                                          <a:latin typeface="Cambria Math"/>
                                          <a:ea typeface="Cambria Math"/>
                                          <a:sym typeface="Symbol"/>
                                        </a:rPr>
                                        <m:t>𝑐𝑜𝑛𝑠𝑡𝑎𝑛𝑡</m:t>
                                      </m:r>
                                      <m:r>
                                        <a:rPr lang="en-US" sz="2000" i="1">
                                          <a:latin typeface="Cambria Math"/>
                                          <a:ea typeface="Cambria Math"/>
                                          <a:sym typeface="Symbol"/>
                                        </a:rPr>
                                        <m:t> </m:t>
                                      </m:r>
                                      <m:r>
                                        <a:rPr lang="en-US" sz="2000" i="1">
                                          <a:latin typeface="Cambria Math"/>
                                          <a:ea typeface="Cambria Math"/>
                                          <a:sym typeface="Symbol"/>
                                        </a:rPr>
                                        <m:t>𝑡𝑒𝑟𝑚𝑠</m:t>
                                      </m:r>
                                    </m:sub>
                                  </m:sSub>
                                </m:e>
                              </m:d>
                            </m:sup>
                          </m:sSup>
                          <m:sSup>
                            <m:sSupPr>
                              <m:ctrlPr>
                                <a:rPr lang="en-US" sz="2000" i="1">
                                  <a:latin typeface="Cambria Math" panose="02040503050406030204" pitchFamily="18" charset="0"/>
                                  <a:sym typeface="Symbol"/>
                                </a:rPr>
                              </m:ctrlPr>
                            </m:sSupPr>
                            <m:e>
                              <m:r>
                                <a:rPr lang="en-US" sz="2000" i="1">
                                  <a:latin typeface="Cambria Math"/>
                                  <a:sym typeface="Symbol"/>
                                </a:rPr>
                                <m:t>𝑒</m:t>
                              </m:r>
                            </m:e>
                            <m:sup>
                              <m:r>
                                <a:rPr lang="en-US" sz="2000" i="1">
                                  <a:latin typeface="Cambria Math"/>
                                  <a:ea typeface="Cambria Math"/>
                                  <a:sym typeface="Symbol"/>
                                </a:rPr>
                                <m:t>−</m:t>
                              </m:r>
                              <m:r>
                                <a:rPr lang="en-US" sz="2000" i="1">
                                  <a:latin typeface="Cambria Math"/>
                                  <a:ea typeface="Cambria Math"/>
                                  <a:sym typeface="Symbol"/>
                                </a:rPr>
                                <m:t>𝛽</m:t>
                              </m:r>
                              <m:d>
                                <m:dPr>
                                  <m:begChr m:val="["/>
                                  <m:endChr m:val="]"/>
                                  <m:ctrlPr>
                                    <a:rPr lang="en-US" sz="2000" i="1">
                                      <a:latin typeface="Cambria Math" panose="02040503050406030204" pitchFamily="18" charset="0"/>
                                      <a:ea typeface="Cambria Math"/>
                                      <a:sym typeface="Symbol"/>
                                    </a:rPr>
                                  </m:ctrlPr>
                                </m:dPr>
                                <m:e>
                                  <m:sSub>
                                    <m:sSubPr>
                                      <m:ctrlPr>
                                        <a:rPr lang="en-US" sz="2000" i="1">
                                          <a:latin typeface="Cambria Math" panose="02040503050406030204" pitchFamily="18" charset="0"/>
                                          <a:ea typeface="Cambria Math"/>
                                          <a:sym typeface="Symbol"/>
                                        </a:rPr>
                                      </m:ctrlPr>
                                    </m:sSubPr>
                                    <m:e>
                                      <m:r>
                                        <a:rPr lang="en-US" sz="2000" i="1">
                                          <a:latin typeface="Cambria Math"/>
                                          <a:ea typeface="Cambria Math"/>
                                          <a:sym typeface="Symbol"/>
                                        </a:rPr>
                                        <m:t>𝐺</m:t>
                                      </m:r>
                                    </m:e>
                                    <m:sub>
                                      <m:r>
                                        <a:rPr lang="en-US" sz="2000" i="1">
                                          <a:latin typeface="Cambria Math"/>
                                          <a:ea typeface="Cambria Math"/>
                                          <a:sym typeface="Symbol"/>
                                        </a:rPr>
                                        <m:t>𝑖</m:t>
                                      </m:r>
                                      <m:r>
                                        <a:rPr lang="en-US" sz="2000" i="1">
                                          <a:latin typeface="Cambria Math"/>
                                          <a:ea typeface="Cambria Math"/>
                                          <a:sym typeface="Symbol"/>
                                        </a:rPr>
                                        <m:t>, </m:t>
                                      </m:r>
                                      <m:r>
                                        <a:rPr lang="en-US" sz="2000" i="1">
                                          <a:latin typeface="Cambria Math"/>
                                          <a:ea typeface="Cambria Math"/>
                                          <a:sym typeface="Symbol"/>
                                        </a:rPr>
                                        <m:t>𝑣𝑎𝑟𝑖𝑎𝑏𝑙𝑒</m:t>
                                      </m:r>
                                      <m:r>
                                        <a:rPr lang="en-US" sz="2000" i="1">
                                          <a:latin typeface="Cambria Math"/>
                                          <a:ea typeface="Cambria Math"/>
                                          <a:sym typeface="Symbol"/>
                                        </a:rPr>
                                        <m:t> </m:t>
                                      </m:r>
                                      <m:r>
                                        <a:rPr lang="en-US" sz="2000" i="1">
                                          <a:latin typeface="Cambria Math"/>
                                          <a:ea typeface="Cambria Math"/>
                                          <a:sym typeface="Symbol"/>
                                        </a:rPr>
                                        <m:t>𝑡𝑒𝑟𝑚𝑠</m:t>
                                      </m:r>
                                    </m:sub>
                                  </m:sSub>
                                </m:e>
                              </m:d>
                            </m:sup>
                          </m:sSup>
                        </m:num>
                        <m:den>
                          <m:sSup>
                            <m:sSupPr>
                              <m:ctrlPr>
                                <a:rPr lang="en-US" sz="2000" i="1">
                                  <a:latin typeface="Cambria Math" panose="02040503050406030204" pitchFamily="18" charset="0"/>
                                  <a:sym typeface="Symbol"/>
                                </a:rPr>
                              </m:ctrlPr>
                            </m:sSupPr>
                            <m:e>
                              <m:r>
                                <a:rPr lang="en-US" sz="2000" i="1">
                                  <a:latin typeface="Cambria Math"/>
                                  <a:sym typeface="Symbol"/>
                                </a:rPr>
                                <m:t>𝑒</m:t>
                              </m:r>
                            </m:e>
                            <m:sup>
                              <m:r>
                                <a:rPr lang="en-US" sz="2000" i="1">
                                  <a:latin typeface="Cambria Math"/>
                                  <a:ea typeface="Cambria Math"/>
                                  <a:sym typeface="Symbol"/>
                                </a:rPr>
                                <m:t>−</m:t>
                              </m:r>
                              <m:r>
                                <a:rPr lang="en-US" sz="2000" i="1">
                                  <a:latin typeface="Cambria Math"/>
                                  <a:ea typeface="Cambria Math"/>
                                  <a:sym typeface="Symbol"/>
                                </a:rPr>
                                <m:t>𝛽</m:t>
                              </m:r>
                              <m:d>
                                <m:dPr>
                                  <m:begChr m:val="["/>
                                  <m:endChr m:val="]"/>
                                  <m:ctrlPr>
                                    <a:rPr lang="en-US" sz="2000" i="1">
                                      <a:latin typeface="Cambria Math" panose="02040503050406030204" pitchFamily="18" charset="0"/>
                                      <a:ea typeface="Cambria Math"/>
                                      <a:sym typeface="Symbol"/>
                                    </a:rPr>
                                  </m:ctrlPr>
                                </m:dPr>
                                <m:e>
                                  <m:sSub>
                                    <m:sSubPr>
                                      <m:ctrlPr>
                                        <a:rPr lang="en-US" sz="2000" i="1">
                                          <a:latin typeface="Cambria Math" panose="02040503050406030204" pitchFamily="18" charset="0"/>
                                          <a:ea typeface="Cambria Math"/>
                                          <a:sym typeface="Symbol"/>
                                        </a:rPr>
                                      </m:ctrlPr>
                                    </m:sSubPr>
                                    <m:e>
                                      <m:r>
                                        <a:rPr lang="en-US" sz="2000" i="1">
                                          <a:latin typeface="Cambria Math"/>
                                          <a:ea typeface="Cambria Math"/>
                                          <a:sym typeface="Symbol"/>
                                        </a:rPr>
                                        <m:t>𝐺</m:t>
                                      </m:r>
                                    </m:e>
                                    <m:sub>
                                      <m:r>
                                        <a:rPr lang="en-US" sz="2000" i="1">
                                          <a:latin typeface="Cambria Math"/>
                                          <a:ea typeface="Cambria Math"/>
                                          <a:sym typeface="Symbol"/>
                                        </a:rPr>
                                        <m:t>𝑖</m:t>
                                      </m:r>
                                      <m:r>
                                        <a:rPr lang="en-US" sz="2000" i="1">
                                          <a:latin typeface="Cambria Math"/>
                                          <a:ea typeface="Cambria Math"/>
                                          <a:sym typeface="Symbol"/>
                                        </a:rPr>
                                        <m:t>, </m:t>
                                      </m:r>
                                      <m:r>
                                        <a:rPr lang="en-US" sz="2000" i="1">
                                          <a:latin typeface="Cambria Math"/>
                                          <a:ea typeface="Cambria Math"/>
                                          <a:sym typeface="Symbol"/>
                                        </a:rPr>
                                        <m:t>𝑐𝑜𝑛𝑠𝑡𝑎𝑛𝑡</m:t>
                                      </m:r>
                                      <m:r>
                                        <a:rPr lang="en-US" sz="2000" i="1">
                                          <a:latin typeface="Cambria Math"/>
                                          <a:ea typeface="Cambria Math"/>
                                          <a:sym typeface="Symbol"/>
                                        </a:rPr>
                                        <m:t> </m:t>
                                      </m:r>
                                      <m:r>
                                        <a:rPr lang="en-US" sz="2000" i="1">
                                          <a:latin typeface="Cambria Math"/>
                                          <a:ea typeface="Cambria Math"/>
                                          <a:sym typeface="Symbol"/>
                                        </a:rPr>
                                        <m:t>𝑡𝑒𝑟𝑚𝑠</m:t>
                                      </m:r>
                                    </m:sub>
                                  </m:sSub>
                                </m:e>
                              </m:d>
                            </m:sup>
                          </m:sSup>
                          <m:nary>
                            <m:naryPr>
                              <m:chr m:val="∑"/>
                              <m:supHide m:val="on"/>
                              <m:ctrlPr>
                                <a:rPr lang="en-US" sz="2000" i="1">
                                  <a:latin typeface="Cambria Math" panose="02040503050406030204" pitchFamily="18" charset="0"/>
                                </a:rPr>
                              </m:ctrlPr>
                            </m:naryPr>
                            <m:sub>
                              <m:r>
                                <m:rPr>
                                  <m:brk m:alnAt="7"/>
                                </m:rPr>
                                <a:rPr lang="en-US" sz="2000" i="1">
                                  <a:latin typeface="Cambria Math"/>
                                </a:rPr>
                                <m:t>𝑖</m:t>
                              </m:r>
                            </m:sub>
                            <m:sup/>
                            <m:e>
                              <m:sSup>
                                <m:sSupPr>
                                  <m:ctrlPr>
                                    <a:rPr lang="en-US" sz="2000" i="1">
                                      <a:latin typeface="Cambria Math" panose="02040503050406030204" pitchFamily="18" charset="0"/>
                                      <a:sym typeface="Symbol"/>
                                    </a:rPr>
                                  </m:ctrlPr>
                                </m:sSupPr>
                                <m:e>
                                  <m:r>
                                    <a:rPr lang="en-US" sz="2000" i="1">
                                      <a:latin typeface="Cambria Math"/>
                                      <a:sym typeface="Symbol"/>
                                    </a:rPr>
                                    <m:t>𝑒</m:t>
                                  </m:r>
                                </m:e>
                                <m:sup>
                                  <m:r>
                                    <a:rPr lang="en-US" sz="2000" i="1">
                                      <a:latin typeface="Cambria Math"/>
                                      <a:sym typeface="Symbol"/>
                                    </a:rPr>
                                    <m:t>−</m:t>
                                  </m:r>
                                  <m:r>
                                    <a:rPr lang="en-US" sz="2000" i="1">
                                      <a:latin typeface="Cambria Math"/>
                                      <a:ea typeface="Cambria Math"/>
                                      <a:sym typeface="Symbol"/>
                                    </a:rPr>
                                    <m:t>𝛽</m:t>
                                  </m:r>
                                  <m:d>
                                    <m:dPr>
                                      <m:begChr m:val="["/>
                                      <m:endChr m:val="]"/>
                                      <m:ctrlPr>
                                        <a:rPr lang="en-US" sz="2000" i="1">
                                          <a:latin typeface="Cambria Math" panose="02040503050406030204" pitchFamily="18" charset="0"/>
                                          <a:ea typeface="Cambria Math"/>
                                          <a:sym typeface="Symbol"/>
                                        </a:rPr>
                                      </m:ctrlPr>
                                    </m:dPr>
                                    <m:e>
                                      <m:sSub>
                                        <m:sSubPr>
                                          <m:ctrlPr>
                                            <a:rPr lang="en-US" sz="2000" i="1">
                                              <a:latin typeface="Cambria Math" panose="02040503050406030204" pitchFamily="18" charset="0"/>
                                              <a:ea typeface="Cambria Math"/>
                                              <a:sym typeface="Symbol"/>
                                            </a:rPr>
                                          </m:ctrlPr>
                                        </m:sSubPr>
                                        <m:e>
                                          <m:r>
                                            <a:rPr lang="en-US" sz="2000" i="1">
                                              <a:latin typeface="Cambria Math"/>
                                              <a:ea typeface="Cambria Math"/>
                                              <a:sym typeface="Symbol"/>
                                            </a:rPr>
                                            <m:t>𝐺</m:t>
                                          </m:r>
                                        </m:e>
                                        <m:sub>
                                          <m:r>
                                            <a:rPr lang="en-US" sz="2000" i="1">
                                              <a:latin typeface="Cambria Math"/>
                                              <a:ea typeface="Cambria Math"/>
                                              <a:sym typeface="Symbol"/>
                                            </a:rPr>
                                            <m:t>𝑖</m:t>
                                          </m:r>
                                          <m:r>
                                            <a:rPr lang="en-US" sz="2000" i="1">
                                              <a:latin typeface="Cambria Math"/>
                                              <a:ea typeface="Cambria Math"/>
                                              <a:sym typeface="Symbol"/>
                                            </a:rPr>
                                            <m:t>, </m:t>
                                          </m:r>
                                          <m:r>
                                            <a:rPr lang="en-US" sz="2000" i="1">
                                              <a:latin typeface="Cambria Math"/>
                                              <a:ea typeface="Cambria Math"/>
                                              <a:sym typeface="Symbol"/>
                                            </a:rPr>
                                            <m:t>𝑣𝑎𝑟𝑖𝑎𝑏𝑙𝑒</m:t>
                                          </m:r>
                                          <m:r>
                                            <a:rPr lang="en-US" sz="2000" i="1">
                                              <a:latin typeface="Cambria Math"/>
                                              <a:ea typeface="Cambria Math"/>
                                              <a:sym typeface="Symbol"/>
                                            </a:rPr>
                                            <m:t> </m:t>
                                          </m:r>
                                          <m:r>
                                            <a:rPr lang="en-US" sz="2000" i="1">
                                              <a:latin typeface="Cambria Math"/>
                                              <a:ea typeface="Cambria Math"/>
                                              <a:sym typeface="Symbol"/>
                                            </a:rPr>
                                            <m:t>𝑡𝑒𝑟𝑚𝑠</m:t>
                                          </m:r>
                                        </m:sub>
                                      </m:sSub>
                                    </m:e>
                                  </m:d>
                                </m:sup>
                              </m:sSup>
                            </m:e>
                          </m:nary>
                        </m:den>
                      </m:f>
                      <m:r>
                        <a:rPr lang="en-US" sz="2000" i="1">
                          <a:latin typeface="Cambria Math"/>
                          <a:ea typeface="Cambria Math"/>
                          <a:sym typeface="Symbol"/>
                        </a:rPr>
                        <m:t>=</m:t>
                      </m:r>
                    </m:oMath>
                  </m:oMathPara>
                </a14:m>
                <a:endParaRPr lang="en-US" sz="2000" dirty="0">
                  <a:latin typeface="Cambria Math"/>
                  <a:ea typeface="Cambria Math"/>
                  <a:sym typeface="Symbol"/>
                </a:endParaRPr>
              </a:p>
              <a:p>
                <a:pPr marL="0" lvl="2"/>
                <a:endParaRPr lang="en-US" sz="2000" dirty="0">
                  <a:latin typeface="Cambria Math"/>
                </a:endParaRPr>
              </a:p>
            </p:txBody>
          </p:sp>
        </mc:Choice>
        <mc:Fallback xmlns="">
          <p:sp>
            <p:nvSpPr>
              <p:cNvPr id="8" name="Rectangle 7"/>
              <p:cNvSpPr>
                <a:spLocks noRot="1" noChangeAspect="1" noMove="1" noResize="1" noEditPoints="1" noAdjustHandles="1" noChangeArrowheads="1" noChangeShapeType="1" noTextEdit="1"/>
              </p:cNvSpPr>
              <p:nvPr/>
            </p:nvSpPr>
            <p:spPr>
              <a:xfrm>
                <a:off x="381000" y="818606"/>
                <a:ext cx="8487908" cy="5098062"/>
              </a:xfrm>
              <a:prstGeom prst="rect">
                <a:avLst/>
              </a:prstGeom>
              <a:blipFill rotWithShape="0">
                <a:blip r:embed="rId4"/>
                <a:stretch>
                  <a:fillRect l="-790" t="-597" r="-718"/>
                </a:stretch>
              </a:blipFill>
            </p:spPr>
            <p:txBody>
              <a:bodyPr/>
              <a:lstStyle/>
              <a:p>
                <a:r>
                  <a:rPr lang="en-US">
                    <a:noFill/>
                  </a:rPr>
                  <a:t> </a:t>
                </a:r>
              </a:p>
            </p:txBody>
          </p:sp>
        </mc:Fallback>
      </mc:AlternateContent>
    </p:spTree>
    <p:extLst>
      <p:ext uri="{BB962C8B-B14F-4D97-AF65-F5344CB8AC3E}">
        <p14:creationId xmlns:p14="http://schemas.microsoft.com/office/powerpoint/2010/main" val="1276724402"/>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p:cNvSpPr>
            <a:spLocks noGrp="1" noChangeArrowheads="1"/>
          </p:cNvSpPr>
          <p:nvPr>
            <p:ph type="title"/>
          </p:nvPr>
        </p:nvSpPr>
        <p:spPr>
          <a:xfrm>
            <a:off x="0" y="12700"/>
            <a:ext cx="9144000" cy="825500"/>
          </a:xfrm>
        </p:spPr>
        <p:txBody>
          <a:bodyPr>
            <a:noAutofit/>
          </a:bodyPr>
          <a:lstStyle/>
          <a:p>
            <a:pPr eaLnBrk="1" hangingPunct="1"/>
            <a:r>
              <a:rPr lang="en-US" sz="3200" b="1" dirty="0">
                <a:solidFill>
                  <a:srgbClr val="0000CC"/>
                </a:solidFill>
              </a:rPr>
              <a:t>The Gibbs Free Energy</a:t>
            </a:r>
            <a:endParaRPr lang="en-US" sz="3200" b="1" dirty="0" smtClean="0">
              <a:solidFill>
                <a:srgbClr val="0000CC"/>
              </a:solidFill>
            </a:endParaRPr>
          </a:p>
        </p:txBody>
      </p:sp>
      <p:pic>
        <p:nvPicPr>
          <p:cNvPr id="15367" name="Picture 17"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8" name="Rectangle 7"/>
              <p:cNvSpPr/>
              <p:nvPr/>
            </p:nvSpPr>
            <p:spPr>
              <a:xfrm>
                <a:off x="381000" y="818606"/>
                <a:ext cx="8487908" cy="5713615"/>
              </a:xfrm>
              <a:prstGeom prst="rect">
                <a:avLst/>
              </a:prstGeom>
            </p:spPr>
            <p:txBody>
              <a:bodyPr wrap="square">
                <a:spAutoFit/>
              </a:bodyPr>
              <a:lstStyle/>
              <a:p>
                <a:pPr marL="0" lvl="2"/>
                <a:r>
                  <a:rPr lang="en-US" sz="2000" b="1" dirty="0" smtClean="0">
                    <a:solidFill>
                      <a:srgbClr val="00B050"/>
                    </a:solidFill>
                  </a:rPr>
                  <a:t>As long as you include the terms in </a:t>
                </a:r>
                <a:r>
                  <a:rPr lang="en-US" sz="2000" b="1" i="1" dirty="0" smtClean="0">
                    <a:solidFill>
                      <a:srgbClr val="00B050"/>
                    </a:solidFill>
                  </a:rPr>
                  <a:t>G </a:t>
                </a:r>
                <a:r>
                  <a:rPr lang="en-US" sz="2000" b="1" dirty="0" smtClean="0">
                    <a:solidFill>
                      <a:srgbClr val="00B050"/>
                    </a:solidFill>
                  </a:rPr>
                  <a:t>which vary in the problem of interest, the other terms don’t matter! </a:t>
                </a:r>
                <a:r>
                  <a:rPr lang="en-US" sz="2000" b="1" dirty="0" smtClean="0"/>
                  <a:t>You are free to neglect any constant terms</a:t>
                </a:r>
                <a:endParaRPr lang="en-US" sz="2000" b="1" dirty="0" smtClean="0">
                  <a:solidFill>
                    <a:srgbClr val="00B050"/>
                  </a:solidFill>
                </a:endParaRPr>
              </a:p>
              <a:p>
                <a:pPr marL="0" lvl="2"/>
                <a14:m>
                  <m:oMathPara xmlns:m="http://schemas.openxmlformats.org/officeDocument/2006/math">
                    <m:oMathParaPr>
                      <m:jc m:val="centerGroup"/>
                    </m:oMathParaPr>
                    <m:oMath xmlns:m="http://schemas.openxmlformats.org/officeDocument/2006/math">
                      <m:sSub>
                        <m:sSubPr>
                          <m:ctrlPr>
                            <a:rPr lang="en-US" sz="2000" i="1">
                              <a:latin typeface="Cambria Math" panose="02040503050406030204" pitchFamily="18" charset="0"/>
                              <a:sym typeface="Symbol"/>
                            </a:rPr>
                          </m:ctrlPr>
                        </m:sSubPr>
                        <m:e>
                          <m:r>
                            <a:rPr lang="en-US" sz="2000" i="1">
                              <a:latin typeface="Cambria Math"/>
                              <a:sym typeface="Symbol"/>
                            </a:rPr>
                            <m:t>𝑝</m:t>
                          </m:r>
                        </m:e>
                        <m:sub>
                          <m:r>
                            <a:rPr lang="en-US" sz="2000" i="1">
                              <a:latin typeface="Cambria Math"/>
                              <a:sym typeface="Symbol"/>
                            </a:rPr>
                            <m:t>𝑖</m:t>
                          </m:r>
                        </m:sub>
                      </m:sSub>
                      <m:r>
                        <a:rPr lang="en-US" sz="2000" i="1">
                          <a:latin typeface="Cambria Math"/>
                          <a:sym typeface="Symbol"/>
                        </a:rPr>
                        <m:t>=</m:t>
                      </m:r>
                      <m:f>
                        <m:fPr>
                          <m:ctrlPr>
                            <a:rPr lang="en-US" sz="2000" i="1">
                              <a:latin typeface="Cambria Math" panose="02040503050406030204" pitchFamily="18" charset="0"/>
                              <a:sym typeface="Symbol"/>
                            </a:rPr>
                          </m:ctrlPr>
                        </m:fPr>
                        <m:num>
                          <m:sSup>
                            <m:sSupPr>
                              <m:ctrlPr>
                                <a:rPr lang="en-US" sz="2000" i="1">
                                  <a:latin typeface="Cambria Math" panose="02040503050406030204" pitchFamily="18" charset="0"/>
                                  <a:sym typeface="Symbol"/>
                                </a:rPr>
                              </m:ctrlPr>
                            </m:sSupPr>
                            <m:e>
                              <m:r>
                                <a:rPr lang="en-US" sz="2000" i="1">
                                  <a:latin typeface="Cambria Math"/>
                                  <a:sym typeface="Symbol"/>
                                </a:rPr>
                                <m:t>𝑒</m:t>
                              </m:r>
                            </m:e>
                            <m:sup>
                              <m:r>
                                <a:rPr lang="en-US" sz="2000" i="1">
                                  <a:latin typeface="Cambria Math"/>
                                  <a:ea typeface="Cambria Math"/>
                                  <a:sym typeface="Symbol"/>
                                </a:rPr>
                                <m:t>−</m:t>
                              </m:r>
                              <m:r>
                                <a:rPr lang="en-US" sz="2000" i="1">
                                  <a:latin typeface="Cambria Math"/>
                                  <a:ea typeface="Cambria Math"/>
                                  <a:sym typeface="Symbol"/>
                                </a:rPr>
                                <m:t>𝛽</m:t>
                              </m:r>
                              <m:d>
                                <m:dPr>
                                  <m:begChr m:val="["/>
                                  <m:endChr m:val="]"/>
                                  <m:ctrlPr>
                                    <a:rPr lang="en-US" sz="2000" i="1">
                                      <a:latin typeface="Cambria Math" panose="02040503050406030204" pitchFamily="18" charset="0"/>
                                      <a:ea typeface="Cambria Math"/>
                                      <a:sym typeface="Symbol"/>
                                    </a:rPr>
                                  </m:ctrlPr>
                                </m:dPr>
                                <m:e>
                                  <m:sSub>
                                    <m:sSubPr>
                                      <m:ctrlPr>
                                        <a:rPr lang="en-US" sz="2000" i="1">
                                          <a:latin typeface="Cambria Math" panose="02040503050406030204" pitchFamily="18" charset="0"/>
                                          <a:ea typeface="Cambria Math"/>
                                          <a:sym typeface="Symbol"/>
                                        </a:rPr>
                                      </m:ctrlPr>
                                    </m:sSubPr>
                                    <m:e>
                                      <m:r>
                                        <a:rPr lang="en-US" sz="2000" i="1">
                                          <a:latin typeface="Cambria Math"/>
                                          <a:ea typeface="Cambria Math"/>
                                          <a:sym typeface="Symbol"/>
                                        </a:rPr>
                                        <m:t>𝐺</m:t>
                                      </m:r>
                                    </m:e>
                                    <m:sub>
                                      <m:r>
                                        <a:rPr lang="en-US" sz="2000" i="1">
                                          <a:latin typeface="Cambria Math"/>
                                          <a:ea typeface="Cambria Math"/>
                                          <a:sym typeface="Symbol"/>
                                        </a:rPr>
                                        <m:t>𝑖</m:t>
                                      </m:r>
                                      <m:r>
                                        <a:rPr lang="en-US" sz="2000" i="1">
                                          <a:latin typeface="Cambria Math"/>
                                          <a:ea typeface="Cambria Math"/>
                                          <a:sym typeface="Symbol"/>
                                        </a:rPr>
                                        <m:t>, </m:t>
                                      </m:r>
                                      <m:r>
                                        <a:rPr lang="en-US" sz="2000" i="1">
                                          <a:latin typeface="Cambria Math"/>
                                          <a:ea typeface="Cambria Math"/>
                                          <a:sym typeface="Symbol"/>
                                        </a:rPr>
                                        <m:t>𝑣𝑎𝑟𝑖𝑎𝑏𝑙𝑒</m:t>
                                      </m:r>
                                      <m:r>
                                        <a:rPr lang="en-US" sz="2000" i="1">
                                          <a:latin typeface="Cambria Math"/>
                                          <a:ea typeface="Cambria Math"/>
                                          <a:sym typeface="Symbol"/>
                                        </a:rPr>
                                        <m:t> </m:t>
                                      </m:r>
                                      <m:r>
                                        <a:rPr lang="en-US" sz="2000" i="1">
                                          <a:latin typeface="Cambria Math"/>
                                          <a:ea typeface="Cambria Math"/>
                                          <a:sym typeface="Symbol"/>
                                        </a:rPr>
                                        <m:t>𝑡𝑒𝑟𝑚𝑠</m:t>
                                      </m:r>
                                    </m:sub>
                                  </m:sSub>
                                  <m:r>
                                    <a:rPr lang="en-US" sz="2000" b="0" i="1" smtClean="0">
                                      <a:latin typeface="Cambria Math"/>
                                      <a:ea typeface="Cambria Math"/>
                                      <a:sym typeface="Symbol"/>
                                    </a:rPr>
                                    <m:t>+</m:t>
                                  </m:r>
                                  <m:sSub>
                                    <m:sSubPr>
                                      <m:ctrlPr>
                                        <a:rPr lang="en-US" sz="2000" i="1" smtClean="0">
                                          <a:latin typeface="Cambria Math" panose="02040503050406030204" pitchFamily="18" charset="0"/>
                                          <a:ea typeface="Cambria Math"/>
                                          <a:sym typeface="Symbol"/>
                                        </a:rPr>
                                      </m:ctrlPr>
                                    </m:sSubPr>
                                    <m:e>
                                      <m:r>
                                        <a:rPr lang="en-US" sz="2000" i="1">
                                          <a:latin typeface="Cambria Math"/>
                                          <a:ea typeface="Cambria Math"/>
                                          <a:sym typeface="Symbol"/>
                                        </a:rPr>
                                        <m:t>𝐺</m:t>
                                      </m:r>
                                    </m:e>
                                    <m:sub>
                                      <m:r>
                                        <a:rPr lang="en-US" sz="2000" i="1">
                                          <a:latin typeface="Cambria Math"/>
                                          <a:ea typeface="Cambria Math"/>
                                          <a:sym typeface="Symbol"/>
                                        </a:rPr>
                                        <m:t>𝑖</m:t>
                                      </m:r>
                                      <m:r>
                                        <a:rPr lang="en-US" sz="2000" i="1">
                                          <a:latin typeface="Cambria Math"/>
                                          <a:ea typeface="Cambria Math"/>
                                          <a:sym typeface="Symbol"/>
                                        </a:rPr>
                                        <m:t>, </m:t>
                                      </m:r>
                                      <m:r>
                                        <a:rPr lang="en-US" sz="2000" i="1">
                                          <a:latin typeface="Cambria Math"/>
                                          <a:ea typeface="Cambria Math"/>
                                          <a:sym typeface="Symbol"/>
                                        </a:rPr>
                                        <m:t>𝑐𝑜𝑛𝑠𝑡𝑎𝑛𝑡</m:t>
                                      </m:r>
                                      <m:r>
                                        <a:rPr lang="en-US" sz="2000" i="1">
                                          <a:latin typeface="Cambria Math"/>
                                          <a:ea typeface="Cambria Math"/>
                                          <a:sym typeface="Symbol"/>
                                        </a:rPr>
                                        <m:t> </m:t>
                                      </m:r>
                                      <m:r>
                                        <a:rPr lang="en-US" sz="2000" i="1">
                                          <a:latin typeface="Cambria Math"/>
                                          <a:ea typeface="Cambria Math"/>
                                          <a:sym typeface="Symbol"/>
                                        </a:rPr>
                                        <m:t>𝑡𝑒𝑟𝑚𝑠</m:t>
                                      </m:r>
                                    </m:sub>
                                  </m:sSub>
                                </m:e>
                              </m:d>
                            </m:sup>
                          </m:sSup>
                        </m:num>
                        <m:den>
                          <m:nary>
                            <m:naryPr>
                              <m:chr m:val="∑"/>
                              <m:supHide m:val="on"/>
                              <m:ctrlPr>
                                <a:rPr lang="en-US" sz="2000" i="1">
                                  <a:latin typeface="Cambria Math" panose="02040503050406030204" pitchFamily="18" charset="0"/>
                                </a:rPr>
                              </m:ctrlPr>
                            </m:naryPr>
                            <m:sub>
                              <m:r>
                                <m:rPr>
                                  <m:brk m:alnAt="7"/>
                                </m:rPr>
                                <a:rPr lang="en-US" sz="2000" i="1">
                                  <a:latin typeface="Cambria Math"/>
                                </a:rPr>
                                <m:t>𝑖</m:t>
                              </m:r>
                            </m:sub>
                            <m:sup/>
                            <m:e>
                              <m:sSup>
                                <m:sSupPr>
                                  <m:ctrlPr>
                                    <a:rPr lang="en-US" sz="2000" i="1">
                                      <a:latin typeface="Cambria Math" panose="02040503050406030204" pitchFamily="18" charset="0"/>
                                      <a:sym typeface="Symbol"/>
                                    </a:rPr>
                                  </m:ctrlPr>
                                </m:sSupPr>
                                <m:e>
                                  <m:r>
                                    <a:rPr lang="en-US" sz="2000" i="1">
                                      <a:latin typeface="Cambria Math"/>
                                      <a:sym typeface="Symbol"/>
                                    </a:rPr>
                                    <m:t>𝑒</m:t>
                                  </m:r>
                                </m:e>
                                <m:sup>
                                  <m:r>
                                    <a:rPr lang="en-US" sz="2000" i="1">
                                      <a:latin typeface="Cambria Math"/>
                                      <a:sym typeface="Symbol"/>
                                    </a:rPr>
                                    <m:t>−</m:t>
                                  </m:r>
                                  <m:r>
                                    <a:rPr lang="en-US" sz="2000" i="1">
                                      <a:latin typeface="Cambria Math"/>
                                      <a:ea typeface="Cambria Math"/>
                                      <a:sym typeface="Symbol"/>
                                    </a:rPr>
                                    <m:t>𝛽</m:t>
                                  </m:r>
                                  <m:d>
                                    <m:dPr>
                                      <m:begChr m:val="["/>
                                      <m:endChr m:val="]"/>
                                      <m:ctrlPr>
                                        <a:rPr lang="en-US" sz="2000" i="1">
                                          <a:latin typeface="Cambria Math" panose="02040503050406030204" pitchFamily="18" charset="0"/>
                                          <a:ea typeface="Cambria Math"/>
                                          <a:sym typeface="Symbol"/>
                                        </a:rPr>
                                      </m:ctrlPr>
                                    </m:dPr>
                                    <m:e>
                                      <m:sSub>
                                        <m:sSubPr>
                                          <m:ctrlPr>
                                            <a:rPr lang="en-US" sz="2000" i="1">
                                              <a:latin typeface="Cambria Math" panose="02040503050406030204" pitchFamily="18" charset="0"/>
                                              <a:ea typeface="Cambria Math"/>
                                              <a:sym typeface="Symbol"/>
                                            </a:rPr>
                                          </m:ctrlPr>
                                        </m:sSubPr>
                                        <m:e>
                                          <m:r>
                                            <a:rPr lang="en-US" sz="2000" i="1">
                                              <a:latin typeface="Cambria Math"/>
                                              <a:ea typeface="Cambria Math"/>
                                              <a:sym typeface="Symbol"/>
                                            </a:rPr>
                                            <m:t>𝐺</m:t>
                                          </m:r>
                                        </m:e>
                                        <m:sub>
                                          <m:r>
                                            <a:rPr lang="en-US" sz="2000" i="1">
                                              <a:latin typeface="Cambria Math"/>
                                              <a:ea typeface="Cambria Math"/>
                                              <a:sym typeface="Symbol"/>
                                            </a:rPr>
                                            <m:t>𝑖</m:t>
                                          </m:r>
                                          <m:r>
                                            <a:rPr lang="en-US" sz="2000" i="1">
                                              <a:latin typeface="Cambria Math"/>
                                              <a:ea typeface="Cambria Math"/>
                                              <a:sym typeface="Symbol"/>
                                            </a:rPr>
                                            <m:t>, </m:t>
                                          </m:r>
                                          <m:r>
                                            <a:rPr lang="en-US" sz="2000" i="1">
                                              <a:latin typeface="Cambria Math"/>
                                              <a:ea typeface="Cambria Math"/>
                                              <a:sym typeface="Symbol"/>
                                            </a:rPr>
                                            <m:t>𝑣𝑎𝑟𝑖𝑎𝑏𝑙𝑒</m:t>
                                          </m:r>
                                          <m:r>
                                            <a:rPr lang="en-US" sz="2000" i="1">
                                              <a:latin typeface="Cambria Math"/>
                                              <a:ea typeface="Cambria Math"/>
                                              <a:sym typeface="Symbol"/>
                                            </a:rPr>
                                            <m:t> </m:t>
                                          </m:r>
                                          <m:r>
                                            <a:rPr lang="en-US" sz="2000" i="1">
                                              <a:latin typeface="Cambria Math"/>
                                              <a:ea typeface="Cambria Math"/>
                                              <a:sym typeface="Symbol"/>
                                            </a:rPr>
                                            <m:t>𝑡𝑒𝑟𝑚𝑠</m:t>
                                          </m:r>
                                        </m:sub>
                                      </m:sSub>
                                      <m:r>
                                        <a:rPr lang="en-US" sz="2000" b="0" i="1" smtClean="0">
                                          <a:latin typeface="Cambria Math"/>
                                          <a:ea typeface="Cambria Math"/>
                                          <a:sym typeface="Symbol"/>
                                        </a:rPr>
                                        <m:t>+</m:t>
                                      </m:r>
                                      <m:sSub>
                                        <m:sSubPr>
                                          <m:ctrlPr>
                                            <a:rPr lang="en-US" sz="2000" i="1" smtClean="0">
                                              <a:latin typeface="Cambria Math" panose="02040503050406030204" pitchFamily="18" charset="0"/>
                                              <a:ea typeface="Cambria Math"/>
                                              <a:sym typeface="Symbol"/>
                                            </a:rPr>
                                          </m:ctrlPr>
                                        </m:sSubPr>
                                        <m:e>
                                          <m:r>
                                            <a:rPr lang="en-US" sz="2000" i="1">
                                              <a:latin typeface="Cambria Math"/>
                                              <a:ea typeface="Cambria Math"/>
                                              <a:sym typeface="Symbol"/>
                                            </a:rPr>
                                            <m:t>𝐺</m:t>
                                          </m:r>
                                        </m:e>
                                        <m:sub>
                                          <m:r>
                                            <a:rPr lang="en-US" sz="2000" i="1">
                                              <a:latin typeface="Cambria Math"/>
                                              <a:ea typeface="Cambria Math"/>
                                              <a:sym typeface="Symbol"/>
                                            </a:rPr>
                                            <m:t>𝑖</m:t>
                                          </m:r>
                                          <m:r>
                                            <a:rPr lang="en-US" sz="2000" i="1">
                                              <a:latin typeface="Cambria Math"/>
                                              <a:ea typeface="Cambria Math"/>
                                              <a:sym typeface="Symbol"/>
                                            </a:rPr>
                                            <m:t>, </m:t>
                                          </m:r>
                                          <m:r>
                                            <a:rPr lang="en-US" sz="2000" i="1">
                                              <a:latin typeface="Cambria Math"/>
                                              <a:ea typeface="Cambria Math"/>
                                              <a:sym typeface="Symbol"/>
                                            </a:rPr>
                                            <m:t>𝑐𝑜𝑛𝑠𝑡𝑎𝑛𝑡</m:t>
                                          </m:r>
                                          <m:r>
                                            <a:rPr lang="en-US" sz="2000" i="1">
                                              <a:latin typeface="Cambria Math"/>
                                              <a:ea typeface="Cambria Math"/>
                                              <a:sym typeface="Symbol"/>
                                            </a:rPr>
                                            <m:t> </m:t>
                                          </m:r>
                                          <m:r>
                                            <a:rPr lang="en-US" sz="2000" i="1">
                                              <a:latin typeface="Cambria Math"/>
                                              <a:ea typeface="Cambria Math"/>
                                              <a:sym typeface="Symbol"/>
                                            </a:rPr>
                                            <m:t>𝑡𝑒𝑟𝑚𝑠</m:t>
                                          </m:r>
                                        </m:sub>
                                      </m:sSub>
                                    </m:e>
                                  </m:d>
                                </m:sup>
                              </m:sSup>
                            </m:e>
                          </m:nary>
                        </m:den>
                      </m:f>
                      <m:r>
                        <a:rPr lang="en-US" sz="2000" b="0" i="1" smtClean="0">
                          <a:latin typeface="Cambria Math"/>
                          <a:ea typeface="Cambria Math"/>
                          <a:sym typeface="Symbol"/>
                        </a:rPr>
                        <m:t>=</m:t>
                      </m:r>
                    </m:oMath>
                  </m:oMathPara>
                </a14:m>
                <a:endParaRPr lang="en-US" sz="2000" dirty="0" smtClean="0">
                  <a:latin typeface="Cambria Math"/>
                </a:endParaRPr>
              </a:p>
              <a:p>
                <a:pPr marL="0" lvl="2"/>
                <a14:m>
                  <m:oMathPara xmlns:m="http://schemas.openxmlformats.org/officeDocument/2006/math">
                    <m:oMathParaPr>
                      <m:jc m:val="centerGroup"/>
                    </m:oMathParaPr>
                    <m:oMath xmlns:m="http://schemas.openxmlformats.org/officeDocument/2006/math">
                      <m:f>
                        <m:fPr>
                          <m:ctrlPr>
                            <a:rPr lang="en-US" sz="2000" i="1">
                              <a:latin typeface="Cambria Math" panose="02040503050406030204" pitchFamily="18" charset="0"/>
                              <a:sym typeface="Symbol"/>
                            </a:rPr>
                          </m:ctrlPr>
                        </m:fPr>
                        <m:num>
                          <m:sSup>
                            <m:sSupPr>
                              <m:ctrlPr>
                                <a:rPr lang="en-US" sz="2000" i="1">
                                  <a:latin typeface="Cambria Math" panose="02040503050406030204" pitchFamily="18" charset="0"/>
                                  <a:sym typeface="Symbol"/>
                                </a:rPr>
                              </m:ctrlPr>
                            </m:sSupPr>
                            <m:e>
                              <m:r>
                                <a:rPr lang="en-US" sz="2000" i="1">
                                  <a:latin typeface="Cambria Math"/>
                                  <a:sym typeface="Symbol"/>
                                </a:rPr>
                                <m:t>𝑒</m:t>
                              </m:r>
                            </m:e>
                            <m:sup>
                              <m:r>
                                <a:rPr lang="en-US" sz="2000" i="1">
                                  <a:latin typeface="Cambria Math"/>
                                  <a:ea typeface="Cambria Math"/>
                                  <a:sym typeface="Symbol"/>
                                </a:rPr>
                                <m:t>−</m:t>
                              </m:r>
                              <m:r>
                                <a:rPr lang="en-US" sz="2000" i="1">
                                  <a:latin typeface="Cambria Math"/>
                                  <a:ea typeface="Cambria Math"/>
                                  <a:sym typeface="Symbol"/>
                                </a:rPr>
                                <m:t>𝛽</m:t>
                              </m:r>
                              <m:d>
                                <m:dPr>
                                  <m:begChr m:val="["/>
                                  <m:endChr m:val="]"/>
                                  <m:ctrlPr>
                                    <a:rPr lang="en-US" sz="2000" i="1">
                                      <a:latin typeface="Cambria Math" panose="02040503050406030204" pitchFamily="18" charset="0"/>
                                      <a:ea typeface="Cambria Math"/>
                                      <a:sym typeface="Symbol"/>
                                    </a:rPr>
                                  </m:ctrlPr>
                                </m:dPr>
                                <m:e>
                                  <m:sSub>
                                    <m:sSubPr>
                                      <m:ctrlPr>
                                        <a:rPr lang="en-US" sz="2000" i="1">
                                          <a:latin typeface="Cambria Math" panose="02040503050406030204" pitchFamily="18" charset="0"/>
                                          <a:ea typeface="Cambria Math"/>
                                          <a:sym typeface="Symbol"/>
                                        </a:rPr>
                                      </m:ctrlPr>
                                    </m:sSubPr>
                                    <m:e>
                                      <m:r>
                                        <a:rPr lang="en-US" sz="2000" i="1">
                                          <a:latin typeface="Cambria Math"/>
                                          <a:ea typeface="Cambria Math"/>
                                          <a:sym typeface="Symbol"/>
                                        </a:rPr>
                                        <m:t>𝐺</m:t>
                                      </m:r>
                                    </m:e>
                                    <m:sub>
                                      <m:r>
                                        <a:rPr lang="en-US" sz="2000" i="1">
                                          <a:latin typeface="Cambria Math"/>
                                          <a:ea typeface="Cambria Math"/>
                                          <a:sym typeface="Symbol"/>
                                        </a:rPr>
                                        <m:t>𝑖</m:t>
                                      </m:r>
                                      <m:r>
                                        <a:rPr lang="en-US" sz="2000" i="1">
                                          <a:latin typeface="Cambria Math"/>
                                          <a:ea typeface="Cambria Math"/>
                                          <a:sym typeface="Symbol"/>
                                        </a:rPr>
                                        <m:t>, </m:t>
                                      </m:r>
                                      <m:r>
                                        <a:rPr lang="en-US" sz="2000" i="1">
                                          <a:latin typeface="Cambria Math"/>
                                          <a:ea typeface="Cambria Math"/>
                                          <a:sym typeface="Symbol"/>
                                        </a:rPr>
                                        <m:t>𝑣𝑎𝑟𝑖𝑎𝑏𝑙𝑒</m:t>
                                      </m:r>
                                      <m:r>
                                        <a:rPr lang="en-US" sz="2000" i="1">
                                          <a:latin typeface="Cambria Math"/>
                                          <a:ea typeface="Cambria Math"/>
                                          <a:sym typeface="Symbol"/>
                                        </a:rPr>
                                        <m:t> </m:t>
                                      </m:r>
                                      <m:r>
                                        <a:rPr lang="en-US" sz="2000" i="1">
                                          <a:latin typeface="Cambria Math"/>
                                          <a:ea typeface="Cambria Math"/>
                                          <a:sym typeface="Symbol"/>
                                        </a:rPr>
                                        <m:t>𝑡𝑒𝑟𝑚𝑠</m:t>
                                      </m:r>
                                    </m:sub>
                                  </m:sSub>
                                </m:e>
                              </m:d>
                            </m:sup>
                          </m:sSup>
                          <m:sSup>
                            <m:sSupPr>
                              <m:ctrlPr>
                                <a:rPr lang="en-US" sz="2000" i="1">
                                  <a:latin typeface="Cambria Math" panose="02040503050406030204" pitchFamily="18" charset="0"/>
                                  <a:sym typeface="Symbol"/>
                                </a:rPr>
                              </m:ctrlPr>
                            </m:sSupPr>
                            <m:e>
                              <m:r>
                                <a:rPr lang="en-US" sz="2000" i="1">
                                  <a:latin typeface="Cambria Math"/>
                                  <a:sym typeface="Symbol"/>
                                </a:rPr>
                                <m:t>𝑒</m:t>
                              </m:r>
                            </m:e>
                            <m:sup>
                              <m:r>
                                <a:rPr lang="en-US" sz="2000" i="1">
                                  <a:latin typeface="Cambria Math"/>
                                  <a:ea typeface="Cambria Math"/>
                                  <a:sym typeface="Symbol"/>
                                </a:rPr>
                                <m:t>−</m:t>
                              </m:r>
                              <m:r>
                                <a:rPr lang="en-US" sz="2000" i="1">
                                  <a:latin typeface="Cambria Math"/>
                                  <a:ea typeface="Cambria Math"/>
                                  <a:sym typeface="Symbol"/>
                                </a:rPr>
                                <m:t>𝛽</m:t>
                              </m:r>
                              <m:d>
                                <m:dPr>
                                  <m:begChr m:val="["/>
                                  <m:endChr m:val="]"/>
                                  <m:ctrlPr>
                                    <a:rPr lang="en-US" sz="2000" i="1">
                                      <a:latin typeface="Cambria Math" panose="02040503050406030204" pitchFamily="18" charset="0"/>
                                      <a:ea typeface="Cambria Math"/>
                                      <a:sym typeface="Symbol"/>
                                    </a:rPr>
                                  </m:ctrlPr>
                                </m:dPr>
                                <m:e>
                                  <m:sSub>
                                    <m:sSubPr>
                                      <m:ctrlPr>
                                        <a:rPr lang="en-US" sz="2000" i="1">
                                          <a:latin typeface="Cambria Math" panose="02040503050406030204" pitchFamily="18" charset="0"/>
                                          <a:ea typeface="Cambria Math"/>
                                          <a:sym typeface="Symbol"/>
                                        </a:rPr>
                                      </m:ctrlPr>
                                    </m:sSubPr>
                                    <m:e>
                                      <m:r>
                                        <a:rPr lang="en-US" sz="2000" i="1">
                                          <a:latin typeface="Cambria Math"/>
                                          <a:ea typeface="Cambria Math"/>
                                          <a:sym typeface="Symbol"/>
                                        </a:rPr>
                                        <m:t>𝐺</m:t>
                                      </m:r>
                                    </m:e>
                                    <m:sub>
                                      <m:r>
                                        <a:rPr lang="en-US" sz="2000" i="1">
                                          <a:latin typeface="Cambria Math"/>
                                          <a:ea typeface="Cambria Math"/>
                                          <a:sym typeface="Symbol"/>
                                        </a:rPr>
                                        <m:t>𝑖</m:t>
                                      </m:r>
                                      <m:r>
                                        <a:rPr lang="en-US" sz="2000" i="1">
                                          <a:latin typeface="Cambria Math"/>
                                          <a:ea typeface="Cambria Math"/>
                                          <a:sym typeface="Symbol"/>
                                        </a:rPr>
                                        <m:t>, </m:t>
                                      </m:r>
                                      <m:r>
                                        <a:rPr lang="en-US" sz="2000" i="1">
                                          <a:latin typeface="Cambria Math"/>
                                          <a:ea typeface="Cambria Math"/>
                                          <a:sym typeface="Symbol"/>
                                        </a:rPr>
                                        <m:t>𝑐𝑜𝑛𝑠𝑡𝑎𝑛𝑡</m:t>
                                      </m:r>
                                      <m:r>
                                        <a:rPr lang="en-US" sz="2000" i="1">
                                          <a:latin typeface="Cambria Math"/>
                                          <a:ea typeface="Cambria Math"/>
                                          <a:sym typeface="Symbol"/>
                                        </a:rPr>
                                        <m:t> </m:t>
                                      </m:r>
                                      <m:r>
                                        <a:rPr lang="en-US" sz="2000" i="1">
                                          <a:latin typeface="Cambria Math"/>
                                          <a:ea typeface="Cambria Math"/>
                                          <a:sym typeface="Symbol"/>
                                        </a:rPr>
                                        <m:t>𝑡𝑒𝑟𝑚𝑠</m:t>
                                      </m:r>
                                    </m:sub>
                                  </m:sSub>
                                </m:e>
                              </m:d>
                            </m:sup>
                          </m:sSup>
                        </m:num>
                        <m:den>
                          <m:nary>
                            <m:naryPr>
                              <m:chr m:val="∑"/>
                              <m:supHide m:val="on"/>
                              <m:ctrlPr>
                                <a:rPr lang="en-US" sz="2000" i="1">
                                  <a:latin typeface="Cambria Math" panose="02040503050406030204" pitchFamily="18" charset="0"/>
                                </a:rPr>
                              </m:ctrlPr>
                            </m:naryPr>
                            <m:sub>
                              <m:r>
                                <m:rPr>
                                  <m:brk m:alnAt="7"/>
                                </m:rPr>
                                <a:rPr lang="en-US" sz="2000" i="1">
                                  <a:latin typeface="Cambria Math"/>
                                </a:rPr>
                                <m:t>𝑖</m:t>
                              </m:r>
                            </m:sub>
                            <m:sup/>
                            <m:e>
                              <m:sSup>
                                <m:sSupPr>
                                  <m:ctrlPr>
                                    <a:rPr lang="en-US" sz="2000" i="1">
                                      <a:latin typeface="Cambria Math" panose="02040503050406030204" pitchFamily="18" charset="0"/>
                                      <a:sym typeface="Symbol"/>
                                    </a:rPr>
                                  </m:ctrlPr>
                                </m:sSupPr>
                                <m:e>
                                  <m:r>
                                    <a:rPr lang="en-US" sz="2000" i="1">
                                      <a:latin typeface="Cambria Math"/>
                                      <a:sym typeface="Symbol"/>
                                    </a:rPr>
                                    <m:t>𝑒</m:t>
                                  </m:r>
                                </m:e>
                                <m:sup>
                                  <m:r>
                                    <a:rPr lang="en-US" sz="2000" i="1">
                                      <a:latin typeface="Cambria Math"/>
                                      <a:sym typeface="Symbol"/>
                                    </a:rPr>
                                    <m:t>−</m:t>
                                  </m:r>
                                  <m:r>
                                    <a:rPr lang="en-US" sz="2000" i="1">
                                      <a:latin typeface="Cambria Math"/>
                                      <a:ea typeface="Cambria Math"/>
                                      <a:sym typeface="Symbol"/>
                                    </a:rPr>
                                    <m:t>𝛽</m:t>
                                  </m:r>
                                  <m:d>
                                    <m:dPr>
                                      <m:begChr m:val="["/>
                                      <m:endChr m:val="]"/>
                                      <m:ctrlPr>
                                        <a:rPr lang="en-US" sz="2000" i="1">
                                          <a:latin typeface="Cambria Math" panose="02040503050406030204" pitchFamily="18" charset="0"/>
                                          <a:ea typeface="Cambria Math"/>
                                          <a:sym typeface="Symbol"/>
                                        </a:rPr>
                                      </m:ctrlPr>
                                    </m:dPr>
                                    <m:e>
                                      <m:sSub>
                                        <m:sSubPr>
                                          <m:ctrlPr>
                                            <a:rPr lang="en-US" sz="2000" i="1">
                                              <a:latin typeface="Cambria Math" panose="02040503050406030204" pitchFamily="18" charset="0"/>
                                              <a:ea typeface="Cambria Math"/>
                                              <a:sym typeface="Symbol"/>
                                            </a:rPr>
                                          </m:ctrlPr>
                                        </m:sSubPr>
                                        <m:e>
                                          <m:r>
                                            <a:rPr lang="en-US" sz="2000" i="1">
                                              <a:latin typeface="Cambria Math"/>
                                              <a:ea typeface="Cambria Math"/>
                                              <a:sym typeface="Symbol"/>
                                            </a:rPr>
                                            <m:t>𝐺</m:t>
                                          </m:r>
                                        </m:e>
                                        <m:sub>
                                          <m:r>
                                            <a:rPr lang="en-US" sz="2000" i="1">
                                              <a:latin typeface="Cambria Math"/>
                                              <a:ea typeface="Cambria Math"/>
                                              <a:sym typeface="Symbol"/>
                                            </a:rPr>
                                            <m:t>𝑖</m:t>
                                          </m:r>
                                          <m:r>
                                            <a:rPr lang="en-US" sz="2000" i="1">
                                              <a:latin typeface="Cambria Math"/>
                                              <a:ea typeface="Cambria Math"/>
                                              <a:sym typeface="Symbol"/>
                                            </a:rPr>
                                            <m:t>, </m:t>
                                          </m:r>
                                          <m:r>
                                            <a:rPr lang="en-US" sz="2000" i="1">
                                              <a:latin typeface="Cambria Math"/>
                                              <a:ea typeface="Cambria Math"/>
                                              <a:sym typeface="Symbol"/>
                                            </a:rPr>
                                            <m:t>𝑣𝑎𝑟𝑖𝑎𝑏𝑙𝑒</m:t>
                                          </m:r>
                                          <m:r>
                                            <a:rPr lang="en-US" sz="2000" i="1">
                                              <a:latin typeface="Cambria Math"/>
                                              <a:ea typeface="Cambria Math"/>
                                              <a:sym typeface="Symbol"/>
                                            </a:rPr>
                                            <m:t> </m:t>
                                          </m:r>
                                          <m:r>
                                            <a:rPr lang="en-US" sz="2000" i="1">
                                              <a:latin typeface="Cambria Math"/>
                                              <a:ea typeface="Cambria Math"/>
                                              <a:sym typeface="Symbol"/>
                                            </a:rPr>
                                            <m:t>𝑡𝑒𝑟𝑚𝑠</m:t>
                                          </m:r>
                                        </m:sub>
                                      </m:sSub>
                                    </m:e>
                                  </m:d>
                                </m:sup>
                              </m:sSup>
                            </m:e>
                          </m:nary>
                          <m:sSup>
                            <m:sSupPr>
                              <m:ctrlPr>
                                <a:rPr lang="en-US" sz="2000" i="1">
                                  <a:latin typeface="Cambria Math" panose="02040503050406030204" pitchFamily="18" charset="0"/>
                                  <a:sym typeface="Symbol"/>
                                </a:rPr>
                              </m:ctrlPr>
                            </m:sSupPr>
                            <m:e>
                              <m:r>
                                <a:rPr lang="en-US" sz="2000" i="1">
                                  <a:latin typeface="Cambria Math"/>
                                  <a:sym typeface="Symbol"/>
                                </a:rPr>
                                <m:t>𝑒</m:t>
                              </m:r>
                            </m:e>
                            <m:sup>
                              <m:r>
                                <a:rPr lang="en-US" sz="2000" i="1">
                                  <a:latin typeface="Cambria Math"/>
                                  <a:ea typeface="Cambria Math"/>
                                  <a:sym typeface="Symbol"/>
                                </a:rPr>
                                <m:t>−</m:t>
                              </m:r>
                              <m:r>
                                <a:rPr lang="en-US" sz="2000" i="1">
                                  <a:latin typeface="Cambria Math"/>
                                  <a:ea typeface="Cambria Math"/>
                                  <a:sym typeface="Symbol"/>
                                </a:rPr>
                                <m:t>𝛽</m:t>
                              </m:r>
                              <m:d>
                                <m:dPr>
                                  <m:begChr m:val="["/>
                                  <m:endChr m:val="]"/>
                                  <m:ctrlPr>
                                    <a:rPr lang="en-US" sz="2000" i="1">
                                      <a:latin typeface="Cambria Math" panose="02040503050406030204" pitchFamily="18" charset="0"/>
                                      <a:ea typeface="Cambria Math"/>
                                      <a:sym typeface="Symbol"/>
                                    </a:rPr>
                                  </m:ctrlPr>
                                </m:dPr>
                                <m:e>
                                  <m:sSub>
                                    <m:sSubPr>
                                      <m:ctrlPr>
                                        <a:rPr lang="en-US" sz="2000" i="1">
                                          <a:latin typeface="Cambria Math" panose="02040503050406030204" pitchFamily="18" charset="0"/>
                                          <a:ea typeface="Cambria Math"/>
                                          <a:sym typeface="Symbol"/>
                                        </a:rPr>
                                      </m:ctrlPr>
                                    </m:sSubPr>
                                    <m:e>
                                      <m:r>
                                        <a:rPr lang="en-US" sz="2000" i="1">
                                          <a:latin typeface="Cambria Math"/>
                                          <a:ea typeface="Cambria Math"/>
                                          <a:sym typeface="Symbol"/>
                                        </a:rPr>
                                        <m:t>𝐺</m:t>
                                      </m:r>
                                    </m:e>
                                    <m:sub>
                                      <m:r>
                                        <a:rPr lang="en-US" sz="2000" i="1">
                                          <a:latin typeface="Cambria Math"/>
                                          <a:ea typeface="Cambria Math"/>
                                          <a:sym typeface="Symbol"/>
                                        </a:rPr>
                                        <m:t>𝑖</m:t>
                                      </m:r>
                                      <m:r>
                                        <a:rPr lang="en-US" sz="2000" i="1">
                                          <a:latin typeface="Cambria Math"/>
                                          <a:ea typeface="Cambria Math"/>
                                          <a:sym typeface="Symbol"/>
                                        </a:rPr>
                                        <m:t>, </m:t>
                                      </m:r>
                                      <m:r>
                                        <a:rPr lang="en-US" sz="2000" i="1">
                                          <a:latin typeface="Cambria Math"/>
                                          <a:ea typeface="Cambria Math"/>
                                          <a:sym typeface="Symbol"/>
                                        </a:rPr>
                                        <m:t>𝑐𝑜𝑛𝑠𝑡𝑎𝑛𝑡</m:t>
                                      </m:r>
                                      <m:r>
                                        <a:rPr lang="en-US" sz="2000" i="1">
                                          <a:latin typeface="Cambria Math"/>
                                          <a:ea typeface="Cambria Math"/>
                                          <a:sym typeface="Symbol"/>
                                        </a:rPr>
                                        <m:t> </m:t>
                                      </m:r>
                                      <m:r>
                                        <a:rPr lang="en-US" sz="2000" i="1">
                                          <a:latin typeface="Cambria Math"/>
                                          <a:ea typeface="Cambria Math"/>
                                          <a:sym typeface="Symbol"/>
                                        </a:rPr>
                                        <m:t>𝑡𝑒𝑟𝑚𝑠</m:t>
                                      </m:r>
                                    </m:sub>
                                  </m:sSub>
                                </m:e>
                              </m:d>
                            </m:sup>
                          </m:sSup>
                        </m:den>
                      </m:f>
                      <m:r>
                        <a:rPr lang="en-US" sz="2000" b="0" i="1" smtClean="0">
                          <a:latin typeface="Cambria Math"/>
                          <a:ea typeface="Cambria Math"/>
                          <a:sym typeface="Symbol"/>
                        </a:rPr>
                        <m:t>=</m:t>
                      </m:r>
                    </m:oMath>
                  </m:oMathPara>
                </a14:m>
                <a:endParaRPr lang="en-US" sz="2000" b="0" dirty="0" smtClean="0">
                  <a:latin typeface="Cambria Math"/>
                  <a:ea typeface="Cambria Math"/>
                  <a:sym typeface="Symbol"/>
                </a:endParaRPr>
              </a:p>
              <a:p>
                <a:pPr marL="0" lvl="2"/>
                <a:endParaRPr lang="en-US" sz="2000" i="1" dirty="0" smtClean="0">
                  <a:latin typeface="Cambria Math"/>
                  <a:sym typeface="Symbol"/>
                </a:endParaRPr>
              </a:p>
              <a:p>
                <a:pPr marL="0" lvl="2"/>
                <a14:m>
                  <m:oMathPara xmlns:m="http://schemas.openxmlformats.org/officeDocument/2006/math">
                    <m:oMathParaPr>
                      <m:jc m:val="centerGroup"/>
                    </m:oMathParaPr>
                    <m:oMath xmlns:m="http://schemas.openxmlformats.org/officeDocument/2006/math">
                      <m:f>
                        <m:fPr>
                          <m:ctrlPr>
                            <a:rPr lang="en-US" sz="2000" i="1">
                              <a:latin typeface="Cambria Math" panose="02040503050406030204" pitchFamily="18" charset="0"/>
                              <a:sym typeface="Symbol"/>
                            </a:rPr>
                          </m:ctrlPr>
                        </m:fPr>
                        <m:num>
                          <m:sSup>
                            <m:sSupPr>
                              <m:ctrlPr>
                                <a:rPr lang="en-US" sz="2000" i="1">
                                  <a:latin typeface="Cambria Math" panose="02040503050406030204" pitchFamily="18" charset="0"/>
                                  <a:sym typeface="Symbol"/>
                                </a:rPr>
                              </m:ctrlPr>
                            </m:sSupPr>
                            <m:e>
                              <m:r>
                                <a:rPr lang="en-US" sz="2000" i="1">
                                  <a:latin typeface="Cambria Math"/>
                                  <a:sym typeface="Symbol"/>
                                </a:rPr>
                                <m:t>𝑒</m:t>
                              </m:r>
                            </m:e>
                            <m:sup>
                              <m:r>
                                <a:rPr lang="en-US" sz="2000" i="1">
                                  <a:latin typeface="Cambria Math"/>
                                  <a:ea typeface="Cambria Math"/>
                                  <a:sym typeface="Symbol"/>
                                </a:rPr>
                                <m:t>−</m:t>
                              </m:r>
                              <m:r>
                                <a:rPr lang="en-US" sz="2000" i="1">
                                  <a:latin typeface="Cambria Math"/>
                                  <a:ea typeface="Cambria Math"/>
                                  <a:sym typeface="Symbol"/>
                                </a:rPr>
                                <m:t>𝛽</m:t>
                              </m:r>
                              <m:d>
                                <m:dPr>
                                  <m:begChr m:val="["/>
                                  <m:endChr m:val="]"/>
                                  <m:ctrlPr>
                                    <a:rPr lang="en-US" sz="2000" i="1">
                                      <a:latin typeface="Cambria Math" panose="02040503050406030204" pitchFamily="18" charset="0"/>
                                      <a:ea typeface="Cambria Math"/>
                                      <a:sym typeface="Symbol"/>
                                    </a:rPr>
                                  </m:ctrlPr>
                                </m:dPr>
                                <m:e>
                                  <m:sSub>
                                    <m:sSubPr>
                                      <m:ctrlPr>
                                        <a:rPr lang="en-US" sz="2000" i="1">
                                          <a:latin typeface="Cambria Math" panose="02040503050406030204" pitchFamily="18" charset="0"/>
                                          <a:ea typeface="Cambria Math"/>
                                          <a:sym typeface="Symbol"/>
                                        </a:rPr>
                                      </m:ctrlPr>
                                    </m:sSubPr>
                                    <m:e>
                                      <m:r>
                                        <a:rPr lang="en-US" sz="2000" i="1">
                                          <a:latin typeface="Cambria Math"/>
                                          <a:ea typeface="Cambria Math"/>
                                          <a:sym typeface="Symbol"/>
                                        </a:rPr>
                                        <m:t>𝐺</m:t>
                                      </m:r>
                                    </m:e>
                                    <m:sub>
                                      <m:r>
                                        <a:rPr lang="en-US" sz="2000" i="1">
                                          <a:latin typeface="Cambria Math"/>
                                          <a:ea typeface="Cambria Math"/>
                                          <a:sym typeface="Symbol"/>
                                        </a:rPr>
                                        <m:t>𝑖</m:t>
                                      </m:r>
                                      <m:r>
                                        <a:rPr lang="en-US" sz="2000" i="1">
                                          <a:latin typeface="Cambria Math"/>
                                          <a:ea typeface="Cambria Math"/>
                                          <a:sym typeface="Symbol"/>
                                        </a:rPr>
                                        <m:t>, </m:t>
                                      </m:r>
                                      <m:r>
                                        <a:rPr lang="en-US" sz="2000" i="1">
                                          <a:latin typeface="Cambria Math"/>
                                          <a:ea typeface="Cambria Math"/>
                                          <a:sym typeface="Symbol"/>
                                        </a:rPr>
                                        <m:t>𝑐𝑜𝑛𝑠𝑡𝑎𝑛𝑡</m:t>
                                      </m:r>
                                      <m:r>
                                        <a:rPr lang="en-US" sz="2000" i="1">
                                          <a:latin typeface="Cambria Math"/>
                                          <a:ea typeface="Cambria Math"/>
                                          <a:sym typeface="Symbol"/>
                                        </a:rPr>
                                        <m:t> </m:t>
                                      </m:r>
                                      <m:r>
                                        <a:rPr lang="en-US" sz="2000" i="1">
                                          <a:latin typeface="Cambria Math"/>
                                          <a:ea typeface="Cambria Math"/>
                                          <a:sym typeface="Symbol"/>
                                        </a:rPr>
                                        <m:t>𝑡𝑒𝑟𝑚𝑠</m:t>
                                      </m:r>
                                    </m:sub>
                                  </m:sSub>
                                </m:e>
                              </m:d>
                            </m:sup>
                          </m:sSup>
                          <m:sSup>
                            <m:sSupPr>
                              <m:ctrlPr>
                                <a:rPr lang="en-US" sz="2000" i="1">
                                  <a:latin typeface="Cambria Math" panose="02040503050406030204" pitchFamily="18" charset="0"/>
                                  <a:sym typeface="Symbol"/>
                                </a:rPr>
                              </m:ctrlPr>
                            </m:sSupPr>
                            <m:e>
                              <m:r>
                                <a:rPr lang="en-US" sz="2000" i="1">
                                  <a:latin typeface="Cambria Math"/>
                                  <a:sym typeface="Symbol"/>
                                </a:rPr>
                                <m:t>𝑒</m:t>
                              </m:r>
                            </m:e>
                            <m:sup>
                              <m:r>
                                <a:rPr lang="en-US" sz="2000" i="1">
                                  <a:latin typeface="Cambria Math"/>
                                  <a:ea typeface="Cambria Math"/>
                                  <a:sym typeface="Symbol"/>
                                </a:rPr>
                                <m:t>−</m:t>
                              </m:r>
                              <m:r>
                                <a:rPr lang="en-US" sz="2000" i="1">
                                  <a:latin typeface="Cambria Math"/>
                                  <a:ea typeface="Cambria Math"/>
                                  <a:sym typeface="Symbol"/>
                                </a:rPr>
                                <m:t>𝛽</m:t>
                              </m:r>
                              <m:d>
                                <m:dPr>
                                  <m:begChr m:val="["/>
                                  <m:endChr m:val="]"/>
                                  <m:ctrlPr>
                                    <a:rPr lang="en-US" sz="2000" i="1">
                                      <a:latin typeface="Cambria Math" panose="02040503050406030204" pitchFamily="18" charset="0"/>
                                      <a:ea typeface="Cambria Math"/>
                                      <a:sym typeface="Symbol"/>
                                    </a:rPr>
                                  </m:ctrlPr>
                                </m:dPr>
                                <m:e>
                                  <m:sSub>
                                    <m:sSubPr>
                                      <m:ctrlPr>
                                        <a:rPr lang="en-US" sz="2000" i="1">
                                          <a:latin typeface="Cambria Math" panose="02040503050406030204" pitchFamily="18" charset="0"/>
                                          <a:ea typeface="Cambria Math"/>
                                          <a:sym typeface="Symbol"/>
                                        </a:rPr>
                                      </m:ctrlPr>
                                    </m:sSubPr>
                                    <m:e>
                                      <m:r>
                                        <a:rPr lang="en-US" sz="2000" i="1">
                                          <a:latin typeface="Cambria Math"/>
                                          <a:ea typeface="Cambria Math"/>
                                          <a:sym typeface="Symbol"/>
                                        </a:rPr>
                                        <m:t>𝐺</m:t>
                                      </m:r>
                                    </m:e>
                                    <m:sub>
                                      <m:r>
                                        <a:rPr lang="en-US" sz="2000" i="1">
                                          <a:latin typeface="Cambria Math"/>
                                          <a:ea typeface="Cambria Math"/>
                                          <a:sym typeface="Symbol"/>
                                        </a:rPr>
                                        <m:t>𝑖</m:t>
                                      </m:r>
                                      <m:r>
                                        <a:rPr lang="en-US" sz="2000" i="1">
                                          <a:latin typeface="Cambria Math"/>
                                          <a:ea typeface="Cambria Math"/>
                                          <a:sym typeface="Symbol"/>
                                        </a:rPr>
                                        <m:t>, </m:t>
                                      </m:r>
                                      <m:r>
                                        <a:rPr lang="en-US" sz="2000" i="1">
                                          <a:latin typeface="Cambria Math"/>
                                          <a:ea typeface="Cambria Math"/>
                                          <a:sym typeface="Symbol"/>
                                        </a:rPr>
                                        <m:t>𝑣𝑎𝑟𝑖𝑎𝑏𝑙𝑒</m:t>
                                      </m:r>
                                      <m:r>
                                        <a:rPr lang="en-US" sz="2000" i="1">
                                          <a:latin typeface="Cambria Math"/>
                                          <a:ea typeface="Cambria Math"/>
                                          <a:sym typeface="Symbol"/>
                                        </a:rPr>
                                        <m:t> </m:t>
                                      </m:r>
                                      <m:r>
                                        <a:rPr lang="en-US" sz="2000" i="1">
                                          <a:latin typeface="Cambria Math"/>
                                          <a:ea typeface="Cambria Math"/>
                                          <a:sym typeface="Symbol"/>
                                        </a:rPr>
                                        <m:t>𝑡𝑒𝑟𝑚𝑠</m:t>
                                      </m:r>
                                    </m:sub>
                                  </m:sSub>
                                </m:e>
                              </m:d>
                            </m:sup>
                          </m:sSup>
                        </m:num>
                        <m:den>
                          <m:sSup>
                            <m:sSupPr>
                              <m:ctrlPr>
                                <a:rPr lang="en-US" sz="2000" i="1">
                                  <a:latin typeface="Cambria Math" panose="02040503050406030204" pitchFamily="18" charset="0"/>
                                  <a:sym typeface="Symbol"/>
                                </a:rPr>
                              </m:ctrlPr>
                            </m:sSupPr>
                            <m:e>
                              <m:r>
                                <a:rPr lang="en-US" sz="2000" i="1">
                                  <a:latin typeface="Cambria Math"/>
                                  <a:sym typeface="Symbol"/>
                                </a:rPr>
                                <m:t>𝑒</m:t>
                              </m:r>
                            </m:e>
                            <m:sup>
                              <m:r>
                                <a:rPr lang="en-US" sz="2000" i="1">
                                  <a:latin typeface="Cambria Math"/>
                                  <a:ea typeface="Cambria Math"/>
                                  <a:sym typeface="Symbol"/>
                                </a:rPr>
                                <m:t>−</m:t>
                              </m:r>
                              <m:r>
                                <a:rPr lang="en-US" sz="2000" i="1">
                                  <a:latin typeface="Cambria Math"/>
                                  <a:ea typeface="Cambria Math"/>
                                  <a:sym typeface="Symbol"/>
                                </a:rPr>
                                <m:t>𝛽</m:t>
                              </m:r>
                              <m:d>
                                <m:dPr>
                                  <m:begChr m:val="["/>
                                  <m:endChr m:val="]"/>
                                  <m:ctrlPr>
                                    <a:rPr lang="en-US" sz="2000" i="1">
                                      <a:latin typeface="Cambria Math" panose="02040503050406030204" pitchFamily="18" charset="0"/>
                                      <a:ea typeface="Cambria Math"/>
                                      <a:sym typeface="Symbol"/>
                                    </a:rPr>
                                  </m:ctrlPr>
                                </m:dPr>
                                <m:e>
                                  <m:sSub>
                                    <m:sSubPr>
                                      <m:ctrlPr>
                                        <a:rPr lang="en-US" sz="2000" i="1">
                                          <a:latin typeface="Cambria Math" panose="02040503050406030204" pitchFamily="18" charset="0"/>
                                          <a:ea typeface="Cambria Math"/>
                                          <a:sym typeface="Symbol"/>
                                        </a:rPr>
                                      </m:ctrlPr>
                                    </m:sSubPr>
                                    <m:e>
                                      <m:r>
                                        <a:rPr lang="en-US" sz="2000" i="1">
                                          <a:latin typeface="Cambria Math"/>
                                          <a:ea typeface="Cambria Math"/>
                                          <a:sym typeface="Symbol"/>
                                        </a:rPr>
                                        <m:t>𝐺</m:t>
                                      </m:r>
                                    </m:e>
                                    <m:sub>
                                      <m:r>
                                        <a:rPr lang="en-US" sz="2000" i="1">
                                          <a:latin typeface="Cambria Math"/>
                                          <a:ea typeface="Cambria Math"/>
                                          <a:sym typeface="Symbol"/>
                                        </a:rPr>
                                        <m:t>𝑖</m:t>
                                      </m:r>
                                      <m:r>
                                        <a:rPr lang="en-US" sz="2000" i="1">
                                          <a:latin typeface="Cambria Math"/>
                                          <a:ea typeface="Cambria Math"/>
                                          <a:sym typeface="Symbol"/>
                                        </a:rPr>
                                        <m:t>, </m:t>
                                      </m:r>
                                      <m:r>
                                        <a:rPr lang="en-US" sz="2000" i="1">
                                          <a:latin typeface="Cambria Math"/>
                                          <a:ea typeface="Cambria Math"/>
                                          <a:sym typeface="Symbol"/>
                                        </a:rPr>
                                        <m:t>𝑐𝑜𝑛𝑠𝑡𝑎𝑛𝑡</m:t>
                                      </m:r>
                                      <m:r>
                                        <a:rPr lang="en-US" sz="2000" i="1">
                                          <a:latin typeface="Cambria Math"/>
                                          <a:ea typeface="Cambria Math"/>
                                          <a:sym typeface="Symbol"/>
                                        </a:rPr>
                                        <m:t> </m:t>
                                      </m:r>
                                      <m:r>
                                        <a:rPr lang="en-US" sz="2000" i="1">
                                          <a:latin typeface="Cambria Math"/>
                                          <a:ea typeface="Cambria Math"/>
                                          <a:sym typeface="Symbol"/>
                                        </a:rPr>
                                        <m:t>𝑡𝑒𝑟𝑚𝑠</m:t>
                                      </m:r>
                                    </m:sub>
                                  </m:sSub>
                                </m:e>
                              </m:d>
                            </m:sup>
                          </m:sSup>
                          <m:nary>
                            <m:naryPr>
                              <m:chr m:val="∑"/>
                              <m:supHide m:val="on"/>
                              <m:ctrlPr>
                                <a:rPr lang="en-US" sz="2000" i="1">
                                  <a:latin typeface="Cambria Math" panose="02040503050406030204" pitchFamily="18" charset="0"/>
                                </a:rPr>
                              </m:ctrlPr>
                            </m:naryPr>
                            <m:sub>
                              <m:r>
                                <m:rPr>
                                  <m:brk m:alnAt="7"/>
                                </m:rPr>
                                <a:rPr lang="en-US" sz="2000" i="1">
                                  <a:latin typeface="Cambria Math"/>
                                </a:rPr>
                                <m:t>𝑖</m:t>
                              </m:r>
                            </m:sub>
                            <m:sup/>
                            <m:e>
                              <m:sSup>
                                <m:sSupPr>
                                  <m:ctrlPr>
                                    <a:rPr lang="en-US" sz="2000" i="1">
                                      <a:latin typeface="Cambria Math" panose="02040503050406030204" pitchFamily="18" charset="0"/>
                                      <a:sym typeface="Symbol"/>
                                    </a:rPr>
                                  </m:ctrlPr>
                                </m:sSupPr>
                                <m:e>
                                  <m:r>
                                    <a:rPr lang="en-US" sz="2000" i="1">
                                      <a:latin typeface="Cambria Math"/>
                                      <a:sym typeface="Symbol"/>
                                    </a:rPr>
                                    <m:t>𝑒</m:t>
                                  </m:r>
                                </m:e>
                                <m:sup>
                                  <m:r>
                                    <a:rPr lang="en-US" sz="2000" i="1">
                                      <a:latin typeface="Cambria Math"/>
                                      <a:sym typeface="Symbol"/>
                                    </a:rPr>
                                    <m:t>−</m:t>
                                  </m:r>
                                  <m:r>
                                    <a:rPr lang="en-US" sz="2000" i="1">
                                      <a:latin typeface="Cambria Math"/>
                                      <a:ea typeface="Cambria Math"/>
                                      <a:sym typeface="Symbol"/>
                                    </a:rPr>
                                    <m:t>𝛽</m:t>
                                  </m:r>
                                  <m:d>
                                    <m:dPr>
                                      <m:begChr m:val="["/>
                                      <m:endChr m:val="]"/>
                                      <m:ctrlPr>
                                        <a:rPr lang="en-US" sz="2000" i="1">
                                          <a:latin typeface="Cambria Math" panose="02040503050406030204" pitchFamily="18" charset="0"/>
                                          <a:ea typeface="Cambria Math"/>
                                          <a:sym typeface="Symbol"/>
                                        </a:rPr>
                                      </m:ctrlPr>
                                    </m:dPr>
                                    <m:e>
                                      <m:sSub>
                                        <m:sSubPr>
                                          <m:ctrlPr>
                                            <a:rPr lang="en-US" sz="2000" i="1">
                                              <a:latin typeface="Cambria Math" panose="02040503050406030204" pitchFamily="18" charset="0"/>
                                              <a:ea typeface="Cambria Math"/>
                                              <a:sym typeface="Symbol"/>
                                            </a:rPr>
                                          </m:ctrlPr>
                                        </m:sSubPr>
                                        <m:e>
                                          <m:r>
                                            <a:rPr lang="en-US" sz="2000" i="1">
                                              <a:latin typeface="Cambria Math"/>
                                              <a:ea typeface="Cambria Math"/>
                                              <a:sym typeface="Symbol"/>
                                            </a:rPr>
                                            <m:t>𝐺</m:t>
                                          </m:r>
                                        </m:e>
                                        <m:sub>
                                          <m:r>
                                            <a:rPr lang="en-US" sz="2000" i="1">
                                              <a:latin typeface="Cambria Math"/>
                                              <a:ea typeface="Cambria Math"/>
                                              <a:sym typeface="Symbol"/>
                                            </a:rPr>
                                            <m:t>𝑖</m:t>
                                          </m:r>
                                          <m:r>
                                            <a:rPr lang="en-US" sz="2000" i="1">
                                              <a:latin typeface="Cambria Math"/>
                                              <a:ea typeface="Cambria Math"/>
                                              <a:sym typeface="Symbol"/>
                                            </a:rPr>
                                            <m:t>, </m:t>
                                          </m:r>
                                          <m:r>
                                            <a:rPr lang="en-US" sz="2000" i="1">
                                              <a:latin typeface="Cambria Math"/>
                                              <a:ea typeface="Cambria Math"/>
                                              <a:sym typeface="Symbol"/>
                                            </a:rPr>
                                            <m:t>𝑣𝑎𝑟𝑖𝑎𝑏𝑙𝑒</m:t>
                                          </m:r>
                                          <m:r>
                                            <a:rPr lang="en-US" sz="2000" i="1">
                                              <a:latin typeface="Cambria Math"/>
                                              <a:ea typeface="Cambria Math"/>
                                              <a:sym typeface="Symbol"/>
                                            </a:rPr>
                                            <m:t> </m:t>
                                          </m:r>
                                          <m:r>
                                            <a:rPr lang="en-US" sz="2000" i="1">
                                              <a:latin typeface="Cambria Math"/>
                                              <a:ea typeface="Cambria Math"/>
                                              <a:sym typeface="Symbol"/>
                                            </a:rPr>
                                            <m:t>𝑡𝑒𝑟𝑚𝑠</m:t>
                                          </m:r>
                                        </m:sub>
                                      </m:sSub>
                                    </m:e>
                                  </m:d>
                                </m:sup>
                              </m:sSup>
                            </m:e>
                          </m:nary>
                        </m:den>
                      </m:f>
                      <m:r>
                        <a:rPr lang="en-US" sz="2000" i="1">
                          <a:latin typeface="Cambria Math"/>
                          <a:ea typeface="Cambria Math"/>
                          <a:sym typeface="Symbol"/>
                        </a:rPr>
                        <m:t>=</m:t>
                      </m:r>
                    </m:oMath>
                  </m:oMathPara>
                </a14:m>
                <a:endParaRPr lang="en-US" sz="2000" dirty="0">
                  <a:latin typeface="Cambria Math"/>
                  <a:ea typeface="Cambria Math"/>
                  <a:sym typeface="Symbol"/>
                </a:endParaRPr>
              </a:p>
              <a:p>
                <a:pPr marL="0" lvl="2"/>
                <a14:m>
                  <m:oMathPara xmlns:m="http://schemas.openxmlformats.org/officeDocument/2006/math">
                    <m:oMathParaPr>
                      <m:jc m:val="centerGroup"/>
                    </m:oMathParaPr>
                    <m:oMath xmlns:m="http://schemas.openxmlformats.org/officeDocument/2006/math">
                      <m:f>
                        <m:fPr>
                          <m:ctrlPr>
                            <a:rPr lang="en-US" sz="2000" i="1">
                              <a:latin typeface="Cambria Math" panose="02040503050406030204" pitchFamily="18" charset="0"/>
                              <a:sym typeface="Symbol"/>
                            </a:rPr>
                          </m:ctrlPr>
                        </m:fPr>
                        <m:num>
                          <m:sSup>
                            <m:sSupPr>
                              <m:ctrlPr>
                                <a:rPr lang="en-US" sz="2000" i="1">
                                  <a:latin typeface="Cambria Math" panose="02040503050406030204" pitchFamily="18" charset="0"/>
                                  <a:sym typeface="Symbol"/>
                                </a:rPr>
                              </m:ctrlPr>
                            </m:sSupPr>
                            <m:e>
                              <m:r>
                                <a:rPr lang="en-US" sz="2000" i="1">
                                  <a:latin typeface="Cambria Math"/>
                                  <a:sym typeface="Symbol"/>
                                </a:rPr>
                                <m:t>𝑒</m:t>
                              </m:r>
                            </m:e>
                            <m:sup>
                              <m:r>
                                <a:rPr lang="en-US" sz="2000" i="1">
                                  <a:latin typeface="Cambria Math"/>
                                  <a:ea typeface="Cambria Math"/>
                                  <a:sym typeface="Symbol"/>
                                </a:rPr>
                                <m:t>−</m:t>
                              </m:r>
                              <m:r>
                                <a:rPr lang="en-US" sz="2000" i="1">
                                  <a:latin typeface="Cambria Math"/>
                                  <a:ea typeface="Cambria Math"/>
                                  <a:sym typeface="Symbol"/>
                                </a:rPr>
                                <m:t>𝛽</m:t>
                              </m:r>
                              <m:d>
                                <m:dPr>
                                  <m:begChr m:val="["/>
                                  <m:endChr m:val="]"/>
                                  <m:ctrlPr>
                                    <a:rPr lang="en-US" sz="2000" i="1">
                                      <a:latin typeface="Cambria Math" panose="02040503050406030204" pitchFamily="18" charset="0"/>
                                      <a:ea typeface="Cambria Math"/>
                                      <a:sym typeface="Symbol"/>
                                    </a:rPr>
                                  </m:ctrlPr>
                                </m:dPr>
                                <m:e>
                                  <m:sSub>
                                    <m:sSubPr>
                                      <m:ctrlPr>
                                        <a:rPr lang="en-US" sz="2000" i="1">
                                          <a:latin typeface="Cambria Math" panose="02040503050406030204" pitchFamily="18" charset="0"/>
                                          <a:ea typeface="Cambria Math"/>
                                          <a:sym typeface="Symbol"/>
                                        </a:rPr>
                                      </m:ctrlPr>
                                    </m:sSubPr>
                                    <m:e>
                                      <m:r>
                                        <a:rPr lang="en-US" sz="2000" i="1">
                                          <a:latin typeface="Cambria Math"/>
                                          <a:ea typeface="Cambria Math"/>
                                          <a:sym typeface="Symbol"/>
                                        </a:rPr>
                                        <m:t>𝐺</m:t>
                                      </m:r>
                                    </m:e>
                                    <m:sub>
                                      <m:r>
                                        <a:rPr lang="en-US" sz="2000" i="1">
                                          <a:latin typeface="Cambria Math"/>
                                          <a:ea typeface="Cambria Math"/>
                                          <a:sym typeface="Symbol"/>
                                        </a:rPr>
                                        <m:t>𝑖</m:t>
                                      </m:r>
                                      <m:r>
                                        <a:rPr lang="en-US" sz="2000" i="1">
                                          <a:latin typeface="Cambria Math"/>
                                          <a:ea typeface="Cambria Math"/>
                                          <a:sym typeface="Symbol"/>
                                        </a:rPr>
                                        <m:t>, </m:t>
                                      </m:r>
                                      <m:r>
                                        <a:rPr lang="en-US" sz="2000" i="1">
                                          <a:latin typeface="Cambria Math"/>
                                          <a:ea typeface="Cambria Math"/>
                                          <a:sym typeface="Symbol"/>
                                        </a:rPr>
                                        <m:t>𝑣𝑎𝑟𝑖𝑎𝑏𝑙𝑒</m:t>
                                      </m:r>
                                      <m:r>
                                        <a:rPr lang="en-US" sz="2000" i="1">
                                          <a:latin typeface="Cambria Math"/>
                                          <a:ea typeface="Cambria Math"/>
                                          <a:sym typeface="Symbol"/>
                                        </a:rPr>
                                        <m:t> </m:t>
                                      </m:r>
                                      <m:r>
                                        <a:rPr lang="en-US" sz="2000" i="1">
                                          <a:latin typeface="Cambria Math"/>
                                          <a:ea typeface="Cambria Math"/>
                                          <a:sym typeface="Symbol"/>
                                        </a:rPr>
                                        <m:t>𝑡𝑒𝑟𝑚𝑠</m:t>
                                      </m:r>
                                    </m:sub>
                                  </m:sSub>
                                </m:e>
                              </m:d>
                            </m:sup>
                          </m:sSup>
                        </m:num>
                        <m:den>
                          <m:nary>
                            <m:naryPr>
                              <m:chr m:val="∑"/>
                              <m:supHide m:val="on"/>
                              <m:ctrlPr>
                                <a:rPr lang="en-US" sz="2000" i="1">
                                  <a:latin typeface="Cambria Math" panose="02040503050406030204" pitchFamily="18" charset="0"/>
                                </a:rPr>
                              </m:ctrlPr>
                            </m:naryPr>
                            <m:sub>
                              <m:r>
                                <m:rPr>
                                  <m:brk m:alnAt="7"/>
                                </m:rPr>
                                <a:rPr lang="en-US" sz="2000" i="1">
                                  <a:latin typeface="Cambria Math"/>
                                </a:rPr>
                                <m:t>𝑖</m:t>
                              </m:r>
                            </m:sub>
                            <m:sup/>
                            <m:e>
                              <m:sSup>
                                <m:sSupPr>
                                  <m:ctrlPr>
                                    <a:rPr lang="en-US" sz="2000" i="1">
                                      <a:latin typeface="Cambria Math" panose="02040503050406030204" pitchFamily="18" charset="0"/>
                                      <a:sym typeface="Symbol"/>
                                    </a:rPr>
                                  </m:ctrlPr>
                                </m:sSupPr>
                                <m:e>
                                  <m:r>
                                    <a:rPr lang="en-US" sz="2000" i="1">
                                      <a:latin typeface="Cambria Math"/>
                                      <a:sym typeface="Symbol"/>
                                    </a:rPr>
                                    <m:t>𝑒</m:t>
                                  </m:r>
                                </m:e>
                                <m:sup>
                                  <m:r>
                                    <a:rPr lang="en-US" sz="2000" i="1">
                                      <a:latin typeface="Cambria Math"/>
                                      <a:sym typeface="Symbol"/>
                                    </a:rPr>
                                    <m:t>−</m:t>
                                  </m:r>
                                  <m:r>
                                    <a:rPr lang="en-US" sz="2000" i="1">
                                      <a:latin typeface="Cambria Math"/>
                                      <a:ea typeface="Cambria Math"/>
                                      <a:sym typeface="Symbol"/>
                                    </a:rPr>
                                    <m:t>𝛽</m:t>
                                  </m:r>
                                  <m:d>
                                    <m:dPr>
                                      <m:begChr m:val="["/>
                                      <m:endChr m:val="]"/>
                                      <m:ctrlPr>
                                        <a:rPr lang="en-US" sz="2000" i="1">
                                          <a:latin typeface="Cambria Math" panose="02040503050406030204" pitchFamily="18" charset="0"/>
                                          <a:ea typeface="Cambria Math"/>
                                          <a:sym typeface="Symbol"/>
                                        </a:rPr>
                                      </m:ctrlPr>
                                    </m:dPr>
                                    <m:e>
                                      <m:sSub>
                                        <m:sSubPr>
                                          <m:ctrlPr>
                                            <a:rPr lang="en-US" sz="2000" i="1">
                                              <a:latin typeface="Cambria Math" panose="02040503050406030204" pitchFamily="18" charset="0"/>
                                              <a:ea typeface="Cambria Math"/>
                                              <a:sym typeface="Symbol"/>
                                            </a:rPr>
                                          </m:ctrlPr>
                                        </m:sSubPr>
                                        <m:e>
                                          <m:r>
                                            <a:rPr lang="en-US" sz="2000" i="1">
                                              <a:latin typeface="Cambria Math"/>
                                              <a:ea typeface="Cambria Math"/>
                                              <a:sym typeface="Symbol"/>
                                            </a:rPr>
                                            <m:t>𝐺</m:t>
                                          </m:r>
                                        </m:e>
                                        <m:sub>
                                          <m:r>
                                            <a:rPr lang="en-US" sz="2000" i="1">
                                              <a:latin typeface="Cambria Math"/>
                                              <a:ea typeface="Cambria Math"/>
                                              <a:sym typeface="Symbol"/>
                                            </a:rPr>
                                            <m:t>𝑖</m:t>
                                          </m:r>
                                          <m:r>
                                            <a:rPr lang="en-US" sz="2000" i="1">
                                              <a:latin typeface="Cambria Math"/>
                                              <a:ea typeface="Cambria Math"/>
                                              <a:sym typeface="Symbol"/>
                                            </a:rPr>
                                            <m:t>, </m:t>
                                          </m:r>
                                          <m:r>
                                            <a:rPr lang="en-US" sz="2000" i="1">
                                              <a:latin typeface="Cambria Math"/>
                                              <a:ea typeface="Cambria Math"/>
                                              <a:sym typeface="Symbol"/>
                                            </a:rPr>
                                            <m:t>𝑣𝑎𝑟𝑖𝑎𝑏𝑙𝑒</m:t>
                                          </m:r>
                                          <m:r>
                                            <a:rPr lang="en-US" sz="2000" i="1">
                                              <a:latin typeface="Cambria Math"/>
                                              <a:ea typeface="Cambria Math"/>
                                              <a:sym typeface="Symbol"/>
                                            </a:rPr>
                                            <m:t> </m:t>
                                          </m:r>
                                          <m:r>
                                            <a:rPr lang="en-US" sz="2000" i="1">
                                              <a:latin typeface="Cambria Math"/>
                                              <a:ea typeface="Cambria Math"/>
                                              <a:sym typeface="Symbol"/>
                                            </a:rPr>
                                            <m:t>𝑡𝑒𝑟𝑚𝑠</m:t>
                                          </m:r>
                                        </m:sub>
                                      </m:sSub>
                                    </m:e>
                                  </m:d>
                                </m:sup>
                              </m:sSup>
                            </m:e>
                          </m:nary>
                        </m:den>
                      </m:f>
                    </m:oMath>
                  </m:oMathPara>
                </a14:m>
                <a:endParaRPr lang="en-US" sz="2000" dirty="0" smtClean="0">
                  <a:latin typeface="Cambria Math"/>
                </a:endParaRPr>
              </a:p>
              <a:p>
                <a:pPr marL="0" lvl="2"/>
                <a:endParaRPr lang="en-US" sz="2000" dirty="0">
                  <a:latin typeface="Cambria Math"/>
                </a:endParaRPr>
              </a:p>
              <a:p>
                <a:pPr marL="0" lvl="2"/>
                <a:r>
                  <a:rPr lang="en-US" sz="2000" dirty="0" smtClean="0">
                    <a:latin typeface="Cambria Math"/>
                  </a:rPr>
                  <a:t>So adding unneeded terms in the Gibbs Free </a:t>
                </a:r>
                <a:r>
                  <a:rPr lang="en-US" sz="2000" dirty="0">
                    <a:latin typeface="Cambria Math"/>
                  </a:rPr>
                  <a:t>E</a:t>
                </a:r>
                <a:r>
                  <a:rPr lang="en-US" sz="2000" dirty="0" smtClean="0">
                    <a:latin typeface="Cambria Math"/>
                  </a:rPr>
                  <a:t>nergy has no effect on the </a:t>
                </a:r>
                <a:r>
                  <a:rPr lang="en-US" sz="2000" i="1" dirty="0" smtClean="0">
                    <a:latin typeface="Cambria Math"/>
                  </a:rPr>
                  <a:t>p</a:t>
                </a:r>
                <a:r>
                  <a:rPr lang="en-US" sz="2000" i="1" baseline="-25000" dirty="0" smtClean="0">
                    <a:latin typeface="Cambria Math"/>
                  </a:rPr>
                  <a:t>i</a:t>
                </a:r>
              </a:p>
              <a:p>
                <a:pPr marL="0" lvl="2"/>
                <a:endParaRPr lang="en-US" sz="2000" dirty="0">
                  <a:latin typeface="Cambria Math"/>
                </a:endParaRPr>
              </a:p>
              <a:p>
                <a:pPr marL="0" lvl="2"/>
                <a:r>
                  <a:rPr lang="en-US" sz="2000" dirty="0" smtClean="0">
                    <a:latin typeface="Cambria Math"/>
                  </a:rPr>
                  <a:t>In particular, we can </a:t>
                </a:r>
                <a:r>
                  <a:rPr lang="en-US" sz="2000" b="1" dirty="0" smtClean="0">
                    <a:latin typeface="Cambria Math"/>
                  </a:rPr>
                  <a:t>always</a:t>
                </a:r>
                <a:r>
                  <a:rPr lang="en-US" sz="2000" dirty="0" smtClean="0">
                    <a:latin typeface="Cambria Math"/>
                  </a:rPr>
                  <a:t> replace </a:t>
                </a:r>
                <a:r>
                  <a:rPr lang="en-US" sz="2000" i="1" dirty="0" smtClean="0">
                    <a:latin typeface="Cambria Math"/>
                  </a:rPr>
                  <a:t>E</a:t>
                </a:r>
                <a:r>
                  <a:rPr lang="en-US" sz="2000" dirty="0" smtClean="0">
                    <a:latin typeface="Cambria Math"/>
                  </a:rPr>
                  <a:t> by </a:t>
                </a:r>
                <a:r>
                  <a:rPr lang="en-US" sz="2000" i="1" dirty="0" smtClean="0">
                    <a:latin typeface="Cambria Math"/>
                  </a:rPr>
                  <a:t>G</a:t>
                </a:r>
                <a:r>
                  <a:rPr lang="en-US" sz="2000" dirty="0" smtClean="0">
                    <a:latin typeface="Cambria Math"/>
                  </a:rPr>
                  <a:t> in the Boltzmann factor and Partition Function,  provided we make the same substitution in both</a:t>
                </a:r>
                <a:endParaRPr lang="en-US" sz="2000" baseline="-25000" dirty="0">
                  <a:latin typeface="Cambria Math"/>
                </a:endParaRPr>
              </a:p>
            </p:txBody>
          </p:sp>
        </mc:Choice>
        <mc:Fallback xmlns="">
          <p:sp>
            <p:nvSpPr>
              <p:cNvPr id="8" name="Rectangle 7"/>
              <p:cNvSpPr>
                <a:spLocks noRot="1" noChangeAspect="1" noMove="1" noResize="1" noEditPoints="1" noAdjustHandles="1" noChangeArrowheads="1" noChangeShapeType="1" noTextEdit="1"/>
              </p:cNvSpPr>
              <p:nvPr/>
            </p:nvSpPr>
            <p:spPr>
              <a:xfrm>
                <a:off x="381000" y="818606"/>
                <a:ext cx="8487908" cy="5713615"/>
              </a:xfrm>
              <a:prstGeom prst="rect">
                <a:avLst/>
              </a:prstGeom>
              <a:blipFill rotWithShape="0">
                <a:blip r:embed="rId4"/>
                <a:stretch>
                  <a:fillRect l="-790" t="-533" b="-853"/>
                </a:stretch>
              </a:blipFill>
            </p:spPr>
            <p:txBody>
              <a:bodyPr/>
              <a:lstStyle/>
              <a:p>
                <a:r>
                  <a:rPr lang="en-US">
                    <a:noFill/>
                  </a:rPr>
                  <a:t> </a:t>
                </a:r>
              </a:p>
            </p:txBody>
          </p:sp>
        </mc:Fallback>
      </mc:AlternateContent>
      <p:grpSp>
        <p:nvGrpSpPr>
          <p:cNvPr id="6" name="Group 5"/>
          <p:cNvGrpSpPr/>
          <p:nvPr/>
        </p:nvGrpSpPr>
        <p:grpSpPr>
          <a:xfrm>
            <a:off x="2712693" y="3087216"/>
            <a:ext cx="1786354" cy="1145233"/>
            <a:chOff x="1066800" y="1369367"/>
            <a:chExt cx="1786354" cy="1145233"/>
          </a:xfrm>
        </p:grpSpPr>
        <p:cxnSp>
          <p:nvCxnSpPr>
            <p:cNvPr id="7" name="Straight Arrow Connector 6"/>
            <p:cNvCxnSpPr/>
            <p:nvPr/>
          </p:nvCxnSpPr>
          <p:spPr bwMode="auto">
            <a:xfrm flipV="1">
              <a:off x="1066800" y="1600200"/>
              <a:ext cx="1447800" cy="914400"/>
            </a:xfrm>
            <a:prstGeom prst="straightConnector1">
              <a:avLst/>
            </a:prstGeom>
            <a:solidFill>
              <a:schemeClr val="accent1"/>
            </a:solidFill>
            <a:ln w="47625" cap="flat" cmpd="sng" algn="ctr">
              <a:solidFill>
                <a:srgbClr val="00B05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 name="TextBox 8"/>
            <p:cNvSpPr txBox="1"/>
            <p:nvPr/>
          </p:nvSpPr>
          <p:spPr>
            <a:xfrm>
              <a:off x="2514600" y="1369367"/>
              <a:ext cx="338554" cy="461665"/>
            </a:xfrm>
            <a:prstGeom prst="rect">
              <a:avLst/>
            </a:prstGeom>
            <a:noFill/>
          </p:spPr>
          <p:txBody>
            <a:bodyPr wrap="none" rtlCol="0">
              <a:spAutoFit/>
            </a:bodyPr>
            <a:lstStyle/>
            <a:p>
              <a:r>
                <a:rPr lang="en-US" dirty="0">
                  <a:solidFill>
                    <a:srgbClr val="00B050"/>
                  </a:solidFill>
                </a:rPr>
                <a:t>1</a:t>
              </a:r>
            </a:p>
          </p:txBody>
        </p:sp>
      </p:grpSp>
    </p:spTree>
    <p:extLst>
      <p:ext uri="{BB962C8B-B14F-4D97-AF65-F5344CB8AC3E}">
        <p14:creationId xmlns:p14="http://schemas.microsoft.com/office/powerpoint/2010/main" val="92022188"/>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p:cNvSpPr>
            <a:spLocks noGrp="1" noChangeArrowheads="1"/>
          </p:cNvSpPr>
          <p:nvPr>
            <p:ph type="title"/>
          </p:nvPr>
        </p:nvSpPr>
        <p:spPr>
          <a:xfrm>
            <a:off x="0" y="12700"/>
            <a:ext cx="9144000" cy="825500"/>
          </a:xfrm>
        </p:spPr>
        <p:txBody>
          <a:bodyPr>
            <a:noAutofit/>
          </a:bodyPr>
          <a:lstStyle/>
          <a:p>
            <a:pPr eaLnBrk="1" hangingPunct="1"/>
            <a:r>
              <a:rPr lang="en-US" sz="3200" b="1" dirty="0" smtClean="0">
                <a:solidFill>
                  <a:srgbClr val="0000CC"/>
                </a:solidFill>
              </a:rPr>
              <a:t>Boltzmann Distribution and Temperature</a:t>
            </a:r>
          </a:p>
        </p:txBody>
      </p:sp>
      <p:pic>
        <p:nvPicPr>
          <p:cNvPr id="15367" name="Picture 17"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8" name="Rectangle 7"/>
              <p:cNvSpPr/>
              <p:nvPr/>
            </p:nvSpPr>
            <p:spPr>
              <a:xfrm>
                <a:off x="381000" y="818606"/>
                <a:ext cx="8487908" cy="5745868"/>
              </a:xfrm>
              <a:prstGeom prst="rect">
                <a:avLst/>
              </a:prstGeom>
            </p:spPr>
            <p:txBody>
              <a:bodyPr wrap="square">
                <a:spAutoFit/>
              </a:bodyPr>
              <a:lstStyle/>
              <a:p>
                <a:pPr marL="0" lvl="2"/>
                <a14:m>
                  <m:oMath xmlns:m="http://schemas.openxmlformats.org/officeDocument/2006/math">
                    <m:sSub>
                      <m:sSubPr>
                        <m:ctrlPr>
                          <a:rPr lang="en-US" sz="1800" i="1" smtClean="0">
                            <a:latin typeface="Cambria Math" panose="02040503050406030204" pitchFamily="18" charset="0"/>
                            <a:sym typeface="Symbol"/>
                          </a:rPr>
                        </m:ctrlPr>
                      </m:sSubPr>
                      <m:e>
                        <m:r>
                          <m:rPr>
                            <m:nor/>
                          </m:rPr>
                          <a:rPr lang="en-US" sz="2000" i="1" dirty="0"/>
                          <m:t>S</m:t>
                        </m:r>
                        <m:r>
                          <m:rPr>
                            <m:nor/>
                          </m:rPr>
                          <a:rPr lang="en-US" sz="2000" b="0" i="0" dirty="0" smtClean="0"/>
                          <m:t> </m:t>
                        </m:r>
                        <m:r>
                          <m:rPr>
                            <m:nor/>
                          </m:rPr>
                          <a:rPr lang="en-US" sz="2000" dirty="0"/>
                          <m:t> =  </m:t>
                        </m:r>
                        <m:r>
                          <m:rPr>
                            <m:nor/>
                          </m:rPr>
                          <a:rPr lang="en-US" sz="2000" i="1" dirty="0">
                            <a:latin typeface="Cambria Math"/>
                            <a:sym typeface="Symbol"/>
                          </a:rPr>
                          <m:t>−</m:t>
                        </m:r>
                        <m:sSub>
                          <m:sSubPr>
                            <m:ctrlPr>
                              <a:rPr lang="en-US" sz="2000" i="1">
                                <a:latin typeface="Cambria Math" panose="02040503050406030204" pitchFamily="18" charset="0"/>
                                <a:sym typeface="Symbol"/>
                              </a:rPr>
                            </m:ctrlPr>
                          </m:sSubPr>
                          <m:e>
                            <m:r>
                              <a:rPr lang="en-US" sz="2000" i="1">
                                <a:latin typeface="Cambria Math"/>
                                <a:sym typeface="Symbol"/>
                              </a:rPr>
                              <m:t>𝑘</m:t>
                            </m:r>
                          </m:e>
                          <m:sub>
                            <m:r>
                              <a:rPr lang="en-US" sz="2000" i="1">
                                <a:latin typeface="Cambria Math"/>
                                <a:sym typeface="Symbol"/>
                              </a:rPr>
                              <m:t>𝐵</m:t>
                            </m:r>
                          </m:sub>
                        </m:sSub>
                        <m:nary>
                          <m:naryPr>
                            <m:chr m:val="∑"/>
                            <m:supHide m:val="on"/>
                            <m:ctrlPr>
                              <a:rPr lang="en-US" sz="2000" i="1">
                                <a:latin typeface="Cambria Math" panose="02040503050406030204" pitchFamily="18" charset="0"/>
                                <a:sym typeface="Symbol"/>
                              </a:rPr>
                            </m:ctrlPr>
                          </m:naryPr>
                          <m:sub>
                            <m:r>
                              <a:rPr lang="en-US" sz="2000" i="1">
                                <a:latin typeface="Cambria Math"/>
                                <a:sym typeface="Symbol"/>
                              </a:rPr>
                              <m:t>𝑖</m:t>
                            </m:r>
                          </m:sub>
                          <m:sup/>
                          <m:e>
                            <m:sSub>
                              <m:sSubPr>
                                <m:ctrlPr>
                                  <a:rPr lang="en-US" sz="2000" i="1">
                                    <a:latin typeface="Cambria Math" panose="02040503050406030204" pitchFamily="18" charset="0"/>
                                    <a:sym typeface="Symbol"/>
                                  </a:rPr>
                                </m:ctrlPr>
                              </m:sSubPr>
                              <m:e>
                                <m:r>
                                  <a:rPr lang="en-US" sz="2000" i="1">
                                    <a:latin typeface="Cambria Math"/>
                                    <a:sym typeface="Symbol"/>
                                  </a:rPr>
                                  <m:t>𝑝</m:t>
                                </m:r>
                              </m:e>
                              <m:sub>
                                <m:r>
                                  <a:rPr lang="en-US" sz="2000" i="1">
                                    <a:latin typeface="Cambria Math"/>
                                    <a:sym typeface="Symbol"/>
                                  </a:rPr>
                                  <m:t>𝑖</m:t>
                                </m:r>
                              </m:sub>
                            </m:sSub>
                            <m:r>
                              <m:rPr>
                                <m:nor/>
                              </m:rPr>
                              <a:rPr lang="en-US" sz="2000">
                                <a:latin typeface="Cambria Math"/>
                                <a:sym typeface="Symbol"/>
                              </a:rPr>
                              <m:t>ln</m:t>
                            </m:r>
                            <m:d>
                              <m:dPr>
                                <m:ctrlPr>
                                  <a:rPr lang="en-US" sz="2000" i="1">
                                    <a:latin typeface="Cambria Math" panose="02040503050406030204" pitchFamily="18" charset="0"/>
                                    <a:sym typeface="Symbol"/>
                                  </a:rPr>
                                </m:ctrlPr>
                              </m:dPr>
                              <m:e>
                                <m:sSub>
                                  <m:sSubPr>
                                    <m:ctrlPr>
                                      <a:rPr lang="en-US" sz="2000" i="1">
                                        <a:latin typeface="Cambria Math" panose="02040503050406030204" pitchFamily="18" charset="0"/>
                                        <a:sym typeface="Symbol"/>
                                      </a:rPr>
                                    </m:ctrlPr>
                                  </m:sSubPr>
                                  <m:e>
                                    <m:r>
                                      <a:rPr lang="en-US" sz="2000" i="1">
                                        <a:latin typeface="Cambria Math"/>
                                        <a:sym typeface="Symbol"/>
                                      </a:rPr>
                                      <m:t>𝑝</m:t>
                                    </m:r>
                                  </m:e>
                                  <m:sub>
                                    <m:r>
                                      <a:rPr lang="en-US" sz="2000" i="1">
                                        <a:latin typeface="Cambria Math"/>
                                        <a:sym typeface="Symbol"/>
                                      </a:rPr>
                                      <m:t>𝑖</m:t>
                                    </m:r>
                                  </m:sub>
                                </m:sSub>
                              </m:e>
                            </m:d>
                          </m:e>
                        </m:nary>
                        <m:r>
                          <a:rPr lang="en-US" sz="2000" b="0" i="1" smtClean="0">
                            <a:latin typeface="Cambria Math"/>
                            <a:sym typeface="Symbol"/>
                          </a:rPr>
                          <m:t> </m:t>
                        </m:r>
                        <m:r>
                          <m:rPr>
                            <m:nor/>
                          </m:rPr>
                          <a:rPr lang="en-US" sz="2000" b="0" i="0" smtClean="0">
                            <a:latin typeface="Cambria Math"/>
                            <a:sym typeface="Symbol"/>
                          </a:rPr>
                          <m:t>where</m:t>
                        </m:r>
                        <m:r>
                          <m:rPr>
                            <m:nor/>
                          </m:rPr>
                          <a:rPr lang="en-US" sz="2000" b="0" i="0" smtClean="0">
                            <a:latin typeface="Cambria Math"/>
                            <a:sym typeface="Symbol"/>
                          </a:rPr>
                          <m:t> </m:t>
                        </m:r>
                        <m:r>
                          <a:rPr lang="en-US" sz="1800" b="0" i="1">
                            <a:latin typeface="Cambria Math"/>
                            <a:sym typeface="Symbol"/>
                          </a:rPr>
                          <m:t>𝑝</m:t>
                        </m:r>
                      </m:e>
                      <m:sub>
                        <m:r>
                          <a:rPr lang="en-US" sz="1800" b="0" i="1">
                            <a:latin typeface="Cambria Math"/>
                            <a:sym typeface="Symbol"/>
                          </a:rPr>
                          <m:t>𝑖</m:t>
                        </m:r>
                      </m:sub>
                    </m:sSub>
                    <m:r>
                      <a:rPr lang="en-US" sz="1800" b="0" i="1">
                        <a:latin typeface="Cambria Math"/>
                        <a:sym typeface="Symbol"/>
                      </a:rPr>
                      <m:t>=</m:t>
                    </m:r>
                    <m:f>
                      <m:fPr>
                        <m:ctrlPr>
                          <a:rPr lang="en-US" sz="1800" i="1">
                            <a:latin typeface="Cambria Math" panose="02040503050406030204" pitchFamily="18" charset="0"/>
                            <a:sym typeface="Symbol"/>
                          </a:rPr>
                        </m:ctrlPr>
                      </m:fPr>
                      <m:num>
                        <m:sSup>
                          <m:sSupPr>
                            <m:ctrlPr>
                              <a:rPr lang="en-US" sz="1800" i="1">
                                <a:latin typeface="Cambria Math" panose="02040503050406030204" pitchFamily="18" charset="0"/>
                                <a:sym typeface="Symbol"/>
                              </a:rPr>
                            </m:ctrlPr>
                          </m:sSupPr>
                          <m:e>
                            <m:r>
                              <a:rPr lang="en-US" sz="1800" i="1">
                                <a:latin typeface="Cambria Math"/>
                                <a:sym typeface="Symbol"/>
                              </a:rPr>
                              <m:t>𝑒</m:t>
                            </m:r>
                          </m:e>
                          <m:sup>
                            <m:r>
                              <a:rPr lang="en-US" sz="1800" i="1">
                                <a:latin typeface="Cambria Math"/>
                                <a:ea typeface="Cambria Math"/>
                                <a:sym typeface="Symbol"/>
                              </a:rPr>
                              <m:t>−</m:t>
                            </m:r>
                            <m:r>
                              <a:rPr lang="en-US" sz="1800" i="1">
                                <a:latin typeface="Cambria Math"/>
                                <a:ea typeface="Cambria Math"/>
                                <a:sym typeface="Symbol"/>
                              </a:rPr>
                              <m:t>𝛽</m:t>
                            </m:r>
                            <m:sSub>
                              <m:sSubPr>
                                <m:ctrlPr>
                                  <a:rPr lang="en-US" sz="1800" i="1">
                                    <a:latin typeface="Cambria Math" panose="02040503050406030204" pitchFamily="18" charset="0"/>
                                    <a:ea typeface="Cambria Math"/>
                                    <a:sym typeface="Symbol"/>
                                  </a:rPr>
                                </m:ctrlPr>
                              </m:sSubPr>
                              <m:e>
                                <m:r>
                                  <a:rPr lang="en-US" sz="1800" i="1">
                                    <a:latin typeface="Cambria Math"/>
                                    <a:ea typeface="Cambria Math"/>
                                    <a:sym typeface="Symbol"/>
                                  </a:rPr>
                                  <m:t>𝐸</m:t>
                                </m:r>
                              </m:e>
                              <m:sub>
                                <m:r>
                                  <a:rPr lang="en-US" sz="1800" i="1">
                                    <a:latin typeface="Cambria Math"/>
                                    <a:ea typeface="Cambria Math"/>
                                    <a:sym typeface="Symbol"/>
                                  </a:rPr>
                                  <m:t>𝑖</m:t>
                                </m:r>
                              </m:sub>
                            </m:sSub>
                          </m:sup>
                        </m:sSup>
                      </m:num>
                      <m:den>
                        <m:r>
                          <a:rPr lang="en-US" sz="1800" b="0" i="1" smtClean="0">
                            <a:latin typeface="Cambria Math"/>
                            <a:sym typeface="Symbol"/>
                          </a:rPr>
                          <m:t>𝑍</m:t>
                        </m:r>
                      </m:den>
                    </m:f>
                  </m:oMath>
                </a14:m>
                <a:r>
                  <a:rPr lang="en-US" sz="2000" dirty="0" smtClean="0">
                    <a:latin typeface="Cambria Math"/>
                  </a:rPr>
                  <a:t> </a:t>
                </a:r>
              </a:p>
              <a:p>
                <a:pPr marL="0" lvl="2"/>
                <a:endParaRPr lang="en-US" sz="2000" dirty="0">
                  <a:latin typeface="Cambria Math"/>
                </a:endParaRPr>
              </a:p>
              <a:p>
                <a:pPr marL="0" lvl="2"/>
                <a:r>
                  <a:rPr lang="en-US" sz="2000" dirty="0" smtClean="0">
                    <a:latin typeface="Cambria Math"/>
                  </a:rPr>
                  <a:t>So </a:t>
                </a:r>
                <a14:m>
                  <m:oMath xmlns:m="http://schemas.openxmlformats.org/officeDocument/2006/math">
                    <m:r>
                      <m:rPr>
                        <m:sty m:val="p"/>
                      </m:rPr>
                      <a:rPr lang="en-US" sz="2000" b="0" i="0" smtClean="0">
                        <a:latin typeface="Cambria Math"/>
                        <a:sym typeface="Symbol"/>
                      </a:rPr>
                      <m:t>S</m:t>
                    </m:r>
                    <m:r>
                      <a:rPr lang="en-US" sz="2000" b="0" i="1" smtClean="0">
                        <a:latin typeface="Cambria Math"/>
                        <a:sym typeface="Symbol"/>
                      </a:rPr>
                      <m:t>=− </m:t>
                    </m:r>
                    <m:sSub>
                      <m:sSubPr>
                        <m:ctrlPr>
                          <a:rPr lang="en-US" sz="2000" b="0" i="1" smtClean="0">
                            <a:latin typeface="Cambria Math" panose="02040503050406030204" pitchFamily="18" charset="0"/>
                            <a:sym typeface="Symbol"/>
                          </a:rPr>
                        </m:ctrlPr>
                      </m:sSubPr>
                      <m:e>
                        <m:r>
                          <a:rPr lang="en-US" sz="2000" b="0" i="1" smtClean="0">
                            <a:latin typeface="Cambria Math"/>
                            <a:sym typeface="Symbol"/>
                          </a:rPr>
                          <m:t>𝑘</m:t>
                        </m:r>
                      </m:e>
                      <m:sub>
                        <m:r>
                          <a:rPr lang="en-US" sz="2000" b="0" i="1" smtClean="0">
                            <a:latin typeface="Cambria Math"/>
                            <a:sym typeface="Symbol"/>
                          </a:rPr>
                          <m:t>𝐵</m:t>
                        </m:r>
                      </m:sub>
                    </m:sSub>
                    <m:nary>
                      <m:naryPr>
                        <m:chr m:val="∑"/>
                        <m:supHide m:val="on"/>
                        <m:ctrlPr>
                          <a:rPr lang="en-US" sz="2000" i="1">
                            <a:latin typeface="Cambria Math" panose="02040503050406030204" pitchFamily="18" charset="0"/>
                            <a:sym typeface="Symbol"/>
                          </a:rPr>
                        </m:ctrlPr>
                      </m:naryPr>
                      <m:sub>
                        <m:r>
                          <a:rPr lang="en-US" sz="2000" i="1">
                            <a:latin typeface="Cambria Math"/>
                            <a:sym typeface="Symbol"/>
                          </a:rPr>
                          <m:t>𝑖</m:t>
                        </m:r>
                      </m:sub>
                      <m:sup/>
                      <m:e>
                        <m:f>
                          <m:fPr>
                            <m:ctrlPr>
                              <a:rPr lang="en-US" sz="2000" i="1">
                                <a:latin typeface="Cambria Math" panose="02040503050406030204" pitchFamily="18" charset="0"/>
                                <a:sym typeface="Symbol"/>
                              </a:rPr>
                            </m:ctrlPr>
                          </m:fPr>
                          <m:num>
                            <m:sSup>
                              <m:sSupPr>
                                <m:ctrlPr>
                                  <a:rPr lang="en-US" sz="2000" i="1">
                                    <a:latin typeface="Cambria Math" panose="02040503050406030204" pitchFamily="18" charset="0"/>
                                    <a:sym typeface="Symbol"/>
                                  </a:rPr>
                                </m:ctrlPr>
                              </m:sSupPr>
                              <m:e>
                                <m:r>
                                  <a:rPr lang="en-US" sz="2000" i="1">
                                    <a:latin typeface="Cambria Math"/>
                                    <a:sym typeface="Symbol"/>
                                  </a:rPr>
                                  <m:t>𝑒</m:t>
                                </m:r>
                              </m:e>
                              <m:sup>
                                <m:r>
                                  <a:rPr lang="en-US" sz="2000" i="1">
                                    <a:latin typeface="Cambria Math"/>
                                    <a:ea typeface="Cambria Math"/>
                                    <a:sym typeface="Symbol"/>
                                  </a:rPr>
                                  <m:t>−</m:t>
                                </m:r>
                                <m:r>
                                  <a:rPr lang="en-US" sz="2000" i="1">
                                    <a:latin typeface="Cambria Math"/>
                                    <a:ea typeface="Cambria Math"/>
                                    <a:sym typeface="Symbol"/>
                                  </a:rPr>
                                  <m:t>𝛽</m:t>
                                </m:r>
                                <m:sSub>
                                  <m:sSubPr>
                                    <m:ctrlPr>
                                      <a:rPr lang="en-US" sz="2000" i="1">
                                        <a:latin typeface="Cambria Math" panose="02040503050406030204" pitchFamily="18" charset="0"/>
                                        <a:ea typeface="Cambria Math"/>
                                        <a:sym typeface="Symbol"/>
                                      </a:rPr>
                                    </m:ctrlPr>
                                  </m:sSubPr>
                                  <m:e>
                                    <m:r>
                                      <a:rPr lang="en-US" sz="2000" i="1">
                                        <a:latin typeface="Cambria Math"/>
                                        <a:ea typeface="Cambria Math"/>
                                        <a:sym typeface="Symbol"/>
                                      </a:rPr>
                                      <m:t>𝐸</m:t>
                                    </m:r>
                                  </m:e>
                                  <m:sub>
                                    <m:r>
                                      <a:rPr lang="en-US" sz="2000" i="1">
                                        <a:latin typeface="Cambria Math"/>
                                        <a:ea typeface="Cambria Math"/>
                                        <a:sym typeface="Symbol"/>
                                      </a:rPr>
                                      <m:t>𝑖</m:t>
                                    </m:r>
                                  </m:sub>
                                </m:sSub>
                              </m:sup>
                            </m:sSup>
                          </m:num>
                          <m:den>
                            <m:r>
                              <a:rPr lang="en-US" sz="2000" i="1">
                                <a:latin typeface="Cambria Math"/>
                                <a:sym typeface="Symbol"/>
                              </a:rPr>
                              <m:t>𝑍</m:t>
                            </m:r>
                          </m:den>
                        </m:f>
                        <m:r>
                          <m:rPr>
                            <m:nor/>
                          </m:rPr>
                          <a:rPr lang="en-US" sz="2000">
                            <a:latin typeface="Cambria Math"/>
                            <a:sym typeface="Symbol"/>
                          </a:rPr>
                          <m:t>ln</m:t>
                        </m:r>
                        <m:d>
                          <m:dPr>
                            <m:ctrlPr>
                              <a:rPr lang="en-US" sz="2000" i="1">
                                <a:latin typeface="Cambria Math" panose="02040503050406030204" pitchFamily="18" charset="0"/>
                                <a:sym typeface="Symbol"/>
                              </a:rPr>
                            </m:ctrlPr>
                          </m:dPr>
                          <m:e>
                            <m:f>
                              <m:fPr>
                                <m:ctrlPr>
                                  <a:rPr lang="en-US" sz="2000" i="1">
                                    <a:latin typeface="Cambria Math" panose="02040503050406030204" pitchFamily="18" charset="0"/>
                                    <a:sym typeface="Symbol"/>
                                  </a:rPr>
                                </m:ctrlPr>
                              </m:fPr>
                              <m:num>
                                <m:sSup>
                                  <m:sSupPr>
                                    <m:ctrlPr>
                                      <a:rPr lang="en-US" sz="2000" i="1">
                                        <a:latin typeface="Cambria Math" panose="02040503050406030204" pitchFamily="18" charset="0"/>
                                        <a:sym typeface="Symbol"/>
                                      </a:rPr>
                                    </m:ctrlPr>
                                  </m:sSupPr>
                                  <m:e>
                                    <m:r>
                                      <a:rPr lang="en-US" sz="2000" i="1">
                                        <a:latin typeface="Cambria Math"/>
                                        <a:sym typeface="Symbol"/>
                                      </a:rPr>
                                      <m:t>𝑒</m:t>
                                    </m:r>
                                  </m:e>
                                  <m:sup>
                                    <m:r>
                                      <a:rPr lang="en-US" sz="2000" i="1">
                                        <a:latin typeface="Cambria Math"/>
                                        <a:ea typeface="Cambria Math"/>
                                        <a:sym typeface="Symbol"/>
                                      </a:rPr>
                                      <m:t>−</m:t>
                                    </m:r>
                                    <m:r>
                                      <a:rPr lang="en-US" sz="2000" i="1">
                                        <a:latin typeface="Cambria Math"/>
                                        <a:ea typeface="Cambria Math"/>
                                        <a:sym typeface="Symbol"/>
                                      </a:rPr>
                                      <m:t>𝛽</m:t>
                                    </m:r>
                                    <m:sSub>
                                      <m:sSubPr>
                                        <m:ctrlPr>
                                          <a:rPr lang="en-US" sz="2000" i="1">
                                            <a:latin typeface="Cambria Math" panose="02040503050406030204" pitchFamily="18" charset="0"/>
                                            <a:ea typeface="Cambria Math"/>
                                            <a:sym typeface="Symbol"/>
                                          </a:rPr>
                                        </m:ctrlPr>
                                      </m:sSubPr>
                                      <m:e>
                                        <m:r>
                                          <a:rPr lang="en-US" sz="2000" i="1">
                                            <a:latin typeface="Cambria Math"/>
                                            <a:ea typeface="Cambria Math"/>
                                            <a:sym typeface="Symbol"/>
                                          </a:rPr>
                                          <m:t>𝐸</m:t>
                                        </m:r>
                                      </m:e>
                                      <m:sub>
                                        <m:r>
                                          <a:rPr lang="en-US" sz="2000" i="1">
                                            <a:latin typeface="Cambria Math"/>
                                            <a:ea typeface="Cambria Math"/>
                                            <a:sym typeface="Symbol"/>
                                          </a:rPr>
                                          <m:t>𝑖</m:t>
                                        </m:r>
                                      </m:sub>
                                    </m:sSub>
                                  </m:sup>
                                </m:sSup>
                              </m:num>
                              <m:den>
                                <m:r>
                                  <a:rPr lang="en-US" sz="2000" i="1">
                                    <a:latin typeface="Cambria Math"/>
                                    <a:sym typeface="Symbol"/>
                                  </a:rPr>
                                  <m:t>𝑍</m:t>
                                </m:r>
                              </m:den>
                            </m:f>
                          </m:e>
                        </m:d>
                        <m:r>
                          <a:rPr lang="en-US" sz="2000" b="0" i="1" smtClean="0">
                            <a:latin typeface="Cambria Math"/>
                            <a:sym typeface="Symbol"/>
                          </a:rPr>
                          <m:t>=</m:t>
                        </m:r>
                        <m:r>
                          <a:rPr lang="en-US" sz="2000">
                            <a:latin typeface="Cambria Math"/>
                            <a:sym typeface="Symbol"/>
                          </a:rPr>
                          <m:t>−</m:t>
                        </m:r>
                        <m:f>
                          <m:fPr>
                            <m:ctrlPr>
                              <a:rPr lang="en-US" sz="2000" i="1" smtClean="0">
                                <a:latin typeface="Cambria Math" panose="02040503050406030204" pitchFamily="18" charset="0"/>
                                <a:sym typeface="Symbol"/>
                              </a:rPr>
                            </m:ctrlPr>
                          </m:fPr>
                          <m:num>
                            <m:sSub>
                              <m:sSubPr>
                                <m:ctrlPr>
                                  <a:rPr lang="en-US" sz="2000" i="1">
                                    <a:latin typeface="Cambria Math" panose="02040503050406030204" pitchFamily="18" charset="0"/>
                                    <a:sym typeface="Symbol"/>
                                  </a:rPr>
                                </m:ctrlPr>
                              </m:sSubPr>
                              <m:e>
                                <m:r>
                                  <a:rPr lang="en-US" sz="2000" i="1">
                                    <a:latin typeface="Cambria Math"/>
                                    <a:sym typeface="Symbol"/>
                                  </a:rPr>
                                  <m:t>𝑘</m:t>
                                </m:r>
                              </m:e>
                              <m:sub>
                                <m:r>
                                  <a:rPr lang="en-US" sz="2000" i="1">
                                    <a:latin typeface="Cambria Math"/>
                                    <a:sym typeface="Symbol"/>
                                  </a:rPr>
                                  <m:t>𝐵</m:t>
                                </m:r>
                              </m:sub>
                            </m:sSub>
                          </m:num>
                          <m:den>
                            <m:r>
                              <a:rPr lang="en-US" sz="2000" b="0" i="1" smtClean="0">
                                <a:latin typeface="Cambria Math"/>
                                <a:sym typeface="Symbol"/>
                              </a:rPr>
                              <m:t>𝑍</m:t>
                            </m:r>
                          </m:den>
                        </m:f>
                        <m:nary>
                          <m:naryPr>
                            <m:chr m:val="∑"/>
                            <m:supHide m:val="on"/>
                            <m:ctrlPr>
                              <a:rPr lang="en-US" sz="2000" i="1">
                                <a:latin typeface="Cambria Math" panose="02040503050406030204" pitchFamily="18" charset="0"/>
                                <a:sym typeface="Symbol"/>
                              </a:rPr>
                            </m:ctrlPr>
                          </m:naryPr>
                          <m:sub>
                            <m:r>
                              <a:rPr lang="en-US" sz="2000" i="1">
                                <a:latin typeface="Cambria Math"/>
                                <a:sym typeface="Symbol"/>
                              </a:rPr>
                              <m:t>𝑖</m:t>
                            </m:r>
                          </m:sub>
                          <m:sup/>
                          <m:e>
                            <m:r>
                              <a:rPr lang="en-US" sz="2000" i="1">
                                <a:latin typeface="Cambria Math"/>
                                <a:ea typeface="Cambria Math"/>
                                <a:sym typeface="Symbol"/>
                              </a:rPr>
                              <m:t>−</m:t>
                            </m:r>
                            <m:r>
                              <a:rPr lang="en-US" sz="2000" i="1">
                                <a:latin typeface="Cambria Math"/>
                                <a:ea typeface="Cambria Math"/>
                                <a:sym typeface="Symbol"/>
                              </a:rPr>
                              <m:t>𝛽</m:t>
                            </m:r>
                            <m:sSub>
                              <m:sSubPr>
                                <m:ctrlPr>
                                  <a:rPr lang="en-US" sz="2000" i="1">
                                    <a:latin typeface="Cambria Math" panose="02040503050406030204" pitchFamily="18" charset="0"/>
                                    <a:ea typeface="Cambria Math"/>
                                    <a:sym typeface="Symbol"/>
                                  </a:rPr>
                                </m:ctrlPr>
                              </m:sSubPr>
                              <m:e>
                                <m:r>
                                  <a:rPr lang="en-US" sz="2000" i="1">
                                    <a:latin typeface="Cambria Math"/>
                                    <a:ea typeface="Cambria Math"/>
                                    <a:sym typeface="Symbol"/>
                                  </a:rPr>
                                  <m:t>𝐸</m:t>
                                </m:r>
                              </m:e>
                              <m:sub>
                                <m:r>
                                  <a:rPr lang="en-US" sz="2000" i="1">
                                    <a:latin typeface="Cambria Math"/>
                                    <a:ea typeface="Cambria Math"/>
                                    <a:sym typeface="Symbol"/>
                                  </a:rPr>
                                  <m:t>𝑖</m:t>
                                </m:r>
                              </m:sub>
                            </m:sSub>
                            <m:sSup>
                              <m:sSupPr>
                                <m:ctrlPr>
                                  <a:rPr lang="en-US" sz="2000" i="1">
                                    <a:latin typeface="Cambria Math" panose="02040503050406030204" pitchFamily="18" charset="0"/>
                                    <a:sym typeface="Symbol"/>
                                  </a:rPr>
                                </m:ctrlPr>
                              </m:sSupPr>
                              <m:e>
                                <m:r>
                                  <a:rPr lang="en-US" sz="2000" i="1">
                                    <a:latin typeface="Cambria Math"/>
                                    <a:sym typeface="Symbol"/>
                                  </a:rPr>
                                  <m:t>𝑒</m:t>
                                </m:r>
                              </m:e>
                              <m:sup>
                                <m:r>
                                  <a:rPr lang="en-US" sz="2000" i="1">
                                    <a:latin typeface="Cambria Math"/>
                                    <a:ea typeface="Cambria Math"/>
                                    <a:sym typeface="Symbol"/>
                                  </a:rPr>
                                  <m:t>−</m:t>
                                </m:r>
                                <m:r>
                                  <a:rPr lang="en-US" sz="2000" i="1">
                                    <a:latin typeface="Cambria Math"/>
                                    <a:ea typeface="Cambria Math"/>
                                    <a:sym typeface="Symbol"/>
                                  </a:rPr>
                                  <m:t>𝛽</m:t>
                                </m:r>
                                <m:sSub>
                                  <m:sSubPr>
                                    <m:ctrlPr>
                                      <a:rPr lang="en-US" sz="2000" i="1">
                                        <a:latin typeface="Cambria Math" panose="02040503050406030204" pitchFamily="18" charset="0"/>
                                        <a:ea typeface="Cambria Math"/>
                                        <a:sym typeface="Symbol"/>
                                      </a:rPr>
                                    </m:ctrlPr>
                                  </m:sSubPr>
                                  <m:e>
                                    <m:r>
                                      <a:rPr lang="en-US" sz="2000" i="1">
                                        <a:latin typeface="Cambria Math"/>
                                        <a:ea typeface="Cambria Math"/>
                                        <a:sym typeface="Symbol"/>
                                      </a:rPr>
                                      <m:t>𝐸</m:t>
                                    </m:r>
                                  </m:e>
                                  <m:sub>
                                    <m:r>
                                      <a:rPr lang="en-US" sz="2000" i="1">
                                        <a:latin typeface="Cambria Math"/>
                                        <a:ea typeface="Cambria Math"/>
                                        <a:sym typeface="Symbol"/>
                                      </a:rPr>
                                      <m:t>𝑖</m:t>
                                    </m:r>
                                  </m:sub>
                                </m:sSub>
                              </m:sup>
                            </m:sSup>
                            <m:r>
                              <a:rPr lang="en-US" sz="2000" b="0" i="1" smtClean="0">
                                <a:latin typeface="Cambria Math"/>
                                <a:ea typeface="Cambria Math"/>
                                <a:sym typeface="Symbol"/>
                              </a:rPr>
                              <m:t>−</m:t>
                            </m:r>
                            <m:r>
                              <m:rPr>
                                <m:nor/>
                              </m:rPr>
                              <a:rPr lang="en-US" sz="2000">
                                <a:latin typeface="Cambria Math"/>
                                <a:sym typeface="Symbol"/>
                              </a:rPr>
                              <m:t>ln</m:t>
                            </m:r>
                            <m:d>
                              <m:dPr>
                                <m:ctrlPr>
                                  <a:rPr lang="en-US" sz="2000" i="1">
                                    <a:latin typeface="Cambria Math" panose="02040503050406030204" pitchFamily="18" charset="0"/>
                                    <a:sym typeface="Symbol"/>
                                  </a:rPr>
                                </m:ctrlPr>
                              </m:dPr>
                              <m:e>
                                <m:r>
                                  <a:rPr lang="en-US" sz="2000" b="0" i="1" smtClean="0">
                                    <a:latin typeface="Cambria Math"/>
                                    <a:sym typeface="Symbol"/>
                                  </a:rPr>
                                  <m:t>𝑍</m:t>
                                </m:r>
                              </m:e>
                            </m:d>
                          </m:e>
                        </m:nary>
                      </m:e>
                    </m:nary>
                  </m:oMath>
                </a14:m>
                <a:endParaRPr lang="en-US" sz="2000" dirty="0" smtClean="0">
                  <a:latin typeface="Cambria Math"/>
                </a:endParaRPr>
              </a:p>
              <a:p>
                <a:pPr marL="0" lvl="2"/>
                <a:endParaRPr lang="en-US" sz="2000" dirty="0" smtClean="0">
                  <a:latin typeface="Cambria Math"/>
                </a:endParaRPr>
              </a:p>
              <a:p>
                <a:pPr marL="0" lvl="2"/>
                <a14:m>
                  <m:oMathPara xmlns:m="http://schemas.openxmlformats.org/officeDocument/2006/math">
                    <m:oMathParaPr>
                      <m:jc m:val="left"/>
                    </m:oMathParaPr>
                    <m:oMath xmlns:m="http://schemas.openxmlformats.org/officeDocument/2006/math">
                      <m:r>
                        <a:rPr lang="en-US" sz="2000" i="1">
                          <a:latin typeface="Cambria Math"/>
                          <a:sym typeface="Symbol"/>
                        </a:rPr>
                        <m:t>=</m:t>
                      </m:r>
                      <m:f>
                        <m:fPr>
                          <m:ctrlPr>
                            <a:rPr lang="en-US" sz="2000" i="1">
                              <a:latin typeface="Cambria Math" panose="02040503050406030204" pitchFamily="18" charset="0"/>
                              <a:sym typeface="Symbol"/>
                            </a:rPr>
                          </m:ctrlPr>
                        </m:fPr>
                        <m:num>
                          <m:sSub>
                            <m:sSubPr>
                              <m:ctrlPr>
                                <a:rPr lang="en-US" sz="2000" i="1">
                                  <a:latin typeface="Cambria Math" panose="02040503050406030204" pitchFamily="18" charset="0"/>
                                  <a:sym typeface="Symbol"/>
                                </a:rPr>
                              </m:ctrlPr>
                            </m:sSubPr>
                            <m:e>
                              <m:r>
                                <a:rPr lang="en-US" sz="2000" i="1">
                                  <a:latin typeface="Cambria Math"/>
                                  <a:sym typeface="Symbol"/>
                                </a:rPr>
                                <m:t>𝑘</m:t>
                              </m:r>
                            </m:e>
                            <m:sub>
                              <m:r>
                                <a:rPr lang="en-US" sz="2000" i="1">
                                  <a:latin typeface="Cambria Math"/>
                                  <a:sym typeface="Symbol"/>
                                </a:rPr>
                                <m:t>𝐵</m:t>
                              </m:r>
                            </m:sub>
                          </m:sSub>
                          <m:r>
                            <a:rPr lang="en-US" sz="2000" i="1">
                              <a:latin typeface="Cambria Math"/>
                              <a:ea typeface="Cambria Math"/>
                              <a:sym typeface="Symbol"/>
                            </a:rPr>
                            <m:t>𝛽</m:t>
                          </m:r>
                        </m:num>
                        <m:den>
                          <m:r>
                            <a:rPr lang="en-US" sz="2000" i="1">
                              <a:latin typeface="Cambria Math"/>
                              <a:sym typeface="Symbol"/>
                            </a:rPr>
                            <m:t>𝑍</m:t>
                          </m:r>
                        </m:den>
                      </m:f>
                      <m:nary>
                        <m:naryPr>
                          <m:chr m:val="∑"/>
                          <m:supHide m:val="on"/>
                          <m:ctrlPr>
                            <a:rPr lang="en-US" sz="2000" i="1">
                              <a:latin typeface="Cambria Math" panose="02040503050406030204" pitchFamily="18" charset="0"/>
                              <a:sym typeface="Symbol"/>
                            </a:rPr>
                          </m:ctrlPr>
                        </m:naryPr>
                        <m:sub>
                          <m:r>
                            <a:rPr lang="en-US" sz="2000" i="1">
                              <a:latin typeface="Cambria Math"/>
                              <a:sym typeface="Symbol"/>
                            </a:rPr>
                            <m:t>𝑖</m:t>
                          </m:r>
                        </m:sub>
                        <m:sup/>
                        <m:e>
                          <m:sSub>
                            <m:sSubPr>
                              <m:ctrlPr>
                                <a:rPr lang="en-US" sz="2000" i="1">
                                  <a:latin typeface="Cambria Math" panose="02040503050406030204" pitchFamily="18" charset="0"/>
                                  <a:ea typeface="Cambria Math"/>
                                  <a:sym typeface="Symbol"/>
                                </a:rPr>
                              </m:ctrlPr>
                            </m:sSubPr>
                            <m:e>
                              <m:r>
                                <a:rPr lang="en-US" sz="2000" i="1">
                                  <a:latin typeface="Cambria Math"/>
                                  <a:ea typeface="Cambria Math"/>
                                  <a:sym typeface="Symbol"/>
                                </a:rPr>
                                <m:t>𝐸</m:t>
                              </m:r>
                            </m:e>
                            <m:sub>
                              <m:r>
                                <a:rPr lang="en-US" sz="2000" i="1">
                                  <a:latin typeface="Cambria Math"/>
                                  <a:ea typeface="Cambria Math"/>
                                  <a:sym typeface="Symbol"/>
                                </a:rPr>
                                <m:t>𝑖</m:t>
                              </m:r>
                            </m:sub>
                          </m:sSub>
                          <m:sSup>
                            <m:sSupPr>
                              <m:ctrlPr>
                                <a:rPr lang="en-US" sz="2000" i="1">
                                  <a:latin typeface="Cambria Math" panose="02040503050406030204" pitchFamily="18" charset="0"/>
                                  <a:sym typeface="Symbol"/>
                                </a:rPr>
                              </m:ctrlPr>
                            </m:sSupPr>
                            <m:e>
                              <m:r>
                                <a:rPr lang="en-US" sz="2000" i="1">
                                  <a:latin typeface="Cambria Math"/>
                                  <a:sym typeface="Symbol"/>
                                </a:rPr>
                                <m:t>𝑒</m:t>
                              </m:r>
                            </m:e>
                            <m:sup>
                              <m:r>
                                <a:rPr lang="en-US" sz="2000" i="1">
                                  <a:latin typeface="Cambria Math"/>
                                  <a:ea typeface="Cambria Math"/>
                                  <a:sym typeface="Symbol"/>
                                </a:rPr>
                                <m:t>−</m:t>
                              </m:r>
                              <m:r>
                                <a:rPr lang="en-US" sz="2000" i="1">
                                  <a:latin typeface="Cambria Math"/>
                                  <a:ea typeface="Cambria Math"/>
                                  <a:sym typeface="Symbol"/>
                                </a:rPr>
                                <m:t>𝛽</m:t>
                              </m:r>
                              <m:sSub>
                                <m:sSubPr>
                                  <m:ctrlPr>
                                    <a:rPr lang="en-US" sz="2000" i="1">
                                      <a:latin typeface="Cambria Math" panose="02040503050406030204" pitchFamily="18" charset="0"/>
                                      <a:ea typeface="Cambria Math"/>
                                      <a:sym typeface="Symbol"/>
                                    </a:rPr>
                                  </m:ctrlPr>
                                </m:sSubPr>
                                <m:e>
                                  <m:r>
                                    <a:rPr lang="en-US" sz="2000" i="1">
                                      <a:latin typeface="Cambria Math"/>
                                      <a:ea typeface="Cambria Math"/>
                                      <a:sym typeface="Symbol"/>
                                    </a:rPr>
                                    <m:t>𝐸</m:t>
                                  </m:r>
                                </m:e>
                                <m:sub>
                                  <m:r>
                                    <a:rPr lang="en-US" sz="2000" i="1">
                                      <a:latin typeface="Cambria Math"/>
                                      <a:ea typeface="Cambria Math"/>
                                      <a:sym typeface="Symbol"/>
                                    </a:rPr>
                                    <m:t>𝑖</m:t>
                                  </m:r>
                                </m:sub>
                              </m:sSub>
                            </m:sup>
                          </m:sSup>
                          <m:r>
                            <a:rPr lang="en-US" sz="2000" i="1">
                              <a:latin typeface="Cambria Math"/>
                              <a:ea typeface="Cambria Math"/>
                              <a:sym typeface="Symbol"/>
                            </a:rPr>
                            <m:t>−</m:t>
                          </m:r>
                          <m:r>
                            <m:rPr>
                              <m:nor/>
                            </m:rPr>
                            <a:rPr lang="en-US" sz="2000">
                              <a:latin typeface="Cambria Math"/>
                              <a:sym typeface="Symbol"/>
                            </a:rPr>
                            <m:t>ln</m:t>
                          </m:r>
                          <m:d>
                            <m:dPr>
                              <m:ctrlPr>
                                <a:rPr lang="en-US" sz="2000" i="1">
                                  <a:latin typeface="Cambria Math" panose="02040503050406030204" pitchFamily="18" charset="0"/>
                                  <a:sym typeface="Symbol"/>
                                </a:rPr>
                              </m:ctrlPr>
                            </m:dPr>
                            <m:e>
                              <m:r>
                                <a:rPr lang="en-US" sz="2000" i="1">
                                  <a:latin typeface="Cambria Math"/>
                                  <a:sym typeface="Symbol"/>
                                </a:rPr>
                                <m:t>𝑍</m:t>
                              </m:r>
                            </m:e>
                          </m:d>
                        </m:e>
                      </m:nary>
                      <m:r>
                        <a:rPr lang="en-US" sz="2000" i="1">
                          <a:latin typeface="Cambria Math"/>
                          <a:sym typeface="Symbol"/>
                        </a:rPr>
                        <m:t>=</m:t>
                      </m:r>
                      <m:sSub>
                        <m:sSubPr>
                          <m:ctrlPr>
                            <a:rPr lang="en-US" sz="2000" i="1">
                              <a:latin typeface="Cambria Math" panose="02040503050406030204" pitchFamily="18" charset="0"/>
                              <a:sym typeface="Symbol"/>
                            </a:rPr>
                          </m:ctrlPr>
                        </m:sSubPr>
                        <m:e>
                          <m:r>
                            <a:rPr lang="en-US" sz="2000" i="1">
                              <a:latin typeface="Cambria Math"/>
                              <a:sym typeface="Symbol"/>
                            </a:rPr>
                            <m:t>𝑘</m:t>
                          </m:r>
                        </m:e>
                        <m:sub>
                          <m:r>
                            <a:rPr lang="en-US" sz="2000" i="1">
                              <a:latin typeface="Cambria Math"/>
                              <a:sym typeface="Symbol"/>
                            </a:rPr>
                            <m:t>𝐵</m:t>
                          </m:r>
                        </m:sub>
                      </m:sSub>
                      <m:r>
                        <a:rPr lang="en-US" sz="2000" i="1">
                          <a:latin typeface="Cambria Math"/>
                          <a:ea typeface="Cambria Math"/>
                          <a:sym typeface="Symbol"/>
                        </a:rPr>
                        <m:t>𝛽</m:t>
                      </m:r>
                      <m:d>
                        <m:dPr>
                          <m:begChr m:val="⟨"/>
                          <m:endChr m:val="⟩"/>
                          <m:ctrlPr>
                            <a:rPr lang="en-US" sz="2000" i="1" smtClean="0">
                              <a:latin typeface="Cambria Math" panose="02040503050406030204" pitchFamily="18" charset="0"/>
                              <a:sym typeface="Symbol"/>
                            </a:rPr>
                          </m:ctrlPr>
                        </m:dPr>
                        <m:e>
                          <m:r>
                            <a:rPr lang="en-US" sz="2000" b="0" i="1" smtClean="0">
                              <a:latin typeface="Cambria Math"/>
                              <a:sym typeface="Symbol"/>
                            </a:rPr>
                            <m:t>𝐸</m:t>
                          </m:r>
                        </m:e>
                      </m:d>
                      <m:r>
                        <a:rPr lang="en-US" sz="2000" b="0" i="1" smtClean="0">
                          <a:latin typeface="Cambria Math"/>
                          <a:sym typeface="Symbol"/>
                        </a:rPr>
                        <m:t>−</m:t>
                      </m:r>
                      <m:nary>
                        <m:naryPr>
                          <m:chr m:val="∑"/>
                          <m:supHide m:val="on"/>
                          <m:ctrlPr>
                            <a:rPr lang="en-US" sz="2000" i="1">
                              <a:latin typeface="Cambria Math" panose="02040503050406030204" pitchFamily="18" charset="0"/>
                              <a:sym typeface="Symbol"/>
                            </a:rPr>
                          </m:ctrlPr>
                        </m:naryPr>
                        <m:sub>
                          <m:r>
                            <a:rPr lang="en-US" sz="2000" i="1">
                              <a:latin typeface="Cambria Math"/>
                              <a:sym typeface="Symbol"/>
                            </a:rPr>
                            <m:t>𝑖</m:t>
                          </m:r>
                        </m:sub>
                        <m:sup/>
                        <m:e>
                          <m:r>
                            <m:rPr>
                              <m:nor/>
                            </m:rPr>
                            <a:rPr lang="en-US" sz="2000">
                              <a:latin typeface="Cambria Math"/>
                              <a:sym typeface="Symbol"/>
                            </a:rPr>
                            <m:t>ln</m:t>
                          </m:r>
                          <m:d>
                            <m:dPr>
                              <m:ctrlPr>
                                <a:rPr lang="en-US" sz="2000" i="1">
                                  <a:latin typeface="Cambria Math" panose="02040503050406030204" pitchFamily="18" charset="0"/>
                                  <a:sym typeface="Symbol"/>
                                </a:rPr>
                              </m:ctrlPr>
                            </m:dPr>
                            <m:e>
                              <m:r>
                                <a:rPr lang="en-US" sz="2000" i="1">
                                  <a:latin typeface="Cambria Math"/>
                                  <a:sym typeface="Symbol"/>
                                </a:rPr>
                                <m:t>𝑍</m:t>
                              </m:r>
                            </m:e>
                          </m:d>
                        </m:e>
                      </m:nary>
                    </m:oMath>
                  </m:oMathPara>
                </a14:m>
                <a:endParaRPr lang="en-US" sz="2000" dirty="0">
                  <a:latin typeface="Cambria Math"/>
                </a:endParaRPr>
              </a:p>
              <a:p>
                <a:pPr marL="0" lvl="2"/>
                <a:endParaRPr lang="en-US" sz="2000" dirty="0" smtClean="0">
                  <a:latin typeface="Cambria Math"/>
                </a:endParaRPr>
              </a:p>
              <a:p>
                <a:pPr marL="0" lvl="2"/>
                <a:r>
                  <a:rPr lang="en-US" sz="2000" dirty="0" smtClean="0">
                    <a:latin typeface="Cambria Math"/>
                  </a:rPr>
                  <a:t>Remember that </a:t>
                </a:r>
              </a:p>
              <a:p>
                <a:pPr marL="0" lvl="2"/>
                <a:endParaRPr lang="en-US" sz="2000" dirty="0">
                  <a:latin typeface="Cambria Math"/>
                </a:endParaRPr>
              </a:p>
              <a:p>
                <a:pPr marL="0" lvl="2"/>
                <a14:m>
                  <m:oMathPara xmlns:m="http://schemas.openxmlformats.org/officeDocument/2006/math">
                    <m:oMathParaPr>
                      <m:jc m:val="left"/>
                    </m:oMathParaPr>
                    <m:oMath xmlns:m="http://schemas.openxmlformats.org/officeDocument/2006/math">
                      <m:f>
                        <m:fPr>
                          <m:ctrlPr>
                            <a:rPr lang="en-US" sz="2000" i="1">
                              <a:latin typeface="Cambria Math" panose="02040503050406030204" pitchFamily="18" charset="0"/>
                            </a:rPr>
                          </m:ctrlPr>
                        </m:fPr>
                        <m:num>
                          <m:r>
                            <a:rPr lang="en-US" sz="2000" i="1">
                              <a:latin typeface="Cambria Math"/>
                            </a:rPr>
                            <m:t>𝑑𝑆</m:t>
                          </m:r>
                        </m:num>
                        <m:den>
                          <m:r>
                            <a:rPr lang="en-US" sz="2000" i="1">
                              <a:latin typeface="Cambria Math"/>
                            </a:rPr>
                            <m:t>𝑑𝐸</m:t>
                          </m:r>
                        </m:den>
                      </m:f>
                      <m:r>
                        <a:rPr lang="en-US" sz="2000" i="1">
                          <a:latin typeface="Cambria Math"/>
                          <a:ea typeface="Cambria Math"/>
                        </a:rPr>
                        <m:t>≡</m:t>
                      </m:r>
                      <m:f>
                        <m:fPr>
                          <m:ctrlPr>
                            <a:rPr lang="en-US" sz="2000" i="1">
                              <a:latin typeface="Cambria Math" panose="02040503050406030204" pitchFamily="18" charset="0"/>
                              <a:ea typeface="Cambria Math"/>
                            </a:rPr>
                          </m:ctrlPr>
                        </m:fPr>
                        <m:num>
                          <m:r>
                            <a:rPr lang="en-US" sz="2000" i="1">
                              <a:latin typeface="Cambria Math"/>
                              <a:ea typeface="Cambria Math"/>
                            </a:rPr>
                            <m:t>1</m:t>
                          </m:r>
                        </m:num>
                        <m:den>
                          <m:r>
                            <a:rPr lang="en-US" sz="2000" i="1">
                              <a:latin typeface="Cambria Math"/>
                              <a:ea typeface="Cambria Math"/>
                            </a:rPr>
                            <m:t>𝑇</m:t>
                          </m:r>
                        </m:den>
                      </m:f>
                      <m:r>
                        <a:rPr lang="en-US" sz="2000" b="0" i="1" smtClean="0">
                          <a:latin typeface="Cambria Math"/>
                          <a:ea typeface="Cambria Math"/>
                        </a:rPr>
                        <m:t>   </m:t>
                      </m:r>
                      <m:r>
                        <a:rPr lang="en-US" sz="2000" i="1" smtClean="0">
                          <a:latin typeface="Cambria Math"/>
                          <a:ea typeface="Cambria Math"/>
                        </a:rPr>
                        <m:t>⇒</m:t>
                      </m:r>
                      <m:r>
                        <a:rPr lang="en-US" sz="2000" b="0" i="1" smtClean="0">
                          <a:latin typeface="Cambria Math"/>
                          <a:ea typeface="Cambria Math"/>
                        </a:rPr>
                        <m:t>    </m:t>
                      </m:r>
                      <m:f>
                        <m:fPr>
                          <m:ctrlPr>
                            <a:rPr lang="en-US" sz="2000" i="1">
                              <a:latin typeface="Cambria Math" panose="02040503050406030204" pitchFamily="18" charset="0"/>
                            </a:rPr>
                          </m:ctrlPr>
                        </m:fPr>
                        <m:num>
                          <m:r>
                            <a:rPr lang="en-US" sz="2000" i="1">
                              <a:latin typeface="Cambria Math"/>
                            </a:rPr>
                            <m:t>𝑑</m:t>
                          </m:r>
                        </m:num>
                        <m:den>
                          <m:r>
                            <a:rPr lang="en-US" sz="2000" i="1">
                              <a:latin typeface="Cambria Math"/>
                            </a:rPr>
                            <m:t>𝑑𝐸</m:t>
                          </m:r>
                        </m:den>
                      </m:f>
                      <m:d>
                        <m:dPr>
                          <m:begChr m:val="["/>
                          <m:endChr m:val="]"/>
                          <m:ctrlPr>
                            <a:rPr lang="en-US" sz="2000" i="1" smtClean="0">
                              <a:latin typeface="Cambria Math" panose="02040503050406030204" pitchFamily="18" charset="0"/>
                            </a:rPr>
                          </m:ctrlPr>
                        </m:dPr>
                        <m:e>
                          <m:sSub>
                            <m:sSubPr>
                              <m:ctrlPr>
                                <a:rPr lang="en-US" sz="2000" i="1">
                                  <a:latin typeface="Cambria Math" panose="02040503050406030204" pitchFamily="18" charset="0"/>
                                  <a:sym typeface="Symbol"/>
                                </a:rPr>
                              </m:ctrlPr>
                            </m:sSubPr>
                            <m:e>
                              <m:r>
                                <a:rPr lang="en-US" sz="2000" i="1">
                                  <a:latin typeface="Cambria Math"/>
                                  <a:sym typeface="Symbol"/>
                                </a:rPr>
                                <m:t>𝑘</m:t>
                              </m:r>
                            </m:e>
                            <m:sub>
                              <m:r>
                                <a:rPr lang="en-US" sz="2000" i="1">
                                  <a:latin typeface="Cambria Math"/>
                                  <a:sym typeface="Symbol"/>
                                </a:rPr>
                                <m:t>𝐵</m:t>
                              </m:r>
                            </m:sub>
                          </m:sSub>
                          <m:r>
                            <a:rPr lang="en-US" sz="2000" i="1">
                              <a:latin typeface="Cambria Math"/>
                              <a:ea typeface="Cambria Math"/>
                              <a:sym typeface="Symbol"/>
                            </a:rPr>
                            <m:t>𝛽</m:t>
                          </m:r>
                          <m:d>
                            <m:dPr>
                              <m:begChr m:val="⟨"/>
                              <m:endChr m:val="⟩"/>
                              <m:ctrlPr>
                                <a:rPr lang="en-US" sz="2000" i="1">
                                  <a:latin typeface="Cambria Math" panose="02040503050406030204" pitchFamily="18" charset="0"/>
                                  <a:sym typeface="Symbol"/>
                                </a:rPr>
                              </m:ctrlPr>
                            </m:dPr>
                            <m:e>
                              <m:r>
                                <a:rPr lang="en-US" sz="2000" i="1">
                                  <a:latin typeface="Cambria Math"/>
                                  <a:sym typeface="Symbol"/>
                                </a:rPr>
                                <m:t>𝐸</m:t>
                              </m:r>
                            </m:e>
                          </m:d>
                          <m:r>
                            <a:rPr lang="en-US" sz="2000" i="1">
                              <a:latin typeface="Cambria Math"/>
                              <a:sym typeface="Symbol"/>
                            </a:rPr>
                            <m:t>−</m:t>
                          </m:r>
                          <m:nary>
                            <m:naryPr>
                              <m:chr m:val="∑"/>
                              <m:supHide m:val="on"/>
                              <m:ctrlPr>
                                <a:rPr lang="en-US" sz="2000" i="1">
                                  <a:latin typeface="Cambria Math" panose="02040503050406030204" pitchFamily="18" charset="0"/>
                                  <a:sym typeface="Symbol"/>
                                </a:rPr>
                              </m:ctrlPr>
                            </m:naryPr>
                            <m:sub>
                              <m:r>
                                <a:rPr lang="en-US" sz="2000" i="1">
                                  <a:latin typeface="Cambria Math"/>
                                  <a:sym typeface="Symbol"/>
                                </a:rPr>
                                <m:t>𝑖</m:t>
                              </m:r>
                            </m:sub>
                            <m:sup/>
                            <m:e>
                              <m:r>
                                <m:rPr>
                                  <m:nor/>
                                </m:rPr>
                                <a:rPr lang="en-US" sz="2000">
                                  <a:latin typeface="Cambria Math"/>
                                  <a:sym typeface="Symbol"/>
                                </a:rPr>
                                <m:t>ln</m:t>
                              </m:r>
                              <m:d>
                                <m:dPr>
                                  <m:ctrlPr>
                                    <a:rPr lang="en-US" sz="2000" i="1">
                                      <a:latin typeface="Cambria Math" panose="02040503050406030204" pitchFamily="18" charset="0"/>
                                      <a:sym typeface="Symbol"/>
                                    </a:rPr>
                                  </m:ctrlPr>
                                </m:dPr>
                                <m:e>
                                  <m:r>
                                    <a:rPr lang="en-US" sz="2000" i="1">
                                      <a:latin typeface="Cambria Math"/>
                                      <a:sym typeface="Symbol"/>
                                    </a:rPr>
                                    <m:t>𝑍</m:t>
                                  </m:r>
                                </m:e>
                              </m:d>
                            </m:e>
                          </m:nary>
                        </m:e>
                      </m:d>
                      <m:r>
                        <a:rPr lang="en-US" sz="2000" b="0" i="1" smtClean="0">
                          <a:latin typeface="Cambria Math"/>
                        </a:rPr>
                        <m:t>=</m:t>
                      </m:r>
                      <m:sSub>
                        <m:sSubPr>
                          <m:ctrlPr>
                            <a:rPr lang="en-US" sz="2000" i="1">
                              <a:latin typeface="Cambria Math" panose="02040503050406030204" pitchFamily="18" charset="0"/>
                              <a:sym typeface="Symbol"/>
                            </a:rPr>
                          </m:ctrlPr>
                        </m:sSubPr>
                        <m:e>
                          <m:r>
                            <a:rPr lang="en-US" sz="2000" i="1">
                              <a:latin typeface="Cambria Math"/>
                              <a:sym typeface="Symbol"/>
                            </a:rPr>
                            <m:t>𝑘</m:t>
                          </m:r>
                        </m:e>
                        <m:sub>
                          <m:r>
                            <a:rPr lang="en-US" sz="2000" i="1">
                              <a:latin typeface="Cambria Math"/>
                              <a:sym typeface="Symbol"/>
                            </a:rPr>
                            <m:t>𝐵</m:t>
                          </m:r>
                        </m:sub>
                      </m:sSub>
                      <m:r>
                        <a:rPr lang="en-US" sz="2000" i="1">
                          <a:latin typeface="Cambria Math"/>
                          <a:ea typeface="Cambria Math"/>
                          <a:sym typeface="Symbol"/>
                        </a:rPr>
                        <m:t>𝛽</m:t>
                      </m:r>
                      <m:r>
                        <a:rPr lang="en-US" sz="2000" b="0" i="1" smtClean="0">
                          <a:latin typeface="Cambria Math"/>
                          <a:ea typeface="Cambria Math"/>
                          <a:sym typeface="Symbol"/>
                        </a:rPr>
                        <m:t>=</m:t>
                      </m:r>
                      <m:f>
                        <m:fPr>
                          <m:ctrlPr>
                            <a:rPr lang="en-US" sz="2000" i="1">
                              <a:latin typeface="Cambria Math" panose="02040503050406030204" pitchFamily="18" charset="0"/>
                              <a:ea typeface="Cambria Math"/>
                            </a:rPr>
                          </m:ctrlPr>
                        </m:fPr>
                        <m:num>
                          <m:r>
                            <a:rPr lang="en-US" sz="2000" i="1">
                              <a:latin typeface="Cambria Math"/>
                              <a:ea typeface="Cambria Math"/>
                            </a:rPr>
                            <m:t>1</m:t>
                          </m:r>
                        </m:num>
                        <m:den>
                          <m:r>
                            <a:rPr lang="en-US" sz="2000" i="1">
                              <a:latin typeface="Cambria Math"/>
                              <a:ea typeface="Cambria Math"/>
                            </a:rPr>
                            <m:t>𝑇</m:t>
                          </m:r>
                        </m:den>
                      </m:f>
                    </m:oMath>
                  </m:oMathPara>
                </a14:m>
                <a:endParaRPr lang="en-US" sz="2000" dirty="0">
                  <a:latin typeface="Cambria Math"/>
                </a:endParaRPr>
              </a:p>
              <a:p>
                <a:pPr marL="0" lvl="2"/>
                <a:endParaRPr lang="en-US" sz="2000" dirty="0" smtClean="0">
                  <a:latin typeface="Cambria Math"/>
                </a:endParaRPr>
              </a:p>
              <a:p>
                <a:pPr marL="0" lvl="2"/>
                <a:endParaRPr lang="en-US" sz="2000" dirty="0" smtClean="0">
                  <a:latin typeface="Cambria Math"/>
                </a:endParaRPr>
              </a:p>
              <a:p>
                <a:pPr marL="0" lvl="2"/>
                <a:endParaRPr lang="en-US" sz="2000" dirty="0">
                  <a:latin typeface="Cambria Math"/>
                </a:endParaRPr>
              </a:p>
              <a:p>
                <a:pPr marL="0" lvl="2"/>
                <a:endParaRPr lang="en-US" sz="2000" dirty="0" smtClean="0">
                  <a:latin typeface="Cambria Math"/>
                </a:endParaRPr>
              </a:p>
              <a:p>
                <a:pPr marL="0" lvl="2"/>
                <a:r>
                  <a:rPr lang="en-US" sz="2000" dirty="0" smtClean="0">
                    <a:latin typeface="Cambria Math"/>
                  </a:rPr>
                  <a:t>Completing our derivation (</a:t>
                </a:r>
                <a:r>
                  <a:rPr lang="en-US" sz="2000" b="1" dirty="0" smtClean="0">
                    <a:latin typeface="Cambria Math"/>
                  </a:rPr>
                  <a:t>so the only “physics” is our </a:t>
                </a:r>
                <a:r>
                  <a:rPr lang="en-US" sz="2000" b="1" dirty="0" err="1" smtClean="0">
                    <a:latin typeface="Cambria Math"/>
                  </a:rPr>
                  <a:t>defintion</a:t>
                </a:r>
                <a:r>
                  <a:rPr lang="en-US" sz="2000" b="1" dirty="0" smtClean="0">
                    <a:latin typeface="Cambria Math"/>
                  </a:rPr>
                  <a:t> of </a:t>
                </a:r>
                <a:r>
                  <a:rPr lang="en-US" sz="2000" b="1" i="1" dirty="0" smtClean="0">
                    <a:latin typeface="Cambria Math"/>
                  </a:rPr>
                  <a:t>T</a:t>
                </a:r>
                <a:r>
                  <a:rPr lang="en-US" sz="2000" dirty="0" smtClean="0">
                    <a:latin typeface="Cambria Math"/>
                  </a:rPr>
                  <a:t>)</a:t>
                </a:r>
                <a:endParaRPr lang="en-US" sz="2000" dirty="0">
                  <a:latin typeface="Cambria Math"/>
                </a:endParaRPr>
              </a:p>
            </p:txBody>
          </p:sp>
        </mc:Choice>
        <mc:Fallback xmlns="">
          <p:sp>
            <p:nvSpPr>
              <p:cNvPr id="8" name="Rectangle 7"/>
              <p:cNvSpPr>
                <a:spLocks noRot="1" noChangeAspect="1" noMove="1" noResize="1" noEditPoints="1" noAdjustHandles="1" noChangeArrowheads="1" noChangeShapeType="1" noTextEdit="1"/>
              </p:cNvSpPr>
              <p:nvPr/>
            </p:nvSpPr>
            <p:spPr>
              <a:xfrm>
                <a:off x="381000" y="818606"/>
                <a:ext cx="8487908" cy="5745868"/>
              </a:xfrm>
              <a:prstGeom prst="rect">
                <a:avLst/>
              </a:prstGeom>
              <a:blipFill rotWithShape="0">
                <a:blip r:embed="rId4"/>
                <a:stretch>
                  <a:fillRect l="-790" b="-84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 name="TextBox 1"/>
              <p:cNvSpPr txBox="1"/>
              <p:nvPr/>
            </p:nvSpPr>
            <p:spPr>
              <a:xfrm>
                <a:off x="387531" y="5169343"/>
                <a:ext cx="7620000" cy="904415"/>
              </a:xfrm>
              <a:prstGeom prst="rect">
                <a:avLst/>
              </a:prstGeom>
              <a:solidFill>
                <a:srgbClr val="92D050"/>
              </a:solidFill>
              <a:ln>
                <a:solidFill>
                  <a:schemeClr val="tx1"/>
                </a:solidFill>
              </a:ln>
            </p:spPr>
            <p:txBody>
              <a:bodyPr wrap="square" rtlCol="0">
                <a:spAutoFit/>
              </a:bodyPr>
              <a:lstStyle/>
              <a:p>
                <a:pPr marL="0" lvl="2"/>
                <a:r>
                  <a:rPr lang="en-US" sz="2000" dirty="0" smtClean="0">
                    <a:latin typeface="Cambria Math"/>
                  </a:rPr>
                  <a:t>So: </a:t>
                </a:r>
                <a14:m>
                  <m:oMath xmlns:m="http://schemas.openxmlformats.org/officeDocument/2006/math">
                    <m:r>
                      <a:rPr lang="en-US" sz="2000" i="1">
                        <a:latin typeface="Cambria Math"/>
                        <a:ea typeface="Cambria Math"/>
                        <a:sym typeface="Symbol"/>
                      </a:rPr>
                      <m:t>𝛽</m:t>
                    </m:r>
                    <m:r>
                      <a:rPr lang="en-US" sz="2000" i="1">
                        <a:latin typeface="Cambria Math"/>
                        <a:ea typeface="Cambria Math"/>
                        <a:sym typeface="Symbol"/>
                      </a:rPr>
                      <m:t>=</m:t>
                    </m:r>
                    <m:f>
                      <m:fPr>
                        <m:ctrlPr>
                          <a:rPr lang="en-US" sz="2000" i="1">
                            <a:latin typeface="Cambria Math" panose="02040503050406030204" pitchFamily="18" charset="0"/>
                            <a:ea typeface="Cambria Math"/>
                          </a:rPr>
                        </m:ctrlPr>
                      </m:fPr>
                      <m:num>
                        <m:r>
                          <a:rPr lang="en-US" sz="2000" i="1">
                            <a:latin typeface="Cambria Math"/>
                            <a:ea typeface="Cambria Math"/>
                          </a:rPr>
                          <m:t>1</m:t>
                        </m:r>
                      </m:num>
                      <m:den>
                        <m:sSub>
                          <m:sSubPr>
                            <m:ctrlPr>
                              <a:rPr lang="en-US" sz="2000" i="1">
                                <a:latin typeface="Cambria Math" panose="02040503050406030204" pitchFamily="18" charset="0"/>
                                <a:sym typeface="Symbol"/>
                              </a:rPr>
                            </m:ctrlPr>
                          </m:sSubPr>
                          <m:e>
                            <m:r>
                              <a:rPr lang="en-US" sz="2000" i="1">
                                <a:latin typeface="Cambria Math"/>
                                <a:sym typeface="Symbol"/>
                              </a:rPr>
                              <m:t>𝑘</m:t>
                            </m:r>
                          </m:e>
                          <m:sub>
                            <m:r>
                              <a:rPr lang="en-US" sz="2000" i="1">
                                <a:latin typeface="Cambria Math"/>
                                <a:sym typeface="Symbol"/>
                              </a:rPr>
                              <m:t>𝐵</m:t>
                            </m:r>
                          </m:sub>
                        </m:sSub>
                        <m:r>
                          <a:rPr lang="en-US" sz="2000" i="1">
                            <a:latin typeface="Cambria Math"/>
                            <a:ea typeface="Cambria Math"/>
                          </a:rPr>
                          <m:t>𝑇</m:t>
                        </m:r>
                      </m:den>
                    </m:f>
                    <m:r>
                      <a:rPr lang="en-US" sz="2000">
                        <a:latin typeface="Cambria Math"/>
                        <a:ea typeface="Cambria Math"/>
                      </a:rPr>
                      <m:t>     </m:t>
                    </m:r>
                    <m:r>
                      <a:rPr lang="en-US" sz="2000" i="1">
                        <a:latin typeface="Cambria Math"/>
                        <a:ea typeface="Cambria Math"/>
                      </a:rPr>
                      <m:t>            </m:t>
                    </m:r>
                    <m:r>
                      <a:rPr lang="en-US" sz="2000" i="1">
                        <a:latin typeface="Cambria Math"/>
                      </a:rPr>
                      <m:t>𝑍</m:t>
                    </m:r>
                    <m:r>
                      <a:rPr lang="en-US" sz="2000" b="0" i="1" smtClean="0">
                        <a:latin typeface="Cambria Math"/>
                      </a:rPr>
                      <m:t>=</m:t>
                    </m:r>
                    <m:nary>
                      <m:naryPr>
                        <m:chr m:val="∑"/>
                        <m:supHide m:val="on"/>
                        <m:ctrlPr>
                          <a:rPr lang="en-US" sz="2000" i="1">
                            <a:latin typeface="Cambria Math" panose="02040503050406030204" pitchFamily="18" charset="0"/>
                          </a:rPr>
                        </m:ctrlPr>
                      </m:naryPr>
                      <m:sub>
                        <m:r>
                          <m:rPr>
                            <m:brk m:alnAt="7"/>
                          </m:rPr>
                          <a:rPr lang="en-US" sz="2000" i="1">
                            <a:latin typeface="Cambria Math"/>
                          </a:rPr>
                          <m:t>𝑖</m:t>
                        </m:r>
                      </m:sub>
                      <m:sup/>
                      <m:e>
                        <m:sSup>
                          <m:sSupPr>
                            <m:ctrlPr>
                              <a:rPr lang="en-US" sz="2000" i="1">
                                <a:latin typeface="Cambria Math" panose="02040503050406030204" pitchFamily="18" charset="0"/>
                                <a:sym typeface="Symbol"/>
                              </a:rPr>
                            </m:ctrlPr>
                          </m:sSupPr>
                          <m:e>
                            <m:r>
                              <a:rPr lang="en-US" sz="2000" i="1">
                                <a:latin typeface="Cambria Math"/>
                                <a:sym typeface="Symbol"/>
                              </a:rPr>
                              <m:t>𝑒</m:t>
                            </m:r>
                          </m:e>
                          <m:sup>
                            <m:r>
                              <a:rPr lang="en-US" sz="2000" i="1">
                                <a:latin typeface="Cambria Math"/>
                                <a:ea typeface="Cambria Math"/>
                                <a:sym typeface="Symbol"/>
                              </a:rPr>
                              <m:t>−</m:t>
                            </m:r>
                            <m:r>
                              <a:rPr lang="en-US" sz="2000" i="1">
                                <a:latin typeface="Cambria Math"/>
                                <a:ea typeface="Cambria Math"/>
                                <a:sym typeface="Symbol"/>
                              </a:rPr>
                              <m:t>𝛽</m:t>
                            </m:r>
                            <m:sSub>
                              <m:sSubPr>
                                <m:ctrlPr>
                                  <a:rPr lang="en-US" sz="2000" i="1">
                                    <a:latin typeface="Cambria Math" panose="02040503050406030204" pitchFamily="18" charset="0"/>
                                    <a:ea typeface="Cambria Math"/>
                                    <a:sym typeface="Symbol"/>
                                  </a:rPr>
                                </m:ctrlPr>
                              </m:sSubPr>
                              <m:e>
                                <m:r>
                                  <a:rPr lang="en-US" sz="2000" i="1">
                                    <a:latin typeface="Cambria Math"/>
                                    <a:ea typeface="Cambria Math"/>
                                    <a:sym typeface="Symbol"/>
                                  </a:rPr>
                                  <m:t>𝐸</m:t>
                                </m:r>
                              </m:e>
                              <m:sub>
                                <m:r>
                                  <a:rPr lang="en-US" sz="2000" i="1">
                                    <a:latin typeface="Cambria Math"/>
                                    <a:ea typeface="Cambria Math"/>
                                    <a:sym typeface="Symbol"/>
                                  </a:rPr>
                                  <m:t>𝑖</m:t>
                                </m:r>
                              </m:sub>
                            </m:sSub>
                          </m:sup>
                        </m:sSup>
                      </m:e>
                    </m:nary>
                  </m:oMath>
                </a14:m>
                <a:r>
                  <a:rPr lang="en-US" sz="2000" dirty="0">
                    <a:latin typeface="Cambria Math"/>
                  </a:rPr>
                  <a:t>   </a:t>
                </a:r>
                <a14:m>
                  <m:oMath xmlns:m="http://schemas.openxmlformats.org/officeDocument/2006/math">
                    <m:sSub>
                      <m:sSubPr>
                        <m:ctrlPr>
                          <a:rPr lang="en-US" sz="2000" i="1">
                            <a:latin typeface="Cambria Math" panose="02040503050406030204" pitchFamily="18" charset="0"/>
                            <a:sym typeface="Symbol"/>
                          </a:rPr>
                        </m:ctrlPr>
                      </m:sSubPr>
                      <m:e>
                        <m:r>
                          <a:rPr lang="en-US" sz="2000" i="1">
                            <a:latin typeface="Cambria Math"/>
                            <a:sym typeface="Symbol"/>
                          </a:rPr>
                          <m:t>                           </m:t>
                        </m:r>
                        <m:r>
                          <a:rPr lang="en-US" sz="2000" i="1">
                            <a:latin typeface="Cambria Math"/>
                            <a:sym typeface="Symbol"/>
                          </a:rPr>
                          <m:t>𝑝</m:t>
                        </m:r>
                      </m:e>
                      <m:sub>
                        <m:r>
                          <a:rPr lang="en-US" sz="2000" i="1">
                            <a:latin typeface="Cambria Math"/>
                            <a:sym typeface="Symbol"/>
                          </a:rPr>
                          <m:t>𝑖</m:t>
                        </m:r>
                      </m:sub>
                    </m:sSub>
                    <m:r>
                      <a:rPr lang="en-US" sz="2000" i="1">
                        <a:latin typeface="Cambria Math"/>
                        <a:ea typeface="Cambria Math"/>
                        <a:sym typeface="Symbol"/>
                      </a:rPr>
                      <m:t>=</m:t>
                    </m:r>
                  </m:oMath>
                </a14:m>
                <a:r>
                  <a:rPr lang="en-US" sz="2000" b="1" dirty="0">
                    <a:latin typeface="Cambria Math"/>
                  </a:rPr>
                  <a:t> </a:t>
                </a:r>
                <a14:m>
                  <m:oMath xmlns:m="http://schemas.openxmlformats.org/officeDocument/2006/math">
                    <m:f>
                      <m:fPr>
                        <m:ctrlPr>
                          <a:rPr lang="en-US" sz="2000" i="1">
                            <a:latin typeface="Cambria Math" panose="02040503050406030204" pitchFamily="18" charset="0"/>
                            <a:sym typeface="Symbol"/>
                          </a:rPr>
                        </m:ctrlPr>
                      </m:fPr>
                      <m:num>
                        <m:sSup>
                          <m:sSupPr>
                            <m:ctrlPr>
                              <a:rPr lang="en-US" sz="2000" i="1">
                                <a:latin typeface="Cambria Math" panose="02040503050406030204" pitchFamily="18" charset="0"/>
                                <a:sym typeface="Symbol"/>
                              </a:rPr>
                            </m:ctrlPr>
                          </m:sSupPr>
                          <m:e>
                            <m:r>
                              <a:rPr lang="en-US" sz="2000" i="1">
                                <a:latin typeface="Cambria Math"/>
                                <a:sym typeface="Symbol"/>
                              </a:rPr>
                              <m:t>𝑒</m:t>
                            </m:r>
                          </m:e>
                          <m:sup>
                            <m:r>
                              <a:rPr lang="en-US" sz="2000" i="1">
                                <a:latin typeface="Cambria Math"/>
                                <a:ea typeface="Cambria Math"/>
                                <a:sym typeface="Symbol"/>
                              </a:rPr>
                              <m:t>−</m:t>
                            </m:r>
                            <m:r>
                              <a:rPr lang="en-US" sz="2000" i="1">
                                <a:latin typeface="Cambria Math"/>
                                <a:ea typeface="Cambria Math"/>
                                <a:sym typeface="Symbol"/>
                              </a:rPr>
                              <m:t>𝛽</m:t>
                            </m:r>
                            <m:sSub>
                              <m:sSubPr>
                                <m:ctrlPr>
                                  <a:rPr lang="en-US" sz="2000" i="1">
                                    <a:latin typeface="Cambria Math" panose="02040503050406030204" pitchFamily="18" charset="0"/>
                                    <a:ea typeface="Cambria Math"/>
                                    <a:sym typeface="Symbol"/>
                                  </a:rPr>
                                </m:ctrlPr>
                              </m:sSubPr>
                              <m:e>
                                <m:r>
                                  <a:rPr lang="en-US" sz="2000" i="1">
                                    <a:latin typeface="Cambria Math"/>
                                    <a:ea typeface="Cambria Math"/>
                                    <a:sym typeface="Symbol"/>
                                  </a:rPr>
                                  <m:t>𝐸</m:t>
                                </m:r>
                              </m:e>
                              <m:sub>
                                <m:r>
                                  <a:rPr lang="en-US" sz="2000" i="1">
                                    <a:latin typeface="Cambria Math"/>
                                    <a:ea typeface="Cambria Math"/>
                                    <a:sym typeface="Symbol"/>
                                  </a:rPr>
                                  <m:t>𝑖</m:t>
                                </m:r>
                              </m:sub>
                            </m:sSub>
                          </m:sup>
                        </m:sSup>
                      </m:num>
                      <m:den>
                        <m:r>
                          <a:rPr lang="en-US" sz="2000" i="1">
                            <a:latin typeface="Cambria Math"/>
                            <a:ea typeface="Cambria Math"/>
                            <a:sym typeface="Symbol"/>
                          </a:rPr>
                          <m:t>𝑍</m:t>
                        </m:r>
                      </m:den>
                    </m:f>
                  </m:oMath>
                </a14:m>
                <a:endParaRPr lang="en-US" sz="2000" dirty="0">
                  <a:latin typeface="Cambria Math"/>
                </a:endParaRPr>
              </a:p>
              <a:p>
                <a:pPr marL="0" lvl="2"/>
                <a:r>
                  <a:rPr lang="en-US" sz="2000" dirty="0">
                    <a:latin typeface="Cambria Math"/>
                  </a:rPr>
                  <a:t>(Temperature) 	(Partition Function)	(Boltzmann Probability)</a:t>
                </a:r>
              </a:p>
            </p:txBody>
          </p:sp>
        </mc:Choice>
        <mc:Fallback xmlns="">
          <p:sp>
            <p:nvSpPr>
              <p:cNvPr id="2" name="TextBox 1"/>
              <p:cNvSpPr txBox="1">
                <a:spLocks noRot="1" noChangeAspect="1" noMove="1" noResize="1" noEditPoints="1" noAdjustHandles="1" noChangeArrowheads="1" noChangeShapeType="1" noTextEdit="1"/>
              </p:cNvSpPr>
              <p:nvPr/>
            </p:nvSpPr>
            <p:spPr>
              <a:xfrm>
                <a:off x="387531" y="5169343"/>
                <a:ext cx="7620000" cy="904415"/>
              </a:xfrm>
              <a:prstGeom prst="rect">
                <a:avLst/>
              </a:prstGeom>
              <a:blipFill rotWithShape="0">
                <a:blip r:embed="rId5"/>
                <a:stretch>
                  <a:fillRect l="-799" b="-10000"/>
                </a:stretch>
              </a:blipFill>
              <a:ln>
                <a:solidFill>
                  <a:schemeClr val="tx1"/>
                </a:solidFill>
              </a:ln>
            </p:spPr>
            <p:txBody>
              <a:bodyPr/>
              <a:lstStyle/>
              <a:p>
                <a:r>
                  <a:rPr lang="en-US">
                    <a:noFill/>
                  </a:rPr>
                  <a:t> </a:t>
                </a:r>
              </a:p>
            </p:txBody>
          </p:sp>
        </mc:Fallback>
      </mc:AlternateContent>
    </p:spTree>
    <p:extLst>
      <p:ext uri="{BB962C8B-B14F-4D97-AF65-F5344CB8AC3E}">
        <p14:creationId xmlns:p14="http://schemas.microsoft.com/office/powerpoint/2010/main" val="2158328425"/>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p:cNvSpPr>
            <a:spLocks noGrp="1" noChangeArrowheads="1"/>
          </p:cNvSpPr>
          <p:nvPr>
            <p:ph type="title"/>
          </p:nvPr>
        </p:nvSpPr>
        <p:spPr>
          <a:xfrm>
            <a:off x="0" y="12700"/>
            <a:ext cx="9144000" cy="825500"/>
          </a:xfrm>
        </p:spPr>
        <p:txBody>
          <a:bodyPr>
            <a:noAutofit/>
          </a:bodyPr>
          <a:lstStyle/>
          <a:p>
            <a:pPr eaLnBrk="1" hangingPunct="1"/>
            <a:r>
              <a:rPr lang="en-US" sz="3200" b="1" dirty="0" smtClean="0">
                <a:solidFill>
                  <a:srgbClr val="0000CC"/>
                </a:solidFill>
              </a:rPr>
              <a:t>Law of Mass Action</a:t>
            </a:r>
          </a:p>
        </p:txBody>
      </p:sp>
      <p:pic>
        <p:nvPicPr>
          <p:cNvPr id="15367" name="Picture 17"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8" name="Rectangle 7"/>
              <p:cNvSpPr/>
              <p:nvPr/>
            </p:nvSpPr>
            <p:spPr>
              <a:xfrm>
                <a:off x="76200" y="701059"/>
                <a:ext cx="8991600" cy="4342535"/>
              </a:xfrm>
              <a:prstGeom prst="rect">
                <a:avLst/>
              </a:prstGeom>
            </p:spPr>
            <p:txBody>
              <a:bodyPr wrap="square">
                <a:spAutoFit/>
              </a:bodyPr>
              <a:lstStyle/>
              <a:p>
                <a:pPr marL="0" lvl="2"/>
                <a:r>
                  <a:rPr lang="en-US" sz="2000" dirty="0" smtClean="0">
                    <a:latin typeface="Cambria Math"/>
                    <a:sym typeface="Symbol"/>
                  </a:rPr>
                  <a:t>In a chemical reaction, what are the concentrations when the reaction reaches equilibrium? </a:t>
                </a:r>
              </a:p>
              <a:p>
                <a:pPr marL="0" lvl="2"/>
                <a:endParaRPr lang="en-US" sz="2000" dirty="0">
                  <a:latin typeface="Cambria Math"/>
                  <a:sym typeface="Symbol"/>
                </a:endParaRPr>
              </a:p>
              <a:p>
                <a:pPr marL="0" lvl="2"/>
                <a:r>
                  <a:rPr lang="en-US" sz="2000" dirty="0" smtClean="0">
                    <a:latin typeface="Cambria Math"/>
                    <a:sym typeface="Symbol"/>
                  </a:rPr>
                  <a:t>The concentrations are given by the </a:t>
                </a:r>
                <a:r>
                  <a:rPr lang="en-US" sz="2000" b="1" dirty="0" smtClean="0">
                    <a:latin typeface="Cambria Math"/>
                    <a:sym typeface="Symbol"/>
                  </a:rPr>
                  <a:t>equilibrium constants</a:t>
                </a:r>
                <a:r>
                  <a:rPr lang="en-US" sz="2000" b="1" i="1" dirty="0" smtClean="0">
                    <a:latin typeface="Cambria Math"/>
                    <a:sym typeface="Symbol"/>
                  </a:rPr>
                  <a:t> </a:t>
                </a:r>
                <a:r>
                  <a:rPr lang="en-US" sz="2000" dirty="0" smtClean="0">
                    <a:latin typeface="Cambria Math"/>
                    <a:sym typeface="Symbol"/>
                  </a:rPr>
                  <a:t>which depend on the system entropy.</a:t>
                </a:r>
              </a:p>
              <a:p>
                <a:pPr marL="0" lvl="2"/>
                <a:endParaRPr lang="en-US" sz="2000" dirty="0">
                  <a:latin typeface="Cambria Math"/>
                  <a:sym typeface="Symbol"/>
                </a:endParaRPr>
              </a:p>
              <a:p>
                <a:pPr marL="0" lvl="2"/>
                <a:r>
                  <a:rPr lang="en-US" sz="2000" dirty="0" smtClean="0">
                    <a:latin typeface="Cambria Math"/>
                    <a:sym typeface="Symbol"/>
                  </a:rPr>
                  <a:t>Consider the reaction </a:t>
                </a:r>
                <a14:m>
                  <m:oMath xmlns:m="http://schemas.openxmlformats.org/officeDocument/2006/math">
                    <m:r>
                      <m:rPr>
                        <m:sty m:val="p"/>
                      </m:rPr>
                      <a:rPr lang="en-US" sz="2000" b="0" i="0" smtClean="0">
                        <a:latin typeface="Cambria Math"/>
                        <a:sym typeface="Symbol"/>
                      </a:rPr>
                      <m:t>A</m:t>
                    </m:r>
                    <m:r>
                      <a:rPr lang="en-US" sz="2000" b="0" i="0" smtClean="0">
                        <a:latin typeface="Cambria Math"/>
                        <a:sym typeface="Symbol"/>
                      </a:rPr>
                      <m:t>+</m:t>
                    </m:r>
                    <m:r>
                      <m:rPr>
                        <m:sty m:val="p"/>
                      </m:rPr>
                      <a:rPr lang="en-US" sz="2000" b="0" i="0" smtClean="0">
                        <a:latin typeface="Cambria Math"/>
                        <a:sym typeface="Symbol"/>
                      </a:rPr>
                      <m:t>B</m:t>
                    </m:r>
                    <m:r>
                      <a:rPr lang="en-US" sz="2000" b="0" i="1" smtClean="0">
                        <a:latin typeface="Cambria Math"/>
                        <a:ea typeface="Cambria Math"/>
                        <a:sym typeface="Symbol"/>
                      </a:rPr>
                      <m:t>⇋</m:t>
                    </m:r>
                    <m:r>
                      <m:rPr>
                        <m:sty m:val="p"/>
                      </m:rPr>
                      <a:rPr lang="en-US" sz="2000" b="0" i="0" smtClean="0">
                        <a:latin typeface="Cambria Math"/>
                        <a:ea typeface="Cambria Math"/>
                        <a:sym typeface="Symbol"/>
                      </a:rPr>
                      <m:t>AB</m:t>
                    </m:r>
                  </m:oMath>
                </a14:m>
                <a:endParaRPr lang="en-US" sz="2000" dirty="0" smtClean="0"/>
              </a:p>
              <a:p>
                <a:pPr marL="0" lvl="2"/>
                <a:endParaRPr lang="en-US" sz="2000" dirty="0"/>
              </a:p>
              <a:p>
                <a:pPr marL="0" lvl="2"/>
                <a:r>
                  <a:rPr lang="en-US" sz="2000" dirty="0" smtClean="0"/>
                  <a:t>Let </a:t>
                </a:r>
                <a:r>
                  <a:rPr lang="en-US" sz="2000" i="1" dirty="0" smtClean="0"/>
                  <a:t>N</a:t>
                </a:r>
                <a:r>
                  <a:rPr lang="en-US" sz="2000" baseline="-25000" dirty="0" smtClean="0"/>
                  <a:t>A</a:t>
                </a:r>
                <a:r>
                  <a:rPr lang="en-US" sz="2000" dirty="0" smtClean="0"/>
                  <a:t>, </a:t>
                </a:r>
                <a:r>
                  <a:rPr lang="en-US" sz="2000" i="1" dirty="0" smtClean="0"/>
                  <a:t>N</a:t>
                </a:r>
                <a:r>
                  <a:rPr lang="en-US" sz="2000" baseline="-25000" dirty="0"/>
                  <a:t>B</a:t>
                </a:r>
                <a:r>
                  <a:rPr lang="en-US" sz="2000" dirty="0" smtClean="0"/>
                  <a:t> </a:t>
                </a:r>
                <a:r>
                  <a:rPr lang="en-US" sz="2000" dirty="0"/>
                  <a:t>, </a:t>
                </a:r>
                <a:r>
                  <a:rPr lang="en-US" sz="2000" i="1" dirty="0" smtClean="0"/>
                  <a:t>N</a:t>
                </a:r>
                <a:r>
                  <a:rPr lang="en-US" sz="2000" baseline="-25000" dirty="0" smtClean="0"/>
                  <a:t>AB </a:t>
                </a:r>
                <a:r>
                  <a:rPr lang="en-US" sz="2000" dirty="0" smtClean="0"/>
                  <a:t>be the number of each reactant</a:t>
                </a:r>
              </a:p>
              <a:p>
                <a:pPr marL="0" lvl="2"/>
                <a:endParaRPr lang="en-US" sz="2000" dirty="0"/>
              </a:p>
              <a:p>
                <a:pPr marL="0" lvl="2"/>
                <a:r>
                  <a:rPr lang="en-US" sz="2000" dirty="0" smtClean="0"/>
                  <a:t>Then at fixed T and P, </a:t>
                </a:r>
                <a14:m>
                  <m:oMath xmlns:m="http://schemas.openxmlformats.org/officeDocument/2006/math">
                    <m:r>
                      <m:rPr>
                        <m:sty m:val="p"/>
                      </m:rPr>
                      <a:rPr lang="en-US" sz="2000" b="0" i="0" smtClean="0">
                        <a:latin typeface="Cambria Math"/>
                      </a:rPr>
                      <m:t>d</m:t>
                    </m:r>
                    <m:r>
                      <a:rPr lang="en-US" sz="2000" b="0" i="1" smtClean="0">
                        <a:latin typeface="Cambria Math"/>
                      </a:rPr>
                      <m:t>𝐺</m:t>
                    </m:r>
                    <m:r>
                      <a:rPr lang="en-US" sz="2000" b="0" i="1" smtClean="0">
                        <a:latin typeface="Cambria Math"/>
                      </a:rPr>
                      <m:t>=</m:t>
                    </m:r>
                    <m:sSub>
                      <m:sSubPr>
                        <m:ctrlPr>
                          <a:rPr lang="en-US" sz="2000" b="0" i="1" smtClean="0">
                            <a:latin typeface="Cambria Math" panose="02040503050406030204" pitchFamily="18" charset="0"/>
                          </a:rPr>
                        </m:ctrlPr>
                      </m:sSubPr>
                      <m:e>
                        <m:d>
                          <m:dPr>
                            <m:ctrlPr>
                              <a:rPr lang="en-US" sz="2000" b="0" i="1" smtClean="0">
                                <a:latin typeface="Cambria Math" panose="02040503050406030204" pitchFamily="18" charset="0"/>
                              </a:rPr>
                            </m:ctrlPr>
                          </m:dPr>
                          <m:e>
                            <m:f>
                              <m:fPr>
                                <m:ctrlPr>
                                  <a:rPr lang="en-US" sz="2000" b="0" i="1" smtClean="0">
                                    <a:latin typeface="Cambria Math" panose="02040503050406030204" pitchFamily="18" charset="0"/>
                                  </a:rPr>
                                </m:ctrlPr>
                              </m:fPr>
                              <m:num>
                                <m:r>
                                  <a:rPr lang="en-US" sz="2000" b="0" i="1" smtClean="0">
                                    <a:latin typeface="Cambria Math"/>
                                  </a:rPr>
                                  <m:t>𝜕</m:t>
                                </m:r>
                                <m:r>
                                  <a:rPr lang="en-US" sz="2000" b="0" i="1" smtClean="0">
                                    <a:latin typeface="Cambria Math"/>
                                  </a:rPr>
                                  <m:t>𝐺</m:t>
                                </m:r>
                              </m:num>
                              <m:den>
                                <m:r>
                                  <a:rPr lang="en-US" sz="2000" b="0" i="1" smtClean="0">
                                    <a:latin typeface="Cambria Math"/>
                                  </a:rPr>
                                  <m:t>𝜕</m:t>
                                </m:r>
                                <m:sSub>
                                  <m:sSubPr>
                                    <m:ctrlPr>
                                      <a:rPr lang="en-US" sz="2000" b="0" i="1" smtClean="0">
                                        <a:latin typeface="Cambria Math" panose="02040503050406030204" pitchFamily="18" charset="0"/>
                                      </a:rPr>
                                    </m:ctrlPr>
                                  </m:sSubPr>
                                  <m:e>
                                    <m:r>
                                      <a:rPr lang="en-US" sz="2000" b="0" i="1" smtClean="0">
                                        <a:latin typeface="Cambria Math"/>
                                      </a:rPr>
                                      <m:t>𝑁</m:t>
                                    </m:r>
                                  </m:e>
                                  <m:sub>
                                    <m:r>
                                      <m:rPr>
                                        <m:sty m:val="p"/>
                                      </m:rPr>
                                      <a:rPr lang="en-US" sz="2000" b="0" i="0" smtClean="0">
                                        <a:latin typeface="Cambria Math"/>
                                      </a:rPr>
                                      <m:t>A</m:t>
                                    </m:r>
                                  </m:sub>
                                </m:sSub>
                              </m:den>
                            </m:f>
                          </m:e>
                        </m:d>
                      </m:e>
                      <m:sub>
                        <m:r>
                          <a:rPr lang="en-US" sz="2000" b="0" i="1" smtClean="0">
                            <a:latin typeface="Cambria Math"/>
                          </a:rPr>
                          <m:t>𝑇</m:t>
                        </m:r>
                        <m:r>
                          <a:rPr lang="en-US" sz="2000" b="0" i="1" smtClean="0">
                            <a:latin typeface="Cambria Math"/>
                          </a:rPr>
                          <m:t>,</m:t>
                        </m:r>
                        <m:r>
                          <a:rPr lang="en-US" sz="2000" b="0" i="1" smtClean="0">
                            <a:latin typeface="Cambria Math"/>
                          </a:rPr>
                          <m:t>𝑃</m:t>
                        </m:r>
                      </m:sub>
                    </m:sSub>
                    <m:r>
                      <m:rPr>
                        <m:sty m:val="p"/>
                      </m:rPr>
                      <a:rPr lang="en-US" sz="2000" b="0" i="0" smtClean="0">
                        <a:latin typeface="Cambria Math"/>
                      </a:rPr>
                      <m:t>d</m:t>
                    </m:r>
                    <m:sSub>
                      <m:sSubPr>
                        <m:ctrlPr>
                          <a:rPr lang="en-US" sz="2000" b="0" i="1" smtClean="0">
                            <a:latin typeface="Cambria Math" panose="02040503050406030204" pitchFamily="18" charset="0"/>
                          </a:rPr>
                        </m:ctrlPr>
                      </m:sSubPr>
                      <m:e>
                        <m:r>
                          <a:rPr lang="en-US" sz="2000" b="0" i="1" smtClean="0">
                            <a:latin typeface="Cambria Math"/>
                          </a:rPr>
                          <m:t>𝑁</m:t>
                        </m:r>
                      </m:e>
                      <m:sub>
                        <m:r>
                          <m:rPr>
                            <m:sty m:val="p"/>
                          </m:rPr>
                          <a:rPr lang="en-US" sz="2000" b="0" i="0" smtClean="0">
                            <a:latin typeface="Cambria Math"/>
                          </a:rPr>
                          <m:t>A</m:t>
                        </m:r>
                      </m:sub>
                    </m:sSub>
                    <m:r>
                      <a:rPr lang="en-US" sz="2000" b="0" i="0" smtClean="0">
                        <a:latin typeface="Cambria Math"/>
                      </a:rPr>
                      <m:t>+</m:t>
                    </m:r>
                    <m:sSub>
                      <m:sSubPr>
                        <m:ctrlPr>
                          <a:rPr lang="en-US" sz="2000" i="1">
                            <a:latin typeface="Cambria Math" panose="02040503050406030204" pitchFamily="18" charset="0"/>
                          </a:rPr>
                        </m:ctrlPr>
                      </m:sSubPr>
                      <m:e>
                        <m:d>
                          <m:dPr>
                            <m:ctrlPr>
                              <a:rPr lang="en-US" sz="2000" i="1">
                                <a:latin typeface="Cambria Math" panose="02040503050406030204" pitchFamily="18" charset="0"/>
                              </a:rPr>
                            </m:ctrlPr>
                          </m:dPr>
                          <m:e>
                            <m:f>
                              <m:fPr>
                                <m:ctrlPr>
                                  <a:rPr lang="en-US" sz="2000" i="1">
                                    <a:latin typeface="Cambria Math" panose="02040503050406030204" pitchFamily="18" charset="0"/>
                                  </a:rPr>
                                </m:ctrlPr>
                              </m:fPr>
                              <m:num>
                                <m:r>
                                  <a:rPr lang="en-US" sz="2000" i="1">
                                    <a:latin typeface="Cambria Math"/>
                                  </a:rPr>
                                  <m:t>𝜕</m:t>
                                </m:r>
                                <m:r>
                                  <a:rPr lang="en-US" sz="2000" i="1">
                                    <a:latin typeface="Cambria Math"/>
                                  </a:rPr>
                                  <m:t>𝐺</m:t>
                                </m:r>
                              </m:num>
                              <m:den>
                                <m:r>
                                  <a:rPr lang="en-US" sz="2000" i="1">
                                    <a:latin typeface="Cambria Math"/>
                                  </a:rPr>
                                  <m:t>𝜕</m:t>
                                </m:r>
                                <m:sSub>
                                  <m:sSubPr>
                                    <m:ctrlPr>
                                      <a:rPr lang="en-US" sz="2000" i="1">
                                        <a:latin typeface="Cambria Math" panose="02040503050406030204" pitchFamily="18" charset="0"/>
                                      </a:rPr>
                                    </m:ctrlPr>
                                  </m:sSubPr>
                                  <m:e>
                                    <m:r>
                                      <a:rPr lang="en-US" sz="2000" i="1">
                                        <a:latin typeface="Cambria Math"/>
                                      </a:rPr>
                                      <m:t>𝑁</m:t>
                                    </m:r>
                                  </m:e>
                                  <m:sub>
                                    <m:r>
                                      <m:rPr>
                                        <m:sty m:val="p"/>
                                      </m:rPr>
                                      <a:rPr lang="en-US" sz="2000" b="0" i="0" smtClean="0">
                                        <a:latin typeface="Cambria Math"/>
                                      </a:rPr>
                                      <m:t>B</m:t>
                                    </m:r>
                                  </m:sub>
                                </m:sSub>
                              </m:den>
                            </m:f>
                          </m:e>
                        </m:d>
                      </m:e>
                      <m:sub>
                        <m:r>
                          <a:rPr lang="en-US" sz="2000" i="1">
                            <a:latin typeface="Cambria Math"/>
                          </a:rPr>
                          <m:t>𝑇</m:t>
                        </m:r>
                        <m:r>
                          <a:rPr lang="en-US" sz="2000" i="1">
                            <a:latin typeface="Cambria Math"/>
                          </a:rPr>
                          <m:t>,</m:t>
                        </m:r>
                        <m:r>
                          <a:rPr lang="en-US" sz="2000" i="1">
                            <a:latin typeface="Cambria Math"/>
                          </a:rPr>
                          <m:t>𝑃</m:t>
                        </m:r>
                      </m:sub>
                    </m:sSub>
                    <m:r>
                      <m:rPr>
                        <m:sty m:val="p"/>
                      </m:rPr>
                      <a:rPr lang="en-US" sz="2000">
                        <a:latin typeface="Cambria Math"/>
                      </a:rPr>
                      <m:t>d</m:t>
                    </m:r>
                    <m:sSub>
                      <m:sSubPr>
                        <m:ctrlPr>
                          <a:rPr lang="en-US" sz="2000" i="1">
                            <a:latin typeface="Cambria Math" panose="02040503050406030204" pitchFamily="18" charset="0"/>
                          </a:rPr>
                        </m:ctrlPr>
                      </m:sSubPr>
                      <m:e>
                        <m:r>
                          <a:rPr lang="en-US" sz="2000" i="1">
                            <a:latin typeface="Cambria Math"/>
                          </a:rPr>
                          <m:t>𝑁</m:t>
                        </m:r>
                      </m:e>
                      <m:sub>
                        <m:r>
                          <m:rPr>
                            <m:sty m:val="p"/>
                          </m:rPr>
                          <a:rPr lang="en-US" sz="2000" b="0" i="0" smtClean="0">
                            <a:latin typeface="Cambria Math"/>
                          </a:rPr>
                          <m:t>B</m:t>
                        </m:r>
                      </m:sub>
                    </m:sSub>
                    <m:r>
                      <a:rPr lang="en-US" sz="2000">
                        <a:latin typeface="Cambria Math"/>
                      </a:rPr>
                      <m:t>+</m:t>
                    </m:r>
                    <m:sSub>
                      <m:sSubPr>
                        <m:ctrlPr>
                          <a:rPr lang="en-US" sz="2000" i="1">
                            <a:latin typeface="Cambria Math" panose="02040503050406030204" pitchFamily="18" charset="0"/>
                          </a:rPr>
                        </m:ctrlPr>
                      </m:sSubPr>
                      <m:e>
                        <m:d>
                          <m:dPr>
                            <m:ctrlPr>
                              <a:rPr lang="en-US" sz="2000" i="1">
                                <a:latin typeface="Cambria Math" panose="02040503050406030204" pitchFamily="18" charset="0"/>
                              </a:rPr>
                            </m:ctrlPr>
                          </m:dPr>
                          <m:e>
                            <m:f>
                              <m:fPr>
                                <m:ctrlPr>
                                  <a:rPr lang="en-US" sz="2000" i="1">
                                    <a:latin typeface="Cambria Math" panose="02040503050406030204" pitchFamily="18" charset="0"/>
                                  </a:rPr>
                                </m:ctrlPr>
                              </m:fPr>
                              <m:num>
                                <m:r>
                                  <a:rPr lang="en-US" sz="2000" i="1">
                                    <a:latin typeface="Cambria Math"/>
                                  </a:rPr>
                                  <m:t>𝜕</m:t>
                                </m:r>
                                <m:r>
                                  <a:rPr lang="en-US" sz="2000" i="1">
                                    <a:latin typeface="Cambria Math"/>
                                  </a:rPr>
                                  <m:t>𝐺</m:t>
                                </m:r>
                              </m:num>
                              <m:den>
                                <m:r>
                                  <a:rPr lang="en-US" sz="2000" i="1">
                                    <a:latin typeface="Cambria Math"/>
                                  </a:rPr>
                                  <m:t>𝜕</m:t>
                                </m:r>
                                <m:sSub>
                                  <m:sSubPr>
                                    <m:ctrlPr>
                                      <a:rPr lang="en-US" sz="2000" i="1">
                                        <a:latin typeface="Cambria Math" panose="02040503050406030204" pitchFamily="18" charset="0"/>
                                      </a:rPr>
                                    </m:ctrlPr>
                                  </m:sSubPr>
                                  <m:e>
                                    <m:r>
                                      <a:rPr lang="en-US" sz="2000" i="1">
                                        <a:latin typeface="Cambria Math"/>
                                      </a:rPr>
                                      <m:t>𝑁</m:t>
                                    </m:r>
                                  </m:e>
                                  <m:sub>
                                    <m:r>
                                      <m:rPr>
                                        <m:sty m:val="p"/>
                                      </m:rPr>
                                      <a:rPr lang="en-US" sz="2000" b="0" i="0" smtClean="0">
                                        <a:latin typeface="Cambria Math"/>
                                      </a:rPr>
                                      <m:t>C</m:t>
                                    </m:r>
                                  </m:sub>
                                </m:sSub>
                              </m:den>
                            </m:f>
                          </m:e>
                        </m:d>
                      </m:e>
                      <m:sub>
                        <m:r>
                          <a:rPr lang="en-US" sz="2000" i="1">
                            <a:latin typeface="Cambria Math"/>
                          </a:rPr>
                          <m:t>𝑇</m:t>
                        </m:r>
                        <m:r>
                          <a:rPr lang="en-US" sz="2000" i="1">
                            <a:latin typeface="Cambria Math"/>
                          </a:rPr>
                          <m:t>,</m:t>
                        </m:r>
                        <m:r>
                          <a:rPr lang="en-US" sz="2000" i="1">
                            <a:latin typeface="Cambria Math"/>
                          </a:rPr>
                          <m:t>𝑃</m:t>
                        </m:r>
                      </m:sub>
                    </m:sSub>
                    <m:r>
                      <m:rPr>
                        <m:sty m:val="p"/>
                      </m:rPr>
                      <a:rPr lang="en-US" sz="2000">
                        <a:latin typeface="Cambria Math"/>
                      </a:rPr>
                      <m:t>d</m:t>
                    </m:r>
                    <m:sSub>
                      <m:sSubPr>
                        <m:ctrlPr>
                          <a:rPr lang="en-US" sz="2000" i="1">
                            <a:latin typeface="Cambria Math" panose="02040503050406030204" pitchFamily="18" charset="0"/>
                          </a:rPr>
                        </m:ctrlPr>
                      </m:sSubPr>
                      <m:e>
                        <m:r>
                          <a:rPr lang="en-US" sz="2000" i="1">
                            <a:latin typeface="Cambria Math"/>
                          </a:rPr>
                          <m:t>𝑁</m:t>
                        </m:r>
                      </m:e>
                      <m:sub>
                        <m:r>
                          <m:rPr>
                            <m:sty m:val="p"/>
                          </m:rPr>
                          <a:rPr lang="en-US" sz="2000" b="0" i="0" smtClean="0">
                            <a:latin typeface="Cambria Math"/>
                          </a:rPr>
                          <m:t>C</m:t>
                        </m:r>
                      </m:sub>
                    </m:sSub>
                    <m:r>
                      <a:rPr lang="en-US" sz="2000" b="0" i="0" smtClean="0">
                        <a:latin typeface="Cambria Math"/>
                      </a:rPr>
                      <m:t>=0</m:t>
                    </m:r>
                  </m:oMath>
                </a14:m>
                <a:endParaRPr lang="en-US" sz="2000" b="0" dirty="0" smtClean="0"/>
              </a:p>
              <a:p>
                <a:pPr marL="0" lvl="2"/>
                <a:endParaRPr lang="en-US" sz="2000" dirty="0" smtClean="0"/>
              </a:p>
              <a:p>
                <a:pPr marL="0" lvl="2"/>
                <a:r>
                  <a:rPr lang="en-US" sz="2000" dirty="0" smtClean="0"/>
                  <a:t>So	</a:t>
                </a:r>
                <a14:m>
                  <m:oMath xmlns:m="http://schemas.openxmlformats.org/officeDocument/2006/math">
                    <m:sSub>
                      <m:sSubPr>
                        <m:ctrlPr>
                          <a:rPr lang="el-GR" sz="2000" i="1" smtClean="0">
                            <a:latin typeface="Cambria Math" panose="02040503050406030204" pitchFamily="18" charset="0"/>
                            <a:ea typeface="Cambria Math"/>
                          </a:rPr>
                        </m:ctrlPr>
                      </m:sSubPr>
                      <m:e>
                        <m:r>
                          <a:rPr lang="el-GR" sz="2000" i="1" smtClean="0">
                            <a:latin typeface="Cambria Math" panose="02040503050406030204" pitchFamily="18" charset="0"/>
                            <a:ea typeface="Cambria Math"/>
                          </a:rPr>
                          <m:t>𝜇</m:t>
                        </m:r>
                      </m:e>
                      <m:sub>
                        <m:r>
                          <m:rPr>
                            <m:sty m:val="p"/>
                          </m:rPr>
                          <a:rPr lang="en-US" sz="2000" b="0" i="0" smtClean="0">
                            <a:latin typeface="Cambria Math"/>
                            <a:ea typeface="Cambria Math"/>
                          </a:rPr>
                          <m:t>A</m:t>
                        </m:r>
                      </m:sub>
                    </m:sSub>
                    <m:r>
                      <m:rPr>
                        <m:sty m:val="p"/>
                      </m:rPr>
                      <a:rPr lang="en-US" sz="2000">
                        <a:latin typeface="Cambria Math"/>
                      </a:rPr>
                      <m:t>d</m:t>
                    </m:r>
                    <m:sSub>
                      <m:sSubPr>
                        <m:ctrlPr>
                          <a:rPr lang="en-US" sz="2000" i="1">
                            <a:latin typeface="Cambria Math" panose="02040503050406030204" pitchFamily="18" charset="0"/>
                          </a:rPr>
                        </m:ctrlPr>
                      </m:sSubPr>
                      <m:e>
                        <m:r>
                          <a:rPr lang="en-US" sz="2000" i="1">
                            <a:latin typeface="Cambria Math"/>
                          </a:rPr>
                          <m:t>𝑁</m:t>
                        </m:r>
                      </m:e>
                      <m:sub>
                        <m:r>
                          <m:rPr>
                            <m:sty m:val="p"/>
                          </m:rPr>
                          <a:rPr lang="en-US" sz="2000">
                            <a:latin typeface="Cambria Math"/>
                          </a:rPr>
                          <m:t>A</m:t>
                        </m:r>
                      </m:sub>
                    </m:sSub>
                    <m:r>
                      <a:rPr lang="en-US" sz="2000">
                        <a:latin typeface="Cambria Math"/>
                      </a:rPr>
                      <m:t>+</m:t>
                    </m:r>
                    <m:sSub>
                      <m:sSubPr>
                        <m:ctrlPr>
                          <a:rPr lang="el-GR" sz="2000" i="1">
                            <a:latin typeface="Cambria Math" panose="02040503050406030204" pitchFamily="18" charset="0"/>
                            <a:ea typeface="Cambria Math"/>
                          </a:rPr>
                        </m:ctrlPr>
                      </m:sSubPr>
                      <m:e>
                        <m:r>
                          <a:rPr lang="el-GR" sz="2000" i="1">
                            <a:latin typeface="Cambria Math"/>
                            <a:ea typeface="Cambria Math"/>
                          </a:rPr>
                          <m:t>𝜇</m:t>
                        </m:r>
                      </m:e>
                      <m:sub>
                        <m:r>
                          <m:rPr>
                            <m:sty m:val="p"/>
                          </m:rPr>
                          <a:rPr lang="en-US" sz="2000" b="0" i="0" smtClean="0">
                            <a:latin typeface="Cambria Math"/>
                            <a:ea typeface="Cambria Math"/>
                          </a:rPr>
                          <m:t>B</m:t>
                        </m:r>
                      </m:sub>
                    </m:sSub>
                    <m:r>
                      <m:rPr>
                        <m:sty m:val="p"/>
                      </m:rPr>
                      <a:rPr lang="en-US" sz="2000">
                        <a:latin typeface="Cambria Math"/>
                      </a:rPr>
                      <m:t>d</m:t>
                    </m:r>
                    <m:sSub>
                      <m:sSubPr>
                        <m:ctrlPr>
                          <a:rPr lang="en-US" sz="2000" i="1">
                            <a:latin typeface="Cambria Math" panose="02040503050406030204" pitchFamily="18" charset="0"/>
                          </a:rPr>
                        </m:ctrlPr>
                      </m:sSubPr>
                      <m:e>
                        <m:r>
                          <a:rPr lang="en-US" sz="2000" i="1">
                            <a:latin typeface="Cambria Math"/>
                          </a:rPr>
                          <m:t>𝑁</m:t>
                        </m:r>
                      </m:e>
                      <m:sub>
                        <m:r>
                          <m:rPr>
                            <m:sty m:val="p"/>
                          </m:rPr>
                          <a:rPr lang="en-US" sz="2000">
                            <a:latin typeface="Cambria Math"/>
                          </a:rPr>
                          <m:t>B</m:t>
                        </m:r>
                      </m:sub>
                    </m:sSub>
                    <m:r>
                      <a:rPr lang="en-US" sz="2000">
                        <a:latin typeface="Cambria Math"/>
                      </a:rPr>
                      <m:t>+</m:t>
                    </m:r>
                    <m:sSub>
                      <m:sSubPr>
                        <m:ctrlPr>
                          <a:rPr lang="el-GR" sz="2000" i="1">
                            <a:latin typeface="Cambria Math" panose="02040503050406030204" pitchFamily="18" charset="0"/>
                            <a:ea typeface="Cambria Math"/>
                          </a:rPr>
                        </m:ctrlPr>
                      </m:sSubPr>
                      <m:e>
                        <m:r>
                          <a:rPr lang="el-GR" sz="2000" i="1">
                            <a:latin typeface="Cambria Math"/>
                            <a:ea typeface="Cambria Math"/>
                          </a:rPr>
                          <m:t>𝜇</m:t>
                        </m:r>
                      </m:e>
                      <m:sub>
                        <m:r>
                          <m:rPr>
                            <m:sty m:val="p"/>
                          </m:rPr>
                          <a:rPr lang="en-US" sz="2000" b="0" i="0" smtClean="0">
                            <a:latin typeface="Cambria Math"/>
                            <a:ea typeface="Cambria Math"/>
                          </a:rPr>
                          <m:t>C</m:t>
                        </m:r>
                      </m:sub>
                    </m:sSub>
                    <m:r>
                      <m:rPr>
                        <m:sty m:val="p"/>
                      </m:rPr>
                      <a:rPr lang="en-US" sz="2000">
                        <a:latin typeface="Cambria Math"/>
                      </a:rPr>
                      <m:t>d</m:t>
                    </m:r>
                    <m:sSub>
                      <m:sSubPr>
                        <m:ctrlPr>
                          <a:rPr lang="en-US" sz="2000" i="1">
                            <a:latin typeface="Cambria Math" panose="02040503050406030204" pitchFamily="18" charset="0"/>
                          </a:rPr>
                        </m:ctrlPr>
                      </m:sSubPr>
                      <m:e>
                        <m:r>
                          <a:rPr lang="en-US" sz="2000" i="1">
                            <a:latin typeface="Cambria Math"/>
                          </a:rPr>
                          <m:t>𝑁</m:t>
                        </m:r>
                      </m:e>
                      <m:sub>
                        <m:r>
                          <m:rPr>
                            <m:sty m:val="p"/>
                          </m:rPr>
                          <a:rPr lang="en-US" sz="2000">
                            <a:latin typeface="Cambria Math"/>
                          </a:rPr>
                          <m:t>C</m:t>
                        </m:r>
                      </m:sub>
                    </m:sSub>
                    <m:r>
                      <a:rPr lang="en-US" sz="2000" b="0" i="1" smtClean="0">
                        <a:latin typeface="Cambria Math"/>
                      </a:rPr>
                      <m:t>=0</m:t>
                    </m:r>
                  </m:oMath>
                </a14:m>
                <a:endParaRPr lang="en-US" sz="2000" dirty="0" smtClean="0"/>
              </a:p>
            </p:txBody>
          </p:sp>
        </mc:Choice>
        <mc:Fallback xmlns="">
          <p:sp>
            <p:nvSpPr>
              <p:cNvPr id="8" name="Rectangle 7"/>
              <p:cNvSpPr>
                <a:spLocks noRot="1" noChangeAspect="1" noMove="1" noResize="1" noEditPoints="1" noAdjustHandles="1" noChangeArrowheads="1" noChangeShapeType="1" noTextEdit="1"/>
              </p:cNvSpPr>
              <p:nvPr/>
            </p:nvSpPr>
            <p:spPr>
              <a:xfrm>
                <a:off x="76200" y="701059"/>
                <a:ext cx="8991600" cy="4342535"/>
              </a:xfrm>
              <a:prstGeom prst="rect">
                <a:avLst/>
              </a:prstGeom>
              <a:blipFill rotWithShape="0">
                <a:blip r:embed="rId4"/>
                <a:stretch>
                  <a:fillRect l="-746" t="-702" b="-1685"/>
                </a:stretch>
              </a:blipFill>
            </p:spPr>
            <p:txBody>
              <a:bodyPr/>
              <a:lstStyle/>
              <a:p>
                <a:r>
                  <a:rPr lang="en-US">
                    <a:noFill/>
                  </a:rPr>
                  <a:t> </a:t>
                </a:r>
              </a:p>
            </p:txBody>
          </p:sp>
        </mc:Fallback>
      </mc:AlternateContent>
      <p:pic>
        <p:nvPicPr>
          <p:cNvPr id="9" name="Picture 4" descr="redblackblocki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99756698"/>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p:cNvSpPr>
            <a:spLocks noGrp="1" noChangeArrowheads="1"/>
          </p:cNvSpPr>
          <p:nvPr>
            <p:ph type="title"/>
          </p:nvPr>
        </p:nvSpPr>
        <p:spPr>
          <a:xfrm>
            <a:off x="0" y="12700"/>
            <a:ext cx="9144000" cy="825500"/>
          </a:xfrm>
        </p:spPr>
        <p:txBody>
          <a:bodyPr>
            <a:noAutofit/>
          </a:bodyPr>
          <a:lstStyle/>
          <a:p>
            <a:pPr eaLnBrk="1" hangingPunct="1"/>
            <a:r>
              <a:rPr lang="en-US" sz="3200" b="1" dirty="0" smtClean="0">
                <a:solidFill>
                  <a:srgbClr val="0000CC"/>
                </a:solidFill>
              </a:rPr>
              <a:t>Law of Mass Action</a:t>
            </a:r>
          </a:p>
        </p:txBody>
      </p:sp>
      <p:pic>
        <p:nvPicPr>
          <p:cNvPr id="15367" name="Picture 17"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8" name="Rectangle 7"/>
              <p:cNvSpPr/>
              <p:nvPr/>
            </p:nvSpPr>
            <p:spPr>
              <a:xfrm>
                <a:off x="76200" y="701059"/>
                <a:ext cx="8991600" cy="11906465"/>
              </a:xfrm>
              <a:prstGeom prst="rect">
                <a:avLst/>
              </a:prstGeom>
            </p:spPr>
            <p:txBody>
              <a:bodyPr wrap="square">
                <a:spAutoFit/>
              </a:bodyPr>
              <a:lstStyle/>
              <a:p>
                <a:pPr marL="0" lvl="2"/>
                <a:r>
                  <a:rPr lang="en-US" sz="2000" dirty="0" smtClean="0"/>
                  <a:t>Consider a generic reaction:</a:t>
                </a:r>
              </a:p>
              <a:p>
                <a:pPr marL="0" lvl="2"/>
                <a:endParaRPr lang="en-US" sz="2000" dirty="0"/>
              </a:p>
              <a:p>
                <a:pPr marL="0" lvl="2"/>
                <a14:m>
                  <m:oMathPara xmlns:m="http://schemas.openxmlformats.org/officeDocument/2006/math">
                    <m:oMathParaPr>
                      <m:jc m:val="centerGroup"/>
                    </m:oMathParaPr>
                    <m:oMath xmlns:m="http://schemas.openxmlformats.org/officeDocument/2006/math">
                      <m:sSub>
                        <m:sSubPr>
                          <m:ctrlPr>
                            <a:rPr lang="en-US" sz="2000" i="1" smtClean="0">
                              <a:latin typeface="Cambria Math" panose="02040503050406030204" pitchFamily="18" charset="0"/>
                              <a:sym typeface="Symbol"/>
                            </a:rPr>
                          </m:ctrlPr>
                        </m:sSubPr>
                        <m:e>
                          <m:r>
                            <a:rPr lang="en-US" sz="2000" b="0" i="1" smtClean="0">
                              <a:latin typeface="Cambria Math"/>
                              <a:sym typeface="Symbol"/>
                            </a:rPr>
                            <m:t>𝑛</m:t>
                          </m:r>
                        </m:e>
                        <m:sub>
                          <m:r>
                            <a:rPr lang="en-US" sz="2000" b="0" i="1" smtClean="0">
                              <a:latin typeface="Cambria Math"/>
                              <a:sym typeface="Symbol"/>
                            </a:rPr>
                            <m:t>1</m:t>
                          </m:r>
                        </m:sub>
                      </m:sSub>
                      <m:sSub>
                        <m:sSubPr>
                          <m:ctrlPr>
                            <a:rPr lang="en-US" sz="2000" i="1" smtClean="0">
                              <a:latin typeface="Cambria Math" panose="02040503050406030204" pitchFamily="18" charset="0"/>
                              <a:sym typeface="Symbol"/>
                            </a:rPr>
                          </m:ctrlPr>
                        </m:sSubPr>
                        <m:e>
                          <m:r>
                            <a:rPr lang="en-US" sz="2000" b="0" i="1" smtClean="0">
                              <a:latin typeface="Cambria Math"/>
                              <a:sym typeface="Symbol"/>
                            </a:rPr>
                            <m:t>𝑋</m:t>
                          </m:r>
                        </m:e>
                        <m:sub>
                          <m:r>
                            <a:rPr lang="en-US" sz="2000" b="0" i="1" smtClean="0">
                              <a:latin typeface="Cambria Math"/>
                              <a:sym typeface="Symbol"/>
                            </a:rPr>
                            <m:t>1</m:t>
                          </m:r>
                        </m:sub>
                      </m:sSub>
                      <m:r>
                        <a:rPr lang="en-US" sz="2000" i="1">
                          <a:latin typeface="Cambria Math"/>
                          <a:sym typeface="Symbol"/>
                        </a:rPr>
                        <m:t>+</m:t>
                      </m:r>
                      <m:sSub>
                        <m:sSubPr>
                          <m:ctrlPr>
                            <a:rPr lang="en-US" sz="2000" i="1">
                              <a:latin typeface="Cambria Math" panose="02040503050406030204" pitchFamily="18" charset="0"/>
                              <a:sym typeface="Symbol"/>
                            </a:rPr>
                          </m:ctrlPr>
                        </m:sSubPr>
                        <m:e>
                          <m:r>
                            <a:rPr lang="en-US" sz="2000" i="1">
                              <a:latin typeface="Cambria Math"/>
                              <a:sym typeface="Symbol"/>
                            </a:rPr>
                            <m:t>𝑛</m:t>
                          </m:r>
                        </m:e>
                        <m:sub>
                          <m:r>
                            <a:rPr lang="en-US" sz="2000" b="0" i="1" smtClean="0">
                              <a:latin typeface="Cambria Math"/>
                              <a:sym typeface="Symbol"/>
                            </a:rPr>
                            <m:t>2</m:t>
                          </m:r>
                        </m:sub>
                      </m:sSub>
                      <m:sSub>
                        <m:sSubPr>
                          <m:ctrlPr>
                            <a:rPr lang="en-US" sz="2000" i="1">
                              <a:latin typeface="Cambria Math" panose="02040503050406030204" pitchFamily="18" charset="0"/>
                              <a:sym typeface="Symbol"/>
                            </a:rPr>
                          </m:ctrlPr>
                        </m:sSubPr>
                        <m:e>
                          <m:r>
                            <a:rPr lang="en-US" sz="2000" i="1">
                              <a:latin typeface="Cambria Math"/>
                              <a:sym typeface="Symbol"/>
                            </a:rPr>
                            <m:t>𝑋</m:t>
                          </m:r>
                        </m:e>
                        <m:sub>
                          <m:r>
                            <a:rPr lang="en-US" sz="2000" b="0" i="1" smtClean="0">
                              <a:latin typeface="Cambria Math"/>
                              <a:sym typeface="Symbol"/>
                            </a:rPr>
                            <m:t>2</m:t>
                          </m:r>
                        </m:sub>
                      </m:sSub>
                      <m:r>
                        <a:rPr lang="en-US" sz="2000" i="1">
                          <a:latin typeface="Cambria Math"/>
                          <a:sym typeface="Symbol"/>
                        </a:rPr>
                        <m:t>+…+</m:t>
                      </m:r>
                      <m:sSub>
                        <m:sSubPr>
                          <m:ctrlPr>
                            <a:rPr lang="en-US" sz="2000" i="1">
                              <a:latin typeface="Cambria Math" panose="02040503050406030204" pitchFamily="18" charset="0"/>
                              <a:sym typeface="Symbol"/>
                            </a:rPr>
                          </m:ctrlPr>
                        </m:sSubPr>
                        <m:e>
                          <m:r>
                            <a:rPr lang="en-US" sz="2000" i="1">
                              <a:latin typeface="Cambria Math"/>
                              <a:sym typeface="Symbol"/>
                            </a:rPr>
                            <m:t>𝑛</m:t>
                          </m:r>
                        </m:e>
                        <m:sub>
                          <m:r>
                            <a:rPr lang="en-US" sz="2000" b="0" i="1" smtClean="0">
                              <a:latin typeface="Cambria Math"/>
                              <a:sym typeface="Symbol"/>
                            </a:rPr>
                            <m:t>𝑁</m:t>
                          </m:r>
                        </m:sub>
                      </m:sSub>
                      <m:sSub>
                        <m:sSubPr>
                          <m:ctrlPr>
                            <a:rPr lang="en-US" sz="2000" i="1">
                              <a:latin typeface="Cambria Math" panose="02040503050406030204" pitchFamily="18" charset="0"/>
                              <a:sym typeface="Symbol"/>
                            </a:rPr>
                          </m:ctrlPr>
                        </m:sSubPr>
                        <m:e>
                          <m:r>
                            <a:rPr lang="en-US" sz="2000" i="1">
                              <a:latin typeface="Cambria Math"/>
                              <a:sym typeface="Symbol"/>
                            </a:rPr>
                            <m:t>𝑋</m:t>
                          </m:r>
                        </m:e>
                        <m:sub>
                          <m:r>
                            <a:rPr lang="en-US" sz="2000" b="0" i="1" smtClean="0">
                              <a:latin typeface="Cambria Math"/>
                              <a:sym typeface="Symbol"/>
                            </a:rPr>
                            <m:t>𝑁</m:t>
                          </m:r>
                        </m:sub>
                      </m:sSub>
                      <m:r>
                        <a:rPr lang="en-US" sz="2000" i="1">
                          <a:latin typeface="Cambria Math"/>
                          <a:ea typeface="Cambria Math"/>
                          <a:sym typeface="Symbol"/>
                        </a:rPr>
                        <m:t>⇋</m:t>
                      </m:r>
                      <m:sSub>
                        <m:sSubPr>
                          <m:ctrlPr>
                            <a:rPr lang="en-US" sz="2000" i="1">
                              <a:latin typeface="Cambria Math" panose="02040503050406030204" pitchFamily="18" charset="0"/>
                              <a:sym typeface="Symbol"/>
                            </a:rPr>
                          </m:ctrlPr>
                        </m:sSubPr>
                        <m:e>
                          <m:r>
                            <a:rPr lang="en-US" sz="2000" i="1">
                              <a:latin typeface="Cambria Math"/>
                              <a:sym typeface="Symbol"/>
                            </a:rPr>
                            <m:t>𝑛</m:t>
                          </m:r>
                        </m:e>
                        <m:sub>
                          <m:r>
                            <a:rPr lang="en-US" sz="2000" i="1">
                              <a:latin typeface="Cambria Math"/>
                              <a:sym typeface="Symbol"/>
                            </a:rPr>
                            <m:t>𝑁</m:t>
                          </m:r>
                          <m:r>
                            <a:rPr lang="en-US" sz="2000" i="1">
                              <a:latin typeface="Cambria Math"/>
                              <a:sym typeface="Symbol"/>
                            </a:rPr>
                            <m:t>+1</m:t>
                          </m:r>
                        </m:sub>
                      </m:sSub>
                      <m:sSub>
                        <m:sSubPr>
                          <m:ctrlPr>
                            <a:rPr lang="en-US" sz="2000" i="1">
                              <a:latin typeface="Cambria Math" panose="02040503050406030204" pitchFamily="18" charset="0"/>
                              <a:sym typeface="Symbol"/>
                            </a:rPr>
                          </m:ctrlPr>
                        </m:sSubPr>
                        <m:e>
                          <m:r>
                            <a:rPr lang="en-US" sz="2000" b="0" i="1" smtClean="0">
                              <a:latin typeface="Cambria Math"/>
                              <a:sym typeface="Symbol"/>
                            </a:rPr>
                            <m:t>𝑋</m:t>
                          </m:r>
                        </m:e>
                        <m:sub>
                          <m:r>
                            <a:rPr lang="en-US" sz="2000" b="0" i="1" smtClean="0">
                              <a:latin typeface="Cambria Math"/>
                              <a:sym typeface="Symbol"/>
                            </a:rPr>
                            <m:t>𝑁</m:t>
                          </m:r>
                          <m:r>
                            <a:rPr lang="en-US" sz="2000" b="0" i="1" smtClean="0">
                              <a:latin typeface="Cambria Math"/>
                              <a:sym typeface="Symbol"/>
                            </a:rPr>
                            <m:t>+1</m:t>
                          </m:r>
                        </m:sub>
                      </m:sSub>
                      <m:r>
                        <a:rPr lang="en-US" sz="2000" i="1">
                          <a:latin typeface="Cambria Math"/>
                          <a:sym typeface="Symbol"/>
                        </a:rPr>
                        <m:t>+</m:t>
                      </m:r>
                      <m:sSub>
                        <m:sSubPr>
                          <m:ctrlPr>
                            <a:rPr lang="en-US" sz="2000" i="1">
                              <a:latin typeface="Cambria Math" panose="02040503050406030204" pitchFamily="18" charset="0"/>
                              <a:sym typeface="Symbol"/>
                            </a:rPr>
                          </m:ctrlPr>
                        </m:sSubPr>
                        <m:e>
                          <m:r>
                            <a:rPr lang="en-US" sz="2000" i="1">
                              <a:latin typeface="Cambria Math"/>
                              <a:sym typeface="Symbol"/>
                            </a:rPr>
                            <m:t>𝑛</m:t>
                          </m:r>
                        </m:e>
                        <m:sub>
                          <m:r>
                            <a:rPr lang="en-US" sz="2000" i="1">
                              <a:latin typeface="Cambria Math"/>
                              <a:sym typeface="Symbol"/>
                            </a:rPr>
                            <m:t>𝑁</m:t>
                          </m:r>
                          <m:r>
                            <a:rPr lang="en-US" sz="2000" i="1">
                              <a:latin typeface="Cambria Math"/>
                              <a:sym typeface="Symbol"/>
                            </a:rPr>
                            <m:t>+2</m:t>
                          </m:r>
                        </m:sub>
                      </m:sSub>
                      <m:sSub>
                        <m:sSubPr>
                          <m:ctrlPr>
                            <a:rPr lang="en-US" sz="2000" i="1">
                              <a:latin typeface="Cambria Math" panose="02040503050406030204" pitchFamily="18" charset="0"/>
                              <a:sym typeface="Symbol"/>
                            </a:rPr>
                          </m:ctrlPr>
                        </m:sSubPr>
                        <m:e>
                          <m:r>
                            <a:rPr lang="en-US" sz="2000" i="1">
                              <a:latin typeface="Cambria Math"/>
                              <a:sym typeface="Symbol"/>
                            </a:rPr>
                            <m:t>𝑋</m:t>
                          </m:r>
                        </m:e>
                        <m:sub>
                          <m:r>
                            <a:rPr lang="en-US" sz="2000" i="1">
                              <a:latin typeface="Cambria Math"/>
                              <a:sym typeface="Symbol"/>
                            </a:rPr>
                            <m:t>𝑁</m:t>
                          </m:r>
                          <m:r>
                            <a:rPr lang="en-US" sz="2000" i="1">
                              <a:latin typeface="Cambria Math"/>
                              <a:sym typeface="Symbol"/>
                            </a:rPr>
                            <m:t>+2</m:t>
                          </m:r>
                        </m:sub>
                      </m:sSub>
                      <m:r>
                        <a:rPr lang="en-US" sz="2000" i="1">
                          <a:latin typeface="Cambria Math"/>
                          <a:sym typeface="Symbol"/>
                        </a:rPr>
                        <m:t>+…+</m:t>
                      </m:r>
                      <m:sSub>
                        <m:sSubPr>
                          <m:ctrlPr>
                            <a:rPr lang="en-US" sz="2000" i="1">
                              <a:latin typeface="Cambria Math" panose="02040503050406030204" pitchFamily="18" charset="0"/>
                              <a:sym typeface="Symbol"/>
                            </a:rPr>
                          </m:ctrlPr>
                        </m:sSubPr>
                        <m:e>
                          <m:r>
                            <a:rPr lang="en-US" sz="2000" i="1">
                              <a:latin typeface="Cambria Math"/>
                              <a:sym typeface="Symbol"/>
                            </a:rPr>
                            <m:t>𝑛</m:t>
                          </m:r>
                        </m:e>
                        <m:sub>
                          <m:r>
                            <a:rPr lang="en-US" sz="2000" i="1">
                              <a:latin typeface="Cambria Math"/>
                              <a:sym typeface="Symbol"/>
                            </a:rPr>
                            <m:t>𝑁</m:t>
                          </m:r>
                          <m:r>
                            <a:rPr lang="en-US" sz="2000" i="1">
                              <a:latin typeface="Cambria Math"/>
                              <a:sym typeface="Symbol"/>
                            </a:rPr>
                            <m:t>+</m:t>
                          </m:r>
                          <m:r>
                            <a:rPr lang="en-US" sz="2000" b="0" i="1" smtClean="0">
                              <a:latin typeface="Cambria Math"/>
                              <a:sym typeface="Symbol"/>
                            </a:rPr>
                            <m:t>𝑀</m:t>
                          </m:r>
                        </m:sub>
                      </m:sSub>
                      <m:sSub>
                        <m:sSubPr>
                          <m:ctrlPr>
                            <a:rPr lang="en-US" sz="2000" i="1">
                              <a:latin typeface="Cambria Math" panose="02040503050406030204" pitchFamily="18" charset="0"/>
                              <a:sym typeface="Symbol"/>
                            </a:rPr>
                          </m:ctrlPr>
                        </m:sSubPr>
                        <m:e>
                          <m:r>
                            <a:rPr lang="en-US" sz="2000" i="1">
                              <a:latin typeface="Cambria Math"/>
                              <a:sym typeface="Symbol"/>
                            </a:rPr>
                            <m:t>𝑋</m:t>
                          </m:r>
                        </m:e>
                        <m:sub>
                          <m:r>
                            <a:rPr lang="en-US" sz="2000" i="1">
                              <a:latin typeface="Cambria Math"/>
                              <a:sym typeface="Symbol"/>
                            </a:rPr>
                            <m:t>𝑁</m:t>
                          </m:r>
                          <m:r>
                            <a:rPr lang="en-US" sz="2000" i="1">
                              <a:latin typeface="Cambria Math"/>
                              <a:sym typeface="Symbol"/>
                            </a:rPr>
                            <m:t>+</m:t>
                          </m:r>
                          <m:r>
                            <a:rPr lang="en-US" sz="2000" b="0" i="1" smtClean="0">
                              <a:latin typeface="Cambria Math"/>
                              <a:sym typeface="Symbol"/>
                            </a:rPr>
                            <m:t>𝑀</m:t>
                          </m:r>
                        </m:sub>
                      </m:sSub>
                    </m:oMath>
                  </m:oMathPara>
                </a14:m>
                <a:endParaRPr lang="en-US" sz="2000" i="1" dirty="0" smtClean="0">
                  <a:latin typeface="Cambria Math"/>
                  <a:sym typeface="Symbol"/>
                </a:endParaRPr>
              </a:p>
              <a:p>
                <a:pPr marL="0" lvl="2"/>
                <a:endParaRPr lang="en-US" sz="2000" dirty="0"/>
              </a:p>
              <a:p>
                <a:pPr marL="0" lvl="2"/>
                <a:r>
                  <a:rPr lang="en-US" sz="2000" dirty="0" smtClean="0"/>
                  <a:t>Define </a:t>
                </a:r>
                <a14:m>
                  <m:oMath xmlns:m="http://schemas.openxmlformats.org/officeDocument/2006/math">
                    <m:r>
                      <m:rPr>
                        <m:sty m:val="p"/>
                      </m:rPr>
                      <a:rPr lang="en-US" sz="2000" b="0" i="0" smtClean="0">
                        <a:latin typeface="Cambria Math"/>
                      </a:rPr>
                      <m:t>the</m:t>
                    </m:r>
                    <m:r>
                      <a:rPr lang="en-US" sz="2000" b="0" i="0" smtClean="0">
                        <a:latin typeface="Cambria Math"/>
                      </a:rPr>
                      <m:t> </m:t>
                    </m:r>
                    <m:r>
                      <m:rPr>
                        <m:nor/>
                      </m:rPr>
                      <a:rPr lang="en-US" sz="2000" b="1" i="0" smtClean="0">
                        <a:latin typeface="Cambria Math"/>
                      </a:rPr>
                      <m:t>stoichiometric</m:t>
                    </m:r>
                    <m:r>
                      <m:rPr>
                        <m:nor/>
                      </m:rPr>
                      <a:rPr lang="en-US" sz="2000" b="1" i="0" smtClean="0">
                        <a:latin typeface="Cambria Math"/>
                      </a:rPr>
                      <m:t> </m:t>
                    </m:r>
                    <m:r>
                      <m:rPr>
                        <m:nor/>
                      </m:rPr>
                      <a:rPr lang="en-US" sz="2000" b="1" i="0" smtClean="0">
                        <a:latin typeface="Cambria Math"/>
                      </a:rPr>
                      <m:t>coefficients</m:t>
                    </m:r>
                    <m:r>
                      <m:rPr>
                        <m:nor/>
                      </m:rPr>
                      <a:rPr lang="en-US" sz="2000" b="1" i="0" smtClean="0">
                        <a:latin typeface="Cambria Math"/>
                      </a:rPr>
                      <m:t> </m:t>
                    </m:r>
                    <m:sSub>
                      <m:sSubPr>
                        <m:ctrlPr>
                          <a:rPr lang="en-US" sz="2000" i="1" smtClean="0">
                            <a:latin typeface="Cambria Math" panose="02040503050406030204" pitchFamily="18" charset="0"/>
                          </a:rPr>
                        </m:ctrlPr>
                      </m:sSubPr>
                      <m:e>
                        <m:r>
                          <a:rPr lang="en-US" sz="2000" i="1" smtClean="0">
                            <a:latin typeface="Cambria Math"/>
                            <a:ea typeface="Cambria Math"/>
                          </a:rPr>
                          <m:t>𝜈</m:t>
                        </m:r>
                      </m:e>
                      <m:sub>
                        <m:r>
                          <a:rPr lang="en-US" sz="2000" b="0" i="1" smtClean="0">
                            <a:latin typeface="Cambria Math"/>
                          </a:rPr>
                          <m:t>𝑖</m:t>
                        </m:r>
                      </m:sub>
                    </m:sSub>
                  </m:oMath>
                </a14:m>
                <a:r>
                  <a:rPr lang="en-US" sz="2000" dirty="0" smtClean="0"/>
                  <a:t> as the </a:t>
                </a:r>
                <a:r>
                  <a:rPr lang="en-US" sz="2000" b="1" dirty="0" smtClean="0"/>
                  <a:t>change in number </a:t>
                </a:r>
                <a:r>
                  <a:rPr lang="en-US" sz="2000" dirty="0" smtClean="0"/>
                  <a:t>of molecules of each type during the forward (left-to-right </a:t>
                </a:r>
                <a14:m>
                  <m:oMath xmlns:m="http://schemas.openxmlformats.org/officeDocument/2006/math">
                    <m:r>
                      <a:rPr lang="en-US" sz="2000" i="1" smtClean="0">
                        <a:latin typeface="Cambria Math"/>
                        <a:ea typeface="Cambria Math"/>
                        <a:sym typeface="Symbol"/>
                      </a:rPr>
                      <m:t>→</m:t>
                    </m:r>
                  </m:oMath>
                </a14:m>
                <a:r>
                  <a:rPr lang="en-US" sz="2000" dirty="0" smtClean="0"/>
                  <a:t>) reaction:</a:t>
                </a:r>
              </a:p>
              <a:p>
                <a:pPr marL="0" lvl="2"/>
                <a:endParaRPr lang="en-US" sz="2000" dirty="0"/>
              </a:p>
              <a:p>
                <a:pPr marL="0" lvl="2"/>
                <a14:m>
                  <m:oMathPara xmlns:m="http://schemas.openxmlformats.org/officeDocument/2006/math">
                    <m:oMathParaPr>
                      <m:jc m:val="centerGroup"/>
                    </m:oMathParaPr>
                    <m:oMath xmlns:m="http://schemas.openxmlformats.org/officeDocument/2006/math">
                      <m:sSub>
                        <m:sSubPr>
                          <m:ctrlPr>
                            <a:rPr lang="en-US" sz="2000" i="1">
                              <a:latin typeface="Cambria Math" panose="02040503050406030204" pitchFamily="18" charset="0"/>
                            </a:rPr>
                          </m:ctrlPr>
                        </m:sSubPr>
                        <m:e>
                          <m:r>
                            <a:rPr lang="en-US" sz="2000" i="1">
                              <a:latin typeface="Cambria Math"/>
                              <a:ea typeface="Cambria Math"/>
                            </a:rPr>
                            <m:t>𝜈</m:t>
                          </m:r>
                        </m:e>
                        <m:sub>
                          <m:r>
                            <a:rPr lang="en-US" sz="2000" i="1">
                              <a:latin typeface="Cambria Math"/>
                            </a:rPr>
                            <m:t>𝑖</m:t>
                          </m:r>
                        </m:sub>
                      </m:sSub>
                      <m:r>
                        <a:rPr lang="en-US" sz="2000" b="0" i="1" smtClean="0">
                          <a:latin typeface="Cambria Math"/>
                        </a:rPr>
                        <m:t>=</m:t>
                      </m:r>
                      <m:d>
                        <m:dPr>
                          <m:begChr m:val="{"/>
                          <m:endChr m:val=""/>
                          <m:ctrlPr>
                            <a:rPr lang="en-US" sz="2000" b="0" i="1" smtClean="0">
                              <a:latin typeface="Cambria Math" panose="02040503050406030204" pitchFamily="18" charset="0"/>
                            </a:rPr>
                          </m:ctrlPr>
                        </m:dPr>
                        <m:e>
                          <m:eqArr>
                            <m:eqArrPr>
                              <m:ctrlPr>
                                <a:rPr lang="en-US" sz="2000" b="0" i="1" smtClean="0">
                                  <a:latin typeface="Cambria Math" panose="02040503050406030204" pitchFamily="18" charset="0"/>
                                </a:rPr>
                              </m:ctrlPr>
                            </m:eqArrPr>
                            <m:e>
                              <m:r>
                                <a:rPr lang="en-US" sz="2000" b="0" i="1" smtClean="0">
                                  <a:latin typeface="Cambria Math"/>
                                </a:rPr>
                                <m:t>−</m:t>
                              </m:r>
                              <m:sSub>
                                <m:sSubPr>
                                  <m:ctrlPr>
                                    <a:rPr lang="en-US" sz="2000" i="1">
                                      <a:latin typeface="Cambria Math" panose="02040503050406030204" pitchFamily="18" charset="0"/>
                                      <a:sym typeface="Symbol"/>
                                    </a:rPr>
                                  </m:ctrlPr>
                                </m:sSubPr>
                                <m:e>
                                  <m:r>
                                    <a:rPr lang="en-US" sz="2000" i="1">
                                      <a:latin typeface="Cambria Math"/>
                                      <a:sym typeface="Symbol"/>
                                    </a:rPr>
                                    <m:t>𝑛</m:t>
                                  </m:r>
                                </m:e>
                                <m:sub>
                                  <m:r>
                                    <a:rPr lang="en-US" sz="2000" b="0" i="1" smtClean="0">
                                      <a:latin typeface="Cambria Math"/>
                                      <a:sym typeface="Symbol"/>
                                    </a:rPr>
                                    <m:t>𝑖</m:t>
                                  </m:r>
                                </m:sub>
                              </m:sSub>
                              <m:r>
                                <a:rPr lang="en-US" sz="2000" b="0" i="1" smtClean="0">
                                  <a:latin typeface="Cambria Math"/>
                                  <a:sym typeface="Symbol"/>
                                </a:rPr>
                                <m:t>:1</m:t>
                              </m:r>
                              <m:r>
                                <a:rPr lang="en-US" sz="2000" b="0" i="1" smtClean="0">
                                  <a:latin typeface="Cambria Math"/>
                                  <a:ea typeface="Cambria Math"/>
                                  <a:sym typeface="Symbol"/>
                                </a:rPr>
                                <m:t>≤</m:t>
                              </m:r>
                              <m:r>
                                <a:rPr lang="en-US" sz="2000" b="0" i="1" smtClean="0">
                                  <a:latin typeface="Cambria Math"/>
                                  <a:ea typeface="Cambria Math"/>
                                  <a:sym typeface="Symbol"/>
                                </a:rPr>
                                <m:t>𝑖</m:t>
                              </m:r>
                              <m:r>
                                <a:rPr lang="en-US" sz="2000" b="0" i="1" smtClean="0">
                                  <a:latin typeface="Cambria Math"/>
                                  <a:ea typeface="Cambria Math"/>
                                  <a:sym typeface="Symbol"/>
                                </a:rPr>
                                <m:t>≤</m:t>
                              </m:r>
                              <m:r>
                                <a:rPr lang="en-US" sz="2000" b="0" i="1" smtClean="0">
                                  <a:latin typeface="Cambria Math"/>
                                  <a:ea typeface="Cambria Math"/>
                                  <a:sym typeface="Symbol"/>
                                </a:rPr>
                                <m:t>𝑁</m:t>
                              </m:r>
                            </m:e>
                            <m:e>
                              <m:sSub>
                                <m:sSubPr>
                                  <m:ctrlPr>
                                    <a:rPr lang="en-US" sz="2000" i="1">
                                      <a:latin typeface="Cambria Math" panose="02040503050406030204" pitchFamily="18" charset="0"/>
                                      <a:sym typeface="Symbol"/>
                                    </a:rPr>
                                  </m:ctrlPr>
                                </m:sSubPr>
                                <m:e>
                                  <m:r>
                                    <a:rPr lang="en-US" sz="2000" i="1">
                                      <a:latin typeface="Cambria Math"/>
                                      <a:sym typeface="Symbol"/>
                                    </a:rPr>
                                    <m:t>𝑛</m:t>
                                  </m:r>
                                </m:e>
                                <m:sub>
                                  <m:r>
                                    <a:rPr lang="en-US" sz="2000" b="0" i="1" smtClean="0">
                                      <a:latin typeface="Cambria Math"/>
                                      <a:sym typeface="Symbol"/>
                                    </a:rPr>
                                    <m:t>𝑖</m:t>
                                  </m:r>
                                </m:sub>
                              </m:sSub>
                              <m:r>
                                <a:rPr lang="en-US" sz="2000" b="0" i="1" smtClean="0">
                                  <a:latin typeface="Cambria Math"/>
                                  <a:sym typeface="Symbol"/>
                                </a:rPr>
                                <m:t>: </m:t>
                              </m:r>
                              <m:r>
                                <a:rPr lang="en-US" sz="2000" b="0" i="1" smtClean="0">
                                  <a:latin typeface="Cambria Math"/>
                                  <a:sym typeface="Symbol"/>
                                </a:rPr>
                                <m:t>𝑁</m:t>
                              </m:r>
                              <m:r>
                                <a:rPr lang="en-US" sz="2000" b="0" i="1" smtClean="0">
                                  <a:latin typeface="Cambria Math"/>
                                  <a:sym typeface="Symbol"/>
                                </a:rPr>
                                <m:t>+1≤</m:t>
                              </m:r>
                              <m:r>
                                <a:rPr lang="en-US" sz="2000" i="1">
                                  <a:latin typeface="Cambria Math"/>
                                  <a:ea typeface="Cambria Math"/>
                                  <a:sym typeface="Symbol"/>
                                </a:rPr>
                                <m:t>𝑖</m:t>
                              </m:r>
                              <m:r>
                                <a:rPr lang="en-US" sz="2000" i="1">
                                  <a:latin typeface="Cambria Math"/>
                                  <a:ea typeface="Cambria Math"/>
                                  <a:sym typeface="Symbol"/>
                                </a:rPr>
                                <m:t>≤</m:t>
                              </m:r>
                              <m:r>
                                <a:rPr lang="en-US" sz="2000" i="1">
                                  <a:latin typeface="Cambria Math"/>
                                  <a:ea typeface="Cambria Math"/>
                                  <a:sym typeface="Symbol"/>
                                </a:rPr>
                                <m:t>𝑁</m:t>
                              </m:r>
                              <m:r>
                                <a:rPr lang="en-US" sz="2000" b="0" i="1" smtClean="0">
                                  <a:latin typeface="Cambria Math"/>
                                  <a:ea typeface="Cambria Math"/>
                                  <a:sym typeface="Symbol"/>
                                </a:rPr>
                                <m:t>+</m:t>
                              </m:r>
                              <m:r>
                                <a:rPr lang="en-US" sz="2000" b="0" i="1" smtClean="0">
                                  <a:latin typeface="Cambria Math"/>
                                  <a:ea typeface="Cambria Math"/>
                                  <a:sym typeface="Symbol"/>
                                </a:rPr>
                                <m:t>𝑀</m:t>
                              </m:r>
                            </m:e>
                          </m:eqArr>
                        </m:e>
                      </m:d>
                    </m:oMath>
                  </m:oMathPara>
                </a14:m>
                <a:endParaRPr lang="en-US" sz="2000" dirty="0" smtClean="0"/>
              </a:p>
              <a:p>
                <a:pPr marL="0" lvl="2"/>
                <a:endParaRPr lang="en-US" sz="2000" dirty="0"/>
              </a:p>
              <a:p>
                <a:pPr marL="0" lvl="2"/>
                <a:r>
                  <a:rPr lang="en-US" sz="2000" b="1" dirty="0" smtClean="0"/>
                  <a:t>The </a:t>
                </a:r>
                <a14:m>
                  <m:oMath xmlns:m="http://schemas.openxmlformats.org/officeDocument/2006/math">
                    <m:sSub>
                      <m:sSubPr>
                        <m:ctrlPr>
                          <a:rPr lang="en-US" sz="2000" b="1" i="1">
                            <a:latin typeface="Cambria Math" panose="02040503050406030204" pitchFamily="18" charset="0"/>
                          </a:rPr>
                        </m:ctrlPr>
                      </m:sSubPr>
                      <m:e>
                        <m:r>
                          <a:rPr lang="en-US" sz="2000" b="1" i="1">
                            <a:latin typeface="Cambria Math"/>
                            <a:ea typeface="Cambria Math"/>
                          </a:rPr>
                          <m:t>𝝂</m:t>
                        </m:r>
                      </m:e>
                      <m:sub>
                        <m:r>
                          <a:rPr lang="en-US" sz="2000" b="1" i="1">
                            <a:latin typeface="Cambria Math"/>
                          </a:rPr>
                          <m:t>𝒊</m:t>
                        </m:r>
                      </m:sub>
                    </m:sSub>
                  </m:oMath>
                </a14:m>
                <a:r>
                  <a:rPr lang="en-US" sz="2000" b="1" dirty="0"/>
                  <a:t> need not sum to 0, although they can</a:t>
                </a:r>
              </a:p>
              <a:p>
                <a:pPr marL="0" lvl="2"/>
                <a:endParaRPr lang="en-US" sz="2000" dirty="0"/>
              </a:p>
              <a:p>
                <a:pPr marL="0" lvl="2"/>
                <a:r>
                  <a:rPr lang="en-US" sz="2000" dirty="0" smtClean="0"/>
                  <a:t>𝐸</a:t>
                </a:r>
                <a:r>
                  <a:rPr lang="en-US" sz="2000" dirty="0"/>
                  <a:t>.𝑔</a:t>
                </a:r>
                <a:r>
                  <a:rPr lang="en-US" sz="2000" dirty="0" smtClean="0"/>
                  <a:t>., </a:t>
                </a:r>
                <a:r>
                  <a:rPr lang="en-US" sz="2000" dirty="0"/>
                  <a:t>for </a:t>
                </a:r>
                <a14:m>
                  <m:oMath xmlns:m="http://schemas.openxmlformats.org/officeDocument/2006/math">
                    <m:r>
                      <m:rPr>
                        <m:sty m:val="p"/>
                      </m:rPr>
                      <a:rPr lang="en-US" sz="2000">
                        <a:latin typeface="Cambria Math"/>
                        <a:sym typeface="Symbol"/>
                      </a:rPr>
                      <m:t>A</m:t>
                    </m:r>
                    <m:r>
                      <a:rPr lang="en-US" sz="2000">
                        <a:latin typeface="Cambria Math"/>
                        <a:sym typeface="Symbol"/>
                      </a:rPr>
                      <m:t>+</m:t>
                    </m:r>
                    <m:r>
                      <m:rPr>
                        <m:sty m:val="p"/>
                      </m:rPr>
                      <a:rPr lang="en-US" sz="2000">
                        <a:latin typeface="Cambria Math"/>
                        <a:sym typeface="Symbol"/>
                      </a:rPr>
                      <m:t>B</m:t>
                    </m:r>
                    <m:r>
                      <a:rPr lang="en-US" sz="2000" i="1">
                        <a:latin typeface="Cambria Math"/>
                        <a:ea typeface="Cambria Math"/>
                        <a:sym typeface="Symbol"/>
                      </a:rPr>
                      <m:t>⇋</m:t>
                    </m:r>
                    <m:r>
                      <m:rPr>
                        <m:sty m:val="p"/>
                      </m:rPr>
                      <a:rPr lang="en-US" sz="2000">
                        <a:latin typeface="Cambria Math"/>
                        <a:ea typeface="Cambria Math"/>
                        <a:sym typeface="Symbol"/>
                      </a:rPr>
                      <m:t>AB</m:t>
                    </m:r>
                    <m:r>
                      <a:rPr lang="en-US" sz="2000" b="0" i="1" smtClean="0">
                        <a:latin typeface="Cambria Math"/>
                        <a:ea typeface="Cambria Math"/>
                        <a:sym typeface="Symbol"/>
                      </a:rPr>
                      <m:t> , </m:t>
                    </m:r>
                    <m:sSub>
                      <m:sSubPr>
                        <m:ctrlPr>
                          <a:rPr lang="en-US" sz="2000" i="1">
                            <a:latin typeface="Cambria Math" panose="02040503050406030204" pitchFamily="18" charset="0"/>
                          </a:rPr>
                        </m:ctrlPr>
                      </m:sSubPr>
                      <m:e>
                        <m:r>
                          <a:rPr lang="en-US" sz="2000" i="1">
                            <a:latin typeface="Cambria Math"/>
                            <a:ea typeface="Cambria Math"/>
                          </a:rPr>
                          <m:t>𝜈</m:t>
                        </m:r>
                      </m:e>
                      <m:sub>
                        <m:r>
                          <m:rPr>
                            <m:sty m:val="p"/>
                          </m:rPr>
                          <a:rPr lang="en-US" sz="2000" b="0" i="0" smtClean="0">
                            <a:latin typeface="Cambria Math"/>
                          </a:rPr>
                          <m:t>A</m:t>
                        </m:r>
                      </m:sub>
                    </m:sSub>
                    <m:r>
                      <a:rPr lang="en-US" sz="2000" b="0" i="1" smtClean="0">
                        <a:latin typeface="Cambria Math"/>
                      </a:rPr>
                      <m:t>=−1</m:t>
                    </m:r>
                  </m:oMath>
                </a14:m>
                <a:r>
                  <a:rPr lang="en-US" sz="2000" dirty="0" smtClean="0"/>
                  <a:t>, </a:t>
                </a:r>
                <a14:m>
                  <m:oMath xmlns:m="http://schemas.openxmlformats.org/officeDocument/2006/math">
                    <m:sSub>
                      <m:sSubPr>
                        <m:ctrlPr>
                          <a:rPr lang="en-US" sz="2000" i="1" smtClean="0">
                            <a:latin typeface="Cambria Math" panose="02040503050406030204" pitchFamily="18" charset="0"/>
                          </a:rPr>
                        </m:ctrlPr>
                      </m:sSubPr>
                      <m:e>
                        <m:r>
                          <a:rPr lang="en-US" sz="2000" i="1">
                            <a:latin typeface="Cambria Math"/>
                            <a:ea typeface="Cambria Math"/>
                          </a:rPr>
                          <m:t>𝜈</m:t>
                        </m:r>
                      </m:e>
                      <m:sub>
                        <m:r>
                          <m:rPr>
                            <m:sty m:val="p"/>
                          </m:rPr>
                          <a:rPr lang="en-US" sz="2000" b="0" i="0" smtClean="0">
                            <a:latin typeface="Cambria Math"/>
                            <a:ea typeface="Cambria Math"/>
                          </a:rPr>
                          <m:t>B</m:t>
                        </m:r>
                      </m:sub>
                    </m:sSub>
                    <m:r>
                      <a:rPr lang="en-US" sz="2000" i="1">
                        <a:latin typeface="Cambria Math"/>
                      </a:rPr>
                      <m:t>=−1</m:t>
                    </m:r>
                  </m:oMath>
                </a14:m>
                <a:r>
                  <a:rPr lang="en-US" sz="2000" dirty="0" smtClean="0"/>
                  <a:t>, </a:t>
                </a:r>
                <a14:m>
                  <m:oMath xmlns:m="http://schemas.openxmlformats.org/officeDocument/2006/math">
                    <m:sSub>
                      <m:sSubPr>
                        <m:ctrlPr>
                          <a:rPr lang="en-US" sz="2000" i="1">
                            <a:latin typeface="Cambria Math" panose="02040503050406030204" pitchFamily="18" charset="0"/>
                          </a:rPr>
                        </m:ctrlPr>
                      </m:sSubPr>
                      <m:e>
                        <m:r>
                          <a:rPr lang="en-US" sz="2000" i="1">
                            <a:latin typeface="Cambria Math"/>
                            <a:ea typeface="Cambria Math"/>
                          </a:rPr>
                          <m:t>𝜈</m:t>
                        </m:r>
                      </m:e>
                      <m:sub>
                        <m:r>
                          <m:rPr>
                            <m:sty m:val="p"/>
                          </m:rPr>
                          <a:rPr lang="en-US" sz="2000" b="0" i="0" smtClean="0">
                            <a:latin typeface="Cambria Math"/>
                          </a:rPr>
                          <m:t>C</m:t>
                        </m:r>
                      </m:sub>
                    </m:sSub>
                    <m:r>
                      <a:rPr lang="en-US" sz="2000" i="1">
                        <a:latin typeface="Cambria Math"/>
                      </a:rPr>
                      <m:t>=1</m:t>
                    </m:r>
                  </m:oMath>
                </a14:m>
                <a:r>
                  <a:rPr lang="en-US" sz="2000" dirty="0" smtClean="0"/>
                  <a:t>,</a:t>
                </a:r>
              </a:p>
              <a:p>
                <a:pPr marL="0" lvl="2"/>
                <a:endParaRPr lang="en-US" sz="2000" i="1" dirty="0" smtClean="0">
                  <a:latin typeface="Cambria Math"/>
                </a:endParaRPr>
              </a:p>
              <a:p>
                <a:pPr marL="0" lvl="2"/>
                <a14:m>
                  <m:oMathPara xmlns:m="http://schemas.openxmlformats.org/officeDocument/2006/math">
                    <m:oMathParaPr>
                      <m:jc m:val="center"/>
                    </m:oMathParaPr>
                    <m:oMath xmlns:m="http://schemas.openxmlformats.org/officeDocument/2006/math">
                      <m:sSub>
                        <m:sSubPr>
                          <m:ctrlPr>
                            <a:rPr lang="en-US" sz="2000" i="1">
                              <a:latin typeface="Cambria Math" panose="02040503050406030204" pitchFamily="18" charset="0"/>
                            </a:rPr>
                          </m:ctrlPr>
                        </m:sSubPr>
                        <m:e>
                          <m:r>
                            <a:rPr lang="en-US" sz="2000" i="1">
                              <a:latin typeface="Cambria Math"/>
                              <a:ea typeface="Cambria Math"/>
                            </a:rPr>
                            <m:t>𝜈</m:t>
                          </m:r>
                        </m:e>
                        <m:sub>
                          <m:r>
                            <m:rPr>
                              <m:sty m:val="p"/>
                            </m:rPr>
                            <a:rPr lang="en-US" sz="2000">
                              <a:latin typeface="Cambria Math"/>
                            </a:rPr>
                            <m:t>A</m:t>
                          </m:r>
                        </m:sub>
                      </m:sSub>
                      <m:r>
                        <a:rPr lang="en-US" sz="2000" b="0" i="1" smtClean="0">
                          <a:latin typeface="Cambria Math"/>
                        </a:rPr>
                        <m:t>+</m:t>
                      </m:r>
                      <m:sSub>
                        <m:sSubPr>
                          <m:ctrlPr>
                            <a:rPr lang="en-US" sz="2000" i="1">
                              <a:latin typeface="Cambria Math" panose="02040503050406030204" pitchFamily="18" charset="0"/>
                            </a:rPr>
                          </m:ctrlPr>
                        </m:sSubPr>
                        <m:e>
                          <m:r>
                            <a:rPr lang="en-US" sz="2000" i="1">
                              <a:latin typeface="Cambria Math"/>
                              <a:ea typeface="Cambria Math"/>
                            </a:rPr>
                            <m:t>𝜈</m:t>
                          </m:r>
                        </m:e>
                        <m:sub>
                          <m:r>
                            <m:rPr>
                              <m:sty m:val="p"/>
                            </m:rPr>
                            <a:rPr lang="en-US" sz="2000">
                              <a:latin typeface="Cambria Math"/>
                              <a:ea typeface="Cambria Math"/>
                            </a:rPr>
                            <m:t>B</m:t>
                          </m:r>
                        </m:sub>
                      </m:sSub>
                      <m:r>
                        <a:rPr lang="en-US" sz="2000" b="0" i="1" smtClean="0">
                          <a:latin typeface="Cambria Math"/>
                          <a:ea typeface="Cambria Math"/>
                        </a:rPr>
                        <m:t>+</m:t>
                      </m:r>
                      <m:sSub>
                        <m:sSubPr>
                          <m:ctrlPr>
                            <a:rPr lang="en-US" sz="2000" i="1">
                              <a:latin typeface="Cambria Math" panose="02040503050406030204" pitchFamily="18" charset="0"/>
                            </a:rPr>
                          </m:ctrlPr>
                        </m:sSubPr>
                        <m:e>
                          <m:r>
                            <a:rPr lang="en-US" sz="2000" i="1">
                              <a:latin typeface="Cambria Math"/>
                              <a:ea typeface="Cambria Math"/>
                            </a:rPr>
                            <m:t>𝜈</m:t>
                          </m:r>
                        </m:e>
                        <m:sub>
                          <m:r>
                            <m:rPr>
                              <m:sty m:val="p"/>
                            </m:rPr>
                            <a:rPr lang="en-US" sz="2000">
                              <a:latin typeface="Cambria Math"/>
                            </a:rPr>
                            <m:t>C</m:t>
                          </m:r>
                        </m:sub>
                      </m:sSub>
                      <m:r>
                        <a:rPr lang="en-US" sz="2000" i="1">
                          <a:latin typeface="Cambria Math"/>
                        </a:rPr>
                        <m:t>=</m:t>
                      </m:r>
                      <m:r>
                        <a:rPr lang="en-US" sz="2000" b="0" i="1" smtClean="0">
                          <a:latin typeface="Cambria Math"/>
                        </a:rPr>
                        <m:t>−</m:t>
                      </m:r>
                      <m:r>
                        <a:rPr lang="en-US" sz="2000" i="1">
                          <a:latin typeface="Cambria Math"/>
                        </a:rPr>
                        <m:t>1</m:t>
                      </m:r>
                      <m:r>
                        <a:rPr lang="en-US" sz="2000" b="0" i="1" smtClean="0">
                          <a:latin typeface="Cambria Math"/>
                        </a:rPr>
                        <m:t>−1+1=−1</m:t>
                      </m:r>
                    </m:oMath>
                  </m:oMathPara>
                </a14:m>
                <a:endParaRPr lang="en-US" sz="2000" dirty="0" smtClean="0"/>
              </a:p>
              <a:p>
                <a:pPr marL="0" lvl="2"/>
                <a:endParaRPr lang="en-US" sz="2000" i="1" dirty="0" smtClean="0"/>
              </a:p>
              <a:p>
                <a:pPr marL="0" lvl="2"/>
                <a:r>
                  <a:rPr lang="en-US" sz="2000" dirty="0" smtClean="0"/>
                  <a:t>and for CH</a:t>
                </a:r>
                <a:r>
                  <a:rPr lang="en-US" sz="2000" baseline="-25000" dirty="0" smtClean="0"/>
                  <a:t>4</a:t>
                </a:r>
                <a:r>
                  <a:rPr lang="en-US" sz="2000" dirty="0" smtClean="0"/>
                  <a:t>+2O</a:t>
                </a:r>
                <a:r>
                  <a:rPr lang="en-US" sz="2000" baseline="-25000" dirty="0" smtClean="0"/>
                  <a:t>2</a:t>
                </a:r>
                <a:r>
                  <a:rPr lang="en-US" sz="2000" dirty="0" smtClean="0">
                    <a:ea typeface="Cambria Math"/>
                    <a:sym typeface="Symbol"/>
                  </a:rPr>
                  <a:t> </a:t>
                </a:r>
                <a14:m>
                  <m:oMath xmlns:m="http://schemas.openxmlformats.org/officeDocument/2006/math">
                    <m:r>
                      <a:rPr lang="en-US" sz="2000" i="1">
                        <a:latin typeface="Cambria Math"/>
                        <a:ea typeface="Cambria Math"/>
                        <a:sym typeface="Symbol"/>
                      </a:rPr>
                      <m:t>⇋</m:t>
                    </m:r>
                  </m:oMath>
                </a14:m>
                <a:r>
                  <a:rPr lang="en-US" sz="2000" i="1" dirty="0" smtClean="0"/>
                  <a:t> </a:t>
                </a:r>
                <a:r>
                  <a:rPr lang="en-US" sz="2000" dirty="0" smtClean="0"/>
                  <a:t>CO</a:t>
                </a:r>
                <a:r>
                  <a:rPr lang="en-US" sz="2000" baseline="-25000" dirty="0" smtClean="0"/>
                  <a:t>2</a:t>
                </a:r>
                <a:r>
                  <a:rPr lang="en-US" sz="2000" dirty="0" smtClean="0"/>
                  <a:t>+2H</a:t>
                </a:r>
                <a:r>
                  <a:rPr lang="en-US" sz="2000" baseline="-25000" dirty="0" smtClean="0"/>
                  <a:t>2</a:t>
                </a:r>
                <a:r>
                  <a:rPr lang="en-US" sz="2000" dirty="0" smtClean="0"/>
                  <a:t>O, </a:t>
                </a:r>
                <a14:m>
                  <m:oMath xmlns:m="http://schemas.openxmlformats.org/officeDocument/2006/math">
                    <m:sSub>
                      <m:sSubPr>
                        <m:ctrlPr>
                          <a:rPr lang="en-US" sz="2000" i="1">
                            <a:latin typeface="Cambria Math" panose="02040503050406030204" pitchFamily="18" charset="0"/>
                          </a:rPr>
                        </m:ctrlPr>
                      </m:sSubPr>
                      <m:e>
                        <m:r>
                          <a:rPr lang="en-US" sz="2000" i="1">
                            <a:latin typeface="Cambria Math"/>
                            <a:ea typeface="Cambria Math"/>
                          </a:rPr>
                          <m:t>𝜈</m:t>
                        </m:r>
                      </m:e>
                      <m:sub>
                        <m:r>
                          <m:rPr>
                            <m:nor/>
                          </m:rPr>
                          <a:rPr lang="en-US" sz="2000" dirty="0"/>
                          <m:t>CH</m:t>
                        </m:r>
                        <m:r>
                          <m:rPr>
                            <m:nor/>
                          </m:rPr>
                          <a:rPr lang="en-US" sz="2000" baseline="-25000" dirty="0"/>
                          <m:t>4</m:t>
                        </m:r>
                      </m:sub>
                    </m:sSub>
                    <m:r>
                      <a:rPr lang="en-US" sz="2000" i="1">
                        <a:latin typeface="Cambria Math"/>
                      </a:rPr>
                      <m:t>=−1</m:t>
                    </m:r>
                  </m:oMath>
                </a14:m>
                <a:r>
                  <a:rPr lang="en-US" sz="2000" dirty="0"/>
                  <a:t>, </a:t>
                </a:r>
                <a14:m>
                  <m:oMath xmlns:m="http://schemas.openxmlformats.org/officeDocument/2006/math">
                    <m:sSub>
                      <m:sSubPr>
                        <m:ctrlPr>
                          <a:rPr lang="en-US" sz="2000" i="1">
                            <a:latin typeface="Cambria Math" panose="02040503050406030204" pitchFamily="18" charset="0"/>
                          </a:rPr>
                        </m:ctrlPr>
                      </m:sSubPr>
                      <m:e>
                        <m:r>
                          <a:rPr lang="en-US" sz="2000" i="1">
                            <a:latin typeface="Cambria Math"/>
                            <a:ea typeface="Cambria Math"/>
                          </a:rPr>
                          <m:t>𝜈</m:t>
                        </m:r>
                      </m:e>
                      <m:sub>
                        <m:r>
                          <m:rPr>
                            <m:nor/>
                          </m:rPr>
                          <a:rPr lang="en-US" sz="2000" dirty="0"/>
                          <m:t>O</m:t>
                        </m:r>
                        <m:r>
                          <m:rPr>
                            <m:nor/>
                          </m:rPr>
                          <a:rPr lang="en-US" sz="2000" baseline="-25000" dirty="0"/>
                          <m:t>2</m:t>
                        </m:r>
                      </m:sub>
                    </m:sSub>
                    <m:r>
                      <a:rPr lang="en-US" sz="2000" i="1">
                        <a:latin typeface="Cambria Math"/>
                      </a:rPr>
                      <m:t>=−</m:t>
                    </m:r>
                    <m:r>
                      <a:rPr lang="en-US" sz="2000" b="0" i="1" smtClean="0">
                        <a:latin typeface="Cambria Math"/>
                      </a:rPr>
                      <m:t>2</m:t>
                    </m:r>
                  </m:oMath>
                </a14:m>
                <a:r>
                  <a:rPr lang="en-US" sz="2000" dirty="0"/>
                  <a:t>, </a:t>
                </a:r>
                <a14:m>
                  <m:oMath xmlns:m="http://schemas.openxmlformats.org/officeDocument/2006/math">
                    <m:sSub>
                      <m:sSubPr>
                        <m:ctrlPr>
                          <a:rPr lang="en-US" sz="2000" i="1">
                            <a:latin typeface="Cambria Math" panose="02040503050406030204" pitchFamily="18" charset="0"/>
                          </a:rPr>
                        </m:ctrlPr>
                      </m:sSubPr>
                      <m:e>
                        <m:r>
                          <a:rPr lang="en-US" sz="2000" i="1">
                            <a:latin typeface="Cambria Math"/>
                            <a:ea typeface="Cambria Math"/>
                          </a:rPr>
                          <m:t>𝜈</m:t>
                        </m:r>
                      </m:e>
                      <m:sub>
                        <m:r>
                          <m:rPr>
                            <m:nor/>
                          </m:rPr>
                          <a:rPr lang="en-US" sz="2000" dirty="0"/>
                          <m:t>CO</m:t>
                        </m:r>
                        <m:r>
                          <m:rPr>
                            <m:nor/>
                          </m:rPr>
                          <a:rPr lang="en-US" sz="2000" baseline="-25000" dirty="0"/>
                          <m:t>2</m:t>
                        </m:r>
                      </m:sub>
                    </m:sSub>
                    <m:r>
                      <a:rPr lang="en-US" sz="2000" i="1">
                        <a:latin typeface="Cambria Math"/>
                      </a:rPr>
                      <m:t>=1</m:t>
                    </m:r>
                  </m:oMath>
                </a14:m>
                <a:r>
                  <a:rPr lang="en-US" sz="2000" dirty="0" smtClean="0"/>
                  <a:t>, </a:t>
                </a:r>
                <a14:m>
                  <m:oMath xmlns:m="http://schemas.openxmlformats.org/officeDocument/2006/math">
                    <m:sSub>
                      <m:sSubPr>
                        <m:ctrlPr>
                          <a:rPr lang="en-US" sz="2000" i="1">
                            <a:latin typeface="Cambria Math" panose="02040503050406030204" pitchFamily="18" charset="0"/>
                          </a:rPr>
                        </m:ctrlPr>
                      </m:sSubPr>
                      <m:e>
                        <m:r>
                          <a:rPr lang="en-US" sz="2000" i="1">
                            <a:latin typeface="Cambria Math"/>
                            <a:ea typeface="Cambria Math"/>
                          </a:rPr>
                          <m:t>𝜈</m:t>
                        </m:r>
                      </m:e>
                      <m:sub>
                        <m:r>
                          <m:rPr>
                            <m:nor/>
                          </m:rPr>
                          <a:rPr lang="en-US" sz="2000" dirty="0"/>
                          <m:t>H</m:t>
                        </m:r>
                        <m:r>
                          <m:rPr>
                            <m:nor/>
                          </m:rPr>
                          <a:rPr lang="en-US" sz="2000" baseline="-25000" dirty="0"/>
                          <m:t>2</m:t>
                        </m:r>
                        <m:r>
                          <m:rPr>
                            <m:nor/>
                          </m:rPr>
                          <a:rPr lang="en-US" sz="2000" dirty="0"/>
                          <m:t>O</m:t>
                        </m:r>
                      </m:sub>
                    </m:sSub>
                    <m:r>
                      <a:rPr lang="en-US" sz="2000" i="1">
                        <a:latin typeface="Cambria Math"/>
                      </a:rPr>
                      <m:t>=</m:t>
                    </m:r>
                    <m:r>
                      <a:rPr lang="en-US" sz="2000" b="0" i="1" smtClean="0">
                        <a:latin typeface="Cambria Math"/>
                      </a:rPr>
                      <m:t>2</m:t>
                    </m:r>
                  </m:oMath>
                </a14:m>
                <a:endParaRPr lang="en-US" sz="2000" dirty="0" smtClean="0"/>
              </a:p>
              <a:p>
                <a:pPr marL="0" lvl="2"/>
                <a:endParaRPr lang="en-US" sz="2000" i="1" dirty="0" smtClean="0">
                  <a:latin typeface="Cambria Math"/>
                </a:endParaRPr>
              </a:p>
              <a:p>
                <a:pPr marL="0" lvl="2"/>
                <a14:m>
                  <m:oMathPara xmlns:m="http://schemas.openxmlformats.org/officeDocument/2006/math">
                    <m:oMathParaPr>
                      <m:jc m:val="centerGroup"/>
                    </m:oMathParaPr>
                    <m:oMath xmlns:m="http://schemas.openxmlformats.org/officeDocument/2006/math">
                      <m:sSub>
                        <m:sSubPr>
                          <m:ctrlPr>
                            <a:rPr lang="en-US" sz="2000" i="1">
                              <a:latin typeface="Cambria Math" panose="02040503050406030204" pitchFamily="18" charset="0"/>
                            </a:rPr>
                          </m:ctrlPr>
                        </m:sSubPr>
                        <m:e>
                          <m:r>
                            <a:rPr lang="en-US" sz="2000" i="1">
                              <a:latin typeface="Cambria Math"/>
                              <a:ea typeface="Cambria Math"/>
                            </a:rPr>
                            <m:t>𝜈</m:t>
                          </m:r>
                        </m:e>
                        <m:sub>
                          <m:r>
                            <m:rPr>
                              <m:nor/>
                            </m:rPr>
                            <a:rPr lang="en-US" sz="2000" dirty="0"/>
                            <m:t>CH</m:t>
                          </m:r>
                          <m:r>
                            <m:rPr>
                              <m:nor/>
                            </m:rPr>
                            <a:rPr lang="en-US" sz="2000" baseline="-25000" dirty="0"/>
                            <m:t>4</m:t>
                          </m:r>
                        </m:sub>
                      </m:sSub>
                      <m:sSub>
                        <m:sSubPr>
                          <m:ctrlPr>
                            <a:rPr lang="en-US" sz="2000" i="1">
                              <a:latin typeface="Cambria Math" panose="02040503050406030204" pitchFamily="18" charset="0"/>
                            </a:rPr>
                          </m:ctrlPr>
                        </m:sSubPr>
                        <m:e>
                          <m:r>
                            <a:rPr lang="en-US" sz="2000" b="0" i="1" smtClean="0">
                              <a:latin typeface="Cambria Math"/>
                            </a:rPr>
                            <m:t>+</m:t>
                          </m:r>
                          <m:r>
                            <a:rPr lang="en-US" sz="2000" i="1">
                              <a:latin typeface="Cambria Math"/>
                              <a:ea typeface="Cambria Math"/>
                            </a:rPr>
                            <m:t>𝜈</m:t>
                          </m:r>
                        </m:e>
                        <m:sub>
                          <m:r>
                            <m:rPr>
                              <m:nor/>
                            </m:rPr>
                            <a:rPr lang="en-US" sz="2000" dirty="0"/>
                            <m:t>O</m:t>
                          </m:r>
                          <m:r>
                            <m:rPr>
                              <m:nor/>
                            </m:rPr>
                            <a:rPr lang="en-US" sz="2000" baseline="-25000" dirty="0"/>
                            <m:t>2</m:t>
                          </m:r>
                        </m:sub>
                      </m:sSub>
                      <m:sSub>
                        <m:sSubPr>
                          <m:ctrlPr>
                            <a:rPr lang="en-US" sz="2000" i="1">
                              <a:latin typeface="Cambria Math" panose="02040503050406030204" pitchFamily="18" charset="0"/>
                            </a:rPr>
                          </m:ctrlPr>
                        </m:sSubPr>
                        <m:e>
                          <m:r>
                            <a:rPr lang="en-US" sz="2000" b="0" i="1" smtClean="0">
                              <a:latin typeface="Cambria Math"/>
                            </a:rPr>
                            <m:t>+</m:t>
                          </m:r>
                          <m:r>
                            <a:rPr lang="en-US" sz="2000" i="1">
                              <a:latin typeface="Cambria Math"/>
                              <a:ea typeface="Cambria Math"/>
                            </a:rPr>
                            <m:t>𝜈</m:t>
                          </m:r>
                        </m:e>
                        <m:sub>
                          <m:r>
                            <m:rPr>
                              <m:nor/>
                            </m:rPr>
                            <a:rPr lang="en-US" sz="2000" dirty="0"/>
                            <m:t>CO</m:t>
                          </m:r>
                          <m:r>
                            <m:rPr>
                              <m:nor/>
                            </m:rPr>
                            <a:rPr lang="en-US" sz="2000" baseline="-25000" dirty="0"/>
                            <m:t>2</m:t>
                          </m:r>
                        </m:sub>
                      </m:sSub>
                      <m:r>
                        <a:rPr lang="en-US" sz="2000" b="0" i="1" smtClean="0">
                          <a:latin typeface="Cambria Math"/>
                        </a:rPr>
                        <m:t>+</m:t>
                      </m:r>
                      <m:sSub>
                        <m:sSubPr>
                          <m:ctrlPr>
                            <a:rPr lang="en-US" sz="2000" i="1">
                              <a:latin typeface="Cambria Math" panose="02040503050406030204" pitchFamily="18" charset="0"/>
                            </a:rPr>
                          </m:ctrlPr>
                        </m:sSubPr>
                        <m:e>
                          <m:r>
                            <a:rPr lang="en-US" sz="2000" i="1">
                              <a:latin typeface="Cambria Math"/>
                              <a:ea typeface="Cambria Math"/>
                            </a:rPr>
                            <m:t>𝜈</m:t>
                          </m:r>
                        </m:e>
                        <m:sub>
                          <m:r>
                            <m:rPr>
                              <m:nor/>
                            </m:rPr>
                            <a:rPr lang="en-US" sz="2000" dirty="0"/>
                            <m:t>H</m:t>
                          </m:r>
                          <m:r>
                            <m:rPr>
                              <m:nor/>
                            </m:rPr>
                            <a:rPr lang="en-US" sz="2000" baseline="-25000" dirty="0"/>
                            <m:t>2</m:t>
                          </m:r>
                          <m:r>
                            <m:rPr>
                              <m:nor/>
                            </m:rPr>
                            <a:rPr lang="en-US" sz="2000" dirty="0"/>
                            <m:t>O</m:t>
                          </m:r>
                        </m:sub>
                      </m:sSub>
                      <m:r>
                        <a:rPr lang="en-US" sz="2000" i="1" smtClean="0">
                          <a:latin typeface="Cambria Math"/>
                        </a:rPr>
                        <m:t>=</m:t>
                      </m:r>
                      <m:r>
                        <a:rPr lang="en-US" sz="2000" i="1">
                          <a:latin typeface="Cambria Math"/>
                        </a:rPr>
                        <m:t>−1−2</m:t>
                      </m:r>
                      <m:r>
                        <a:rPr lang="en-US" sz="2000" b="0" i="1" smtClean="0">
                          <a:latin typeface="Cambria Math"/>
                        </a:rPr>
                        <m:t>+</m:t>
                      </m:r>
                      <m:r>
                        <a:rPr lang="en-US" sz="2000" i="1">
                          <a:latin typeface="Cambria Math"/>
                        </a:rPr>
                        <m:t>1</m:t>
                      </m:r>
                      <m:r>
                        <a:rPr lang="en-US" sz="2000" b="0" i="0" smtClean="0">
                          <a:latin typeface="Cambria Math"/>
                        </a:rPr>
                        <m:t>+</m:t>
                      </m:r>
                      <m:r>
                        <a:rPr lang="en-US" sz="2000" i="1">
                          <a:latin typeface="Cambria Math"/>
                        </a:rPr>
                        <m:t>2</m:t>
                      </m:r>
                      <m:r>
                        <a:rPr lang="en-US" sz="2000" b="0" i="1" smtClean="0">
                          <a:latin typeface="Cambria Math"/>
                        </a:rPr>
                        <m:t>=0</m:t>
                      </m:r>
                    </m:oMath>
                  </m:oMathPara>
                </a14:m>
                <a:endParaRPr lang="en-US" sz="2000" dirty="0"/>
              </a:p>
              <a:p>
                <a:pPr marL="0" lvl="2"/>
                <a:endParaRPr lang="en-US" sz="2000" dirty="0"/>
              </a:p>
              <a:p>
                <a:pPr marL="0" lvl="2"/>
                <a:endParaRPr lang="en-US" sz="2000" dirty="0" smtClean="0"/>
              </a:p>
              <a:p>
                <a:pPr marL="0" lvl="2"/>
                <a:r>
                  <a:rPr lang="en-US" sz="2000" dirty="0"/>
                  <a:t>If the same molecule appears on both </a:t>
                </a:r>
                <a:r>
                  <a:rPr lang="en-US" sz="2000" dirty="0" smtClean="0"/>
                  <a:t>sides (</a:t>
                </a:r>
                <a:r>
                  <a:rPr lang="en-US" sz="2000" i="1" dirty="0" smtClean="0"/>
                  <a:t>e.g</a:t>
                </a:r>
                <a:r>
                  <a:rPr lang="en-US" sz="2000" dirty="0" smtClean="0"/>
                  <a:t>. in an enzymatic reaction), </a:t>
                </a:r>
                <a:r>
                  <a:rPr lang="en-US" sz="2000" dirty="0"/>
                  <a:t>add up the two </a:t>
                </a:r>
                <a14:m>
                  <m:oMath xmlns:m="http://schemas.openxmlformats.org/officeDocument/2006/math">
                    <m:sSub>
                      <m:sSubPr>
                        <m:ctrlPr>
                          <a:rPr lang="en-US" sz="2000" i="1">
                            <a:latin typeface="Cambria Math" panose="02040503050406030204" pitchFamily="18" charset="0"/>
                            <a:sym typeface="Symbol"/>
                          </a:rPr>
                        </m:ctrlPr>
                      </m:sSubPr>
                      <m:e>
                        <m:r>
                          <a:rPr lang="en-US" sz="2000" i="1">
                            <a:latin typeface="Cambria Math"/>
                            <a:sym typeface="Symbol"/>
                          </a:rPr>
                          <m:t>𝑛</m:t>
                        </m:r>
                      </m:e>
                      <m:sub>
                        <m:r>
                          <a:rPr lang="en-US" sz="2000" i="1">
                            <a:latin typeface="Cambria Math"/>
                            <a:sym typeface="Symbol"/>
                          </a:rPr>
                          <m:t>𝑖</m:t>
                        </m:r>
                      </m:sub>
                    </m:sSub>
                  </m:oMath>
                </a14:m>
                <a:endParaRPr lang="en-US" sz="2000" dirty="0" smtClean="0"/>
              </a:p>
              <a:p>
                <a:pPr marL="0" lvl="2"/>
                <a:endParaRPr lang="en-US" sz="2000" dirty="0" smtClean="0"/>
              </a:p>
              <a:p>
                <a:pPr marL="0" lvl="2"/>
                <a:r>
                  <a:rPr lang="en-US" sz="2000" dirty="0"/>
                  <a:t>	</a:t>
                </a:r>
                <a:r>
                  <a:rPr lang="en-US" sz="2000" dirty="0" smtClean="0"/>
                  <a:t>𝐸</a:t>
                </a:r>
                <a:r>
                  <a:rPr lang="en-US" sz="2000" dirty="0"/>
                  <a:t>.𝑔</a:t>
                </a:r>
                <a:r>
                  <a:rPr lang="en-US" sz="2000" dirty="0" smtClean="0"/>
                  <a:t>., </a:t>
                </a:r>
                <a:r>
                  <a:rPr lang="en-US" sz="2000" dirty="0"/>
                  <a:t>for </a:t>
                </a:r>
                <a14:m>
                  <m:oMath xmlns:m="http://schemas.openxmlformats.org/officeDocument/2006/math">
                    <m:r>
                      <m:rPr>
                        <m:sty m:val="p"/>
                      </m:rPr>
                      <a:rPr lang="en-US" sz="2000">
                        <a:latin typeface="Cambria Math"/>
                        <a:sym typeface="Symbol"/>
                      </a:rPr>
                      <m:t>A</m:t>
                    </m:r>
                    <m:r>
                      <a:rPr lang="en-US" sz="2000">
                        <a:latin typeface="Cambria Math"/>
                        <a:sym typeface="Symbol"/>
                      </a:rPr>
                      <m:t>+</m:t>
                    </m:r>
                    <m:r>
                      <m:rPr>
                        <m:sty m:val="p"/>
                      </m:rPr>
                      <a:rPr lang="en-US" sz="2000" b="0" i="0" smtClean="0">
                        <a:latin typeface="Cambria Math"/>
                        <a:sym typeface="Symbol"/>
                      </a:rPr>
                      <m:t>E</m:t>
                    </m:r>
                    <m:r>
                      <a:rPr lang="en-US" sz="2000" i="1">
                        <a:latin typeface="Cambria Math"/>
                        <a:ea typeface="Cambria Math"/>
                        <a:sym typeface="Symbol"/>
                      </a:rPr>
                      <m:t>⇋</m:t>
                    </m:r>
                    <m:r>
                      <a:rPr lang="en-US" sz="2000" b="0" i="0" smtClean="0">
                        <a:latin typeface="Cambria Math"/>
                        <a:ea typeface="Cambria Math"/>
                        <a:sym typeface="Symbol"/>
                      </a:rPr>
                      <m:t>2</m:t>
                    </m:r>
                    <m:r>
                      <m:rPr>
                        <m:sty m:val="p"/>
                      </m:rPr>
                      <a:rPr lang="en-US" sz="2000" b="0" i="0" smtClean="0">
                        <a:latin typeface="Cambria Math"/>
                        <a:ea typeface="Cambria Math"/>
                        <a:sym typeface="Symbol"/>
                      </a:rPr>
                      <m:t>C</m:t>
                    </m:r>
                    <m:r>
                      <a:rPr lang="en-US" sz="2000" b="0" i="0" smtClean="0">
                        <a:latin typeface="Cambria Math"/>
                        <a:ea typeface="Cambria Math"/>
                        <a:sym typeface="Symbol"/>
                      </a:rPr>
                      <m:t>+</m:t>
                    </m:r>
                    <m:r>
                      <m:rPr>
                        <m:sty m:val="p"/>
                      </m:rPr>
                      <a:rPr lang="en-US" sz="2000" b="0" i="0" smtClean="0">
                        <a:latin typeface="Cambria Math"/>
                        <a:ea typeface="Cambria Math"/>
                        <a:sym typeface="Symbol"/>
                      </a:rPr>
                      <m:t>E</m:t>
                    </m:r>
                    <m:r>
                      <a:rPr lang="en-US" sz="2000" i="1">
                        <a:latin typeface="Cambria Math"/>
                        <a:ea typeface="Cambria Math"/>
                        <a:sym typeface="Symbol"/>
                      </a:rPr>
                      <m:t>    </m:t>
                    </m:r>
                    <m:sSub>
                      <m:sSubPr>
                        <m:ctrlPr>
                          <a:rPr lang="en-US" sz="2000" i="1">
                            <a:latin typeface="Cambria Math" panose="02040503050406030204" pitchFamily="18" charset="0"/>
                          </a:rPr>
                        </m:ctrlPr>
                      </m:sSubPr>
                      <m:e>
                        <m:r>
                          <a:rPr lang="en-US" sz="2000" i="1">
                            <a:latin typeface="Cambria Math"/>
                            <a:ea typeface="Cambria Math"/>
                          </a:rPr>
                          <m:t>𝜈</m:t>
                        </m:r>
                      </m:e>
                      <m:sub>
                        <m:r>
                          <m:rPr>
                            <m:sty m:val="p"/>
                          </m:rPr>
                          <a:rPr lang="en-US" sz="2000">
                            <a:latin typeface="Cambria Math"/>
                          </a:rPr>
                          <m:t>A</m:t>
                        </m:r>
                      </m:sub>
                    </m:sSub>
                    <m:r>
                      <a:rPr lang="en-US" sz="2000" i="1">
                        <a:latin typeface="Cambria Math"/>
                      </a:rPr>
                      <m:t>=−1</m:t>
                    </m:r>
                  </m:oMath>
                </a14:m>
                <a:r>
                  <a:rPr lang="en-US" sz="2000" dirty="0"/>
                  <a:t>, </a:t>
                </a:r>
                <a14:m>
                  <m:oMath xmlns:m="http://schemas.openxmlformats.org/officeDocument/2006/math">
                    <m:sSub>
                      <m:sSubPr>
                        <m:ctrlPr>
                          <a:rPr lang="en-US" sz="2000" i="1">
                            <a:latin typeface="Cambria Math" panose="02040503050406030204" pitchFamily="18" charset="0"/>
                          </a:rPr>
                        </m:ctrlPr>
                      </m:sSubPr>
                      <m:e>
                        <m:r>
                          <a:rPr lang="en-US" sz="2000" i="1">
                            <a:latin typeface="Cambria Math"/>
                            <a:ea typeface="Cambria Math"/>
                          </a:rPr>
                          <m:t>𝜈</m:t>
                        </m:r>
                      </m:e>
                      <m:sub>
                        <m:r>
                          <m:rPr>
                            <m:sty m:val="p"/>
                          </m:rPr>
                          <a:rPr lang="en-US" sz="2000" b="0" i="0" smtClean="0">
                            <a:latin typeface="Cambria Math"/>
                            <a:ea typeface="Cambria Math"/>
                          </a:rPr>
                          <m:t>E</m:t>
                        </m:r>
                      </m:sub>
                    </m:sSub>
                    <m:r>
                      <a:rPr lang="en-US" sz="2000" i="1">
                        <a:latin typeface="Cambria Math"/>
                      </a:rPr>
                      <m:t>=−1</m:t>
                    </m:r>
                    <m:r>
                      <a:rPr lang="en-US" sz="2000" b="0" i="1" smtClean="0">
                        <a:latin typeface="Cambria Math"/>
                      </a:rPr>
                      <m:t>+1=0</m:t>
                    </m:r>
                  </m:oMath>
                </a14:m>
                <a:r>
                  <a:rPr lang="en-US" sz="2000" dirty="0"/>
                  <a:t>, </a:t>
                </a:r>
                <a14:m>
                  <m:oMath xmlns:m="http://schemas.openxmlformats.org/officeDocument/2006/math">
                    <m:sSub>
                      <m:sSubPr>
                        <m:ctrlPr>
                          <a:rPr lang="en-US" sz="2000" i="1">
                            <a:latin typeface="Cambria Math" panose="02040503050406030204" pitchFamily="18" charset="0"/>
                          </a:rPr>
                        </m:ctrlPr>
                      </m:sSubPr>
                      <m:e>
                        <m:r>
                          <a:rPr lang="en-US" sz="2000" i="1">
                            <a:latin typeface="Cambria Math"/>
                            <a:ea typeface="Cambria Math"/>
                          </a:rPr>
                          <m:t>𝜈</m:t>
                        </m:r>
                      </m:e>
                      <m:sub>
                        <m:r>
                          <m:rPr>
                            <m:sty m:val="p"/>
                          </m:rPr>
                          <a:rPr lang="en-US" sz="2000">
                            <a:latin typeface="Cambria Math"/>
                          </a:rPr>
                          <m:t>C</m:t>
                        </m:r>
                      </m:sub>
                    </m:sSub>
                    <m:r>
                      <a:rPr lang="en-US" sz="2000" i="1">
                        <a:latin typeface="Cambria Math"/>
                      </a:rPr>
                      <m:t>=</m:t>
                    </m:r>
                  </m:oMath>
                </a14:m>
                <a:r>
                  <a:rPr lang="en-US" sz="2000" dirty="0" smtClean="0"/>
                  <a:t>2</a:t>
                </a:r>
                <a:endParaRPr lang="en-US" sz="2000" dirty="0"/>
              </a:p>
              <a:p>
                <a:pPr marL="0" lvl="2"/>
                <a:endParaRPr lang="en-US" sz="2000" dirty="0" smtClean="0"/>
              </a:p>
              <a:p>
                <a:pPr marL="0" lvl="2"/>
                <a:endParaRPr lang="en-US" sz="2000" dirty="0" smtClean="0"/>
              </a:p>
              <a:p>
                <a:pPr marL="0" lvl="2"/>
                <a:endParaRPr lang="en-US" sz="2000" i="1" dirty="0"/>
              </a:p>
              <a:p>
                <a:pPr marL="0" lvl="2"/>
                <a:r>
                  <a:rPr lang="en-US" sz="2000" dirty="0" smtClean="0"/>
                  <a:t>More generally for any reaction at equilibrium:</a:t>
                </a:r>
              </a:p>
              <a:p>
                <a:pPr marL="0" lvl="2"/>
                <a14:m>
                  <m:oMathPara xmlns:m="http://schemas.openxmlformats.org/officeDocument/2006/math">
                    <m:oMathParaPr>
                      <m:jc m:val="centerGroup"/>
                    </m:oMathParaPr>
                    <m:oMath xmlns:m="http://schemas.openxmlformats.org/officeDocument/2006/math">
                      <m:r>
                        <m:rPr>
                          <m:sty m:val="p"/>
                        </m:rPr>
                        <a:rPr lang="en-US" sz="2000" b="0" i="0" smtClean="0">
                          <a:latin typeface="Cambria Math"/>
                        </a:rPr>
                        <m:t>d</m:t>
                      </m:r>
                      <m:r>
                        <a:rPr lang="en-US" sz="2000" b="0" i="1" smtClean="0">
                          <a:latin typeface="Cambria Math"/>
                        </a:rPr>
                        <m:t>𝐺</m:t>
                      </m:r>
                      <m:r>
                        <a:rPr lang="en-US" sz="2000" b="0" i="1" smtClean="0">
                          <a:latin typeface="Cambria Math"/>
                        </a:rPr>
                        <m:t>=</m:t>
                      </m:r>
                      <m:nary>
                        <m:naryPr>
                          <m:chr m:val="∑"/>
                          <m:ctrlPr>
                            <a:rPr lang="en-US" sz="2000" i="1">
                              <a:latin typeface="Cambria Math" panose="02040503050406030204" pitchFamily="18" charset="0"/>
                            </a:rPr>
                          </m:ctrlPr>
                        </m:naryPr>
                        <m:sub>
                          <m:r>
                            <m:rPr>
                              <m:brk m:alnAt="23"/>
                            </m:rPr>
                            <a:rPr lang="en-US" sz="2000" i="1">
                              <a:latin typeface="Cambria Math"/>
                            </a:rPr>
                            <m:t>𝑖</m:t>
                          </m:r>
                          <m:r>
                            <a:rPr lang="en-US" sz="2000" i="1">
                              <a:latin typeface="Cambria Math"/>
                            </a:rPr>
                            <m:t>=1</m:t>
                          </m:r>
                        </m:sub>
                        <m:sup>
                          <m:r>
                            <a:rPr lang="en-US" sz="2000" i="1">
                              <a:latin typeface="Cambria Math"/>
                            </a:rPr>
                            <m:t>𝑁</m:t>
                          </m:r>
                        </m:sup>
                        <m:e>
                          <m:sSub>
                            <m:sSubPr>
                              <m:ctrlPr>
                                <a:rPr lang="en-US" sz="2000" i="1">
                                  <a:latin typeface="Cambria Math" panose="02040503050406030204" pitchFamily="18" charset="0"/>
                                </a:rPr>
                              </m:ctrlPr>
                            </m:sSubPr>
                            <m:e>
                              <m:r>
                                <a:rPr lang="en-US" sz="2000" i="1" smtClean="0">
                                  <a:latin typeface="Cambria Math"/>
                                  <a:ea typeface="Cambria Math"/>
                                </a:rPr>
                                <m:t>𝜇</m:t>
                              </m:r>
                            </m:e>
                            <m:sub>
                              <m:r>
                                <a:rPr lang="en-US" sz="2000" i="1">
                                  <a:latin typeface="Cambria Math"/>
                                  <a:ea typeface="Cambria Math"/>
                                </a:rPr>
                                <m:t>𝑖</m:t>
                              </m:r>
                            </m:sub>
                          </m:sSub>
                          <m:sSub>
                            <m:sSubPr>
                              <m:ctrlPr>
                                <a:rPr lang="el-GR" sz="2000" i="1">
                                  <a:latin typeface="Cambria Math" panose="02040503050406030204" pitchFamily="18" charset="0"/>
                                  <a:ea typeface="Cambria Math"/>
                                </a:rPr>
                              </m:ctrlPr>
                            </m:sSubPr>
                            <m:e>
                              <m:r>
                                <m:rPr>
                                  <m:sty m:val="p"/>
                                </m:rPr>
                                <a:rPr lang="en-US" sz="2000" b="0" i="0" smtClean="0">
                                  <a:latin typeface="Cambria Math"/>
                                  <a:ea typeface="Cambria Math"/>
                                </a:rPr>
                                <m:t>d</m:t>
                              </m:r>
                              <m:r>
                                <a:rPr lang="en-US" sz="2000" b="0" i="1" smtClean="0">
                                  <a:latin typeface="Cambria Math"/>
                                  <a:ea typeface="Cambria Math"/>
                                </a:rPr>
                                <m:t>𝑁</m:t>
                              </m:r>
                            </m:e>
                            <m:sub>
                              <m:r>
                                <a:rPr lang="en-US" sz="2000" i="1">
                                  <a:latin typeface="Cambria Math"/>
                                  <a:ea typeface="Cambria Math"/>
                                </a:rPr>
                                <m:t>𝑖</m:t>
                              </m:r>
                            </m:sub>
                          </m:sSub>
                        </m:e>
                      </m:nary>
                      <m:r>
                        <a:rPr lang="en-US" sz="2000" b="0" i="1" smtClean="0">
                          <a:latin typeface="Cambria Math"/>
                          <a:ea typeface="Cambria Math"/>
                        </a:rPr>
                        <m:t>=</m:t>
                      </m:r>
                      <m:nary>
                        <m:naryPr>
                          <m:chr m:val="∑"/>
                          <m:ctrlPr>
                            <a:rPr lang="en-US" sz="2000" i="1" smtClean="0">
                              <a:latin typeface="Cambria Math" panose="02040503050406030204" pitchFamily="18" charset="0"/>
                            </a:rPr>
                          </m:ctrlPr>
                        </m:naryPr>
                        <m:sub>
                          <m:r>
                            <m:rPr>
                              <m:brk m:alnAt="23"/>
                            </m:rPr>
                            <a:rPr lang="en-US" sz="2000" b="0" i="1" smtClean="0">
                              <a:latin typeface="Cambria Math"/>
                            </a:rPr>
                            <m:t>𝑖</m:t>
                          </m:r>
                          <m:r>
                            <a:rPr lang="en-US" sz="2000" b="0" i="1" smtClean="0">
                              <a:latin typeface="Cambria Math"/>
                            </a:rPr>
                            <m:t>=1</m:t>
                          </m:r>
                        </m:sub>
                        <m:sup>
                          <m:r>
                            <a:rPr lang="en-US" sz="2000" b="0" i="1" smtClean="0">
                              <a:latin typeface="Cambria Math"/>
                            </a:rPr>
                            <m:t>𝑁</m:t>
                          </m:r>
                        </m:sup>
                        <m:e>
                          <m:sSub>
                            <m:sSubPr>
                              <m:ctrlPr>
                                <a:rPr lang="en-US" sz="2000" i="1">
                                  <a:latin typeface="Cambria Math" panose="02040503050406030204" pitchFamily="18" charset="0"/>
                                </a:rPr>
                              </m:ctrlPr>
                            </m:sSubPr>
                            <m:e>
                              <m:r>
                                <a:rPr lang="en-US" sz="2000" i="1">
                                  <a:latin typeface="Cambria Math"/>
                                  <a:ea typeface="Cambria Math"/>
                                </a:rPr>
                                <m:t>𝜈</m:t>
                              </m:r>
                            </m:e>
                            <m:sub>
                              <m:r>
                                <a:rPr lang="en-US" sz="2000" b="0" i="1" smtClean="0">
                                  <a:latin typeface="Cambria Math"/>
                                  <a:ea typeface="Cambria Math"/>
                                </a:rPr>
                                <m:t>𝑖</m:t>
                              </m:r>
                            </m:sub>
                          </m:sSub>
                          <m:sSub>
                            <m:sSubPr>
                              <m:ctrlPr>
                                <a:rPr lang="el-GR" sz="2000" i="1">
                                  <a:latin typeface="Cambria Math" panose="02040503050406030204" pitchFamily="18" charset="0"/>
                                  <a:ea typeface="Cambria Math"/>
                                </a:rPr>
                              </m:ctrlPr>
                            </m:sSubPr>
                            <m:e>
                              <m:r>
                                <a:rPr lang="el-GR" sz="2000" i="1">
                                  <a:latin typeface="Cambria Math"/>
                                  <a:ea typeface="Cambria Math"/>
                                </a:rPr>
                                <m:t>𝜇</m:t>
                              </m:r>
                            </m:e>
                            <m:sub>
                              <m:r>
                                <a:rPr lang="en-US" sz="2000" b="0" i="1" smtClean="0">
                                  <a:latin typeface="Cambria Math"/>
                                  <a:ea typeface="Cambria Math"/>
                                </a:rPr>
                                <m:t>𝑖</m:t>
                              </m:r>
                            </m:sub>
                          </m:sSub>
                          <m:r>
                            <m:rPr>
                              <m:sty m:val="p"/>
                            </m:rPr>
                            <a:rPr lang="en-US" sz="2000" b="0" i="0" smtClean="0">
                              <a:latin typeface="Cambria Math"/>
                              <a:ea typeface="Cambria Math"/>
                            </a:rPr>
                            <m:t>dN</m:t>
                          </m:r>
                        </m:e>
                      </m:nary>
                      <m:r>
                        <a:rPr lang="en-US" sz="2000" b="0" i="0" smtClean="0">
                          <a:latin typeface="Cambria Math"/>
                        </a:rPr>
                        <m:t>=0</m:t>
                      </m:r>
                    </m:oMath>
                  </m:oMathPara>
                </a14:m>
                <a:endParaRPr lang="en-US" sz="2000" dirty="0"/>
              </a:p>
              <a:p>
                <a:pPr marL="0" lvl="2"/>
                <a:endParaRPr lang="en-US" sz="2000" dirty="0" smtClean="0"/>
              </a:p>
              <a:p>
                <a:pPr marL="0" lvl="2"/>
                <a:r>
                  <a:rPr lang="en-US" sz="2000" dirty="0" smtClean="0"/>
                  <a:t>Recall that for a solution:</a:t>
                </a:r>
                <a14:m>
                  <m:oMath xmlns:m="http://schemas.openxmlformats.org/officeDocument/2006/math">
                    <m:r>
                      <a:rPr lang="en-US" sz="2000" b="0" i="0" smtClean="0">
                        <a:latin typeface="Cambria Math"/>
                      </a:rPr>
                      <m:t> </m:t>
                    </m:r>
                    <m:sSub>
                      <m:sSubPr>
                        <m:ctrlPr>
                          <a:rPr lang="en-US" sz="2000" i="1">
                            <a:latin typeface="Cambria Math" panose="02040503050406030204" pitchFamily="18" charset="0"/>
                            <a:ea typeface="Cambria Math"/>
                          </a:rPr>
                        </m:ctrlPr>
                      </m:sSubPr>
                      <m:e>
                        <m:r>
                          <a:rPr lang="en-US" sz="2000" i="1">
                            <a:latin typeface="Cambria Math"/>
                            <a:ea typeface="Cambria Math"/>
                          </a:rPr>
                          <m:t>𝜇</m:t>
                        </m:r>
                      </m:e>
                      <m:sub>
                        <m:r>
                          <a:rPr lang="en-US" sz="2000" b="0" i="1" smtClean="0">
                            <a:latin typeface="Cambria Math"/>
                          </a:rPr>
                          <m:t>𝑖</m:t>
                        </m:r>
                      </m:sub>
                    </m:sSub>
                    <m:r>
                      <a:rPr lang="en-US" sz="2000" i="1">
                        <a:latin typeface="Cambria Math"/>
                      </a:rPr>
                      <m:t>=</m:t>
                    </m:r>
                    <m:sSubSup>
                      <m:sSubSupPr>
                        <m:ctrlPr>
                          <a:rPr lang="en-US" sz="2000" b="0" i="1">
                            <a:latin typeface="Cambria Math" panose="02040503050406030204" pitchFamily="18" charset="0"/>
                            <a:ea typeface="Cambria Math"/>
                          </a:rPr>
                        </m:ctrlPr>
                      </m:sSubSupPr>
                      <m:e>
                        <m:r>
                          <a:rPr lang="en-US" sz="2000" i="1">
                            <a:latin typeface="Cambria Math"/>
                            <a:ea typeface="Cambria Math"/>
                          </a:rPr>
                          <m:t>𝜇</m:t>
                        </m:r>
                      </m:e>
                      <m:sub>
                        <m:r>
                          <a:rPr lang="en-US" sz="2000" b="0" i="1" smtClean="0">
                            <a:latin typeface="Cambria Math"/>
                            <a:ea typeface="Cambria Math"/>
                          </a:rPr>
                          <m:t>𝑖</m:t>
                        </m:r>
                      </m:sub>
                      <m:sup>
                        <m:r>
                          <a:rPr lang="en-US" sz="2000" b="0" i="1" smtClean="0">
                            <a:latin typeface="Cambria Math"/>
                            <a:ea typeface="Cambria Math"/>
                          </a:rPr>
                          <m:t>0</m:t>
                        </m:r>
                      </m:sup>
                    </m:sSubSup>
                    <m:r>
                      <a:rPr lang="en-US" sz="2000" i="1">
                        <a:latin typeface="Cambria Math"/>
                        <a:sym typeface="Symbol"/>
                      </a:rPr>
                      <m:t>+</m:t>
                    </m:r>
                    <m:sSub>
                      <m:sSubPr>
                        <m:ctrlPr>
                          <a:rPr lang="en-US" sz="2000" b="0" i="1">
                            <a:latin typeface="Cambria Math" panose="02040503050406030204" pitchFamily="18" charset="0"/>
                            <a:ea typeface="Cambria Math"/>
                          </a:rPr>
                        </m:ctrlPr>
                      </m:sSubPr>
                      <m:e>
                        <m:r>
                          <a:rPr lang="en-US" sz="2000" i="1">
                            <a:latin typeface="Cambria Math"/>
                          </a:rPr>
                          <m:t>𝑘</m:t>
                        </m:r>
                      </m:e>
                      <m:sub>
                        <m:r>
                          <a:rPr lang="en-US" sz="2000" i="1">
                            <a:latin typeface="Cambria Math"/>
                          </a:rPr>
                          <m:t>𝐵</m:t>
                        </m:r>
                      </m:sub>
                    </m:sSub>
                    <m:r>
                      <a:rPr lang="en-US" sz="2000" i="1">
                        <a:latin typeface="Cambria Math"/>
                      </a:rPr>
                      <m:t>𝑇</m:t>
                    </m:r>
                    <m:d>
                      <m:dPr>
                        <m:begChr m:val="["/>
                        <m:endChr m:val="]"/>
                        <m:ctrlPr>
                          <a:rPr lang="en-US" sz="2000" i="1">
                            <a:latin typeface="Cambria Math" panose="02040503050406030204" pitchFamily="18" charset="0"/>
                          </a:rPr>
                        </m:ctrlPr>
                      </m:dPr>
                      <m:e>
                        <m:func>
                          <m:funcPr>
                            <m:ctrlPr>
                              <a:rPr lang="en-US" sz="2000" i="1">
                                <a:latin typeface="Cambria Math" panose="02040503050406030204" pitchFamily="18" charset="0"/>
                                <a:sym typeface="Symbol"/>
                              </a:rPr>
                            </m:ctrlPr>
                          </m:funcPr>
                          <m:fName>
                            <m:r>
                              <m:rPr>
                                <m:sty m:val="p"/>
                              </m:rPr>
                              <a:rPr lang="en-US" sz="2000">
                                <a:latin typeface="Cambria Math"/>
                                <a:sym typeface="Symbol"/>
                              </a:rPr>
                              <m:t>ln</m:t>
                            </m:r>
                          </m:fName>
                          <m:e>
                            <m:f>
                              <m:fPr>
                                <m:ctrlPr>
                                  <a:rPr lang="en-US" sz="2000" i="1">
                                    <a:latin typeface="Cambria Math" panose="02040503050406030204" pitchFamily="18" charset="0"/>
                                    <a:sym typeface="Symbol"/>
                                  </a:rPr>
                                </m:ctrlPr>
                              </m:fPr>
                              <m:num>
                                <m:sSub>
                                  <m:sSubPr>
                                    <m:ctrlPr>
                                      <a:rPr lang="en-US" sz="2000" b="0" i="1" smtClean="0">
                                        <a:latin typeface="Cambria Math" panose="02040503050406030204" pitchFamily="18" charset="0"/>
                                        <a:sym typeface="Symbol"/>
                                      </a:rPr>
                                    </m:ctrlPr>
                                  </m:sSubPr>
                                  <m:e>
                                    <m:r>
                                      <a:rPr lang="en-US" sz="2000" i="1">
                                        <a:latin typeface="Cambria Math"/>
                                      </a:rPr>
                                      <m:t>𝑐</m:t>
                                    </m:r>
                                  </m:e>
                                  <m:sub>
                                    <m:r>
                                      <a:rPr lang="en-US" sz="2000" b="0" i="1" smtClean="0">
                                        <a:latin typeface="Cambria Math"/>
                                      </a:rPr>
                                      <m:t>𝑖</m:t>
                                    </m:r>
                                  </m:sub>
                                </m:sSub>
                              </m:num>
                              <m:den>
                                <m:sSub>
                                  <m:sSubPr>
                                    <m:ctrlPr>
                                      <a:rPr lang="en-US" sz="2000" b="0" i="1">
                                        <a:latin typeface="Cambria Math" panose="02040503050406030204" pitchFamily="18" charset="0"/>
                                        <a:sym typeface="Symbol"/>
                                      </a:rPr>
                                    </m:ctrlPr>
                                  </m:sSubPr>
                                  <m:e>
                                    <m:r>
                                      <a:rPr lang="en-US" sz="2000" i="1">
                                        <a:latin typeface="Cambria Math"/>
                                        <a:sym typeface="Symbol"/>
                                      </a:rPr>
                                      <m:t>𝑐</m:t>
                                    </m:r>
                                  </m:e>
                                  <m:sub>
                                    <m:r>
                                      <a:rPr lang="en-US" sz="2000" b="0" i="1" smtClean="0">
                                        <a:latin typeface="Cambria Math"/>
                                        <a:sym typeface="Symbol"/>
                                      </a:rPr>
                                      <m:t>𝑖</m:t>
                                    </m:r>
                                    <m:r>
                                      <a:rPr lang="en-US" sz="2000" i="1">
                                        <a:latin typeface="Cambria Math"/>
                                        <a:sym typeface="Symbol"/>
                                      </a:rPr>
                                      <m:t>0</m:t>
                                    </m:r>
                                  </m:sub>
                                </m:sSub>
                              </m:den>
                            </m:f>
                          </m:e>
                        </m:func>
                      </m:e>
                    </m:d>
                  </m:oMath>
                </a14:m>
                <a:endParaRPr lang="en-US" sz="2000" dirty="0" smtClean="0"/>
              </a:p>
              <a:p>
                <a:pPr marL="0" lvl="2"/>
                <a:endParaRPr lang="en-US" sz="2000" dirty="0"/>
              </a:p>
              <a:p>
                <a:pPr marL="0" lvl="2"/>
                <a14:m>
                  <m:oMathPara xmlns:m="http://schemas.openxmlformats.org/officeDocument/2006/math">
                    <m:oMathParaPr>
                      <m:jc m:val="centerGroup"/>
                    </m:oMathParaPr>
                    <m:oMath xmlns:m="http://schemas.openxmlformats.org/officeDocument/2006/math">
                      <m:r>
                        <a:rPr lang="en-US" sz="2000" i="1" smtClean="0">
                          <a:latin typeface="Cambria Math"/>
                          <a:ea typeface="Cambria Math"/>
                        </a:rPr>
                        <m:t>⇒</m:t>
                      </m:r>
                      <m:nary>
                        <m:naryPr>
                          <m:chr m:val="∑"/>
                          <m:ctrlPr>
                            <a:rPr lang="en-US" sz="2000" i="1">
                              <a:latin typeface="Cambria Math" panose="02040503050406030204" pitchFamily="18" charset="0"/>
                            </a:rPr>
                          </m:ctrlPr>
                        </m:naryPr>
                        <m:sub>
                          <m:r>
                            <m:rPr>
                              <m:brk m:alnAt="23"/>
                            </m:rPr>
                            <a:rPr lang="en-US" sz="2000" i="1">
                              <a:latin typeface="Cambria Math"/>
                            </a:rPr>
                            <m:t>𝑖</m:t>
                          </m:r>
                          <m:r>
                            <a:rPr lang="en-US" sz="2000" i="1">
                              <a:latin typeface="Cambria Math"/>
                            </a:rPr>
                            <m:t>=1</m:t>
                          </m:r>
                        </m:sub>
                        <m:sup>
                          <m:r>
                            <a:rPr lang="en-US" sz="2000" i="1">
                              <a:latin typeface="Cambria Math"/>
                            </a:rPr>
                            <m:t>𝑁</m:t>
                          </m:r>
                        </m:sup>
                        <m:e>
                          <m:sSub>
                            <m:sSubPr>
                              <m:ctrlPr>
                                <a:rPr lang="en-US" sz="2000" i="1">
                                  <a:latin typeface="Cambria Math" panose="02040503050406030204" pitchFamily="18" charset="0"/>
                                </a:rPr>
                              </m:ctrlPr>
                            </m:sSubPr>
                            <m:e>
                              <m:r>
                                <a:rPr lang="en-US" sz="2000" i="1">
                                  <a:latin typeface="Cambria Math"/>
                                  <a:ea typeface="Cambria Math"/>
                                </a:rPr>
                                <m:t>𝜈</m:t>
                              </m:r>
                            </m:e>
                            <m:sub>
                              <m:r>
                                <a:rPr lang="en-US" sz="2000" i="1">
                                  <a:latin typeface="Cambria Math"/>
                                  <a:ea typeface="Cambria Math"/>
                                </a:rPr>
                                <m:t>𝑖</m:t>
                              </m:r>
                            </m:sub>
                          </m:sSub>
                          <m:sSub>
                            <m:sSubPr>
                              <m:ctrlPr>
                                <a:rPr lang="el-GR" sz="2000" i="1">
                                  <a:latin typeface="Cambria Math" panose="02040503050406030204" pitchFamily="18" charset="0"/>
                                  <a:ea typeface="Cambria Math"/>
                                </a:rPr>
                              </m:ctrlPr>
                            </m:sSubPr>
                            <m:e>
                              <m:r>
                                <a:rPr lang="el-GR" sz="2000" i="1">
                                  <a:latin typeface="Cambria Math"/>
                                  <a:ea typeface="Cambria Math"/>
                                </a:rPr>
                                <m:t>𝜇</m:t>
                              </m:r>
                            </m:e>
                            <m:sub>
                              <m:r>
                                <a:rPr lang="en-US" sz="2000" i="1">
                                  <a:latin typeface="Cambria Math"/>
                                  <a:ea typeface="Cambria Math"/>
                                </a:rPr>
                                <m:t>𝑖</m:t>
                              </m:r>
                            </m:sub>
                          </m:sSub>
                        </m:e>
                      </m:nary>
                      <m:r>
                        <a:rPr lang="en-US" sz="2000" b="0" i="1" smtClean="0">
                          <a:latin typeface="Cambria Math"/>
                          <a:ea typeface="Cambria Math"/>
                        </a:rPr>
                        <m:t>=</m:t>
                      </m:r>
                      <m:nary>
                        <m:naryPr>
                          <m:chr m:val="∑"/>
                          <m:ctrlPr>
                            <a:rPr lang="en-US" sz="2000" i="1">
                              <a:latin typeface="Cambria Math" panose="02040503050406030204" pitchFamily="18" charset="0"/>
                            </a:rPr>
                          </m:ctrlPr>
                        </m:naryPr>
                        <m:sub>
                          <m:r>
                            <m:rPr>
                              <m:brk m:alnAt="23"/>
                            </m:rPr>
                            <a:rPr lang="en-US" sz="2000" i="1">
                              <a:latin typeface="Cambria Math"/>
                            </a:rPr>
                            <m:t>𝑖</m:t>
                          </m:r>
                          <m:r>
                            <a:rPr lang="en-US" sz="2000" i="1">
                              <a:latin typeface="Cambria Math"/>
                            </a:rPr>
                            <m:t>=1</m:t>
                          </m:r>
                        </m:sub>
                        <m:sup>
                          <m:r>
                            <a:rPr lang="en-US" sz="2000" i="1">
                              <a:latin typeface="Cambria Math"/>
                            </a:rPr>
                            <m:t>𝑁</m:t>
                          </m:r>
                        </m:sup>
                        <m:e>
                          <m:sSub>
                            <m:sSubPr>
                              <m:ctrlPr>
                                <a:rPr lang="en-US" sz="2000" i="1">
                                  <a:latin typeface="Cambria Math" panose="02040503050406030204" pitchFamily="18" charset="0"/>
                                </a:rPr>
                              </m:ctrlPr>
                            </m:sSubPr>
                            <m:e>
                              <m:r>
                                <a:rPr lang="en-US" sz="2000" i="1">
                                  <a:latin typeface="Cambria Math"/>
                                  <a:ea typeface="Cambria Math"/>
                                </a:rPr>
                                <m:t>𝜈</m:t>
                              </m:r>
                            </m:e>
                            <m:sub>
                              <m:r>
                                <a:rPr lang="en-US" sz="2000" i="1">
                                  <a:latin typeface="Cambria Math"/>
                                  <a:ea typeface="Cambria Math"/>
                                </a:rPr>
                                <m:t>𝑖</m:t>
                              </m:r>
                            </m:sub>
                          </m:sSub>
                          <m:d>
                            <m:dPr>
                              <m:ctrlPr>
                                <a:rPr lang="en-US" sz="2000" i="1" smtClean="0">
                                  <a:latin typeface="Cambria Math" panose="02040503050406030204" pitchFamily="18" charset="0"/>
                                  <a:ea typeface="Cambria Math"/>
                                </a:rPr>
                              </m:ctrlPr>
                            </m:dPr>
                            <m:e>
                              <m:sSubSup>
                                <m:sSubSupPr>
                                  <m:ctrlPr>
                                    <a:rPr lang="en-US" sz="2000" i="1">
                                      <a:latin typeface="Cambria Math" panose="02040503050406030204" pitchFamily="18" charset="0"/>
                                      <a:ea typeface="Cambria Math"/>
                                    </a:rPr>
                                  </m:ctrlPr>
                                </m:sSubSupPr>
                                <m:e>
                                  <m:r>
                                    <a:rPr lang="en-US" sz="2000" i="1">
                                      <a:latin typeface="Cambria Math"/>
                                      <a:ea typeface="Cambria Math"/>
                                    </a:rPr>
                                    <m:t>𝜇</m:t>
                                  </m:r>
                                </m:e>
                                <m:sub>
                                  <m:r>
                                    <a:rPr lang="en-US" sz="2000" i="1">
                                      <a:latin typeface="Cambria Math"/>
                                      <a:ea typeface="Cambria Math"/>
                                    </a:rPr>
                                    <m:t>𝑖</m:t>
                                  </m:r>
                                </m:sub>
                                <m:sup>
                                  <m:r>
                                    <a:rPr lang="en-US" sz="2000" i="1">
                                      <a:latin typeface="Cambria Math"/>
                                      <a:ea typeface="Cambria Math"/>
                                    </a:rPr>
                                    <m:t>0</m:t>
                                  </m:r>
                                </m:sup>
                              </m:sSubSup>
                              <m:r>
                                <a:rPr lang="en-US" sz="2000" i="1">
                                  <a:latin typeface="Cambria Math"/>
                                  <a:sym typeface="Symbol"/>
                                </a:rPr>
                                <m:t>+</m:t>
                              </m:r>
                              <m:sSub>
                                <m:sSubPr>
                                  <m:ctrlPr>
                                    <a:rPr lang="en-US" sz="2000" i="1">
                                      <a:latin typeface="Cambria Math" panose="02040503050406030204" pitchFamily="18" charset="0"/>
                                      <a:ea typeface="Cambria Math"/>
                                    </a:rPr>
                                  </m:ctrlPr>
                                </m:sSubPr>
                                <m:e>
                                  <m:r>
                                    <a:rPr lang="en-US" sz="2000" i="1">
                                      <a:latin typeface="Cambria Math"/>
                                    </a:rPr>
                                    <m:t>𝑘</m:t>
                                  </m:r>
                                </m:e>
                                <m:sub>
                                  <m:r>
                                    <a:rPr lang="en-US" sz="2000" i="1">
                                      <a:latin typeface="Cambria Math"/>
                                    </a:rPr>
                                    <m:t>𝐵</m:t>
                                  </m:r>
                                </m:sub>
                              </m:sSub>
                              <m:r>
                                <a:rPr lang="en-US" sz="2000" i="1">
                                  <a:latin typeface="Cambria Math"/>
                                </a:rPr>
                                <m:t>𝑇</m:t>
                              </m:r>
                              <m:d>
                                <m:dPr>
                                  <m:begChr m:val="["/>
                                  <m:endChr m:val="]"/>
                                  <m:ctrlPr>
                                    <a:rPr lang="en-US" sz="2000" i="1">
                                      <a:latin typeface="Cambria Math" panose="02040503050406030204" pitchFamily="18" charset="0"/>
                                    </a:rPr>
                                  </m:ctrlPr>
                                </m:dPr>
                                <m:e>
                                  <m:func>
                                    <m:funcPr>
                                      <m:ctrlPr>
                                        <a:rPr lang="en-US" sz="2000" i="1">
                                          <a:latin typeface="Cambria Math" panose="02040503050406030204" pitchFamily="18" charset="0"/>
                                          <a:sym typeface="Symbol"/>
                                        </a:rPr>
                                      </m:ctrlPr>
                                    </m:funcPr>
                                    <m:fName>
                                      <m:r>
                                        <m:rPr>
                                          <m:sty m:val="p"/>
                                        </m:rPr>
                                        <a:rPr lang="en-US" sz="2000">
                                          <a:latin typeface="Cambria Math"/>
                                          <a:sym typeface="Symbol"/>
                                        </a:rPr>
                                        <m:t>ln</m:t>
                                      </m:r>
                                    </m:fName>
                                    <m:e>
                                      <m:f>
                                        <m:fPr>
                                          <m:ctrlPr>
                                            <a:rPr lang="en-US" sz="2000" i="1">
                                              <a:latin typeface="Cambria Math" panose="02040503050406030204" pitchFamily="18" charset="0"/>
                                              <a:sym typeface="Symbol"/>
                                            </a:rPr>
                                          </m:ctrlPr>
                                        </m:fPr>
                                        <m:num>
                                          <m:sSub>
                                            <m:sSubPr>
                                              <m:ctrlPr>
                                                <a:rPr lang="en-US" sz="2000" i="1">
                                                  <a:latin typeface="Cambria Math" panose="02040503050406030204" pitchFamily="18" charset="0"/>
                                                  <a:sym typeface="Symbol"/>
                                                </a:rPr>
                                              </m:ctrlPr>
                                            </m:sSubPr>
                                            <m:e>
                                              <m:r>
                                                <a:rPr lang="en-US" sz="2000" i="1">
                                                  <a:latin typeface="Cambria Math"/>
                                                </a:rPr>
                                                <m:t>𝑐</m:t>
                                              </m:r>
                                            </m:e>
                                            <m:sub>
                                              <m:r>
                                                <a:rPr lang="en-US" sz="2000" i="1">
                                                  <a:latin typeface="Cambria Math"/>
                                                </a:rPr>
                                                <m:t>𝑖</m:t>
                                              </m:r>
                                            </m:sub>
                                          </m:sSub>
                                        </m:num>
                                        <m:den>
                                          <m:sSub>
                                            <m:sSubPr>
                                              <m:ctrlPr>
                                                <a:rPr lang="en-US" sz="2000" i="1">
                                                  <a:latin typeface="Cambria Math" panose="02040503050406030204" pitchFamily="18" charset="0"/>
                                                  <a:sym typeface="Symbol"/>
                                                </a:rPr>
                                              </m:ctrlPr>
                                            </m:sSubPr>
                                            <m:e>
                                              <m:r>
                                                <a:rPr lang="en-US" sz="2000" i="1">
                                                  <a:latin typeface="Cambria Math"/>
                                                  <a:sym typeface="Symbol"/>
                                                </a:rPr>
                                                <m:t>𝑐</m:t>
                                              </m:r>
                                            </m:e>
                                            <m:sub>
                                              <m:r>
                                                <a:rPr lang="en-US" sz="2000" i="1">
                                                  <a:latin typeface="Cambria Math"/>
                                                  <a:sym typeface="Symbol"/>
                                                </a:rPr>
                                                <m:t>𝑖</m:t>
                                              </m:r>
                                              <m:r>
                                                <a:rPr lang="en-US" sz="2000" i="1">
                                                  <a:latin typeface="Cambria Math"/>
                                                  <a:sym typeface="Symbol"/>
                                                </a:rPr>
                                                <m:t>0</m:t>
                                              </m:r>
                                            </m:sub>
                                          </m:sSub>
                                        </m:den>
                                      </m:f>
                                    </m:e>
                                  </m:func>
                                </m:e>
                              </m:d>
                            </m:e>
                          </m:d>
                        </m:e>
                      </m:nary>
                    </m:oMath>
                  </m:oMathPara>
                </a14:m>
                <a:endParaRPr lang="en-US" sz="2000" dirty="0"/>
              </a:p>
            </p:txBody>
          </p:sp>
        </mc:Choice>
        <mc:Fallback xmlns="">
          <p:sp>
            <p:nvSpPr>
              <p:cNvPr id="8" name="Rectangle 7"/>
              <p:cNvSpPr>
                <a:spLocks noRot="1" noChangeAspect="1" noMove="1" noResize="1" noEditPoints="1" noAdjustHandles="1" noChangeArrowheads="1" noChangeShapeType="1" noTextEdit="1"/>
              </p:cNvSpPr>
              <p:nvPr/>
            </p:nvSpPr>
            <p:spPr>
              <a:xfrm>
                <a:off x="76200" y="701059"/>
                <a:ext cx="8991600" cy="11906465"/>
              </a:xfrm>
              <a:prstGeom prst="rect">
                <a:avLst/>
              </a:prstGeom>
              <a:blipFill rotWithShape="0">
                <a:blip r:embed="rId4"/>
                <a:stretch>
                  <a:fillRect l="-746" t="-256" r="-68"/>
                </a:stretch>
              </a:blipFill>
            </p:spPr>
            <p:txBody>
              <a:bodyPr/>
              <a:lstStyle/>
              <a:p>
                <a:r>
                  <a:rPr lang="en-US">
                    <a:noFill/>
                  </a:rPr>
                  <a:t> </a:t>
                </a:r>
              </a:p>
            </p:txBody>
          </p:sp>
        </mc:Fallback>
      </mc:AlternateContent>
      <p:pic>
        <p:nvPicPr>
          <p:cNvPr id="9" name="Picture 4" descr="redblackblocki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48297862"/>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p:cNvSpPr>
            <a:spLocks noGrp="1" noChangeArrowheads="1"/>
          </p:cNvSpPr>
          <p:nvPr>
            <p:ph type="title"/>
          </p:nvPr>
        </p:nvSpPr>
        <p:spPr>
          <a:xfrm>
            <a:off x="0" y="12700"/>
            <a:ext cx="9144000" cy="825500"/>
          </a:xfrm>
        </p:spPr>
        <p:txBody>
          <a:bodyPr>
            <a:noAutofit/>
          </a:bodyPr>
          <a:lstStyle/>
          <a:p>
            <a:pPr eaLnBrk="1" hangingPunct="1"/>
            <a:r>
              <a:rPr lang="en-US" sz="3200" b="1" dirty="0" smtClean="0">
                <a:solidFill>
                  <a:srgbClr val="0000CC"/>
                </a:solidFill>
              </a:rPr>
              <a:t>Law of Mass Action</a:t>
            </a:r>
          </a:p>
        </p:txBody>
      </p:sp>
      <p:pic>
        <p:nvPicPr>
          <p:cNvPr id="15367" name="Picture 17"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8" name="Rectangle 7"/>
              <p:cNvSpPr/>
              <p:nvPr/>
            </p:nvSpPr>
            <p:spPr>
              <a:xfrm>
                <a:off x="76200" y="701059"/>
                <a:ext cx="8991600" cy="4358822"/>
              </a:xfrm>
              <a:prstGeom prst="rect">
                <a:avLst/>
              </a:prstGeom>
            </p:spPr>
            <p:txBody>
              <a:bodyPr wrap="square">
                <a:spAutoFit/>
              </a:bodyPr>
              <a:lstStyle/>
              <a:p>
                <a:pPr marL="0" lvl="2"/>
                <a:r>
                  <a:rPr lang="en-US" sz="2000" dirty="0" smtClean="0"/>
                  <a:t>Consider a generic reaction:</a:t>
                </a:r>
              </a:p>
              <a:p>
                <a:pPr marL="0" lvl="2"/>
                <a:endParaRPr lang="en-US" sz="2000" dirty="0"/>
              </a:p>
              <a:p>
                <a:pPr marL="0" lvl="2"/>
                <a14:m>
                  <m:oMathPara xmlns:m="http://schemas.openxmlformats.org/officeDocument/2006/math">
                    <m:oMathParaPr>
                      <m:jc m:val="centerGroup"/>
                    </m:oMathParaPr>
                    <m:oMath xmlns:m="http://schemas.openxmlformats.org/officeDocument/2006/math">
                      <m:sSub>
                        <m:sSubPr>
                          <m:ctrlPr>
                            <a:rPr lang="en-US" sz="2000" i="1" smtClean="0">
                              <a:latin typeface="Cambria Math" panose="02040503050406030204" pitchFamily="18" charset="0"/>
                              <a:sym typeface="Symbol"/>
                            </a:rPr>
                          </m:ctrlPr>
                        </m:sSubPr>
                        <m:e>
                          <m:r>
                            <a:rPr lang="en-US" sz="2000" b="0" i="1" smtClean="0">
                              <a:latin typeface="Cambria Math"/>
                              <a:sym typeface="Symbol"/>
                            </a:rPr>
                            <m:t>𝑛</m:t>
                          </m:r>
                        </m:e>
                        <m:sub>
                          <m:r>
                            <a:rPr lang="en-US" sz="2000" b="0" i="1" smtClean="0">
                              <a:latin typeface="Cambria Math"/>
                              <a:sym typeface="Symbol"/>
                            </a:rPr>
                            <m:t>1</m:t>
                          </m:r>
                        </m:sub>
                      </m:sSub>
                      <m:sSub>
                        <m:sSubPr>
                          <m:ctrlPr>
                            <a:rPr lang="en-US" sz="2000" i="1" smtClean="0">
                              <a:latin typeface="Cambria Math" panose="02040503050406030204" pitchFamily="18" charset="0"/>
                              <a:sym typeface="Symbol"/>
                            </a:rPr>
                          </m:ctrlPr>
                        </m:sSubPr>
                        <m:e>
                          <m:r>
                            <a:rPr lang="en-US" sz="2000" b="0" i="1" smtClean="0">
                              <a:latin typeface="Cambria Math"/>
                              <a:sym typeface="Symbol"/>
                            </a:rPr>
                            <m:t>𝑋</m:t>
                          </m:r>
                        </m:e>
                        <m:sub>
                          <m:r>
                            <a:rPr lang="en-US" sz="2000" b="0" i="1" smtClean="0">
                              <a:latin typeface="Cambria Math"/>
                              <a:sym typeface="Symbol"/>
                            </a:rPr>
                            <m:t>1</m:t>
                          </m:r>
                        </m:sub>
                      </m:sSub>
                      <m:r>
                        <a:rPr lang="en-US" sz="2000" i="1">
                          <a:latin typeface="Cambria Math"/>
                          <a:sym typeface="Symbol"/>
                        </a:rPr>
                        <m:t>+</m:t>
                      </m:r>
                      <m:sSub>
                        <m:sSubPr>
                          <m:ctrlPr>
                            <a:rPr lang="en-US" sz="2000" i="1">
                              <a:latin typeface="Cambria Math" panose="02040503050406030204" pitchFamily="18" charset="0"/>
                              <a:sym typeface="Symbol"/>
                            </a:rPr>
                          </m:ctrlPr>
                        </m:sSubPr>
                        <m:e>
                          <m:r>
                            <a:rPr lang="en-US" sz="2000" i="1">
                              <a:latin typeface="Cambria Math"/>
                              <a:sym typeface="Symbol"/>
                            </a:rPr>
                            <m:t>𝑛</m:t>
                          </m:r>
                        </m:e>
                        <m:sub>
                          <m:r>
                            <a:rPr lang="en-US" sz="2000" b="0" i="1" smtClean="0">
                              <a:latin typeface="Cambria Math"/>
                              <a:sym typeface="Symbol"/>
                            </a:rPr>
                            <m:t>2</m:t>
                          </m:r>
                        </m:sub>
                      </m:sSub>
                      <m:sSub>
                        <m:sSubPr>
                          <m:ctrlPr>
                            <a:rPr lang="en-US" sz="2000" i="1">
                              <a:latin typeface="Cambria Math" panose="02040503050406030204" pitchFamily="18" charset="0"/>
                              <a:sym typeface="Symbol"/>
                            </a:rPr>
                          </m:ctrlPr>
                        </m:sSubPr>
                        <m:e>
                          <m:r>
                            <a:rPr lang="en-US" sz="2000" i="1">
                              <a:latin typeface="Cambria Math"/>
                              <a:sym typeface="Symbol"/>
                            </a:rPr>
                            <m:t>𝑋</m:t>
                          </m:r>
                        </m:e>
                        <m:sub>
                          <m:r>
                            <a:rPr lang="en-US" sz="2000" b="0" i="1" smtClean="0">
                              <a:latin typeface="Cambria Math"/>
                              <a:sym typeface="Symbol"/>
                            </a:rPr>
                            <m:t>2</m:t>
                          </m:r>
                        </m:sub>
                      </m:sSub>
                      <m:r>
                        <a:rPr lang="en-US" sz="2000" i="1">
                          <a:latin typeface="Cambria Math"/>
                          <a:sym typeface="Symbol"/>
                        </a:rPr>
                        <m:t>+…+</m:t>
                      </m:r>
                      <m:sSub>
                        <m:sSubPr>
                          <m:ctrlPr>
                            <a:rPr lang="en-US" sz="2000" i="1">
                              <a:latin typeface="Cambria Math" panose="02040503050406030204" pitchFamily="18" charset="0"/>
                              <a:sym typeface="Symbol"/>
                            </a:rPr>
                          </m:ctrlPr>
                        </m:sSubPr>
                        <m:e>
                          <m:r>
                            <a:rPr lang="en-US" sz="2000" i="1">
                              <a:latin typeface="Cambria Math"/>
                              <a:sym typeface="Symbol"/>
                            </a:rPr>
                            <m:t>𝑛</m:t>
                          </m:r>
                        </m:e>
                        <m:sub>
                          <m:r>
                            <a:rPr lang="en-US" sz="2000" b="0" i="1" smtClean="0">
                              <a:latin typeface="Cambria Math"/>
                              <a:sym typeface="Symbol"/>
                            </a:rPr>
                            <m:t>𝑁</m:t>
                          </m:r>
                        </m:sub>
                      </m:sSub>
                      <m:sSub>
                        <m:sSubPr>
                          <m:ctrlPr>
                            <a:rPr lang="en-US" sz="2000" i="1">
                              <a:latin typeface="Cambria Math" panose="02040503050406030204" pitchFamily="18" charset="0"/>
                              <a:sym typeface="Symbol"/>
                            </a:rPr>
                          </m:ctrlPr>
                        </m:sSubPr>
                        <m:e>
                          <m:r>
                            <a:rPr lang="en-US" sz="2000" i="1">
                              <a:latin typeface="Cambria Math"/>
                              <a:sym typeface="Symbol"/>
                            </a:rPr>
                            <m:t>𝑋</m:t>
                          </m:r>
                        </m:e>
                        <m:sub>
                          <m:r>
                            <a:rPr lang="en-US" sz="2000" b="0" i="1" smtClean="0">
                              <a:latin typeface="Cambria Math"/>
                              <a:sym typeface="Symbol"/>
                            </a:rPr>
                            <m:t>𝑁</m:t>
                          </m:r>
                        </m:sub>
                      </m:sSub>
                      <m:r>
                        <a:rPr lang="en-US" sz="2000" i="1">
                          <a:latin typeface="Cambria Math"/>
                          <a:ea typeface="Cambria Math"/>
                          <a:sym typeface="Symbol"/>
                        </a:rPr>
                        <m:t>⇋</m:t>
                      </m:r>
                      <m:sSub>
                        <m:sSubPr>
                          <m:ctrlPr>
                            <a:rPr lang="en-US" sz="2000" i="1">
                              <a:latin typeface="Cambria Math" panose="02040503050406030204" pitchFamily="18" charset="0"/>
                              <a:sym typeface="Symbol"/>
                            </a:rPr>
                          </m:ctrlPr>
                        </m:sSubPr>
                        <m:e>
                          <m:r>
                            <a:rPr lang="en-US" sz="2000" i="1">
                              <a:latin typeface="Cambria Math"/>
                              <a:sym typeface="Symbol"/>
                            </a:rPr>
                            <m:t>𝑛</m:t>
                          </m:r>
                        </m:e>
                        <m:sub>
                          <m:r>
                            <a:rPr lang="en-US" sz="2000" i="1">
                              <a:latin typeface="Cambria Math"/>
                              <a:sym typeface="Symbol"/>
                            </a:rPr>
                            <m:t>𝑁</m:t>
                          </m:r>
                          <m:r>
                            <a:rPr lang="en-US" sz="2000" i="1">
                              <a:latin typeface="Cambria Math"/>
                              <a:sym typeface="Symbol"/>
                            </a:rPr>
                            <m:t>+1</m:t>
                          </m:r>
                        </m:sub>
                      </m:sSub>
                      <m:sSub>
                        <m:sSubPr>
                          <m:ctrlPr>
                            <a:rPr lang="en-US" sz="2000" i="1">
                              <a:latin typeface="Cambria Math" panose="02040503050406030204" pitchFamily="18" charset="0"/>
                              <a:sym typeface="Symbol"/>
                            </a:rPr>
                          </m:ctrlPr>
                        </m:sSubPr>
                        <m:e>
                          <m:r>
                            <a:rPr lang="en-US" sz="2000" b="0" i="1" smtClean="0">
                              <a:latin typeface="Cambria Math"/>
                              <a:sym typeface="Symbol"/>
                            </a:rPr>
                            <m:t>𝑋</m:t>
                          </m:r>
                        </m:e>
                        <m:sub>
                          <m:r>
                            <a:rPr lang="en-US" sz="2000" b="0" i="1" smtClean="0">
                              <a:latin typeface="Cambria Math"/>
                              <a:sym typeface="Symbol"/>
                            </a:rPr>
                            <m:t>𝑁</m:t>
                          </m:r>
                          <m:r>
                            <a:rPr lang="en-US" sz="2000" b="0" i="1" smtClean="0">
                              <a:latin typeface="Cambria Math"/>
                              <a:sym typeface="Symbol"/>
                            </a:rPr>
                            <m:t>+1</m:t>
                          </m:r>
                        </m:sub>
                      </m:sSub>
                      <m:r>
                        <a:rPr lang="en-US" sz="2000" i="1">
                          <a:latin typeface="Cambria Math"/>
                          <a:sym typeface="Symbol"/>
                        </a:rPr>
                        <m:t>+</m:t>
                      </m:r>
                      <m:sSub>
                        <m:sSubPr>
                          <m:ctrlPr>
                            <a:rPr lang="en-US" sz="2000" i="1">
                              <a:latin typeface="Cambria Math" panose="02040503050406030204" pitchFamily="18" charset="0"/>
                              <a:sym typeface="Symbol"/>
                            </a:rPr>
                          </m:ctrlPr>
                        </m:sSubPr>
                        <m:e>
                          <m:r>
                            <a:rPr lang="en-US" sz="2000" i="1">
                              <a:latin typeface="Cambria Math"/>
                              <a:sym typeface="Symbol"/>
                            </a:rPr>
                            <m:t>𝑛</m:t>
                          </m:r>
                        </m:e>
                        <m:sub>
                          <m:r>
                            <a:rPr lang="en-US" sz="2000" i="1">
                              <a:latin typeface="Cambria Math"/>
                              <a:sym typeface="Symbol"/>
                            </a:rPr>
                            <m:t>𝑁</m:t>
                          </m:r>
                          <m:r>
                            <a:rPr lang="en-US" sz="2000" i="1">
                              <a:latin typeface="Cambria Math"/>
                              <a:sym typeface="Symbol"/>
                            </a:rPr>
                            <m:t>+2</m:t>
                          </m:r>
                        </m:sub>
                      </m:sSub>
                      <m:sSub>
                        <m:sSubPr>
                          <m:ctrlPr>
                            <a:rPr lang="en-US" sz="2000" i="1">
                              <a:latin typeface="Cambria Math" panose="02040503050406030204" pitchFamily="18" charset="0"/>
                              <a:sym typeface="Symbol"/>
                            </a:rPr>
                          </m:ctrlPr>
                        </m:sSubPr>
                        <m:e>
                          <m:r>
                            <a:rPr lang="en-US" sz="2000" i="1">
                              <a:latin typeface="Cambria Math"/>
                              <a:sym typeface="Symbol"/>
                            </a:rPr>
                            <m:t>𝑋</m:t>
                          </m:r>
                        </m:e>
                        <m:sub>
                          <m:r>
                            <a:rPr lang="en-US" sz="2000" i="1">
                              <a:latin typeface="Cambria Math"/>
                              <a:sym typeface="Symbol"/>
                            </a:rPr>
                            <m:t>𝑁</m:t>
                          </m:r>
                          <m:r>
                            <a:rPr lang="en-US" sz="2000" i="1">
                              <a:latin typeface="Cambria Math"/>
                              <a:sym typeface="Symbol"/>
                            </a:rPr>
                            <m:t>+2</m:t>
                          </m:r>
                        </m:sub>
                      </m:sSub>
                      <m:r>
                        <a:rPr lang="en-US" sz="2000" i="1">
                          <a:latin typeface="Cambria Math"/>
                          <a:sym typeface="Symbol"/>
                        </a:rPr>
                        <m:t>+…+</m:t>
                      </m:r>
                      <m:sSub>
                        <m:sSubPr>
                          <m:ctrlPr>
                            <a:rPr lang="en-US" sz="2000" i="1">
                              <a:latin typeface="Cambria Math" panose="02040503050406030204" pitchFamily="18" charset="0"/>
                              <a:sym typeface="Symbol"/>
                            </a:rPr>
                          </m:ctrlPr>
                        </m:sSubPr>
                        <m:e>
                          <m:r>
                            <a:rPr lang="en-US" sz="2000" i="1">
                              <a:latin typeface="Cambria Math"/>
                              <a:sym typeface="Symbol"/>
                            </a:rPr>
                            <m:t>𝑛</m:t>
                          </m:r>
                        </m:e>
                        <m:sub>
                          <m:r>
                            <a:rPr lang="en-US" sz="2000" i="1">
                              <a:latin typeface="Cambria Math"/>
                              <a:sym typeface="Symbol"/>
                            </a:rPr>
                            <m:t>𝑁</m:t>
                          </m:r>
                          <m:r>
                            <a:rPr lang="en-US" sz="2000" i="1">
                              <a:latin typeface="Cambria Math"/>
                              <a:sym typeface="Symbol"/>
                            </a:rPr>
                            <m:t>+</m:t>
                          </m:r>
                          <m:r>
                            <a:rPr lang="en-US" sz="2000" b="0" i="1" smtClean="0">
                              <a:latin typeface="Cambria Math"/>
                              <a:sym typeface="Symbol"/>
                            </a:rPr>
                            <m:t>𝑀</m:t>
                          </m:r>
                        </m:sub>
                      </m:sSub>
                      <m:sSub>
                        <m:sSubPr>
                          <m:ctrlPr>
                            <a:rPr lang="en-US" sz="2000" i="1">
                              <a:latin typeface="Cambria Math" panose="02040503050406030204" pitchFamily="18" charset="0"/>
                              <a:sym typeface="Symbol"/>
                            </a:rPr>
                          </m:ctrlPr>
                        </m:sSubPr>
                        <m:e>
                          <m:r>
                            <a:rPr lang="en-US" sz="2000" i="1">
                              <a:latin typeface="Cambria Math"/>
                              <a:sym typeface="Symbol"/>
                            </a:rPr>
                            <m:t>𝑋</m:t>
                          </m:r>
                        </m:e>
                        <m:sub>
                          <m:r>
                            <a:rPr lang="en-US" sz="2000" i="1">
                              <a:latin typeface="Cambria Math"/>
                              <a:sym typeface="Symbol"/>
                            </a:rPr>
                            <m:t>𝑁</m:t>
                          </m:r>
                          <m:r>
                            <a:rPr lang="en-US" sz="2000" i="1">
                              <a:latin typeface="Cambria Math"/>
                              <a:sym typeface="Symbol"/>
                            </a:rPr>
                            <m:t>+</m:t>
                          </m:r>
                          <m:r>
                            <a:rPr lang="en-US" sz="2000" b="0" i="1" smtClean="0">
                              <a:latin typeface="Cambria Math"/>
                              <a:sym typeface="Symbol"/>
                            </a:rPr>
                            <m:t>𝑀</m:t>
                          </m:r>
                        </m:sub>
                      </m:sSub>
                    </m:oMath>
                  </m:oMathPara>
                </a14:m>
                <a:endParaRPr lang="en-US" sz="2000" i="1" dirty="0" smtClean="0">
                  <a:latin typeface="Cambria Math"/>
                  <a:sym typeface="Symbol"/>
                </a:endParaRPr>
              </a:p>
              <a:p>
                <a:pPr marL="0" lvl="2"/>
                <a:endParaRPr lang="en-US" sz="2000" dirty="0"/>
              </a:p>
              <a:p>
                <a:pPr marL="0" lvl="2"/>
                <a:r>
                  <a:rPr lang="en-US" sz="2000" dirty="0" smtClean="0"/>
                  <a:t>Define </a:t>
                </a:r>
                <a14:m>
                  <m:oMath xmlns:m="http://schemas.openxmlformats.org/officeDocument/2006/math">
                    <m:r>
                      <m:rPr>
                        <m:sty m:val="p"/>
                      </m:rPr>
                      <a:rPr lang="en-US" sz="2000" b="0" i="0" smtClean="0">
                        <a:latin typeface="Cambria Math"/>
                      </a:rPr>
                      <m:t>the</m:t>
                    </m:r>
                    <m:r>
                      <a:rPr lang="en-US" sz="2000" b="0" i="0" smtClean="0">
                        <a:latin typeface="Cambria Math"/>
                      </a:rPr>
                      <m:t> </m:t>
                    </m:r>
                    <m:r>
                      <m:rPr>
                        <m:nor/>
                      </m:rPr>
                      <a:rPr lang="en-US" sz="2000" b="1" i="0" smtClean="0">
                        <a:latin typeface="Cambria Math"/>
                      </a:rPr>
                      <m:t>stoichiometric</m:t>
                    </m:r>
                    <m:r>
                      <m:rPr>
                        <m:nor/>
                      </m:rPr>
                      <a:rPr lang="en-US" sz="2000" b="1" i="0" smtClean="0">
                        <a:latin typeface="Cambria Math"/>
                      </a:rPr>
                      <m:t> </m:t>
                    </m:r>
                    <m:r>
                      <m:rPr>
                        <m:nor/>
                      </m:rPr>
                      <a:rPr lang="en-US" sz="2000" b="1" i="0" smtClean="0">
                        <a:latin typeface="Cambria Math"/>
                      </a:rPr>
                      <m:t>coefficients</m:t>
                    </m:r>
                    <m:r>
                      <m:rPr>
                        <m:nor/>
                      </m:rPr>
                      <a:rPr lang="en-US" sz="2000" b="1" i="0" smtClean="0">
                        <a:latin typeface="Cambria Math"/>
                      </a:rPr>
                      <m:t> </m:t>
                    </m:r>
                    <m:sSub>
                      <m:sSubPr>
                        <m:ctrlPr>
                          <a:rPr lang="en-US" sz="2000" i="1" smtClean="0">
                            <a:latin typeface="Cambria Math" panose="02040503050406030204" pitchFamily="18" charset="0"/>
                          </a:rPr>
                        </m:ctrlPr>
                      </m:sSubPr>
                      <m:e>
                        <m:r>
                          <a:rPr lang="en-US" sz="2000" i="1" smtClean="0">
                            <a:latin typeface="Cambria Math"/>
                            <a:ea typeface="Cambria Math"/>
                          </a:rPr>
                          <m:t>𝜈</m:t>
                        </m:r>
                      </m:e>
                      <m:sub>
                        <m:r>
                          <a:rPr lang="en-US" sz="2000" b="0" i="1" smtClean="0">
                            <a:latin typeface="Cambria Math"/>
                          </a:rPr>
                          <m:t>𝑖</m:t>
                        </m:r>
                      </m:sub>
                    </m:sSub>
                  </m:oMath>
                </a14:m>
                <a:r>
                  <a:rPr lang="en-US" sz="2000" dirty="0" smtClean="0"/>
                  <a:t> as the </a:t>
                </a:r>
                <a:r>
                  <a:rPr lang="en-US" sz="2000" b="1" dirty="0" smtClean="0"/>
                  <a:t>change in number </a:t>
                </a:r>
                <a:r>
                  <a:rPr lang="en-US" sz="2000" dirty="0" smtClean="0"/>
                  <a:t>of molecules of each type during the forward (left-to-right </a:t>
                </a:r>
                <a14:m>
                  <m:oMath xmlns:m="http://schemas.openxmlformats.org/officeDocument/2006/math">
                    <m:r>
                      <a:rPr lang="en-US" sz="2000" i="1" smtClean="0">
                        <a:latin typeface="Cambria Math"/>
                        <a:ea typeface="Cambria Math"/>
                        <a:sym typeface="Symbol"/>
                      </a:rPr>
                      <m:t>→</m:t>
                    </m:r>
                  </m:oMath>
                </a14:m>
                <a:r>
                  <a:rPr lang="en-US" sz="2000" dirty="0" smtClean="0"/>
                  <a:t>) reaction:</a:t>
                </a:r>
              </a:p>
              <a:p>
                <a:pPr marL="0" lvl="2"/>
                <a:endParaRPr lang="en-US" sz="2000" dirty="0"/>
              </a:p>
              <a:p>
                <a:pPr marL="0" lvl="2"/>
                <a14:m>
                  <m:oMathPara xmlns:m="http://schemas.openxmlformats.org/officeDocument/2006/math">
                    <m:oMathParaPr>
                      <m:jc m:val="centerGroup"/>
                    </m:oMathParaPr>
                    <m:oMath xmlns:m="http://schemas.openxmlformats.org/officeDocument/2006/math">
                      <m:sSub>
                        <m:sSubPr>
                          <m:ctrlPr>
                            <a:rPr lang="en-US" sz="2000" i="1">
                              <a:latin typeface="Cambria Math" panose="02040503050406030204" pitchFamily="18" charset="0"/>
                            </a:rPr>
                          </m:ctrlPr>
                        </m:sSubPr>
                        <m:e>
                          <m:r>
                            <a:rPr lang="en-US" sz="2000" i="1">
                              <a:latin typeface="Cambria Math"/>
                              <a:ea typeface="Cambria Math"/>
                            </a:rPr>
                            <m:t>𝜈</m:t>
                          </m:r>
                        </m:e>
                        <m:sub>
                          <m:r>
                            <a:rPr lang="en-US" sz="2000" i="1">
                              <a:latin typeface="Cambria Math"/>
                            </a:rPr>
                            <m:t>𝑖</m:t>
                          </m:r>
                        </m:sub>
                      </m:sSub>
                      <m:r>
                        <a:rPr lang="en-US" sz="2000" b="0" i="1" smtClean="0">
                          <a:latin typeface="Cambria Math"/>
                        </a:rPr>
                        <m:t>=</m:t>
                      </m:r>
                      <m:d>
                        <m:dPr>
                          <m:begChr m:val="{"/>
                          <m:endChr m:val=""/>
                          <m:ctrlPr>
                            <a:rPr lang="en-US" sz="2000" b="0" i="1" smtClean="0">
                              <a:latin typeface="Cambria Math" panose="02040503050406030204" pitchFamily="18" charset="0"/>
                            </a:rPr>
                          </m:ctrlPr>
                        </m:dPr>
                        <m:e>
                          <m:eqArr>
                            <m:eqArrPr>
                              <m:ctrlPr>
                                <a:rPr lang="en-US" sz="2000" b="0" i="1" smtClean="0">
                                  <a:latin typeface="Cambria Math" panose="02040503050406030204" pitchFamily="18" charset="0"/>
                                </a:rPr>
                              </m:ctrlPr>
                            </m:eqArrPr>
                            <m:e>
                              <m:r>
                                <a:rPr lang="en-US" sz="2000" b="0" i="1" smtClean="0">
                                  <a:latin typeface="Cambria Math"/>
                                </a:rPr>
                                <m:t>−</m:t>
                              </m:r>
                              <m:sSub>
                                <m:sSubPr>
                                  <m:ctrlPr>
                                    <a:rPr lang="en-US" sz="2000" i="1">
                                      <a:latin typeface="Cambria Math" panose="02040503050406030204" pitchFamily="18" charset="0"/>
                                      <a:sym typeface="Symbol"/>
                                    </a:rPr>
                                  </m:ctrlPr>
                                </m:sSubPr>
                                <m:e>
                                  <m:r>
                                    <a:rPr lang="en-US" sz="2000" i="1">
                                      <a:latin typeface="Cambria Math"/>
                                      <a:sym typeface="Symbol"/>
                                    </a:rPr>
                                    <m:t>𝑛</m:t>
                                  </m:r>
                                </m:e>
                                <m:sub>
                                  <m:r>
                                    <a:rPr lang="en-US" sz="2000" b="0" i="1" smtClean="0">
                                      <a:latin typeface="Cambria Math"/>
                                      <a:sym typeface="Symbol"/>
                                    </a:rPr>
                                    <m:t>𝑖</m:t>
                                  </m:r>
                                </m:sub>
                              </m:sSub>
                              <m:r>
                                <a:rPr lang="en-US" sz="2000" b="0" i="1" smtClean="0">
                                  <a:latin typeface="Cambria Math"/>
                                  <a:sym typeface="Symbol"/>
                                </a:rPr>
                                <m:t>:1</m:t>
                              </m:r>
                              <m:r>
                                <a:rPr lang="en-US" sz="2000" b="0" i="1" smtClean="0">
                                  <a:latin typeface="Cambria Math"/>
                                  <a:ea typeface="Cambria Math"/>
                                  <a:sym typeface="Symbol"/>
                                </a:rPr>
                                <m:t>≤</m:t>
                              </m:r>
                              <m:r>
                                <a:rPr lang="en-US" sz="2000" b="0" i="1" smtClean="0">
                                  <a:latin typeface="Cambria Math"/>
                                  <a:ea typeface="Cambria Math"/>
                                  <a:sym typeface="Symbol"/>
                                </a:rPr>
                                <m:t>𝑖</m:t>
                              </m:r>
                              <m:r>
                                <a:rPr lang="en-US" sz="2000" b="0" i="1" smtClean="0">
                                  <a:latin typeface="Cambria Math"/>
                                  <a:ea typeface="Cambria Math"/>
                                  <a:sym typeface="Symbol"/>
                                </a:rPr>
                                <m:t>≤</m:t>
                              </m:r>
                              <m:r>
                                <a:rPr lang="en-US" sz="2000" b="0" i="1" smtClean="0">
                                  <a:latin typeface="Cambria Math"/>
                                  <a:ea typeface="Cambria Math"/>
                                  <a:sym typeface="Symbol"/>
                                </a:rPr>
                                <m:t>𝑁</m:t>
                              </m:r>
                            </m:e>
                            <m:e>
                              <m:sSub>
                                <m:sSubPr>
                                  <m:ctrlPr>
                                    <a:rPr lang="en-US" sz="2000" i="1">
                                      <a:latin typeface="Cambria Math" panose="02040503050406030204" pitchFamily="18" charset="0"/>
                                      <a:sym typeface="Symbol"/>
                                    </a:rPr>
                                  </m:ctrlPr>
                                </m:sSubPr>
                                <m:e>
                                  <m:r>
                                    <a:rPr lang="en-US" sz="2000" i="1">
                                      <a:latin typeface="Cambria Math"/>
                                      <a:sym typeface="Symbol"/>
                                    </a:rPr>
                                    <m:t>𝑛</m:t>
                                  </m:r>
                                </m:e>
                                <m:sub>
                                  <m:r>
                                    <a:rPr lang="en-US" sz="2000" b="0" i="1" smtClean="0">
                                      <a:latin typeface="Cambria Math"/>
                                      <a:sym typeface="Symbol"/>
                                    </a:rPr>
                                    <m:t>𝑖</m:t>
                                  </m:r>
                                </m:sub>
                              </m:sSub>
                              <m:r>
                                <a:rPr lang="en-US" sz="2000" b="0" i="1" smtClean="0">
                                  <a:latin typeface="Cambria Math"/>
                                  <a:sym typeface="Symbol"/>
                                </a:rPr>
                                <m:t>: </m:t>
                              </m:r>
                              <m:r>
                                <a:rPr lang="en-US" sz="2000" b="0" i="1" smtClean="0">
                                  <a:latin typeface="Cambria Math"/>
                                  <a:sym typeface="Symbol"/>
                                </a:rPr>
                                <m:t>𝑁</m:t>
                              </m:r>
                              <m:r>
                                <a:rPr lang="en-US" sz="2000" b="0" i="1" smtClean="0">
                                  <a:latin typeface="Cambria Math"/>
                                  <a:sym typeface="Symbol"/>
                                </a:rPr>
                                <m:t>+1≤</m:t>
                              </m:r>
                              <m:r>
                                <a:rPr lang="en-US" sz="2000" i="1">
                                  <a:latin typeface="Cambria Math"/>
                                  <a:ea typeface="Cambria Math"/>
                                  <a:sym typeface="Symbol"/>
                                </a:rPr>
                                <m:t>𝑖</m:t>
                              </m:r>
                              <m:r>
                                <a:rPr lang="en-US" sz="2000" i="1">
                                  <a:latin typeface="Cambria Math"/>
                                  <a:ea typeface="Cambria Math"/>
                                  <a:sym typeface="Symbol"/>
                                </a:rPr>
                                <m:t>≤</m:t>
                              </m:r>
                              <m:r>
                                <a:rPr lang="en-US" sz="2000" i="1">
                                  <a:latin typeface="Cambria Math"/>
                                  <a:ea typeface="Cambria Math"/>
                                  <a:sym typeface="Symbol"/>
                                </a:rPr>
                                <m:t>𝑁</m:t>
                              </m:r>
                              <m:r>
                                <a:rPr lang="en-US" sz="2000" b="0" i="1" smtClean="0">
                                  <a:latin typeface="Cambria Math"/>
                                  <a:ea typeface="Cambria Math"/>
                                  <a:sym typeface="Symbol"/>
                                </a:rPr>
                                <m:t>+</m:t>
                              </m:r>
                              <m:r>
                                <a:rPr lang="en-US" sz="2000" b="0" i="1" smtClean="0">
                                  <a:latin typeface="Cambria Math"/>
                                  <a:ea typeface="Cambria Math"/>
                                  <a:sym typeface="Symbol"/>
                                </a:rPr>
                                <m:t>𝑀</m:t>
                              </m:r>
                            </m:e>
                          </m:eqArr>
                        </m:e>
                      </m:d>
                    </m:oMath>
                  </m:oMathPara>
                </a14:m>
                <a:endParaRPr lang="en-US" sz="2000" dirty="0" smtClean="0"/>
              </a:p>
              <a:p>
                <a:pPr marL="0" lvl="2"/>
                <a:endParaRPr lang="en-US" sz="2000" dirty="0"/>
              </a:p>
              <a:p>
                <a:pPr marL="0" lvl="2"/>
                <a:r>
                  <a:rPr lang="en-US" sz="2000" dirty="0" smtClean="0"/>
                  <a:t>If </a:t>
                </a:r>
                <a:r>
                  <a:rPr lang="en-US" sz="2000" dirty="0"/>
                  <a:t>the same molecule appears on </a:t>
                </a:r>
                <a:r>
                  <a:rPr lang="en-US" sz="2000" b="1" dirty="0"/>
                  <a:t>both </a:t>
                </a:r>
                <a:r>
                  <a:rPr lang="en-US" sz="2000" b="1" dirty="0" smtClean="0"/>
                  <a:t>sides of the reaction </a:t>
                </a:r>
                <a:r>
                  <a:rPr lang="en-US" sz="2000" dirty="0" smtClean="0"/>
                  <a:t>(</a:t>
                </a:r>
                <a:r>
                  <a:rPr lang="en-US" sz="2000" i="1" dirty="0" smtClean="0"/>
                  <a:t>e.g</a:t>
                </a:r>
                <a:r>
                  <a:rPr lang="en-US" sz="2000" dirty="0" smtClean="0"/>
                  <a:t>. in an enzymatic reaction), add up </a:t>
                </a:r>
                <a:r>
                  <a:rPr lang="en-US" sz="2000" dirty="0"/>
                  <a:t>the two </a:t>
                </a:r>
                <a14:m>
                  <m:oMath xmlns:m="http://schemas.openxmlformats.org/officeDocument/2006/math">
                    <m:sSub>
                      <m:sSubPr>
                        <m:ctrlPr>
                          <a:rPr lang="en-US" sz="2000" i="1">
                            <a:latin typeface="Cambria Math" panose="02040503050406030204" pitchFamily="18" charset="0"/>
                            <a:sym typeface="Symbol"/>
                          </a:rPr>
                        </m:ctrlPr>
                      </m:sSubPr>
                      <m:e>
                        <m:r>
                          <a:rPr lang="en-US" sz="2000" i="1">
                            <a:latin typeface="Cambria Math"/>
                            <a:ea typeface="Cambria Math"/>
                          </a:rPr>
                          <m:t>𝜈</m:t>
                        </m:r>
                      </m:e>
                      <m:sub>
                        <m:r>
                          <a:rPr lang="en-US" sz="2000" i="1">
                            <a:latin typeface="Cambria Math"/>
                            <a:sym typeface="Symbol"/>
                          </a:rPr>
                          <m:t>𝑖</m:t>
                        </m:r>
                      </m:sub>
                    </m:sSub>
                  </m:oMath>
                </a14:m>
                <a:endParaRPr lang="en-US" sz="2000" dirty="0" smtClean="0"/>
              </a:p>
              <a:p>
                <a:pPr marL="0" lvl="2"/>
                <a:endParaRPr lang="en-US" sz="2000" dirty="0" smtClean="0"/>
              </a:p>
              <a:p>
                <a:pPr marL="0" lvl="2"/>
                <a:r>
                  <a:rPr lang="en-US" sz="2000" dirty="0"/>
                  <a:t>	</a:t>
                </a:r>
                <a:r>
                  <a:rPr lang="en-US" sz="2000" dirty="0" smtClean="0"/>
                  <a:t>𝐸</a:t>
                </a:r>
                <a:r>
                  <a:rPr lang="en-US" sz="2000" dirty="0"/>
                  <a:t>.𝑔</a:t>
                </a:r>
                <a:r>
                  <a:rPr lang="en-US" sz="2000" dirty="0" smtClean="0"/>
                  <a:t>., </a:t>
                </a:r>
                <a:r>
                  <a:rPr lang="en-US" sz="2000" dirty="0"/>
                  <a:t>for </a:t>
                </a:r>
                <a14:m>
                  <m:oMath xmlns:m="http://schemas.openxmlformats.org/officeDocument/2006/math">
                    <m:r>
                      <m:rPr>
                        <m:sty m:val="p"/>
                      </m:rPr>
                      <a:rPr lang="en-US" sz="2000">
                        <a:latin typeface="Cambria Math"/>
                        <a:sym typeface="Symbol"/>
                      </a:rPr>
                      <m:t>A</m:t>
                    </m:r>
                    <m:r>
                      <a:rPr lang="en-US" sz="2000">
                        <a:latin typeface="Cambria Math"/>
                        <a:sym typeface="Symbol"/>
                      </a:rPr>
                      <m:t>+</m:t>
                    </m:r>
                    <m:r>
                      <m:rPr>
                        <m:sty m:val="p"/>
                      </m:rPr>
                      <a:rPr lang="en-US" sz="2000" b="0" i="0" smtClean="0">
                        <a:latin typeface="Cambria Math"/>
                        <a:sym typeface="Symbol"/>
                      </a:rPr>
                      <m:t>E</m:t>
                    </m:r>
                    <m:r>
                      <a:rPr lang="en-US" sz="2000" i="1">
                        <a:latin typeface="Cambria Math"/>
                        <a:ea typeface="Cambria Math"/>
                        <a:sym typeface="Symbol"/>
                      </a:rPr>
                      <m:t>⇋</m:t>
                    </m:r>
                    <m:r>
                      <a:rPr lang="en-US" sz="2000" b="0" i="0" smtClean="0">
                        <a:latin typeface="Cambria Math"/>
                        <a:ea typeface="Cambria Math"/>
                        <a:sym typeface="Symbol"/>
                      </a:rPr>
                      <m:t>2</m:t>
                    </m:r>
                    <m:r>
                      <m:rPr>
                        <m:sty m:val="p"/>
                      </m:rPr>
                      <a:rPr lang="en-US" sz="2000" b="0" i="0" smtClean="0">
                        <a:latin typeface="Cambria Math"/>
                        <a:ea typeface="Cambria Math"/>
                        <a:sym typeface="Symbol"/>
                      </a:rPr>
                      <m:t>C</m:t>
                    </m:r>
                    <m:r>
                      <a:rPr lang="en-US" sz="2000" b="0" i="0" smtClean="0">
                        <a:latin typeface="Cambria Math"/>
                        <a:ea typeface="Cambria Math"/>
                        <a:sym typeface="Symbol"/>
                      </a:rPr>
                      <m:t>+</m:t>
                    </m:r>
                    <m:r>
                      <m:rPr>
                        <m:sty m:val="p"/>
                      </m:rPr>
                      <a:rPr lang="en-US" sz="2000" b="0" i="0" smtClean="0">
                        <a:latin typeface="Cambria Math"/>
                        <a:ea typeface="Cambria Math"/>
                        <a:sym typeface="Symbol"/>
                      </a:rPr>
                      <m:t>E</m:t>
                    </m:r>
                    <m:r>
                      <a:rPr lang="en-US" sz="2000" i="1">
                        <a:latin typeface="Cambria Math"/>
                        <a:ea typeface="Cambria Math"/>
                        <a:sym typeface="Symbol"/>
                      </a:rPr>
                      <m:t>    </m:t>
                    </m:r>
                    <m:sSub>
                      <m:sSubPr>
                        <m:ctrlPr>
                          <a:rPr lang="en-US" sz="2000" i="1">
                            <a:latin typeface="Cambria Math" panose="02040503050406030204" pitchFamily="18" charset="0"/>
                          </a:rPr>
                        </m:ctrlPr>
                      </m:sSubPr>
                      <m:e>
                        <m:r>
                          <a:rPr lang="en-US" sz="2000" i="1">
                            <a:latin typeface="Cambria Math"/>
                            <a:ea typeface="Cambria Math"/>
                          </a:rPr>
                          <m:t>𝜈</m:t>
                        </m:r>
                      </m:e>
                      <m:sub>
                        <m:r>
                          <m:rPr>
                            <m:sty m:val="p"/>
                          </m:rPr>
                          <a:rPr lang="en-US" sz="2000">
                            <a:latin typeface="Cambria Math"/>
                          </a:rPr>
                          <m:t>A</m:t>
                        </m:r>
                      </m:sub>
                    </m:sSub>
                    <m:r>
                      <a:rPr lang="en-US" sz="2000" i="1">
                        <a:latin typeface="Cambria Math"/>
                      </a:rPr>
                      <m:t>=−1</m:t>
                    </m:r>
                  </m:oMath>
                </a14:m>
                <a:r>
                  <a:rPr lang="en-US" sz="2000" dirty="0"/>
                  <a:t>, </a:t>
                </a:r>
                <a14:m>
                  <m:oMath xmlns:m="http://schemas.openxmlformats.org/officeDocument/2006/math">
                    <m:sSub>
                      <m:sSubPr>
                        <m:ctrlPr>
                          <a:rPr lang="en-US" sz="2000" i="1">
                            <a:latin typeface="Cambria Math" panose="02040503050406030204" pitchFamily="18" charset="0"/>
                          </a:rPr>
                        </m:ctrlPr>
                      </m:sSubPr>
                      <m:e>
                        <m:r>
                          <a:rPr lang="en-US" sz="2000" i="1">
                            <a:latin typeface="Cambria Math"/>
                            <a:ea typeface="Cambria Math"/>
                          </a:rPr>
                          <m:t>𝜈</m:t>
                        </m:r>
                      </m:e>
                      <m:sub>
                        <m:r>
                          <m:rPr>
                            <m:sty m:val="p"/>
                          </m:rPr>
                          <a:rPr lang="en-US" sz="2000" b="0" i="0" smtClean="0">
                            <a:latin typeface="Cambria Math"/>
                            <a:ea typeface="Cambria Math"/>
                          </a:rPr>
                          <m:t>E</m:t>
                        </m:r>
                      </m:sub>
                    </m:sSub>
                    <m:r>
                      <a:rPr lang="en-US" sz="2000" i="1">
                        <a:latin typeface="Cambria Math"/>
                      </a:rPr>
                      <m:t>=−1</m:t>
                    </m:r>
                    <m:r>
                      <a:rPr lang="en-US" sz="2000" b="0" i="1" smtClean="0">
                        <a:latin typeface="Cambria Math"/>
                      </a:rPr>
                      <m:t>+1=0</m:t>
                    </m:r>
                  </m:oMath>
                </a14:m>
                <a:r>
                  <a:rPr lang="en-US" sz="2000" dirty="0"/>
                  <a:t>, </a:t>
                </a:r>
                <a14:m>
                  <m:oMath xmlns:m="http://schemas.openxmlformats.org/officeDocument/2006/math">
                    <m:sSub>
                      <m:sSubPr>
                        <m:ctrlPr>
                          <a:rPr lang="en-US" sz="2000" i="1">
                            <a:latin typeface="Cambria Math" panose="02040503050406030204" pitchFamily="18" charset="0"/>
                          </a:rPr>
                        </m:ctrlPr>
                      </m:sSubPr>
                      <m:e>
                        <m:r>
                          <a:rPr lang="en-US" sz="2000" i="1">
                            <a:latin typeface="Cambria Math"/>
                            <a:ea typeface="Cambria Math"/>
                          </a:rPr>
                          <m:t>𝜈</m:t>
                        </m:r>
                      </m:e>
                      <m:sub>
                        <m:r>
                          <m:rPr>
                            <m:sty m:val="p"/>
                          </m:rPr>
                          <a:rPr lang="en-US" sz="2000">
                            <a:latin typeface="Cambria Math"/>
                          </a:rPr>
                          <m:t>C</m:t>
                        </m:r>
                      </m:sub>
                    </m:sSub>
                    <m:r>
                      <a:rPr lang="en-US" sz="2000" i="1">
                        <a:latin typeface="Cambria Math"/>
                      </a:rPr>
                      <m:t>=</m:t>
                    </m:r>
                  </m:oMath>
                </a14:m>
                <a:r>
                  <a:rPr lang="en-US" sz="2000" dirty="0" smtClean="0"/>
                  <a:t>2</a:t>
                </a:r>
                <a:endParaRPr lang="en-US" sz="2000" dirty="0"/>
              </a:p>
            </p:txBody>
          </p:sp>
        </mc:Choice>
        <mc:Fallback xmlns="">
          <p:sp>
            <p:nvSpPr>
              <p:cNvPr id="8" name="Rectangle 7"/>
              <p:cNvSpPr>
                <a:spLocks noRot="1" noChangeAspect="1" noMove="1" noResize="1" noEditPoints="1" noAdjustHandles="1" noChangeArrowheads="1" noChangeShapeType="1" noTextEdit="1"/>
              </p:cNvSpPr>
              <p:nvPr/>
            </p:nvSpPr>
            <p:spPr>
              <a:xfrm>
                <a:off x="76200" y="701059"/>
                <a:ext cx="8991600" cy="4358822"/>
              </a:xfrm>
              <a:prstGeom prst="rect">
                <a:avLst/>
              </a:prstGeom>
              <a:blipFill rotWithShape="0">
                <a:blip r:embed="rId4"/>
                <a:stretch>
                  <a:fillRect l="-746" t="-699" b="-4196"/>
                </a:stretch>
              </a:blipFill>
            </p:spPr>
            <p:txBody>
              <a:bodyPr/>
              <a:lstStyle/>
              <a:p>
                <a:r>
                  <a:rPr lang="en-US">
                    <a:noFill/>
                  </a:rPr>
                  <a:t> </a:t>
                </a:r>
              </a:p>
            </p:txBody>
          </p:sp>
        </mc:Fallback>
      </mc:AlternateContent>
      <p:pic>
        <p:nvPicPr>
          <p:cNvPr id="9" name="Picture 4" descr="redblackblocki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82245626"/>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p:cNvSpPr>
            <a:spLocks noGrp="1" noChangeArrowheads="1"/>
          </p:cNvSpPr>
          <p:nvPr>
            <p:ph type="title"/>
          </p:nvPr>
        </p:nvSpPr>
        <p:spPr>
          <a:xfrm>
            <a:off x="0" y="12700"/>
            <a:ext cx="9144000" cy="825500"/>
          </a:xfrm>
        </p:spPr>
        <p:txBody>
          <a:bodyPr>
            <a:noAutofit/>
          </a:bodyPr>
          <a:lstStyle/>
          <a:p>
            <a:pPr eaLnBrk="1" hangingPunct="1"/>
            <a:r>
              <a:rPr lang="en-US" sz="3200" b="1" dirty="0" smtClean="0">
                <a:solidFill>
                  <a:srgbClr val="0000CC"/>
                </a:solidFill>
              </a:rPr>
              <a:t>Law of Mass Action</a:t>
            </a:r>
          </a:p>
        </p:txBody>
      </p:sp>
      <p:pic>
        <p:nvPicPr>
          <p:cNvPr id="15367" name="Picture 17"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8" name="Rectangle 7"/>
              <p:cNvSpPr/>
              <p:nvPr/>
            </p:nvSpPr>
            <p:spPr>
              <a:xfrm>
                <a:off x="76200" y="701059"/>
                <a:ext cx="8991600" cy="3602205"/>
              </a:xfrm>
              <a:prstGeom prst="rect">
                <a:avLst/>
              </a:prstGeom>
            </p:spPr>
            <p:txBody>
              <a:bodyPr wrap="square">
                <a:spAutoFit/>
              </a:bodyPr>
              <a:lstStyle/>
              <a:p>
                <a:pPr marL="0" lvl="2"/>
                <a:r>
                  <a:rPr lang="en-US" sz="2000" dirty="0" smtClean="0"/>
                  <a:t>For any reaction at equilibrium, </a:t>
                </a:r>
                <a14:m>
                  <m:oMath xmlns:m="http://schemas.openxmlformats.org/officeDocument/2006/math">
                    <m:r>
                      <m:rPr>
                        <m:sty m:val="p"/>
                      </m:rPr>
                      <a:rPr lang="en-US" sz="2000">
                        <a:latin typeface="Cambria Math"/>
                      </a:rPr>
                      <m:t>d</m:t>
                    </m:r>
                    <m:r>
                      <a:rPr lang="en-US" sz="2000" i="1">
                        <a:latin typeface="Cambria Math"/>
                      </a:rPr>
                      <m:t>𝐺</m:t>
                    </m:r>
                    <m:r>
                      <a:rPr lang="en-US" sz="2000" b="0" i="1" smtClean="0">
                        <a:latin typeface="Cambria Math"/>
                      </a:rPr>
                      <m:t>=0</m:t>
                    </m:r>
                  </m:oMath>
                </a14:m>
                <a:r>
                  <a:rPr lang="en-US" sz="2000" dirty="0" smtClean="0"/>
                  <a:t>, so:</a:t>
                </a:r>
              </a:p>
              <a:p>
                <a:pPr marL="0" lvl="2"/>
                <a:endParaRPr lang="en-US" sz="2000" dirty="0" smtClean="0"/>
              </a:p>
              <a:p>
                <a:pPr marL="0" lvl="2"/>
                <a14:m>
                  <m:oMathPara xmlns:m="http://schemas.openxmlformats.org/officeDocument/2006/math">
                    <m:oMathParaPr>
                      <m:jc m:val="centerGroup"/>
                    </m:oMathParaPr>
                    <m:oMath xmlns:m="http://schemas.openxmlformats.org/officeDocument/2006/math">
                      <m:r>
                        <m:rPr>
                          <m:sty m:val="p"/>
                        </m:rPr>
                        <a:rPr lang="en-US" sz="2000" b="0" i="0" smtClean="0">
                          <a:latin typeface="Cambria Math"/>
                        </a:rPr>
                        <m:t>d</m:t>
                      </m:r>
                      <m:r>
                        <a:rPr lang="en-US" sz="2000" b="0" i="1" smtClean="0">
                          <a:latin typeface="Cambria Math"/>
                        </a:rPr>
                        <m:t>𝐺</m:t>
                      </m:r>
                      <m:r>
                        <a:rPr lang="en-US" sz="2000" b="0" i="1" smtClean="0">
                          <a:latin typeface="Cambria Math"/>
                        </a:rPr>
                        <m:t>=</m:t>
                      </m:r>
                      <m:nary>
                        <m:naryPr>
                          <m:chr m:val="∑"/>
                          <m:ctrlPr>
                            <a:rPr lang="en-US" sz="2000" i="1">
                              <a:latin typeface="Cambria Math" panose="02040503050406030204" pitchFamily="18" charset="0"/>
                            </a:rPr>
                          </m:ctrlPr>
                        </m:naryPr>
                        <m:sub>
                          <m:r>
                            <m:rPr>
                              <m:brk m:alnAt="23"/>
                            </m:rPr>
                            <a:rPr lang="en-US" sz="2000" i="1">
                              <a:latin typeface="Cambria Math"/>
                            </a:rPr>
                            <m:t>𝑖</m:t>
                          </m:r>
                          <m:r>
                            <a:rPr lang="en-US" sz="2000" i="1">
                              <a:latin typeface="Cambria Math"/>
                            </a:rPr>
                            <m:t>=1</m:t>
                          </m:r>
                        </m:sub>
                        <m:sup>
                          <m:r>
                            <a:rPr lang="en-US" sz="2000" i="1">
                              <a:latin typeface="Cambria Math"/>
                            </a:rPr>
                            <m:t>𝑁</m:t>
                          </m:r>
                        </m:sup>
                        <m:e>
                          <m:sSub>
                            <m:sSubPr>
                              <m:ctrlPr>
                                <a:rPr lang="en-US" sz="2000" i="1">
                                  <a:latin typeface="Cambria Math" panose="02040503050406030204" pitchFamily="18" charset="0"/>
                                </a:rPr>
                              </m:ctrlPr>
                            </m:sSubPr>
                            <m:e>
                              <m:r>
                                <a:rPr lang="en-US" sz="2000" i="1" smtClean="0">
                                  <a:latin typeface="Cambria Math"/>
                                  <a:ea typeface="Cambria Math"/>
                                </a:rPr>
                                <m:t>𝜇</m:t>
                              </m:r>
                            </m:e>
                            <m:sub>
                              <m:r>
                                <a:rPr lang="en-US" sz="2000" i="1">
                                  <a:latin typeface="Cambria Math"/>
                                  <a:ea typeface="Cambria Math"/>
                                </a:rPr>
                                <m:t>𝑖</m:t>
                              </m:r>
                            </m:sub>
                          </m:sSub>
                          <m:sSub>
                            <m:sSubPr>
                              <m:ctrlPr>
                                <a:rPr lang="el-GR" sz="2000" i="1">
                                  <a:latin typeface="Cambria Math" panose="02040503050406030204" pitchFamily="18" charset="0"/>
                                  <a:ea typeface="Cambria Math"/>
                                </a:rPr>
                              </m:ctrlPr>
                            </m:sSubPr>
                            <m:e>
                              <m:r>
                                <m:rPr>
                                  <m:sty m:val="p"/>
                                </m:rPr>
                                <a:rPr lang="en-US" sz="2000" b="0" i="0" smtClean="0">
                                  <a:latin typeface="Cambria Math"/>
                                  <a:ea typeface="Cambria Math"/>
                                </a:rPr>
                                <m:t>d</m:t>
                              </m:r>
                              <m:r>
                                <a:rPr lang="en-US" sz="2000" b="0" i="1" smtClean="0">
                                  <a:latin typeface="Cambria Math"/>
                                  <a:ea typeface="Cambria Math"/>
                                </a:rPr>
                                <m:t>𝑁</m:t>
                              </m:r>
                            </m:e>
                            <m:sub>
                              <m:r>
                                <a:rPr lang="en-US" sz="2000" i="1">
                                  <a:latin typeface="Cambria Math"/>
                                  <a:ea typeface="Cambria Math"/>
                                </a:rPr>
                                <m:t>𝑖</m:t>
                              </m:r>
                            </m:sub>
                          </m:sSub>
                        </m:e>
                      </m:nary>
                      <m:r>
                        <a:rPr lang="en-US" sz="2000" b="0" i="1" smtClean="0">
                          <a:latin typeface="Cambria Math"/>
                          <a:ea typeface="Cambria Math"/>
                        </a:rPr>
                        <m:t>=</m:t>
                      </m:r>
                      <m:nary>
                        <m:naryPr>
                          <m:chr m:val="∑"/>
                          <m:ctrlPr>
                            <a:rPr lang="en-US" sz="2000" i="1" smtClean="0">
                              <a:latin typeface="Cambria Math" panose="02040503050406030204" pitchFamily="18" charset="0"/>
                            </a:rPr>
                          </m:ctrlPr>
                        </m:naryPr>
                        <m:sub>
                          <m:r>
                            <m:rPr>
                              <m:brk m:alnAt="23"/>
                            </m:rPr>
                            <a:rPr lang="en-US" sz="2000" b="0" i="1" smtClean="0">
                              <a:latin typeface="Cambria Math"/>
                            </a:rPr>
                            <m:t>𝑖</m:t>
                          </m:r>
                          <m:r>
                            <a:rPr lang="en-US" sz="2000" b="0" i="1" smtClean="0">
                              <a:latin typeface="Cambria Math"/>
                            </a:rPr>
                            <m:t>=1</m:t>
                          </m:r>
                        </m:sub>
                        <m:sup>
                          <m:r>
                            <a:rPr lang="en-US" sz="2000" b="0" i="1" smtClean="0">
                              <a:latin typeface="Cambria Math"/>
                            </a:rPr>
                            <m:t>𝑁</m:t>
                          </m:r>
                        </m:sup>
                        <m:e>
                          <m:sSub>
                            <m:sSubPr>
                              <m:ctrlPr>
                                <a:rPr lang="en-US" sz="2000" i="1">
                                  <a:latin typeface="Cambria Math" panose="02040503050406030204" pitchFamily="18" charset="0"/>
                                </a:rPr>
                              </m:ctrlPr>
                            </m:sSubPr>
                            <m:e>
                              <m:r>
                                <a:rPr lang="en-US" sz="2000" i="1">
                                  <a:latin typeface="Cambria Math"/>
                                  <a:ea typeface="Cambria Math"/>
                                </a:rPr>
                                <m:t>𝜈</m:t>
                              </m:r>
                            </m:e>
                            <m:sub>
                              <m:r>
                                <a:rPr lang="en-US" sz="2000" b="0" i="1" smtClean="0">
                                  <a:latin typeface="Cambria Math"/>
                                  <a:ea typeface="Cambria Math"/>
                                </a:rPr>
                                <m:t>𝑖</m:t>
                              </m:r>
                            </m:sub>
                          </m:sSub>
                          <m:sSub>
                            <m:sSubPr>
                              <m:ctrlPr>
                                <a:rPr lang="el-GR" sz="2000" i="1">
                                  <a:latin typeface="Cambria Math" panose="02040503050406030204" pitchFamily="18" charset="0"/>
                                  <a:ea typeface="Cambria Math"/>
                                </a:rPr>
                              </m:ctrlPr>
                            </m:sSubPr>
                            <m:e>
                              <m:r>
                                <a:rPr lang="el-GR" sz="2000" i="1">
                                  <a:latin typeface="Cambria Math"/>
                                  <a:ea typeface="Cambria Math"/>
                                </a:rPr>
                                <m:t>𝜇</m:t>
                              </m:r>
                            </m:e>
                            <m:sub>
                              <m:r>
                                <a:rPr lang="en-US" sz="2000" b="0" i="1" smtClean="0">
                                  <a:latin typeface="Cambria Math"/>
                                  <a:ea typeface="Cambria Math"/>
                                </a:rPr>
                                <m:t>𝑖</m:t>
                              </m:r>
                            </m:sub>
                          </m:sSub>
                          <m:r>
                            <m:rPr>
                              <m:sty m:val="p"/>
                            </m:rPr>
                            <a:rPr lang="en-US" sz="2000" b="0" i="0" smtClean="0">
                              <a:latin typeface="Cambria Math"/>
                              <a:ea typeface="Cambria Math"/>
                            </a:rPr>
                            <m:t>dN</m:t>
                          </m:r>
                        </m:e>
                      </m:nary>
                      <m:r>
                        <a:rPr lang="en-US" sz="2000" b="0" i="0" smtClean="0">
                          <a:latin typeface="Cambria Math"/>
                        </a:rPr>
                        <m:t>=0</m:t>
                      </m:r>
                    </m:oMath>
                  </m:oMathPara>
                </a14:m>
                <a:endParaRPr lang="en-US" sz="2000" dirty="0"/>
              </a:p>
              <a:p>
                <a:pPr marL="0" lvl="2"/>
                <a:endParaRPr lang="en-US" sz="2000" dirty="0" smtClean="0"/>
              </a:p>
              <a:p>
                <a:pPr marL="0" lvl="2"/>
                <a:r>
                  <a:rPr lang="en-US" sz="2000" dirty="0" smtClean="0"/>
                  <a:t>Recall that for a solution:</a:t>
                </a:r>
                <a14:m>
                  <m:oMath xmlns:m="http://schemas.openxmlformats.org/officeDocument/2006/math">
                    <m:r>
                      <a:rPr lang="en-US" sz="2000" b="0" i="0" smtClean="0">
                        <a:latin typeface="Cambria Math"/>
                      </a:rPr>
                      <m:t> </m:t>
                    </m:r>
                    <m:sSub>
                      <m:sSubPr>
                        <m:ctrlPr>
                          <a:rPr lang="en-US" sz="2000" i="1">
                            <a:latin typeface="Cambria Math" panose="02040503050406030204" pitchFamily="18" charset="0"/>
                            <a:ea typeface="Cambria Math"/>
                          </a:rPr>
                        </m:ctrlPr>
                      </m:sSubPr>
                      <m:e>
                        <m:r>
                          <a:rPr lang="en-US" sz="2000" i="1">
                            <a:latin typeface="Cambria Math"/>
                            <a:ea typeface="Cambria Math"/>
                          </a:rPr>
                          <m:t>𝜇</m:t>
                        </m:r>
                      </m:e>
                      <m:sub>
                        <m:r>
                          <a:rPr lang="en-US" sz="2000" b="0" i="1" smtClean="0">
                            <a:latin typeface="Cambria Math"/>
                          </a:rPr>
                          <m:t>𝑖</m:t>
                        </m:r>
                      </m:sub>
                    </m:sSub>
                    <m:r>
                      <a:rPr lang="en-US" sz="2000" i="1">
                        <a:latin typeface="Cambria Math"/>
                      </a:rPr>
                      <m:t>=</m:t>
                    </m:r>
                    <m:sSubSup>
                      <m:sSubSupPr>
                        <m:ctrlPr>
                          <a:rPr lang="en-US" sz="2000" b="0" i="1">
                            <a:latin typeface="Cambria Math" panose="02040503050406030204" pitchFamily="18" charset="0"/>
                            <a:ea typeface="Cambria Math"/>
                          </a:rPr>
                        </m:ctrlPr>
                      </m:sSubSupPr>
                      <m:e>
                        <m:r>
                          <a:rPr lang="en-US" sz="2000" i="1">
                            <a:latin typeface="Cambria Math"/>
                            <a:ea typeface="Cambria Math"/>
                          </a:rPr>
                          <m:t>𝜇</m:t>
                        </m:r>
                      </m:e>
                      <m:sub>
                        <m:r>
                          <a:rPr lang="en-US" sz="2000" b="0" i="1" smtClean="0">
                            <a:latin typeface="Cambria Math"/>
                            <a:ea typeface="Cambria Math"/>
                          </a:rPr>
                          <m:t>𝑖</m:t>
                        </m:r>
                      </m:sub>
                      <m:sup>
                        <m:r>
                          <a:rPr lang="en-US" sz="2000" b="0" i="1" smtClean="0">
                            <a:latin typeface="Cambria Math"/>
                            <a:ea typeface="Cambria Math"/>
                          </a:rPr>
                          <m:t>0</m:t>
                        </m:r>
                      </m:sup>
                    </m:sSubSup>
                    <m:r>
                      <a:rPr lang="en-US" sz="2000" i="1">
                        <a:latin typeface="Cambria Math"/>
                        <a:sym typeface="Symbol"/>
                      </a:rPr>
                      <m:t>+</m:t>
                    </m:r>
                    <m:sSub>
                      <m:sSubPr>
                        <m:ctrlPr>
                          <a:rPr lang="en-US" sz="2000" b="0" i="1">
                            <a:latin typeface="Cambria Math" panose="02040503050406030204" pitchFamily="18" charset="0"/>
                            <a:ea typeface="Cambria Math"/>
                          </a:rPr>
                        </m:ctrlPr>
                      </m:sSubPr>
                      <m:e>
                        <m:r>
                          <a:rPr lang="en-US" sz="2000" i="1">
                            <a:latin typeface="Cambria Math"/>
                          </a:rPr>
                          <m:t>𝑘</m:t>
                        </m:r>
                      </m:e>
                      <m:sub>
                        <m:r>
                          <a:rPr lang="en-US" sz="2000" i="1">
                            <a:latin typeface="Cambria Math"/>
                          </a:rPr>
                          <m:t>𝐵</m:t>
                        </m:r>
                      </m:sub>
                    </m:sSub>
                    <m:r>
                      <a:rPr lang="en-US" sz="2000" i="1">
                        <a:latin typeface="Cambria Math"/>
                      </a:rPr>
                      <m:t>𝑇</m:t>
                    </m:r>
                    <m:d>
                      <m:dPr>
                        <m:begChr m:val="["/>
                        <m:endChr m:val="]"/>
                        <m:ctrlPr>
                          <a:rPr lang="en-US" sz="2000" i="1">
                            <a:latin typeface="Cambria Math" panose="02040503050406030204" pitchFamily="18" charset="0"/>
                          </a:rPr>
                        </m:ctrlPr>
                      </m:dPr>
                      <m:e>
                        <m:func>
                          <m:funcPr>
                            <m:ctrlPr>
                              <a:rPr lang="en-US" sz="2000" i="1">
                                <a:latin typeface="Cambria Math" panose="02040503050406030204" pitchFamily="18" charset="0"/>
                                <a:sym typeface="Symbol"/>
                              </a:rPr>
                            </m:ctrlPr>
                          </m:funcPr>
                          <m:fName>
                            <m:r>
                              <m:rPr>
                                <m:sty m:val="p"/>
                              </m:rPr>
                              <a:rPr lang="en-US" sz="2000">
                                <a:latin typeface="Cambria Math"/>
                                <a:sym typeface="Symbol"/>
                              </a:rPr>
                              <m:t>ln</m:t>
                            </m:r>
                          </m:fName>
                          <m:e>
                            <m:f>
                              <m:fPr>
                                <m:ctrlPr>
                                  <a:rPr lang="en-US" sz="2000" i="1">
                                    <a:latin typeface="Cambria Math" panose="02040503050406030204" pitchFamily="18" charset="0"/>
                                    <a:sym typeface="Symbol"/>
                                  </a:rPr>
                                </m:ctrlPr>
                              </m:fPr>
                              <m:num>
                                <m:sSub>
                                  <m:sSubPr>
                                    <m:ctrlPr>
                                      <a:rPr lang="en-US" sz="2000" b="0" i="1" smtClean="0">
                                        <a:latin typeface="Cambria Math" panose="02040503050406030204" pitchFamily="18" charset="0"/>
                                        <a:sym typeface="Symbol"/>
                                      </a:rPr>
                                    </m:ctrlPr>
                                  </m:sSubPr>
                                  <m:e>
                                    <m:r>
                                      <a:rPr lang="en-US" sz="2000" i="1">
                                        <a:latin typeface="Cambria Math"/>
                                      </a:rPr>
                                      <m:t>𝑐</m:t>
                                    </m:r>
                                  </m:e>
                                  <m:sub>
                                    <m:r>
                                      <a:rPr lang="en-US" sz="2000" b="0" i="1" smtClean="0">
                                        <a:latin typeface="Cambria Math"/>
                                      </a:rPr>
                                      <m:t>𝑖</m:t>
                                    </m:r>
                                  </m:sub>
                                </m:sSub>
                              </m:num>
                              <m:den>
                                <m:sSub>
                                  <m:sSubPr>
                                    <m:ctrlPr>
                                      <a:rPr lang="en-US" sz="2000" b="0" i="1">
                                        <a:latin typeface="Cambria Math" panose="02040503050406030204" pitchFamily="18" charset="0"/>
                                        <a:sym typeface="Symbol"/>
                                      </a:rPr>
                                    </m:ctrlPr>
                                  </m:sSubPr>
                                  <m:e>
                                    <m:r>
                                      <a:rPr lang="en-US" sz="2000" i="1">
                                        <a:latin typeface="Cambria Math"/>
                                        <a:sym typeface="Symbol"/>
                                      </a:rPr>
                                      <m:t>𝑐</m:t>
                                    </m:r>
                                  </m:e>
                                  <m:sub>
                                    <m:r>
                                      <a:rPr lang="en-US" sz="2000" b="0" i="1" smtClean="0">
                                        <a:latin typeface="Cambria Math"/>
                                        <a:sym typeface="Symbol"/>
                                      </a:rPr>
                                      <m:t>𝑖</m:t>
                                    </m:r>
                                    <m:r>
                                      <a:rPr lang="en-US" sz="2000" i="1">
                                        <a:latin typeface="Cambria Math"/>
                                        <a:sym typeface="Symbol"/>
                                      </a:rPr>
                                      <m:t>0</m:t>
                                    </m:r>
                                  </m:sub>
                                </m:sSub>
                              </m:den>
                            </m:f>
                          </m:e>
                        </m:func>
                      </m:e>
                    </m:d>
                  </m:oMath>
                </a14:m>
                <a:endParaRPr lang="en-US" sz="2000" dirty="0" smtClean="0"/>
              </a:p>
              <a:p>
                <a:pPr marL="0" lvl="2"/>
                <a:endParaRPr lang="en-US" sz="2000" dirty="0"/>
              </a:p>
              <a:p>
                <a:pPr marL="0" lvl="2"/>
                <a14:m>
                  <m:oMathPara xmlns:m="http://schemas.openxmlformats.org/officeDocument/2006/math">
                    <m:oMathParaPr>
                      <m:jc m:val="centerGroup"/>
                    </m:oMathParaPr>
                    <m:oMath xmlns:m="http://schemas.openxmlformats.org/officeDocument/2006/math">
                      <m:r>
                        <a:rPr lang="en-US" sz="2000" i="1" smtClean="0">
                          <a:latin typeface="Cambria Math"/>
                          <a:ea typeface="Cambria Math"/>
                        </a:rPr>
                        <m:t>⇒</m:t>
                      </m:r>
                      <m:r>
                        <a:rPr lang="en-US" sz="2000" b="0" i="1" smtClean="0">
                          <a:latin typeface="Cambria Math"/>
                          <a:ea typeface="Cambria Math"/>
                        </a:rPr>
                        <m:t>0=</m:t>
                      </m:r>
                      <m:nary>
                        <m:naryPr>
                          <m:chr m:val="∑"/>
                          <m:ctrlPr>
                            <a:rPr lang="en-US" sz="2000" i="1">
                              <a:latin typeface="Cambria Math" panose="02040503050406030204" pitchFamily="18" charset="0"/>
                            </a:rPr>
                          </m:ctrlPr>
                        </m:naryPr>
                        <m:sub>
                          <m:r>
                            <m:rPr>
                              <m:brk m:alnAt="23"/>
                            </m:rPr>
                            <a:rPr lang="en-US" sz="2000" i="1">
                              <a:latin typeface="Cambria Math"/>
                            </a:rPr>
                            <m:t>𝑖</m:t>
                          </m:r>
                          <m:r>
                            <a:rPr lang="en-US" sz="2000" i="1">
                              <a:latin typeface="Cambria Math"/>
                            </a:rPr>
                            <m:t>=1</m:t>
                          </m:r>
                        </m:sub>
                        <m:sup>
                          <m:r>
                            <a:rPr lang="en-US" sz="2000" i="1">
                              <a:latin typeface="Cambria Math"/>
                            </a:rPr>
                            <m:t>𝑁</m:t>
                          </m:r>
                        </m:sup>
                        <m:e>
                          <m:sSub>
                            <m:sSubPr>
                              <m:ctrlPr>
                                <a:rPr lang="en-US" sz="2000" i="1">
                                  <a:latin typeface="Cambria Math" panose="02040503050406030204" pitchFamily="18" charset="0"/>
                                </a:rPr>
                              </m:ctrlPr>
                            </m:sSubPr>
                            <m:e>
                              <m:r>
                                <a:rPr lang="en-US" sz="2000" i="1">
                                  <a:latin typeface="Cambria Math"/>
                                  <a:ea typeface="Cambria Math"/>
                                </a:rPr>
                                <m:t>𝜈</m:t>
                              </m:r>
                            </m:e>
                            <m:sub>
                              <m:r>
                                <a:rPr lang="en-US" sz="2000" i="1">
                                  <a:latin typeface="Cambria Math"/>
                                  <a:ea typeface="Cambria Math"/>
                                </a:rPr>
                                <m:t>𝑖</m:t>
                              </m:r>
                            </m:sub>
                          </m:sSub>
                          <m:sSub>
                            <m:sSubPr>
                              <m:ctrlPr>
                                <a:rPr lang="el-GR" sz="2000" i="1">
                                  <a:latin typeface="Cambria Math" panose="02040503050406030204" pitchFamily="18" charset="0"/>
                                  <a:ea typeface="Cambria Math"/>
                                </a:rPr>
                              </m:ctrlPr>
                            </m:sSubPr>
                            <m:e>
                              <m:r>
                                <a:rPr lang="el-GR" sz="2000" i="1">
                                  <a:latin typeface="Cambria Math"/>
                                  <a:ea typeface="Cambria Math"/>
                                </a:rPr>
                                <m:t>𝜇</m:t>
                              </m:r>
                            </m:e>
                            <m:sub>
                              <m:r>
                                <a:rPr lang="en-US" sz="2000" i="1">
                                  <a:latin typeface="Cambria Math"/>
                                  <a:ea typeface="Cambria Math"/>
                                </a:rPr>
                                <m:t>𝑖</m:t>
                              </m:r>
                            </m:sub>
                          </m:sSub>
                        </m:e>
                      </m:nary>
                      <m:r>
                        <a:rPr lang="en-US" sz="2000" b="0" i="1" smtClean="0">
                          <a:latin typeface="Cambria Math"/>
                          <a:ea typeface="Cambria Math"/>
                        </a:rPr>
                        <m:t>=</m:t>
                      </m:r>
                      <m:nary>
                        <m:naryPr>
                          <m:chr m:val="∑"/>
                          <m:ctrlPr>
                            <a:rPr lang="en-US" sz="2000" i="1">
                              <a:latin typeface="Cambria Math" panose="02040503050406030204" pitchFamily="18" charset="0"/>
                            </a:rPr>
                          </m:ctrlPr>
                        </m:naryPr>
                        <m:sub>
                          <m:r>
                            <m:rPr>
                              <m:brk m:alnAt="23"/>
                            </m:rPr>
                            <a:rPr lang="en-US" sz="2000" i="1">
                              <a:latin typeface="Cambria Math"/>
                            </a:rPr>
                            <m:t>𝑖</m:t>
                          </m:r>
                          <m:r>
                            <a:rPr lang="en-US" sz="2000" i="1">
                              <a:latin typeface="Cambria Math"/>
                            </a:rPr>
                            <m:t>=1</m:t>
                          </m:r>
                        </m:sub>
                        <m:sup>
                          <m:r>
                            <a:rPr lang="en-US" sz="2000" i="1">
                              <a:latin typeface="Cambria Math"/>
                            </a:rPr>
                            <m:t>𝑁</m:t>
                          </m:r>
                        </m:sup>
                        <m:e>
                          <m:sSub>
                            <m:sSubPr>
                              <m:ctrlPr>
                                <a:rPr lang="en-US" sz="2000" i="1">
                                  <a:latin typeface="Cambria Math" panose="02040503050406030204" pitchFamily="18" charset="0"/>
                                </a:rPr>
                              </m:ctrlPr>
                            </m:sSubPr>
                            <m:e>
                              <m:r>
                                <a:rPr lang="en-US" sz="2000" i="1">
                                  <a:latin typeface="Cambria Math"/>
                                  <a:ea typeface="Cambria Math"/>
                                </a:rPr>
                                <m:t>𝜈</m:t>
                              </m:r>
                            </m:e>
                            <m:sub>
                              <m:r>
                                <a:rPr lang="en-US" sz="2000" i="1">
                                  <a:latin typeface="Cambria Math"/>
                                  <a:ea typeface="Cambria Math"/>
                                </a:rPr>
                                <m:t>𝑖</m:t>
                              </m:r>
                            </m:sub>
                          </m:sSub>
                          <m:d>
                            <m:dPr>
                              <m:ctrlPr>
                                <a:rPr lang="en-US" sz="2000" i="1" smtClean="0">
                                  <a:latin typeface="Cambria Math" panose="02040503050406030204" pitchFamily="18" charset="0"/>
                                  <a:ea typeface="Cambria Math"/>
                                </a:rPr>
                              </m:ctrlPr>
                            </m:dPr>
                            <m:e>
                              <m:sSubSup>
                                <m:sSubSupPr>
                                  <m:ctrlPr>
                                    <a:rPr lang="en-US" sz="2000" i="1">
                                      <a:latin typeface="Cambria Math" panose="02040503050406030204" pitchFamily="18" charset="0"/>
                                      <a:ea typeface="Cambria Math"/>
                                    </a:rPr>
                                  </m:ctrlPr>
                                </m:sSubSupPr>
                                <m:e>
                                  <m:r>
                                    <a:rPr lang="en-US" sz="2000" i="1">
                                      <a:latin typeface="Cambria Math"/>
                                      <a:ea typeface="Cambria Math"/>
                                    </a:rPr>
                                    <m:t>𝜇</m:t>
                                  </m:r>
                                </m:e>
                                <m:sub>
                                  <m:r>
                                    <a:rPr lang="en-US" sz="2000" i="1">
                                      <a:latin typeface="Cambria Math"/>
                                      <a:ea typeface="Cambria Math"/>
                                    </a:rPr>
                                    <m:t>𝑖</m:t>
                                  </m:r>
                                </m:sub>
                                <m:sup>
                                  <m:r>
                                    <a:rPr lang="en-US" sz="2000" i="1">
                                      <a:latin typeface="Cambria Math"/>
                                      <a:ea typeface="Cambria Math"/>
                                    </a:rPr>
                                    <m:t>0</m:t>
                                  </m:r>
                                </m:sup>
                              </m:sSubSup>
                              <m:r>
                                <a:rPr lang="en-US" sz="2000" i="1">
                                  <a:latin typeface="Cambria Math"/>
                                  <a:sym typeface="Symbol"/>
                                </a:rPr>
                                <m:t>+</m:t>
                              </m:r>
                              <m:sSub>
                                <m:sSubPr>
                                  <m:ctrlPr>
                                    <a:rPr lang="en-US" sz="2000" i="1">
                                      <a:latin typeface="Cambria Math" panose="02040503050406030204" pitchFamily="18" charset="0"/>
                                      <a:ea typeface="Cambria Math"/>
                                    </a:rPr>
                                  </m:ctrlPr>
                                </m:sSubPr>
                                <m:e>
                                  <m:r>
                                    <a:rPr lang="en-US" sz="2000" i="1">
                                      <a:latin typeface="Cambria Math"/>
                                    </a:rPr>
                                    <m:t>𝑘</m:t>
                                  </m:r>
                                </m:e>
                                <m:sub>
                                  <m:r>
                                    <a:rPr lang="en-US" sz="2000" i="1">
                                      <a:latin typeface="Cambria Math"/>
                                    </a:rPr>
                                    <m:t>𝐵</m:t>
                                  </m:r>
                                </m:sub>
                              </m:sSub>
                              <m:r>
                                <a:rPr lang="en-US" sz="2000" i="1">
                                  <a:latin typeface="Cambria Math"/>
                                </a:rPr>
                                <m:t>𝑇</m:t>
                              </m:r>
                              <m:d>
                                <m:dPr>
                                  <m:begChr m:val="["/>
                                  <m:endChr m:val="]"/>
                                  <m:ctrlPr>
                                    <a:rPr lang="en-US" sz="2000" i="1">
                                      <a:latin typeface="Cambria Math" panose="02040503050406030204" pitchFamily="18" charset="0"/>
                                    </a:rPr>
                                  </m:ctrlPr>
                                </m:dPr>
                                <m:e>
                                  <m:func>
                                    <m:funcPr>
                                      <m:ctrlPr>
                                        <a:rPr lang="en-US" sz="2000" i="1">
                                          <a:latin typeface="Cambria Math" panose="02040503050406030204" pitchFamily="18" charset="0"/>
                                          <a:sym typeface="Symbol"/>
                                        </a:rPr>
                                      </m:ctrlPr>
                                    </m:funcPr>
                                    <m:fName>
                                      <m:r>
                                        <m:rPr>
                                          <m:sty m:val="p"/>
                                        </m:rPr>
                                        <a:rPr lang="en-US" sz="2000">
                                          <a:latin typeface="Cambria Math"/>
                                          <a:sym typeface="Symbol"/>
                                        </a:rPr>
                                        <m:t>ln</m:t>
                                      </m:r>
                                    </m:fName>
                                    <m:e>
                                      <m:f>
                                        <m:fPr>
                                          <m:ctrlPr>
                                            <a:rPr lang="en-US" sz="2000" i="1">
                                              <a:latin typeface="Cambria Math" panose="02040503050406030204" pitchFamily="18" charset="0"/>
                                              <a:sym typeface="Symbol"/>
                                            </a:rPr>
                                          </m:ctrlPr>
                                        </m:fPr>
                                        <m:num>
                                          <m:sSub>
                                            <m:sSubPr>
                                              <m:ctrlPr>
                                                <a:rPr lang="en-US" sz="2000" i="1">
                                                  <a:latin typeface="Cambria Math" panose="02040503050406030204" pitchFamily="18" charset="0"/>
                                                  <a:sym typeface="Symbol"/>
                                                </a:rPr>
                                              </m:ctrlPr>
                                            </m:sSubPr>
                                            <m:e>
                                              <m:r>
                                                <a:rPr lang="en-US" sz="2000" i="1">
                                                  <a:latin typeface="Cambria Math"/>
                                                </a:rPr>
                                                <m:t>𝑐</m:t>
                                              </m:r>
                                            </m:e>
                                            <m:sub>
                                              <m:r>
                                                <a:rPr lang="en-US" sz="2000" i="1">
                                                  <a:latin typeface="Cambria Math"/>
                                                </a:rPr>
                                                <m:t>𝑖</m:t>
                                              </m:r>
                                            </m:sub>
                                          </m:sSub>
                                        </m:num>
                                        <m:den>
                                          <m:sSub>
                                            <m:sSubPr>
                                              <m:ctrlPr>
                                                <a:rPr lang="en-US" sz="2000" i="1">
                                                  <a:latin typeface="Cambria Math" panose="02040503050406030204" pitchFamily="18" charset="0"/>
                                                  <a:sym typeface="Symbol"/>
                                                </a:rPr>
                                              </m:ctrlPr>
                                            </m:sSubPr>
                                            <m:e>
                                              <m:r>
                                                <a:rPr lang="en-US" sz="2000" i="1">
                                                  <a:latin typeface="Cambria Math"/>
                                                  <a:sym typeface="Symbol"/>
                                                </a:rPr>
                                                <m:t>𝑐</m:t>
                                              </m:r>
                                            </m:e>
                                            <m:sub>
                                              <m:r>
                                                <a:rPr lang="en-US" sz="2000" i="1">
                                                  <a:latin typeface="Cambria Math"/>
                                                  <a:sym typeface="Symbol"/>
                                                </a:rPr>
                                                <m:t>𝑖</m:t>
                                              </m:r>
                                              <m:r>
                                                <a:rPr lang="en-US" sz="2000" i="1">
                                                  <a:latin typeface="Cambria Math"/>
                                                  <a:sym typeface="Symbol"/>
                                                </a:rPr>
                                                <m:t>0</m:t>
                                              </m:r>
                                            </m:sub>
                                          </m:sSub>
                                        </m:den>
                                      </m:f>
                                    </m:e>
                                  </m:func>
                                </m:e>
                              </m:d>
                            </m:e>
                          </m:d>
                        </m:e>
                      </m:nary>
                    </m:oMath>
                  </m:oMathPara>
                </a14:m>
                <a:endParaRPr lang="en-US" sz="2000" dirty="0"/>
              </a:p>
            </p:txBody>
          </p:sp>
        </mc:Choice>
        <mc:Fallback xmlns="">
          <p:sp>
            <p:nvSpPr>
              <p:cNvPr id="8" name="Rectangle 7"/>
              <p:cNvSpPr>
                <a:spLocks noRot="1" noChangeAspect="1" noMove="1" noResize="1" noEditPoints="1" noAdjustHandles="1" noChangeArrowheads="1" noChangeShapeType="1" noTextEdit="1"/>
              </p:cNvSpPr>
              <p:nvPr/>
            </p:nvSpPr>
            <p:spPr>
              <a:xfrm>
                <a:off x="76200" y="701059"/>
                <a:ext cx="8991600" cy="3602205"/>
              </a:xfrm>
              <a:prstGeom prst="rect">
                <a:avLst/>
              </a:prstGeom>
              <a:blipFill rotWithShape="0">
                <a:blip r:embed="rId4"/>
                <a:stretch>
                  <a:fillRect l="-746" t="-846"/>
                </a:stretch>
              </a:blipFill>
            </p:spPr>
            <p:txBody>
              <a:bodyPr/>
              <a:lstStyle/>
              <a:p>
                <a:r>
                  <a:rPr lang="en-US">
                    <a:noFill/>
                  </a:rPr>
                  <a:t> </a:t>
                </a:r>
              </a:p>
            </p:txBody>
          </p:sp>
        </mc:Fallback>
      </mc:AlternateContent>
      <p:pic>
        <p:nvPicPr>
          <p:cNvPr id="9" name="Picture 4" descr="redblackblocki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52831931"/>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p:cNvSpPr>
            <a:spLocks noGrp="1" noChangeArrowheads="1"/>
          </p:cNvSpPr>
          <p:nvPr>
            <p:ph type="title"/>
          </p:nvPr>
        </p:nvSpPr>
        <p:spPr>
          <a:xfrm>
            <a:off x="0" y="12700"/>
            <a:ext cx="9144000" cy="825500"/>
          </a:xfrm>
        </p:spPr>
        <p:txBody>
          <a:bodyPr>
            <a:noAutofit/>
          </a:bodyPr>
          <a:lstStyle/>
          <a:p>
            <a:pPr eaLnBrk="1" hangingPunct="1"/>
            <a:r>
              <a:rPr lang="en-US" sz="3200" b="1" dirty="0" smtClean="0">
                <a:solidFill>
                  <a:srgbClr val="0000CC"/>
                </a:solidFill>
              </a:rPr>
              <a:t>Law of Mass Action</a:t>
            </a:r>
          </a:p>
        </p:txBody>
      </p:sp>
      <p:pic>
        <p:nvPicPr>
          <p:cNvPr id="15367" name="Picture 17"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8" name="Rectangle 7"/>
              <p:cNvSpPr/>
              <p:nvPr/>
            </p:nvSpPr>
            <p:spPr>
              <a:xfrm>
                <a:off x="76200" y="701059"/>
                <a:ext cx="8991600" cy="1881156"/>
              </a:xfrm>
              <a:prstGeom prst="rect">
                <a:avLst/>
              </a:prstGeom>
            </p:spPr>
            <p:txBody>
              <a:bodyPr wrap="square">
                <a:spAutoFit/>
              </a:bodyPr>
              <a:lstStyle/>
              <a:p>
                <a:pPr marL="0" lvl="2"/>
                <a14:m>
                  <m:oMathPara xmlns:m="http://schemas.openxmlformats.org/officeDocument/2006/math">
                    <m:oMathParaPr>
                      <m:jc m:val="centerGroup"/>
                    </m:oMathParaPr>
                    <m:oMath xmlns:m="http://schemas.openxmlformats.org/officeDocument/2006/math">
                      <m:r>
                        <a:rPr lang="en-US" sz="2000" b="0" i="1" smtClean="0">
                          <a:latin typeface="Cambria Math"/>
                        </a:rPr>
                        <m:t>0=</m:t>
                      </m:r>
                      <m:nary>
                        <m:naryPr>
                          <m:chr m:val="∑"/>
                          <m:ctrlPr>
                            <a:rPr lang="en-US" sz="2000" i="1">
                              <a:latin typeface="Cambria Math" panose="02040503050406030204" pitchFamily="18" charset="0"/>
                            </a:rPr>
                          </m:ctrlPr>
                        </m:naryPr>
                        <m:sub>
                          <m:r>
                            <m:rPr>
                              <m:brk m:alnAt="23"/>
                            </m:rPr>
                            <a:rPr lang="en-US" sz="2000" i="1">
                              <a:latin typeface="Cambria Math"/>
                            </a:rPr>
                            <m:t>𝑖</m:t>
                          </m:r>
                          <m:r>
                            <a:rPr lang="en-US" sz="2000" i="1">
                              <a:latin typeface="Cambria Math"/>
                            </a:rPr>
                            <m:t>=1</m:t>
                          </m:r>
                        </m:sub>
                        <m:sup>
                          <m:r>
                            <a:rPr lang="en-US" sz="2000" i="1">
                              <a:latin typeface="Cambria Math"/>
                            </a:rPr>
                            <m:t>𝑁</m:t>
                          </m:r>
                        </m:sup>
                        <m:e>
                          <m:sSub>
                            <m:sSubPr>
                              <m:ctrlPr>
                                <a:rPr lang="en-US" sz="2000" i="1">
                                  <a:latin typeface="Cambria Math" panose="02040503050406030204" pitchFamily="18" charset="0"/>
                                </a:rPr>
                              </m:ctrlPr>
                            </m:sSubPr>
                            <m:e>
                              <m:r>
                                <a:rPr lang="en-US" sz="2000" i="1">
                                  <a:latin typeface="Cambria Math"/>
                                  <a:ea typeface="Cambria Math"/>
                                </a:rPr>
                                <m:t>𝜈</m:t>
                              </m:r>
                            </m:e>
                            <m:sub>
                              <m:r>
                                <a:rPr lang="en-US" sz="2000" i="1">
                                  <a:latin typeface="Cambria Math"/>
                                  <a:ea typeface="Cambria Math"/>
                                </a:rPr>
                                <m:t>𝑖</m:t>
                              </m:r>
                            </m:sub>
                          </m:sSub>
                          <m:d>
                            <m:dPr>
                              <m:ctrlPr>
                                <a:rPr lang="en-US" sz="2000" i="1" smtClean="0">
                                  <a:latin typeface="Cambria Math" panose="02040503050406030204" pitchFamily="18" charset="0"/>
                                  <a:ea typeface="Cambria Math"/>
                                </a:rPr>
                              </m:ctrlPr>
                            </m:dPr>
                            <m:e>
                              <m:sSubSup>
                                <m:sSubSupPr>
                                  <m:ctrlPr>
                                    <a:rPr lang="en-US" sz="2000" i="1">
                                      <a:latin typeface="Cambria Math" panose="02040503050406030204" pitchFamily="18" charset="0"/>
                                      <a:ea typeface="Cambria Math"/>
                                    </a:rPr>
                                  </m:ctrlPr>
                                </m:sSubSupPr>
                                <m:e>
                                  <m:r>
                                    <a:rPr lang="en-US" sz="2000" i="1">
                                      <a:latin typeface="Cambria Math"/>
                                      <a:ea typeface="Cambria Math"/>
                                    </a:rPr>
                                    <m:t>𝜇</m:t>
                                  </m:r>
                                </m:e>
                                <m:sub>
                                  <m:r>
                                    <a:rPr lang="en-US" sz="2000" i="1">
                                      <a:latin typeface="Cambria Math"/>
                                      <a:ea typeface="Cambria Math"/>
                                    </a:rPr>
                                    <m:t>𝑖</m:t>
                                  </m:r>
                                </m:sub>
                                <m:sup>
                                  <m:r>
                                    <a:rPr lang="en-US" sz="2000" i="1">
                                      <a:latin typeface="Cambria Math"/>
                                      <a:ea typeface="Cambria Math"/>
                                    </a:rPr>
                                    <m:t>0</m:t>
                                  </m:r>
                                </m:sup>
                              </m:sSubSup>
                              <m:r>
                                <a:rPr lang="en-US" sz="2000" i="1">
                                  <a:latin typeface="Cambria Math"/>
                                  <a:sym typeface="Symbol"/>
                                </a:rPr>
                                <m:t>+</m:t>
                              </m:r>
                              <m:sSub>
                                <m:sSubPr>
                                  <m:ctrlPr>
                                    <a:rPr lang="en-US" sz="2000" i="1">
                                      <a:latin typeface="Cambria Math" panose="02040503050406030204" pitchFamily="18" charset="0"/>
                                      <a:ea typeface="Cambria Math"/>
                                    </a:rPr>
                                  </m:ctrlPr>
                                </m:sSubPr>
                                <m:e>
                                  <m:r>
                                    <a:rPr lang="en-US" sz="2000" i="1">
                                      <a:latin typeface="Cambria Math"/>
                                    </a:rPr>
                                    <m:t>𝑘</m:t>
                                  </m:r>
                                </m:e>
                                <m:sub>
                                  <m:r>
                                    <a:rPr lang="en-US" sz="2000" i="1">
                                      <a:latin typeface="Cambria Math"/>
                                    </a:rPr>
                                    <m:t>𝐵</m:t>
                                  </m:r>
                                </m:sub>
                              </m:sSub>
                              <m:r>
                                <a:rPr lang="en-US" sz="2000" i="1">
                                  <a:latin typeface="Cambria Math"/>
                                </a:rPr>
                                <m:t>𝑇</m:t>
                              </m:r>
                              <m:d>
                                <m:dPr>
                                  <m:begChr m:val="["/>
                                  <m:endChr m:val="]"/>
                                  <m:ctrlPr>
                                    <a:rPr lang="en-US" sz="2000" i="1">
                                      <a:latin typeface="Cambria Math" panose="02040503050406030204" pitchFamily="18" charset="0"/>
                                    </a:rPr>
                                  </m:ctrlPr>
                                </m:dPr>
                                <m:e>
                                  <m:func>
                                    <m:funcPr>
                                      <m:ctrlPr>
                                        <a:rPr lang="en-US" sz="2000" i="1">
                                          <a:latin typeface="Cambria Math" panose="02040503050406030204" pitchFamily="18" charset="0"/>
                                          <a:sym typeface="Symbol"/>
                                        </a:rPr>
                                      </m:ctrlPr>
                                    </m:funcPr>
                                    <m:fName>
                                      <m:r>
                                        <m:rPr>
                                          <m:sty m:val="p"/>
                                        </m:rPr>
                                        <a:rPr lang="en-US" sz="2000">
                                          <a:latin typeface="Cambria Math"/>
                                          <a:sym typeface="Symbol"/>
                                        </a:rPr>
                                        <m:t>ln</m:t>
                                      </m:r>
                                    </m:fName>
                                    <m:e>
                                      <m:f>
                                        <m:fPr>
                                          <m:ctrlPr>
                                            <a:rPr lang="en-US" sz="2000" i="1">
                                              <a:latin typeface="Cambria Math" panose="02040503050406030204" pitchFamily="18" charset="0"/>
                                              <a:sym typeface="Symbol"/>
                                            </a:rPr>
                                          </m:ctrlPr>
                                        </m:fPr>
                                        <m:num>
                                          <m:sSub>
                                            <m:sSubPr>
                                              <m:ctrlPr>
                                                <a:rPr lang="en-US" sz="2000" i="1">
                                                  <a:latin typeface="Cambria Math" panose="02040503050406030204" pitchFamily="18" charset="0"/>
                                                  <a:sym typeface="Symbol"/>
                                                </a:rPr>
                                              </m:ctrlPr>
                                            </m:sSubPr>
                                            <m:e>
                                              <m:r>
                                                <a:rPr lang="en-US" sz="2000" i="1">
                                                  <a:latin typeface="Cambria Math"/>
                                                </a:rPr>
                                                <m:t>𝑐</m:t>
                                              </m:r>
                                            </m:e>
                                            <m:sub>
                                              <m:r>
                                                <a:rPr lang="en-US" sz="2000" i="1">
                                                  <a:latin typeface="Cambria Math"/>
                                                </a:rPr>
                                                <m:t>𝑖</m:t>
                                              </m:r>
                                            </m:sub>
                                          </m:sSub>
                                        </m:num>
                                        <m:den>
                                          <m:sSub>
                                            <m:sSubPr>
                                              <m:ctrlPr>
                                                <a:rPr lang="en-US" sz="2000" i="1">
                                                  <a:latin typeface="Cambria Math" panose="02040503050406030204" pitchFamily="18" charset="0"/>
                                                  <a:sym typeface="Symbol"/>
                                                </a:rPr>
                                              </m:ctrlPr>
                                            </m:sSubPr>
                                            <m:e>
                                              <m:r>
                                                <a:rPr lang="en-US" sz="2000" i="1">
                                                  <a:latin typeface="Cambria Math"/>
                                                  <a:sym typeface="Symbol"/>
                                                </a:rPr>
                                                <m:t>𝑐</m:t>
                                              </m:r>
                                            </m:e>
                                            <m:sub>
                                              <m:r>
                                                <a:rPr lang="en-US" sz="2000" i="1">
                                                  <a:latin typeface="Cambria Math"/>
                                                  <a:sym typeface="Symbol"/>
                                                </a:rPr>
                                                <m:t>𝑖</m:t>
                                              </m:r>
                                              <m:r>
                                                <a:rPr lang="en-US" sz="2000" i="1">
                                                  <a:latin typeface="Cambria Math"/>
                                                  <a:sym typeface="Symbol"/>
                                                </a:rPr>
                                                <m:t>0</m:t>
                                              </m:r>
                                            </m:sub>
                                          </m:sSub>
                                        </m:den>
                                      </m:f>
                                    </m:e>
                                  </m:func>
                                </m:e>
                              </m:d>
                            </m:e>
                          </m:d>
                        </m:e>
                      </m:nary>
                    </m:oMath>
                  </m:oMathPara>
                </a14:m>
                <a:endParaRPr lang="en-US" sz="2000" dirty="0" smtClean="0"/>
              </a:p>
              <a:p>
                <a:pPr marL="0" lvl="2"/>
                <a:endParaRPr lang="en-US" sz="2000" dirty="0"/>
              </a:p>
              <a:p>
                <a:pPr marL="0" lvl="2"/>
                <a:r>
                  <a:rPr lang="en-US" sz="2000" dirty="0" smtClean="0"/>
                  <a:t>Move the first term to the left-hand side </a:t>
                </a:r>
              </a:p>
              <a:p>
                <a:pPr marL="0" lvl="2"/>
                <a:endParaRPr lang="en-US" sz="2000" dirty="0"/>
              </a:p>
            </p:txBody>
          </p:sp>
        </mc:Choice>
        <mc:Fallback xmlns="">
          <p:sp>
            <p:nvSpPr>
              <p:cNvPr id="8" name="Rectangle 7"/>
              <p:cNvSpPr>
                <a:spLocks noRot="1" noChangeAspect="1" noMove="1" noResize="1" noEditPoints="1" noAdjustHandles="1" noChangeArrowheads="1" noChangeShapeType="1" noTextEdit="1"/>
              </p:cNvSpPr>
              <p:nvPr/>
            </p:nvSpPr>
            <p:spPr>
              <a:xfrm>
                <a:off x="76200" y="701059"/>
                <a:ext cx="8991600" cy="1881156"/>
              </a:xfrm>
              <a:prstGeom prst="rect">
                <a:avLst/>
              </a:prstGeom>
              <a:blipFill rotWithShape="0">
                <a:blip r:embed="rId4"/>
                <a:stretch>
                  <a:fillRect l="-746"/>
                </a:stretch>
              </a:blipFill>
            </p:spPr>
            <p:txBody>
              <a:bodyPr/>
              <a:lstStyle/>
              <a:p>
                <a:r>
                  <a:rPr lang="en-US">
                    <a:noFill/>
                  </a:rPr>
                  <a:t> </a:t>
                </a:r>
              </a:p>
            </p:txBody>
          </p:sp>
        </mc:Fallback>
      </mc:AlternateContent>
      <p:pic>
        <p:nvPicPr>
          <p:cNvPr id="9" name="Picture 4" descr="redblackblocki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27182813"/>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p:cNvSpPr>
            <a:spLocks noGrp="1" noChangeArrowheads="1"/>
          </p:cNvSpPr>
          <p:nvPr>
            <p:ph type="title"/>
          </p:nvPr>
        </p:nvSpPr>
        <p:spPr>
          <a:xfrm>
            <a:off x="0" y="12700"/>
            <a:ext cx="9144000" cy="825500"/>
          </a:xfrm>
        </p:spPr>
        <p:txBody>
          <a:bodyPr>
            <a:noAutofit/>
          </a:bodyPr>
          <a:lstStyle/>
          <a:p>
            <a:pPr eaLnBrk="1" hangingPunct="1"/>
            <a:r>
              <a:rPr lang="en-US" sz="3200" b="1" dirty="0" smtClean="0">
                <a:solidFill>
                  <a:srgbClr val="0000CC"/>
                </a:solidFill>
              </a:rPr>
              <a:t>Law of Mass Action</a:t>
            </a:r>
          </a:p>
        </p:txBody>
      </p:sp>
      <p:pic>
        <p:nvPicPr>
          <p:cNvPr id="15367" name="Picture 17"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8" name="Rectangle 7"/>
              <p:cNvSpPr/>
              <p:nvPr/>
            </p:nvSpPr>
            <p:spPr>
              <a:xfrm>
                <a:off x="76200" y="701059"/>
                <a:ext cx="8991600" cy="3054426"/>
              </a:xfrm>
              <a:prstGeom prst="rect">
                <a:avLst/>
              </a:prstGeom>
            </p:spPr>
            <p:txBody>
              <a:bodyPr wrap="square">
                <a:spAutoFit/>
              </a:bodyPr>
              <a:lstStyle/>
              <a:p>
                <a:pPr marL="0" lvl="2"/>
                <a14:m>
                  <m:oMathPara xmlns:m="http://schemas.openxmlformats.org/officeDocument/2006/math">
                    <m:oMathParaPr>
                      <m:jc m:val="centerGroup"/>
                    </m:oMathParaPr>
                    <m:oMath xmlns:m="http://schemas.openxmlformats.org/officeDocument/2006/math">
                      <m:r>
                        <a:rPr lang="en-US" sz="2000" b="0" i="1" smtClean="0">
                          <a:latin typeface="Cambria Math"/>
                        </a:rPr>
                        <m:t>0</m:t>
                      </m:r>
                      <m:r>
                        <a:rPr lang="en-US" sz="2000" b="0" i="1" smtClean="0">
                          <a:latin typeface="Cambria Math"/>
                          <a:ea typeface="Cambria Math"/>
                        </a:rPr>
                        <m:t>=</m:t>
                      </m:r>
                      <m:nary>
                        <m:naryPr>
                          <m:chr m:val="∑"/>
                          <m:ctrlPr>
                            <a:rPr lang="en-US" sz="2000" i="1">
                              <a:latin typeface="Cambria Math" panose="02040503050406030204" pitchFamily="18" charset="0"/>
                            </a:rPr>
                          </m:ctrlPr>
                        </m:naryPr>
                        <m:sub>
                          <m:r>
                            <m:rPr>
                              <m:brk m:alnAt="23"/>
                            </m:rPr>
                            <a:rPr lang="en-US" sz="2000" i="1">
                              <a:latin typeface="Cambria Math"/>
                            </a:rPr>
                            <m:t>𝑖</m:t>
                          </m:r>
                          <m:r>
                            <a:rPr lang="en-US" sz="2000" i="1">
                              <a:latin typeface="Cambria Math"/>
                            </a:rPr>
                            <m:t>=1</m:t>
                          </m:r>
                        </m:sub>
                        <m:sup>
                          <m:r>
                            <a:rPr lang="en-US" sz="2000" i="1">
                              <a:latin typeface="Cambria Math"/>
                            </a:rPr>
                            <m:t>𝑁</m:t>
                          </m:r>
                        </m:sup>
                        <m:e>
                          <m:sSub>
                            <m:sSubPr>
                              <m:ctrlPr>
                                <a:rPr lang="en-US" sz="2000" i="1">
                                  <a:latin typeface="Cambria Math" panose="02040503050406030204" pitchFamily="18" charset="0"/>
                                </a:rPr>
                              </m:ctrlPr>
                            </m:sSubPr>
                            <m:e>
                              <m:r>
                                <a:rPr lang="en-US" sz="2000" i="1">
                                  <a:latin typeface="Cambria Math"/>
                                  <a:ea typeface="Cambria Math"/>
                                </a:rPr>
                                <m:t>𝜈</m:t>
                              </m:r>
                            </m:e>
                            <m:sub>
                              <m:r>
                                <a:rPr lang="en-US" sz="2000" i="1">
                                  <a:latin typeface="Cambria Math"/>
                                  <a:ea typeface="Cambria Math"/>
                                </a:rPr>
                                <m:t>𝑖</m:t>
                              </m:r>
                            </m:sub>
                          </m:sSub>
                          <m:d>
                            <m:dPr>
                              <m:ctrlPr>
                                <a:rPr lang="en-US" sz="2000" i="1" smtClean="0">
                                  <a:latin typeface="Cambria Math" panose="02040503050406030204" pitchFamily="18" charset="0"/>
                                  <a:ea typeface="Cambria Math"/>
                                </a:rPr>
                              </m:ctrlPr>
                            </m:dPr>
                            <m:e>
                              <m:sSubSup>
                                <m:sSubSupPr>
                                  <m:ctrlPr>
                                    <a:rPr lang="en-US" sz="2000" i="1">
                                      <a:latin typeface="Cambria Math" panose="02040503050406030204" pitchFamily="18" charset="0"/>
                                      <a:ea typeface="Cambria Math"/>
                                    </a:rPr>
                                  </m:ctrlPr>
                                </m:sSubSupPr>
                                <m:e>
                                  <m:r>
                                    <a:rPr lang="en-US" sz="2000" i="1">
                                      <a:latin typeface="Cambria Math"/>
                                      <a:ea typeface="Cambria Math"/>
                                    </a:rPr>
                                    <m:t>𝜇</m:t>
                                  </m:r>
                                </m:e>
                                <m:sub>
                                  <m:r>
                                    <a:rPr lang="en-US" sz="2000" i="1">
                                      <a:latin typeface="Cambria Math"/>
                                      <a:ea typeface="Cambria Math"/>
                                    </a:rPr>
                                    <m:t>𝑖</m:t>
                                  </m:r>
                                </m:sub>
                                <m:sup>
                                  <m:r>
                                    <a:rPr lang="en-US" sz="2000" i="1">
                                      <a:latin typeface="Cambria Math"/>
                                      <a:ea typeface="Cambria Math"/>
                                    </a:rPr>
                                    <m:t>0</m:t>
                                  </m:r>
                                </m:sup>
                              </m:sSubSup>
                              <m:r>
                                <a:rPr lang="en-US" sz="2000" i="1">
                                  <a:latin typeface="Cambria Math"/>
                                  <a:sym typeface="Symbol"/>
                                </a:rPr>
                                <m:t>+</m:t>
                              </m:r>
                              <m:sSub>
                                <m:sSubPr>
                                  <m:ctrlPr>
                                    <a:rPr lang="en-US" sz="2000" i="1">
                                      <a:latin typeface="Cambria Math" panose="02040503050406030204" pitchFamily="18" charset="0"/>
                                      <a:ea typeface="Cambria Math"/>
                                    </a:rPr>
                                  </m:ctrlPr>
                                </m:sSubPr>
                                <m:e>
                                  <m:r>
                                    <a:rPr lang="en-US" sz="2000" i="1">
                                      <a:latin typeface="Cambria Math"/>
                                    </a:rPr>
                                    <m:t>𝑘</m:t>
                                  </m:r>
                                </m:e>
                                <m:sub>
                                  <m:r>
                                    <a:rPr lang="en-US" sz="2000" i="1">
                                      <a:latin typeface="Cambria Math"/>
                                    </a:rPr>
                                    <m:t>𝐵</m:t>
                                  </m:r>
                                </m:sub>
                              </m:sSub>
                              <m:r>
                                <a:rPr lang="en-US" sz="2000" i="1">
                                  <a:latin typeface="Cambria Math"/>
                                </a:rPr>
                                <m:t>𝑇</m:t>
                              </m:r>
                              <m:d>
                                <m:dPr>
                                  <m:begChr m:val="["/>
                                  <m:endChr m:val="]"/>
                                  <m:ctrlPr>
                                    <a:rPr lang="en-US" sz="2000" i="1">
                                      <a:latin typeface="Cambria Math" panose="02040503050406030204" pitchFamily="18" charset="0"/>
                                    </a:rPr>
                                  </m:ctrlPr>
                                </m:dPr>
                                <m:e>
                                  <m:func>
                                    <m:funcPr>
                                      <m:ctrlPr>
                                        <a:rPr lang="en-US" sz="2000" i="1">
                                          <a:latin typeface="Cambria Math" panose="02040503050406030204" pitchFamily="18" charset="0"/>
                                          <a:sym typeface="Symbol"/>
                                        </a:rPr>
                                      </m:ctrlPr>
                                    </m:funcPr>
                                    <m:fName>
                                      <m:r>
                                        <m:rPr>
                                          <m:sty m:val="p"/>
                                        </m:rPr>
                                        <a:rPr lang="en-US" sz="2000">
                                          <a:latin typeface="Cambria Math"/>
                                          <a:sym typeface="Symbol"/>
                                        </a:rPr>
                                        <m:t>ln</m:t>
                                      </m:r>
                                    </m:fName>
                                    <m:e>
                                      <m:f>
                                        <m:fPr>
                                          <m:ctrlPr>
                                            <a:rPr lang="en-US" sz="2000" i="1">
                                              <a:latin typeface="Cambria Math" panose="02040503050406030204" pitchFamily="18" charset="0"/>
                                              <a:sym typeface="Symbol"/>
                                            </a:rPr>
                                          </m:ctrlPr>
                                        </m:fPr>
                                        <m:num>
                                          <m:sSub>
                                            <m:sSubPr>
                                              <m:ctrlPr>
                                                <a:rPr lang="en-US" sz="2000" i="1">
                                                  <a:latin typeface="Cambria Math" panose="02040503050406030204" pitchFamily="18" charset="0"/>
                                                  <a:sym typeface="Symbol"/>
                                                </a:rPr>
                                              </m:ctrlPr>
                                            </m:sSubPr>
                                            <m:e>
                                              <m:r>
                                                <a:rPr lang="en-US" sz="2000" i="1">
                                                  <a:latin typeface="Cambria Math"/>
                                                </a:rPr>
                                                <m:t>𝑐</m:t>
                                              </m:r>
                                            </m:e>
                                            <m:sub>
                                              <m:r>
                                                <a:rPr lang="en-US" sz="2000" i="1">
                                                  <a:latin typeface="Cambria Math"/>
                                                </a:rPr>
                                                <m:t>𝑖</m:t>
                                              </m:r>
                                            </m:sub>
                                          </m:sSub>
                                        </m:num>
                                        <m:den>
                                          <m:sSub>
                                            <m:sSubPr>
                                              <m:ctrlPr>
                                                <a:rPr lang="en-US" sz="2000" i="1">
                                                  <a:latin typeface="Cambria Math" panose="02040503050406030204" pitchFamily="18" charset="0"/>
                                                  <a:sym typeface="Symbol"/>
                                                </a:rPr>
                                              </m:ctrlPr>
                                            </m:sSubPr>
                                            <m:e>
                                              <m:r>
                                                <a:rPr lang="en-US" sz="2000" i="1">
                                                  <a:latin typeface="Cambria Math"/>
                                                  <a:sym typeface="Symbol"/>
                                                </a:rPr>
                                                <m:t>𝑐</m:t>
                                              </m:r>
                                            </m:e>
                                            <m:sub>
                                              <m:r>
                                                <a:rPr lang="en-US" sz="2000" i="1">
                                                  <a:latin typeface="Cambria Math"/>
                                                  <a:sym typeface="Symbol"/>
                                                </a:rPr>
                                                <m:t>𝑖</m:t>
                                              </m:r>
                                              <m:r>
                                                <a:rPr lang="en-US" sz="2000" i="1">
                                                  <a:latin typeface="Cambria Math"/>
                                                  <a:sym typeface="Symbol"/>
                                                </a:rPr>
                                                <m:t>0</m:t>
                                              </m:r>
                                            </m:sub>
                                          </m:sSub>
                                        </m:den>
                                      </m:f>
                                    </m:e>
                                  </m:func>
                                </m:e>
                              </m:d>
                            </m:e>
                          </m:d>
                        </m:e>
                      </m:nary>
                    </m:oMath>
                  </m:oMathPara>
                </a14:m>
                <a:endParaRPr lang="en-US" sz="2000" dirty="0" smtClean="0"/>
              </a:p>
              <a:p>
                <a:pPr marL="0" lvl="2"/>
                <a:endParaRPr lang="en-US" sz="2000" i="1" dirty="0" smtClean="0">
                  <a:latin typeface="Cambria Math"/>
                </a:endParaRPr>
              </a:p>
              <a:p>
                <a:pPr marL="0" lvl="2"/>
                <a:endParaRPr lang="en-US" sz="2000" i="1" dirty="0">
                  <a:latin typeface="Cambria Math"/>
                </a:endParaRPr>
              </a:p>
              <a:p>
                <a:pPr marL="0" lvl="2"/>
                <a14:m>
                  <m:oMathPara xmlns:m="http://schemas.openxmlformats.org/officeDocument/2006/math">
                    <m:oMathParaPr>
                      <m:jc m:val="centerGroup"/>
                    </m:oMathParaPr>
                    <m:oMath xmlns:m="http://schemas.openxmlformats.org/officeDocument/2006/math">
                      <m:nary>
                        <m:naryPr>
                          <m:chr m:val="∑"/>
                          <m:ctrlPr>
                            <a:rPr lang="en-US" sz="2000" i="1">
                              <a:latin typeface="Cambria Math" panose="02040503050406030204" pitchFamily="18" charset="0"/>
                            </a:rPr>
                          </m:ctrlPr>
                        </m:naryPr>
                        <m:sub>
                          <m:r>
                            <m:rPr>
                              <m:brk m:alnAt="23"/>
                            </m:rPr>
                            <a:rPr lang="en-US" sz="2000" i="1">
                              <a:latin typeface="Cambria Math"/>
                            </a:rPr>
                            <m:t>𝑖</m:t>
                          </m:r>
                          <m:r>
                            <a:rPr lang="en-US" sz="2000" i="1">
                              <a:latin typeface="Cambria Math"/>
                            </a:rPr>
                            <m:t>=1</m:t>
                          </m:r>
                        </m:sub>
                        <m:sup>
                          <m:r>
                            <a:rPr lang="en-US" sz="2000" i="1">
                              <a:latin typeface="Cambria Math"/>
                            </a:rPr>
                            <m:t>𝑁</m:t>
                          </m:r>
                        </m:sup>
                        <m:e>
                          <m:sSub>
                            <m:sSubPr>
                              <m:ctrlPr>
                                <a:rPr lang="en-US" sz="2000" i="1">
                                  <a:latin typeface="Cambria Math" panose="02040503050406030204" pitchFamily="18" charset="0"/>
                                </a:rPr>
                              </m:ctrlPr>
                            </m:sSubPr>
                            <m:e>
                              <m:r>
                                <a:rPr lang="en-US" sz="2000" i="1">
                                  <a:latin typeface="Cambria Math"/>
                                  <a:ea typeface="Cambria Math"/>
                                </a:rPr>
                                <m:t>𝜈</m:t>
                              </m:r>
                            </m:e>
                            <m:sub>
                              <m:r>
                                <a:rPr lang="en-US" sz="2000" i="1">
                                  <a:latin typeface="Cambria Math"/>
                                  <a:ea typeface="Cambria Math"/>
                                </a:rPr>
                                <m:t>𝑖</m:t>
                              </m:r>
                            </m:sub>
                          </m:sSub>
                          <m:sSubSup>
                            <m:sSubSupPr>
                              <m:ctrlPr>
                                <a:rPr lang="en-US" sz="2000" i="1">
                                  <a:latin typeface="Cambria Math" panose="02040503050406030204" pitchFamily="18" charset="0"/>
                                  <a:ea typeface="Cambria Math"/>
                                </a:rPr>
                              </m:ctrlPr>
                            </m:sSubSupPr>
                            <m:e>
                              <m:r>
                                <a:rPr lang="en-US" sz="2000" i="1">
                                  <a:latin typeface="Cambria Math"/>
                                  <a:ea typeface="Cambria Math"/>
                                </a:rPr>
                                <m:t>𝜇</m:t>
                              </m:r>
                            </m:e>
                            <m:sub>
                              <m:r>
                                <a:rPr lang="en-US" sz="2000" i="1">
                                  <a:latin typeface="Cambria Math"/>
                                  <a:ea typeface="Cambria Math"/>
                                </a:rPr>
                                <m:t>𝑖</m:t>
                              </m:r>
                            </m:sub>
                            <m:sup>
                              <m:r>
                                <a:rPr lang="en-US" sz="2000" i="1">
                                  <a:latin typeface="Cambria Math"/>
                                  <a:ea typeface="Cambria Math"/>
                                </a:rPr>
                                <m:t>0</m:t>
                              </m:r>
                            </m:sup>
                          </m:sSubSup>
                          <m:r>
                            <a:rPr lang="en-US" sz="2000" i="1">
                              <a:latin typeface="Cambria Math"/>
                              <a:sym typeface="Symbol"/>
                            </a:rPr>
                            <m:t>=−</m:t>
                          </m:r>
                          <m:nary>
                            <m:naryPr>
                              <m:chr m:val="∑"/>
                              <m:ctrlPr>
                                <a:rPr lang="en-US" sz="2000" i="1">
                                  <a:latin typeface="Cambria Math" panose="02040503050406030204" pitchFamily="18" charset="0"/>
                                </a:rPr>
                              </m:ctrlPr>
                            </m:naryPr>
                            <m:sub>
                              <m:r>
                                <m:rPr>
                                  <m:brk m:alnAt="23"/>
                                </m:rPr>
                                <a:rPr lang="en-US" sz="2000" i="1">
                                  <a:latin typeface="Cambria Math"/>
                                </a:rPr>
                                <m:t>𝑖</m:t>
                              </m:r>
                              <m:r>
                                <a:rPr lang="en-US" sz="2000" i="1">
                                  <a:latin typeface="Cambria Math"/>
                                </a:rPr>
                                <m:t>=1</m:t>
                              </m:r>
                            </m:sub>
                            <m:sup>
                              <m:r>
                                <a:rPr lang="en-US" sz="2000" i="1">
                                  <a:latin typeface="Cambria Math"/>
                                </a:rPr>
                                <m:t>𝑁</m:t>
                              </m:r>
                            </m:sup>
                            <m:e>
                              <m:sSub>
                                <m:sSubPr>
                                  <m:ctrlPr>
                                    <a:rPr lang="en-US" sz="2000" i="1">
                                      <a:latin typeface="Cambria Math" panose="02040503050406030204" pitchFamily="18" charset="0"/>
                                    </a:rPr>
                                  </m:ctrlPr>
                                </m:sSubPr>
                                <m:e>
                                  <m:r>
                                    <a:rPr lang="en-US" sz="2000" i="1">
                                      <a:latin typeface="Cambria Math"/>
                                      <a:ea typeface="Cambria Math"/>
                                    </a:rPr>
                                    <m:t>𝜈</m:t>
                                  </m:r>
                                </m:e>
                                <m:sub>
                                  <m:r>
                                    <a:rPr lang="en-US" sz="2000" i="1">
                                      <a:latin typeface="Cambria Math"/>
                                      <a:ea typeface="Cambria Math"/>
                                    </a:rPr>
                                    <m:t>𝑖</m:t>
                                  </m:r>
                                </m:sub>
                              </m:sSub>
                              <m:d>
                                <m:dPr>
                                  <m:ctrlPr>
                                    <a:rPr lang="en-US" sz="2000" i="1">
                                      <a:latin typeface="Cambria Math" panose="02040503050406030204" pitchFamily="18" charset="0"/>
                                      <a:ea typeface="Cambria Math"/>
                                    </a:rPr>
                                  </m:ctrlPr>
                                </m:dPr>
                                <m:e>
                                  <m:sSub>
                                    <m:sSubPr>
                                      <m:ctrlPr>
                                        <a:rPr lang="en-US" sz="2000" i="1">
                                          <a:latin typeface="Cambria Math" panose="02040503050406030204" pitchFamily="18" charset="0"/>
                                          <a:ea typeface="Cambria Math"/>
                                        </a:rPr>
                                      </m:ctrlPr>
                                    </m:sSubPr>
                                    <m:e>
                                      <m:r>
                                        <a:rPr lang="en-US" sz="2000" i="1">
                                          <a:latin typeface="Cambria Math"/>
                                        </a:rPr>
                                        <m:t>𝑘</m:t>
                                      </m:r>
                                    </m:e>
                                    <m:sub>
                                      <m:r>
                                        <a:rPr lang="en-US" sz="2000" i="1">
                                          <a:latin typeface="Cambria Math"/>
                                        </a:rPr>
                                        <m:t>𝐵</m:t>
                                      </m:r>
                                    </m:sub>
                                  </m:sSub>
                                  <m:r>
                                    <a:rPr lang="en-US" sz="2000" i="1">
                                      <a:latin typeface="Cambria Math"/>
                                    </a:rPr>
                                    <m:t>𝑇</m:t>
                                  </m:r>
                                  <m:d>
                                    <m:dPr>
                                      <m:begChr m:val="["/>
                                      <m:endChr m:val="]"/>
                                      <m:ctrlPr>
                                        <a:rPr lang="en-US" sz="2000" i="1">
                                          <a:latin typeface="Cambria Math" panose="02040503050406030204" pitchFamily="18" charset="0"/>
                                        </a:rPr>
                                      </m:ctrlPr>
                                    </m:dPr>
                                    <m:e>
                                      <m:func>
                                        <m:funcPr>
                                          <m:ctrlPr>
                                            <a:rPr lang="en-US" sz="2000" i="1">
                                              <a:latin typeface="Cambria Math" panose="02040503050406030204" pitchFamily="18" charset="0"/>
                                              <a:sym typeface="Symbol"/>
                                            </a:rPr>
                                          </m:ctrlPr>
                                        </m:funcPr>
                                        <m:fName>
                                          <m:r>
                                            <m:rPr>
                                              <m:sty m:val="p"/>
                                            </m:rPr>
                                            <a:rPr lang="en-US" sz="2000">
                                              <a:latin typeface="Cambria Math"/>
                                              <a:sym typeface="Symbol"/>
                                            </a:rPr>
                                            <m:t>ln</m:t>
                                          </m:r>
                                        </m:fName>
                                        <m:e>
                                          <m:f>
                                            <m:fPr>
                                              <m:ctrlPr>
                                                <a:rPr lang="en-US" sz="2000" i="1">
                                                  <a:latin typeface="Cambria Math" panose="02040503050406030204" pitchFamily="18" charset="0"/>
                                                  <a:sym typeface="Symbol"/>
                                                </a:rPr>
                                              </m:ctrlPr>
                                            </m:fPr>
                                            <m:num>
                                              <m:sSub>
                                                <m:sSubPr>
                                                  <m:ctrlPr>
                                                    <a:rPr lang="en-US" sz="2000" i="1">
                                                      <a:latin typeface="Cambria Math" panose="02040503050406030204" pitchFamily="18" charset="0"/>
                                                      <a:sym typeface="Symbol"/>
                                                    </a:rPr>
                                                  </m:ctrlPr>
                                                </m:sSubPr>
                                                <m:e>
                                                  <m:r>
                                                    <a:rPr lang="en-US" sz="2000" i="1">
                                                      <a:latin typeface="Cambria Math"/>
                                                    </a:rPr>
                                                    <m:t>𝑐</m:t>
                                                  </m:r>
                                                </m:e>
                                                <m:sub>
                                                  <m:r>
                                                    <a:rPr lang="en-US" sz="2000" i="1">
                                                      <a:latin typeface="Cambria Math"/>
                                                    </a:rPr>
                                                    <m:t>𝑖</m:t>
                                                  </m:r>
                                                </m:sub>
                                              </m:sSub>
                                            </m:num>
                                            <m:den>
                                              <m:sSub>
                                                <m:sSubPr>
                                                  <m:ctrlPr>
                                                    <a:rPr lang="en-US" sz="2000" i="1">
                                                      <a:latin typeface="Cambria Math" panose="02040503050406030204" pitchFamily="18" charset="0"/>
                                                      <a:sym typeface="Symbol"/>
                                                    </a:rPr>
                                                  </m:ctrlPr>
                                                </m:sSubPr>
                                                <m:e>
                                                  <m:r>
                                                    <a:rPr lang="en-US" sz="2000" i="1">
                                                      <a:latin typeface="Cambria Math"/>
                                                      <a:sym typeface="Symbol"/>
                                                    </a:rPr>
                                                    <m:t>𝑐</m:t>
                                                  </m:r>
                                                </m:e>
                                                <m:sub>
                                                  <m:r>
                                                    <a:rPr lang="en-US" sz="2000" i="1">
                                                      <a:latin typeface="Cambria Math"/>
                                                      <a:sym typeface="Symbol"/>
                                                    </a:rPr>
                                                    <m:t>𝑖</m:t>
                                                  </m:r>
                                                  <m:r>
                                                    <a:rPr lang="en-US" sz="2000" i="1">
                                                      <a:latin typeface="Cambria Math"/>
                                                      <a:sym typeface="Symbol"/>
                                                    </a:rPr>
                                                    <m:t>0</m:t>
                                                  </m:r>
                                                </m:sub>
                                              </m:sSub>
                                            </m:den>
                                          </m:f>
                                        </m:e>
                                      </m:func>
                                    </m:e>
                                  </m:d>
                                </m:e>
                              </m:d>
                            </m:e>
                          </m:nary>
                        </m:e>
                      </m:nary>
                    </m:oMath>
                  </m:oMathPara>
                </a14:m>
                <a:endParaRPr lang="en-US" sz="2000" dirty="0" smtClean="0"/>
              </a:p>
              <a:p>
                <a:pPr marL="0" lvl="2"/>
                <a:endParaRPr lang="en-US" sz="2000" dirty="0"/>
              </a:p>
              <a:p>
                <a:pPr marL="0" lvl="2"/>
                <a:endParaRPr lang="en-US" sz="2000" dirty="0"/>
              </a:p>
            </p:txBody>
          </p:sp>
        </mc:Choice>
        <mc:Fallback xmlns="">
          <p:sp>
            <p:nvSpPr>
              <p:cNvPr id="8" name="Rectangle 7"/>
              <p:cNvSpPr>
                <a:spLocks noRot="1" noChangeAspect="1" noMove="1" noResize="1" noEditPoints="1" noAdjustHandles="1" noChangeArrowheads="1" noChangeShapeType="1" noTextEdit="1"/>
              </p:cNvSpPr>
              <p:nvPr/>
            </p:nvSpPr>
            <p:spPr>
              <a:xfrm>
                <a:off x="76200" y="701059"/>
                <a:ext cx="8991600" cy="3054426"/>
              </a:xfrm>
              <a:prstGeom prst="rect">
                <a:avLst/>
              </a:prstGeom>
              <a:blipFill rotWithShape="0">
                <a:blip r:embed="rId4"/>
                <a:stretch>
                  <a:fillRect/>
                </a:stretch>
              </a:blipFill>
            </p:spPr>
            <p:txBody>
              <a:bodyPr/>
              <a:lstStyle/>
              <a:p>
                <a:r>
                  <a:rPr lang="en-US">
                    <a:noFill/>
                  </a:rPr>
                  <a:t> </a:t>
                </a:r>
              </a:p>
            </p:txBody>
          </p:sp>
        </mc:Fallback>
      </mc:AlternateContent>
      <p:pic>
        <p:nvPicPr>
          <p:cNvPr id="9" name="Picture 4" descr="redblackblocki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 name="Straight Arrow Connector 3"/>
          <p:cNvCxnSpPr/>
          <p:nvPr/>
        </p:nvCxnSpPr>
        <p:spPr bwMode="auto">
          <a:xfrm flipH="1">
            <a:off x="3447809" y="1409700"/>
            <a:ext cx="838200" cy="990600"/>
          </a:xfrm>
          <a:prstGeom prst="straightConnector1">
            <a:avLst/>
          </a:prstGeom>
          <a:solidFill>
            <a:schemeClr val="accent1"/>
          </a:solidFill>
          <a:ln w="47625"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Straight Arrow Connector 9"/>
          <p:cNvCxnSpPr/>
          <p:nvPr/>
        </p:nvCxnSpPr>
        <p:spPr bwMode="auto">
          <a:xfrm>
            <a:off x="5507620" y="1409700"/>
            <a:ext cx="359780" cy="914400"/>
          </a:xfrm>
          <a:prstGeom prst="straightConnector1">
            <a:avLst/>
          </a:prstGeom>
          <a:solidFill>
            <a:schemeClr val="accent1"/>
          </a:solidFill>
          <a:ln w="47625"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98300156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15711" y="-118999"/>
            <a:ext cx="9144000" cy="838200"/>
          </a:xfrm>
        </p:spPr>
        <p:txBody>
          <a:bodyPr/>
          <a:lstStyle/>
          <a:p>
            <a:pPr eaLnBrk="1" hangingPunct="1"/>
            <a:r>
              <a:rPr lang="en-US" sz="4000" b="1" dirty="0" smtClean="0">
                <a:solidFill>
                  <a:srgbClr val="0000CC"/>
                </a:solidFill>
              </a:rPr>
              <a:t>Last Time: Network Applications</a:t>
            </a:r>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7" name="Picture 5"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p:cNvPicPr>
            <a:picLocks noChangeAspect="1"/>
          </p:cNvPicPr>
          <p:nvPr/>
        </p:nvPicPr>
        <p:blipFill>
          <a:blip r:embed="rId5"/>
          <a:stretch>
            <a:fillRect/>
          </a:stretch>
        </p:blipFill>
        <p:spPr>
          <a:xfrm>
            <a:off x="206441" y="1082333"/>
            <a:ext cx="2964730" cy="2044914"/>
          </a:xfrm>
          <a:prstGeom prst="rect">
            <a:avLst/>
          </a:prstGeom>
        </p:spPr>
      </p:pic>
      <p:sp>
        <p:nvSpPr>
          <p:cNvPr id="2" name="TextBox 1"/>
          <p:cNvSpPr txBox="1"/>
          <p:nvPr/>
        </p:nvSpPr>
        <p:spPr>
          <a:xfrm>
            <a:off x="450778" y="752732"/>
            <a:ext cx="2390398" cy="369332"/>
          </a:xfrm>
          <a:prstGeom prst="rect">
            <a:avLst/>
          </a:prstGeom>
          <a:noFill/>
        </p:spPr>
        <p:txBody>
          <a:bodyPr wrap="none" rtlCol="0">
            <a:spAutoFit/>
          </a:bodyPr>
          <a:lstStyle/>
          <a:p>
            <a:pPr algn="ctr"/>
            <a:r>
              <a:rPr lang="en-US" b="1" dirty="0" smtClean="0">
                <a:solidFill>
                  <a:srgbClr val="0000CC"/>
                </a:solidFill>
              </a:rPr>
              <a:t>Economic Networks</a:t>
            </a:r>
            <a:endParaRPr lang="en-US" b="1" dirty="0">
              <a:solidFill>
                <a:srgbClr val="0000CC"/>
              </a:solidFill>
            </a:endParaRPr>
          </a:p>
        </p:txBody>
      </p:sp>
      <p:sp>
        <p:nvSpPr>
          <p:cNvPr id="3" name="Rectangle 2"/>
          <p:cNvSpPr/>
          <p:nvPr/>
        </p:nvSpPr>
        <p:spPr>
          <a:xfrm>
            <a:off x="130241" y="3089755"/>
            <a:ext cx="3117130" cy="769441"/>
          </a:xfrm>
          <a:prstGeom prst="rect">
            <a:avLst/>
          </a:prstGeom>
        </p:spPr>
        <p:txBody>
          <a:bodyPr wrap="square">
            <a:spAutoFit/>
          </a:bodyPr>
          <a:lstStyle/>
          <a:p>
            <a:r>
              <a:rPr lang="en-US" sz="1100" dirty="0" smtClean="0"/>
              <a:t>B </a:t>
            </a:r>
            <a:r>
              <a:rPr lang="en-US" sz="1100" dirty="0" err="1"/>
              <a:t>Özbaşa</a:t>
            </a:r>
            <a:r>
              <a:rPr lang="en-US" sz="1100" dirty="0"/>
              <a:t>, O </a:t>
            </a:r>
            <a:r>
              <a:rPr lang="en-US" sz="1100" dirty="0" err="1"/>
              <a:t>Özgünb</a:t>
            </a:r>
            <a:r>
              <a:rPr lang="en-US" sz="1100" dirty="0"/>
              <a:t>, Y </a:t>
            </a:r>
            <a:r>
              <a:rPr lang="en-US" sz="1100" dirty="0" err="1"/>
              <a:t>Barlasc</a:t>
            </a:r>
            <a:r>
              <a:rPr lang="en-US" sz="1100" dirty="0"/>
              <a:t> (2014), “Modeling and Simulation of the Endogenous Dynamics of Housing Market Cycles, </a:t>
            </a:r>
            <a:r>
              <a:rPr lang="en-US" sz="1100" i="1" dirty="0" smtClean="0"/>
              <a:t>J </a:t>
            </a:r>
            <a:r>
              <a:rPr lang="en-US" sz="1100" i="1" dirty="0"/>
              <a:t>Artificial </a:t>
            </a:r>
            <a:r>
              <a:rPr lang="en-US" sz="1100" i="1" dirty="0" smtClean="0"/>
              <a:t>Soc. </a:t>
            </a:r>
            <a:r>
              <a:rPr lang="en-US" sz="1100" i="1" dirty="0"/>
              <a:t>and Social </a:t>
            </a:r>
            <a:r>
              <a:rPr lang="en-US" sz="1100" i="1" dirty="0" smtClean="0"/>
              <a:t>Sim. </a:t>
            </a:r>
            <a:r>
              <a:rPr lang="en-US" sz="1100" b="1" dirty="0"/>
              <a:t>17</a:t>
            </a:r>
            <a:r>
              <a:rPr lang="en-US" sz="1100" dirty="0"/>
              <a:t>, 19, DOI: 10.18564</a:t>
            </a:r>
          </a:p>
        </p:txBody>
      </p:sp>
      <p:sp>
        <p:nvSpPr>
          <p:cNvPr id="9" name="Rectangle 8"/>
          <p:cNvSpPr/>
          <p:nvPr/>
        </p:nvSpPr>
        <p:spPr>
          <a:xfrm>
            <a:off x="3447415" y="2884600"/>
            <a:ext cx="2926319" cy="600164"/>
          </a:xfrm>
          <a:prstGeom prst="rect">
            <a:avLst/>
          </a:prstGeom>
        </p:spPr>
        <p:txBody>
          <a:bodyPr wrap="square">
            <a:spAutoFit/>
          </a:bodyPr>
          <a:lstStyle/>
          <a:p>
            <a:r>
              <a:rPr lang="en-US" sz="1100" dirty="0" smtClean="0"/>
              <a:t>https</a:t>
            </a:r>
            <a:r>
              <a:rPr lang="en-US" sz="1100" dirty="0"/>
              <a:t>://www.extremetech.com/g00/extreme/215170-artificial-neural-networks-are-changing-the-world-what-are-they</a:t>
            </a:r>
            <a:r>
              <a:rPr lang="en-US" sz="1100" dirty="0" smtClean="0"/>
              <a:t>?</a:t>
            </a:r>
            <a:endParaRPr lang="en-US" sz="1100" dirty="0"/>
          </a:p>
        </p:txBody>
      </p:sp>
      <p:pic>
        <p:nvPicPr>
          <p:cNvPr id="11" name="Picture 10"/>
          <p:cNvPicPr>
            <a:picLocks noChangeAspect="1"/>
          </p:cNvPicPr>
          <p:nvPr/>
        </p:nvPicPr>
        <p:blipFill>
          <a:blip r:embed="rId6"/>
          <a:stretch>
            <a:fillRect/>
          </a:stretch>
        </p:blipFill>
        <p:spPr>
          <a:xfrm>
            <a:off x="3447416" y="1139301"/>
            <a:ext cx="2926319" cy="1712825"/>
          </a:xfrm>
          <a:prstGeom prst="rect">
            <a:avLst/>
          </a:prstGeom>
        </p:spPr>
      </p:pic>
      <p:sp>
        <p:nvSpPr>
          <p:cNvPr id="4" name="Rectangle 3"/>
          <p:cNvSpPr/>
          <p:nvPr/>
        </p:nvSpPr>
        <p:spPr>
          <a:xfrm>
            <a:off x="3863395" y="747205"/>
            <a:ext cx="2278188" cy="400110"/>
          </a:xfrm>
          <a:prstGeom prst="rect">
            <a:avLst/>
          </a:prstGeom>
        </p:spPr>
        <p:txBody>
          <a:bodyPr wrap="none">
            <a:spAutoFit/>
          </a:bodyPr>
          <a:lstStyle/>
          <a:p>
            <a:pPr algn="ctr"/>
            <a:r>
              <a:rPr lang="en-US" sz="2000" b="1" dirty="0">
                <a:solidFill>
                  <a:srgbClr val="0000CC"/>
                </a:solidFill>
              </a:rPr>
              <a:t>Neural </a:t>
            </a:r>
            <a:r>
              <a:rPr lang="en-US" sz="2000" b="1" dirty="0" smtClean="0">
                <a:solidFill>
                  <a:srgbClr val="0000CC"/>
                </a:solidFill>
              </a:rPr>
              <a:t>Networks </a:t>
            </a:r>
            <a:endParaRPr lang="en-US" sz="2000" b="1" dirty="0">
              <a:solidFill>
                <a:srgbClr val="0000CC"/>
              </a:solidFill>
            </a:endParaRPr>
          </a:p>
        </p:txBody>
      </p:sp>
      <p:pic>
        <p:nvPicPr>
          <p:cNvPr id="12" name="Picture 4"/>
          <p:cNvPicPr>
            <a:picLocks noChangeAspect="1" noChangeArrowheads="1"/>
          </p:cNvPicPr>
          <p:nvPr/>
        </p:nvPicPr>
        <p:blipFill rotWithShape="1">
          <a:blip r:embed="rId7" cstate="print"/>
          <a:srcRect r="57307" b="58461"/>
          <a:stretch/>
        </p:blipFill>
        <p:spPr bwMode="auto">
          <a:xfrm>
            <a:off x="266562" y="4258747"/>
            <a:ext cx="3086007" cy="1700453"/>
          </a:xfrm>
          <a:prstGeom prst="rect">
            <a:avLst/>
          </a:prstGeom>
          <a:noFill/>
          <a:ln w="9525">
            <a:noFill/>
            <a:miter lim="800000"/>
            <a:headEnd/>
            <a:tailEnd/>
          </a:ln>
        </p:spPr>
      </p:pic>
      <p:sp>
        <p:nvSpPr>
          <p:cNvPr id="13" name="TextBox 12"/>
          <p:cNvSpPr txBox="1"/>
          <p:nvPr/>
        </p:nvSpPr>
        <p:spPr>
          <a:xfrm>
            <a:off x="619179" y="3871951"/>
            <a:ext cx="2351926" cy="369332"/>
          </a:xfrm>
          <a:prstGeom prst="rect">
            <a:avLst/>
          </a:prstGeom>
          <a:noFill/>
        </p:spPr>
        <p:txBody>
          <a:bodyPr wrap="none" rtlCol="0">
            <a:spAutoFit/>
          </a:bodyPr>
          <a:lstStyle/>
          <a:p>
            <a:r>
              <a:rPr lang="en-US" b="1" dirty="0" smtClean="0">
                <a:solidFill>
                  <a:srgbClr val="0000CC"/>
                </a:solidFill>
              </a:rPr>
              <a:t>Metabolic Networks</a:t>
            </a:r>
            <a:endParaRPr lang="en-US" b="1" dirty="0">
              <a:solidFill>
                <a:srgbClr val="0000CC"/>
              </a:solidFill>
            </a:endParaRPr>
          </a:p>
        </p:txBody>
      </p:sp>
      <p:pic>
        <p:nvPicPr>
          <p:cNvPr id="14" name="Picture 13"/>
          <p:cNvPicPr>
            <a:picLocks noChangeAspect="1"/>
          </p:cNvPicPr>
          <p:nvPr/>
        </p:nvPicPr>
        <p:blipFill>
          <a:blip r:embed="rId8"/>
          <a:stretch>
            <a:fillRect/>
          </a:stretch>
        </p:blipFill>
        <p:spPr>
          <a:xfrm>
            <a:off x="3447415" y="4211486"/>
            <a:ext cx="2419491" cy="1794973"/>
          </a:xfrm>
          <a:prstGeom prst="rect">
            <a:avLst/>
          </a:prstGeom>
        </p:spPr>
      </p:pic>
      <p:sp>
        <p:nvSpPr>
          <p:cNvPr id="15" name="TextBox 14"/>
          <p:cNvSpPr txBox="1"/>
          <p:nvPr/>
        </p:nvSpPr>
        <p:spPr>
          <a:xfrm>
            <a:off x="3349798" y="3795138"/>
            <a:ext cx="2326278" cy="369332"/>
          </a:xfrm>
          <a:prstGeom prst="rect">
            <a:avLst/>
          </a:prstGeom>
          <a:noFill/>
        </p:spPr>
        <p:txBody>
          <a:bodyPr wrap="none" rtlCol="0">
            <a:spAutoFit/>
          </a:bodyPr>
          <a:lstStyle/>
          <a:p>
            <a:r>
              <a:rPr lang="en-US" b="1" dirty="0" smtClean="0">
                <a:solidFill>
                  <a:srgbClr val="0000CC"/>
                </a:solidFill>
              </a:rPr>
              <a:t>Signaling Networks</a:t>
            </a:r>
            <a:endParaRPr lang="en-US" b="1" dirty="0">
              <a:solidFill>
                <a:srgbClr val="0000CC"/>
              </a:solidFill>
            </a:endParaRPr>
          </a:p>
        </p:txBody>
      </p:sp>
      <p:pic>
        <p:nvPicPr>
          <p:cNvPr id="16" name="Picture 3"/>
          <p:cNvPicPr>
            <a:picLocks noChangeAspect="1" noChangeArrowheads="1"/>
          </p:cNvPicPr>
          <p:nvPr/>
        </p:nvPicPr>
        <p:blipFill rotWithShape="1">
          <a:blip r:embed="rId9" cstate="print"/>
          <a:srcRect r="72759" b="27271"/>
          <a:stretch/>
        </p:blipFill>
        <p:spPr bwMode="auto">
          <a:xfrm>
            <a:off x="6934200" y="1412213"/>
            <a:ext cx="1151135" cy="2538709"/>
          </a:xfrm>
          <a:prstGeom prst="rect">
            <a:avLst/>
          </a:prstGeom>
          <a:noFill/>
          <a:ln w="9525">
            <a:noFill/>
            <a:miter lim="800000"/>
            <a:headEnd/>
            <a:tailEnd/>
          </a:ln>
        </p:spPr>
      </p:pic>
      <p:sp>
        <p:nvSpPr>
          <p:cNvPr id="17" name="Rectangle 16"/>
          <p:cNvSpPr/>
          <p:nvPr/>
        </p:nvSpPr>
        <p:spPr>
          <a:xfrm>
            <a:off x="6442806" y="704327"/>
            <a:ext cx="2307042" cy="707886"/>
          </a:xfrm>
          <a:prstGeom prst="rect">
            <a:avLst/>
          </a:prstGeom>
        </p:spPr>
        <p:txBody>
          <a:bodyPr wrap="none">
            <a:spAutoFit/>
          </a:bodyPr>
          <a:lstStyle/>
          <a:p>
            <a:r>
              <a:rPr lang="en-US" sz="2000" b="1" dirty="0" smtClean="0">
                <a:solidFill>
                  <a:srgbClr val="0000CC"/>
                </a:solidFill>
              </a:rPr>
              <a:t>Gene Regulatory </a:t>
            </a:r>
          </a:p>
          <a:p>
            <a:pPr algn="ctr"/>
            <a:r>
              <a:rPr lang="en-US" sz="2000" b="1" dirty="0" smtClean="0">
                <a:solidFill>
                  <a:srgbClr val="0000CC"/>
                </a:solidFill>
              </a:rPr>
              <a:t>Networks </a:t>
            </a:r>
            <a:endParaRPr lang="en-US" sz="2000" b="1" dirty="0">
              <a:solidFill>
                <a:srgbClr val="0000CC"/>
              </a:solidFill>
            </a:endParaRPr>
          </a:p>
        </p:txBody>
      </p:sp>
      <p:sp>
        <p:nvSpPr>
          <p:cNvPr id="5" name="Rectangle 4"/>
          <p:cNvSpPr/>
          <p:nvPr/>
        </p:nvSpPr>
        <p:spPr>
          <a:xfrm>
            <a:off x="5223767" y="4139476"/>
            <a:ext cx="4572000" cy="646331"/>
          </a:xfrm>
          <a:prstGeom prst="rect">
            <a:avLst/>
          </a:prstGeom>
        </p:spPr>
        <p:txBody>
          <a:bodyPr>
            <a:spAutoFit/>
          </a:bodyPr>
          <a:lstStyle/>
          <a:p>
            <a:r>
              <a:rPr lang="en-US" b="1" dirty="0" smtClean="0">
                <a:solidFill>
                  <a:srgbClr val="0000CC"/>
                </a:solidFill>
              </a:rPr>
              <a:t>Transport (Physiologically </a:t>
            </a:r>
            <a:r>
              <a:rPr lang="en-US" b="1" dirty="0">
                <a:solidFill>
                  <a:srgbClr val="0000CC"/>
                </a:solidFill>
              </a:rPr>
              <a:t>Based </a:t>
            </a:r>
            <a:r>
              <a:rPr lang="en-US" b="1" dirty="0" smtClean="0">
                <a:solidFill>
                  <a:srgbClr val="0000CC"/>
                </a:solidFill>
              </a:rPr>
              <a:t>Pharmacokinetic, PBPK</a:t>
            </a:r>
            <a:r>
              <a:rPr lang="en-US" b="1" dirty="0">
                <a:solidFill>
                  <a:srgbClr val="0000CC"/>
                </a:solidFill>
              </a:rPr>
              <a:t>) </a:t>
            </a:r>
            <a:r>
              <a:rPr lang="en-US" b="1" dirty="0" smtClean="0">
                <a:solidFill>
                  <a:srgbClr val="0000CC"/>
                </a:solidFill>
              </a:rPr>
              <a:t>Networks</a:t>
            </a:r>
            <a:endParaRPr lang="en-US" dirty="0"/>
          </a:p>
        </p:txBody>
      </p:sp>
      <p:pic>
        <p:nvPicPr>
          <p:cNvPr id="20" name="Picture 19"/>
          <p:cNvPicPr/>
          <p:nvPr/>
        </p:nvPicPr>
        <p:blipFill>
          <a:blip r:embed="rId10"/>
          <a:stretch/>
        </p:blipFill>
        <p:spPr>
          <a:xfrm>
            <a:off x="6160849" y="4785807"/>
            <a:ext cx="2532736" cy="1799588"/>
          </a:xfrm>
          <a:prstGeom prst="rect">
            <a:avLst/>
          </a:prstGeom>
          <a:ln w="36720">
            <a:noFill/>
          </a:ln>
        </p:spPr>
      </p:pic>
    </p:spTree>
    <p:extLst>
      <p:ext uri="{BB962C8B-B14F-4D97-AF65-F5344CB8AC3E}">
        <p14:creationId xmlns:p14="http://schemas.microsoft.com/office/powerpoint/2010/main" val="4037203303"/>
      </p:ext>
    </p:extLst>
  </p:cSld>
  <p:clrMapOvr>
    <a:masterClrMapping/>
  </p:clrMapOvr>
  <p:transition spd="slow">
    <p:wipe/>
  </p:transition>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p:cNvSpPr>
            <a:spLocks noGrp="1" noChangeArrowheads="1"/>
          </p:cNvSpPr>
          <p:nvPr>
            <p:ph type="title"/>
          </p:nvPr>
        </p:nvSpPr>
        <p:spPr>
          <a:xfrm>
            <a:off x="0" y="12700"/>
            <a:ext cx="9144000" cy="825500"/>
          </a:xfrm>
        </p:spPr>
        <p:txBody>
          <a:bodyPr>
            <a:noAutofit/>
          </a:bodyPr>
          <a:lstStyle/>
          <a:p>
            <a:pPr eaLnBrk="1" hangingPunct="1"/>
            <a:r>
              <a:rPr lang="en-US" sz="3200" b="1" dirty="0" smtClean="0">
                <a:solidFill>
                  <a:srgbClr val="0000CC"/>
                </a:solidFill>
              </a:rPr>
              <a:t>Law of Mass Action</a:t>
            </a:r>
          </a:p>
        </p:txBody>
      </p:sp>
      <p:pic>
        <p:nvPicPr>
          <p:cNvPr id="15367" name="Picture 17"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8" name="Rectangle 7"/>
              <p:cNvSpPr/>
              <p:nvPr/>
            </p:nvSpPr>
            <p:spPr>
              <a:xfrm>
                <a:off x="76200" y="701059"/>
                <a:ext cx="8991600" cy="2746649"/>
              </a:xfrm>
              <a:prstGeom prst="rect">
                <a:avLst/>
              </a:prstGeom>
            </p:spPr>
            <p:txBody>
              <a:bodyPr wrap="square">
                <a:spAutoFit/>
              </a:bodyPr>
              <a:lstStyle/>
              <a:p>
                <a:pPr marL="0" lvl="2"/>
                <a14:m>
                  <m:oMathPara xmlns:m="http://schemas.openxmlformats.org/officeDocument/2006/math">
                    <m:oMathParaPr>
                      <m:jc m:val="centerGroup"/>
                    </m:oMathParaPr>
                    <m:oMath xmlns:m="http://schemas.openxmlformats.org/officeDocument/2006/math">
                      <m:r>
                        <a:rPr lang="en-US" sz="2000" b="0" i="1" smtClean="0">
                          <a:latin typeface="Cambria Math"/>
                        </a:rPr>
                        <m:t>0=</m:t>
                      </m:r>
                      <m:nary>
                        <m:naryPr>
                          <m:chr m:val="∑"/>
                          <m:ctrlPr>
                            <a:rPr lang="en-US" sz="2000" i="1">
                              <a:latin typeface="Cambria Math" panose="02040503050406030204" pitchFamily="18" charset="0"/>
                            </a:rPr>
                          </m:ctrlPr>
                        </m:naryPr>
                        <m:sub>
                          <m:r>
                            <m:rPr>
                              <m:brk m:alnAt="23"/>
                            </m:rPr>
                            <a:rPr lang="en-US" sz="2000" i="1">
                              <a:latin typeface="Cambria Math"/>
                            </a:rPr>
                            <m:t>𝑖</m:t>
                          </m:r>
                          <m:r>
                            <a:rPr lang="en-US" sz="2000" i="1">
                              <a:latin typeface="Cambria Math"/>
                            </a:rPr>
                            <m:t>=1</m:t>
                          </m:r>
                        </m:sub>
                        <m:sup>
                          <m:r>
                            <a:rPr lang="en-US" sz="2000" i="1">
                              <a:latin typeface="Cambria Math"/>
                            </a:rPr>
                            <m:t>𝑁</m:t>
                          </m:r>
                        </m:sup>
                        <m:e>
                          <m:sSub>
                            <m:sSubPr>
                              <m:ctrlPr>
                                <a:rPr lang="en-US" sz="2000" i="1">
                                  <a:latin typeface="Cambria Math" panose="02040503050406030204" pitchFamily="18" charset="0"/>
                                </a:rPr>
                              </m:ctrlPr>
                            </m:sSubPr>
                            <m:e>
                              <m:r>
                                <a:rPr lang="en-US" sz="2000" i="1">
                                  <a:latin typeface="Cambria Math"/>
                                  <a:ea typeface="Cambria Math"/>
                                </a:rPr>
                                <m:t>𝜈</m:t>
                              </m:r>
                            </m:e>
                            <m:sub>
                              <m:r>
                                <a:rPr lang="en-US" sz="2000" i="1">
                                  <a:latin typeface="Cambria Math"/>
                                  <a:ea typeface="Cambria Math"/>
                                </a:rPr>
                                <m:t>𝑖</m:t>
                              </m:r>
                            </m:sub>
                          </m:sSub>
                          <m:d>
                            <m:dPr>
                              <m:ctrlPr>
                                <a:rPr lang="en-US" sz="2000" i="1" smtClean="0">
                                  <a:latin typeface="Cambria Math" panose="02040503050406030204" pitchFamily="18" charset="0"/>
                                  <a:ea typeface="Cambria Math"/>
                                </a:rPr>
                              </m:ctrlPr>
                            </m:dPr>
                            <m:e>
                              <m:sSubSup>
                                <m:sSubSupPr>
                                  <m:ctrlPr>
                                    <a:rPr lang="en-US" sz="2000" i="1">
                                      <a:latin typeface="Cambria Math" panose="02040503050406030204" pitchFamily="18" charset="0"/>
                                      <a:ea typeface="Cambria Math"/>
                                    </a:rPr>
                                  </m:ctrlPr>
                                </m:sSubSupPr>
                                <m:e>
                                  <m:r>
                                    <a:rPr lang="en-US" sz="2000" i="1">
                                      <a:latin typeface="Cambria Math"/>
                                      <a:ea typeface="Cambria Math"/>
                                    </a:rPr>
                                    <m:t>𝜇</m:t>
                                  </m:r>
                                </m:e>
                                <m:sub>
                                  <m:r>
                                    <a:rPr lang="en-US" sz="2000" i="1">
                                      <a:latin typeface="Cambria Math"/>
                                      <a:ea typeface="Cambria Math"/>
                                    </a:rPr>
                                    <m:t>𝑖</m:t>
                                  </m:r>
                                </m:sub>
                                <m:sup>
                                  <m:r>
                                    <a:rPr lang="en-US" sz="2000" i="1">
                                      <a:latin typeface="Cambria Math"/>
                                      <a:ea typeface="Cambria Math"/>
                                    </a:rPr>
                                    <m:t>0</m:t>
                                  </m:r>
                                </m:sup>
                              </m:sSubSup>
                              <m:r>
                                <a:rPr lang="en-US" sz="2000" i="1">
                                  <a:latin typeface="Cambria Math"/>
                                  <a:sym typeface="Symbol"/>
                                </a:rPr>
                                <m:t>+</m:t>
                              </m:r>
                              <m:sSub>
                                <m:sSubPr>
                                  <m:ctrlPr>
                                    <a:rPr lang="en-US" sz="2000" i="1">
                                      <a:latin typeface="Cambria Math" panose="02040503050406030204" pitchFamily="18" charset="0"/>
                                      <a:ea typeface="Cambria Math"/>
                                    </a:rPr>
                                  </m:ctrlPr>
                                </m:sSubPr>
                                <m:e>
                                  <m:r>
                                    <a:rPr lang="en-US" sz="2000" i="1">
                                      <a:latin typeface="Cambria Math"/>
                                    </a:rPr>
                                    <m:t>𝑘</m:t>
                                  </m:r>
                                </m:e>
                                <m:sub>
                                  <m:r>
                                    <a:rPr lang="en-US" sz="2000" i="1">
                                      <a:latin typeface="Cambria Math"/>
                                    </a:rPr>
                                    <m:t>𝐵</m:t>
                                  </m:r>
                                </m:sub>
                              </m:sSub>
                              <m:r>
                                <a:rPr lang="en-US" sz="2000" i="1">
                                  <a:latin typeface="Cambria Math"/>
                                </a:rPr>
                                <m:t>𝑇</m:t>
                              </m:r>
                              <m:d>
                                <m:dPr>
                                  <m:begChr m:val="["/>
                                  <m:endChr m:val="]"/>
                                  <m:ctrlPr>
                                    <a:rPr lang="en-US" sz="2000" i="1">
                                      <a:latin typeface="Cambria Math" panose="02040503050406030204" pitchFamily="18" charset="0"/>
                                    </a:rPr>
                                  </m:ctrlPr>
                                </m:dPr>
                                <m:e>
                                  <m:func>
                                    <m:funcPr>
                                      <m:ctrlPr>
                                        <a:rPr lang="en-US" sz="2000" i="1">
                                          <a:latin typeface="Cambria Math" panose="02040503050406030204" pitchFamily="18" charset="0"/>
                                          <a:sym typeface="Symbol"/>
                                        </a:rPr>
                                      </m:ctrlPr>
                                    </m:funcPr>
                                    <m:fName>
                                      <m:r>
                                        <m:rPr>
                                          <m:sty m:val="p"/>
                                        </m:rPr>
                                        <a:rPr lang="en-US" sz="2000">
                                          <a:latin typeface="Cambria Math"/>
                                          <a:sym typeface="Symbol"/>
                                        </a:rPr>
                                        <m:t>ln</m:t>
                                      </m:r>
                                    </m:fName>
                                    <m:e>
                                      <m:f>
                                        <m:fPr>
                                          <m:ctrlPr>
                                            <a:rPr lang="en-US" sz="2000" i="1">
                                              <a:latin typeface="Cambria Math" panose="02040503050406030204" pitchFamily="18" charset="0"/>
                                              <a:sym typeface="Symbol"/>
                                            </a:rPr>
                                          </m:ctrlPr>
                                        </m:fPr>
                                        <m:num>
                                          <m:sSub>
                                            <m:sSubPr>
                                              <m:ctrlPr>
                                                <a:rPr lang="en-US" sz="2000" i="1">
                                                  <a:latin typeface="Cambria Math" panose="02040503050406030204" pitchFamily="18" charset="0"/>
                                                  <a:sym typeface="Symbol"/>
                                                </a:rPr>
                                              </m:ctrlPr>
                                            </m:sSubPr>
                                            <m:e>
                                              <m:r>
                                                <a:rPr lang="en-US" sz="2000" i="1">
                                                  <a:latin typeface="Cambria Math"/>
                                                </a:rPr>
                                                <m:t>𝑐</m:t>
                                              </m:r>
                                            </m:e>
                                            <m:sub>
                                              <m:r>
                                                <a:rPr lang="en-US" sz="2000" i="1">
                                                  <a:latin typeface="Cambria Math"/>
                                                </a:rPr>
                                                <m:t>𝑖</m:t>
                                              </m:r>
                                            </m:sub>
                                          </m:sSub>
                                        </m:num>
                                        <m:den>
                                          <m:sSub>
                                            <m:sSubPr>
                                              <m:ctrlPr>
                                                <a:rPr lang="en-US" sz="2000" i="1">
                                                  <a:latin typeface="Cambria Math" panose="02040503050406030204" pitchFamily="18" charset="0"/>
                                                  <a:sym typeface="Symbol"/>
                                                </a:rPr>
                                              </m:ctrlPr>
                                            </m:sSubPr>
                                            <m:e>
                                              <m:r>
                                                <a:rPr lang="en-US" sz="2000" i="1">
                                                  <a:latin typeface="Cambria Math"/>
                                                  <a:sym typeface="Symbol"/>
                                                </a:rPr>
                                                <m:t>𝑐</m:t>
                                              </m:r>
                                            </m:e>
                                            <m:sub>
                                              <m:r>
                                                <a:rPr lang="en-US" sz="2000" i="1">
                                                  <a:latin typeface="Cambria Math"/>
                                                  <a:sym typeface="Symbol"/>
                                                </a:rPr>
                                                <m:t>𝑖</m:t>
                                              </m:r>
                                              <m:r>
                                                <a:rPr lang="en-US" sz="2000" i="1">
                                                  <a:latin typeface="Cambria Math"/>
                                                  <a:sym typeface="Symbol"/>
                                                </a:rPr>
                                                <m:t>0</m:t>
                                              </m:r>
                                            </m:sub>
                                          </m:sSub>
                                        </m:den>
                                      </m:f>
                                    </m:e>
                                  </m:func>
                                </m:e>
                              </m:d>
                            </m:e>
                          </m:d>
                        </m:e>
                      </m:nary>
                    </m:oMath>
                  </m:oMathPara>
                </a14:m>
                <a:endParaRPr lang="en-US" sz="2000" dirty="0" smtClean="0"/>
              </a:p>
              <a:p>
                <a:pPr marL="0" lvl="2"/>
                <a:endParaRPr lang="en-US" sz="2000" dirty="0"/>
              </a:p>
              <a:p>
                <a:pPr marL="0" lvl="2"/>
                <a14:m>
                  <m:oMathPara xmlns:m="http://schemas.openxmlformats.org/officeDocument/2006/math">
                    <m:oMathParaPr>
                      <m:jc m:val="centerGroup"/>
                    </m:oMathParaPr>
                    <m:oMath xmlns:m="http://schemas.openxmlformats.org/officeDocument/2006/math">
                      <m:r>
                        <a:rPr lang="en-US" sz="2000" i="1">
                          <a:latin typeface="Cambria Math"/>
                          <a:ea typeface="Cambria Math"/>
                        </a:rPr>
                        <m:t>⇒</m:t>
                      </m:r>
                      <m:nary>
                        <m:naryPr>
                          <m:chr m:val="∑"/>
                          <m:ctrlPr>
                            <a:rPr lang="en-US" sz="2000" i="1">
                              <a:latin typeface="Cambria Math" panose="02040503050406030204" pitchFamily="18" charset="0"/>
                            </a:rPr>
                          </m:ctrlPr>
                        </m:naryPr>
                        <m:sub>
                          <m:r>
                            <m:rPr>
                              <m:brk m:alnAt="23"/>
                            </m:rPr>
                            <a:rPr lang="en-US" sz="2000" i="1">
                              <a:latin typeface="Cambria Math"/>
                            </a:rPr>
                            <m:t>𝑖</m:t>
                          </m:r>
                          <m:r>
                            <a:rPr lang="en-US" sz="2000" i="1">
                              <a:latin typeface="Cambria Math"/>
                            </a:rPr>
                            <m:t>=1</m:t>
                          </m:r>
                        </m:sub>
                        <m:sup>
                          <m:r>
                            <a:rPr lang="en-US" sz="2000" i="1">
                              <a:latin typeface="Cambria Math"/>
                            </a:rPr>
                            <m:t>𝑁</m:t>
                          </m:r>
                        </m:sup>
                        <m:e>
                          <m:sSub>
                            <m:sSubPr>
                              <m:ctrlPr>
                                <a:rPr lang="en-US" sz="2000" i="1">
                                  <a:latin typeface="Cambria Math" panose="02040503050406030204" pitchFamily="18" charset="0"/>
                                </a:rPr>
                              </m:ctrlPr>
                            </m:sSubPr>
                            <m:e>
                              <m:r>
                                <a:rPr lang="en-US" sz="2000" i="1">
                                  <a:latin typeface="Cambria Math"/>
                                  <a:ea typeface="Cambria Math"/>
                                </a:rPr>
                                <m:t>𝜈</m:t>
                              </m:r>
                            </m:e>
                            <m:sub>
                              <m:r>
                                <a:rPr lang="en-US" sz="2000" i="1">
                                  <a:latin typeface="Cambria Math"/>
                                  <a:ea typeface="Cambria Math"/>
                                </a:rPr>
                                <m:t>𝑖</m:t>
                              </m:r>
                            </m:sub>
                          </m:sSub>
                          <m:sSubSup>
                            <m:sSubSupPr>
                              <m:ctrlPr>
                                <a:rPr lang="en-US" sz="2000" i="1">
                                  <a:latin typeface="Cambria Math" panose="02040503050406030204" pitchFamily="18" charset="0"/>
                                  <a:ea typeface="Cambria Math"/>
                                </a:rPr>
                              </m:ctrlPr>
                            </m:sSubSupPr>
                            <m:e>
                              <m:r>
                                <a:rPr lang="en-US" sz="2000" i="1">
                                  <a:latin typeface="Cambria Math"/>
                                  <a:ea typeface="Cambria Math"/>
                                </a:rPr>
                                <m:t>𝜇</m:t>
                              </m:r>
                            </m:e>
                            <m:sub>
                              <m:r>
                                <a:rPr lang="en-US" sz="2000" i="1">
                                  <a:latin typeface="Cambria Math"/>
                                  <a:ea typeface="Cambria Math"/>
                                </a:rPr>
                                <m:t>𝑖</m:t>
                              </m:r>
                            </m:sub>
                            <m:sup>
                              <m:r>
                                <a:rPr lang="en-US" sz="2000" i="1">
                                  <a:latin typeface="Cambria Math"/>
                                  <a:ea typeface="Cambria Math"/>
                                </a:rPr>
                                <m:t>0</m:t>
                              </m:r>
                            </m:sup>
                          </m:sSubSup>
                          <m:r>
                            <a:rPr lang="en-US" sz="2000" b="0" i="1" smtClean="0">
                              <a:latin typeface="Cambria Math"/>
                              <a:sym typeface="Symbol"/>
                            </a:rPr>
                            <m:t>=−</m:t>
                          </m:r>
                          <m:nary>
                            <m:naryPr>
                              <m:chr m:val="∑"/>
                              <m:ctrlPr>
                                <a:rPr lang="en-US" sz="2000" i="1">
                                  <a:latin typeface="Cambria Math" panose="02040503050406030204" pitchFamily="18" charset="0"/>
                                </a:rPr>
                              </m:ctrlPr>
                            </m:naryPr>
                            <m:sub>
                              <m:r>
                                <m:rPr>
                                  <m:brk m:alnAt="23"/>
                                </m:rPr>
                                <a:rPr lang="en-US" sz="2000" i="1">
                                  <a:latin typeface="Cambria Math"/>
                                </a:rPr>
                                <m:t>𝑖</m:t>
                              </m:r>
                              <m:r>
                                <a:rPr lang="en-US" sz="2000" i="1">
                                  <a:latin typeface="Cambria Math"/>
                                </a:rPr>
                                <m:t>=1</m:t>
                              </m:r>
                            </m:sub>
                            <m:sup>
                              <m:r>
                                <a:rPr lang="en-US" sz="2000" i="1">
                                  <a:latin typeface="Cambria Math"/>
                                </a:rPr>
                                <m:t>𝑁</m:t>
                              </m:r>
                            </m:sup>
                            <m:e>
                              <m:sSub>
                                <m:sSubPr>
                                  <m:ctrlPr>
                                    <a:rPr lang="en-US" sz="2000" i="1">
                                      <a:latin typeface="Cambria Math" panose="02040503050406030204" pitchFamily="18" charset="0"/>
                                    </a:rPr>
                                  </m:ctrlPr>
                                </m:sSubPr>
                                <m:e>
                                  <m:r>
                                    <a:rPr lang="en-US" sz="2000" i="1">
                                      <a:latin typeface="Cambria Math"/>
                                      <a:ea typeface="Cambria Math"/>
                                    </a:rPr>
                                    <m:t>𝜈</m:t>
                                  </m:r>
                                </m:e>
                                <m:sub>
                                  <m:r>
                                    <a:rPr lang="en-US" sz="2000" i="1">
                                      <a:latin typeface="Cambria Math"/>
                                      <a:ea typeface="Cambria Math"/>
                                    </a:rPr>
                                    <m:t>𝑖</m:t>
                                  </m:r>
                                </m:sub>
                              </m:sSub>
                              <m:d>
                                <m:dPr>
                                  <m:ctrlPr>
                                    <a:rPr lang="en-US" sz="2000" i="1">
                                      <a:latin typeface="Cambria Math" panose="02040503050406030204" pitchFamily="18" charset="0"/>
                                      <a:ea typeface="Cambria Math"/>
                                    </a:rPr>
                                  </m:ctrlPr>
                                </m:dPr>
                                <m:e>
                                  <m:sSub>
                                    <m:sSubPr>
                                      <m:ctrlPr>
                                        <a:rPr lang="en-US" sz="2000" i="1">
                                          <a:latin typeface="Cambria Math" panose="02040503050406030204" pitchFamily="18" charset="0"/>
                                          <a:ea typeface="Cambria Math"/>
                                        </a:rPr>
                                      </m:ctrlPr>
                                    </m:sSubPr>
                                    <m:e>
                                      <m:r>
                                        <a:rPr lang="en-US" sz="2000" i="1">
                                          <a:latin typeface="Cambria Math"/>
                                        </a:rPr>
                                        <m:t>𝑘</m:t>
                                      </m:r>
                                    </m:e>
                                    <m:sub>
                                      <m:r>
                                        <a:rPr lang="en-US" sz="2000" i="1">
                                          <a:latin typeface="Cambria Math"/>
                                        </a:rPr>
                                        <m:t>𝐵</m:t>
                                      </m:r>
                                    </m:sub>
                                  </m:sSub>
                                  <m:r>
                                    <a:rPr lang="en-US" sz="2000" i="1">
                                      <a:latin typeface="Cambria Math"/>
                                    </a:rPr>
                                    <m:t>𝑇</m:t>
                                  </m:r>
                                  <m:d>
                                    <m:dPr>
                                      <m:begChr m:val="["/>
                                      <m:endChr m:val="]"/>
                                      <m:ctrlPr>
                                        <a:rPr lang="en-US" sz="2000" i="1">
                                          <a:latin typeface="Cambria Math" panose="02040503050406030204" pitchFamily="18" charset="0"/>
                                        </a:rPr>
                                      </m:ctrlPr>
                                    </m:dPr>
                                    <m:e>
                                      <m:func>
                                        <m:funcPr>
                                          <m:ctrlPr>
                                            <a:rPr lang="en-US" sz="2000" i="1">
                                              <a:latin typeface="Cambria Math" panose="02040503050406030204" pitchFamily="18" charset="0"/>
                                              <a:sym typeface="Symbol"/>
                                            </a:rPr>
                                          </m:ctrlPr>
                                        </m:funcPr>
                                        <m:fName>
                                          <m:r>
                                            <m:rPr>
                                              <m:sty m:val="p"/>
                                            </m:rPr>
                                            <a:rPr lang="en-US" sz="2000">
                                              <a:latin typeface="Cambria Math"/>
                                              <a:sym typeface="Symbol"/>
                                            </a:rPr>
                                            <m:t>ln</m:t>
                                          </m:r>
                                        </m:fName>
                                        <m:e>
                                          <m:f>
                                            <m:fPr>
                                              <m:ctrlPr>
                                                <a:rPr lang="en-US" sz="2000" i="1">
                                                  <a:latin typeface="Cambria Math" panose="02040503050406030204" pitchFamily="18" charset="0"/>
                                                  <a:sym typeface="Symbol"/>
                                                </a:rPr>
                                              </m:ctrlPr>
                                            </m:fPr>
                                            <m:num>
                                              <m:sSub>
                                                <m:sSubPr>
                                                  <m:ctrlPr>
                                                    <a:rPr lang="en-US" sz="2000" i="1">
                                                      <a:latin typeface="Cambria Math" panose="02040503050406030204" pitchFamily="18" charset="0"/>
                                                      <a:sym typeface="Symbol"/>
                                                    </a:rPr>
                                                  </m:ctrlPr>
                                                </m:sSubPr>
                                                <m:e>
                                                  <m:r>
                                                    <a:rPr lang="en-US" sz="2000" i="1">
                                                      <a:latin typeface="Cambria Math"/>
                                                    </a:rPr>
                                                    <m:t>𝑐</m:t>
                                                  </m:r>
                                                </m:e>
                                                <m:sub>
                                                  <m:r>
                                                    <a:rPr lang="en-US" sz="2000" i="1">
                                                      <a:latin typeface="Cambria Math"/>
                                                    </a:rPr>
                                                    <m:t>𝑖</m:t>
                                                  </m:r>
                                                </m:sub>
                                              </m:sSub>
                                            </m:num>
                                            <m:den>
                                              <m:sSub>
                                                <m:sSubPr>
                                                  <m:ctrlPr>
                                                    <a:rPr lang="en-US" sz="2000" i="1">
                                                      <a:latin typeface="Cambria Math" panose="02040503050406030204" pitchFamily="18" charset="0"/>
                                                      <a:sym typeface="Symbol"/>
                                                    </a:rPr>
                                                  </m:ctrlPr>
                                                </m:sSubPr>
                                                <m:e>
                                                  <m:r>
                                                    <a:rPr lang="en-US" sz="2000" i="1">
                                                      <a:latin typeface="Cambria Math"/>
                                                      <a:sym typeface="Symbol"/>
                                                    </a:rPr>
                                                    <m:t>𝑐</m:t>
                                                  </m:r>
                                                </m:e>
                                                <m:sub>
                                                  <m:r>
                                                    <a:rPr lang="en-US" sz="2000" i="1">
                                                      <a:latin typeface="Cambria Math"/>
                                                      <a:sym typeface="Symbol"/>
                                                    </a:rPr>
                                                    <m:t>𝑖</m:t>
                                                  </m:r>
                                                  <m:r>
                                                    <a:rPr lang="en-US" sz="2000" i="1">
                                                      <a:latin typeface="Cambria Math"/>
                                                      <a:sym typeface="Symbol"/>
                                                    </a:rPr>
                                                    <m:t>0</m:t>
                                                  </m:r>
                                                </m:sub>
                                              </m:sSub>
                                            </m:den>
                                          </m:f>
                                        </m:e>
                                      </m:func>
                                    </m:e>
                                  </m:d>
                                </m:e>
                              </m:d>
                            </m:e>
                          </m:nary>
                        </m:e>
                      </m:nary>
                      <m:r>
                        <a:rPr lang="en-US" sz="2000" b="0" i="1" smtClean="0">
                          <a:latin typeface="Cambria Math"/>
                          <a:sym typeface="Symbol"/>
                        </a:rPr>
                        <m:t>=−</m:t>
                      </m:r>
                      <m:sSub>
                        <m:sSubPr>
                          <m:ctrlPr>
                            <a:rPr lang="en-US" sz="2000" i="1">
                              <a:latin typeface="Cambria Math" panose="02040503050406030204" pitchFamily="18" charset="0"/>
                              <a:ea typeface="Cambria Math"/>
                            </a:rPr>
                          </m:ctrlPr>
                        </m:sSubPr>
                        <m:e>
                          <m:r>
                            <a:rPr lang="en-US" sz="2000" i="1">
                              <a:latin typeface="Cambria Math"/>
                            </a:rPr>
                            <m:t>𝑘</m:t>
                          </m:r>
                        </m:e>
                        <m:sub>
                          <m:r>
                            <a:rPr lang="en-US" sz="2000" i="1">
                              <a:latin typeface="Cambria Math"/>
                            </a:rPr>
                            <m:t>𝐵</m:t>
                          </m:r>
                        </m:sub>
                      </m:sSub>
                      <m:r>
                        <a:rPr lang="en-US" sz="2000" i="1">
                          <a:latin typeface="Cambria Math"/>
                        </a:rPr>
                        <m:t>𝑇</m:t>
                      </m:r>
                      <m:nary>
                        <m:naryPr>
                          <m:chr m:val="∑"/>
                          <m:ctrlPr>
                            <a:rPr lang="en-US" sz="2000" i="1">
                              <a:latin typeface="Cambria Math" panose="02040503050406030204" pitchFamily="18" charset="0"/>
                            </a:rPr>
                          </m:ctrlPr>
                        </m:naryPr>
                        <m:sub>
                          <m:r>
                            <m:rPr>
                              <m:brk m:alnAt="23"/>
                            </m:rPr>
                            <a:rPr lang="en-US" sz="2000" i="1">
                              <a:latin typeface="Cambria Math"/>
                            </a:rPr>
                            <m:t>𝑖</m:t>
                          </m:r>
                          <m:r>
                            <a:rPr lang="en-US" sz="2000" i="1">
                              <a:latin typeface="Cambria Math"/>
                            </a:rPr>
                            <m:t>=1</m:t>
                          </m:r>
                        </m:sub>
                        <m:sup>
                          <m:r>
                            <a:rPr lang="en-US" sz="2000" i="1">
                              <a:latin typeface="Cambria Math"/>
                            </a:rPr>
                            <m:t>𝑁</m:t>
                          </m:r>
                        </m:sup>
                        <m:e>
                          <m:func>
                            <m:funcPr>
                              <m:ctrlPr>
                                <a:rPr lang="en-US" sz="2000" i="1">
                                  <a:latin typeface="Cambria Math" panose="02040503050406030204" pitchFamily="18" charset="0"/>
                                  <a:sym typeface="Symbol"/>
                                </a:rPr>
                              </m:ctrlPr>
                            </m:funcPr>
                            <m:fName>
                              <m:r>
                                <m:rPr>
                                  <m:sty m:val="p"/>
                                </m:rPr>
                                <a:rPr lang="en-US" sz="2000">
                                  <a:latin typeface="Cambria Math"/>
                                  <a:sym typeface="Symbol"/>
                                </a:rPr>
                                <m:t>ln</m:t>
                              </m:r>
                            </m:fName>
                            <m:e>
                              <m:sSup>
                                <m:sSupPr>
                                  <m:ctrlPr>
                                    <a:rPr lang="en-US" sz="2000" i="1" smtClean="0">
                                      <a:latin typeface="Cambria Math" panose="02040503050406030204" pitchFamily="18" charset="0"/>
                                      <a:sym typeface="Symbol"/>
                                    </a:rPr>
                                  </m:ctrlPr>
                                </m:sSupPr>
                                <m:e>
                                  <m:d>
                                    <m:dPr>
                                      <m:ctrlPr>
                                        <a:rPr lang="en-US" sz="2000" i="1">
                                          <a:latin typeface="Cambria Math" panose="02040503050406030204" pitchFamily="18" charset="0"/>
                                          <a:sym typeface="Symbol"/>
                                        </a:rPr>
                                      </m:ctrlPr>
                                    </m:dPr>
                                    <m:e>
                                      <m:f>
                                        <m:fPr>
                                          <m:ctrlPr>
                                            <a:rPr lang="en-US" sz="2000" i="1">
                                              <a:latin typeface="Cambria Math" panose="02040503050406030204" pitchFamily="18" charset="0"/>
                                              <a:sym typeface="Symbol"/>
                                            </a:rPr>
                                          </m:ctrlPr>
                                        </m:fPr>
                                        <m:num>
                                          <m:sSub>
                                            <m:sSubPr>
                                              <m:ctrlPr>
                                                <a:rPr lang="en-US" sz="2000" i="1">
                                                  <a:latin typeface="Cambria Math" panose="02040503050406030204" pitchFamily="18" charset="0"/>
                                                  <a:sym typeface="Symbol"/>
                                                </a:rPr>
                                              </m:ctrlPr>
                                            </m:sSubPr>
                                            <m:e>
                                              <m:r>
                                                <a:rPr lang="en-US" sz="2000" i="1">
                                                  <a:latin typeface="Cambria Math"/>
                                                </a:rPr>
                                                <m:t>𝑐</m:t>
                                              </m:r>
                                            </m:e>
                                            <m:sub>
                                              <m:r>
                                                <a:rPr lang="en-US" sz="2000" i="1">
                                                  <a:latin typeface="Cambria Math"/>
                                                </a:rPr>
                                                <m:t>𝑖</m:t>
                                              </m:r>
                                            </m:sub>
                                          </m:sSub>
                                        </m:num>
                                        <m:den>
                                          <m:sSub>
                                            <m:sSubPr>
                                              <m:ctrlPr>
                                                <a:rPr lang="en-US" sz="2000" i="1">
                                                  <a:latin typeface="Cambria Math" panose="02040503050406030204" pitchFamily="18" charset="0"/>
                                                  <a:sym typeface="Symbol"/>
                                                </a:rPr>
                                              </m:ctrlPr>
                                            </m:sSubPr>
                                            <m:e>
                                              <m:r>
                                                <a:rPr lang="en-US" sz="2000" i="1">
                                                  <a:latin typeface="Cambria Math"/>
                                                  <a:sym typeface="Symbol"/>
                                                </a:rPr>
                                                <m:t>𝑐</m:t>
                                              </m:r>
                                            </m:e>
                                            <m:sub>
                                              <m:r>
                                                <a:rPr lang="en-US" sz="2000" i="1">
                                                  <a:latin typeface="Cambria Math"/>
                                                  <a:sym typeface="Symbol"/>
                                                </a:rPr>
                                                <m:t>𝑖</m:t>
                                              </m:r>
                                              <m:r>
                                                <a:rPr lang="en-US" sz="2000" i="1">
                                                  <a:latin typeface="Cambria Math"/>
                                                  <a:sym typeface="Symbol"/>
                                                </a:rPr>
                                                <m:t>0</m:t>
                                              </m:r>
                                            </m:sub>
                                          </m:sSub>
                                        </m:den>
                                      </m:f>
                                    </m:e>
                                  </m:d>
                                </m:e>
                                <m:sup>
                                  <m:sSub>
                                    <m:sSubPr>
                                      <m:ctrlPr>
                                        <a:rPr lang="en-US" sz="2000" i="1">
                                          <a:latin typeface="Cambria Math" panose="02040503050406030204" pitchFamily="18" charset="0"/>
                                        </a:rPr>
                                      </m:ctrlPr>
                                    </m:sSubPr>
                                    <m:e>
                                      <m:r>
                                        <a:rPr lang="en-US" sz="2000" i="1">
                                          <a:latin typeface="Cambria Math"/>
                                          <a:ea typeface="Cambria Math"/>
                                        </a:rPr>
                                        <m:t>𝜈</m:t>
                                      </m:r>
                                    </m:e>
                                    <m:sub>
                                      <m:r>
                                        <a:rPr lang="en-US" sz="2000" i="1">
                                          <a:latin typeface="Cambria Math"/>
                                          <a:ea typeface="Cambria Math"/>
                                        </a:rPr>
                                        <m:t>𝑖</m:t>
                                      </m:r>
                                    </m:sub>
                                  </m:sSub>
                                </m:sup>
                              </m:sSup>
                              <m:r>
                                <a:rPr lang="en-US" sz="2000" b="0" i="1" smtClean="0">
                                  <a:latin typeface="Cambria Math"/>
                                  <a:sym typeface="Symbol"/>
                                </a:rPr>
                                <m:t>   </m:t>
                              </m:r>
                            </m:e>
                          </m:func>
                        </m:e>
                      </m:nary>
                    </m:oMath>
                  </m:oMathPara>
                </a14:m>
                <a:endParaRPr lang="en-US" sz="2000" dirty="0" smtClean="0"/>
              </a:p>
              <a:p>
                <a:pPr marL="0" lvl="2"/>
                <a:endParaRPr lang="en-US" sz="2000" dirty="0" smtClean="0"/>
              </a:p>
              <a:p>
                <a:pPr marL="0" lvl="2"/>
                <a:r>
                  <a:rPr lang="en-US" sz="2000" dirty="0" smtClean="0"/>
                  <a:t>Turn sum into product inside logarithm and divide through by </a:t>
                </a:r>
                <a14:m>
                  <m:oMath xmlns:m="http://schemas.openxmlformats.org/officeDocument/2006/math">
                    <m:sSub>
                      <m:sSubPr>
                        <m:ctrlPr>
                          <a:rPr lang="en-US" sz="2000" i="1">
                            <a:latin typeface="Cambria Math" panose="02040503050406030204" pitchFamily="18" charset="0"/>
                            <a:ea typeface="Cambria Math"/>
                          </a:rPr>
                        </m:ctrlPr>
                      </m:sSubPr>
                      <m:e>
                        <m:r>
                          <a:rPr lang="en-US" sz="2000" i="1">
                            <a:latin typeface="Cambria Math"/>
                          </a:rPr>
                          <m:t>𝑘</m:t>
                        </m:r>
                      </m:e>
                      <m:sub>
                        <m:r>
                          <a:rPr lang="en-US" sz="2000" i="1">
                            <a:latin typeface="Cambria Math"/>
                          </a:rPr>
                          <m:t>𝐵</m:t>
                        </m:r>
                      </m:sub>
                    </m:sSub>
                    <m:r>
                      <a:rPr lang="en-US" sz="2000" i="1">
                        <a:latin typeface="Cambria Math"/>
                      </a:rPr>
                      <m:t>𝑇</m:t>
                    </m:r>
                  </m:oMath>
                </a14:m>
                <a:endParaRPr lang="en-US" sz="2000" dirty="0"/>
              </a:p>
            </p:txBody>
          </p:sp>
        </mc:Choice>
        <mc:Fallback xmlns="">
          <p:sp>
            <p:nvSpPr>
              <p:cNvPr id="8" name="Rectangle 7"/>
              <p:cNvSpPr>
                <a:spLocks noRot="1" noChangeAspect="1" noMove="1" noResize="1" noEditPoints="1" noAdjustHandles="1" noChangeArrowheads="1" noChangeShapeType="1" noTextEdit="1"/>
              </p:cNvSpPr>
              <p:nvPr/>
            </p:nvSpPr>
            <p:spPr>
              <a:xfrm>
                <a:off x="76200" y="701059"/>
                <a:ext cx="8991600" cy="2746649"/>
              </a:xfrm>
              <a:prstGeom prst="rect">
                <a:avLst/>
              </a:prstGeom>
              <a:blipFill rotWithShape="0">
                <a:blip r:embed="rId4"/>
                <a:stretch>
                  <a:fillRect l="-746" b="-2882"/>
                </a:stretch>
              </a:blipFill>
            </p:spPr>
            <p:txBody>
              <a:bodyPr/>
              <a:lstStyle/>
              <a:p>
                <a:r>
                  <a:rPr lang="en-US">
                    <a:noFill/>
                  </a:rPr>
                  <a:t> </a:t>
                </a:r>
              </a:p>
            </p:txBody>
          </p:sp>
        </mc:Fallback>
      </mc:AlternateContent>
      <p:pic>
        <p:nvPicPr>
          <p:cNvPr id="9" name="Picture 4" descr="redblackblocki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24610645"/>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p:cNvSpPr>
            <a:spLocks noGrp="1" noChangeArrowheads="1"/>
          </p:cNvSpPr>
          <p:nvPr>
            <p:ph type="title"/>
          </p:nvPr>
        </p:nvSpPr>
        <p:spPr>
          <a:xfrm>
            <a:off x="0" y="12700"/>
            <a:ext cx="9144000" cy="825500"/>
          </a:xfrm>
        </p:spPr>
        <p:txBody>
          <a:bodyPr>
            <a:noAutofit/>
          </a:bodyPr>
          <a:lstStyle/>
          <a:p>
            <a:pPr eaLnBrk="1" hangingPunct="1"/>
            <a:r>
              <a:rPr lang="en-US" sz="3200" b="1" dirty="0" smtClean="0">
                <a:solidFill>
                  <a:srgbClr val="0000CC"/>
                </a:solidFill>
              </a:rPr>
              <a:t>Law of Mass Action</a:t>
            </a:r>
          </a:p>
        </p:txBody>
      </p:sp>
      <p:pic>
        <p:nvPicPr>
          <p:cNvPr id="15367" name="Picture 17"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8" name="Rectangle 7"/>
              <p:cNvSpPr/>
              <p:nvPr/>
            </p:nvSpPr>
            <p:spPr>
              <a:xfrm>
                <a:off x="76200" y="701059"/>
                <a:ext cx="8991600" cy="3919919"/>
              </a:xfrm>
              <a:prstGeom prst="rect">
                <a:avLst/>
              </a:prstGeom>
            </p:spPr>
            <p:txBody>
              <a:bodyPr wrap="square">
                <a:spAutoFit/>
              </a:bodyPr>
              <a:lstStyle/>
              <a:p>
                <a:pPr marL="0" lvl="2"/>
                <a14:m>
                  <m:oMathPara xmlns:m="http://schemas.openxmlformats.org/officeDocument/2006/math">
                    <m:oMathParaPr>
                      <m:jc m:val="centerGroup"/>
                    </m:oMathParaPr>
                    <m:oMath xmlns:m="http://schemas.openxmlformats.org/officeDocument/2006/math">
                      <m:r>
                        <a:rPr lang="en-US" sz="2000" b="0" i="1" smtClean="0">
                          <a:latin typeface="Cambria Math"/>
                        </a:rPr>
                        <m:t>0=</m:t>
                      </m:r>
                      <m:nary>
                        <m:naryPr>
                          <m:chr m:val="∑"/>
                          <m:ctrlPr>
                            <a:rPr lang="en-US" sz="2000" i="1">
                              <a:latin typeface="Cambria Math" panose="02040503050406030204" pitchFamily="18" charset="0"/>
                            </a:rPr>
                          </m:ctrlPr>
                        </m:naryPr>
                        <m:sub>
                          <m:r>
                            <m:rPr>
                              <m:brk m:alnAt="23"/>
                            </m:rPr>
                            <a:rPr lang="en-US" sz="2000" i="1">
                              <a:latin typeface="Cambria Math"/>
                            </a:rPr>
                            <m:t>𝑖</m:t>
                          </m:r>
                          <m:r>
                            <a:rPr lang="en-US" sz="2000" i="1">
                              <a:latin typeface="Cambria Math"/>
                            </a:rPr>
                            <m:t>=1</m:t>
                          </m:r>
                        </m:sub>
                        <m:sup>
                          <m:r>
                            <a:rPr lang="en-US" sz="2000" i="1">
                              <a:latin typeface="Cambria Math"/>
                            </a:rPr>
                            <m:t>𝑁</m:t>
                          </m:r>
                        </m:sup>
                        <m:e>
                          <m:sSub>
                            <m:sSubPr>
                              <m:ctrlPr>
                                <a:rPr lang="en-US" sz="2000" i="1">
                                  <a:latin typeface="Cambria Math" panose="02040503050406030204" pitchFamily="18" charset="0"/>
                                </a:rPr>
                              </m:ctrlPr>
                            </m:sSubPr>
                            <m:e>
                              <m:r>
                                <a:rPr lang="en-US" sz="2000" i="1">
                                  <a:latin typeface="Cambria Math"/>
                                  <a:ea typeface="Cambria Math"/>
                                </a:rPr>
                                <m:t>𝜈</m:t>
                              </m:r>
                            </m:e>
                            <m:sub>
                              <m:r>
                                <a:rPr lang="en-US" sz="2000" i="1">
                                  <a:latin typeface="Cambria Math"/>
                                  <a:ea typeface="Cambria Math"/>
                                </a:rPr>
                                <m:t>𝑖</m:t>
                              </m:r>
                            </m:sub>
                          </m:sSub>
                          <m:sSub>
                            <m:sSubPr>
                              <m:ctrlPr>
                                <a:rPr lang="el-GR" sz="2000" i="1">
                                  <a:latin typeface="Cambria Math" panose="02040503050406030204" pitchFamily="18" charset="0"/>
                                  <a:ea typeface="Cambria Math"/>
                                </a:rPr>
                              </m:ctrlPr>
                            </m:sSubPr>
                            <m:e>
                              <m:r>
                                <a:rPr lang="el-GR" sz="2000" i="1">
                                  <a:latin typeface="Cambria Math"/>
                                  <a:ea typeface="Cambria Math"/>
                                </a:rPr>
                                <m:t>𝜇</m:t>
                              </m:r>
                            </m:e>
                            <m:sub>
                              <m:r>
                                <a:rPr lang="en-US" sz="2000" i="1">
                                  <a:latin typeface="Cambria Math"/>
                                  <a:ea typeface="Cambria Math"/>
                                </a:rPr>
                                <m:t>𝑖</m:t>
                              </m:r>
                            </m:sub>
                          </m:sSub>
                        </m:e>
                      </m:nary>
                      <m:r>
                        <a:rPr lang="en-US" sz="2000" b="0" i="1" smtClean="0">
                          <a:latin typeface="Cambria Math"/>
                          <a:ea typeface="Cambria Math"/>
                        </a:rPr>
                        <m:t>=</m:t>
                      </m:r>
                      <m:nary>
                        <m:naryPr>
                          <m:chr m:val="∑"/>
                          <m:ctrlPr>
                            <a:rPr lang="en-US" sz="2000" i="1">
                              <a:latin typeface="Cambria Math" panose="02040503050406030204" pitchFamily="18" charset="0"/>
                            </a:rPr>
                          </m:ctrlPr>
                        </m:naryPr>
                        <m:sub>
                          <m:r>
                            <m:rPr>
                              <m:brk m:alnAt="23"/>
                            </m:rPr>
                            <a:rPr lang="en-US" sz="2000" i="1">
                              <a:latin typeface="Cambria Math"/>
                            </a:rPr>
                            <m:t>𝑖</m:t>
                          </m:r>
                          <m:r>
                            <a:rPr lang="en-US" sz="2000" i="1">
                              <a:latin typeface="Cambria Math"/>
                            </a:rPr>
                            <m:t>=1</m:t>
                          </m:r>
                        </m:sub>
                        <m:sup>
                          <m:r>
                            <a:rPr lang="en-US" sz="2000" i="1">
                              <a:latin typeface="Cambria Math"/>
                            </a:rPr>
                            <m:t>𝑁</m:t>
                          </m:r>
                        </m:sup>
                        <m:e>
                          <m:sSub>
                            <m:sSubPr>
                              <m:ctrlPr>
                                <a:rPr lang="en-US" sz="2000" i="1">
                                  <a:latin typeface="Cambria Math" panose="02040503050406030204" pitchFamily="18" charset="0"/>
                                </a:rPr>
                              </m:ctrlPr>
                            </m:sSubPr>
                            <m:e>
                              <m:r>
                                <a:rPr lang="en-US" sz="2000" i="1">
                                  <a:latin typeface="Cambria Math"/>
                                  <a:ea typeface="Cambria Math"/>
                                </a:rPr>
                                <m:t>𝜈</m:t>
                              </m:r>
                            </m:e>
                            <m:sub>
                              <m:r>
                                <a:rPr lang="en-US" sz="2000" i="1">
                                  <a:latin typeface="Cambria Math"/>
                                  <a:ea typeface="Cambria Math"/>
                                </a:rPr>
                                <m:t>𝑖</m:t>
                              </m:r>
                            </m:sub>
                          </m:sSub>
                          <m:d>
                            <m:dPr>
                              <m:ctrlPr>
                                <a:rPr lang="en-US" sz="2000" i="1" smtClean="0">
                                  <a:latin typeface="Cambria Math" panose="02040503050406030204" pitchFamily="18" charset="0"/>
                                  <a:ea typeface="Cambria Math"/>
                                </a:rPr>
                              </m:ctrlPr>
                            </m:dPr>
                            <m:e>
                              <m:sSubSup>
                                <m:sSubSupPr>
                                  <m:ctrlPr>
                                    <a:rPr lang="en-US" sz="2000" i="1">
                                      <a:latin typeface="Cambria Math" panose="02040503050406030204" pitchFamily="18" charset="0"/>
                                      <a:ea typeface="Cambria Math"/>
                                    </a:rPr>
                                  </m:ctrlPr>
                                </m:sSubSupPr>
                                <m:e>
                                  <m:r>
                                    <a:rPr lang="en-US" sz="2000" i="1">
                                      <a:latin typeface="Cambria Math"/>
                                      <a:ea typeface="Cambria Math"/>
                                    </a:rPr>
                                    <m:t>𝜇</m:t>
                                  </m:r>
                                </m:e>
                                <m:sub>
                                  <m:r>
                                    <a:rPr lang="en-US" sz="2000" i="1">
                                      <a:latin typeface="Cambria Math"/>
                                      <a:ea typeface="Cambria Math"/>
                                    </a:rPr>
                                    <m:t>𝑖</m:t>
                                  </m:r>
                                </m:sub>
                                <m:sup>
                                  <m:r>
                                    <a:rPr lang="en-US" sz="2000" i="1">
                                      <a:latin typeface="Cambria Math"/>
                                      <a:ea typeface="Cambria Math"/>
                                    </a:rPr>
                                    <m:t>0</m:t>
                                  </m:r>
                                </m:sup>
                              </m:sSubSup>
                              <m:r>
                                <a:rPr lang="en-US" sz="2000" i="1">
                                  <a:latin typeface="Cambria Math"/>
                                  <a:sym typeface="Symbol"/>
                                </a:rPr>
                                <m:t>+</m:t>
                              </m:r>
                              <m:sSub>
                                <m:sSubPr>
                                  <m:ctrlPr>
                                    <a:rPr lang="en-US" sz="2000" i="1">
                                      <a:latin typeface="Cambria Math" panose="02040503050406030204" pitchFamily="18" charset="0"/>
                                      <a:ea typeface="Cambria Math"/>
                                    </a:rPr>
                                  </m:ctrlPr>
                                </m:sSubPr>
                                <m:e>
                                  <m:r>
                                    <a:rPr lang="en-US" sz="2000" i="1">
                                      <a:latin typeface="Cambria Math"/>
                                    </a:rPr>
                                    <m:t>𝑘</m:t>
                                  </m:r>
                                </m:e>
                                <m:sub>
                                  <m:r>
                                    <a:rPr lang="en-US" sz="2000" i="1">
                                      <a:latin typeface="Cambria Math"/>
                                    </a:rPr>
                                    <m:t>𝐵</m:t>
                                  </m:r>
                                </m:sub>
                              </m:sSub>
                              <m:r>
                                <a:rPr lang="en-US" sz="2000" i="1">
                                  <a:latin typeface="Cambria Math"/>
                                </a:rPr>
                                <m:t>𝑇</m:t>
                              </m:r>
                              <m:d>
                                <m:dPr>
                                  <m:begChr m:val="["/>
                                  <m:endChr m:val="]"/>
                                  <m:ctrlPr>
                                    <a:rPr lang="en-US" sz="2000" i="1">
                                      <a:latin typeface="Cambria Math" panose="02040503050406030204" pitchFamily="18" charset="0"/>
                                    </a:rPr>
                                  </m:ctrlPr>
                                </m:dPr>
                                <m:e>
                                  <m:func>
                                    <m:funcPr>
                                      <m:ctrlPr>
                                        <a:rPr lang="en-US" sz="2000" i="1">
                                          <a:latin typeface="Cambria Math" panose="02040503050406030204" pitchFamily="18" charset="0"/>
                                          <a:sym typeface="Symbol"/>
                                        </a:rPr>
                                      </m:ctrlPr>
                                    </m:funcPr>
                                    <m:fName>
                                      <m:r>
                                        <m:rPr>
                                          <m:sty m:val="p"/>
                                        </m:rPr>
                                        <a:rPr lang="en-US" sz="2000">
                                          <a:latin typeface="Cambria Math"/>
                                          <a:sym typeface="Symbol"/>
                                        </a:rPr>
                                        <m:t>ln</m:t>
                                      </m:r>
                                    </m:fName>
                                    <m:e>
                                      <m:f>
                                        <m:fPr>
                                          <m:ctrlPr>
                                            <a:rPr lang="en-US" sz="2000" i="1">
                                              <a:latin typeface="Cambria Math" panose="02040503050406030204" pitchFamily="18" charset="0"/>
                                              <a:sym typeface="Symbol"/>
                                            </a:rPr>
                                          </m:ctrlPr>
                                        </m:fPr>
                                        <m:num>
                                          <m:sSub>
                                            <m:sSubPr>
                                              <m:ctrlPr>
                                                <a:rPr lang="en-US" sz="2000" i="1">
                                                  <a:latin typeface="Cambria Math" panose="02040503050406030204" pitchFamily="18" charset="0"/>
                                                  <a:sym typeface="Symbol"/>
                                                </a:rPr>
                                              </m:ctrlPr>
                                            </m:sSubPr>
                                            <m:e>
                                              <m:r>
                                                <a:rPr lang="en-US" sz="2000" i="1">
                                                  <a:latin typeface="Cambria Math"/>
                                                </a:rPr>
                                                <m:t>𝑐</m:t>
                                              </m:r>
                                            </m:e>
                                            <m:sub>
                                              <m:r>
                                                <a:rPr lang="en-US" sz="2000" i="1">
                                                  <a:latin typeface="Cambria Math"/>
                                                </a:rPr>
                                                <m:t>𝑖</m:t>
                                              </m:r>
                                            </m:sub>
                                          </m:sSub>
                                        </m:num>
                                        <m:den>
                                          <m:sSub>
                                            <m:sSubPr>
                                              <m:ctrlPr>
                                                <a:rPr lang="en-US" sz="2000" i="1">
                                                  <a:latin typeface="Cambria Math" panose="02040503050406030204" pitchFamily="18" charset="0"/>
                                                  <a:sym typeface="Symbol"/>
                                                </a:rPr>
                                              </m:ctrlPr>
                                            </m:sSubPr>
                                            <m:e>
                                              <m:r>
                                                <a:rPr lang="en-US" sz="2000" i="1">
                                                  <a:latin typeface="Cambria Math"/>
                                                  <a:sym typeface="Symbol"/>
                                                </a:rPr>
                                                <m:t>𝑐</m:t>
                                              </m:r>
                                            </m:e>
                                            <m:sub>
                                              <m:r>
                                                <a:rPr lang="en-US" sz="2000" i="1">
                                                  <a:latin typeface="Cambria Math"/>
                                                  <a:sym typeface="Symbol"/>
                                                </a:rPr>
                                                <m:t>𝑖</m:t>
                                              </m:r>
                                              <m:r>
                                                <a:rPr lang="en-US" sz="2000" i="1">
                                                  <a:latin typeface="Cambria Math"/>
                                                  <a:sym typeface="Symbol"/>
                                                </a:rPr>
                                                <m:t>0</m:t>
                                              </m:r>
                                            </m:sub>
                                          </m:sSub>
                                        </m:den>
                                      </m:f>
                                    </m:e>
                                  </m:func>
                                </m:e>
                              </m:d>
                            </m:e>
                          </m:d>
                        </m:e>
                      </m:nary>
                    </m:oMath>
                  </m:oMathPara>
                </a14:m>
                <a:endParaRPr lang="en-US" sz="2000" dirty="0" smtClean="0"/>
              </a:p>
              <a:p>
                <a:pPr marL="0" lvl="2"/>
                <a:endParaRPr lang="en-US" sz="2000" dirty="0"/>
              </a:p>
              <a:p>
                <a:pPr marL="0" lvl="2"/>
                <a14:m>
                  <m:oMathPara xmlns:m="http://schemas.openxmlformats.org/officeDocument/2006/math">
                    <m:oMathParaPr>
                      <m:jc m:val="centerGroup"/>
                    </m:oMathParaPr>
                    <m:oMath xmlns:m="http://schemas.openxmlformats.org/officeDocument/2006/math">
                      <m:r>
                        <a:rPr lang="en-US" sz="2000" i="1">
                          <a:latin typeface="Cambria Math"/>
                          <a:ea typeface="Cambria Math"/>
                        </a:rPr>
                        <m:t>⇒</m:t>
                      </m:r>
                      <m:nary>
                        <m:naryPr>
                          <m:chr m:val="∑"/>
                          <m:ctrlPr>
                            <a:rPr lang="en-US" sz="2000" i="1">
                              <a:latin typeface="Cambria Math" panose="02040503050406030204" pitchFamily="18" charset="0"/>
                            </a:rPr>
                          </m:ctrlPr>
                        </m:naryPr>
                        <m:sub>
                          <m:r>
                            <m:rPr>
                              <m:brk m:alnAt="23"/>
                            </m:rPr>
                            <a:rPr lang="en-US" sz="2000" i="1">
                              <a:latin typeface="Cambria Math"/>
                            </a:rPr>
                            <m:t>𝑖</m:t>
                          </m:r>
                          <m:r>
                            <a:rPr lang="en-US" sz="2000" i="1">
                              <a:latin typeface="Cambria Math"/>
                            </a:rPr>
                            <m:t>=1</m:t>
                          </m:r>
                        </m:sub>
                        <m:sup>
                          <m:r>
                            <a:rPr lang="en-US" sz="2000" i="1">
                              <a:latin typeface="Cambria Math"/>
                            </a:rPr>
                            <m:t>𝑁</m:t>
                          </m:r>
                        </m:sup>
                        <m:e>
                          <m:sSub>
                            <m:sSubPr>
                              <m:ctrlPr>
                                <a:rPr lang="en-US" sz="2000" i="1">
                                  <a:latin typeface="Cambria Math" panose="02040503050406030204" pitchFamily="18" charset="0"/>
                                </a:rPr>
                              </m:ctrlPr>
                            </m:sSubPr>
                            <m:e>
                              <m:r>
                                <a:rPr lang="en-US" sz="2000" i="1">
                                  <a:latin typeface="Cambria Math"/>
                                  <a:ea typeface="Cambria Math"/>
                                </a:rPr>
                                <m:t>𝜈</m:t>
                              </m:r>
                            </m:e>
                            <m:sub>
                              <m:r>
                                <a:rPr lang="en-US" sz="2000" i="1">
                                  <a:latin typeface="Cambria Math"/>
                                  <a:ea typeface="Cambria Math"/>
                                </a:rPr>
                                <m:t>𝑖</m:t>
                              </m:r>
                            </m:sub>
                          </m:sSub>
                          <m:sSubSup>
                            <m:sSubSupPr>
                              <m:ctrlPr>
                                <a:rPr lang="en-US" sz="2000" i="1">
                                  <a:latin typeface="Cambria Math" panose="02040503050406030204" pitchFamily="18" charset="0"/>
                                  <a:ea typeface="Cambria Math"/>
                                </a:rPr>
                              </m:ctrlPr>
                            </m:sSubSupPr>
                            <m:e>
                              <m:r>
                                <a:rPr lang="en-US" sz="2000" i="1">
                                  <a:latin typeface="Cambria Math"/>
                                  <a:ea typeface="Cambria Math"/>
                                </a:rPr>
                                <m:t>𝜇</m:t>
                              </m:r>
                            </m:e>
                            <m:sub>
                              <m:r>
                                <a:rPr lang="en-US" sz="2000" i="1">
                                  <a:latin typeface="Cambria Math"/>
                                  <a:ea typeface="Cambria Math"/>
                                </a:rPr>
                                <m:t>𝑖</m:t>
                              </m:r>
                            </m:sub>
                            <m:sup>
                              <m:r>
                                <a:rPr lang="en-US" sz="2000" i="1">
                                  <a:latin typeface="Cambria Math"/>
                                  <a:ea typeface="Cambria Math"/>
                                </a:rPr>
                                <m:t>0</m:t>
                              </m:r>
                            </m:sup>
                          </m:sSubSup>
                          <m:r>
                            <a:rPr lang="en-US" sz="2000" b="0" i="1" smtClean="0">
                              <a:latin typeface="Cambria Math"/>
                              <a:sym typeface="Symbol"/>
                            </a:rPr>
                            <m:t>=−</m:t>
                          </m:r>
                          <m:nary>
                            <m:naryPr>
                              <m:chr m:val="∑"/>
                              <m:ctrlPr>
                                <a:rPr lang="en-US" sz="2000" i="1">
                                  <a:latin typeface="Cambria Math" panose="02040503050406030204" pitchFamily="18" charset="0"/>
                                </a:rPr>
                              </m:ctrlPr>
                            </m:naryPr>
                            <m:sub>
                              <m:r>
                                <m:rPr>
                                  <m:brk m:alnAt="23"/>
                                </m:rPr>
                                <a:rPr lang="en-US" sz="2000" i="1">
                                  <a:latin typeface="Cambria Math"/>
                                </a:rPr>
                                <m:t>𝑖</m:t>
                              </m:r>
                              <m:r>
                                <a:rPr lang="en-US" sz="2000" i="1">
                                  <a:latin typeface="Cambria Math"/>
                                </a:rPr>
                                <m:t>=1</m:t>
                              </m:r>
                            </m:sub>
                            <m:sup>
                              <m:r>
                                <a:rPr lang="en-US" sz="2000" i="1">
                                  <a:latin typeface="Cambria Math"/>
                                </a:rPr>
                                <m:t>𝑁</m:t>
                              </m:r>
                            </m:sup>
                            <m:e>
                              <m:sSub>
                                <m:sSubPr>
                                  <m:ctrlPr>
                                    <a:rPr lang="en-US" sz="2000" i="1">
                                      <a:latin typeface="Cambria Math" panose="02040503050406030204" pitchFamily="18" charset="0"/>
                                    </a:rPr>
                                  </m:ctrlPr>
                                </m:sSubPr>
                                <m:e>
                                  <m:r>
                                    <a:rPr lang="en-US" sz="2000" i="1">
                                      <a:latin typeface="Cambria Math"/>
                                      <a:ea typeface="Cambria Math"/>
                                    </a:rPr>
                                    <m:t>𝜈</m:t>
                                  </m:r>
                                </m:e>
                                <m:sub>
                                  <m:r>
                                    <a:rPr lang="en-US" sz="2000" i="1">
                                      <a:latin typeface="Cambria Math"/>
                                      <a:ea typeface="Cambria Math"/>
                                    </a:rPr>
                                    <m:t>𝑖</m:t>
                                  </m:r>
                                </m:sub>
                              </m:sSub>
                              <m:d>
                                <m:dPr>
                                  <m:ctrlPr>
                                    <a:rPr lang="en-US" sz="2000" i="1">
                                      <a:latin typeface="Cambria Math" panose="02040503050406030204" pitchFamily="18" charset="0"/>
                                      <a:ea typeface="Cambria Math"/>
                                    </a:rPr>
                                  </m:ctrlPr>
                                </m:dPr>
                                <m:e>
                                  <m:sSub>
                                    <m:sSubPr>
                                      <m:ctrlPr>
                                        <a:rPr lang="en-US" sz="2000" i="1">
                                          <a:latin typeface="Cambria Math" panose="02040503050406030204" pitchFamily="18" charset="0"/>
                                          <a:ea typeface="Cambria Math"/>
                                        </a:rPr>
                                      </m:ctrlPr>
                                    </m:sSubPr>
                                    <m:e>
                                      <m:r>
                                        <a:rPr lang="en-US" sz="2000" i="1">
                                          <a:latin typeface="Cambria Math"/>
                                        </a:rPr>
                                        <m:t>𝑘</m:t>
                                      </m:r>
                                    </m:e>
                                    <m:sub>
                                      <m:r>
                                        <a:rPr lang="en-US" sz="2000" i="1">
                                          <a:latin typeface="Cambria Math"/>
                                        </a:rPr>
                                        <m:t>𝐵</m:t>
                                      </m:r>
                                    </m:sub>
                                  </m:sSub>
                                  <m:r>
                                    <a:rPr lang="en-US" sz="2000" i="1">
                                      <a:latin typeface="Cambria Math"/>
                                    </a:rPr>
                                    <m:t>𝑇</m:t>
                                  </m:r>
                                  <m:d>
                                    <m:dPr>
                                      <m:begChr m:val="["/>
                                      <m:endChr m:val="]"/>
                                      <m:ctrlPr>
                                        <a:rPr lang="en-US" sz="2000" i="1">
                                          <a:latin typeface="Cambria Math" panose="02040503050406030204" pitchFamily="18" charset="0"/>
                                        </a:rPr>
                                      </m:ctrlPr>
                                    </m:dPr>
                                    <m:e>
                                      <m:func>
                                        <m:funcPr>
                                          <m:ctrlPr>
                                            <a:rPr lang="en-US" sz="2000" i="1">
                                              <a:latin typeface="Cambria Math" panose="02040503050406030204" pitchFamily="18" charset="0"/>
                                              <a:sym typeface="Symbol"/>
                                            </a:rPr>
                                          </m:ctrlPr>
                                        </m:funcPr>
                                        <m:fName>
                                          <m:r>
                                            <m:rPr>
                                              <m:sty m:val="p"/>
                                            </m:rPr>
                                            <a:rPr lang="en-US" sz="2000">
                                              <a:latin typeface="Cambria Math"/>
                                              <a:sym typeface="Symbol"/>
                                            </a:rPr>
                                            <m:t>ln</m:t>
                                          </m:r>
                                        </m:fName>
                                        <m:e>
                                          <m:f>
                                            <m:fPr>
                                              <m:ctrlPr>
                                                <a:rPr lang="en-US" sz="2000" i="1">
                                                  <a:latin typeface="Cambria Math" panose="02040503050406030204" pitchFamily="18" charset="0"/>
                                                  <a:sym typeface="Symbol"/>
                                                </a:rPr>
                                              </m:ctrlPr>
                                            </m:fPr>
                                            <m:num>
                                              <m:sSub>
                                                <m:sSubPr>
                                                  <m:ctrlPr>
                                                    <a:rPr lang="en-US" sz="2000" i="1">
                                                      <a:latin typeface="Cambria Math" panose="02040503050406030204" pitchFamily="18" charset="0"/>
                                                      <a:sym typeface="Symbol"/>
                                                    </a:rPr>
                                                  </m:ctrlPr>
                                                </m:sSubPr>
                                                <m:e>
                                                  <m:r>
                                                    <a:rPr lang="en-US" sz="2000" i="1">
                                                      <a:latin typeface="Cambria Math"/>
                                                    </a:rPr>
                                                    <m:t>𝑐</m:t>
                                                  </m:r>
                                                </m:e>
                                                <m:sub>
                                                  <m:r>
                                                    <a:rPr lang="en-US" sz="2000" i="1">
                                                      <a:latin typeface="Cambria Math"/>
                                                    </a:rPr>
                                                    <m:t>𝑖</m:t>
                                                  </m:r>
                                                </m:sub>
                                              </m:sSub>
                                            </m:num>
                                            <m:den>
                                              <m:sSub>
                                                <m:sSubPr>
                                                  <m:ctrlPr>
                                                    <a:rPr lang="en-US" sz="2000" i="1">
                                                      <a:latin typeface="Cambria Math" panose="02040503050406030204" pitchFamily="18" charset="0"/>
                                                      <a:sym typeface="Symbol"/>
                                                    </a:rPr>
                                                  </m:ctrlPr>
                                                </m:sSubPr>
                                                <m:e>
                                                  <m:r>
                                                    <a:rPr lang="en-US" sz="2000" i="1">
                                                      <a:latin typeface="Cambria Math"/>
                                                      <a:sym typeface="Symbol"/>
                                                    </a:rPr>
                                                    <m:t>𝑐</m:t>
                                                  </m:r>
                                                </m:e>
                                                <m:sub>
                                                  <m:r>
                                                    <a:rPr lang="en-US" sz="2000" i="1">
                                                      <a:latin typeface="Cambria Math"/>
                                                      <a:sym typeface="Symbol"/>
                                                    </a:rPr>
                                                    <m:t>𝑖</m:t>
                                                  </m:r>
                                                  <m:r>
                                                    <a:rPr lang="en-US" sz="2000" i="1">
                                                      <a:latin typeface="Cambria Math"/>
                                                      <a:sym typeface="Symbol"/>
                                                    </a:rPr>
                                                    <m:t>0</m:t>
                                                  </m:r>
                                                </m:sub>
                                              </m:sSub>
                                            </m:den>
                                          </m:f>
                                        </m:e>
                                      </m:func>
                                    </m:e>
                                  </m:d>
                                </m:e>
                              </m:d>
                            </m:e>
                          </m:nary>
                        </m:e>
                      </m:nary>
                      <m:r>
                        <a:rPr lang="en-US" sz="2000" b="0" i="1" smtClean="0">
                          <a:latin typeface="Cambria Math"/>
                          <a:sym typeface="Symbol"/>
                        </a:rPr>
                        <m:t>=−</m:t>
                      </m:r>
                      <m:sSub>
                        <m:sSubPr>
                          <m:ctrlPr>
                            <a:rPr lang="en-US" sz="2000" i="1">
                              <a:latin typeface="Cambria Math" panose="02040503050406030204" pitchFamily="18" charset="0"/>
                              <a:ea typeface="Cambria Math"/>
                            </a:rPr>
                          </m:ctrlPr>
                        </m:sSubPr>
                        <m:e>
                          <m:r>
                            <a:rPr lang="en-US" sz="2000" i="1">
                              <a:latin typeface="Cambria Math"/>
                            </a:rPr>
                            <m:t>𝑘</m:t>
                          </m:r>
                        </m:e>
                        <m:sub>
                          <m:r>
                            <a:rPr lang="en-US" sz="2000" i="1">
                              <a:latin typeface="Cambria Math"/>
                            </a:rPr>
                            <m:t>𝐵</m:t>
                          </m:r>
                        </m:sub>
                      </m:sSub>
                      <m:r>
                        <a:rPr lang="en-US" sz="2000" i="1">
                          <a:latin typeface="Cambria Math"/>
                        </a:rPr>
                        <m:t>𝑇</m:t>
                      </m:r>
                      <m:nary>
                        <m:naryPr>
                          <m:chr m:val="∑"/>
                          <m:ctrlPr>
                            <a:rPr lang="en-US" sz="2000" i="1">
                              <a:latin typeface="Cambria Math" panose="02040503050406030204" pitchFamily="18" charset="0"/>
                            </a:rPr>
                          </m:ctrlPr>
                        </m:naryPr>
                        <m:sub>
                          <m:r>
                            <m:rPr>
                              <m:brk m:alnAt="23"/>
                            </m:rPr>
                            <a:rPr lang="en-US" sz="2000" i="1">
                              <a:latin typeface="Cambria Math"/>
                            </a:rPr>
                            <m:t>𝑖</m:t>
                          </m:r>
                          <m:r>
                            <a:rPr lang="en-US" sz="2000" i="1">
                              <a:latin typeface="Cambria Math"/>
                            </a:rPr>
                            <m:t>=1</m:t>
                          </m:r>
                        </m:sub>
                        <m:sup>
                          <m:r>
                            <a:rPr lang="en-US" sz="2000" i="1">
                              <a:latin typeface="Cambria Math"/>
                            </a:rPr>
                            <m:t>𝑁</m:t>
                          </m:r>
                        </m:sup>
                        <m:e>
                          <m:func>
                            <m:funcPr>
                              <m:ctrlPr>
                                <a:rPr lang="en-US" sz="2000" i="1">
                                  <a:latin typeface="Cambria Math" panose="02040503050406030204" pitchFamily="18" charset="0"/>
                                  <a:sym typeface="Symbol"/>
                                </a:rPr>
                              </m:ctrlPr>
                            </m:funcPr>
                            <m:fName>
                              <m:r>
                                <m:rPr>
                                  <m:sty m:val="p"/>
                                </m:rPr>
                                <a:rPr lang="en-US" sz="2000">
                                  <a:latin typeface="Cambria Math"/>
                                  <a:sym typeface="Symbol"/>
                                </a:rPr>
                                <m:t>ln</m:t>
                              </m:r>
                            </m:fName>
                            <m:e>
                              <m:sSup>
                                <m:sSupPr>
                                  <m:ctrlPr>
                                    <a:rPr lang="en-US" sz="2000" i="1" smtClean="0">
                                      <a:latin typeface="Cambria Math" panose="02040503050406030204" pitchFamily="18" charset="0"/>
                                      <a:sym typeface="Symbol"/>
                                    </a:rPr>
                                  </m:ctrlPr>
                                </m:sSupPr>
                                <m:e>
                                  <m:d>
                                    <m:dPr>
                                      <m:ctrlPr>
                                        <a:rPr lang="en-US" sz="2000" i="1">
                                          <a:latin typeface="Cambria Math" panose="02040503050406030204" pitchFamily="18" charset="0"/>
                                          <a:sym typeface="Symbol"/>
                                        </a:rPr>
                                      </m:ctrlPr>
                                    </m:dPr>
                                    <m:e>
                                      <m:f>
                                        <m:fPr>
                                          <m:ctrlPr>
                                            <a:rPr lang="en-US" sz="2000" i="1">
                                              <a:latin typeface="Cambria Math" panose="02040503050406030204" pitchFamily="18" charset="0"/>
                                              <a:sym typeface="Symbol"/>
                                            </a:rPr>
                                          </m:ctrlPr>
                                        </m:fPr>
                                        <m:num>
                                          <m:sSub>
                                            <m:sSubPr>
                                              <m:ctrlPr>
                                                <a:rPr lang="en-US" sz="2000" i="1">
                                                  <a:latin typeface="Cambria Math" panose="02040503050406030204" pitchFamily="18" charset="0"/>
                                                  <a:sym typeface="Symbol"/>
                                                </a:rPr>
                                              </m:ctrlPr>
                                            </m:sSubPr>
                                            <m:e>
                                              <m:r>
                                                <a:rPr lang="en-US" sz="2000" i="1">
                                                  <a:latin typeface="Cambria Math"/>
                                                </a:rPr>
                                                <m:t>𝑐</m:t>
                                              </m:r>
                                            </m:e>
                                            <m:sub>
                                              <m:r>
                                                <a:rPr lang="en-US" sz="2000" i="1">
                                                  <a:latin typeface="Cambria Math"/>
                                                </a:rPr>
                                                <m:t>𝑖</m:t>
                                              </m:r>
                                            </m:sub>
                                          </m:sSub>
                                        </m:num>
                                        <m:den>
                                          <m:sSub>
                                            <m:sSubPr>
                                              <m:ctrlPr>
                                                <a:rPr lang="en-US" sz="2000" i="1">
                                                  <a:latin typeface="Cambria Math" panose="02040503050406030204" pitchFamily="18" charset="0"/>
                                                  <a:sym typeface="Symbol"/>
                                                </a:rPr>
                                              </m:ctrlPr>
                                            </m:sSubPr>
                                            <m:e>
                                              <m:r>
                                                <a:rPr lang="en-US" sz="2000" i="1">
                                                  <a:latin typeface="Cambria Math"/>
                                                  <a:sym typeface="Symbol"/>
                                                </a:rPr>
                                                <m:t>𝑐</m:t>
                                              </m:r>
                                            </m:e>
                                            <m:sub>
                                              <m:r>
                                                <a:rPr lang="en-US" sz="2000" i="1">
                                                  <a:latin typeface="Cambria Math"/>
                                                  <a:sym typeface="Symbol"/>
                                                </a:rPr>
                                                <m:t>𝑖</m:t>
                                              </m:r>
                                              <m:r>
                                                <a:rPr lang="en-US" sz="2000" i="1">
                                                  <a:latin typeface="Cambria Math"/>
                                                  <a:sym typeface="Symbol"/>
                                                </a:rPr>
                                                <m:t>0</m:t>
                                              </m:r>
                                            </m:sub>
                                          </m:sSub>
                                        </m:den>
                                      </m:f>
                                    </m:e>
                                  </m:d>
                                </m:e>
                                <m:sup>
                                  <m:sSub>
                                    <m:sSubPr>
                                      <m:ctrlPr>
                                        <a:rPr lang="en-US" sz="2000" i="1">
                                          <a:latin typeface="Cambria Math" panose="02040503050406030204" pitchFamily="18" charset="0"/>
                                        </a:rPr>
                                      </m:ctrlPr>
                                    </m:sSubPr>
                                    <m:e>
                                      <m:r>
                                        <a:rPr lang="en-US" sz="2000" i="1">
                                          <a:latin typeface="Cambria Math"/>
                                          <a:ea typeface="Cambria Math"/>
                                        </a:rPr>
                                        <m:t>𝜈</m:t>
                                      </m:r>
                                    </m:e>
                                    <m:sub>
                                      <m:r>
                                        <a:rPr lang="en-US" sz="2000" i="1">
                                          <a:latin typeface="Cambria Math"/>
                                          <a:ea typeface="Cambria Math"/>
                                        </a:rPr>
                                        <m:t>𝑖</m:t>
                                      </m:r>
                                    </m:sub>
                                  </m:sSub>
                                </m:sup>
                              </m:sSup>
                              <m:r>
                                <a:rPr lang="en-US" sz="2000" b="0" i="1" smtClean="0">
                                  <a:latin typeface="Cambria Math"/>
                                  <a:sym typeface="Symbol"/>
                                </a:rPr>
                                <m:t>   </m:t>
                              </m:r>
                            </m:e>
                          </m:func>
                        </m:e>
                      </m:nary>
                    </m:oMath>
                  </m:oMathPara>
                </a14:m>
                <a:endParaRPr lang="en-US" sz="2000" dirty="0" smtClean="0"/>
              </a:p>
              <a:p>
                <a:pPr marL="0" lvl="2"/>
                <a:endParaRPr lang="en-US" sz="2000" dirty="0"/>
              </a:p>
              <a:p>
                <a:pPr marL="0" lvl="2"/>
                <a14:m>
                  <m:oMathPara xmlns:m="http://schemas.openxmlformats.org/officeDocument/2006/math">
                    <m:oMathParaPr>
                      <m:jc m:val="centerGroup"/>
                    </m:oMathParaPr>
                    <m:oMath xmlns:m="http://schemas.openxmlformats.org/officeDocument/2006/math">
                      <m:r>
                        <a:rPr lang="en-US" sz="2000" i="1">
                          <a:latin typeface="Cambria Math"/>
                          <a:ea typeface="Cambria Math"/>
                        </a:rPr>
                        <m:t>⇒</m:t>
                      </m:r>
                      <m:r>
                        <a:rPr lang="en-US" sz="2000" b="0" i="1" smtClean="0">
                          <a:latin typeface="Cambria Math"/>
                          <a:ea typeface="Cambria Math"/>
                        </a:rPr>
                        <m:t>−</m:t>
                      </m:r>
                      <m:f>
                        <m:fPr>
                          <m:ctrlPr>
                            <a:rPr lang="en-US" sz="2000" i="1" smtClean="0">
                              <a:latin typeface="Cambria Math" panose="02040503050406030204" pitchFamily="18" charset="0"/>
                              <a:ea typeface="Cambria Math"/>
                            </a:rPr>
                          </m:ctrlPr>
                        </m:fPr>
                        <m:num>
                          <m:r>
                            <a:rPr lang="en-US" sz="2000" b="0" i="1" smtClean="0">
                              <a:latin typeface="Cambria Math"/>
                              <a:ea typeface="Cambria Math"/>
                            </a:rPr>
                            <m:t>1</m:t>
                          </m:r>
                        </m:num>
                        <m:den>
                          <m:sSub>
                            <m:sSubPr>
                              <m:ctrlPr>
                                <a:rPr lang="en-US" sz="2000" i="1">
                                  <a:latin typeface="Cambria Math" panose="02040503050406030204" pitchFamily="18" charset="0"/>
                                  <a:ea typeface="Cambria Math"/>
                                </a:rPr>
                              </m:ctrlPr>
                            </m:sSubPr>
                            <m:e>
                              <m:r>
                                <a:rPr lang="en-US" sz="2000" i="1">
                                  <a:latin typeface="Cambria Math"/>
                                </a:rPr>
                                <m:t>𝑘</m:t>
                              </m:r>
                            </m:e>
                            <m:sub>
                              <m:r>
                                <a:rPr lang="en-US" sz="2000" i="1">
                                  <a:latin typeface="Cambria Math"/>
                                </a:rPr>
                                <m:t>𝐵</m:t>
                              </m:r>
                            </m:sub>
                          </m:sSub>
                          <m:r>
                            <a:rPr lang="en-US" sz="2000" i="1">
                              <a:latin typeface="Cambria Math"/>
                            </a:rPr>
                            <m:t>𝑇</m:t>
                          </m:r>
                        </m:den>
                      </m:f>
                      <m:nary>
                        <m:naryPr>
                          <m:chr m:val="∑"/>
                          <m:ctrlPr>
                            <a:rPr lang="en-US" sz="2000" i="1">
                              <a:latin typeface="Cambria Math" panose="02040503050406030204" pitchFamily="18" charset="0"/>
                            </a:rPr>
                          </m:ctrlPr>
                        </m:naryPr>
                        <m:sub>
                          <m:r>
                            <m:rPr>
                              <m:brk m:alnAt="23"/>
                            </m:rPr>
                            <a:rPr lang="en-US" sz="2000" i="1">
                              <a:latin typeface="Cambria Math"/>
                            </a:rPr>
                            <m:t>𝑖</m:t>
                          </m:r>
                          <m:r>
                            <a:rPr lang="en-US" sz="2000" i="1">
                              <a:latin typeface="Cambria Math"/>
                            </a:rPr>
                            <m:t>=1</m:t>
                          </m:r>
                        </m:sub>
                        <m:sup>
                          <m:r>
                            <a:rPr lang="en-US" sz="2000" i="1">
                              <a:latin typeface="Cambria Math"/>
                            </a:rPr>
                            <m:t>𝑁</m:t>
                          </m:r>
                        </m:sup>
                        <m:e>
                          <m:sSub>
                            <m:sSubPr>
                              <m:ctrlPr>
                                <a:rPr lang="en-US" sz="2000" i="1">
                                  <a:latin typeface="Cambria Math" panose="02040503050406030204" pitchFamily="18" charset="0"/>
                                </a:rPr>
                              </m:ctrlPr>
                            </m:sSubPr>
                            <m:e>
                              <m:r>
                                <a:rPr lang="en-US" sz="2000" i="1">
                                  <a:latin typeface="Cambria Math"/>
                                  <a:ea typeface="Cambria Math"/>
                                </a:rPr>
                                <m:t>𝜈</m:t>
                              </m:r>
                            </m:e>
                            <m:sub>
                              <m:r>
                                <a:rPr lang="en-US" sz="2000" i="1">
                                  <a:latin typeface="Cambria Math"/>
                                  <a:ea typeface="Cambria Math"/>
                                </a:rPr>
                                <m:t>𝑖</m:t>
                              </m:r>
                            </m:sub>
                          </m:sSub>
                          <m:sSubSup>
                            <m:sSubSupPr>
                              <m:ctrlPr>
                                <a:rPr lang="en-US" sz="2000" i="1">
                                  <a:latin typeface="Cambria Math" panose="02040503050406030204" pitchFamily="18" charset="0"/>
                                  <a:ea typeface="Cambria Math"/>
                                </a:rPr>
                              </m:ctrlPr>
                            </m:sSubSupPr>
                            <m:e>
                              <m:r>
                                <a:rPr lang="en-US" sz="2000" i="1">
                                  <a:latin typeface="Cambria Math"/>
                                  <a:ea typeface="Cambria Math"/>
                                </a:rPr>
                                <m:t>𝜇</m:t>
                              </m:r>
                            </m:e>
                            <m:sub>
                              <m:r>
                                <a:rPr lang="en-US" sz="2000" i="1">
                                  <a:latin typeface="Cambria Math"/>
                                  <a:ea typeface="Cambria Math"/>
                                </a:rPr>
                                <m:t>𝑖</m:t>
                              </m:r>
                            </m:sub>
                            <m:sup>
                              <m:r>
                                <a:rPr lang="en-US" sz="2000" i="1">
                                  <a:latin typeface="Cambria Math"/>
                                  <a:ea typeface="Cambria Math"/>
                                </a:rPr>
                                <m:t>0</m:t>
                              </m:r>
                            </m:sup>
                          </m:sSubSup>
                          <m:r>
                            <a:rPr lang="en-US" sz="2000" i="1">
                              <a:latin typeface="Cambria Math"/>
                              <a:sym typeface="Symbol"/>
                            </a:rPr>
                            <m:t>=</m:t>
                          </m:r>
                        </m:e>
                      </m:nary>
                      <m:func>
                        <m:funcPr>
                          <m:ctrlPr>
                            <a:rPr lang="en-US" sz="2000" b="0" i="1" smtClean="0">
                              <a:latin typeface="Cambria Math" panose="02040503050406030204" pitchFamily="18" charset="0"/>
                              <a:sym typeface="Symbol"/>
                            </a:rPr>
                          </m:ctrlPr>
                        </m:funcPr>
                        <m:fName>
                          <m:r>
                            <m:rPr>
                              <m:sty m:val="p"/>
                            </m:rPr>
                            <a:rPr lang="en-US" sz="2000" b="0" i="0" smtClean="0">
                              <a:latin typeface="Cambria Math"/>
                              <a:sym typeface="Symbol"/>
                            </a:rPr>
                            <m:t>ln</m:t>
                          </m:r>
                        </m:fName>
                        <m:e>
                          <m:nary>
                            <m:naryPr>
                              <m:chr m:val="∏"/>
                              <m:ctrlPr>
                                <a:rPr lang="en-US" sz="2000" i="1">
                                  <a:latin typeface="Cambria Math" panose="02040503050406030204" pitchFamily="18" charset="0"/>
                                  <a:sym typeface="Symbol"/>
                                </a:rPr>
                              </m:ctrlPr>
                            </m:naryPr>
                            <m:sub>
                              <m:r>
                                <m:rPr>
                                  <m:brk m:alnAt="23"/>
                                </m:rPr>
                                <a:rPr lang="en-US" sz="2000" i="1">
                                  <a:latin typeface="Cambria Math" panose="02040503050406030204" pitchFamily="18" charset="0"/>
                                  <a:sym typeface="Symbol"/>
                                </a:rPr>
                                <m:t>𝑖</m:t>
                              </m:r>
                              <m:r>
                                <a:rPr lang="en-US" sz="2000" i="1">
                                  <a:latin typeface="Cambria Math"/>
                                  <a:sym typeface="Symbol"/>
                                </a:rPr>
                                <m:t>=1</m:t>
                              </m:r>
                            </m:sub>
                            <m:sup>
                              <m:r>
                                <a:rPr lang="en-US" sz="2000" i="1">
                                  <a:latin typeface="Cambria Math"/>
                                  <a:sym typeface="Symbol"/>
                                </a:rPr>
                                <m:t>𝑁</m:t>
                              </m:r>
                            </m:sup>
                            <m:e>
                              <m:sSup>
                                <m:sSupPr>
                                  <m:ctrlPr>
                                    <a:rPr lang="en-US" sz="2000" i="1">
                                      <a:latin typeface="Cambria Math" panose="02040503050406030204" pitchFamily="18" charset="0"/>
                                      <a:sym typeface="Symbol"/>
                                    </a:rPr>
                                  </m:ctrlPr>
                                </m:sSupPr>
                                <m:e>
                                  <m:d>
                                    <m:dPr>
                                      <m:ctrlPr>
                                        <a:rPr lang="en-US" sz="2000" i="1">
                                          <a:latin typeface="Cambria Math" panose="02040503050406030204" pitchFamily="18" charset="0"/>
                                          <a:sym typeface="Symbol"/>
                                        </a:rPr>
                                      </m:ctrlPr>
                                    </m:dPr>
                                    <m:e>
                                      <m:f>
                                        <m:fPr>
                                          <m:ctrlPr>
                                            <a:rPr lang="en-US" sz="2000" i="1">
                                              <a:latin typeface="Cambria Math" panose="02040503050406030204" pitchFamily="18" charset="0"/>
                                              <a:sym typeface="Symbol"/>
                                            </a:rPr>
                                          </m:ctrlPr>
                                        </m:fPr>
                                        <m:num>
                                          <m:sSub>
                                            <m:sSubPr>
                                              <m:ctrlPr>
                                                <a:rPr lang="en-US" sz="2000" i="1">
                                                  <a:latin typeface="Cambria Math" panose="02040503050406030204" pitchFamily="18" charset="0"/>
                                                  <a:sym typeface="Symbol"/>
                                                </a:rPr>
                                              </m:ctrlPr>
                                            </m:sSubPr>
                                            <m:e>
                                              <m:r>
                                                <a:rPr lang="en-US" sz="2000" i="1">
                                                  <a:latin typeface="Cambria Math"/>
                                                </a:rPr>
                                                <m:t>𝑐</m:t>
                                              </m:r>
                                            </m:e>
                                            <m:sub>
                                              <m:r>
                                                <a:rPr lang="en-US" sz="2000" i="1">
                                                  <a:latin typeface="Cambria Math"/>
                                                </a:rPr>
                                                <m:t>𝑖</m:t>
                                              </m:r>
                                            </m:sub>
                                          </m:sSub>
                                        </m:num>
                                        <m:den>
                                          <m:sSub>
                                            <m:sSubPr>
                                              <m:ctrlPr>
                                                <a:rPr lang="en-US" sz="2000" i="1">
                                                  <a:latin typeface="Cambria Math" panose="02040503050406030204" pitchFamily="18" charset="0"/>
                                                  <a:sym typeface="Symbol"/>
                                                </a:rPr>
                                              </m:ctrlPr>
                                            </m:sSubPr>
                                            <m:e>
                                              <m:r>
                                                <a:rPr lang="en-US" sz="2000" i="1">
                                                  <a:latin typeface="Cambria Math"/>
                                                  <a:sym typeface="Symbol"/>
                                                </a:rPr>
                                                <m:t>𝑐</m:t>
                                              </m:r>
                                            </m:e>
                                            <m:sub>
                                              <m:r>
                                                <a:rPr lang="en-US" sz="2000" i="1">
                                                  <a:latin typeface="Cambria Math"/>
                                                  <a:sym typeface="Symbol"/>
                                                </a:rPr>
                                                <m:t>𝑖</m:t>
                                              </m:r>
                                              <m:r>
                                                <a:rPr lang="en-US" sz="2000" i="1">
                                                  <a:latin typeface="Cambria Math"/>
                                                  <a:sym typeface="Symbol"/>
                                                </a:rPr>
                                                <m:t>0</m:t>
                                              </m:r>
                                            </m:sub>
                                          </m:sSub>
                                        </m:den>
                                      </m:f>
                                    </m:e>
                                  </m:d>
                                </m:e>
                                <m:sup>
                                  <m:sSub>
                                    <m:sSubPr>
                                      <m:ctrlPr>
                                        <a:rPr lang="en-US" sz="2000" i="1">
                                          <a:latin typeface="Cambria Math" panose="02040503050406030204" pitchFamily="18" charset="0"/>
                                        </a:rPr>
                                      </m:ctrlPr>
                                    </m:sSubPr>
                                    <m:e>
                                      <m:r>
                                        <a:rPr lang="en-US" sz="2000" i="1">
                                          <a:latin typeface="Cambria Math"/>
                                          <a:ea typeface="Cambria Math"/>
                                        </a:rPr>
                                        <m:t>𝜈</m:t>
                                      </m:r>
                                    </m:e>
                                    <m:sub>
                                      <m:r>
                                        <a:rPr lang="en-US" sz="2000" i="1">
                                          <a:latin typeface="Cambria Math"/>
                                          <a:ea typeface="Cambria Math"/>
                                        </a:rPr>
                                        <m:t>𝑖</m:t>
                                      </m:r>
                                    </m:sub>
                                  </m:sSub>
                                </m:sup>
                              </m:sSup>
                            </m:e>
                          </m:nary>
                        </m:e>
                      </m:func>
                    </m:oMath>
                  </m:oMathPara>
                </a14:m>
                <a:endParaRPr lang="en-US" sz="2000" dirty="0" smtClean="0"/>
              </a:p>
              <a:p>
                <a:pPr marL="0" lvl="2"/>
                <a:endParaRPr lang="en-US" sz="2000" dirty="0"/>
              </a:p>
              <a:p>
                <a:pPr marL="0" lvl="2"/>
                <a:r>
                  <a:rPr lang="en-US" sz="2000" dirty="0" err="1" smtClean="0"/>
                  <a:t>Exponentiate</a:t>
                </a:r>
                <a:r>
                  <a:rPr lang="en-US" sz="2000" dirty="0" smtClean="0"/>
                  <a:t> Both Sides</a:t>
                </a:r>
                <a:endParaRPr lang="en-US" sz="2000" dirty="0"/>
              </a:p>
            </p:txBody>
          </p:sp>
        </mc:Choice>
        <mc:Fallback xmlns="">
          <p:sp>
            <p:nvSpPr>
              <p:cNvPr id="8" name="Rectangle 7"/>
              <p:cNvSpPr>
                <a:spLocks noRot="1" noChangeAspect="1" noMove="1" noResize="1" noEditPoints="1" noAdjustHandles="1" noChangeArrowheads="1" noChangeShapeType="1" noTextEdit="1"/>
              </p:cNvSpPr>
              <p:nvPr/>
            </p:nvSpPr>
            <p:spPr>
              <a:xfrm>
                <a:off x="76200" y="701059"/>
                <a:ext cx="8991600" cy="3919919"/>
              </a:xfrm>
              <a:prstGeom prst="rect">
                <a:avLst/>
              </a:prstGeom>
              <a:blipFill rotWithShape="0">
                <a:blip r:embed="rId4"/>
                <a:stretch>
                  <a:fillRect l="-746" b="-1866"/>
                </a:stretch>
              </a:blipFill>
            </p:spPr>
            <p:txBody>
              <a:bodyPr/>
              <a:lstStyle/>
              <a:p>
                <a:r>
                  <a:rPr lang="en-US">
                    <a:noFill/>
                  </a:rPr>
                  <a:t> </a:t>
                </a:r>
              </a:p>
            </p:txBody>
          </p:sp>
        </mc:Fallback>
      </mc:AlternateContent>
      <p:pic>
        <p:nvPicPr>
          <p:cNvPr id="9" name="Picture 4" descr="redblackblocki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Arrow Connector 4"/>
          <p:cNvCxnSpPr/>
          <p:nvPr/>
        </p:nvCxnSpPr>
        <p:spPr bwMode="auto">
          <a:xfrm>
            <a:off x="2057400" y="2590800"/>
            <a:ext cx="1752600" cy="599209"/>
          </a:xfrm>
          <a:prstGeom prst="straightConnector1">
            <a:avLst/>
          </a:prstGeom>
          <a:solidFill>
            <a:schemeClr val="accent1"/>
          </a:solidFill>
          <a:ln w="60325" cap="flat" cmpd="sng" algn="ctr">
            <a:solidFill>
              <a:srgbClr val="00B05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Straight Arrow Connector 9"/>
          <p:cNvCxnSpPr/>
          <p:nvPr/>
        </p:nvCxnSpPr>
        <p:spPr bwMode="auto">
          <a:xfrm flipH="1">
            <a:off x="5867400" y="2743200"/>
            <a:ext cx="1219200" cy="446809"/>
          </a:xfrm>
          <a:prstGeom prst="straightConnector1">
            <a:avLst/>
          </a:prstGeom>
          <a:solidFill>
            <a:schemeClr val="accent1"/>
          </a:solidFill>
          <a:ln w="60325" cap="flat" cmpd="sng" algn="ctr">
            <a:solidFill>
              <a:srgbClr val="00B05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1210148740"/>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p:cNvSpPr>
            <a:spLocks noGrp="1" noChangeArrowheads="1"/>
          </p:cNvSpPr>
          <p:nvPr>
            <p:ph type="title"/>
          </p:nvPr>
        </p:nvSpPr>
        <p:spPr>
          <a:xfrm>
            <a:off x="0" y="12700"/>
            <a:ext cx="9144000" cy="825500"/>
          </a:xfrm>
        </p:spPr>
        <p:txBody>
          <a:bodyPr>
            <a:noAutofit/>
          </a:bodyPr>
          <a:lstStyle/>
          <a:p>
            <a:pPr eaLnBrk="1" hangingPunct="1"/>
            <a:r>
              <a:rPr lang="en-US" sz="3200" b="1" dirty="0" smtClean="0">
                <a:solidFill>
                  <a:srgbClr val="0000CC"/>
                </a:solidFill>
              </a:rPr>
              <a:t>Law of Mass Action</a:t>
            </a:r>
          </a:p>
        </p:txBody>
      </p:sp>
      <p:pic>
        <p:nvPicPr>
          <p:cNvPr id="15367" name="Picture 17"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8" name="Rectangle 7"/>
              <p:cNvSpPr/>
              <p:nvPr/>
            </p:nvSpPr>
            <p:spPr>
              <a:xfrm>
                <a:off x="76200" y="701059"/>
                <a:ext cx="8991600" cy="5712461"/>
              </a:xfrm>
              <a:prstGeom prst="rect">
                <a:avLst/>
              </a:prstGeom>
            </p:spPr>
            <p:txBody>
              <a:bodyPr wrap="square">
                <a:spAutoFit/>
              </a:bodyPr>
              <a:lstStyle/>
              <a:p>
                <a:pPr marL="0" lvl="2"/>
                <a14:m>
                  <m:oMathPara xmlns:m="http://schemas.openxmlformats.org/officeDocument/2006/math">
                    <m:oMathParaPr>
                      <m:jc m:val="centerGroup"/>
                    </m:oMathParaPr>
                    <m:oMath xmlns:m="http://schemas.openxmlformats.org/officeDocument/2006/math">
                      <m:r>
                        <a:rPr lang="en-US" sz="2000" b="0" i="1" smtClean="0">
                          <a:latin typeface="Cambria Math"/>
                        </a:rPr>
                        <m:t>0=</m:t>
                      </m:r>
                      <m:nary>
                        <m:naryPr>
                          <m:chr m:val="∑"/>
                          <m:ctrlPr>
                            <a:rPr lang="en-US" sz="2000" i="1">
                              <a:latin typeface="Cambria Math" panose="02040503050406030204" pitchFamily="18" charset="0"/>
                            </a:rPr>
                          </m:ctrlPr>
                        </m:naryPr>
                        <m:sub>
                          <m:r>
                            <m:rPr>
                              <m:brk m:alnAt="23"/>
                            </m:rPr>
                            <a:rPr lang="en-US" sz="2000" i="1">
                              <a:latin typeface="Cambria Math"/>
                            </a:rPr>
                            <m:t>𝑖</m:t>
                          </m:r>
                          <m:r>
                            <a:rPr lang="en-US" sz="2000" i="1">
                              <a:latin typeface="Cambria Math"/>
                            </a:rPr>
                            <m:t>=1</m:t>
                          </m:r>
                        </m:sub>
                        <m:sup>
                          <m:r>
                            <a:rPr lang="en-US" sz="2000" i="1">
                              <a:latin typeface="Cambria Math"/>
                            </a:rPr>
                            <m:t>𝑁</m:t>
                          </m:r>
                        </m:sup>
                        <m:e>
                          <m:sSub>
                            <m:sSubPr>
                              <m:ctrlPr>
                                <a:rPr lang="en-US" sz="2000" i="1">
                                  <a:latin typeface="Cambria Math" panose="02040503050406030204" pitchFamily="18" charset="0"/>
                                </a:rPr>
                              </m:ctrlPr>
                            </m:sSubPr>
                            <m:e>
                              <m:r>
                                <a:rPr lang="en-US" sz="2000" i="1">
                                  <a:latin typeface="Cambria Math"/>
                                  <a:ea typeface="Cambria Math"/>
                                </a:rPr>
                                <m:t>𝜈</m:t>
                              </m:r>
                            </m:e>
                            <m:sub>
                              <m:r>
                                <a:rPr lang="en-US" sz="2000" i="1">
                                  <a:latin typeface="Cambria Math"/>
                                  <a:ea typeface="Cambria Math"/>
                                </a:rPr>
                                <m:t>𝑖</m:t>
                              </m:r>
                            </m:sub>
                          </m:sSub>
                          <m:sSub>
                            <m:sSubPr>
                              <m:ctrlPr>
                                <a:rPr lang="el-GR" sz="2000" i="1">
                                  <a:latin typeface="Cambria Math" panose="02040503050406030204" pitchFamily="18" charset="0"/>
                                  <a:ea typeface="Cambria Math"/>
                                </a:rPr>
                              </m:ctrlPr>
                            </m:sSubPr>
                            <m:e>
                              <m:r>
                                <a:rPr lang="el-GR" sz="2000" i="1">
                                  <a:latin typeface="Cambria Math"/>
                                  <a:ea typeface="Cambria Math"/>
                                </a:rPr>
                                <m:t>𝜇</m:t>
                              </m:r>
                            </m:e>
                            <m:sub>
                              <m:r>
                                <a:rPr lang="en-US" sz="2000" i="1">
                                  <a:latin typeface="Cambria Math"/>
                                  <a:ea typeface="Cambria Math"/>
                                </a:rPr>
                                <m:t>𝑖</m:t>
                              </m:r>
                            </m:sub>
                          </m:sSub>
                        </m:e>
                      </m:nary>
                      <m:r>
                        <a:rPr lang="en-US" sz="2000" b="0" i="1" smtClean="0">
                          <a:latin typeface="Cambria Math"/>
                          <a:ea typeface="Cambria Math"/>
                        </a:rPr>
                        <m:t>=</m:t>
                      </m:r>
                      <m:nary>
                        <m:naryPr>
                          <m:chr m:val="∑"/>
                          <m:ctrlPr>
                            <a:rPr lang="en-US" sz="2000" i="1">
                              <a:latin typeface="Cambria Math" panose="02040503050406030204" pitchFamily="18" charset="0"/>
                            </a:rPr>
                          </m:ctrlPr>
                        </m:naryPr>
                        <m:sub>
                          <m:r>
                            <m:rPr>
                              <m:brk m:alnAt="23"/>
                            </m:rPr>
                            <a:rPr lang="en-US" sz="2000" i="1">
                              <a:latin typeface="Cambria Math"/>
                            </a:rPr>
                            <m:t>𝑖</m:t>
                          </m:r>
                          <m:r>
                            <a:rPr lang="en-US" sz="2000" i="1">
                              <a:latin typeface="Cambria Math"/>
                            </a:rPr>
                            <m:t>=1</m:t>
                          </m:r>
                        </m:sub>
                        <m:sup>
                          <m:r>
                            <a:rPr lang="en-US" sz="2000" i="1">
                              <a:latin typeface="Cambria Math"/>
                            </a:rPr>
                            <m:t>𝑁</m:t>
                          </m:r>
                        </m:sup>
                        <m:e>
                          <m:sSub>
                            <m:sSubPr>
                              <m:ctrlPr>
                                <a:rPr lang="en-US" sz="2000" i="1">
                                  <a:latin typeface="Cambria Math" panose="02040503050406030204" pitchFamily="18" charset="0"/>
                                </a:rPr>
                              </m:ctrlPr>
                            </m:sSubPr>
                            <m:e>
                              <m:r>
                                <a:rPr lang="en-US" sz="2000" i="1">
                                  <a:latin typeface="Cambria Math"/>
                                  <a:ea typeface="Cambria Math"/>
                                </a:rPr>
                                <m:t>𝜈</m:t>
                              </m:r>
                            </m:e>
                            <m:sub>
                              <m:r>
                                <a:rPr lang="en-US" sz="2000" i="1">
                                  <a:latin typeface="Cambria Math"/>
                                  <a:ea typeface="Cambria Math"/>
                                </a:rPr>
                                <m:t>𝑖</m:t>
                              </m:r>
                            </m:sub>
                          </m:sSub>
                          <m:d>
                            <m:dPr>
                              <m:ctrlPr>
                                <a:rPr lang="en-US" sz="2000" i="1" smtClean="0">
                                  <a:latin typeface="Cambria Math" panose="02040503050406030204" pitchFamily="18" charset="0"/>
                                  <a:ea typeface="Cambria Math"/>
                                </a:rPr>
                              </m:ctrlPr>
                            </m:dPr>
                            <m:e>
                              <m:sSubSup>
                                <m:sSubSupPr>
                                  <m:ctrlPr>
                                    <a:rPr lang="en-US" sz="2000" i="1">
                                      <a:latin typeface="Cambria Math" panose="02040503050406030204" pitchFamily="18" charset="0"/>
                                      <a:ea typeface="Cambria Math"/>
                                    </a:rPr>
                                  </m:ctrlPr>
                                </m:sSubSupPr>
                                <m:e>
                                  <m:r>
                                    <a:rPr lang="en-US" sz="2000" i="1">
                                      <a:latin typeface="Cambria Math"/>
                                      <a:ea typeface="Cambria Math"/>
                                    </a:rPr>
                                    <m:t>𝜇</m:t>
                                  </m:r>
                                </m:e>
                                <m:sub>
                                  <m:r>
                                    <a:rPr lang="en-US" sz="2000" i="1">
                                      <a:latin typeface="Cambria Math"/>
                                      <a:ea typeface="Cambria Math"/>
                                    </a:rPr>
                                    <m:t>𝑖</m:t>
                                  </m:r>
                                </m:sub>
                                <m:sup>
                                  <m:r>
                                    <a:rPr lang="en-US" sz="2000" i="1">
                                      <a:latin typeface="Cambria Math"/>
                                      <a:ea typeface="Cambria Math"/>
                                    </a:rPr>
                                    <m:t>0</m:t>
                                  </m:r>
                                </m:sup>
                              </m:sSubSup>
                              <m:r>
                                <a:rPr lang="en-US" sz="2000" i="1">
                                  <a:latin typeface="Cambria Math"/>
                                  <a:sym typeface="Symbol"/>
                                </a:rPr>
                                <m:t>+</m:t>
                              </m:r>
                              <m:sSub>
                                <m:sSubPr>
                                  <m:ctrlPr>
                                    <a:rPr lang="en-US" sz="2000" i="1">
                                      <a:latin typeface="Cambria Math" panose="02040503050406030204" pitchFamily="18" charset="0"/>
                                      <a:ea typeface="Cambria Math"/>
                                    </a:rPr>
                                  </m:ctrlPr>
                                </m:sSubPr>
                                <m:e>
                                  <m:r>
                                    <a:rPr lang="en-US" sz="2000" i="1">
                                      <a:latin typeface="Cambria Math"/>
                                    </a:rPr>
                                    <m:t>𝑘</m:t>
                                  </m:r>
                                </m:e>
                                <m:sub>
                                  <m:r>
                                    <a:rPr lang="en-US" sz="2000" i="1">
                                      <a:latin typeface="Cambria Math"/>
                                    </a:rPr>
                                    <m:t>𝐵</m:t>
                                  </m:r>
                                </m:sub>
                              </m:sSub>
                              <m:r>
                                <a:rPr lang="en-US" sz="2000" i="1">
                                  <a:latin typeface="Cambria Math"/>
                                </a:rPr>
                                <m:t>𝑇</m:t>
                              </m:r>
                              <m:d>
                                <m:dPr>
                                  <m:begChr m:val="["/>
                                  <m:endChr m:val="]"/>
                                  <m:ctrlPr>
                                    <a:rPr lang="en-US" sz="2000" i="1">
                                      <a:latin typeface="Cambria Math" panose="02040503050406030204" pitchFamily="18" charset="0"/>
                                    </a:rPr>
                                  </m:ctrlPr>
                                </m:dPr>
                                <m:e>
                                  <m:func>
                                    <m:funcPr>
                                      <m:ctrlPr>
                                        <a:rPr lang="en-US" sz="2000" i="1">
                                          <a:latin typeface="Cambria Math" panose="02040503050406030204" pitchFamily="18" charset="0"/>
                                          <a:sym typeface="Symbol"/>
                                        </a:rPr>
                                      </m:ctrlPr>
                                    </m:funcPr>
                                    <m:fName>
                                      <m:r>
                                        <m:rPr>
                                          <m:sty m:val="p"/>
                                        </m:rPr>
                                        <a:rPr lang="en-US" sz="2000">
                                          <a:latin typeface="Cambria Math"/>
                                          <a:sym typeface="Symbol"/>
                                        </a:rPr>
                                        <m:t>ln</m:t>
                                      </m:r>
                                    </m:fName>
                                    <m:e>
                                      <m:f>
                                        <m:fPr>
                                          <m:ctrlPr>
                                            <a:rPr lang="en-US" sz="2000" i="1">
                                              <a:latin typeface="Cambria Math" panose="02040503050406030204" pitchFamily="18" charset="0"/>
                                              <a:sym typeface="Symbol"/>
                                            </a:rPr>
                                          </m:ctrlPr>
                                        </m:fPr>
                                        <m:num>
                                          <m:sSub>
                                            <m:sSubPr>
                                              <m:ctrlPr>
                                                <a:rPr lang="en-US" sz="2000" i="1">
                                                  <a:latin typeface="Cambria Math" panose="02040503050406030204" pitchFamily="18" charset="0"/>
                                                  <a:sym typeface="Symbol"/>
                                                </a:rPr>
                                              </m:ctrlPr>
                                            </m:sSubPr>
                                            <m:e>
                                              <m:r>
                                                <a:rPr lang="en-US" sz="2000" i="1">
                                                  <a:latin typeface="Cambria Math"/>
                                                </a:rPr>
                                                <m:t>𝑐</m:t>
                                              </m:r>
                                            </m:e>
                                            <m:sub>
                                              <m:r>
                                                <a:rPr lang="en-US" sz="2000" i="1">
                                                  <a:latin typeface="Cambria Math"/>
                                                </a:rPr>
                                                <m:t>𝑖</m:t>
                                              </m:r>
                                            </m:sub>
                                          </m:sSub>
                                        </m:num>
                                        <m:den>
                                          <m:sSub>
                                            <m:sSubPr>
                                              <m:ctrlPr>
                                                <a:rPr lang="en-US" sz="2000" i="1">
                                                  <a:latin typeface="Cambria Math" panose="02040503050406030204" pitchFamily="18" charset="0"/>
                                                  <a:sym typeface="Symbol"/>
                                                </a:rPr>
                                              </m:ctrlPr>
                                            </m:sSubPr>
                                            <m:e>
                                              <m:r>
                                                <a:rPr lang="en-US" sz="2000" i="1">
                                                  <a:latin typeface="Cambria Math"/>
                                                  <a:sym typeface="Symbol"/>
                                                </a:rPr>
                                                <m:t>𝑐</m:t>
                                              </m:r>
                                            </m:e>
                                            <m:sub>
                                              <m:r>
                                                <a:rPr lang="en-US" sz="2000" i="1">
                                                  <a:latin typeface="Cambria Math"/>
                                                  <a:sym typeface="Symbol"/>
                                                </a:rPr>
                                                <m:t>𝑖</m:t>
                                              </m:r>
                                              <m:r>
                                                <a:rPr lang="en-US" sz="2000" i="1">
                                                  <a:latin typeface="Cambria Math"/>
                                                  <a:sym typeface="Symbol"/>
                                                </a:rPr>
                                                <m:t>0</m:t>
                                              </m:r>
                                            </m:sub>
                                          </m:sSub>
                                        </m:den>
                                      </m:f>
                                    </m:e>
                                  </m:func>
                                </m:e>
                              </m:d>
                            </m:e>
                          </m:d>
                        </m:e>
                      </m:nary>
                    </m:oMath>
                  </m:oMathPara>
                </a14:m>
                <a:endParaRPr lang="en-US" sz="2000" dirty="0" smtClean="0"/>
              </a:p>
              <a:p>
                <a:pPr marL="0" lvl="2"/>
                <a:endParaRPr lang="en-US" sz="2000" dirty="0"/>
              </a:p>
              <a:p>
                <a:pPr marL="0" lvl="2"/>
                <a14:m>
                  <m:oMathPara xmlns:m="http://schemas.openxmlformats.org/officeDocument/2006/math">
                    <m:oMathParaPr>
                      <m:jc m:val="centerGroup"/>
                    </m:oMathParaPr>
                    <m:oMath xmlns:m="http://schemas.openxmlformats.org/officeDocument/2006/math">
                      <m:r>
                        <a:rPr lang="en-US" sz="2000" i="1">
                          <a:latin typeface="Cambria Math"/>
                          <a:ea typeface="Cambria Math"/>
                        </a:rPr>
                        <m:t>⇒</m:t>
                      </m:r>
                      <m:nary>
                        <m:naryPr>
                          <m:chr m:val="∑"/>
                          <m:ctrlPr>
                            <a:rPr lang="en-US" sz="2000" i="1">
                              <a:latin typeface="Cambria Math" panose="02040503050406030204" pitchFamily="18" charset="0"/>
                            </a:rPr>
                          </m:ctrlPr>
                        </m:naryPr>
                        <m:sub>
                          <m:r>
                            <m:rPr>
                              <m:brk m:alnAt="23"/>
                            </m:rPr>
                            <a:rPr lang="en-US" sz="2000" i="1">
                              <a:latin typeface="Cambria Math"/>
                            </a:rPr>
                            <m:t>𝑖</m:t>
                          </m:r>
                          <m:r>
                            <a:rPr lang="en-US" sz="2000" i="1">
                              <a:latin typeface="Cambria Math"/>
                            </a:rPr>
                            <m:t>=1</m:t>
                          </m:r>
                        </m:sub>
                        <m:sup>
                          <m:r>
                            <a:rPr lang="en-US" sz="2000" i="1">
                              <a:latin typeface="Cambria Math"/>
                            </a:rPr>
                            <m:t>𝑁</m:t>
                          </m:r>
                        </m:sup>
                        <m:e>
                          <m:sSub>
                            <m:sSubPr>
                              <m:ctrlPr>
                                <a:rPr lang="en-US" sz="2000" i="1">
                                  <a:latin typeface="Cambria Math" panose="02040503050406030204" pitchFamily="18" charset="0"/>
                                </a:rPr>
                              </m:ctrlPr>
                            </m:sSubPr>
                            <m:e>
                              <m:r>
                                <a:rPr lang="en-US" sz="2000" i="1">
                                  <a:latin typeface="Cambria Math"/>
                                  <a:ea typeface="Cambria Math"/>
                                </a:rPr>
                                <m:t>𝜈</m:t>
                              </m:r>
                            </m:e>
                            <m:sub>
                              <m:r>
                                <a:rPr lang="en-US" sz="2000" i="1">
                                  <a:latin typeface="Cambria Math"/>
                                  <a:ea typeface="Cambria Math"/>
                                </a:rPr>
                                <m:t>𝑖</m:t>
                              </m:r>
                            </m:sub>
                          </m:sSub>
                          <m:sSubSup>
                            <m:sSubSupPr>
                              <m:ctrlPr>
                                <a:rPr lang="en-US" sz="2000" i="1">
                                  <a:latin typeface="Cambria Math" panose="02040503050406030204" pitchFamily="18" charset="0"/>
                                  <a:ea typeface="Cambria Math"/>
                                </a:rPr>
                              </m:ctrlPr>
                            </m:sSubSupPr>
                            <m:e>
                              <m:r>
                                <a:rPr lang="en-US" sz="2000" i="1">
                                  <a:latin typeface="Cambria Math"/>
                                  <a:ea typeface="Cambria Math"/>
                                </a:rPr>
                                <m:t>𝜇</m:t>
                              </m:r>
                            </m:e>
                            <m:sub>
                              <m:r>
                                <a:rPr lang="en-US" sz="2000" i="1">
                                  <a:latin typeface="Cambria Math"/>
                                  <a:ea typeface="Cambria Math"/>
                                </a:rPr>
                                <m:t>𝑖</m:t>
                              </m:r>
                            </m:sub>
                            <m:sup>
                              <m:r>
                                <a:rPr lang="en-US" sz="2000" i="1">
                                  <a:latin typeface="Cambria Math"/>
                                  <a:ea typeface="Cambria Math"/>
                                </a:rPr>
                                <m:t>0</m:t>
                              </m:r>
                            </m:sup>
                          </m:sSubSup>
                          <m:r>
                            <a:rPr lang="en-US" sz="2000" b="0" i="1" smtClean="0">
                              <a:latin typeface="Cambria Math"/>
                              <a:sym typeface="Symbol"/>
                            </a:rPr>
                            <m:t>=−</m:t>
                          </m:r>
                          <m:nary>
                            <m:naryPr>
                              <m:chr m:val="∑"/>
                              <m:ctrlPr>
                                <a:rPr lang="en-US" sz="2000" i="1">
                                  <a:latin typeface="Cambria Math" panose="02040503050406030204" pitchFamily="18" charset="0"/>
                                </a:rPr>
                              </m:ctrlPr>
                            </m:naryPr>
                            <m:sub>
                              <m:r>
                                <m:rPr>
                                  <m:brk m:alnAt="23"/>
                                </m:rPr>
                                <a:rPr lang="en-US" sz="2000" i="1">
                                  <a:latin typeface="Cambria Math"/>
                                </a:rPr>
                                <m:t>𝑖</m:t>
                              </m:r>
                              <m:r>
                                <a:rPr lang="en-US" sz="2000" i="1">
                                  <a:latin typeface="Cambria Math"/>
                                </a:rPr>
                                <m:t>=1</m:t>
                              </m:r>
                            </m:sub>
                            <m:sup>
                              <m:r>
                                <a:rPr lang="en-US" sz="2000" i="1">
                                  <a:latin typeface="Cambria Math"/>
                                </a:rPr>
                                <m:t>𝑁</m:t>
                              </m:r>
                            </m:sup>
                            <m:e>
                              <m:sSub>
                                <m:sSubPr>
                                  <m:ctrlPr>
                                    <a:rPr lang="en-US" sz="2000" i="1">
                                      <a:latin typeface="Cambria Math" panose="02040503050406030204" pitchFamily="18" charset="0"/>
                                    </a:rPr>
                                  </m:ctrlPr>
                                </m:sSubPr>
                                <m:e>
                                  <m:r>
                                    <a:rPr lang="en-US" sz="2000" i="1">
                                      <a:latin typeface="Cambria Math"/>
                                      <a:ea typeface="Cambria Math"/>
                                    </a:rPr>
                                    <m:t>𝜈</m:t>
                                  </m:r>
                                </m:e>
                                <m:sub>
                                  <m:r>
                                    <a:rPr lang="en-US" sz="2000" i="1">
                                      <a:latin typeface="Cambria Math"/>
                                      <a:ea typeface="Cambria Math"/>
                                    </a:rPr>
                                    <m:t>𝑖</m:t>
                                  </m:r>
                                </m:sub>
                              </m:sSub>
                              <m:d>
                                <m:dPr>
                                  <m:ctrlPr>
                                    <a:rPr lang="en-US" sz="2000" i="1">
                                      <a:latin typeface="Cambria Math" panose="02040503050406030204" pitchFamily="18" charset="0"/>
                                      <a:ea typeface="Cambria Math"/>
                                    </a:rPr>
                                  </m:ctrlPr>
                                </m:dPr>
                                <m:e>
                                  <m:sSub>
                                    <m:sSubPr>
                                      <m:ctrlPr>
                                        <a:rPr lang="en-US" sz="2000" i="1">
                                          <a:latin typeface="Cambria Math" panose="02040503050406030204" pitchFamily="18" charset="0"/>
                                          <a:ea typeface="Cambria Math"/>
                                        </a:rPr>
                                      </m:ctrlPr>
                                    </m:sSubPr>
                                    <m:e>
                                      <m:r>
                                        <a:rPr lang="en-US" sz="2000" i="1">
                                          <a:latin typeface="Cambria Math"/>
                                        </a:rPr>
                                        <m:t>𝑘</m:t>
                                      </m:r>
                                    </m:e>
                                    <m:sub>
                                      <m:r>
                                        <a:rPr lang="en-US" sz="2000" i="1">
                                          <a:latin typeface="Cambria Math"/>
                                        </a:rPr>
                                        <m:t>𝐵</m:t>
                                      </m:r>
                                    </m:sub>
                                  </m:sSub>
                                  <m:r>
                                    <a:rPr lang="en-US" sz="2000" i="1">
                                      <a:latin typeface="Cambria Math"/>
                                    </a:rPr>
                                    <m:t>𝑇</m:t>
                                  </m:r>
                                  <m:d>
                                    <m:dPr>
                                      <m:begChr m:val="["/>
                                      <m:endChr m:val="]"/>
                                      <m:ctrlPr>
                                        <a:rPr lang="en-US" sz="2000" i="1">
                                          <a:latin typeface="Cambria Math" panose="02040503050406030204" pitchFamily="18" charset="0"/>
                                        </a:rPr>
                                      </m:ctrlPr>
                                    </m:dPr>
                                    <m:e>
                                      <m:func>
                                        <m:funcPr>
                                          <m:ctrlPr>
                                            <a:rPr lang="en-US" sz="2000" i="1">
                                              <a:latin typeface="Cambria Math" panose="02040503050406030204" pitchFamily="18" charset="0"/>
                                              <a:sym typeface="Symbol"/>
                                            </a:rPr>
                                          </m:ctrlPr>
                                        </m:funcPr>
                                        <m:fName>
                                          <m:r>
                                            <m:rPr>
                                              <m:sty m:val="p"/>
                                            </m:rPr>
                                            <a:rPr lang="en-US" sz="2000">
                                              <a:latin typeface="Cambria Math"/>
                                              <a:sym typeface="Symbol"/>
                                            </a:rPr>
                                            <m:t>ln</m:t>
                                          </m:r>
                                        </m:fName>
                                        <m:e>
                                          <m:f>
                                            <m:fPr>
                                              <m:ctrlPr>
                                                <a:rPr lang="en-US" sz="2000" i="1">
                                                  <a:latin typeface="Cambria Math" panose="02040503050406030204" pitchFamily="18" charset="0"/>
                                                  <a:sym typeface="Symbol"/>
                                                </a:rPr>
                                              </m:ctrlPr>
                                            </m:fPr>
                                            <m:num>
                                              <m:sSub>
                                                <m:sSubPr>
                                                  <m:ctrlPr>
                                                    <a:rPr lang="en-US" sz="2000" i="1">
                                                      <a:latin typeface="Cambria Math" panose="02040503050406030204" pitchFamily="18" charset="0"/>
                                                      <a:sym typeface="Symbol"/>
                                                    </a:rPr>
                                                  </m:ctrlPr>
                                                </m:sSubPr>
                                                <m:e>
                                                  <m:r>
                                                    <a:rPr lang="en-US" sz="2000" i="1">
                                                      <a:latin typeface="Cambria Math"/>
                                                    </a:rPr>
                                                    <m:t>𝑐</m:t>
                                                  </m:r>
                                                </m:e>
                                                <m:sub>
                                                  <m:r>
                                                    <a:rPr lang="en-US" sz="2000" i="1">
                                                      <a:latin typeface="Cambria Math"/>
                                                    </a:rPr>
                                                    <m:t>𝑖</m:t>
                                                  </m:r>
                                                </m:sub>
                                              </m:sSub>
                                            </m:num>
                                            <m:den>
                                              <m:sSub>
                                                <m:sSubPr>
                                                  <m:ctrlPr>
                                                    <a:rPr lang="en-US" sz="2000" i="1">
                                                      <a:latin typeface="Cambria Math" panose="02040503050406030204" pitchFamily="18" charset="0"/>
                                                      <a:sym typeface="Symbol"/>
                                                    </a:rPr>
                                                  </m:ctrlPr>
                                                </m:sSubPr>
                                                <m:e>
                                                  <m:r>
                                                    <a:rPr lang="en-US" sz="2000" i="1">
                                                      <a:latin typeface="Cambria Math"/>
                                                      <a:sym typeface="Symbol"/>
                                                    </a:rPr>
                                                    <m:t>𝑐</m:t>
                                                  </m:r>
                                                </m:e>
                                                <m:sub>
                                                  <m:r>
                                                    <a:rPr lang="en-US" sz="2000" i="1">
                                                      <a:latin typeface="Cambria Math"/>
                                                      <a:sym typeface="Symbol"/>
                                                    </a:rPr>
                                                    <m:t>𝑖</m:t>
                                                  </m:r>
                                                  <m:r>
                                                    <a:rPr lang="en-US" sz="2000" i="1">
                                                      <a:latin typeface="Cambria Math"/>
                                                      <a:sym typeface="Symbol"/>
                                                    </a:rPr>
                                                    <m:t>0</m:t>
                                                  </m:r>
                                                </m:sub>
                                              </m:sSub>
                                            </m:den>
                                          </m:f>
                                        </m:e>
                                      </m:func>
                                    </m:e>
                                  </m:d>
                                </m:e>
                              </m:d>
                            </m:e>
                          </m:nary>
                        </m:e>
                      </m:nary>
                      <m:r>
                        <a:rPr lang="en-US" sz="2000" b="0" i="1" smtClean="0">
                          <a:latin typeface="Cambria Math"/>
                          <a:sym typeface="Symbol"/>
                        </a:rPr>
                        <m:t>=−</m:t>
                      </m:r>
                      <m:sSub>
                        <m:sSubPr>
                          <m:ctrlPr>
                            <a:rPr lang="en-US" sz="2000" i="1">
                              <a:latin typeface="Cambria Math" panose="02040503050406030204" pitchFamily="18" charset="0"/>
                              <a:ea typeface="Cambria Math"/>
                            </a:rPr>
                          </m:ctrlPr>
                        </m:sSubPr>
                        <m:e>
                          <m:r>
                            <a:rPr lang="en-US" sz="2000" i="1">
                              <a:latin typeface="Cambria Math"/>
                            </a:rPr>
                            <m:t>𝑘</m:t>
                          </m:r>
                        </m:e>
                        <m:sub>
                          <m:r>
                            <a:rPr lang="en-US" sz="2000" i="1">
                              <a:latin typeface="Cambria Math"/>
                            </a:rPr>
                            <m:t>𝐵</m:t>
                          </m:r>
                        </m:sub>
                      </m:sSub>
                      <m:r>
                        <a:rPr lang="en-US" sz="2000" i="1">
                          <a:latin typeface="Cambria Math"/>
                        </a:rPr>
                        <m:t>𝑇</m:t>
                      </m:r>
                      <m:nary>
                        <m:naryPr>
                          <m:chr m:val="∑"/>
                          <m:ctrlPr>
                            <a:rPr lang="en-US" sz="2000" i="1">
                              <a:latin typeface="Cambria Math" panose="02040503050406030204" pitchFamily="18" charset="0"/>
                            </a:rPr>
                          </m:ctrlPr>
                        </m:naryPr>
                        <m:sub>
                          <m:r>
                            <m:rPr>
                              <m:brk m:alnAt="23"/>
                            </m:rPr>
                            <a:rPr lang="en-US" sz="2000" i="1">
                              <a:latin typeface="Cambria Math"/>
                            </a:rPr>
                            <m:t>𝑖</m:t>
                          </m:r>
                          <m:r>
                            <a:rPr lang="en-US" sz="2000" i="1">
                              <a:latin typeface="Cambria Math"/>
                            </a:rPr>
                            <m:t>=1</m:t>
                          </m:r>
                        </m:sub>
                        <m:sup>
                          <m:r>
                            <a:rPr lang="en-US" sz="2000" i="1">
                              <a:latin typeface="Cambria Math"/>
                            </a:rPr>
                            <m:t>𝑁</m:t>
                          </m:r>
                        </m:sup>
                        <m:e>
                          <m:func>
                            <m:funcPr>
                              <m:ctrlPr>
                                <a:rPr lang="en-US" sz="2000" i="1">
                                  <a:latin typeface="Cambria Math" panose="02040503050406030204" pitchFamily="18" charset="0"/>
                                  <a:sym typeface="Symbol"/>
                                </a:rPr>
                              </m:ctrlPr>
                            </m:funcPr>
                            <m:fName>
                              <m:r>
                                <m:rPr>
                                  <m:sty m:val="p"/>
                                </m:rPr>
                                <a:rPr lang="en-US" sz="2000">
                                  <a:latin typeface="Cambria Math"/>
                                  <a:sym typeface="Symbol"/>
                                </a:rPr>
                                <m:t>l</m:t>
                              </m:r>
                              <m:r>
                                <m:rPr>
                                  <m:sty m:val="p"/>
                                </m:rPr>
                                <a:rPr lang="en-US" sz="2000">
                                  <a:latin typeface="Cambria Math" panose="02040503050406030204" pitchFamily="18" charset="0"/>
                                  <a:sym typeface="Symbol"/>
                                </a:rPr>
                                <m:t>n</m:t>
                              </m:r>
                            </m:fName>
                            <m:e>
                              <m:sSup>
                                <m:sSupPr>
                                  <m:ctrlPr>
                                    <a:rPr lang="en-US" sz="2000" i="1" smtClean="0">
                                      <a:latin typeface="Cambria Math" panose="02040503050406030204" pitchFamily="18" charset="0"/>
                                      <a:sym typeface="Symbol"/>
                                    </a:rPr>
                                  </m:ctrlPr>
                                </m:sSupPr>
                                <m:e>
                                  <m:d>
                                    <m:dPr>
                                      <m:ctrlPr>
                                        <a:rPr lang="en-US" sz="2000" i="1">
                                          <a:latin typeface="Cambria Math" panose="02040503050406030204" pitchFamily="18" charset="0"/>
                                          <a:sym typeface="Symbol"/>
                                        </a:rPr>
                                      </m:ctrlPr>
                                    </m:dPr>
                                    <m:e>
                                      <m:f>
                                        <m:fPr>
                                          <m:ctrlPr>
                                            <a:rPr lang="en-US" sz="2000" i="1">
                                              <a:latin typeface="Cambria Math" panose="02040503050406030204" pitchFamily="18" charset="0"/>
                                              <a:sym typeface="Symbol"/>
                                            </a:rPr>
                                          </m:ctrlPr>
                                        </m:fPr>
                                        <m:num>
                                          <m:sSub>
                                            <m:sSubPr>
                                              <m:ctrlPr>
                                                <a:rPr lang="en-US" sz="2000" i="1">
                                                  <a:latin typeface="Cambria Math" panose="02040503050406030204" pitchFamily="18" charset="0"/>
                                                  <a:sym typeface="Symbol"/>
                                                </a:rPr>
                                              </m:ctrlPr>
                                            </m:sSubPr>
                                            <m:e>
                                              <m:r>
                                                <a:rPr lang="en-US" sz="2000" i="1">
                                                  <a:latin typeface="Cambria Math"/>
                                                </a:rPr>
                                                <m:t>𝑐</m:t>
                                              </m:r>
                                            </m:e>
                                            <m:sub>
                                              <m:r>
                                                <a:rPr lang="en-US" sz="2000" i="1">
                                                  <a:latin typeface="Cambria Math"/>
                                                </a:rPr>
                                                <m:t>𝑖</m:t>
                                              </m:r>
                                            </m:sub>
                                          </m:sSub>
                                        </m:num>
                                        <m:den>
                                          <m:sSub>
                                            <m:sSubPr>
                                              <m:ctrlPr>
                                                <a:rPr lang="en-US" sz="2000" i="1">
                                                  <a:latin typeface="Cambria Math" panose="02040503050406030204" pitchFamily="18" charset="0"/>
                                                  <a:sym typeface="Symbol"/>
                                                </a:rPr>
                                              </m:ctrlPr>
                                            </m:sSubPr>
                                            <m:e>
                                              <m:r>
                                                <a:rPr lang="en-US" sz="2000" i="1">
                                                  <a:latin typeface="Cambria Math"/>
                                                  <a:sym typeface="Symbol"/>
                                                </a:rPr>
                                                <m:t>𝑐</m:t>
                                              </m:r>
                                            </m:e>
                                            <m:sub>
                                              <m:r>
                                                <a:rPr lang="en-US" sz="2000" i="1">
                                                  <a:latin typeface="Cambria Math"/>
                                                  <a:sym typeface="Symbol"/>
                                                </a:rPr>
                                                <m:t>𝑖</m:t>
                                              </m:r>
                                              <m:r>
                                                <a:rPr lang="en-US" sz="2000" i="1">
                                                  <a:latin typeface="Cambria Math"/>
                                                  <a:sym typeface="Symbol"/>
                                                </a:rPr>
                                                <m:t>0</m:t>
                                              </m:r>
                                            </m:sub>
                                          </m:sSub>
                                        </m:den>
                                      </m:f>
                                    </m:e>
                                  </m:d>
                                </m:e>
                                <m:sup>
                                  <m:sSub>
                                    <m:sSubPr>
                                      <m:ctrlPr>
                                        <a:rPr lang="en-US" sz="2000" i="1">
                                          <a:latin typeface="Cambria Math" panose="02040503050406030204" pitchFamily="18" charset="0"/>
                                        </a:rPr>
                                      </m:ctrlPr>
                                    </m:sSubPr>
                                    <m:e>
                                      <m:r>
                                        <a:rPr lang="en-US" sz="2000" i="1">
                                          <a:latin typeface="Cambria Math"/>
                                          <a:ea typeface="Cambria Math"/>
                                        </a:rPr>
                                        <m:t>𝜈</m:t>
                                      </m:r>
                                    </m:e>
                                    <m:sub>
                                      <m:r>
                                        <a:rPr lang="en-US" sz="2000" i="1">
                                          <a:latin typeface="Cambria Math"/>
                                          <a:ea typeface="Cambria Math"/>
                                        </a:rPr>
                                        <m:t>𝑖</m:t>
                                      </m:r>
                                    </m:sub>
                                  </m:sSub>
                                </m:sup>
                              </m:sSup>
                              <m:r>
                                <a:rPr lang="en-US" sz="2000" b="0" i="1" smtClean="0">
                                  <a:latin typeface="Cambria Math"/>
                                  <a:sym typeface="Symbol"/>
                                </a:rPr>
                                <m:t>   </m:t>
                              </m:r>
                            </m:e>
                          </m:func>
                        </m:e>
                      </m:nary>
                    </m:oMath>
                  </m:oMathPara>
                </a14:m>
                <a:endParaRPr lang="en-US" sz="2000" dirty="0" smtClean="0"/>
              </a:p>
              <a:p>
                <a:pPr marL="0" lvl="2"/>
                <a:endParaRPr lang="en-US" sz="2000" dirty="0"/>
              </a:p>
              <a:p>
                <a:pPr marL="0" lvl="2"/>
                <a14:m>
                  <m:oMathPara xmlns:m="http://schemas.openxmlformats.org/officeDocument/2006/math">
                    <m:oMathParaPr>
                      <m:jc m:val="centerGroup"/>
                    </m:oMathParaPr>
                    <m:oMath xmlns:m="http://schemas.openxmlformats.org/officeDocument/2006/math">
                      <m:r>
                        <a:rPr lang="en-US" sz="2000" i="1">
                          <a:latin typeface="Cambria Math"/>
                          <a:ea typeface="Cambria Math"/>
                        </a:rPr>
                        <m:t>⇒</m:t>
                      </m:r>
                      <m:r>
                        <a:rPr lang="en-US" sz="2000" b="0" i="1" smtClean="0">
                          <a:latin typeface="Cambria Math"/>
                          <a:ea typeface="Cambria Math"/>
                        </a:rPr>
                        <m:t>−</m:t>
                      </m:r>
                      <m:f>
                        <m:fPr>
                          <m:ctrlPr>
                            <a:rPr lang="en-US" sz="2000" i="1" smtClean="0">
                              <a:latin typeface="Cambria Math" panose="02040503050406030204" pitchFamily="18" charset="0"/>
                              <a:ea typeface="Cambria Math"/>
                            </a:rPr>
                          </m:ctrlPr>
                        </m:fPr>
                        <m:num>
                          <m:r>
                            <a:rPr lang="en-US" sz="2000" b="0" i="1" smtClean="0">
                              <a:latin typeface="Cambria Math"/>
                              <a:ea typeface="Cambria Math"/>
                            </a:rPr>
                            <m:t>1</m:t>
                          </m:r>
                        </m:num>
                        <m:den>
                          <m:sSub>
                            <m:sSubPr>
                              <m:ctrlPr>
                                <a:rPr lang="en-US" sz="2000" i="1">
                                  <a:latin typeface="Cambria Math" panose="02040503050406030204" pitchFamily="18" charset="0"/>
                                  <a:ea typeface="Cambria Math"/>
                                </a:rPr>
                              </m:ctrlPr>
                            </m:sSubPr>
                            <m:e>
                              <m:r>
                                <a:rPr lang="en-US" sz="2000" i="1">
                                  <a:latin typeface="Cambria Math"/>
                                </a:rPr>
                                <m:t>𝑘</m:t>
                              </m:r>
                            </m:e>
                            <m:sub>
                              <m:r>
                                <a:rPr lang="en-US" sz="2000" i="1">
                                  <a:latin typeface="Cambria Math"/>
                                </a:rPr>
                                <m:t>𝐵</m:t>
                              </m:r>
                            </m:sub>
                          </m:sSub>
                          <m:r>
                            <a:rPr lang="en-US" sz="2000" i="1">
                              <a:latin typeface="Cambria Math"/>
                            </a:rPr>
                            <m:t>𝑇</m:t>
                          </m:r>
                        </m:den>
                      </m:f>
                      <m:nary>
                        <m:naryPr>
                          <m:chr m:val="∑"/>
                          <m:ctrlPr>
                            <a:rPr lang="en-US" sz="2000" i="1">
                              <a:latin typeface="Cambria Math" panose="02040503050406030204" pitchFamily="18" charset="0"/>
                            </a:rPr>
                          </m:ctrlPr>
                        </m:naryPr>
                        <m:sub>
                          <m:r>
                            <m:rPr>
                              <m:brk m:alnAt="23"/>
                            </m:rPr>
                            <a:rPr lang="en-US" sz="2000" i="1">
                              <a:latin typeface="Cambria Math"/>
                            </a:rPr>
                            <m:t>𝑖</m:t>
                          </m:r>
                          <m:r>
                            <a:rPr lang="en-US" sz="2000" i="1">
                              <a:latin typeface="Cambria Math"/>
                            </a:rPr>
                            <m:t>=1</m:t>
                          </m:r>
                        </m:sub>
                        <m:sup>
                          <m:r>
                            <a:rPr lang="en-US" sz="2000" i="1">
                              <a:latin typeface="Cambria Math"/>
                            </a:rPr>
                            <m:t>𝑁</m:t>
                          </m:r>
                        </m:sup>
                        <m:e>
                          <m:sSub>
                            <m:sSubPr>
                              <m:ctrlPr>
                                <a:rPr lang="en-US" sz="2000" i="1">
                                  <a:latin typeface="Cambria Math" panose="02040503050406030204" pitchFamily="18" charset="0"/>
                                </a:rPr>
                              </m:ctrlPr>
                            </m:sSubPr>
                            <m:e>
                              <m:r>
                                <a:rPr lang="en-US" sz="2000" i="1">
                                  <a:latin typeface="Cambria Math"/>
                                  <a:ea typeface="Cambria Math"/>
                                </a:rPr>
                                <m:t>𝜈</m:t>
                              </m:r>
                            </m:e>
                            <m:sub>
                              <m:r>
                                <a:rPr lang="en-US" sz="2000" i="1">
                                  <a:latin typeface="Cambria Math"/>
                                  <a:ea typeface="Cambria Math"/>
                                </a:rPr>
                                <m:t>𝑖</m:t>
                              </m:r>
                            </m:sub>
                          </m:sSub>
                          <m:sSubSup>
                            <m:sSubSupPr>
                              <m:ctrlPr>
                                <a:rPr lang="en-US" sz="2000" i="1">
                                  <a:latin typeface="Cambria Math" panose="02040503050406030204" pitchFamily="18" charset="0"/>
                                  <a:ea typeface="Cambria Math"/>
                                </a:rPr>
                              </m:ctrlPr>
                            </m:sSubSupPr>
                            <m:e>
                              <m:r>
                                <a:rPr lang="en-US" sz="2000" i="1">
                                  <a:latin typeface="Cambria Math"/>
                                  <a:ea typeface="Cambria Math"/>
                                </a:rPr>
                                <m:t>𝜇</m:t>
                              </m:r>
                            </m:e>
                            <m:sub>
                              <m:r>
                                <a:rPr lang="en-US" sz="2000" i="1">
                                  <a:latin typeface="Cambria Math"/>
                                  <a:ea typeface="Cambria Math"/>
                                </a:rPr>
                                <m:t>𝑖</m:t>
                              </m:r>
                            </m:sub>
                            <m:sup>
                              <m:r>
                                <a:rPr lang="en-US" sz="2000" i="1">
                                  <a:latin typeface="Cambria Math"/>
                                  <a:ea typeface="Cambria Math"/>
                                </a:rPr>
                                <m:t>0</m:t>
                              </m:r>
                            </m:sup>
                          </m:sSubSup>
                          <m:r>
                            <a:rPr lang="en-US" sz="2000" i="1">
                              <a:latin typeface="Cambria Math"/>
                              <a:sym typeface="Symbol"/>
                            </a:rPr>
                            <m:t>=</m:t>
                          </m:r>
                        </m:e>
                      </m:nary>
                      <m:func>
                        <m:funcPr>
                          <m:ctrlPr>
                            <a:rPr lang="en-US" sz="2000" b="0" i="1" smtClean="0">
                              <a:latin typeface="Cambria Math" panose="02040503050406030204" pitchFamily="18" charset="0"/>
                              <a:sym typeface="Symbol"/>
                            </a:rPr>
                          </m:ctrlPr>
                        </m:funcPr>
                        <m:fName>
                          <m:r>
                            <m:rPr>
                              <m:sty m:val="p"/>
                            </m:rPr>
                            <a:rPr lang="en-US" sz="2000" b="0" i="0" smtClean="0">
                              <a:latin typeface="Cambria Math"/>
                              <a:sym typeface="Symbol"/>
                            </a:rPr>
                            <m:t>ln</m:t>
                          </m:r>
                        </m:fName>
                        <m:e>
                          <m:nary>
                            <m:naryPr>
                              <m:chr m:val="∏"/>
                              <m:ctrlPr>
                                <a:rPr lang="en-US" sz="2000" i="1">
                                  <a:latin typeface="Cambria Math" panose="02040503050406030204" pitchFamily="18" charset="0"/>
                                  <a:sym typeface="Symbol"/>
                                </a:rPr>
                              </m:ctrlPr>
                            </m:naryPr>
                            <m:sub>
                              <m:r>
                                <m:rPr>
                                  <m:brk m:alnAt="23"/>
                                </m:rPr>
                                <a:rPr lang="en-US" sz="2000" i="1">
                                  <a:latin typeface="Cambria Math"/>
                                  <a:sym typeface="Symbol"/>
                                </a:rPr>
                                <m:t>𝑖</m:t>
                              </m:r>
                              <m:r>
                                <a:rPr lang="en-US" sz="2000" i="1">
                                  <a:latin typeface="Cambria Math"/>
                                  <a:sym typeface="Symbol"/>
                                </a:rPr>
                                <m:t>=1</m:t>
                              </m:r>
                            </m:sub>
                            <m:sup>
                              <m:r>
                                <a:rPr lang="en-US" sz="2000" i="1">
                                  <a:latin typeface="Cambria Math"/>
                                  <a:sym typeface="Symbol"/>
                                </a:rPr>
                                <m:t>𝑁</m:t>
                              </m:r>
                            </m:sup>
                            <m:e>
                              <m:sSup>
                                <m:sSupPr>
                                  <m:ctrlPr>
                                    <a:rPr lang="en-US" sz="2000" i="1">
                                      <a:latin typeface="Cambria Math" panose="02040503050406030204" pitchFamily="18" charset="0"/>
                                      <a:sym typeface="Symbol"/>
                                    </a:rPr>
                                  </m:ctrlPr>
                                </m:sSupPr>
                                <m:e>
                                  <m:d>
                                    <m:dPr>
                                      <m:ctrlPr>
                                        <a:rPr lang="en-US" sz="2000" i="1">
                                          <a:latin typeface="Cambria Math" panose="02040503050406030204" pitchFamily="18" charset="0"/>
                                          <a:sym typeface="Symbol"/>
                                        </a:rPr>
                                      </m:ctrlPr>
                                    </m:dPr>
                                    <m:e>
                                      <m:f>
                                        <m:fPr>
                                          <m:ctrlPr>
                                            <a:rPr lang="en-US" sz="2000" i="1">
                                              <a:latin typeface="Cambria Math" panose="02040503050406030204" pitchFamily="18" charset="0"/>
                                              <a:sym typeface="Symbol"/>
                                            </a:rPr>
                                          </m:ctrlPr>
                                        </m:fPr>
                                        <m:num>
                                          <m:sSub>
                                            <m:sSubPr>
                                              <m:ctrlPr>
                                                <a:rPr lang="en-US" sz="2000" i="1">
                                                  <a:latin typeface="Cambria Math" panose="02040503050406030204" pitchFamily="18" charset="0"/>
                                                  <a:sym typeface="Symbol"/>
                                                </a:rPr>
                                              </m:ctrlPr>
                                            </m:sSubPr>
                                            <m:e>
                                              <m:r>
                                                <a:rPr lang="en-US" sz="2000" i="1">
                                                  <a:latin typeface="Cambria Math"/>
                                                </a:rPr>
                                                <m:t>𝑐</m:t>
                                              </m:r>
                                            </m:e>
                                            <m:sub>
                                              <m:r>
                                                <a:rPr lang="en-US" sz="2000" i="1">
                                                  <a:latin typeface="Cambria Math"/>
                                                </a:rPr>
                                                <m:t>𝑖</m:t>
                                              </m:r>
                                            </m:sub>
                                          </m:sSub>
                                        </m:num>
                                        <m:den>
                                          <m:sSub>
                                            <m:sSubPr>
                                              <m:ctrlPr>
                                                <a:rPr lang="en-US" sz="2000" i="1">
                                                  <a:latin typeface="Cambria Math" panose="02040503050406030204" pitchFamily="18" charset="0"/>
                                                  <a:sym typeface="Symbol"/>
                                                </a:rPr>
                                              </m:ctrlPr>
                                            </m:sSubPr>
                                            <m:e>
                                              <m:r>
                                                <a:rPr lang="en-US" sz="2000" i="1">
                                                  <a:latin typeface="Cambria Math"/>
                                                  <a:sym typeface="Symbol"/>
                                                </a:rPr>
                                                <m:t>𝑐</m:t>
                                              </m:r>
                                            </m:e>
                                            <m:sub>
                                              <m:r>
                                                <a:rPr lang="en-US" sz="2000" i="1">
                                                  <a:latin typeface="Cambria Math"/>
                                                  <a:sym typeface="Symbol"/>
                                                </a:rPr>
                                                <m:t>𝑖</m:t>
                                              </m:r>
                                              <m:r>
                                                <a:rPr lang="en-US" sz="2000" i="1">
                                                  <a:latin typeface="Cambria Math"/>
                                                  <a:sym typeface="Symbol"/>
                                                </a:rPr>
                                                <m:t>0</m:t>
                                              </m:r>
                                            </m:sub>
                                          </m:sSub>
                                        </m:den>
                                      </m:f>
                                    </m:e>
                                  </m:d>
                                </m:e>
                                <m:sup>
                                  <m:sSub>
                                    <m:sSubPr>
                                      <m:ctrlPr>
                                        <a:rPr lang="en-US" sz="2000" i="1">
                                          <a:latin typeface="Cambria Math" panose="02040503050406030204" pitchFamily="18" charset="0"/>
                                        </a:rPr>
                                      </m:ctrlPr>
                                    </m:sSubPr>
                                    <m:e>
                                      <m:r>
                                        <a:rPr lang="en-US" sz="2000" i="1">
                                          <a:latin typeface="Cambria Math"/>
                                          <a:ea typeface="Cambria Math"/>
                                        </a:rPr>
                                        <m:t>𝜈</m:t>
                                      </m:r>
                                    </m:e>
                                    <m:sub>
                                      <m:r>
                                        <a:rPr lang="en-US" sz="2000" i="1">
                                          <a:latin typeface="Cambria Math"/>
                                          <a:ea typeface="Cambria Math"/>
                                        </a:rPr>
                                        <m:t>𝑖</m:t>
                                      </m:r>
                                    </m:sub>
                                  </m:sSub>
                                </m:sup>
                              </m:sSup>
                            </m:e>
                          </m:nary>
                        </m:e>
                      </m:func>
                    </m:oMath>
                  </m:oMathPara>
                </a14:m>
                <a:endParaRPr lang="en-US" sz="2000" dirty="0"/>
              </a:p>
              <a:p>
                <a:pPr marL="0" lvl="2"/>
                <a:endParaRPr lang="en-US" sz="2000" dirty="0" smtClean="0"/>
              </a:p>
              <a:p>
                <a:pPr marL="0" lvl="2"/>
                <a14:m>
                  <m:oMathPara xmlns:m="http://schemas.openxmlformats.org/officeDocument/2006/math">
                    <m:oMathParaPr>
                      <m:jc m:val="centerGroup"/>
                    </m:oMathParaPr>
                    <m:oMath xmlns:m="http://schemas.openxmlformats.org/officeDocument/2006/math">
                      <m:r>
                        <a:rPr lang="en-US" sz="2000" i="1">
                          <a:latin typeface="Cambria Math"/>
                          <a:ea typeface="Cambria Math"/>
                        </a:rPr>
                        <m:t>⇒</m:t>
                      </m:r>
                      <m:sSup>
                        <m:sSupPr>
                          <m:ctrlPr>
                            <a:rPr lang="en-US" sz="2000" i="1" smtClean="0">
                              <a:latin typeface="Cambria Math" panose="02040503050406030204" pitchFamily="18" charset="0"/>
                              <a:ea typeface="Cambria Math"/>
                            </a:rPr>
                          </m:ctrlPr>
                        </m:sSupPr>
                        <m:e>
                          <m:r>
                            <a:rPr lang="en-US" sz="2000" i="1" smtClean="0">
                              <a:latin typeface="Cambria Math"/>
                              <a:ea typeface="Cambria Math"/>
                            </a:rPr>
                            <m:t>𝑒</m:t>
                          </m:r>
                        </m:e>
                        <m:sup>
                          <m:r>
                            <a:rPr lang="en-US" sz="2000" i="1">
                              <a:latin typeface="Cambria Math"/>
                              <a:ea typeface="Cambria Math"/>
                            </a:rPr>
                            <m:t>−</m:t>
                          </m:r>
                          <m:f>
                            <m:fPr>
                              <m:ctrlPr>
                                <a:rPr lang="en-US" sz="2000" i="1">
                                  <a:latin typeface="Cambria Math" panose="02040503050406030204" pitchFamily="18" charset="0"/>
                                  <a:ea typeface="Cambria Math"/>
                                </a:rPr>
                              </m:ctrlPr>
                            </m:fPr>
                            <m:num>
                              <m:r>
                                <a:rPr lang="en-US" sz="2000" i="1">
                                  <a:latin typeface="Cambria Math"/>
                                  <a:ea typeface="Cambria Math"/>
                                </a:rPr>
                                <m:t>1</m:t>
                              </m:r>
                            </m:num>
                            <m:den>
                              <m:sSub>
                                <m:sSubPr>
                                  <m:ctrlPr>
                                    <a:rPr lang="en-US" sz="2000" i="1">
                                      <a:latin typeface="Cambria Math" panose="02040503050406030204" pitchFamily="18" charset="0"/>
                                      <a:ea typeface="Cambria Math"/>
                                    </a:rPr>
                                  </m:ctrlPr>
                                </m:sSubPr>
                                <m:e>
                                  <m:r>
                                    <a:rPr lang="en-US" sz="2000" i="1">
                                      <a:latin typeface="Cambria Math"/>
                                    </a:rPr>
                                    <m:t>𝑘</m:t>
                                  </m:r>
                                </m:e>
                                <m:sub>
                                  <m:r>
                                    <a:rPr lang="en-US" sz="2000" i="1">
                                      <a:latin typeface="Cambria Math"/>
                                    </a:rPr>
                                    <m:t>𝐵</m:t>
                                  </m:r>
                                </m:sub>
                              </m:sSub>
                              <m:r>
                                <a:rPr lang="en-US" sz="2000" i="1">
                                  <a:latin typeface="Cambria Math"/>
                                </a:rPr>
                                <m:t>𝑇</m:t>
                              </m:r>
                            </m:den>
                          </m:f>
                          <m:nary>
                            <m:naryPr>
                              <m:chr m:val="∑"/>
                              <m:ctrlPr>
                                <a:rPr lang="en-US" sz="2000" i="1">
                                  <a:latin typeface="Cambria Math" panose="02040503050406030204" pitchFamily="18" charset="0"/>
                                </a:rPr>
                              </m:ctrlPr>
                            </m:naryPr>
                            <m:sub>
                              <m:r>
                                <m:rPr>
                                  <m:brk m:alnAt="23"/>
                                </m:rPr>
                                <a:rPr lang="en-US" sz="2000" i="1">
                                  <a:latin typeface="Cambria Math"/>
                                </a:rPr>
                                <m:t>𝑖</m:t>
                              </m:r>
                              <m:r>
                                <a:rPr lang="en-US" sz="2000" i="1">
                                  <a:latin typeface="Cambria Math"/>
                                </a:rPr>
                                <m:t>=1</m:t>
                              </m:r>
                            </m:sub>
                            <m:sup>
                              <m:r>
                                <a:rPr lang="en-US" sz="2000" i="1">
                                  <a:latin typeface="Cambria Math"/>
                                </a:rPr>
                                <m:t>𝑁</m:t>
                              </m:r>
                            </m:sup>
                            <m:e>
                              <m:sSub>
                                <m:sSubPr>
                                  <m:ctrlPr>
                                    <a:rPr lang="en-US" sz="2000" i="1">
                                      <a:latin typeface="Cambria Math" panose="02040503050406030204" pitchFamily="18" charset="0"/>
                                    </a:rPr>
                                  </m:ctrlPr>
                                </m:sSubPr>
                                <m:e>
                                  <m:r>
                                    <a:rPr lang="en-US" sz="2000" i="1">
                                      <a:latin typeface="Cambria Math"/>
                                      <a:ea typeface="Cambria Math"/>
                                    </a:rPr>
                                    <m:t>𝜈</m:t>
                                  </m:r>
                                </m:e>
                                <m:sub>
                                  <m:r>
                                    <a:rPr lang="en-US" sz="2000" i="1">
                                      <a:latin typeface="Cambria Math"/>
                                      <a:ea typeface="Cambria Math"/>
                                    </a:rPr>
                                    <m:t>𝑖</m:t>
                                  </m:r>
                                </m:sub>
                              </m:sSub>
                              <m:sSubSup>
                                <m:sSubSupPr>
                                  <m:ctrlPr>
                                    <a:rPr lang="en-US" sz="2000" i="1">
                                      <a:latin typeface="Cambria Math" panose="02040503050406030204" pitchFamily="18" charset="0"/>
                                      <a:ea typeface="Cambria Math"/>
                                    </a:rPr>
                                  </m:ctrlPr>
                                </m:sSubSupPr>
                                <m:e>
                                  <m:r>
                                    <a:rPr lang="en-US" sz="2000" i="1">
                                      <a:latin typeface="Cambria Math"/>
                                      <a:ea typeface="Cambria Math"/>
                                    </a:rPr>
                                    <m:t>𝜇</m:t>
                                  </m:r>
                                </m:e>
                                <m:sub>
                                  <m:r>
                                    <a:rPr lang="en-US" sz="2000" i="1">
                                      <a:latin typeface="Cambria Math"/>
                                      <a:ea typeface="Cambria Math"/>
                                    </a:rPr>
                                    <m:t>𝑖</m:t>
                                  </m:r>
                                </m:sub>
                                <m:sup>
                                  <m:r>
                                    <a:rPr lang="en-US" sz="2000" i="1">
                                      <a:latin typeface="Cambria Math"/>
                                      <a:ea typeface="Cambria Math"/>
                                    </a:rPr>
                                    <m:t>0</m:t>
                                  </m:r>
                                </m:sup>
                              </m:sSubSup>
                            </m:e>
                          </m:nary>
                        </m:sup>
                      </m:sSup>
                      <m:r>
                        <a:rPr lang="en-US" sz="2000" b="0" i="1" smtClean="0">
                          <a:latin typeface="Cambria Math"/>
                          <a:ea typeface="Cambria Math"/>
                        </a:rPr>
                        <m:t>=</m:t>
                      </m:r>
                      <m:nary>
                        <m:naryPr>
                          <m:chr m:val="∏"/>
                          <m:ctrlPr>
                            <a:rPr lang="en-US" sz="2000" i="1">
                              <a:latin typeface="Cambria Math" panose="02040503050406030204" pitchFamily="18" charset="0"/>
                              <a:sym typeface="Symbol"/>
                            </a:rPr>
                          </m:ctrlPr>
                        </m:naryPr>
                        <m:sub>
                          <m:r>
                            <m:rPr>
                              <m:brk m:alnAt="23"/>
                            </m:rPr>
                            <a:rPr lang="en-US" sz="2000" i="1">
                              <a:latin typeface="Cambria Math"/>
                              <a:sym typeface="Symbol"/>
                            </a:rPr>
                            <m:t>𝑖</m:t>
                          </m:r>
                          <m:r>
                            <a:rPr lang="en-US" sz="2000" i="1">
                              <a:latin typeface="Cambria Math"/>
                              <a:sym typeface="Symbol"/>
                            </a:rPr>
                            <m:t>=1</m:t>
                          </m:r>
                        </m:sub>
                        <m:sup>
                          <m:r>
                            <a:rPr lang="en-US" sz="2000" i="1">
                              <a:latin typeface="Cambria Math"/>
                              <a:sym typeface="Symbol"/>
                            </a:rPr>
                            <m:t>𝑁</m:t>
                          </m:r>
                        </m:sup>
                        <m:e>
                          <m:sSup>
                            <m:sSupPr>
                              <m:ctrlPr>
                                <a:rPr lang="en-US" sz="2000" i="1">
                                  <a:latin typeface="Cambria Math" panose="02040503050406030204" pitchFamily="18" charset="0"/>
                                  <a:sym typeface="Symbol"/>
                                </a:rPr>
                              </m:ctrlPr>
                            </m:sSupPr>
                            <m:e>
                              <m:d>
                                <m:dPr>
                                  <m:ctrlPr>
                                    <a:rPr lang="en-US" sz="2000" i="1">
                                      <a:latin typeface="Cambria Math" panose="02040503050406030204" pitchFamily="18" charset="0"/>
                                      <a:sym typeface="Symbol"/>
                                    </a:rPr>
                                  </m:ctrlPr>
                                </m:dPr>
                                <m:e>
                                  <m:f>
                                    <m:fPr>
                                      <m:ctrlPr>
                                        <a:rPr lang="en-US" sz="2000" i="1">
                                          <a:latin typeface="Cambria Math" panose="02040503050406030204" pitchFamily="18" charset="0"/>
                                          <a:sym typeface="Symbol"/>
                                        </a:rPr>
                                      </m:ctrlPr>
                                    </m:fPr>
                                    <m:num>
                                      <m:sSub>
                                        <m:sSubPr>
                                          <m:ctrlPr>
                                            <a:rPr lang="en-US" sz="2000" i="1">
                                              <a:latin typeface="Cambria Math" panose="02040503050406030204" pitchFamily="18" charset="0"/>
                                              <a:sym typeface="Symbol"/>
                                            </a:rPr>
                                          </m:ctrlPr>
                                        </m:sSubPr>
                                        <m:e>
                                          <m:r>
                                            <a:rPr lang="en-US" sz="2000" i="1">
                                              <a:latin typeface="Cambria Math"/>
                                            </a:rPr>
                                            <m:t>𝑐</m:t>
                                          </m:r>
                                        </m:e>
                                        <m:sub>
                                          <m:r>
                                            <a:rPr lang="en-US" sz="2000" i="1">
                                              <a:latin typeface="Cambria Math"/>
                                            </a:rPr>
                                            <m:t>𝑖</m:t>
                                          </m:r>
                                        </m:sub>
                                      </m:sSub>
                                    </m:num>
                                    <m:den>
                                      <m:sSub>
                                        <m:sSubPr>
                                          <m:ctrlPr>
                                            <a:rPr lang="en-US" sz="2000" i="1">
                                              <a:latin typeface="Cambria Math" panose="02040503050406030204" pitchFamily="18" charset="0"/>
                                              <a:sym typeface="Symbol"/>
                                            </a:rPr>
                                          </m:ctrlPr>
                                        </m:sSubPr>
                                        <m:e>
                                          <m:r>
                                            <a:rPr lang="en-US" sz="2000" i="1">
                                              <a:latin typeface="Cambria Math"/>
                                              <a:sym typeface="Symbol"/>
                                            </a:rPr>
                                            <m:t>𝑐</m:t>
                                          </m:r>
                                        </m:e>
                                        <m:sub>
                                          <m:r>
                                            <a:rPr lang="en-US" sz="2000" i="1">
                                              <a:latin typeface="Cambria Math"/>
                                              <a:sym typeface="Symbol"/>
                                            </a:rPr>
                                            <m:t>𝑖</m:t>
                                          </m:r>
                                          <m:r>
                                            <a:rPr lang="en-US" sz="2000" i="1">
                                              <a:latin typeface="Cambria Math"/>
                                              <a:sym typeface="Symbol"/>
                                            </a:rPr>
                                            <m:t>0</m:t>
                                          </m:r>
                                        </m:sub>
                                      </m:sSub>
                                    </m:den>
                                  </m:f>
                                </m:e>
                              </m:d>
                            </m:e>
                            <m:sup>
                              <m:sSub>
                                <m:sSubPr>
                                  <m:ctrlPr>
                                    <a:rPr lang="en-US" sz="2000" i="1">
                                      <a:latin typeface="Cambria Math" panose="02040503050406030204" pitchFamily="18" charset="0"/>
                                    </a:rPr>
                                  </m:ctrlPr>
                                </m:sSubPr>
                                <m:e>
                                  <m:r>
                                    <a:rPr lang="en-US" sz="2000" i="1">
                                      <a:latin typeface="Cambria Math"/>
                                      <a:ea typeface="Cambria Math"/>
                                    </a:rPr>
                                    <m:t>𝜈</m:t>
                                  </m:r>
                                </m:e>
                                <m:sub>
                                  <m:r>
                                    <a:rPr lang="en-US" sz="2000" i="1">
                                      <a:latin typeface="Cambria Math"/>
                                      <a:ea typeface="Cambria Math"/>
                                    </a:rPr>
                                    <m:t>𝑖</m:t>
                                  </m:r>
                                </m:sub>
                              </m:sSub>
                            </m:sup>
                          </m:sSup>
                        </m:e>
                      </m:nary>
                    </m:oMath>
                  </m:oMathPara>
                </a14:m>
                <a:endParaRPr lang="en-US" sz="2000" dirty="0" smtClean="0"/>
              </a:p>
              <a:p>
                <a:pPr marL="0" lvl="2"/>
                <a:r>
                  <a:rPr lang="en-US" dirty="0" smtClean="0">
                    <a:sym typeface="Symbol"/>
                  </a:rPr>
                  <a:t>Multiply both side by </a:t>
                </a:r>
              </a:p>
              <a:p>
                <a:pPr marL="0" lvl="2"/>
                <a14:m>
                  <m:oMathPara xmlns:m="http://schemas.openxmlformats.org/officeDocument/2006/math">
                    <m:oMathParaPr>
                      <m:jc m:val="centerGroup"/>
                    </m:oMathParaPr>
                    <m:oMath xmlns:m="http://schemas.openxmlformats.org/officeDocument/2006/math">
                      <m:nary>
                        <m:naryPr>
                          <m:chr m:val="∏"/>
                          <m:ctrlPr>
                            <a:rPr lang="en-US" sz="2000" i="1">
                              <a:latin typeface="Cambria Math" panose="02040503050406030204" pitchFamily="18" charset="0"/>
                              <a:sym typeface="Symbol"/>
                            </a:rPr>
                          </m:ctrlPr>
                        </m:naryPr>
                        <m:sub>
                          <m:r>
                            <m:rPr>
                              <m:brk m:alnAt="23"/>
                            </m:rPr>
                            <a:rPr lang="en-US" sz="2000" i="1">
                              <a:latin typeface="Cambria Math"/>
                              <a:sym typeface="Symbol"/>
                            </a:rPr>
                            <m:t>𝑖</m:t>
                          </m:r>
                          <m:r>
                            <a:rPr lang="en-US" sz="2000" i="1">
                              <a:latin typeface="Cambria Math"/>
                              <a:sym typeface="Symbol"/>
                            </a:rPr>
                            <m:t>=1</m:t>
                          </m:r>
                        </m:sub>
                        <m:sup>
                          <m:r>
                            <a:rPr lang="en-US" sz="2000" i="1">
                              <a:latin typeface="Cambria Math"/>
                              <a:sym typeface="Symbol"/>
                            </a:rPr>
                            <m:t>𝑁</m:t>
                          </m:r>
                        </m:sup>
                        <m:e>
                          <m:sSup>
                            <m:sSupPr>
                              <m:ctrlPr>
                                <a:rPr lang="en-US" sz="2000" i="1">
                                  <a:latin typeface="Cambria Math" panose="02040503050406030204" pitchFamily="18" charset="0"/>
                                  <a:sym typeface="Symbol"/>
                                </a:rPr>
                              </m:ctrlPr>
                            </m:sSupPr>
                            <m:e>
                              <m:sSub>
                                <m:sSubPr>
                                  <m:ctrlPr>
                                    <a:rPr lang="en-US" sz="2000" i="1">
                                      <a:latin typeface="Cambria Math" panose="02040503050406030204" pitchFamily="18" charset="0"/>
                                      <a:sym typeface="Symbol"/>
                                    </a:rPr>
                                  </m:ctrlPr>
                                </m:sSubPr>
                                <m:e>
                                  <m:r>
                                    <a:rPr lang="en-US" sz="2000" i="1">
                                      <a:latin typeface="Cambria Math"/>
                                      <a:sym typeface="Symbol"/>
                                    </a:rPr>
                                    <m:t>𝑐</m:t>
                                  </m:r>
                                </m:e>
                                <m:sub>
                                  <m:r>
                                    <a:rPr lang="en-US" sz="2000" i="1">
                                      <a:latin typeface="Cambria Math"/>
                                      <a:sym typeface="Symbol"/>
                                    </a:rPr>
                                    <m:t>𝑖</m:t>
                                  </m:r>
                                  <m:r>
                                    <a:rPr lang="en-US" sz="2000" i="1">
                                      <a:latin typeface="Cambria Math"/>
                                      <a:sym typeface="Symbol"/>
                                    </a:rPr>
                                    <m:t>0</m:t>
                                  </m:r>
                                </m:sub>
                              </m:sSub>
                            </m:e>
                            <m:sup>
                              <m:sSub>
                                <m:sSubPr>
                                  <m:ctrlPr>
                                    <a:rPr lang="en-US" sz="2000" i="1">
                                      <a:latin typeface="Cambria Math" panose="02040503050406030204" pitchFamily="18" charset="0"/>
                                    </a:rPr>
                                  </m:ctrlPr>
                                </m:sSubPr>
                                <m:e>
                                  <m:r>
                                    <a:rPr lang="en-US" sz="2000" i="1">
                                      <a:latin typeface="Cambria Math"/>
                                      <a:ea typeface="Cambria Math"/>
                                    </a:rPr>
                                    <m:t>𝜈</m:t>
                                  </m:r>
                                </m:e>
                                <m:sub>
                                  <m:r>
                                    <a:rPr lang="en-US" sz="2000" i="1">
                                      <a:latin typeface="Cambria Math"/>
                                      <a:ea typeface="Cambria Math"/>
                                    </a:rPr>
                                    <m:t>𝑖</m:t>
                                  </m:r>
                                </m:sub>
                              </m:sSub>
                            </m:sup>
                          </m:sSup>
                        </m:e>
                      </m:nary>
                    </m:oMath>
                  </m:oMathPara>
                </a14:m>
                <a:endParaRPr lang="en-US" sz="2000" dirty="0"/>
              </a:p>
            </p:txBody>
          </p:sp>
        </mc:Choice>
        <mc:Fallback xmlns="">
          <p:sp>
            <p:nvSpPr>
              <p:cNvPr id="8" name="Rectangle 7"/>
              <p:cNvSpPr>
                <a:spLocks noRot="1" noChangeAspect="1" noMove="1" noResize="1" noEditPoints="1" noAdjustHandles="1" noChangeArrowheads="1" noChangeShapeType="1" noTextEdit="1"/>
              </p:cNvSpPr>
              <p:nvPr/>
            </p:nvSpPr>
            <p:spPr>
              <a:xfrm>
                <a:off x="76200" y="701059"/>
                <a:ext cx="8991600" cy="5712461"/>
              </a:xfrm>
              <a:prstGeom prst="rect">
                <a:avLst/>
              </a:prstGeom>
              <a:blipFill rotWithShape="0">
                <a:blip r:embed="rId4"/>
                <a:stretch>
                  <a:fillRect l="-1085"/>
                </a:stretch>
              </a:blipFill>
            </p:spPr>
            <p:txBody>
              <a:bodyPr/>
              <a:lstStyle/>
              <a:p>
                <a:r>
                  <a:rPr lang="en-US">
                    <a:noFill/>
                  </a:rPr>
                  <a:t> </a:t>
                </a:r>
              </a:p>
            </p:txBody>
          </p:sp>
        </mc:Fallback>
      </mc:AlternateContent>
      <p:pic>
        <p:nvPicPr>
          <p:cNvPr id="9" name="Picture 4" descr="redblackblocki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Arrow Connector 4"/>
          <p:cNvCxnSpPr/>
          <p:nvPr/>
        </p:nvCxnSpPr>
        <p:spPr bwMode="auto">
          <a:xfrm>
            <a:off x="2057400" y="2590800"/>
            <a:ext cx="1752600" cy="599209"/>
          </a:xfrm>
          <a:prstGeom prst="straightConnector1">
            <a:avLst/>
          </a:prstGeom>
          <a:solidFill>
            <a:schemeClr val="accent1"/>
          </a:solidFill>
          <a:ln w="60325" cap="flat" cmpd="sng" algn="ctr">
            <a:solidFill>
              <a:srgbClr val="00B05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Straight Arrow Connector 9"/>
          <p:cNvCxnSpPr/>
          <p:nvPr/>
        </p:nvCxnSpPr>
        <p:spPr bwMode="auto">
          <a:xfrm flipH="1">
            <a:off x="5867400" y="2743200"/>
            <a:ext cx="1219200" cy="446809"/>
          </a:xfrm>
          <a:prstGeom prst="straightConnector1">
            <a:avLst/>
          </a:prstGeom>
          <a:solidFill>
            <a:schemeClr val="accent1"/>
          </a:solidFill>
          <a:ln w="60325" cap="flat" cmpd="sng" algn="ctr">
            <a:solidFill>
              <a:srgbClr val="00B05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3991688518"/>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p:cNvSpPr>
            <a:spLocks noGrp="1" noChangeArrowheads="1"/>
          </p:cNvSpPr>
          <p:nvPr>
            <p:ph type="title"/>
          </p:nvPr>
        </p:nvSpPr>
        <p:spPr>
          <a:xfrm>
            <a:off x="0" y="12700"/>
            <a:ext cx="9144000" cy="825500"/>
          </a:xfrm>
        </p:spPr>
        <p:txBody>
          <a:bodyPr>
            <a:noAutofit/>
          </a:bodyPr>
          <a:lstStyle/>
          <a:p>
            <a:pPr eaLnBrk="1" hangingPunct="1"/>
            <a:r>
              <a:rPr lang="en-US" sz="3200" b="1" dirty="0" smtClean="0">
                <a:solidFill>
                  <a:srgbClr val="0000CC"/>
                </a:solidFill>
              </a:rPr>
              <a:t>Law of Mass Action</a:t>
            </a:r>
          </a:p>
        </p:txBody>
      </p:sp>
      <p:pic>
        <p:nvPicPr>
          <p:cNvPr id="15367" name="Picture 17"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8" name="Rectangle 7"/>
              <p:cNvSpPr/>
              <p:nvPr/>
            </p:nvSpPr>
            <p:spPr>
              <a:xfrm>
                <a:off x="76200" y="701059"/>
                <a:ext cx="8991600" cy="5468485"/>
              </a:xfrm>
              <a:prstGeom prst="rect">
                <a:avLst/>
              </a:prstGeom>
            </p:spPr>
            <p:txBody>
              <a:bodyPr wrap="square">
                <a:spAutoFit/>
              </a:bodyPr>
              <a:lstStyle/>
              <a:p>
                <a:pPr marL="0" lvl="2"/>
                <a14:m>
                  <m:oMathPara xmlns:m="http://schemas.openxmlformats.org/officeDocument/2006/math">
                    <m:oMathParaPr>
                      <m:jc m:val="centerGroup"/>
                    </m:oMathParaPr>
                    <m:oMath xmlns:m="http://schemas.openxmlformats.org/officeDocument/2006/math">
                      <m:r>
                        <a:rPr lang="en-US" sz="2000" b="0" i="1" smtClean="0">
                          <a:latin typeface="Cambria Math"/>
                        </a:rPr>
                        <m:t>0=</m:t>
                      </m:r>
                      <m:nary>
                        <m:naryPr>
                          <m:chr m:val="∑"/>
                          <m:ctrlPr>
                            <a:rPr lang="en-US" sz="2000" i="1">
                              <a:latin typeface="Cambria Math" panose="02040503050406030204" pitchFamily="18" charset="0"/>
                            </a:rPr>
                          </m:ctrlPr>
                        </m:naryPr>
                        <m:sub>
                          <m:r>
                            <m:rPr>
                              <m:brk m:alnAt="23"/>
                            </m:rPr>
                            <a:rPr lang="en-US" sz="2000" i="1">
                              <a:latin typeface="Cambria Math"/>
                            </a:rPr>
                            <m:t>𝑖</m:t>
                          </m:r>
                          <m:r>
                            <a:rPr lang="en-US" sz="2000" i="1">
                              <a:latin typeface="Cambria Math"/>
                            </a:rPr>
                            <m:t>=1</m:t>
                          </m:r>
                        </m:sub>
                        <m:sup>
                          <m:r>
                            <a:rPr lang="en-US" sz="2000" i="1">
                              <a:latin typeface="Cambria Math"/>
                            </a:rPr>
                            <m:t>𝑁</m:t>
                          </m:r>
                        </m:sup>
                        <m:e>
                          <m:sSub>
                            <m:sSubPr>
                              <m:ctrlPr>
                                <a:rPr lang="en-US" sz="2000" i="1">
                                  <a:latin typeface="Cambria Math" panose="02040503050406030204" pitchFamily="18" charset="0"/>
                                </a:rPr>
                              </m:ctrlPr>
                            </m:sSubPr>
                            <m:e>
                              <m:r>
                                <a:rPr lang="en-US" sz="2000" i="1">
                                  <a:latin typeface="Cambria Math"/>
                                  <a:ea typeface="Cambria Math"/>
                                </a:rPr>
                                <m:t>𝜈</m:t>
                              </m:r>
                            </m:e>
                            <m:sub>
                              <m:r>
                                <a:rPr lang="en-US" sz="2000" i="1">
                                  <a:latin typeface="Cambria Math"/>
                                  <a:ea typeface="Cambria Math"/>
                                </a:rPr>
                                <m:t>𝑖</m:t>
                              </m:r>
                            </m:sub>
                          </m:sSub>
                          <m:sSub>
                            <m:sSubPr>
                              <m:ctrlPr>
                                <a:rPr lang="el-GR" sz="2000" i="1">
                                  <a:latin typeface="Cambria Math" panose="02040503050406030204" pitchFamily="18" charset="0"/>
                                  <a:ea typeface="Cambria Math"/>
                                </a:rPr>
                              </m:ctrlPr>
                            </m:sSubPr>
                            <m:e>
                              <m:r>
                                <a:rPr lang="el-GR" sz="2000" i="1">
                                  <a:latin typeface="Cambria Math"/>
                                  <a:ea typeface="Cambria Math"/>
                                </a:rPr>
                                <m:t>𝜇</m:t>
                              </m:r>
                            </m:e>
                            <m:sub>
                              <m:r>
                                <a:rPr lang="en-US" sz="2000" i="1">
                                  <a:latin typeface="Cambria Math"/>
                                  <a:ea typeface="Cambria Math"/>
                                </a:rPr>
                                <m:t>𝑖</m:t>
                              </m:r>
                            </m:sub>
                          </m:sSub>
                        </m:e>
                      </m:nary>
                      <m:r>
                        <a:rPr lang="en-US" sz="2000" b="0" i="1" smtClean="0">
                          <a:latin typeface="Cambria Math"/>
                          <a:ea typeface="Cambria Math"/>
                        </a:rPr>
                        <m:t>=</m:t>
                      </m:r>
                      <m:nary>
                        <m:naryPr>
                          <m:chr m:val="∑"/>
                          <m:ctrlPr>
                            <a:rPr lang="en-US" sz="2000" i="1">
                              <a:latin typeface="Cambria Math" panose="02040503050406030204" pitchFamily="18" charset="0"/>
                            </a:rPr>
                          </m:ctrlPr>
                        </m:naryPr>
                        <m:sub>
                          <m:r>
                            <m:rPr>
                              <m:brk m:alnAt="23"/>
                            </m:rPr>
                            <a:rPr lang="en-US" sz="2000" i="1">
                              <a:latin typeface="Cambria Math"/>
                            </a:rPr>
                            <m:t>𝑖</m:t>
                          </m:r>
                          <m:r>
                            <a:rPr lang="en-US" sz="2000" i="1">
                              <a:latin typeface="Cambria Math"/>
                            </a:rPr>
                            <m:t>=1</m:t>
                          </m:r>
                        </m:sub>
                        <m:sup>
                          <m:r>
                            <a:rPr lang="en-US" sz="2000" i="1">
                              <a:latin typeface="Cambria Math"/>
                            </a:rPr>
                            <m:t>𝑁</m:t>
                          </m:r>
                        </m:sup>
                        <m:e>
                          <m:sSub>
                            <m:sSubPr>
                              <m:ctrlPr>
                                <a:rPr lang="en-US" sz="2000" i="1">
                                  <a:latin typeface="Cambria Math" panose="02040503050406030204" pitchFamily="18" charset="0"/>
                                </a:rPr>
                              </m:ctrlPr>
                            </m:sSubPr>
                            <m:e>
                              <m:r>
                                <a:rPr lang="en-US" sz="2000" i="1">
                                  <a:latin typeface="Cambria Math"/>
                                  <a:ea typeface="Cambria Math"/>
                                </a:rPr>
                                <m:t>𝜈</m:t>
                              </m:r>
                            </m:e>
                            <m:sub>
                              <m:r>
                                <a:rPr lang="en-US" sz="2000" i="1">
                                  <a:latin typeface="Cambria Math"/>
                                  <a:ea typeface="Cambria Math"/>
                                </a:rPr>
                                <m:t>𝑖</m:t>
                              </m:r>
                            </m:sub>
                          </m:sSub>
                          <m:d>
                            <m:dPr>
                              <m:ctrlPr>
                                <a:rPr lang="en-US" sz="2000" i="1" smtClean="0">
                                  <a:latin typeface="Cambria Math" panose="02040503050406030204" pitchFamily="18" charset="0"/>
                                  <a:ea typeface="Cambria Math"/>
                                </a:rPr>
                              </m:ctrlPr>
                            </m:dPr>
                            <m:e>
                              <m:sSubSup>
                                <m:sSubSupPr>
                                  <m:ctrlPr>
                                    <a:rPr lang="en-US" sz="2000" i="1">
                                      <a:latin typeface="Cambria Math" panose="02040503050406030204" pitchFamily="18" charset="0"/>
                                      <a:ea typeface="Cambria Math"/>
                                    </a:rPr>
                                  </m:ctrlPr>
                                </m:sSubSupPr>
                                <m:e>
                                  <m:r>
                                    <a:rPr lang="en-US" sz="2000" i="1">
                                      <a:latin typeface="Cambria Math"/>
                                      <a:ea typeface="Cambria Math"/>
                                    </a:rPr>
                                    <m:t>𝜇</m:t>
                                  </m:r>
                                </m:e>
                                <m:sub>
                                  <m:r>
                                    <a:rPr lang="en-US" sz="2000" i="1">
                                      <a:latin typeface="Cambria Math"/>
                                      <a:ea typeface="Cambria Math"/>
                                    </a:rPr>
                                    <m:t>𝑖</m:t>
                                  </m:r>
                                </m:sub>
                                <m:sup>
                                  <m:r>
                                    <a:rPr lang="en-US" sz="2000" i="1">
                                      <a:latin typeface="Cambria Math"/>
                                      <a:ea typeface="Cambria Math"/>
                                    </a:rPr>
                                    <m:t>0</m:t>
                                  </m:r>
                                </m:sup>
                              </m:sSubSup>
                              <m:r>
                                <a:rPr lang="en-US" sz="2000" i="1">
                                  <a:latin typeface="Cambria Math"/>
                                  <a:sym typeface="Symbol"/>
                                </a:rPr>
                                <m:t>+</m:t>
                              </m:r>
                              <m:sSub>
                                <m:sSubPr>
                                  <m:ctrlPr>
                                    <a:rPr lang="en-US" sz="2000" i="1">
                                      <a:latin typeface="Cambria Math" panose="02040503050406030204" pitchFamily="18" charset="0"/>
                                      <a:ea typeface="Cambria Math"/>
                                    </a:rPr>
                                  </m:ctrlPr>
                                </m:sSubPr>
                                <m:e>
                                  <m:r>
                                    <a:rPr lang="en-US" sz="2000" i="1">
                                      <a:latin typeface="Cambria Math"/>
                                    </a:rPr>
                                    <m:t>𝑘</m:t>
                                  </m:r>
                                </m:e>
                                <m:sub>
                                  <m:r>
                                    <a:rPr lang="en-US" sz="2000" i="1">
                                      <a:latin typeface="Cambria Math"/>
                                    </a:rPr>
                                    <m:t>𝐵</m:t>
                                  </m:r>
                                </m:sub>
                              </m:sSub>
                              <m:r>
                                <a:rPr lang="en-US" sz="2000" i="1">
                                  <a:latin typeface="Cambria Math"/>
                                </a:rPr>
                                <m:t>𝑇</m:t>
                              </m:r>
                              <m:d>
                                <m:dPr>
                                  <m:begChr m:val="["/>
                                  <m:endChr m:val="]"/>
                                  <m:ctrlPr>
                                    <a:rPr lang="en-US" sz="2000" i="1">
                                      <a:latin typeface="Cambria Math" panose="02040503050406030204" pitchFamily="18" charset="0"/>
                                    </a:rPr>
                                  </m:ctrlPr>
                                </m:dPr>
                                <m:e>
                                  <m:func>
                                    <m:funcPr>
                                      <m:ctrlPr>
                                        <a:rPr lang="en-US" sz="2000" i="1">
                                          <a:latin typeface="Cambria Math" panose="02040503050406030204" pitchFamily="18" charset="0"/>
                                          <a:sym typeface="Symbol"/>
                                        </a:rPr>
                                      </m:ctrlPr>
                                    </m:funcPr>
                                    <m:fName>
                                      <m:r>
                                        <m:rPr>
                                          <m:sty m:val="p"/>
                                        </m:rPr>
                                        <a:rPr lang="en-US" sz="2000">
                                          <a:latin typeface="Cambria Math"/>
                                          <a:sym typeface="Symbol"/>
                                        </a:rPr>
                                        <m:t>ln</m:t>
                                      </m:r>
                                    </m:fName>
                                    <m:e>
                                      <m:f>
                                        <m:fPr>
                                          <m:ctrlPr>
                                            <a:rPr lang="en-US" sz="2000" i="1">
                                              <a:latin typeface="Cambria Math" panose="02040503050406030204" pitchFamily="18" charset="0"/>
                                              <a:sym typeface="Symbol"/>
                                            </a:rPr>
                                          </m:ctrlPr>
                                        </m:fPr>
                                        <m:num>
                                          <m:sSub>
                                            <m:sSubPr>
                                              <m:ctrlPr>
                                                <a:rPr lang="en-US" sz="2000" i="1">
                                                  <a:latin typeface="Cambria Math" panose="02040503050406030204" pitchFamily="18" charset="0"/>
                                                  <a:sym typeface="Symbol"/>
                                                </a:rPr>
                                              </m:ctrlPr>
                                            </m:sSubPr>
                                            <m:e>
                                              <m:r>
                                                <a:rPr lang="en-US" sz="2000" i="1">
                                                  <a:latin typeface="Cambria Math"/>
                                                </a:rPr>
                                                <m:t>𝑐</m:t>
                                              </m:r>
                                            </m:e>
                                            <m:sub>
                                              <m:r>
                                                <a:rPr lang="en-US" sz="2000" i="1">
                                                  <a:latin typeface="Cambria Math"/>
                                                </a:rPr>
                                                <m:t>𝑖</m:t>
                                              </m:r>
                                            </m:sub>
                                          </m:sSub>
                                        </m:num>
                                        <m:den>
                                          <m:sSub>
                                            <m:sSubPr>
                                              <m:ctrlPr>
                                                <a:rPr lang="en-US" sz="2000" i="1">
                                                  <a:latin typeface="Cambria Math" panose="02040503050406030204" pitchFamily="18" charset="0"/>
                                                  <a:sym typeface="Symbol"/>
                                                </a:rPr>
                                              </m:ctrlPr>
                                            </m:sSubPr>
                                            <m:e>
                                              <m:r>
                                                <a:rPr lang="en-US" sz="2000" i="1">
                                                  <a:latin typeface="Cambria Math"/>
                                                  <a:sym typeface="Symbol"/>
                                                </a:rPr>
                                                <m:t>𝑐</m:t>
                                              </m:r>
                                            </m:e>
                                            <m:sub>
                                              <m:r>
                                                <a:rPr lang="en-US" sz="2000" i="1">
                                                  <a:latin typeface="Cambria Math"/>
                                                  <a:sym typeface="Symbol"/>
                                                </a:rPr>
                                                <m:t>𝑖</m:t>
                                              </m:r>
                                              <m:r>
                                                <a:rPr lang="en-US" sz="2000" i="1">
                                                  <a:latin typeface="Cambria Math"/>
                                                  <a:sym typeface="Symbol"/>
                                                </a:rPr>
                                                <m:t>0</m:t>
                                              </m:r>
                                            </m:sub>
                                          </m:sSub>
                                        </m:den>
                                      </m:f>
                                    </m:e>
                                  </m:func>
                                </m:e>
                              </m:d>
                            </m:e>
                          </m:d>
                        </m:e>
                      </m:nary>
                    </m:oMath>
                  </m:oMathPara>
                </a14:m>
                <a:endParaRPr lang="en-US" sz="2000" dirty="0" smtClean="0"/>
              </a:p>
              <a:p>
                <a:pPr marL="0" lvl="2"/>
                <a:endParaRPr lang="en-US" sz="2000" dirty="0"/>
              </a:p>
              <a:p>
                <a:pPr marL="0" lvl="2"/>
                <a14:m>
                  <m:oMathPara xmlns:m="http://schemas.openxmlformats.org/officeDocument/2006/math">
                    <m:oMathParaPr>
                      <m:jc m:val="centerGroup"/>
                    </m:oMathParaPr>
                    <m:oMath xmlns:m="http://schemas.openxmlformats.org/officeDocument/2006/math">
                      <m:r>
                        <a:rPr lang="en-US" sz="2000" i="1">
                          <a:latin typeface="Cambria Math"/>
                          <a:ea typeface="Cambria Math"/>
                        </a:rPr>
                        <m:t>⇒</m:t>
                      </m:r>
                      <m:nary>
                        <m:naryPr>
                          <m:chr m:val="∑"/>
                          <m:ctrlPr>
                            <a:rPr lang="en-US" sz="2000" i="1">
                              <a:latin typeface="Cambria Math" panose="02040503050406030204" pitchFamily="18" charset="0"/>
                            </a:rPr>
                          </m:ctrlPr>
                        </m:naryPr>
                        <m:sub>
                          <m:r>
                            <m:rPr>
                              <m:brk m:alnAt="23"/>
                            </m:rPr>
                            <a:rPr lang="en-US" sz="2000" i="1">
                              <a:latin typeface="Cambria Math"/>
                            </a:rPr>
                            <m:t>𝑖</m:t>
                          </m:r>
                          <m:r>
                            <a:rPr lang="en-US" sz="2000" i="1">
                              <a:latin typeface="Cambria Math"/>
                            </a:rPr>
                            <m:t>=1</m:t>
                          </m:r>
                        </m:sub>
                        <m:sup>
                          <m:r>
                            <a:rPr lang="en-US" sz="2000" i="1">
                              <a:latin typeface="Cambria Math"/>
                            </a:rPr>
                            <m:t>𝑁</m:t>
                          </m:r>
                        </m:sup>
                        <m:e>
                          <m:sSub>
                            <m:sSubPr>
                              <m:ctrlPr>
                                <a:rPr lang="en-US" sz="2000" i="1">
                                  <a:latin typeface="Cambria Math" panose="02040503050406030204" pitchFamily="18" charset="0"/>
                                </a:rPr>
                              </m:ctrlPr>
                            </m:sSubPr>
                            <m:e>
                              <m:r>
                                <a:rPr lang="en-US" sz="2000" i="1">
                                  <a:latin typeface="Cambria Math"/>
                                  <a:ea typeface="Cambria Math"/>
                                </a:rPr>
                                <m:t>𝜈</m:t>
                              </m:r>
                            </m:e>
                            <m:sub>
                              <m:r>
                                <a:rPr lang="en-US" sz="2000" i="1">
                                  <a:latin typeface="Cambria Math"/>
                                  <a:ea typeface="Cambria Math"/>
                                </a:rPr>
                                <m:t>𝑖</m:t>
                              </m:r>
                            </m:sub>
                          </m:sSub>
                          <m:sSubSup>
                            <m:sSubSupPr>
                              <m:ctrlPr>
                                <a:rPr lang="en-US" sz="2000" i="1">
                                  <a:latin typeface="Cambria Math" panose="02040503050406030204" pitchFamily="18" charset="0"/>
                                  <a:ea typeface="Cambria Math"/>
                                </a:rPr>
                              </m:ctrlPr>
                            </m:sSubSupPr>
                            <m:e>
                              <m:r>
                                <a:rPr lang="en-US" sz="2000" i="1">
                                  <a:latin typeface="Cambria Math"/>
                                  <a:ea typeface="Cambria Math"/>
                                </a:rPr>
                                <m:t>𝜇</m:t>
                              </m:r>
                            </m:e>
                            <m:sub>
                              <m:r>
                                <a:rPr lang="en-US" sz="2000" i="1">
                                  <a:latin typeface="Cambria Math"/>
                                  <a:ea typeface="Cambria Math"/>
                                </a:rPr>
                                <m:t>𝑖</m:t>
                              </m:r>
                            </m:sub>
                            <m:sup>
                              <m:r>
                                <a:rPr lang="en-US" sz="2000" i="1">
                                  <a:latin typeface="Cambria Math"/>
                                  <a:ea typeface="Cambria Math"/>
                                </a:rPr>
                                <m:t>0</m:t>
                              </m:r>
                            </m:sup>
                          </m:sSubSup>
                          <m:r>
                            <a:rPr lang="en-US" sz="2000" b="0" i="1" smtClean="0">
                              <a:latin typeface="Cambria Math"/>
                              <a:sym typeface="Symbol"/>
                            </a:rPr>
                            <m:t>=−</m:t>
                          </m:r>
                          <m:nary>
                            <m:naryPr>
                              <m:chr m:val="∑"/>
                              <m:ctrlPr>
                                <a:rPr lang="en-US" sz="2000" i="1">
                                  <a:latin typeface="Cambria Math" panose="02040503050406030204" pitchFamily="18" charset="0"/>
                                </a:rPr>
                              </m:ctrlPr>
                            </m:naryPr>
                            <m:sub>
                              <m:r>
                                <m:rPr>
                                  <m:brk m:alnAt="23"/>
                                </m:rPr>
                                <a:rPr lang="en-US" sz="2000" i="1">
                                  <a:latin typeface="Cambria Math"/>
                                </a:rPr>
                                <m:t>𝑖</m:t>
                              </m:r>
                              <m:r>
                                <a:rPr lang="en-US" sz="2000" i="1">
                                  <a:latin typeface="Cambria Math"/>
                                </a:rPr>
                                <m:t>=1</m:t>
                              </m:r>
                            </m:sub>
                            <m:sup>
                              <m:r>
                                <a:rPr lang="en-US" sz="2000" i="1">
                                  <a:latin typeface="Cambria Math"/>
                                </a:rPr>
                                <m:t>𝑁</m:t>
                              </m:r>
                            </m:sup>
                            <m:e>
                              <m:sSub>
                                <m:sSubPr>
                                  <m:ctrlPr>
                                    <a:rPr lang="en-US" sz="2000" i="1">
                                      <a:latin typeface="Cambria Math" panose="02040503050406030204" pitchFamily="18" charset="0"/>
                                    </a:rPr>
                                  </m:ctrlPr>
                                </m:sSubPr>
                                <m:e>
                                  <m:r>
                                    <a:rPr lang="en-US" sz="2000" i="1">
                                      <a:latin typeface="Cambria Math"/>
                                      <a:ea typeface="Cambria Math"/>
                                    </a:rPr>
                                    <m:t>𝜈</m:t>
                                  </m:r>
                                </m:e>
                                <m:sub>
                                  <m:r>
                                    <a:rPr lang="en-US" sz="2000" i="1">
                                      <a:latin typeface="Cambria Math"/>
                                      <a:ea typeface="Cambria Math"/>
                                    </a:rPr>
                                    <m:t>𝑖</m:t>
                                  </m:r>
                                </m:sub>
                              </m:sSub>
                              <m:d>
                                <m:dPr>
                                  <m:ctrlPr>
                                    <a:rPr lang="en-US" sz="2000" i="1">
                                      <a:latin typeface="Cambria Math" panose="02040503050406030204" pitchFamily="18" charset="0"/>
                                      <a:ea typeface="Cambria Math"/>
                                    </a:rPr>
                                  </m:ctrlPr>
                                </m:dPr>
                                <m:e>
                                  <m:sSub>
                                    <m:sSubPr>
                                      <m:ctrlPr>
                                        <a:rPr lang="en-US" sz="2000" i="1">
                                          <a:latin typeface="Cambria Math" panose="02040503050406030204" pitchFamily="18" charset="0"/>
                                          <a:ea typeface="Cambria Math"/>
                                        </a:rPr>
                                      </m:ctrlPr>
                                    </m:sSubPr>
                                    <m:e>
                                      <m:r>
                                        <a:rPr lang="en-US" sz="2000" i="1">
                                          <a:latin typeface="Cambria Math"/>
                                        </a:rPr>
                                        <m:t>𝑘</m:t>
                                      </m:r>
                                    </m:e>
                                    <m:sub>
                                      <m:r>
                                        <a:rPr lang="en-US" sz="2000" i="1">
                                          <a:latin typeface="Cambria Math"/>
                                        </a:rPr>
                                        <m:t>𝐵</m:t>
                                      </m:r>
                                    </m:sub>
                                  </m:sSub>
                                  <m:r>
                                    <a:rPr lang="en-US" sz="2000" i="1">
                                      <a:latin typeface="Cambria Math"/>
                                    </a:rPr>
                                    <m:t>𝑇</m:t>
                                  </m:r>
                                  <m:d>
                                    <m:dPr>
                                      <m:begChr m:val="["/>
                                      <m:endChr m:val="]"/>
                                      <m:ctrlPr>
                                        <a:rPr lang="en-US" sz="2000" i="1">
                                          <a:latin typeface="Cambria Math" panose="02040503050406030204" pitchFamily="18" charset="0"/>
                                        </a:rPr>
                                      </m:ctrlPr>
                                    </m:dPr>
                                    <m:e>
                                      <m:func>
                                        <m:funcPr>
                                          <m:ctrlPr>
                                            <a:rPr lang="en-US" sz="2000" i="1">
                                              <a:latin typeface="Cambria Math" panose="02040503050406030204" pitchFamily="18" charset="0"/>
                                              <a:sym typeface="Symbol"/>
                                            </a:rPr>
                                          </m:ctrlPr>
                                        </m:funcPr>
                                        <m:fName>
                                          <m:r>
                                            <m:rPr>
                                              <m:sty m:val="p"/>
                                            </m:rPr>
                                            <a:rPr lang="en-US" sz="2000">
                                              <a:latin typeface="Cambria Math"/>
                                              <a:sym typeface="Symbol"/>
                                            </a:rPr>
                                            <m:t>ln</m:t>
                                          </m:r>
                                        </m:fName>
                                        <m:e>
                                          <m:f>
                                            <m:fPr>
                                              <m:ctrlPr>
                                                <a:rPr lang="en-US" sz="2000" i="1">
                                                  <a:latin typeface="Cambria Math" panose="02040503050406030204" pitchFamily="18" charset="0"/>
                                                  <a:sym typeface="Symbol"/>
                                                </a:rPr>
                                              </m:ctrlPr>
                                            </m:fPr>
                                            <m:num>
                                              <m:sSub>
                                                <m:sSubPr>
                                                  <m:ctrlPr>
                                                    <a:rPr lang="en-US" sz="2000" i="1">
                                                      <a:latin typeface="Cambria Math" panose="02040503050406030204" pitchFamily="18" charset="0"/>
                                                      <a:sym typeface="Symbol"/>
                                                    </a:rPr>
                                                  </m:ctrlPr>
                                                </m:sSubPr>
                                                <m:e>
                                                  <m:r>
                                                    <a:rPr lang="en-US" sz="2000" i="1">
                                                      <a:latin typeface="Cambria Math"/>
                                                    </a:rPr>
                                                    <m:t>𝑐</m:t>
                                                  </m:r>
                                                </m:e>
                                                <m:sub>
                                                  <m:r>
                                                    <a:rPr lang="en-US" sz="2000" i="1">
                                                      <a:latin typeface="Cambria Math"/>
                                                    </a:rPr>
                                                    <m:t>𝑖</m:t>
                                                  </m:r>
                                                </m:sub>
                                              </m:sSub>
                                            </m:num>
                                            <m:den>
                                              <m:sSub>
                                                <m:sSubPr>
                                                  <m:ctrlPr>
                                                    <a:rPr lang="en-US" sz="2000" i="1">
                                                      <a:latin typeface="Cambria Math" panose="02040503050406030204" pitchFamily="18" charset="0"/>
                                                      <a:sym typeface="Symbol"/>
                                                    </a:rPr>
                                                  </m:ctrlPr>
                                                </m:sSubPr>
                                                <m:e>
                                                  <m:r>
                                                    <a:rPr lang="en-US" sz="2000" i="1">
                                                      <a:latin typeface="Cambria Math"/>
                                                      <a:sym typeface="Symbol"/>
                                                    </a:rPr>
                                                    <m:t>𝑐</m:t>
                                                  </m:r>
                                                </m:e>
                                                <m:sub>
                                                  <m:r>
                                                    <a:rPr lang="en-US" sz="2000" i="1">
                                                      <a:latin typeface="Cambria Math"/>
                                                      <a:sym typeface="Symbol"/>
                                                    </a:rPr>
                                                    <m:t>𝑖</m:t>
                                                  </m:r>
                                                  <m:r>
                                                    <a:rPr lang="en-US" sz="2000" i="1">
                                                      <a:latin typeface="Cambria Math"/>
                                                      <a:sym typeface="Symbol"/>
                                                    </a:rPr>
                                                    <m:t>0</m:t>
                                                  </m:r>
                                                </m:sub>
                                              </m:sSub>
                                            </m:den>
                                          </m:f>
                                        </m:e>
                                      </m:func>
                                    </m:e>
                                  </m:d>
                                </m:e>
                              </m:d>
                            </m:e>
                          </m:nary>
                        </m:e>
                      </m:nary>
                      <m:r>
                        <a:rPr lang="en-US" sz="2000" b="0" i="1" smtClean="0">
                          <a:latin typeface="Cambria Math"/>
                          <a:sym typeface="Symbol"/>
                        </a:rPr>
                        <m:t>=−</m:t>
                      </m:r>
                      <m:sSub>
                        <m:sSubPr>
                          <m:ctrlPr>
                            <a:rPr lang="en-US" sz="2000" i="1">
                              <a:latin typeface="Cambria Math" panose="02040503050406030204" pitchFamily="18" charset="0"/>
                              <a:ea typeface="Cambria Math"/>
                            </a:rPr>
                          </m:ctrlPr>
                        </m:sSubPr>
                        <m:e>
                          <m:r>
                            <a:rPr lang="en-US" sz="2000" i="1">
                              <a:latin typeface="Cambria Math" panose="02040503050406030204" pitchFamily="18" charset="0"/>
                            </a:rPr>
                            <m:t>𝑘</m:t>
                          </m:r>
                        </m:e>
                        <m:sub>
                          <m:r>
                            <a:rPr lang="en-US" sz="2000" i="1">
                              <a:latin typeface="Cambria Math"/>
                            </a:rPr>
                            <m:t>𝐵</m:t>
                          </m:r>
                        </m:sub>
                      </m:sSub>
                      <m:r>
                        <a:rPr lang="en-US" sz="2000" i="1">
                          <a:latin typeface="Cambria Math"/>
                        </a:rPr>
                        <m:t>𝑇</m:t>
                      </m:r>
                      <m:nary>
                        <m:naryPr>
                          <m:chr m:val="∑"/>
                          <m:ctrlPr>
                            <a:rPr lang="en-US" sz="2000" i="1">
                              <a:latin typeface="Cambria Math" panose="02040503050406030204" pitchFamily="18" charset="0"/>
                            </a:rPr>
                          </m:ctrlPr>
                        </m:naryPr>
                        <m:sub>
                          <m:r>
                            <m:rPr>
                              <m:brk m:alnAt="23"/>
                            </m:rPr>
                            <a:rPr lang="en-US" sz="2000" i="1">
                              <a:latin typeface="Cambria Math"/>
                            </a:rPr>
                            <m:t>𝑖</m:t>
                          </m:r>
                          <m:r>
                            <a:rPr lang="en-US" sz="2000" i="1">
                              <a:latin typeface="Cambria Math"/>
                            </a:rPr>
                            <m:t>=1</m:t>
                          </m:r>
                        </m:sub>
                        <m:sup>
                          <m:r>
                            <a:rPr lang="en-US" sz="2000" i="1">
                              <a:latin typeface="Cambria Math"/>
                            </a:rPr>
                            <m:t>𝑁</m:t>
                          </m:r>
                        </m:sup>
                        <m:e>
                          <m:func>
                            <m:funcPr>
                              <m:ctrlPr>
                                <a:rPr lang="en-US" sz="2000" i="1">
                                  <a:latin typeface="Cambria Math" panose="02040503050406030204" pitchFamily="18" charset="0"/>
                                  <a:sym typeface="Symbol"/>
                                </a:rPr>
                              </m:ctrlPr>
                            </m:funcPr>
                            <m:fName>
                              <m:r>
                                <m:rPr>
                                  <m:sty m:val="p"/>
                                </m:rPr>
                                <a:rPr lang="en-US" sz="2000">
                                  <a:latin typeface="Cambria Math"/>
                                  <a:sym typeface="Symbol"/>
                                </a:rPr>
                                <m:t>ln</m:t>
                              </m:r>
                            </m:fName>
                            <m:e>
                              <m:sSup>
                                <m:sSupPr>
                                  <m:ctrlPr>
                                    <a:rPr lang="en-US" sz="2000" i="1" smtClean="0">
                                      <a:latin typeface="Cambria Math" panose="02040503050406030204" pitchFamily="18" charset="0"/>
                                      <a:sym typeface="Symbol"/>
                                    </a:rPr>
                                  </m:ctrlPr>
                                </m:sSupPr>
                                <m:e>
                                  <m:d>
                                    <m:dPr>
                                      <m:ctrlPr>
                                        <a:rPr lang="en-US" sz="2000" i="1">
                                          <a:latin typeface="Cambria Math" panose="02040503050406030204" pitchFamily="18" charset="0"/>
                                          <a:sym typeface="Symbol"/>
                                        </a:rPr>
                                      </m:ctrlPr>
                                    </m:dPr>
                                    <m:e>
                                      <m:f>
                                        <m:fPr>
                                          <m:ctrlPr>
                                            <a:rPr lang="en-US" sz="2000" i="1">
                                              <a:latin typeface="Cambria Math" panose="02040503050406030204" pitchFamily="18" charset="0"/>
                                              <a:sym typeface="Symbol"/>
                                            </a:rPr>
                                          </m:ctrlPr>
                                        </m:fPr>
                                        <m:num>
                                          <m:sSub>
                                            <m:sSubPr>
                                              <m:ctrlPr>
                                                <a:rPr lang="en-US" sz="2000" i="1">
                                                  <a:latin typeface="Cambria Math" panose="02040503050406030204" pitchFamily="18" charset="0"/>
                                                  <a:sym typeface="Symbol"/>
                                                </a:rPr>
                                              </m:ctrlPr>
                                            </m:sSubPr>
                                            <m:e>
                                              <m:r>
                                                <a:rPr lang="en-US" sz="2000" i="1">
                                                  <a:latin typeface="Cambria Math"/>
                                                </a:rPr>
                                                <m:t>𝑐</m:t>
                                              </m:r>
                                            </m:e>
                                            <m:sub>
                                              <m:r>
                                                <a:rPr lang="en-US" sz="2000" i="1">
                                                  <a:latin typeface="Cambria Math"/>
                                                </a:rPr>
                                                <m:t>𝑖</m:t>
                                              </m:r>
                                            </m:sub>
                                          </m:sSub>
                                        </m:num>
                                        <m:den>
                                          <m:sSub>
                                            <m:sSubPr>
                                              <m:ctrlPr>
                                                <a:rPr lang="en-US" sz="2000" i="1">
                                                  <a:latin typeface="Cambria Math" panose="02040503050406030204" pitchFamily="18" charset="0"/>
                                                  <a:sym typeface="Symbol"/>
                                                </a:rPr>
                                              </m:ctrlPr>
                                            </m:sSubPr>
                                            <m:e>
                                              <m:r>
                                                <a:rPr lang="en-US" sz="2000" i="1">
                                                  <a:latin typeface="Cambria Math"/>
                                                  <a:sym typeface="Symbol"/>
                                                </a:rPr>
                                                <m:t>𝑐</m:t>
                                              </m:r>
                                            </m:e>
                                            <m:sub>
                                              <m:r>
                                                <a:rPr lang="en-US" sz="2000" i="1">
                                                  <a:latin typeface="Cambria Math"/>
                                                  <a:sym typeface="Symbol"/>
                                                </a:rPr>
                                                <m:t>𝑖</m:t>
                                              </m:r>
                                              <m:r>
                                                <a:rPr lang="en-US" sz="2000" i="1">
                                                  <a:latin typeface="Cambria Math"/>
                                                  <a:sym typeface="Symbol"/>
                                                </a:rPr>
                                                <m:t>0</m:t>
                                              </m:r>
                                            </m:sub>
                                          </m:sSub>
                                        </m:den>
                                      </m:f>
                                    </m:e>
                                  </m:d>
                                </m:e>
                                <m:sup>
                                  <m:sSub>
                                    <m:sSubPr>
                                      <m:ctrlPr>
                                        <a:rPr lang="en-US" sz="2000" i="1">
                                          <a:latin typeface="Cambria Math" panose="02040503050406030204" pitchFamily="18" charset="0"/>
                                        </a:rPr>
                                      </m:ctrlPr>
                                    </m:sSubPr>
                                    <m:e>
                                      <m:r>
                                        <a:rPr lang="en-US" sz="2000" i="1">
                                          <a:latin typeface="Cambria Math"/>
                                          <a:ea typeface="Cambria Math"/>
                                        </a:rPr>
                                        <m:t>𝜈</m:t>
                                      </m:r>
                                    </m:e>
                                    <m:sub>
                                      <m:r>
                                        <a:rPr lang="en-US" sz="2000" i="1">
                                          <a:latin typeface="Cambria Math"/>
                                          <a:ea typeface="Cambria Math"/>
                                        </a:rPr>
                                        <m:t>𝑖</m:t>
                                      </m:r>
                                    </m:sub>
                                  </m:sSub>
                                </m:sup>
                              </m:sSup>
                              <m:r>
                                <a:rPr lang="en-US" sz="2000" b="0" i="1" smtClean="0">
                                  <a:latin typeface="Cambria Math"/>
                                  <a:sym typeface="Symbol"/>
                                </a:rPr>
                                <m:t>   </m:t>
                              </m:r>
                            </m:e>
                          </m:func>
                        </m:e>
                      </m:nary>
                    </m:oMath>
                  </m:oMathPara>
                </a14:m>
                <a:endParaRPr lang="en-US" sz="2000" dirty="0" smtClean="0"/>
              </a:p>
              <a:p>
                <a:pPr marL="0" lvl="2"/>
                <a:endParaRPr lang="en-US" sz="2000" dirty="0"/>
              </a:p>
              <a:p>
                <a:pPr marL="0" lvl="2"/>
                <a14:m>
                  <m:oMathPara xmlns:m="http://schemas.openxmlformats.org/officeDocument/2006/math">
                    <m:oMathParaPr>
                      <m:jc m:val="centerGroup"/>
                    </m:oMathParaPr>
                    <m:oMath xmlns:m="http://schemas.openxmlformats.org/officeDocument/2006/math">
                      <m:r>
                        <a:rPr lang="en-US" sz="2000" i="1">
                          <a:latin typeface="Cambria Math"/>
                          <a:ea typeface="Cambria Math"/>
                        </a:rPr>
                        <m:t>⇒</m:t>
                      </m:r>
                      <m:r>
                        <a:rPr lang="en-US" sz="2000" b="0" i="1" smtClean="0">
                          <a:latin typeface="Cambria Math"/>
                          <a:ea typeface="Cambria Math"/>
                        </a:rPr>
                        <m:t>−</m:t>
                      </m:r>
                      <m:f>
                        <m:fPr>
                          <m:ctrlPr>
                            <a:rPr lang="en-US" sz="2000" i="1" smtClean="0">
                              <a:latin typeface="Cambria Math" panose="02040503050406030204" pitchFamily="18" charset="0"/>
                              <a:ea typeface="Cambria Math"/>
                            </a:rPr>
                          </m:ctrlPr>
                        </m:fPr>
                        <m:num>
                          <m:r>
                            <a:rPr lang="en-US" sz="2000" b="0" i="1" smtClean="0">
                              <a:latin typeface="Cambria Math"/>
                              <a:ea typeface="Cambria Math"/>
                            </a:rPr>
                            <m:t>1</m:t>
                          </m:r>
                        </m:num>
                        <m:den>
                          <m:sSub>
                            <m:sSubPr>
                              <m:ctrlPr>
                                <a:rPr lang="en-US" sz="2000" i="1">
                                  <a:latin typeface="Cambria Math" panose="02040503050406030204" pitchFamily="18" charset="0"/>
                                  <a:ea typeface="Cambria Math"/>
                                </a:rPr>
                              </m:ctrlPr>
                            </m:sSubPr>
                            <m:e>
                              <m:r>
                                <a:rPr lang="en-US" sz="2000" i="1">
                                  <a:latin typeface="Cambria Math"/>
                                </a:rPr>
                                <m:t>𝑘</m:t>
                              </m:r>
                            </m:e>
                            <m:sub>
                              <m:r>
                                <a:rPr lang="en-US" sz="2000" i="1">
                                  <a:latin typeface="Cambria Math"/>
                                </a:rPr>
                                <m:t>𝐵</m:t>
                              </m:r>
                            </m:sub>
                          </m:sSub>
                          <m:r>
                            <a:rPr lang="en-US" sz="2000" i="1">
                              <a:latin typeface="Cambria Math"/>
                            </a:rPr>
                            <m:t>𝑇</m:t>
                          </m:r>
                        </m:den>
                      </m:f>
                      <m:nary>
                        <m:naryPr>
                          <m:chr m:val="∑"/>
                          <m:ctrlPr>
                            <a:rPr lang="en-US" sz="2000" i="1">
                              <a:latin typeface="Cambria Math" panose="02040503050406030204" pitchFamily="18" charset="0"/>
                            </a:rPr>
                          </m:ctrlPr>
                        </m:naryPr>
                        <m:sub>
                          <m:r>
                            <m:rPr>
                              <m:brk m:alnAt="23"/>
                            </m:rPr>
                            <a:rPr lang="en-US" sz="2000" i="1">
                              <a:latin typeface="Cambria Math"/>
                            </a:rPr>
                            <m:t>𝑖</m:t>
                          </m:r>
                          <m:r>
                            <a:rPr lang="en-US" sz="2000" i="1">
                              <a:latin typeface="Cambria Math"/>
                            </a:rPr>
                            <m:t>=1</m:t>
                          </m:r>
                        </m:sub>
                        <m:sup>
                          <m:r>
                            <a:rPr lang="en-US" sz="2000" i="1">
                              <a:latin typeface="Cambria Math"/>
                            </a:rPr>
                            <m:t>𝑁</m:t>
                          </m:r>
                        </m:sup>
                        <m:e>
                          <m:sSub>
                            <m:sSubPr>
                              <m:ctrlPr>
                                <a:rPr lang="en-US" sz="2000" i="1">
                                  <a:latin typeface="Cambria Math" panose="02040503050406030204" pitchFamily="18" charset="0"/>
                                </a:rPr>
                              </m:ctrlPr>
                            </m:sSubPr>
                            <m:e>
                              <m:r>
                                <a:rPr lang="en-US" sz="2000" i="1">
                                  <a:latin typeface="Cambria Math"/>
                                  <a:ea typeface="Cambria Math"/>
                                </a:rPr>
                                <m:t>𝜈</m:t>
                              </m:r>
                            </m:e>
                            <m:sub>
                              <m:r>
                                <a:rPr lang="en-US" sz="2000" i="1">
                                  <a:latin typeface="Cambria Math"/>
                                  <a:ea typeface="Cambria Math"/>
                                </a:rPr>
                                <m:t>𝑖</m:t>
                              </m:r>
                            </m:sub>
                          </m:sSub>
                          <m:sSubSup>
                            <m:sSubSupPr>
                              <m:ctrlPr>
                                <a:rPr lang="en-US" sz="2000" i="1">
                                  <a:latin typeface="Cambria Math" panose="02040503050406030204" pitchFamily="18" charset="0"/>
                                  <a:ea typeface="Cambria Math"/>
                                </a:rPr>
                              </m:ctrlPr>
                            </m:sSubSupPr>
                            <m:e>
                              <m:r>
                                <a:rPr lang="en-US" sz="2000" i="1">
                                  <a:latin typeface="Cambria Math"/>
                                  <a:ea typeface="Cambria Math"/>
                                </a:rPr>
                                <m:t>𝜇</m:t>
                              </m:r>
                            </m:e>
                            <m:sub>
                              <m:r>
                                <a:rPr lang="en-US" sz="2000" i="1">
                                  <a:latin typeface="Cambria Math"/>
                                  <a:ea typeface="Cambria Math"/>
                                </a:rPr>
                                <m:t>𝑖</m:t>
                              </m:r>
                            </m:sub>
                            <m:sup>
                              <m:r>
                                <a:rPr lang="en-US" sz="2000" i="1">
                                  <a:latin typeface="Cambria Math"/>
                                  <a:ea typeface="Cambria Math"/>
                                </a:rPr>
                                <m:t>0</m:t>
                              </m:r>
                            </m:sup>
                          </m:sSubSup>
                          <m:r>
                            <a:rPr lang="en-US" sz="2000" i="1">
                              <a:latin typeface="Cambria Math"/>
                              <a:sym typeface="Symbol"/>
                            </a:rPr>
                            <m:t>=</m:t>
                          </m:r>
                        </m:e>
                      </m:nary>
                      <m:func>
                        <m:funcPr>
                          <m:ctrlPr>
                            <a:rPr lang="en-US" sz="2000" b="0" i="1" smtClean="0">
                              <a:latin typeface="Cambria Math" panose="02040503050406030204" pitchFamily="18" charset="0"/>
                              <a:sym typeface="Symbol"/>
                            </a:rPr>
                          </m:ctrlPr>
                        </m:funcPr>
                        <m:fName>
                          <m:r>
                            <m:rPr>
                              <m:sty m:val="p"/>
                            </m:rPr>
                            <a:rPr lang="en-US" sz="2000" b="0" i="0" smtClean="0">
                              <a:latin typeface="Cambria Math"/>
                              <a:sym typeface="Symbol"/>
                            </a:rPr>
                            <m:t>ln</m:t>
                          </m:r>
                        </m:fName>
                        <m:e>
                          <m:nary>
                            <m:naryPr>
                              <m:chr m:val="∏"/>
                              <m:ctrlPr>
                                <a:rPr lang="en-US" sz="2000" i="1">
                                  <a:latin typeface="Cambria Math" panose="02040503050406030204" pitchFamily="18" charset="0"/>
                                  <a:sym typeface="Symbol"/>
                                </a:rPr>
                              </m:ctrlPr>
                            </m:naryPr>
                            <m:sub>
                              <m:r>
                                <m:rPr>
                                  <m:brk m:alnAt="23"/>
                                </m:rPr>
                                <a:rPr lang="en-US" sz="2000" i="1">
                                  <a:latin typeface="Cambria Math"/>
                                  <a:sym typeface="Symbol"/>
                                </a:rPr>
                                <m:t>𝑖</m:t>
                              </m:r>
                              <m:r>
                                <a:rPr lang="en-US" sz="2000" i="1">
                                  <a:latin typeface="Cambria Math"/>
                                  <a:sym typeface="Symbol"/>
                                </a:rPr>
                                <m:t>=1</m:t>
                              </m:r>
                            </m:sub>
                            <m:sup>
                              <m:r>
                                <a:rPr lang="en-US" sz="2000" i="1">
                                  <a:latin typeface="Cambria Math"/>
                                  <a:sym typeface="Symbol"/>
                                </a:rPr>
                                <m:t>𝑁</m:t>
                              </m:r>
                            </m:sup>
                            <m:e>
                              <m:sSup>
                                <m:sSupPr>
                                  <m:ctrlPr>
                                    <a:rPr lang="en-US" sz="2000" i="1">
                                      <a:latin typeface="Cambria Math" panose="02040503050406030204" pitchFamily="18" charset="0"/>
                                      <a:sym typeface="Symbol"/>
                                    </a:rPr>
                                  </m:ctrlPr>
                                </m:sSupPr>
                                <m:e>
                                  <m:d>
                                    <m:dPr>
                                      <m:ctrlPr>
                                        <a:rPr lang="en-US" sz="2000" i="1">
                                          <a:latin typeface="Cambria Math" panose="02040503050406030204" pitchFamily="18" charset="0"/>
                                          <a:sym typeface="Symbol"/>
                                        </a:rPr>
                                      </m:ctrlPr>
                                    </m:dPr>
                                    <m:e>
                                      <m:f>
                                        <m:fPr>
                                          <m:ctrlPr>
                                            <a:rPr lang="en-US" sz="2000" i="1">
                                              <a:latin typeface="Cambria Math" panose="02040503050406030204" pitchFamily="18" charset="0"/>
                                              <a:sym typeface="Symbol"/>
                                            </a:rPr>
                                          </m:ctrlPr>
                                        </m:fPr>
                                        <m:num>
                                          <m:sSub>
                                            <m:sSubPr>
                                              <m:ctrlPr>
                                                <a:rPr lang="en-US" sz="2000" i="1">
                                                  <a:latin typeface="Cambria Math" panose="02040503050406030204" pitchFamily="18" charset="0"/>
                                                  <a:sym typeface="Symbol"/>
                                                </a:rPr>
                                              </m:ctrlPr>
                                            </m:sSubPr>
                                            <m:e>
                                              <m:r>
                                                <a:rPr lang="en-US" sz="2000" i="1">
                                                  <a:latin typeface="Cambria Math"/>
                                                </a:rPr>
                                                <m:t>𝑐</m:t>
                                              </m:r>
                                            </m:e>
                                            <m:sub>
                                              <m:r>
                                                <a:rPr lang="en-US" sz="2000" i="1">
                                                  <a:latin typeface="Cambria Math"/>
                                                </a:rPr>
                                                <m:t>𝑖</m:t>
                                              </m:r>
                                            </m:sub>
                                          </m:sSub>
                                        </m:num>
                                        <m:den>
                                          <m:sSub>
                                            <m:sSubPr>
                                              <m:ctrlPr>
                                                <a:rPr lang="en-US" sz="2000" i="1">
                                                  <a:latin typeface="Cambria Math" panose="02040503050406030204" pitchFamily="18" charset="0"/>
                                                  <a:sym typeface="Symbol"/>
                                                </a:rPr>
                                              </m:ctrlPr>
                                            </m:sSubPr>
                                            <m:e>
                                              <m:r>
                                                <a:rPr lang="en-US" sz="2000" i="1">
                                                  <a:latin typeface="Cambria Math"/>
                                                  <a:sym typeface="Symbol"/>
                                                </a:rPr>
                                                <m:t>𝑐</m:t>
                                              </m:r>
                                            </m:e>
                                            <m:sub>
                                              <m:r>
                                                <a:rPr lang="en-US" sz="2000" i="1">
                                                  <a:latin typeface="Cambria Math"/>
                                                  <a:sym typeface="Symbol"/>
                                                </a:rPr>
                                                <m:t>𝑖</m:t>
                                              </m:r>
                                              <m:r>
                                                <a:rPr lang="en-US" sz="2000" i="1">
                                                  <a:latin typeface="Cambria Math"/>
                                                  <a:sym typeface="Symbol"/>
                                                </a:rPr>
                                                <m:t>0</m:t>
                                              </m:r>
                                            </m:sub>
                                          </m:sSub>
                                        </m:den>
                                      </m:f>
                                    </m:e>
                                  </m:d>
                                </m:e>
                                <m:sup>
                                  <m:sSub>
                                    <m:sSubPr>
                                      <m:ctrlPr>
                                        <a:rPr lang="en-US" sz="2000" i="1">
                                          <a:latin typeface="Cambria Math" panose="02040503050406030204" pitchFamily="18" charset="0"/>
                                        </a:rPr>
                                      </m:ctrlPr>
                                    </m:sSubPr>
                                    <m:e>
                                      <m:r>
                                        <a:rPr lang="en-US" sz="2000" i="1">
                                          <a:latin typeface="Cambria Math"/>
                                          <a:ea typeface="Cambria Math"/>
                                        </a:rPr>
                                        <m:t>𝜈</m:t>
                                      </m:r>
                                    </m:e>
                                    <m:sub>
                                      <m:r>
                                        <a:rPr lang="en-US" sz="2000" i="1">
                                          <a:latin typeface="Cambria Math"/>
                                          <a:ea typeface="Cambria Math"/>
                                        </a:rPr>
                                        <m:t>𝑖</m:t>
                                      </m:r>
                                    </m:sub>
                                  </m:sSub>
                                </m:sup>
                              </m:sSup>
                            </m:e>
                          </m:nary>
                        </m:e>
                      </m:func>
                    </m:oMath>
                  </m:oMathPara>
                </a14:m>
                <a:endParaRPr lang="en-US" sz="2000" dirty="0"/>
              </a:p>
              <a:p>
                <a:pPr marL="0" lvl="2"/>
                <a:endParaRPr lang="en-US" sz="2000" dirty="0" smtClean="0"/>
              </a:p>
              <a:p>
                <a:pPr marL="0" lvl="2"/>
                <a14:m>
                  <m:oMathPara xmlns:m="http://schemas.openxmlformats.org/officeDocument/2006/math">
                    <m:oMathParaPr>
                      <m:jc m:val="centerGroup"/>
                    </m:oMathParaPr>
                    <m:oMath xmlns:m="http://schemas.openxmlformats.org/officeDocument/2006/math">
                      <m:r>
                        <a:rPr lang="en-US" sz="2000" i="1">
                          <a:latin typeface="Cambria Math"/>
                          <a:ea typeface="Cambria Math"/>
                        </a:rPr>
                        <m:t>⇒</m:t>
                      </m:r>
                      <m:sSup>
                        <m:sSupPr>
                          <m:ctrlPr>
                            <a:rPr lang="en-US" sz="2000" i="1" smtClean="0">
                              <a:latin typeface="Cambria Math" panose="02040503050406030204" pitchFamily="18" charset="0"/>
                              <a:ea typeface="Cambria Math"/>
                            </a:rPr>
                          </m:ctrlPr>
                        </m:sSupPr>
                        <m:e>
                          <m:r>
                            <a:rPr lang="en-US" sz="2000" i="1" smtClean="0">
                              <a:latin typeface="Cambria Math"/>
                              <a:ea typeface="Cambria Math"/>
                            </a:rPr>
                            <m:t>𝑒</m:t>
                          </m:r>
                        </m:e>
                        <m:sup>
                          <m:r>
                            <a:rPr lang="en-US" sz="2000" i="1">
                              <a:latin typeface="Cambria Math"/>
                              <a:ea typeface="Cambria Math"/>
                            </a:rPr>
                            <m:t>−</m:t>
                          </m:r>
                          <m:f>
                            <m:fPr>
                              <m:ctrlPr>
                                <a:rPr lang="en-US" sz="2000" i="1">
                                  <a:latin typeface="Cambria Math" panose="02040503050406030204" pitchFamily="18" charset="0"/>
                                  <a:ea typeface="Cambria Math"/>
                                </a:rPr>
                              </m:ctrlPr>
                            </m:fPr>
                            <m:num>
                              <m:r>
                                <a:rPr lang="en-US" sz="2000" i="1">
                                  <a:latin typeface="Cambria Math"/>
                                  <a:ea typeface="Cambria Math"/>
                                </a:rPr>
                                <m:t>1</m:t>
                              </m:r>
                            </m:num>
                            <m:den>
                              <m:sSub>
                                <m:sSubPr>
                                  <m:ctrlPr>
                                    <a:rPr lang="en-US" sz="2000" i="1">
                                      <a:latin typeface="Cambria Math" panose="02040503050406030204" pitchFamily="18" charset="0"/>
                                      <a:ea typeface="Cambria Math"/>
                                    </a:rPr>
                                  </m:ctrlPr>
                                </m:sSubPr>
                                <m:e>
                                  <m:r>
                                    <a:rPr lang="en-US" sz="2000" i="1">
                                      <a:latin typeface="Cambria Math"/>
                                    </a:rPr>
                                    <m:t>𝑘</m:t>
                                  </m:r>
                                </m:e>
                                <m:sub>
                                  <m:r>
                                    <a:rPr lang="en-US" sz="2000" i="1">
                                      <a:latin typeface="Cambria Math"/>
                                    </a:rPr>
                                    <m:t>𝐵</m:t>
                                  </m:r>
                                </m:sub>
                              </m:sSub>
                              <m:r>
                                <a:rPr lang="en-US" sz="2000" i="1">
                                  <a:latin typeface="Cambria Math"/>
                                </a:rPr>
                                <m:t>𝑇</m:t>
                              </m:r>
                            </m:den>
                          </m:f>
                          <m:nary>
                            <m:naryPr>
                              <m:chr m:val="∑"/>
                              <m:ctrlPr>
                                <a:rPr lang="en-US" sz="2000" i="1">
                                  <a:latin typeface="Cambria Math" panose="02040503050406030204" pitchFamily="18" charset="0"/>
                                </a:rPr>
                              </m:ctrlPr>
                            </m:naryPr>
                            <m:sub>
                              <m:r>
                                <m:rPr>
                                  <m:brk m:alnAt="23"/>
                                </m:rPr>
                                <a:rPr lang="en-US" sz="2000" i="1">
                                  <a:latin typeface="Cambria Math"/>
                                </a:rPr>
                                <m:t>𝑖</m:t>
                              </m:r>
                              <m:r>
                                <a:rPr lang="en-US" sz="2000" i="1">
                                  <a:latin typeface="Cambria Math"/>
                                </a:rPr>
                                <m:t>=1</m:t>
                              </m:r>
                            </m:sub>
                            <m:sup>
                              <m:r>
                                <a:rPr lang="en-US" sz="2000" i="1">
                                  <a:latin typeface="Cambria Math"/>
                                </a:rPr>
                                <m:t>𝑁</m:t>
                              </m:r>
                            </m:sup>
                            <m:e>
                              <m:sSub>
                                <m:sSubPr>
                                  <m:ctrlPr>
                                    <a:rPr lang="en-US" sz="2000" i="1">
                                      <a:latin typeface="Cambria Math" panose="02040503050406030204" pitchFamily="18" charset="0"/>
                                    </a:rPr>
                                  </m:ctrlPr>
                                </m:sSubPr>
                                <m:e>
                                  <m:r>
                                    <a:rPr lang="en-US" sz="2000" i="1">
                                      <a:latin typeface="Cambria Math"/>
                                      <a:ea typeface="Cambria Math"/>
                                    </a:rPr>
                                    <m:t>𝜈</m:t>
                                  </m:r>
                                </m:e>
                                <m:sub>
                                  <m:r>
                                    <a:rPr lang="en-US" sz="2000" i="1">
                                      <a:latin typeface="Cambria Math"/>
                                      <a:ea typeface="Cambria Math"/>
                                    </a:rPr>
                                    <m:t>𝑖</m:t>
                                  </m:r>
                                </m:sub>
                              </m:sSub>
                              <m:sSubSup>
                                <m:sSubSupPr>
                                  <m:ctrlPr>
                                    <a:rPr lang="en-US" sz="2000" i="1">
                                      <a:latin typeface="Cambria Math" panose="02040503050406030204" pitchFamily="18" charset="0"/>
                                      <a:ea typeface="Cambria Math"/>
                                    </a:rPr>
                                  </m:ctrlPr>
                                </m:sSubSupPr>
                                <m:e>
                                  <m:r>
                                    <a:rPr lang="en-US" sz="2000" i="1">
                                      <a:latin typeface="Cambria Math"/>
                                      <a:ea typeface="Cambria Math"/>
                                    </a:rPr>
                                    <m:t>𝜇</m:t>
                                  </m:r>
                                </m:e>
                                <m:sub>
                                  <m:r>
                                    <a:rPr lang="en-US" sz="2000" i="1">
                                      <a:latin typeface="Cambria Math"/>
                                      <a:ea typeface="Cambria Math"/>
                                    </a:rPr>
                                    <m:t>𝑖</m:t>
                                  </m:r>
                                </m:sub>
                                <m:sup>
                                  <m:r>
                                    <a:rPr lang="en-US" sz="2000" i="1">
                                      <a:latin typeface="Cambria Math"/>
                                      <a:ea typeface="Cambria Math"/>
                                    </a:rPr>
                                    <m:t>0</m:t>
                                  </m:r>
                                </m:sup>
                              </m:sSubSup>
                            </m:e>
                          </m:nary>
                        </m:sup>
                      </m:sSup>
                      <m:r>
                        <a:rPr lang="en-US" sz="2000" b="0" i="1" smtClean="0">
                          <a:latin typeface="Cambria Math"/>
                          <a:ea typeface="Cambria Math"/>
                        </a:rPr>
                        <m:t>=</m:t>
                      </m:r>
                      <m:nary>
                        <m:naryPr>
                          <m:chr m:val="∏"/>
                          <m:ctrlPr>
                            <a:rPr lang="en-US" sz="2000" i="1">
                              <a:latin typeface="Cambria Math" panose="02040503050406030204" pitchFamily="18" charset="0"/>
                              <a:sym typeface="Symbol"/>
                            </a:rPr>
                          </m:ctrlPr>
                        </m:naryPr>
                        <m:sub>
                          <m:r>
                            <m:rPr>
                              <m:brk m:alnAt="23"/>
                            </m:rPr>
                            <a:rPr lang="en-US" sz="2000" i="1">
                              <a:latin typeface="Cambria Math"/>
                              <a:sym typeface="Symbol"/>
                            </a:rPr>
                            <m:t>𝑖</m:t>
                          </m:r>
                          <m:r>
                            <a:rPr lang="en-US" sz="2000" i="1">
                              <a:latin typeface="Cambria Math"/>
                              <a:sym typeface="Symbol"/>
                            </a:rPr>
                            <m:t>=1</m:t>
                          </m:r>
                        </m:sub>
                        <m:sup>
                          <m:r>
                            <a:rPr lang="en-US" sz="2000" i="1">
                              <a:latin typeface="Cambria Math"/>
                              <a:sym typeface="Symbol"/>
                            </a:rPr>
                            <m:t>𝑁</m:t>
                          </m:r>
                        </m:sup>
                        <m:e>
                          <m:sSup>
                            <m:sSupPr>
                              <m:ctrlPr>
                                <a:rPr lang="en-US" sz="2000" i="1">
                                  <a:latin typeface="Cambria Math" panose="02040503050406030204" pitchFamily="18" charset="0"/>
                                  <a:sym typeface="Symbol"/>
                                </a:rPr>
                              </m:ctrlPr>
                            </m:sSupPr>
                            <m:e>
                              <m:d>
                                <m:dPr>
                                  <m:ctrlPr>
                                    <a:rPr lang="en-US" sz="2000" i="1">
                                      <a:latin typeface="Cambria Math" panose="02040503050406030204" pitchFamily="18" charset="0"/>
                                      <a:sym typeface="Symbol"/>
                                    </a:rPr>
                                  </m:ctrlPr>
                                </m:dPr>
                                <m:e>
                                  <m:f>
                                    <m:fPr>
                                      <m:ctrlPr>
                                        <a:rPr lang="en-US" sz="2000" i="1">
                                          <a:latin typeface="Cambria Math" panose="02040503050406030204" pitchFamily="18" charset="0"/>
                                          <a:sym typeface="Symbol"/>
                                        </a:rPr>
                                      </m:ctrlPr>
                                    </m:fPr>
                                    <m:num>
                                      <m:sSub>
                                        <m:sSubPr>
                                          <m:ctrlPr>
                                            <a:rPr lang="en-US" sz="2000" i="1">
                                              <a:latin typeface="Cambria Math" panose="02040503050406030204" pitchFamily="18" charset="0"/>
                                              <a:sym typeface="Symbol"/>
                                            </a:rPr>
                                          </m:ctrlPr>
                                        </m:sSubPr>
                                        <m:e>
                                          <m:r>
                                            <a:rPr lang="en-US" sz="2000" i="1">
                                              <a:latin typeface="Cambria Math"/>
                                            </a:rPr>
                                            <m:t>𝑐</m:t>
                                          </m:r>
                                        </m:e>
                                        <m:sub>
                                          <m:r>
                                            <a:rPr lang="en-US" sz="2000" i="1">
                                              <a:latin typeface="Cambria Math"/>
                                            </a:rPr>
                                            <m:t>𝑖</m:t>
                                          </m:r>
                                        </m:sub>
                                      </m:sSub>
                                    </m:num>
                                    <m:den>
                                      <m:sSub>
                                        <m:sSubPr>
                                          <m:ctrlPr>
                                            <a:rPr lang="en-US" sz="2000" i="1">
                                              <a:latin typeface="Cambria Math" panose="02040503050406030204" pitchFamily="18" charset="0"/>
                                              <a:sym typeface="Symbol"/>
                                            </a:rPr>
                                          </m:ctrlPr>
                                        </m:sSubPr>
                                        <m:e>
                                          <m:r>
                                            <a:rPr lang="en-US" sz="2000" i="1">
                                              <a:latin typeface="Cambria Math"/>
                                              <a:sym typeface="Symbol"/>
                                            </a:rPr>
                                            <m:t>𝑐</m:t>
                                          </m:r>
                                        </m:e>
                                        <m:sub>
                                          <m:r>
                                            <a:rPr lang="en-US" sz="2000" i="1">
                                              <a:latin typeface="Cambria Math"/>
                                              <a:sym typeface="Symbol"/>
                                            </a:rPr>
                                            <m:t>𝑖</m:t>
                                          </m:r>
                                          <m:r>
                                            <a:rPr lang="en-US" sz="2000" i="1">
                                              <a:latin typeface="Cambria Math"/>
                                              <a:sym typeface="Symbol"/>
                                            </a:rPr>
                                            <m:t>0</m:t>
                                          </m:r>
                                        </m:sub>
                                      </m:sSub>
                                    </m:den>
                                  </m:f>
                                </m:e>
                              </m:d>
                            </m:e>
                            <m:sup>
                              <m:sSub>
                                <m:sSubPr>
                                  <m:ctrlPr>
                                    <a:rPr lang="en-US" sz="2000" i="1">
                                      <a:latin typeface="Cambria Math" panose="02040503050406030204" pitchFamily="18" charset="0"/>
                                    </a:rPr>
                                  </m:ctrlPr>
                                </m:sSubPr>
                                <m:e>
                                  <m:r>
                                    <a:rPr lang="en-US" sz="2000" i="1">
                                      <a:latin typeface="Cambria Math"/>
                                      <a:ea typeface="Cambria Math"/>
                                    </a:rPr>
                                    <m:t>𝜈</m:t>
                                  </m:r>
                                </m:e>
                                <m:sub>
                                  <m:r>
                                    <a:rPr lang="en-US" sz="2000" i="1">
                                      <a:latin typeface="Cambria Math"/>
                                      <a:ea typeface="Cambria Math"/>
                                    </a:rPr>
                                    <m:t>𝑖</m:t>
                                  </m:r>
                                </m:sub>
                              </m:sSub>
                            </m:sup>
                          </m:sSup>
                        </m:e>
                      </m:nary>
                    </m:oMath>
                  </m:oMathPara>
                </a14:m>
                <a:endParaRPr lang="en-US" sz="2000" dirty="0" smtClean="0"/>
              </a:p>
              <a:p>
                <a:pPr marL="0" lvl="2"/>
                <a14:m>
                  <m:oMathPara xmlns:m="http://schemas.openxmlformats.org/officeDocument/2006/math">
                    <m:oMathParaPr>
                      <m:jc m:val="centerGroup"/>
                    </m:oMathParaPr>
                    <m:oMath xmlns:m="http://schemas.openxmlformats.org/officeDocument/2006/math">
                      <m:r>
                        <a:rPr lang="en-US" sz="2000" i="1">
                          <a:latin typeface="Cambria Math"/>
                          <a:ea typeface="Cambria Math"/>
                        </a:rPr>
                        <m:t>⇒</m:t>
                      </m:r>
                      <m:sSup>
                        <m:sSupPr>
                          <m:ctrlPr>
                            <a:rPr lang="en-US" sz="2000" i="1">
                              <a:latin typeface="Cambria Math" panose="02040503050406030204" pitchFamily="18" charset="0"/>
                              <a:ea typeface="Cambria Math"/>
                            </a:rPr>
                          </m:ctrlPr>
                        </m:sSupPr>
                        <m:e>
                          <m:d>
                            <m:dPr>
                              <m:ctrlPr>
                                <a:rPr lang="en-US" sz="2000" i="1" smtClean="0">
                                  <a:latin typeface="Cambria Math" panose="02040503050406030204" pitchFamily="18" charset="0"/>
                                  <a:ea typeface="Cambria Math"/>
                                </a:rPr>
                              </m:ctrlPr>
                            </m:dPr>
                            <m:e>
                              <m:nary>
                                <m:naryPr>
                                  <m:chr m:val="∏"/>
                                  <m:ctrlPr>
                                    <a:rPr lang="en-US" sz="2000" i="1">
                                      <a:latin typeface="Cambria Math" panose="02040503050406030204" pitchFamily="18" charset="0"/>
                                      <a:sym typeface="Symbol"/>
                                    </a:rPr>
                                  </m:ctrlPr>
                                </m:naryPr>
                                <m:sub>
                                  <m:r>
                                    <m:rPr>
                                      <m:brk m:alnAt="23"/>
                                    </m:rPr>
                                    <a:rPr lang="en-US" sz="2000" i="1">
                                      <a:latin typeface="Cambria Math"/>
                                      <a:sym typeface="Symbol"/>
                                    </a:rPr>
                                    <m:t>𝑖</m:t>
                                  </m:r>
                                  <m:r>
                                    <a:rPr lang="en-US" sz="2000" i="1">
                                      <a:latin typeface="Cambria Math"/>
                                      <a:sym typeface="Symbol"/>
                                    </a:rPr>
                                    <m:t>=1</m:t>
                                  </m:r>
                                </m:sub>
                                <m:sup>
                                  <m:r>
                                    <a:rPr lang="en-US" sz="2000" i="1">
                                      <a:latin typeface="Cambria Math"/>
                                      <a:sym typeface="Symbol"/>
                                    </a:rPr>
                                    <m:t>𝑁</m:t>
                                  </m:r>
                                </m:sup>
                                <m:e>
                                  <m:sSup>
                                    <m:sSupPr>
                                      <m:ctrlPr>
                                        <a:rPr lang="en-US" sz="2000" i="1">
                                          <a:latin typeface="Cambria Math" panose="02040503050406030204" pitchFamily="18" charset="0"/>
                                          <a:sym typeface="Symbol"/>
                                        </a:rPr>
                                      </m:ctrlPr>
                                    </m:sSupPr>
                                    <m:e>
                                      <m:sSub>
                                        <m:sSubPr>
                                          <m:ctrlPr>
                                            <a:rPr lang="en-US" sz="2000" i="1">
                                              <a:latin typeface="Cambria Math" panose="02040503050406030204" pitchFamily="18" charset="0"/>
                                              <a:sym typeface="Symbol"/>
                                            </a:rPr>
                                          </m:ctrlPr>
                                        </m:sSubPr>
                                        <m:e>
                                          <m:r>
                                            <a:rPr lang="en-US" sz="2000" i="1">
                                              <a:latin typeface="Cambria Math"/>
                                              <a:sym typeface="Symbol"/>
                                            </a:rPr>
                                            <m:t>𝑐</m:t>
                                          </m:r>
                                        </m:e>
                                        <m:sub>
                                          <m:r>
                                            <a:rPr lang="en-US" sz="2000" i="1">
                                              <a:latin typeface="Cambria Math"/>
                                              <a:sym typeface="Symbol"/>
                                            </a:rPr>
                                            <m:t>𝑖</m:t>
                                          </m:r>
                                          <m:r>
                                            <a:rPr lang="en-US" sz="2000" i="1">
                                              <a:latin typeface="Cambria Math"/>
                                              <a:sym typeface="Symbol"/>
                                            </a:rPr>
                                            <m:t>0</m:t>
                                          </m:r>
                                        </m:sub>
                                      </m:sSub>
                                    </m:e>
                                    <m:sup>
                                      <m:sSub>
                                        <m:sSubPr>
                                          <m:ctrlPr>
                                            <a:rPr lang="en-US" sz="2000" i="1">
                                              <a:latin typeface="Cambria Math" panose="02040503050406030204" pitchFamily="18" charset="0"/>
                                            </a:rPr>
                                          </m:ctrlPr>
                                        </m:sSubPr>
                                        <m:e>
                                          <m:r>
                                            <a:rPr lang="en-US" sz="2000" i="1">
                                              <a:latin typeface="Cambria Math"/>
                                              <a:ea typeface="Cambria Math"/>
                                            </a:rPr>
                                            <m:t>𝜈</m:t>
                                          </m:r>
                                        </m:e>
                                        <m:sub>
                                          <m:r>
                                            <a:rPr lang="en-US" sz="2000" i="1">
                                              <a:latin typeface="Cambria Math"/>
                                              <a:ea typeface="Cambria Math"/>
                                            </a:rPr>
                                            <m:t>𝑖</m:t>
                                          </m:r>
                                        </m:sub>
                                      </m:sSub>
                                    </m:sup>
                                  </m:sSup>
                                </m:e>
                              </m:nary>
                            </m:e>
                          </m:d>
                          <m:r>
                            <a:rPr lang="en-US" sz="2000" b="0" i="1" smtClean="0">
                              <a:latin typeface="Cambria Math"/>
                              <a:ea typeface="Cambria Math"/>
                            </a:rPr>
                            <m:t> </m:t>
                          </m:r>
                          <m:r>
                            <a:rPr lang="en-US" sz="2000" i="1">
                              <a:latin typeface="Cambria Math"/>
                              <a:ea typeface="Cambria Math"/>
                            </a:rPr>
                            <m:t>𝑒</m:t>
                          </m:r>
                        </m:e>
                        <m:sup>
                          <m:r>
                            <a:rPr lang="en-US" sz="2000" i="1">
                              <a:latin typeface="Cambria Math"/>
                              <a:ea typeface="Cambria Math"/>
                            </a:rPr>
                            <m:t>−</m:t>
                          </m:r>
                          <m:f>
                            <m:fPr>
                              <m:ctrlPr>
                                <a:rPr lang="en-US" sz="2000" i="1">
                                  <a:latin typeface="Cambria Math" panose="02040503050406030204" pitchFamily="18" charset="0"/>
                                  <a:ea typeface="Cambria Math"/>
                                </a:rPr>
                              </m:ctrlPr>
                            </m:fPr>
                            <m:num>
                              <m:r>
                                <a:rPr lang="en-US" sz="2000" i="1">
                                  <a:latin typeface="Cambria Math"/>
                                  <a:ea typeface="Cambria Math"/>
                                </a:rPr>
                                <m:t>1</m:t>
                              </m:r>
                            </m:num>
                            <m:den>
                              <m:sSub>
                                <m:sSubPr>
                                  <m:ctrlPr>
                                    <a:rPr lang="en-US" sz="2000" i="1">
                                      <a:latin typeface="Cambria Math" panose="02040503050406030204" pitchFamily="18" charset="0"/>
                                      <a:ea typeface="Cambria Math"/>
                                    </a:rPr>
                                  </m:ctrlPr>
                                </m:sSubPr>
                                <m:e>
                                  <m:r>
                                    <a:rPr lang="en-US" sz="2000" i="1">
                                      <a:latin typeface="Cambria Math"/>
                                    </a:rPr>
                                    <m:t>𝑘</m:t>
                                  </m:r>
                                </m:e>
                                <m:sub>
                                  <m:r>
                                    <a:rPr lang="en-US" sz="2000" i="1">
                                      <a:latin typeface="Cambria Math"/>
                                    </a:rPr>
                                    <m:t>𝐵</m:t>
                                  </m:r>
                                </m:sub>
                              </m:sSub>
                              <m:r>
                                <a:rPr lang="en-US" sz="2000" i="1">
                                  <a:latin typeface="Cambria Math"/>
                                </a:rPr>
                                <m:t>𝑇</m:t>
                              </m:r>
                            </m:den>
                          </m:f>
                          <m:nary>
                            <m:naryPr>
                              <m:chr m:val="∑"/>
                              <m:ctrlPr>
                                <a:rPr lang="en-US" sz="2000" i="1">
                                  <a:latin typeface="Cambria Math" panose="02040503050406030204" pitchFamily="18" charset="0"/>
                                </a:rPr>
                              </m:ctrlPr>
                            </m:naryPr>
                            <m:sub>
                              <m:r>
                                <m:rPr>
                                  <m:brk m:alnAt="23"/>
                                </m:rPr>
                                <a:rPr lang="en-US" sz="2000" i="1">
                                  <a:latin typeface="Cambria Math"/>
                                </a:rPr>
                                <m:t>𝑖</m:t>
                              </m:r>
                              <m:r>
                                <a:rPr lang="en-US" sz="2000" i="1">
                                  <a:latin typeface="Cambria Math"/>
                                </a:rPr>
                                <m:t>=1</m:t>
                              </m:r>
                            </m:sub>
                            <m:sup>
                              <m:r>
                                <a:rPr lang="en-US" sz="2000" i="1">
                                  <a:latin typeface="Cambria Math"/>
                                </a:rPr>
                                <m:t>𝑁</m:t>
                              </m:r>
                            </m:sup>
                            <m:e>
                              <m:sSub>
                                <m:sSubPr>
                                  <m:ctrlPr>
                                    <a:rPr lang="en-US" sz="2000" i="1">
                                      <a:latin typeface="Cambria Math" panose="02040503050406030204" pitchFamily="18" charset="0"/>
                                    </a:rPr>
                                  </m:ctrlPr>
                                </m:sSubPr>
                                <m:e>
                                  <m:r>
                                    <a:rPr lang="en-US" sz="2000" i="1">
                                      <a:latin typeface="Cambria Math"/>
                                      <a:ea typeface="Cambria Math"/>
                                    </a:rPr>
                                    <m:t>𝜈</m:t>
                                  </m:r>
                                </m:e>
                                <m:sub>
                                  <m:r>
                                    <a:rPr lang="en-US" sz="2000" i="1">
                                      <a:latin typeface="Cambria Math"/>
                                      <a:ea typeface="Cambria Math"/>
                                    </a:rPr>
                                    <m:t>𝑖</m:t>
                                  </m:r>
                                </m:sub>
                              </m:sSub>
                              <m:sSubSup>
                                <m:sSubSupPr>
                                  <m:ctrlPr>
                                    <a:rPr lang="en-US" sz="2000" i="1">
                                      <a:latin typeface="Cambria Math" panose="02040503050406030204" pitchFamily="18" charset="0"/>
                                      <a:ea typeface="Cambria Math"/>
                                    </a:rPr>
                                  </m:ctrlPr>
                                </m:sSubSupPr>
                                <m:e>
                                  <m:r>
                                    <a:rPr lang="en-US" sz="2000" i="1">
                                      <a:latin typeface="Cambria Math"/>
                                      <a:ea typeface="Cambria Math"/>
                                    </a:rPr>
                                    <m:t>𝜇</m:t>
                                  </m:r>
                                </m:e>
                                <m:sub>
                                  <m:r>
                                    <a:rPr lang="en-US" sz="2000" i="1">
                                      <a:latin typeface="Cambria Math"/>
                                      <a:ea typeface="Cambria Math"/>
                                    </a:rPr>
                                    <m:t>𝑖</m:t>
                                  </m:r>
                                </m:sub>
                                <m:sup>
                                  <m:r>
                                    <a:rPr lang="en-US" sz="2000" i="1">
                                      <a:latin typeface="Cambria Math"/>
                                      <a:ea typeface="Cambria Math"/>
                                    </a:rPr>
                                    <m:t>0</m:t>
                                  </m:r>
                                </m:sup>
                              </m:sSubSup>
                            </m:e>
                          </m:nary>
                        </m:sup>
                      </m:sSup>
                      <m:r>
                        <a:rPr lang="en-US" sz="2000" i="1">
                          <a:latin typeface="Cambria Math"/>
                          <a:ea typeface="Cambria Math"/>
                        </a:rPr>
                        <m:t>=</m:t>
                      </m:r>
                      <m:nary>
                        <m:naryPr>
                          <m:chr m:val="∏"/>
                          <m:ctrlPr>
                            <a:rPr lang="en-US" sz="2000" i="1">
                              <a:latin typeface="Cambria Math" panose="02040503050406030204" pitchFamily="18" charset="0"/>
                              <a:sym typeface="Symbol"/>
                            </a:rPr>
                          </m:ctrlPr>
                        </m:naryPr>
                        <m:sub>
                          <m:r>
                            <m:rPr>
                              <m:brk m:alnAt="23"/>
                            </m:rPr>
                            <a:rPr lang="en-US" sz="2000" i="1">
                              <a:latin typeface="Cambria Math"/>
                              <a:sym typeface="Symbol"/>
                            </a:rPr>
                            <m:t>𝑖</m:t>
                          </m:r>
                          <m:r>
                            <a:rPr lang="en-US" sz="2000" i="1">
                              <a:latin typeface="Cambria Math"/>
                              <a:sym typeface="Symbol"/>
                            </a:rPr>
                            <m:t>=1</m:t>
                          </m:r>
                        </m:sub>
                        <m:sup>
                          <m:r>
                            <a:rPr lang="en-US" sz="2000" i="1">
                              <a:latin typeface="Cambria Math"/>
                              <a:sym typeface="Symbol"/>
                            </a:rPr>
                            <m:t>𝑁</m:t>
                          </m:r>
                        </m:sup>
                        <m:e>
                          <m:sSup>
                            <m:sSupPr>
                              <m:ctrlPr>
                                <a:rPr lang="en-US" sz="2000" i="1">
                                  <a:latin typeface="Cambria Math" panose="02040503050406030204" pitchFamily="18" charset="0"/>
                                  <a:sym typeface="Symbol"/>
                                </a:rPr>
                              </m:ctrlPr>
                            </m:sSupPr>
                            <m:e>
                              <m:sSub>
                                <m:sSubPr>
                                  <m:ctrlPr>
                                    <a:rPr lang="en-US" sz="2000" i="1">
                                      <a:latin typeface="Cambria Math" panose="02040503050406030204" pitchFamily="18" charset="0"/>
                                      <a:sym typeface="Symbol"/>
                                    </a:rPr>
                                  </m:ctrlPr>
                                </m:sSubPr>
                                <m:e>
                                  <m:r>
                                    <a:rPr lang="en-US" sz="2000" i="1">
                                      <a:latin typeface="Cambria Math"/>
                                    </a:rPr>
                                    <m:t>𝑐</m:t>
                                  </m:r>
                                </m:e>
                                <m:sub>
                                  <m:r>
                                    <a:rPr lang="en-US" sz="2000" i="1">
                                      <a:latin typeface="Cambria Math"/>
                                    </a:rPr>
                                    <m:t>𝑖</m:t>
                                  </m:r>
                                </m:sub>
                              </m:sSub>
                            </m:e>
                            <m:sup>
                              <m:sSub>
                                <m:sSubPr>
                                  <m:ctrlPr>
                                    <a:rPr lang="en-US" sz="2000" i="1">
                                      <a:latin typeface="Cambria Math" panose="02040503050406030204" pitchFamily="18" charset="0"/>
                                    </a:rPr>
                                  </m:ctrlPr>
                                </m:sSubPr>
                                <m:e>
                                  <m:r>
                                    <a:rPr lang="en-US" sz="2000" i="1">
                                      <a:latin typeface="Cambria Math"/>
                                      <a:ea typeface="Cambria Math"/>
                                    </a:rPr>
                                    <m:t>𝜈</m:t>
                                  </m:r>
                                </m:e>
                                <m:sub>
                                  <m:r>
                                    <a:rPr lang="en-US" sz="2000" i="1">
                                      <a:latin typeface="Cambria Math"/>
                                      <a:ea typeface="Cambria Math"/>
                                    </a:rPr>
                                    <m:t>𝑖</m:t>
                                  </m:r>
                                </m:sub>
                              </m:sSub>
                            </m:sup>
                          </m:sSup>
                        </m:e>
                      </m:nary>
                    </m:oMath>
                  </m:oMathPara>
                </a14:m>
                <a:endParaRPr lang="en-US" sz="2000" dirty="0"/>
              </a:p>
            </p:txBody>
          </p:sp>
        </mc:Choice>
        <mc:Fallback xmlns="">
          <p:sp>
            <p:nvSpPr>
              <p:cNvPr id="8" name="Rectangle 7"/>
              <p:cNvSpPr>
                <a:spLocks noRot="1" noChangeAspect="1" noMove="1" noResize="1" noEditPoints="1" noAdjustHandles="1" noChangeArrowheads="1" noChangeShapeType="1" noTextEdit="1"/>
              </p:cNvSpPr>
              <p:nvPr/>
            </p:nvSpPr>
            <p:spPr>
              <a:xfrm>
                <a:off x="76200" y="701059"/>
                <a:ext cx="8991600" cy="5468485"/>
              </a:xfrm>
              <a:prstGeom prst="rect">
                <a:avLst/>
              </a:prstGeom>
              <a:blipFill rotWithShape="0">
                <a:blip r:embed="rId4"/>
                <a:stretch>
                  <a:fillRect/>
                </a:stretch>
              </a:blipFill>
            </p:spPr>
            <p:txBody>
              <a:bodyPr/>
              <a:lstStyle/>
              <a:p>
                <a:r>
                  <a:rPr lang="en-US">
                    <a:noFill/>
                  </a:rPr>
                  <a:t> </a:t>
                </a:r>
              </a:p>
            </p:txBody>
          </p:sp>
        </mc:Fallback>
      </mc:AlternateContent>
      <p:pic>
        <p:nvPicPr>
          <p:cNvPr id="9" name="Picture 4" descr="redblackblocki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Arrow Connector 4"/>
          <p:cNvCxnSpPr/>
          <p:nvPr/>
        </p:nvCxnSpPr>
        <p:spPr bwMode="auto">
          <a:xfrm>
            <a:off x="2057400" y="2590800"/>
            <a:ext cx="1752600" cy="599209"/>
          </a:xfrm>
          <a:prstGeom prst="straightConnector1">
            <a:avLst/>
          </a:prstGeom>
          <a:solidFill>
            <a:schemeClr val="accent1"/>
          </a:solidFill>
          <a:ln w="60325" cap="flat" cmpd="sng" algn="ctr">
            <a:solidFill>
              <a:srgbClr val="00B05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Straight Arrow Connector 9"/>
          <p:cNvCxnSpPr/>
          <p:nvPr/>
        </p:nvCxnSpPr>
        <p:spPr bwMode="auto">
          <a:xfrm flipH="1">
            <a:off x="5867400" y="2743200"/>
            <a:ext cx="1219200" cy="446809"/>
          </a:xfrm>
          <a:prstGeom prst="straightConnector1">
            <a:avLst/>
          </a:prstGeom>
          <a:solidFill>
            <a:schemeClr val="accent1"/>
          </a:solidFill>
          <a:ln w="60325" cap="flat" cmpd="sng" algn="ctr">
            <a:solidFill>
              <a:srgbClr val="00B05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897677806"/>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p:cNvSpPr>
            <a:spLocks noGrp="1" noChangeArrowheads="1"/>
          </p:cNvSpPr>
          <p:nvPr>
            <p:ph type="title"/>
          </p:nvPr>
        </p:nvSpPr>
        <p:spPr>
          <a:xfrm>
            <a:off x="0" y="12700"/>
            <a:ext cx="9144000" cy="825500"/>
          </a:xfrm>
        </p:spPr>
        <p:txBody>
          <a:bodyPr>
            <a:noAutofit/>
          </a:bodyPr>
          <a:lstStyle/>
          <a:p>
            <a:pPr eaLnBrk="1" hangingPunct="1"/>
            <a:r>
              <a:rPr lang="en-US" sz="3200" b="1" dirty="0" smtClean="0">
                <a:solidFill>
                  <a:srgbClr val="0000CC"/>
                </a:solidFill>
              </a:rPr>
              <a:t>Law of Mass Action</a:t>
            </a:r>
          </a:p>
        </p:txBody>
      </p:sp>
      <p:pic>
        <p:nvPicPr>
          <p:cNvPr id="15367" name="Picture 17"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8" name="Rectangle 7"/>
              <p:cNvSpPr/>
              <p:nvPr/>
            </p:nvSpPr>
            <p:spPr>
              <a:xfrm>
                <a:off x="76200" y="701059"/>
                <a:ext cx="8991600" cy="5040995"/>
              </a:xfrm>
              <a:prstGeom prst="rect">
                <a:avLst/>
              </a:prstGeom>
            </p:spPr>
            <p:txBody>
              <a:bodyPr wrap="square">
                <a:spAutoFit/>
              </a:bodyPr>
              <a:lstStyle/>
              <a:p>
                <a:pPr marL="0" lvl="2"/>
                <a14:m>
                  <m:oMathPara xmlns:m="http://schemas.openxmlformats.org/officeDocument/2006/math">
                    <m:oMathParaPr>
                      <m:jc m:val="centerGroup"/>
                    </m:oMathParaPr>
                    <m:oMath xmlns:m="http://schemas.openxmlformats.org/officeDocument/2006/math">
                      <m:r>
                        <a:rPr lang="en-US" sz="2000" i="1" smtClean="0">
                          <a:latin typeface="Cambria Math"/>
                          <a:ea typeface="Cambria Math"/>
                        </a:rPr>
                        <m:t>⇒</m:t>
                      </m:r>
                      <m:sSup>
                        <m:sSupPr>
                          <m:ctrlPr>
                            <a:rPr lang="en-US" sz="2000" i="1">
                              <a:latin typeface="Cambria Math" panose="02040503050406030204" pitchFamily="18" charset="0"/>
                              <a:ea typeface="Cambria Math"/>
                            </a:rPr>
                          </m:ctrlPr>
                        </m:sSupPr>
                        <m:e>
                          <m:d>
                            <m:dPr>
                              <m:ctrlPr>
                                <a:rPr lang="en-US" sz="2000" i="1" smtClean="0">
                                  <a:latin typeface="Cambria Math" panose="02040503050406030204" pitchFamily="18" charset="0"/>
                                  <a:ea typeface="Cambria Math"/>
                                </a:rPr>
                              </m:ctrlPr>
                            </m:dPr>
                            <m:e>
                              <m:nary>
                                <m:naryPr>
                                  <m:chr m:val="∏"/>
                                  <m:ctrlPr>
                                    <a:rPr lang="en-US" sz="2000" i="1">
                                      <a:latin typeface="Cambria Math" panose="02040503050406030204" pitchFamily="18" charset="0"/>
                                      <a:sym typeface="Symbol"/>
                                    </a:rPr>
                                  </m:ctrlPr>
                                </m:naryPr>
                                <m:sub>
                                  <m:r>
                                    <m:rPr>
                                      <m:brk m:alnAt="23"/>
                                    </m:rPr>
                                    <a:rPr lang="en-US" sz="2000" i="1">
                                      <a:latin typeface="Cambria Math"/>
                                      <a:sym typeface="Symbol"/>
                                    </a:rPr>
                                    <m:t>𝑖</m:t>
                                  </m:r>
                                  <m:r>
                                    <a:rPr lang="en-US" sz="2000" i="1">
                                      <a:latin typeface="Cambria Math"/>
                                      <a:sym typeface="Symbol"/>
                                    </a:rPr>
                                    <m:t>=1</m:t>
                                  </m:r>
                                </m:sub>
                                <m:sup>
                                  <m:r>
                                    <a:rPr lang="en-US" sz="2000" i="1">
                                      <a:latin typeface="Cambria Math"/>
                                      <a:sym typeface="Symbol"/>
                                    </a:rPr>
                                    <m:t>𝑁</m:t>
                                  </m:r>
                                </m:sup>
                                <m:e>
                                  <m:sSup>
                                    <m:sSupPr>
                                      <m:ctrlPr>
                                        <a:rPr lang="en-US" sz="2000" i="1">
                                          <a:latin typeface="Cambria Math" panose="02040503050406030204" pitchFamily="18" charset="0"/>
                                          <a:sym typeface="Symbol"/>
                                        </a:rPr>
                                      </m:ctrlPr>
                                    </m:sSupPr>
                                    <m:e>
                                      <m:sSub>
                                        <m:sSubPr>
                                          <m:ctrlPr>
                                            <a:rPr lang="en-US" sz="2000" i="1">
                                              <a:latin typeface="Cambria Math" panose="02040503050406030204" pitchFamily="18" charset="0"/>
                                              <a:sym typeface="Symbol"/>
                                            </a:rPr>
                                          </m:ctrlPr>
                                        </m:sSubPr>
                                        <m:e>
                                          <m:r>
                                            <a:rPr lang="en-US" sz="2000" i="1">
                                              <a:latin typeface="Cambria Math"/>
                                              <a:sym typeface="Symbol"/>
                                            </a:rPr>
                                            <m:t>𝑐</m:t>
                                          </m:r>
                                        </m:e>
                                        <m:sub>
                                          <m:r>
                                            <a:rPr lang="en-US" sz="2000" i="1">
                                              <a:latin typeface="Cambria Math"/>
                                              <a:sym typeface="Symbol"/>
                                            </a:rPr>
                                            <m:t>𝑖</m:t>
                                          </m:r>
                                          <m:r>
                                            <a:rPr lang="en-US" sz="2000" i="1">
                                              <a:latin typeface="Cambria Math"/>
                                              <a:sym typeface="Symbol"/>
                                            </a:rPr>
                                            <m:t>0</m:t>
                                          </m:r>
                                        </m:sub>
                                      </m:sSub>
                                    </m:e>
                                    <m:sup>
                                      <m:sSub>
                                        <m:sSubPr>
                                          <m:ctrlPr>
                                            <a:rPr lang="en-US" sz="2000" i="1">
                                              <a:latin typeface="Cambria Math" panose="02040503050406030204" pitchFamily="18" charset="0"/>
                                            </a:rPr>
                                          </m:ctrlPr>
                                        </m:sSubPr>
                                        <m:e>
                                          <m:r>
                                            <a:rPr lang="en-US" sz="2000" i="1">
                                              <a:latin typeface="Cambria Math"/>
                                              <a:ea typeface="Cambria Math"/>
                                            </a:rPr>
                                            <m:t>𝜈</m:t>
                                          </m:r>
                                        </m:e>
                                        <m:sub>
                                          <m:r>
                                            <a:rPr lang="en-US" sz="2000" i="1">
                                              <a:latin typeface="Cambria Math"/>
                                              <a:ea typeface="Cambria Math"/>
                                            </a:rPr>
                                            <m:t>𝑖</m:t>
                                          </m:r>
                                        </m:sub>
                                      </m:sSub>
                                    </m:sup>
                                  </m:sSup>
                                </m:e>
                              </m:nary>
                            </m:e>
                          </m:d>
                          <m:r>
                            <a:rPr lang="en-US" sz="2000" b="0" i="1" smtClean="0">
                              <a:latin typeface="Cambria Math"/>
                              <a:ea typeface="Cambria Math"/>
                            </a:rPr>
                            <m:t> </m:t>
                          </m:r>
                          <m:r>
                            <a:rPr lang="en-US" sz="2000" i="1">
                              <a:latin typeface="Cambria Math"/>
                              <a:ea typeface="Cambria Math"/>
                            </a:rPr>
                            <m:t>𝑒</m:t>
                          </m:r>
                        </m:e>
                        <m:sup>
                          <m:r>
                            <a:rPr lang="en-US" sz="2000" i="1">
                              <a:latin typeface="Cambria Math"/>
                              <a:ea typeface="Cambria Math"/>
                            </a:rPr>
                            <m:t>−</m:t>
                          </m:r>
                          <m:f>
                            <m:fPr>
                              <m:ctrlPr>
                                <a:rPr lang="en-US" sz="2000" i="1">
                                  <a:latin typeface="Cambria Math" panose="02040503050406030204" pitchFamily="18" charset="0"/>
                                  <a:ea typeface="Cambria Math"/>
                                </a:rPr>
                              </m:ctrlPr>
                            </m:fPr>
                            <m:num>
                              <m:r>
                                <a:rPr lang="en-US" sz="2000" i="1">
                                  <a:latin typeface="Cambria Math"/>
                                  <a:ea typeface="Cambria Math"/>
                                </a:rPr>
                                <m:t>1</m:t>
                              </m:r>
                            </m:num>
                            <m:den>
                              <m:sSub>
                                <m:sSubPr>
                                  <m:ctrlPr>
                                    <a:rPr lang="en-US" sz="2000" i="1">
                                      <a:latin typeface="Cambria Math" panose="02040503050406030204" pitchFamily="18" charset="0"/>
                                      <a:ea typeface="Cambria Math"/>
                                    </a:rPr>
                                  </m:ctrlPr>
                                </m:sSubPr>
                                <m:e>
                                  <m:r>
                                    <a:rPr lang="en-US" sz="2000" i="1">
                                      <a:latin typeface="Cambria Math"/>
                                    </a:rPr>
                                    <m:t>𝑘</m:t>
                                  </m:r>
                                </m:e>
                                <m:sub>
                                  <m:r>
                                    <a:rPr lang="en-US" sz="2000" i="1">
                                      <a:latin typeface="Cambria Math"/>
                                    </a:rPr>
                                    <m:t>𝐵</m:t>
                                  </m:r>
                                </m:sub>
                              </m:sSub>
                              <m:r>
                                <a:rPr lang="en-US" sz="2000" i="1">
                                  <a:latin typeface="Cambria Math"/>
                                </a:rPr>
                                <m:t>𝑇</m:t>
                              </m:r>
                            </m:den>
                          </m:f>
                          <m:nary>
                            <m:naryPr>
                              <m:chr m:val="∑"/>
                              <m:ctrlPr>
                                <a:rPr lang="en-US" sz="2000" i="1">
                                  <a:latin typeface="Cambria Math" panose="02040503050406030204" pitchFamily="18" charset="0"/>
                                </a:rPr>
                              </m:ctrlPr>
                            </m:naryPr>
                            <m:sub>
                              <m:r>
                                <m:rPr>
                                  <m:brk m:alnAt="23"/>
                                </m:rPr>
                                <a:rPr lang="en-US" sz="2000" i="1">
                                  <a:latin typeface="Cambria Math"/>
                                </a:rPr>
                                <m:t>𝑖</m:t>
                              </m:r>
                              <m:r>
                                <a:rPr lang="en-US" sz="2000" i="1">
                                  <a:latin typeface="Cambria Math"/>
                                </a:rPr>
                                <m:t>=1</m:t>
                              </m:r>
                            </m:sub>
                            <m:sup>
                              <m:r>
                                <a:rPr lang="en-US" sz="2000" i="1">
                                  <a:latin typeface="Cambria Math"/>
                                </a:rPr>
                                <m:t>𝑁</m:t>
                              </m:r>
                            </m:sup>
                            <m:e>
                              <m:sSub>
                                <m:sSubPr>
                                  <m:ctrlPr>
                                    <a:rPr lang="en-US" sz="2000" i="1">
                                      <a:latin typeface="Cambria Math" panose="02040503050406030204" pitchFamily="18" charset="0"/>
                                    </a:rPr>
                                  </m:ctrlPr>
                                </m:sSubPr>
                                <m:e>
                                  <m:r>
                                    <a:rPr lang="en-US" sz="2000" i="1">
                                      <a:latin typeface="Cambria Math"/>
                                      <a:ea typeface="Cambria Math"/>
                                    </a:rPr>
                                    <m:t>𝜈</m:t>
                                  </m:r>
                                </m:e>
                                <m:sub>
                                  <m:r>
                                    <a:rPr lang="en-US" sz="2000" i="1">
                                      <a:latin typeface="Cambria Math"/>
                                      <a:ea typeface="Cambria Math"/>
                                    </a:rPr>
                                    <m:t>𝑖</m:t>
                                  </m:r>
                                </m:sub>
                              </m:sSub>
                              <m:sSubSup>
                                <m:sSubSupPr>
                                  <m:ctrlPr>
                                    <a:rPr lang="en-US" sz="2000" i="1">
                                      <a:latin typeface="Cambria Math" panose="02040503050406030204" pitchFamily="18" charset="0"/>
                                      <a:ea typeface="Cambria Math"/>
                                    </a:rPr>
                                  </m:ctrlPr>
                                </m:sSubSupPr>
                                <m:e>
                                  <m:r>
                                    <a:rPr lang="en-US" sz="2000" i="1">
                                      <a:latin typeface="Cambria Math"/>
                                      <a:ea typeface="Cambria Math"/>
                                    </a:rPr>
                                    <m:t>𝜇</m:t>
                                  </m:r>
                                </m:e>
                                <m:sub>
                                  <m:r>
                                    <a:rPr lang="en-US" sz="2000" i="1">
                                      <a:latin typeface="Cambria Math"/>
                                      <a:ea typeface="Cambria Math"/>
                                    </a:rPr>
                                    <m:t>𝑖</m:t>
                                  </m:r>
                                </m:sub>
                                <m:sup>
                                  <m:r>
                                    <a:rPr lang="en-US" sz="2000" i="1">
                                      <a:latin typeface="Cambria Math"/>
                                      <a:ea typeface="Cambria Math"/>
                                    </a:rPr>
                                    <m:t>0</m:t>
                                  </m:r>
                                </m:sup>
                              </m:sSubSup>
                            </m:e>
                          </m:nary>
                        </m:sup>
                      </m:sSup>
                      <m:r>
                        <a:rPr lang="en-US" sz="2000" i="1">
                          <a:latin typeface="Cambria Math"/>
                          <a:ea typeface="Cambria Math"/>
                        </a:rPr>
                        <m:t>=</m:t>
                      </m:r>
                      <m:nary>
                        <m:naryPr>
                          <m:chr m:val="∏"/>
                          <m:ctrlPr>
                            <a:rPr lang="en-US" sz="2000" i="1">
                              <a:latin typeface="Cambria Math" panose="02040503050406030204" pitchFamily="18" charset="0"/>
                              <a:sym typeface="Symbol"/>
                            </a:rPr>
                          </m:ctrlPr>
                        </m:naryPr>
                        <m:sub>
                          <m:r>
                            <m:rPr>
                              <m:brk m:alnAt="23"/>
                            </m:rPr>
                            <a:rPr lang="en-US" sz="2000" i="1">
                              <a:latin typeface="Cambria Math"/>
                              <a:sym typeface="Symbol"/>
                            </a:rPr>
                            <m:t>𝑖</m:t>
                          </m:r>
                          <m:r>
                            <a:rPr lang="en-US" sz="2000" i="1">
                              <a:latin typeface="Cambria Math"/>
                              <a:sym typeface="Symbol"/>
                            </a:rPr>
                            <m:t>=1</m:t>
                          </m:r>
                        </m:sub>
                        <m:sup>
                          <m:r>
                            <a:rPr lang="en-US" sz="2000" i="1">
                              <a:latin typeface="Cambria Math"/>
                              <a:sym typeface="Symbol"/>
                            </a:rPr>
                            <m:t>𝑁</m:t>
                          </m:r>
                        </m:sup>
                        <m:e>
                          <m:sSup>
                            <m:sSupPr>
                              <m:ctrlPr>
                                <a:rPr lang="en-US" sz="2000" i="1">
                                  <a:latin typeface="Cambria Math" panose="02040503050406030204" pitchFamily="18" charset="0"/>
                                  <a:sym typeface="Symbol"/>
                                </a:rPr>
                              </m:ctrlPr>
                            </m:sSupPr>
                            <m:e>
                              <m:sSub>
                                <m:sSubPr>
                                  <m:ctrlPr>
                                    <a:rPr lang="en-US" sz="2000" i="1">
                                      <a:latin typeface="Cambria Math" panose="02040503050406030204" pitchFamily="18" charset="0"/>
                                      <a:sym typeface="Symbol"/>
                                    </a:rPr>
                                  </m:ctrlPr>
                                </m:sSubPr>
                                <m:e>
                                  <m:r>
                                    <a:rPr lang="en-US" sz="2000" i="1">
                                      <a:latin typeface="Cambria Math"/>
                                    </a:rPr>
                                    <m:t>𝑐</m:t>
                                  </m:r>
                                </m:e>
                                <m:sub>
                                  <m:r>
                                    <a:rPr lang="en-US" sz="2000" i="1">
                                      <a:latin typeface="Cambria Math"/>
                                    </a:rPr>
                                    <m:t>𝑖</m:t>
                                  </m:r>
                                </m:sub>
                              </m:sSub>
                            </m:e>
                            <m:sup>
                              <m:sSub>
                                <m:sSubPr>
                                  <m:ctrlPr>
                                    <a:rPr lang="en-US" sz="2000" i="1">
                                      <a:latin typeface="Cambria Math" panose="02040503050406030204" pitchFamily="18" charset="0"/>
                                    </a:rPr>
                                  </m:ctrlPr>
                                </m:sSubPr>
                                <m:e>
                                  <m:r>
                                    <a:rPr lang="en-US" sz="2000" i="1">
                                      <a:latin typeface="Cambria Math"/>
                                      <a:ea typeface="Cambria Math"/>
                                    </a:rPr>
                                    <m:t>𝜈</m:t>
                                  </m:r>
                                </m:e>
                                <m:sub>
                                  <m:r>
                                    <a:rPr lang="en-US" sz="2000" i="1">
                                      <a:latin typeface="Cambria Math"/>
                                      <a:ea typeface="Cambria Math"/>
                                    </a:rPr>
                                    <m:t>𝑖</m:t>
                                  </m:r>
                                </m:sub>
                              </m:sSub>
                            </m:sup>
                          </m:sSup>
                        </m:e>
                      </m:nary>
                    </m:oMath>
                  </m:oMathPara>
                </a14:m>
                <a:endParaRPr lang="en-US" sz="2000" dirty="0" smtClean="0"/>
              </a:p>
              <a:p>
                <a:pPr marL="0" lvl="2"/>
                <a:r>
                  <a:rPr lang="en-US" sz="2000" dirty="0" smtClean="0">
                    <a:ea typeface="Cambria Math"/>
                  </a:rPr>
                  <a:t>Note that the Left Hand side is independent of the </a:t>
                </a:r>
                <a14:m>
                  <m:oMath xmlns:m="http://schemas.openxmlformats.org/officeDocument/2006/math">
                    <m:sSub>
                      <m:sSubPr>
                        <m:ctrlPr>
                          <a:rPr lang="en-US" sz="2000" i="1">
                            <a:latin typeface="Cambria Math" panose="02040503050406030204" pitchFamily="18" charset="0"/>
                            <a:sym typeface="Symbol"/>
                          </a:rPr>
                        </m:ctrlPr>
                      </m:sSubPr>
                      <m:e>
                        <m:r>
                          <a:rPr lang="en-US" sz="2000" i="1">
                            <a:latin typeface="Cambria Math"/>
                          </a:rPr>
                          <m:t>𝑐</m:t>
                        </m:r>
                      </m:e>
                      <m:sub>
                        <m:r>
                          <a:rPr lang="en-US" sz="2000" i="1">
                            <a:latin typeface="Cambria Math"/>
                          </a:rPr>
                          <m:t>𝑖</m:t>
                        </m:r>
                      </m:sub>
                    </m:sSub>
                  </m:oMath>
                </a14:m>
                <a:endParaRPr lang="en-US" sz="2000" dirty="0" smtClean="0">
                  <a:ea typeface="Cambria Math"/>
                </a:endParaRPr>
              </a:p>
              <a:p>
                <a:pPr marL="0" lvl="2"/>
                <a:endParaRPr lang="en-US" sz="2000" dirty="0">
                  <a:ea typeface="Cambria Math"/>
                </a:endParaRPr>
              </a:p>
              <a:p>
                <a:pPr marL="0" lvl="2"/>
                <a:r>
                  <a:rPr lang="en-US" sz="2000" dirty="0" smtClean="0">
                    <a:ea typeface="Cambria Math"/>
                  </a:rPr>
                  <a:t>Define the </a:t>
                </a:r>
                <a:r>
                  <a:rPr lang="en-US" sz="2000" b="1" dirty="0" smtClean="0">
                    <a:ea typeface="Cambria Math"/>
                  </a:rPr>
                  <a:t>Equilibrium Constant </a:t>
                </a:r>
                <a:r>
                  <a:rPr lang="en-US" sz="2000" dirty="0" smtClean="0">
                    <a:ea typeface="Cambria Math"/>
                  </a:rPr>
                  <a:t>for the reaction (it isn’t really a constant since depends on </a:t>
                </a:r>
                <a:r>
                  <a:rPr lang="en-US" sz="2000" i="1" dirty="0" smtClean="0">
                    <a:ea typeface="Cambria Math"/>
                  </a:rPr>
                  <a:t>T</a:t>
                </a:r>
                <a:r>
                  <a:rPr lang="en-US" sz="2000" dirty="0" smtClean="0">
                    <a:ea typeface="Cambria Math"/>
                  </a:rPr>
                  <a:t>):</a:t>
                </a:r>
              </a:p>
              <a:p>
                <a:pPr marL="0" lvl="2"/>
                <a14:m>
                  <m:oMathPara xmlns:m="http://schemas.openxmlformats.org/officeDocument/2006/math">
                    <m:oMathParaPr>
                      <m:jc m:val="centerGroup"/>
                    </m:oMathParaPr>
                    <m:oMath xmlns:m="http://schemas.openxmlformats.org/officeDocument/2006/math">
                      <m:sSub>
                        <m:sSubPr>
                          <m:ctrlPr>
                            <a:rPr lang="en-US" sz="2000" i="1" smtClean="0">
                              <a:latin typeface="Cambria Math" panose="02040503050406030204" pitchFamily="18" charset="0"/>
                              <a:ea typeface="Cambria Math"/>
                            </a:rPr>
                          </m:ctrlPr>
                        </m:sSubPr>
                        <m:e>
                          <m:r>
                            <a:rPr lang="en-US" sz="2000" b="0" i="1" smtClean="0">
                              <a:latin typeface="Cambria Math"/>
                              <a:ea typeface="Cambria Math"/>
                            </a:rPr>
                            <m:t>𝐾</m:t>
                          </m:r>
                        </m:e>
                        <m:sub>
                          <m:r>
                            <a:rPr lang="en-US" sz="2000" b="0" i="1" smtClean="0">
                              <a:latin typeface="Cambria Math"/>
                              <a:ea typeface="Cambria Math"/>
                            </a:rPr>
                            <m:t>𝑒𝑞</m:t>
                          </m:r>
                        </m:sub>
                      </m:sSub>
                      <m:d>
                        <m:dPr>
                          <m:ctrlPr>
                            <a:rPr lang="en-US" sz="2000" i="1">
                              <a:latin typeface="Cambria Math" panose="02040503050406030204" pitchFamily="18" charset="0"/>
                              <a:ea typeface="Cambria Math"/>
                            </a:rPr>
                          </m:ctrlPr>
                        </m:dPr>
                        <m:e>
                          <m:r>
                            <a:rPr lang="en-US" sz="2000" b="0" i="1" smtClean="0">
                              <a:latin typeface="Cambria Math"/>
                              <a:sym typeface="Symbol"/>
                            </a:rPr>
                            <m:t>𝑇</m:t>
                          </m:r>
                        </m:e>
                      </m:d>
                      <m:r>
                        <a:rPr lang="en-US" sz="2000" i="1">
                          <a:latin typeface="Cambria Math"/>
                          <a:ea typeface="Cambria Math"/>
                        </a:rPr>
                        <m:t> </m:t>
                      </m:r>
                      <m:r>
                        <a:rPr lang="en-US" sz="2000" i="1" smtClean="0">
                          <a:latin typeface="Cambria Math"/>
                          <a:ea typeface="Cambria Math"/>
                        </a:rPr>
                        <m:t>≡</m:t>
                      </m:r>
                      <m:sSup>
                        <m:sSupPr>
                          <m:ctrlPr>
                            <a:rPr lang="en-US" sz="2000" i="1">
                              <a:latin typeface="Cambria Math" panose="02040503050406030204" pitchFamily="18" charset="0"/>
                              <a:ea typeface="Cambria Math"/>
                            </a:rPr>
                          </m:ctrlPr>
                        </m:sSupPr>
                        <m:e>
                          <m:d>
                            <m:dPr>
                              <m:ctrlPr>
                                <a:rPr lang="en-US" sz="2000" i="1">
                                  <a:latin typeface="Cambria Math" panose="02040503050406030204" pitchFamily="18" charset="0"/>
                                  <a:ea typeface="Cambria Math"/>
                                </a:rPr>
                              </m:ctrlPr>
                            </m:dPr>
                            <m:e>
                              <m:nary>
                                <m:naryPr>
                                  <m:chr m:val="∏"/>
                                  <m:ctrlPr>
                                    <a:rPr lang="en-US" sz="2000" i="1">
                                      <a:latin typeface="Cambria Math" panose="02040503050406030204" pitchFamily="18" charset="0"/>
                                      <a:sym typeface="Symbol"/>
                                    </a:rPr>
                                  </m:ctrlPr>
                                </m:naryPr>
                                <m:sub>
                                  <m:r>
                                    <m:rPr>
                                      <m:brk m:alnAt="23"/>
                                    </m:rPr>
                                    <a:rPr lang="en-US" sz="2000" i="1">
                                      <a:latin typeface="Cambria Math"/>
                                      <a:sym typeface="Symbol"/>
                                    </a:rPr>
                                    <m:t>𝑖</m:t>
                                  </m:r>
                                  <m:r>
                                    <a:rPr lang="en-US" sz="2000" i="1">
                                      <a:latin typeface="Cambria Math"/>
                                      <a:sym typeface="Symbol"/>
                                    </a:rPr>
                                    <m:t>=1</m:t>
                                  </m:r>
                                </m:sub>
                                <m:sup>
                                  <m:r>
                                    <a:rPr lang="en-US" sz="2000" i="1">
                                      <a:latin typeface="Cambria Math"/>
                                      <a:sym typeface="Symbol"/>
                                    </a:rPr>
                                    <m:t>𝑁</m:t>
                                  </m:r>
                                </m:sup>
                                <m:e>
                                  <m:sSup>
                                    <m:sSupPr>
                                      <m:ctrlPr>
                                        <a:rPr lang="en-US" sz="2000" i="1">
                                          <a:latin typeface="Cambria Math" panose="02040503050406030204" pitchFamily="18" charset="0"/>
                                          <a:sym typeface="Symbol"/>
                                        </a:rPr>
                                      </m:ctrlPr>
                                    </m:sSupPr>
                                    <m:e>
                                      <m:sSub>
                                        <m:sSubPr>
                                          <m:ctrlPr>
                                            <a:rPr lang="en-US" sz="2000" i="1">
                                              <a:latin typeface="Cambria Math" panose="02040503050406030204" pitchFamily="18" charset="0"/>
                                              <a:sym typeface="Symbol"/>
                                            </a:rPr>
                                          </m:ctrlPr>
                                        </m:sSubPr>
                                        <m:e>
                                          <m:r>
                                            <a:rPr lang="en-US" sz="2000" i="1">
                                              <a:latin typeface="Cambria Math"/>
                                              <a:sym typeface="Symbol"/>
                                            </a:rPr>
                                            <m:t>𝑐</m:t>
                                          </m:r>
                                        </m:e>
                                        <m:sub>
                                          <m:r>
                                            <a:rPr lang="en-US" sz="2000" i="1">
                                              <a:latin typeface="Cambria Math"/>
                                              <a:sym typeface="Symbol"/>
                                            </a:rPr>
                                            <m:t>𝑖</m:t>
                                          </m:r>
                                          <m:r>
                                            <a:rPr lang="en-US" sz="2000" i="1">
                                              <a:latin typeface="Cambria Math"/>
                                              <a:sym typeface="Symbol"/>
                                            </a:rPr>
                                            <m:t>0</m:t>
                                          </m:r>
                                        </m:sub>
                                      </m:sSub>
                                    </m:e>
                                    <m:sup>
                                      <m:sSub>
                                        <m:sSubPr>
                                          <m:ctrlPr>
                                            <a:rPr lang="en-US" sz="2000" i="1">
                                              <a:latin typeface="Cambria Math" panose="02040503050406030204" pitchFamily="18" charset="0"/>
                                            </a:rPr>
                                          </m:ctrlPr>
                                        </m:sSubPr>
                                        <m:e>
                                          <m:r>
                                            <a:rPr lang="en-US" sz="2000" i="1">
                                              <a:latin typeface="Cambria Math"/>
                                              <a:ea typeface="Cambria Math"/>
                                            </a:rPr>
                                            <m:t>𝜈</m:t>
                                          </m:r>
                                        </m:e>
                                        <m:sub>
                                          <m:r>
                                            <a:rPr lang="en-US" sz="2000" i="1">
                                              <a:latin typeface="Cambria Math"/>
                                              <a:ea typeface="Cambria Math"/>
                                            </a:rPr>
                                            <m:t>𝑖</m:t>
                                          </m:r>
                                        </m:sub>
                                      </m:sSub>
                                    </m:sup>
                                  </m:sSup>
                                </m:e>
                              </m:nary>
                            </m:e>
                          </m:d>
                          <m:r>
                            <a:rPr lang="en-US" sz="2000" i="1">
                              <a:latin typeface="Cambria Math"/>
                              <a:ea typeface="Cambria Math"/>
                            </a:rPr>
                            <m:t> </m:t>
                          </m:r>
                          <m:r>
                            <a:rPr lang="en-US" sz="2000" i="1">
                              <a:latin typeface="Cambria Math"/>
                              <a:ea typeface="Cambria Math"/>
                            </a:rPr>
                            <m:t>𝑒</m:t>
                          </m:r>
                        </m:e>
                        <m:sup>
                          <m:r>
                            <a:rPr lang="en-US" sz="2000" i="1">
                              <a:latin typeface="Cambria Math"/>
                              <a:ea typeface="Cambria Math"/>
                            </a:rPr>
                            <m:t>−</m:t>
                          </m:r>
                          <m:f>
                            <m:fPr>
                              <m:ctrlPr>
                                <a:rPr lang="en-US" sz="2000" i="1">
                                  <a:latin typeface="Cambria Math" panose="02040503050406030204" pitchFamily="18" charset="0"/>
                                  <a:ea typeface="Cambria Math"/>
                                </a:rPr>
                              </m:ctrlPr>
                            </m:fPr>
                            <m:num>
                              <m:r>
                                <a:rPr lang="en-US" sz="2000" i="1">
                                  <a:latin typeface="Cambria Math"/>
                                  <a:ea typeface="Cambria Math"/>
                                </a:rPr>
                                <m:t>1</m:t>
                              </m:r>
                            </m:num>
                            <m:den>
                              <m:sSub>
                                <m:sSubPr>
                                  <m:ctrlPr>
                                    <a:rPr lang="en-US" sz="2000" i="1">
                                      <a:latin typeface="Cambria Math" panose="02040503050406030204" pitchFamily="18" charset="0"/>
                                      <a:ea typeface="Cambria Math"/>
                                    </a:rPr>
                                  </m:ctrlPr>
                                </m:sSubPr>
                                <m:e>
                                  <m:r>
                                    <a:rPr lang="en-US" sz="2000" i="1">
                                      <a:latin typeface="Cambria Math"/>
                                    </a:rPr>
                                    <m:t>𝑘</m:t>
                                  </m:r>
                                </m:e>
                                <m:sub>
                                  <m:r>
                                    <a:rPr lang="en-US" sz="2000" i="1">
                                      <a:latin typeface="Cambria Math"/>
                                    </a:rPr>
                                    <m:t>𝐵</m:t>
                                  </m:r>
                                </m:sub>
                              </m:sSub>
                              <m:r>
                                <a:rPr lang="en-US" sz="2000" i="1">
                                  <a:latin typeface="Cambria Math"/>
                                </a:rPr>
                                <m:t>𝑇</m:t>
                              </m:r>
                            </m:den>
                          </m:f>
                          <m:nary>
                            <m:naryPr>
                              <m:chr m:val="∑"/>
                              <m:ctrlPr>
                                <a:rPr lang="en-US" sz="2000" i="1">
                                  <a:latin typeface="Cambria Math" panose="02040503050406030204" pitchFamily="18" charset="0"/>
                                </a:rPr>
                              </m:ctrlPr>
                            </m:naryPr>
                            <m:sub>
                              <m:r>
                                <m:rPr>
                                  <m:brk m:alnAt="23"/>
                                </m:rPr>
                                <a:rPr lang="en-US" sz="2000" i="1">
                                  <a:latin typeface="Cambria Math"/>
                                </a:rPr>
                                <m:t>𝑖</m:t>
                              </m:r>
                              <m:r>
                                <a:rPr lang="en-US" sz="2000" i="1">
                                  <a:latin typeface="Cambria Math"/>
                                </a:rPr>
                                <m:t>=1</m:t>
                              </m:r>
                            </m:sub>
                            <m:sup>
                              <m:r>
                                <a:rPr lang="en-US" sz="2000" i="1">
                                  <a:latin typeface="Cambria Math"/>
                                </a:rPr>
                                <m:t>𝑁</m:t>
                              </m:r>
                            </m:sup>
                            <m:e>
                              <m:sSub>
                                <m:sSubPr>
                                  <m:ctrlPr>
                                    <a:rPr lang="en-US" sz="2000" i="1">
                                      <a:latin typeface="Cambria Math" panose="02040503050406030204" pitchFamily="18" charset="0"/>
                                    </a:rPr>
                                  </m:ctrlPr>
                                </m:sSubPr>
                                <m:e>
                                  <m:r>
                                    <a:rPr lang="en-US" sz="2000" i="1">
                                      <a:latin typeface="Cambria Math"/>
                                      <a:ea typeface="Cambria Math"/>
                                    </a:rPr>
                                    <m:t>𝜈</m:t>
                                  </m:r>
                                </m:e>
                                <m:sub>
                                  <m:r>
                                    <a:rPr lang="en-US" sz="2000" i="1">
                                      <a:latin typeface="Cambria Math"/>
                                      <a:ea typeface="Cambria Math"/>
                                    </a:rPr>
                                    <m:t>𝑖</m:t>
                                  </m:r>
                                </m:sub>
                              </m:sSub>
                              <m:sSubSup>
                                <m:sSubSupPr>
                                  <m:ctrlPr>
                                    <a:rPr lang="en-US" sz="2000" i="1">
                                      <a:latin typeface="Cambria Math" panose="02040503050406030204" pitchFamily="18" charset="0"/>
                                      <a:ea typeface="Cambria Math"/>
                                    </a:rPr>
                                  </m:ctrlPr>
                                </m:sSubSupPr>
                                <m:e>
                                  <m:r>
                                    <a:rPr lang="en-US" sz="2000" i="1">
                                      <a:latin typeface="Cambria Math"/>
                                      <a:ea typeface="Cambria Math"/>
                                    </a:rPr>
                                    <m:t>𝜇</m:t>
                                  </m:r>
                                </m:e>
                                <m:sub>
                                  <m:r>
                                    <a:rPr lang="en-US" sz="2000" i="1">
                                      <a:latin typeface="Cambria Math"/>
                                      <a:ea typeface="Cambria Math"/>
                                    </a:rPr>
                                    <m:t>𝑖</m:t>
                                  </m:r>
                                </m:sub>
                                <m:sup>
                                  <m:r>
                                    <a:rPr lang="en-US" sz="2000" i="1">
                                      <a:latin typeface="Cambria Math"/>
                                      <a:ea typeface="Cambria Math"/>
                                    </a:rPr>
                                    <m:t>0</m:t>
                                  </m:r>
                                </m:sup>
                              </m:sSubSup>
                            </m:e>
                          </m:nary>
                        </m:sup>
                      </m:sSup>
                    </m:oMath>
                  </m:oMathPara>
                </a14:m>
                <a:endParaRPr lang="en-US" sz="2000" dirty="0" smtClean="0"/>
              </a:p>
              <a:p>
                <a:pPr marL="0" lvl="2"/>
                <a:endParaRPr lang="en-US" sz="2000" dirty="0"/>
              </a:p>
              <a:p>
                <a:pPr marL="0" lvl="2"/>
                <a:r>
                  <a:rPr lang="en-US" sz="2000" dirty="0" smtClean="0"/>
                  <a:t>and the </a:t>
                </a:r>
                <a:r>
                  <a:rPr lang="en-US" sz="2000" b="1" dirty="0" smtClean="0"/>
                  <a:t>Dissociation Constant </a:t>
                </a:r>
                <a14:m>
                  <m:oMath xmlns:m="http://schemas.openxmlformats.org/officeDocument/2006/math">
                    <m:sSub>
                      <m:sSubPr>
                        <m:ctrlPr>
                          <a:rPr lang="en-US" sz="2000" i="1">
                            <a:latin typeface="Cambria Math" panose="02040503050406030204" pitchFamily="18" charset="0"/>
                            <a:ea typeface="Cambria Math"/>
                          </a:rPr>
                        </m:ctrlPr>
                      </m:sSubPr>
                      <m:e>
                        <m:r>
                          <a:rPr lang="en-US" sz="2000" i="1">
                            <a:latin typeface="Cambria Math"/>
                            <a:ea typeface="Cambria Math"/>
                          </a:rPr>
                          <m:t>𝐾</m:t>
                        </m:r>
                      </m:e>
                      <m:sub>
                        <m:r>
                          <a:rPr lang="en-US" sz="2000" b="0" i="1" smtClean="0">
                            <a:latin typeface="Cambria Math"/>
                            <a:ea typeface="Cambria Math"/>
                          </a:rPr>
                          <m:t>𝑑</m:t>
                        </m:r>
                      </m:sub>
                    </m:sSub>
                    <m:d>
                      <m:dPr>
                        <m:ctrlPr>
                          <a:rPr lang="en-US" sz="2000" i="1">
                            <a:latin typeface="Cambria Math" panose="02040503050406030204" pitchFamily="18" charset="0"/>
                            <a:ea typeface="Cambria Math"/>
                          </a:rPr>
                        </m:ctrlPr>
                      </m:dPr>
                      <m:e>
                        <m:r>
                          <a:rPr lang="en-US" sz="2000" i="1">
                            <a:latin typeface="Cambria Math"/>
                            <a:sym typeface="Symbol"/>
                          </a:rPr>
                          <m:t>𝑇</m:t>
                        </m:r>
                      </m:e>
                    </m:d>
                    <m:r>
                      <a:rPr lang="en-US" sz="2000" i="1">
                        <a:latin typeface="Cambria Math"/>
                        <a:ea typeface="Cambria Math"/>
                      </a:rPr>
                      <m:t> ≡</m:t>
                    </m:r>
                    <m:f>
                      <m:fPr>
                        <m:ctrlPr>
                          <a:rPr lang="en-US" sz="2000" i="1" smtClean="0">
                            <a:latin typeface="Cambria Math" panose="02040503050406030204" pitchFamily="18" charset="0"/>
                            <a:ea typeface="Cambria Math"/>
                          </a:rPr>
                        </m:ctrlPr>
                      </m:fPr>
                      <m:num>
                        <m:r>
                          <a:rPr lang="en-US" sz="2000" b="0" i="1" smtClean="0">
                            <a:latin typeface="Cambria Math"/>
                            <a:ea typeface="Cambria Math"/>
                          </a:rPr>
                          <m:t>1</m:t>
                        </m:r>
                      </m:num>
                      <m:den>
                        <m:sSub>
                          <m:sSubPr>
                            <m:ctrlPr>
                              <a:rPr lang="en-US" sz="2000" i="1">
                                <a:latin typeface="Cambria Math" panose="02040503050406030204" pitchFamily="18" charset="0"/>
                                <a:ea typeface="Cambria Math"/>
                              </a:rPr>
                            </m:ctrlPr>
                          </m:sSubPr>
                          <m:e>
                            <m:r>
                              <a:rPr lang="en-US" sz="2000" i="1">
                                <a:latin typeface="Cambria Math"/>
                                <a:ea typeface="Cambria Math"/>
                              </a:rPr>
                              <m:t>𝐾</m:t>
                            </m:r>
                          </m:e>
                          <m:sub>
                            <m:r>
                              <a:rPr lang="en-US" sz="2000" i="1">
                                <a:latin typeface="Cambria Math"/>
                                <a:ea typeface="Cambria Math"/>
                              </a:rPr>
                              <m:t>𝑒𝑞</m:t>
                            </m:r>
                          </m:sub>
                        </m:sSub>
                        <m:d>
                          <m:dPr>
                            <m:ctrlPr>
                              <a:rPr lang="en-US" sz="2000" i="1">
                                <a:latin typeface="Cambria Math" panose="02040503050406030204" pitchFamily="18" charset="0"/>
                                <a:ea typeface="Cambria Math"/>
                              </a:rPr>
                            </m:ctrlPr>
                          </m:dPr>
                          <m:e>
                            <m:r>
                              <a:rPr lang="en-US" sz="2000" i="1">
                                <a:latin typeface="Cambria Math"/>
                                <a:sym typeface="Symbol"/>
                              </a:rPr>
                              <m:t>𝑇</m:t>
                            </m:r>
                          </m:e>
                        </m:d>
                        <m:r>
                          <a:rPr lang="en-US" sz="2000" i="1">
                            <a:latin typeface="Cambria Math"/>
                            <a:ea typeface="Cambria Math"/>
                          </a:rPr>
                          <m:t> </m:t>
                        </m:r>
                      </m:den>
                    </m:f>
                  </m:oMath>
                </a14:m>
                <a:r>
                  <a:rPr lang="en-US" sz="2000" dirty="0" smtClean="0"/>
                  <a:t> is </a:t>
                </a:r>
                <a:r>
                  <a:rPr lang="en-US" sz="2000" b="1" dirty="0" smtClean="0"/>
                  <a:t>the concentration at which half of the substrate has reacted</a:t>
                </a:r>
              </a:p>
              <a:p>
                <a:pPr marL="0" lvl="2"/>
                <a:endParaRPr lang="en-US" sz="2000" dirty="0"/>
              </a:p>
              <a:p>
                <a:pPr marL="0" lvl="2"/>
                <a:r>
                  <a:rPr lang="en-US" sz="2000" dirty="0" smtClean="0"/>
                  <a:t>Then </a:t>
                </a:r>
              </a:p>
            </p:txBody>
          </p:sp>
        </mc:Choice>
        <mc:Fallback xmlns="">
          <p:sp>
            <p:nvSpPr>
              <p:cNvPr id="8" name="Rectangle 7"/>
              <p:cNvSpPr>
                <a:spLocks noRot="1" noChangeAspect="1" noMove="1" noResize="1" noEditPoints="1" noAdjustHandles="1" noChangeArrowheads="1" noChangeShapeType="1" noTextEdit="1"/>
              </p:cNvSpPr>
              <p:nvPr/>
            </p:nvSpPr>
            <p:spPr>
              <a:xfrm>
                <a:off x="76200" y="701059"/>
                <a:ext cx="8991600" cy="5040995"/>
              </a:xfrm>
              <a:prstGeom prst="rect">
                <a:avLst/>
              </a:prstGeom>
              <a:blipFill rotWithShape="0">
                <a:blip r:embed="rId4"/>
                <a:stretch>
                  <a:fillRect l="-746" b="-1209"/>
                </a:stretch>
              </a:blipFill>
            </p:spPr>
            <p:txBody>
              <a:bodyPr/>
              <a:lstStyle/>
              <a:p>
                <a:r>
                  <a:rPr lang="en-US">
                    <a:noFill/>
                  </a:rPr>
                  <a:t> </a:t>
                </a:r>
              </a:p>
            </p:txBody>
          </p:sp>
        </mc:Fallback>
      </mc:AlternateContent>
      <p:pic>
        <p:nvPicPr>
          <p:cNvPr id="9" name="Picture 4" descr="redblackblocki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2" name="TextBox 1"/>
              <p:cNvSpPr txBox="1"/>
              <p:nvPr/>
            </p:nvSpPr>
            <p:spPr>
              <a:xfrm>
                <a:off x="2880351" y="5175089"/>
                <a:ext cx="3383298" cy="1327158"/>
              </a:xfrm>
              <a:prstGeom prst="rect">
                <a:avLst/>
              </a:prstGeom>
              <a:solidFill>
                <a:srgbClr val="92D050"/>
              </a:solidFill>
              <a:ln>
                <a:solidFill>
                  <a:schemeClr val="tx1"/>
                </a:solidFill>
              </a:ln>
            </p:spPr>
            <p:txBody>
              <a:bodyPr wrap="none" rtlCol="0">
                <a:spAutoFit/>
              </a:bodyPr>
              <a:lstStyle/>
              <a:p>
                <a:r>
                  <a:rPr lang="en-US" b="1" dirty="0" smtClean="0"/>
                  <a:t>The Law of Mass Action</a:t>
                </a:r>
              </a:p>
              <a:p>
                <a:pPr marL="0" lvl="2"/>
                <a14:m>
                  <m:oMathPara xmlns:m="http://schemas.openxmlformats.org/officeDocument/2006/math">
                    <m:oMathParaPr>
                      <m:jc m:val="centerGroup"/>
                    </m:oMathParaPr>
                    <m:oMath xmlns:m="http://schemas.openxmlformats.org/officeDocument/2006/math">
                      <m:nary>
                        <m:naryPr>
                          <m:chr m:val="∏"/>
                          <m:ctrlPr>
                            <a:rPr lang="en-US" sz="2000" i="1">
                              <a:latin typeface="Cambria Math" panose="02040503050406030204" pitchFamily="18" charset="0"/>
                              <a:sym typeface="Symbol"/>
                            </a:rPr>
                          </m:ctrlPr>
                        </m:naryPr>
                        <m:sub>
                          <m:r>
                            <m:rPr>
                              <m:brk m:alnAt="23"/>
                            </m:rPr>
                            <a:rPr lang="en-US" sz="2000" i="1">
                              <a:latin typeface="Cambria Math"/>
                              <a:sym typeface="Symbol"/>
                            </a:rPr>
                            <m:t>𝑖</m:t>
                          </m:r>
                          <m:r>
                            <a:rPr lang="en-US" sz="2000" i="1">
                              <a:latin typeface="Cambria Math"/>
                              <a:sym typeface="Symbol"/>
                            </a:rPr>
                            <m:t>=1</m:t>
                          </m:r>
                        </m:sub>
                        <m:sup>
                          <m:r>
                            <a:rPr lang="en-US" sz="2000" i="1">
                              <a:latin typeface="Cambria Math"/>
                              <a:sym typeface="Symbol"/>
                            </a:rPr>
                            <m:t>𝑁</m:t>
                          </m:r>
                        </m:sup>
                        <m:e>
                          <m:sSup>
                            <m:sSupPr>
                              <m:ctrlPr>
                                <a:rPr lang="en-US" sz="2000" i="1">
                                  <a:latin typeface="Cambria Math" panose="02040503050406030204" pitchFamily="18" charset="0"/>
                                  <a:sym typeface="Symbol"/>
                                </a:rPr>
                              </m:ctrlPr>
                            </m:sSupPr>
                            <m:e>
                              <m:sSub>
                                <m:sSubPr>
                                  <m:ctrlPr>
                                    <a:rPr lang="en-US" sz="2000" i="1">
                                      <a:latin typeface="Cambria Math" panose="02040503050406030204" pitchFamily="18" charset="0"/>
                                      <a:sym typeface="Symbol"/>
                                    </a:rPr>
                                  </m:ctrlPr>
                                </m:sSubPr>
                                <m:e>
                                  <m:r>
                                    <a:rPr lang="en-US" sz="2000" i="1">
                                      <a:latin typeface="Cambria Math"/>
                                    </a:rPr>
                                    <m:t>𝑐</m:t>
                                  </m:r>
                                </m:e>
                                <m:sub>
                                  <m:r>
                                    <a:rPr lang="en-US" sz="2000" i="1">
                                      <a:latin typeface="Cambria Math"/>
                                    </a:rPr>
                                    <m:t>𝑖</m:t>
                                  </m:r>
                                </m:sub>
                              </m:sSub>
                            </m:e>
                            <m:sup>
                              <m:sSub>
                                <m:sSubPr>
                                  <m:ctrlPr>
                                    <a:rPr lang="en-US" sz="2000" i="1">
                                      <a:latin typeface="Cambria Math" panose="02040503050406030204" pitchFamily="18" charset="0"/>
                                    </a:rPr>
                                  </m:ctrlPr>
                                </m:sSubPr>
                                <m:e>
                                  <m:r>
                                    <a:rPr lang="en-US" sz="2000" i="1">
                                      <a:latin typeface="Cambria Math"/>
                                      <a:ea typeface="Cambria Math"/>
                                    </a:rPr>
                                    <m:t>𝜈</m:t>
                                  </m:r>
                                </m:e>
                                <m:sub>
                                  <m:r>
                                    <a:rPr lang="en-US" sz="2000" i="1">
                                      <a:latin typeface="Cambria Math"/>
                                      <a:ea typeface="Cambria Math"/>
                                    </a:rPr>
                                    <m:t>𝑖</m:t>
                                  </m:r>
                                </m:sub>
                              </m:sSub>
                            </m:sup>
                          </m:sSup>
                        </m:e>
                      </m:nary>
                      <m:r>
                        <a:rPr lang="en-US" sz="2000" i="1">
                          <a:latin typeface="Cambria Math"/>
                          <a:ea typeface="Cambria Math"/>
                        </a:rPr>
                        <m:t>=</m:t>
                      </m:r>
                      <m:sSub>
                        <m:sSubPr>
                          <m:ctrlPr>
                            <a:rPr lang="en-US" sz="2000" i="1">
                              <a:latin typeface="Cambria Math" panose="02040503050406030204" pitchFamily="18" charset="0"/>
                              <a:ea typeface="Cambria Math"/>
                            </a:rPr>
                          </m:ctrlPr>
                        </m:sSubPr>
                        <m:e>
                          <m:r>
                            <a:rPr lang="en-US" sz="2000" i="1">
                              <a:latin typeface="Cambria Math"/>
                              <a:ea typeface="Cambria Math"/>
                            </a:rPr>
                            <m:t>𝐾</m:t>
                          </m:r>
                        </m:e>
                        <m:sub>
                          <m:r>
                            <a:rPr lang="en-US" sz="2000" i="1">
                              <a:latin typeface="Cambria Math"/>
                              <a:ea typeface="Cambria Math"/>
                            </a:rPr>
                            <m:t>𝑒𝑞</m:t>
                          </m:r>
                        </m:sub>
                      </m:sSub>
                      <m:d>
                        <m:dPr>
                          <m:ctrlPr>
                            <a:rPr lang="en-US" sz="2000" i="1">
                              <a:latin typeface="Cambria Math" panose="02040503050406030204" pitchFamily="18" charset="0"/>
                              <a:ea typeface="Cambria Math"/>
                            </a:rPr>
                          </m:ctrlPr>
                        </m:dPr>
                        <m:e>
                          <m:r>
                            <a:rPr lang="en-US" sz="2000" i="1">
                              <a:latin typeface="Cambria Math"/>
                              <a:sym typeface="Symbol"/>
                            </a:rPr>
                            <m:t>𝑇</m:t>
                          </m:r>
                        </m:e>
                      </m:d>
                    </m:oMath>
                  </m:oMathPara>
                </a14:m>
                <a:endParaRPr lang="en-US" sz="2000" dirty="0"/>
              </a:p>
            </p:txBody>
          </p:sp>
        </mc:Choice>
        <mc:Fallback xmlns="">
          <p:sp>
            <p:nvSpPr>
              <p:cNvPr id="2" name="TextBox 1"/>
              <p:cNvSpPr txBox="1">
                <a:spLocks noRot="1" noChangeAspect="1" noMove="1" noResize="1" noEditPoints="1" noAdjustHandles="1" noChangeArrowheads="1" noChangeShapeType="1" noTextEdit="1"/>
              </p:cNvSpPr>
              <p:nvPr/>
            </p:nvSpPr>
            <p:spPr>
              <a:xfrm>
                <a:off x="2880351" y="5175089"/>
                <a:ext cx="3383298" cy="1327158"/>
              </a:xfrm>
              <a:prstGeom prst="rect">
                <a:avLst/>
              </a:prstGeom>
              <a:blipFill rotWithShape="0">
                <a:blip r:embed="rId6"/>
                <a:stretch>
                  <a:fillRect l="-2509" t="-3182" r="-1613"/>
                </a:stretch>
              </a:blipFill>
              <a:ln>
                <a:solidFill>
                  <a:schemeClr val="tx1"/>
                </a:solidFill>
              </a:ln>
            </p:spPr>
            <p:txBody>
              <a:bodyPr/>
              <a:lstStyle/>
              <a:p>
                <a:r>
                  <a:rPr lang="en-US">
                    <a:noFill/>
                  </a:rPr>
                  <a:t> </a:t>
                </a:r>
              </a:p>
            </p:txBody>
          </p:sp>
        </mc:Fallback>
      </mc:AlternateContent>
    </p:spTree>
    <p:extLst>
      <p:ext uri="{BB962C8B-B14F-4D97-AF65-F5344CB8AC3E}">
        <p14:creationId xmlns:p14="http://schemas.microsoft.com/office/powerpoint/2010/main" val="3266604733"/>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p:cNvSpPr>
            <a:spLocks noGrp="1" noChangeArrowheads="1"/>
          </p:cNvSpPr>
          <p:nvPr>
            <p:ph type="title"/>
          </p:nvPr>
        </p:nvSpPr>
        <p:spPr>
          <a:xfrm>
            <a:off x="0" y="12700"/>
            <a:ext cx="9144000" cy="825500"/>
          </a:xfrm>
        </p:spPr>
        <p:txBody>
          <a:bodyPr>
            <a:noAutofit/>
          </a:bodyPr>
          <a:lstStyle/>
          <a:p>
            <a:pPr eaLnBrk="1" hangingPunct="1"/>
            <a:r>
              <a:rPr lang="en-US" sz="3200" b="1" dirty="0" smtClean="0">
                <a:solidFill>
                  <a:srgbClr val="0000CC"/>
                </a:solidFill>
              </a:rPr>
              <a:t>Law of Mass Action</a:t>
            </a:r>
          </a:p>
        </p:txBody>
      </p:sp>
      <p:pic>
        <p:nvPicPr>
          <p:cNvPr id="15367" name="Picture 17"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8" name="Rectangle 7"/>
              <p:cNvSpPr/>
              <p:nvPr/>
            </p:nvSpPr>
            <p:spPr>
              <a:xfrm>
                <a:off x="76200" y="701059"/>
                <a:ext cx="8991600" cy="5923096"/>
              </a:xfrm>
              <a:prstGeom prst="rect">
                <a:avLst/>
              </a:prstGeom>
            </p:spPr>
            <p:txBody>
              <a:bodyPr wrap="square">
                <a:spAutoFit/>
              </a:bodyPr>
              <a:lstStyle/>
              <a:p>
                <a:pPr marL="0" lvl="2"/>
                <a:r>
                  <a:rPr lang="en-US" sz="2000" dirty="0" smtClean="0">
                    <a:ea typeface="Cambria Math"/>
                  </a:rPr>
                  <a:t>Despite our injunction to state relationships in dimensionless form, </a:t>
                </a:r>
                <a:r>
                  <a:rPr lang="en-US" sz="2000" b="1" dirty="0" smtClean="0">
                    <a:ea typeface="Cambria Math"/>
                  </a:rPr>
                  <a:t>the equilibrium constants have units. </a:t>
                </a:r>
              </a:p>
              <a:p>
                <a:pPr marL="0" lvl="2"/>
                <a:endParaRPr lang="en-US" sz="2000" b="1" dirty="0">
                  <a:solidFill>
                    <a:srgbClr val="FF0000"/>
                  </a:solidFill>
                  <a:ea typeface="Cambria Math"/>
                </a:endParaRPr>
              </a:p>
              <a:p>
                <a:pPr marL="0" lvl="2"/>
                <a:r>
                  <a:rPr lang="en-US" sz="2000" b="1" dirty="0" smtClean="0">
                    <a:solidFill>
                      <a:srgbClr val="FF0000"/>
                    </a:solidFill>
                    <a:ea typeface="Cambria Math"/>
                  </a:rPr>
                  <a:t>Worse, the units depend on the stoichiometry, which differs reaction to reaction:</a:t>
                </a:r>
                <a:endParaRPr lang="en-US" sz="2000" dirty="0" smtClean="0">
                  <a:solidFill>
                    <a:srgbClr val="FF0000"/>
                  </a:solidFill>
                  <a:ea typeface="Cambria Math"/>
                </a:endParaRPr>
              </a:p>
              <a:p>
                <a:pPr marL="0" lvl="2"/>
                <a:endParaRPr lang="en-US" sz="2000" dirty="0" smtClean="0">
                  <a:solidFill>
                    <a:srgbClr val="FF0000"/>
                  </a:solidFill>
                  <a:ea typeface="Cambria Math"/>
                </a:endParaRPr>
              </a:p>
              <a:p>
                <a:pPr marL="0" lvl="2"/>
                <a:r>
                  <a:rPr lang="en-US" sz="2000" dirty="0" smtClean="0">
                    <a:solidFill>
                      <a:srgbClr val="FF0000"/>
                    </a:solidFill>
                    <a:ea typeface="Cambria Math"/>
                  </a:rPr>
                  <a:t> </a:t>
                </a:r>
                <a14:m>
                  <m:oMath xmlns:m="http://schemas.openxmlformats.org/officeDocument/2006/math">
                    <m:d>
                      <m:dPr>
                        <m:begChr m:val="["/>
                        <m:endChr m:val="]"/>
                        <m:ctrlPr>
                          <a:rPr lang="en-US" sz="2000" i="1" smtClean="0">
                            <a:latin typeface="Cambria Math" panose="02040503050406030204" pitchFamily="18" charset="0"/>
                            <a:ea typeface="Cambria Math"/>
                          </a:rPr>
                        </m:ctrlPr>
                      </m:dPr>
                      <m:e>
                        <m:sSub>
                          <m:sSubPr>
                            <m:ctrlPr>
                              <a:rPr lang="en-US" sz="2000" i="1">
                                <a:latin typeface="Cambria Math" panose="02040503050406030204" pitchFamily="18" charset="0"/>
                                <a:ea typeface="Cambria Math"/>
                              </a:rPr>
                            </m:ctrlPr>
                          </m:sSubPr>
                          <m:e>
                            <m:r>
                              <a:rPr lang="en-US" sz="2000" i="1">
                                <a:latin typeface="Cambria Math"/>
                                <a:ea typeface="Cambria Math"/>
                              </a:rPr>
                              <m:t>𝐾</m:t>
                            </m:r>
                          </m:e>
                          <m:sub>
                            <m:r>
                              <a:rPr lang="en-US" sz="2000" i="1">
                                <a:latin typeface="Cambria Math"/>
                                <a:ea typeface="Cambria Math"/>
                              </a:rPr>
                              <m:t>𝑒𝑞</m:t>
                            </m:r>
                          </m:sub>
                        </m:sSub>
                      </m:e>
                    </m:d>
                    <m:r>
                      <a:rPr lang="en-US" sz="2000" i="1">
                        <a:latin typeface="Cambria Math"/>
                        <a:ea typeface="Cambria Math"/>
                      </a:rPr>
                      <m:t>≡</m:t>
                    </m:r>
                    <m:sSup>
                      <m:sSupPr>
                        <m:ctrlPr>
                          <a:rPr lang="en-US" sz="2000" i="1" smtClean="0">
                            <a:latin typeface="Cambria Math" panose="02040503050406030204" pitchFamily="18" charset="0"/>
                            <a:ea typeface="Cambria Math"/>
                          </a:rPr>
                        </m:ctrlPr>
                      </m:sSupPr>
                      <m:e>
                        <m:d>
                          <m:dPr>
                            <m:begChr m:val="["/>
                            <m:endChr m:val="]"/>
                            <m:ctrlPr>
                              <a:rPr lang="en-US" sz="2000" i="1" smtClean="0">
                                <a:latin typeface="Cambria Math" panose="02040503050406030204" pitchFamily="18" charset="0"/>
                                <a:ea typeface="Cambria Math"/>
                              </a:rPr>
                            </m:ctrlPr>
                          </m:dPr>
                          <m:e>
                            <m:r>
                              <m:rPr>
                                <m:nor/>
                              </m:rPr>
                              <a:rPr lang="en-US" sz="2000" dirty="0">
                                <a:solidFill>
                                  <a:srgbClr val="2C2E2D"/>
                                </a:solidFill>
                                <a:ea typeface="Cambria Math"/>
                              </a:rPr>
                              <m:t>concentration</m:t>
                            </m:r>
                          </m:e>
                        </m:d>
                      </m:e>
                      <m:sup>
                        <m:nary>
                          <m:naryPr>
                            <m:chr m:val="∑"/>
                            <m:ctrlPr>
                              <a:rPr lang="en-US" sz="2000" i="1">
                                <a:latin typeface="Cambria Math" panose="02040503050406030204" pitchFamily="18" charset="0"/>
                              </a:rPr>
                            </m:ctrlPr>
                          </m:naryPr>
                          <m:sub>
                            <m:r>
                              <m:rPr>
                                <m:brk m:alnAt="23"/>
                              </m:rPr>
                              <a:rPr lang="en-US" sz="2000" i="1">
                                <a:latin typeface="Cambria Math"/>
                              </a:rPr>
                              <m:t>𝑖</m:t>
                            </m:r>
                            <m:r>
                              <a:rPr lang="en-US" sz="2000" i="1">
                                <a:latin typeface="Cambria Math"/>
                              </a:rPr>
                              <m:t>=1</m:t>
                            </m:r>
                          </m:sub>
                          <m:sup>
                            <m:r>
                              <a:rPr lang="en-US" sz="2000" i="1">
                                <a:latin typeface="Cambria Math"/>
                              </a:rPr>
                              <m:t>𝑁</m:t>
                            </m:r>
                          </m:sup>
                          <m:e>
                            <m:sSub>
                              <m:sSubPr>
                                <m:ctrlPr>
                                  <a:rPr lang="en-US" sz="2000" i="1">
                                    <a:latin typeface="Cambria Math" panose="02040503050406030204" pitchFamily="18" charset="0"/>
                                  </a:rPr>
                                </m:ctrlPr>
                              </m:sSubPr>
                              <m:e>
                                <m:r>
                                  <a:rPr lang="en-US" sz="2000" i="1">
                                    <a:latin typeface="Cambria Math"/>
                                    <a:ea typeface="Cambria Math"/>
                                  </a:rPr>
                                  <m:t>𝜈</m:t>
                                </m:r>
                              </m:e>
                              <m:sub>
                                <m:r>
                                  <a:rPr lang="en-US" sz="2000" i="1">
                                    <a:latin typeface="Cambria Math"/>
                                    <a:ea typeface="Cambria Math"/>
                                  </a:rPr>
                                  <m:t>𝑖</m:t>
                                </m:r>
                              </m:sub>
                            </m:sSub>
                          </m:e>
                        </m:nary>
                      </m:sup>
                    </m:sSup>
                    <m:r>
                      <a:rPr lang="en-US" sz="2000" b="0" i="1" smtClean="0">
                        <a:latin typeface="Cambria Math"/>
                        <a:ea typeface="Cambria Math"/>
                      </a:rPr>
                      <m:t> </m:t>
                    </m:r>
                  </m:oMath>
                </a14:m>
                <a:endParaRPr lang="en-US" sz="2000" dirty="0" smtClean="0">
                  <a:solidFill>
                    <a:srgbClr val="2C2E2D"/>
                  </a:solidFill>
                  <a:ea typeface="Cambria Math"/>
                </a:endParaRPr>
              </a:p>
              <a:p>
                <a:pPr marL="0" lvl="2"/>
                <a:endParaRPr lang="en-US" sz="2000" dirty="0">
                  <a:solidFill>
                    <a:srgbClr val="2C2E2D"/>
                  </a:solidFill>
                  <a:ea typeface="Cambria Math"/>
                </a:endParaRPr>
              </a:p>
              <a:p>
                <a:pPr marL="0" lvl="2"/>
                <a:r>
                  <a:rPr lang="en-US" sz="2000" dirty="0" smtClean="0">
                    <a:solidFill>
                      <a:srgbClr val="2C2E2D"/>
                    </a:solidFill>
                    <a:ea typeface="Cambria Math"/>
                  </a:rPr>
                  <a:t>Consider the limiting case of low </a:t>
                </a:r>
                <a:r>
                  <a:rPr lang="en-US" sz="2000" i="1" dirty="0" smtClean="0">
                    <a:solidFill>
                      <a:srgbClr val="2C2E2D"/>
                    </a:solidFill>
                    <a:ea typeface="Cambria Math"/>
                  </a:rPr>
                  <a:t>T</a:t>
                </a:r>
              </a:p>
              <a:p>
                <a:pPr marL="0" lvl="2"/>
                <a:endParaRPr lang="en-US" sz="2000" i="1" dirty="0">
                  <a:solidFill>
                    <a:srgbClr val="2C2E2D"/>
                  </a:solidFill>
                  <a:ea typeface="Cambria Math"/>
                </a:endParaRPr>
              </a:p>
              <a:p>
                <a:pPr marL="0" lvl="2"/>
                <a:r>
                  <a:rPr lang="en-US" sz="2000" dirty="0" smtClean="0">
                    <a:solidFill>
                      <a:srgbClr val="2C2E2D"/>
                    </a:solidFill>
                    <a:ea typeface="Cambria Math"/>
                  </a:rPr>
                  <a:t>And define the reference </a:t>
                </a:r>
                <a14:m>
                  <m:oMath xmlns:m="http://schemas.openxmlformats.org/officeDocument/2006/math">
                    <m:sSub>
                      <m:sSubPr>
                        <m:ctrlPr>
                          <a:rPr lang="en-US" sz="2000" i="1">
                            <a:latin typeface="Cambria Math" panose="02040503050406030204" pitchFamily="18" charset="0"/>
                          </a:rPr>
                        </m:ctrlPr>
                      </m:sSubPr>
                      <m:e>
                        <m:sSubSup>
                          <m:sSubSupPr>
                            <m:ctrlPr>
                              <a:rPr lang="en-US" sz="2000" i="1">
                                <a:latin typeface="Cambria Math" panose="02040503050406030204" pitchFamily="18" charset="0"/>
                                <a:ea typeface="Cambria Math"/>
                              </a:rPr>
                            </m:ctrlPr>
                          </m:sSubSupPr>
                          <m:e>
                            <m:r>
                              <a:rPr lang="en-US" sz="2000" i="1">
                                <a:latin typeface="Cambria Math"/>
                                <a:ea typeface="Cambria Math"/>
                              </a:rPr>
                              <m:t>𝜇</m:t>
                            </m:r>
                          </m:e>
                          <m:sub>
                            <m:r>
                              <a:rPr lang="en-US" sz="2000" i="1">
                                <a:latin typeface="Cambria Math"/>
                                <a:ea typeface="Cambria Math"/>
                              </a:rPr>
                              <m:t>𝑖</m:t>
                            </m:r>
                          </m:sub>
                          <m:sup>
                            <m:r>
                              <a:rPr lang="en-US" sz="2000" i="1">
                                <a:latin typeface="Cambria Math"/>
                                <a:ea typeface="Cambria Math"/>
                              </a:rPr>
                              <m:t>0</m:t>
                            </m:r>
                          </m:sup>
                        </m:sSubSup>
                        <m:r>
                          <a:rPr lang="en-US" sz="2000" b="0" i="1" smtClean="0">
                            <a:latin typeface="Cambria Math"/>
                            <a:ea typeface="Cambria Math"/>
                          </a:rPr>
                          <m:t>=</m:t>
                        </m:r>
                        <m:r>
                          <a:rPr lang="en-US" sz="2000" i="1">
                            <a:latin typeface="Cambria Math"/>
                            <a:ea typeface="Cambria Math"/>
                          </a:rPr>
                          <m:t>𝜇</m:t>
                        </m:r>
                      </m:e>
                      <m:sub>
                        <m:r>
                          <a:rPr lang="en-US" sz="2000" i="1">
                            <a:latin typeface="Cambria Math"/>
                          </a:rPr>
                          <m:t>𝑆</m:t>
                        </m:r>
                      </m:sub>
                    </m:sSub>
                  </m:oMath>
                </a14:m>
                <a:r>
                  <a:rPr lang="en-US" sz="2000" dirty="0" smtClean="0">
                    <a:solidFill>
                      <a:srgbClr val="2C2E2D"/>
                    </a:solidFill>
                    <a:ea typeface="Cambria Math"/>
                  </a:rPr>
                  <a:t> using the alternative form </a:t>
                </a:r>
                <a14:m>
                  <m:oMath xmlns:m="http://schemas.openxmlformats.org/officeDocument/2006/math">
                    <m:sSub>
                      <m:sSubPr>
                        <m:ctrlPr>
                          <a:rPr lang="en-US" sz="2000" i="1">
                            <a:latin typeface="Cambria Math" panose="02040503050406030204" pitchFamily="18" charset="0"/>
                          </a:rPr>
                        </m:ctrlPr>
                      </m:sSubPr>
                      <m:e>
                        <m:r>
                          <a:rPr lang="en-US" sz="2000" i="1">
                            <a:latin typeface="Cambria Math"/>
                            <a:ea typeface="Cambria Math"/>
                          </a:rPr>
                          <m:t>𝜇</m:t>
                        </m:r>
                      </m:e>
                      <m:sub>
                        <m:r>
                          <a:rPr lang="en-US" sz="2000" i="1">
                            <a:latin typeface="Cambria Math"/>
                          </a:rPr>
                          <m:t>𝑆</m:t>
                        </m:r>
                      </m:sub>
                    </m:sSub>
                    <m:r>
                      <a:rPr lang="en-US" sz="2000" i="1">
                        <a:latin typeface="Cambria Math"/>
                      </a:rPr>
                      <m:t>=</m:t>
                    </m:r>
                  </m:oMath>
                </a14:m>
                <a:r>
                  <a:rPr lang="en-US" sz="2000" dirty="0">
                    <a:sym typeface="Symbol"/>
                  </a:rPr>
                  <a:t> </a:t>
                </a:r>
                <a14:m>
                  <m:oMath xmlns:m="http://schemas.openxmlformats.org/officeDocument/2006/math">
                    <m:sSub>
                      <m:sSubPr>
                        <m:ctrlPr>
                          <a:rPr lang="en-US" sz="2000" i="1">
                            <a:latin typeface="Cambria Math" panose="02040503050406030204" pitchFamily="18" charset="0"/>
                            <a:sym typeface="Symbol"/>
                          </a:rPr>
                        </m:ctrlPr>
                      </m:sSubPr>
                      <m:e>
                        <m:r>
                          <a:rPr lang="en-US" sz="2000" i="1">
                            <a:latin typeface="Cambria Math"/>
                            <a:ea typeface="Cambria Math"/>
                            <a:sym typeface="Symbol"/>
                          </a:rPr>
                          <m:t>𝜀</m:t>
                        </m:r>
                      </m:e>
                      <m:sub>
                        <m:r>
                          <a:rPr lang="en-US" sz="2000" i="1">
                            <a:latin typeface="Cambria Math"/>
                            <a:sym typeface="Symbol"/>
                          </a:rPr>
                          <m:t>𝑆</m:t>
                        </m:r>
                      </m:sub>
                    </m:sSub>
                    <m:r>
                      <a:rPr lang="en-US" sz="2000" i="1">
                        <a:latin typeface="Cambria Math"/>
                        <a:sym typeface="Symbol"/>
                      </a:rPr>
                      <m:t>+</m:t>
                    </m:r>
                    <m:sSub>
                      <m:sSubPr>
                        <m:ctrlPr>
                          <a:rPr lang="en-US" sz="2000" i="1">
                            <a:latin typeface="Cambria Math" panose="02040503050406030204" pitchFamily="18" charset="0"/>
                          </a:rPr>
                        </m:ctrlPr>
                      </m:sSubPr>
                      <m:e>
                        <m:r>
                          <a:rPr lang="en-US" sz="2000" i="1">
                            <a:latin typeface="Cambria Math"/>
                          </a:rPr>
                          <m:t>𝑘</m:t>
                        </m:r>
                      </m:e>
                      <m:sub>
                        <m:r>
                          <a:rPr lang="en-US" sz="2000" i="1">
                            <a:latin typeface="Cambria Math"/>
                          </a:rPr>
                          <m:t>𝐵</m:t>
                        </m:r>
                      </m:sub>
                    </m:sSub>
                    <m:r>
                      <a:rPr lang="en-US" sz="2000" i="1">
                        <a:latin typeface="Cambria Math"/>
                      </a:rPr>
                      <m:t>𝑇</m:t>
                    </m:r>
                    <m:d>
                      <m:dPr>
                        <m:begChr m:val="["/>
                        <m:endChr m:val="]"/>
                        <m:ctrlPr>
                          <a:rPr lang="en-US" sz="2000" i="1">
                            <a:latin typeface="Cambria Math" panose="02040503050406030204" pitchFamily="18" charset="0"/>
                          </a:rPr>
                        </m:ctrlPr>
                      </m:dPr>
                      <m:e>
                        <m:func>
                          <m:funcPr>
                            <m:ctrlPr>
                              <a:rPr lang="en-US" sz="2000" i="1">
                                <a:latin typeface="Cambria Math" panose="02040503050406030204" pitchFamily="18" charset="0"/>
                                <a:sym typeface="Symbol"/>
                              </a:rPr>
                            </m:ctrlPr>
                          </m:funcPr>
                          <m:fName>
                            <m:r>
                              <m:rPr>
                                <m:sty m:val="p"/>
                              </m:rPr>
                              <a:rPr lang="en-US" sz="2000">
                                <a:latin typeface="Cambria Math"/>
                                <a:sym typeface="Symbol"/>
                              </a:rPr>
                              <m:t>ln</m:t>
                            </m:r>
                          </m:fName>
                          <m:e>
                            <m:f>
                              <m:fPr>
                                <m:ctrlPr>
                                  <a:rPr lang="en-US" sz="2000" i="1">
                                    <a:latin typeface="Cambria Math" panose="02040503050406030204" pitchFamily="18" charset="0"/>
                                  </a:rPr>
                                </m:ctrlPr>
                              </m:fPr>
                              <m:num>
                                <m:r>
                                  <a:rPr lang="en-US" sz="2000" i="1">
                                    <a:latin typeface="Cambria Math"/>
                                  </a:rPr>
                                  <m:t>𝑐</m:t>
                                </m:r>
                              </m:num>
                              <m:den>
                                <m:sSub>
                                  <m:sSubPr>
                                    <m:ctrlPr>
                                      <a:rPr lang="en-US" sz="2000" i="1">
                                        <a:latin typeface="Cambria Math" panose="02040503050406030204" pitchFamily="18" charset="0"/>
                                        <a:sym typeface="Symbol"/>
                                      </a:rPr>
                                    </m:ctrlPr>
                                  </m:sSubPr>
                                  <m:e>
                                    <m:r>
                                      <a:rPr lang="en-US" sz="2000" i="1">
                                        <a:latin typeface="Cambria Math"/>
                                        <a:sym typeface="Symbol"/>
                                      </a:rPr>
                                      <m:t>𝑐</m:t>
                                    </m:r>
                                  </m:e>
                                  <m:sub>
                                    <m:r>
                                      <a:rPr lang="en-US" sz="2000" i="1">
                                        <a:latin typeface="Cambria Math"/>
                                        <a:sym typeface="Symbol"/>
                                      </a:rPr>
                                      <m:t>0</m:t>
                                    </m:r>
                                  </m:sub>
                                </m:sSub>
                              </m:den>
                            </m:f>
                          </m:e>
                        </m:func>
                      </m:e>
                    </m:d>
                  </m:oMath>
                </a14:m>
                <a:endParaRPr lang="en-US" sz="2000" dirty="0" smtClean="0">
                  <a:latin typeface="Cambria Math"/>
                  <a:sym typeface="Symbol"/>
                </a:endParaRPr>
              </a:p>
              <a:p>
                <a:pPr marL="0" lvl="2"/>
                <a14:m>
                  <m:oMathPara xmlns:m="http://schemas.openxmlformats.org/officeDocument/2006/math">
                    <m:oMathParaPr>
                      <m:jc m:val="centerGroup"/>
                    </m:oMathParaPr>
                    <m:oMath xmlns:m="http://schemas.openxmlformats.org/officeDocument/2006/math">
                      <m:func>
                        <m:funcPr>
                          <m:ctrlPr>
                            <a:rPr lang="en-US" sz="2000" i="1" smtClean="0">
                              <a:latin typeface="Cambria Math" panose="02040503050406030204" pitchFamily="18" charset="0"/>
                              <a:ea typeface="Cambria Math"/>
                            </a:rPr>
                          </m:ctrlPr>
                        </m:funcPr>
                        <m:fName>
                          <m:limLow>
                            <m:limLowPr>
                              <m:ctrlPr>
                                <a:rPr lang="en-US" sz="2000" i="1">
                                  <a:latin typeface="Cambria Math" panose="02040503050406030204" pitchFamily="18" charset="0"/>
                                  <a:ea typeface="Cambria Math"/>
                                </a:rPr>
                              </m:ctrlPr>
                            </m:limLowPr>
                            <m:e>
                              <m:r>
                                <m:rPr>
                                  <m:sty m:val="p"/>
                                </m:rPr>
                                <a:rPr lang="en-US" sz="2000">
                                  <a:latin typeface="Cambria Math"/>
                                  <a:ea typeface="Cambria Math"/>
                                </a:rPr>
                                <m:t>lim</m:t>
                              </m:r>
                            </m:e>
                            <m:lim>
                              <m:r>
                                <a:rPr lang="en-US" sz="2000" i="1">
                                  <a:latin typeface="Cambria Math"/>
                                  <a:ea typeface="Cambria Math"/>
                                </a:rPr>
                                <m:t>𝑇</m:t>
                              </m:r>
                              <m:r>
                                <a:rPr lang="en-US" sz="2000" i="1">
                                  <a:latin typeface="Cambria Math"/>
                                  <a:ea typeface="Cambria Math"/>
                                </a:rPr>
                                <m:t>→0</m:t>
                              </m:r>
                            </m:lim>
                          </m:limLow>
                        </m:fName>
                        <m:e>
                          <m:sSub>
                            <m:sSubPr>
                              <m:ctrlPr>
                                <a:rPr lang="en-US" sz="2000" i="1">
                                  <a:latin typeface="Cambria Math" panose="02040503050406030204" pitchFamily="18" charset="0"/>
                                </a:rPr>
                              </m:ctrlPr>
                            </m:sSubPr>
                            <m:e>
                              <m:r>
                                <a:rPr lang="en-US" sz="2000" i="1">
                                  <a:latin typeface="Cambria Math"/>
                                  <a:ea typeface="Cambria Math"/>
                                </a:rPr>
                                <m:t>𝜇</m:t>
                              </m:r>
                            </m:e>
                            <m:sub>
                              <m:r>
                                <a:rPr lang="en-US" sz="2000" i="1">
                                  <a:latin typeface="Cambria Math"/>
                                </a:rPr>
                                <m:t>𝑆</m:t>
                              </m:r>
                            </m:sub>
                          </m:sSub>
                          <m:r>
                            <a:rPr lang="en-US" sz="2000" i="1">
                              <a:latin typeface="Cambria Math"/>
                            </a:rPr>
                            <m:t>=</m:t>
                          </m:r>
                          <m:r>
                            <m:rPr>
                              <m:nor/>
                            </m:rPr>
                            <a:rPr lang="en-US" sz="2000" dirty="0">
                              <a:sym typeface="Symbol"/>
                            </a:rPr>
                            <m:t> </m:t>
                          </m:r>
                        </m:e>
                      </m:func>
                      <m:sSub>
                        <m:sSubPr>
                          <m:ctrlPr>
                            <a:rPr lang="en-US" sz="2000" i="1">
                              <a:latin typeface="Cambria Math" panose="02040503050406030204" pitchFamily="18" charset="0"/>
                              <a:sym typeface="Symbol"/>
                            </a:rPr>
                          </m:ctrlPr>
                        </m:sSubPr>
                        <m:e>
                          <m:limLow>
                            <m:limLowPr>
                              <m:ctrlPr>
                                <a:rPr lang="en-US" sz="2000" i="1">
                                  <a:latin typeface="Cambria Math" panose="02040503050406030204" pitchFamily="18" charset="0"/>
                                  <a:ea typeface="Cambria Math"/>
                                </a:rPr>
                              </m:ctrlPr>
                            </m:limLowPr>
                            <m:e>
                              <m:r>
                                <m:rPr>
                                  <m:sty m:val="p"/>
                                </m:rPr>
                                <a:rPr lang="en-US" sz="2000">
                                  <a:latin typeface="Cambria Math"/>
                                  <a:ea typeface="Cambria Math"/>
                                </a:rPr>
                                <m:t>lim</m:t>
                              </m:r>
                            </m:e>
                            <m:lim>
                              <m:r>
                                <a:rPr lang="en-US" sz="2000" i="1">
                                  <a:latin typeface="Cambria Math"/>
                                  <a:ea typeface="Cambria Math"/>
                                </a:rPr>
                                <m:t>𝑇</m:t>
                              </m:r>
                              <m:r>
                                <a:rPr lang="en-US" sz="2000" i="1">
                                  <a:latin typeface="Cambria Math"/>
                                  <a:ea typeface="Cambria Math"/>
                                </a:rPr>
                                <m:t>→0</m:t>
                              </m:r>
                            </m:lim>
                          </m:limLow>
                          <m:r>
                            <a:rPr lang="en-US" sz="2000" i="1">
                              <a:latin typeface="Cambria Math"/>
                              <a:ea typeface="Cambria Math"/>
                              <a:sym typeface="Symbol"/>
                            </a:rPr>
                            <m:t>𝜀</m:t>
                          </m:r>
                        </m:e>
                        <m:sub>
                          <m:r>
                            <a:rPr lang="en-US" sz="2000" i="1">
                              <a:latin typeface="Cambria Math"/>
                              <a:sym typeface="Symbol"/>
                            </a:rPr>
                            <m:t>𝑆</m:t>
                          </m:r>
                        </m:sub>
                      </m:sSub>
                      <m:r>
                        <a:rPr lang="en-US" sz="2000" i="1">
                          <a:latin typeface="Cambria Math"/>
                          <a:sym typeface="Symbol"/>
                        </a:rPr>
                        <m:t>+</m:t>
                      </m:r>
                      <m:sSub>
                        <m:sSubPr>
                          <m:ctrlPr>
                            <a:rPr lang="en-US" sz="2000" i="1">
                              <a:latin typeface="Cambria Math" panose="02040503050406030204" pitchFamily="18" charset="0"/>
                            </a:rPr>
                          </m:ctrlPr>
                        </m:sSubPr>
                        <m:e>
                          <m:r>
                            <a:rPr lang="en-US" sz="2000" i="1">
                              <a:latin typeface="Cambria Math"/>
                            </a:rPr>
                            <m:t>𝑘</m:t>
                          </m:r>
                        </m:e>
                        <m:sub>
                          <m:r>
                            <a:rPr lang="en-US" sz="2000" i="1">
                              <a:latin typeface="Cambria Math"/>
                            </a:rPr>
                            <m:t>𝐵</m:t>
                          </m:r>
                        </m:sub>
                      </m:sSub>
                      <m:r>
                        <a:rPr lang="en-US" sz="2000" i="1">
                          <a:latin typeface="Cambria Math"/>
                        </a:rPr>
                        <m:t>𝑇</m:t>
                      </m:r>
                      <m:d>
                        <m:dPr>
                          <m:begChr m:val="["/>
                          <m:endChr m:val="]"/>
                          <m:ctrlPr>
                            <a:rPr lang="en-US" sz="2000" i="1" smtClean="0">
                              <a:latin typeface="Cambria Math" panose="02040503050406030204" pitchFamily="18" charset="0"/>
                            </a:rPr>
                          </m:ctrlPr>
                        </m:dPr>
                        <m:e>
                          <m:func>
                            <m:funcPr>
                              <m:ctrlPr>
                                <a:rPr lang="en-US" sz="2000" i="1">
                                  <a:latin typeface="Cambria Math" panose="02040503050406030204" pitchFamily="18" charset="0"/>
                                  <a:sym typeface="Symbol"/>
                                </a:rPr>
                              </m:ctrlPr>
                            </m:funcPr>
                            <m:fName>
                              <m:r>
                                <m:rPr>
                                  <m:sty m:val="p"/>
                                </m:rPr>
                                <a:rPr lang="en-US" sz="2000">
                                  <a:latin typeface="Cambria Math"/>
                                  <a:sym typeface="Symbol"/>
                                </a:rPr>
                                <m:t>ln</m:t>
                              </m:r>
                            </m:fName>
                            <m:e>
                              <m:f>
                                <m:fPr>
                                  <m:ctrlPr>
                                    <a:rPr lang="en-US" sz="2000" i="1">
                                      <a:latin typeface="Cambria Math" panose="02040503050406030204" pitchFamily="18" charset="0"/>
                                    </a:rPr>
                                  </m:ctrlPr>
                                </m:fPr>
                                <m:num>
                                  <m:r>
                                    <a:rPr lang="en-US" sz="2000" i="1">
                                      <a:latin typeface="Cambria Math"/>
                                    </a:rPr>
                                    <m:t>𝑐</m:t>
                                  </m:r>
                                </m:num>
                                <m:den>
                                  <m:sSub>
                                    <m:sSubPr>
                                      <m:ctrlPr>
                                        <a:rPr lang="en-US" sz="2000" i="1">
                                          <a:latin typeface="Cambria Math" panose="02040503050406030204" pitchFamily="18" charset="0"/>
                                          <a:sym typeface="Symbol"/>
                                        </a:rPr>
                                      </m:ctrlPr>
                                    </m:sSubPr>
                                    <m:e>
                                      <m:r>
                                        <a:rPr lang="en-US" sz="2000" i="1">
                                          <a:latin typeface="Cambria Math"/>
                                          <a:sym typeface="Symbol"/>
                                        </a:rPr>
                                        <m:t>𝑐</m:t>
                                      </m:r>
                                    </m:e>
                                    <m:sub>
                                      <m:r>
                                        <a:rPr lang="en-US" sz="2000" i="1">
                                          <a:latin typeface="Cambria Math"/>
                                          <a:sym typeface="Symbol"/>
                                        </a:rPr>
                                        <m:t>0</m:t>
                                      </m:r>
                                    </m:sub>
                                  </m:sSub>
                                </m:den>
                              </m:f>
                            </m:e>
                          </m:func>
                        </m:e>
                      </m:d>
                      <m:r>
                        <a:rPr lang="en-US" sz="2000" b="0" i="1" smtClean="0">
                          <a:latin typeface="Cambria Math"/>
                          <a:sym typeface="Symbol"/>
                        </a:rPr>
                        <m:t>=</m:t>
                      </m:r>
                      <m:sSub>
                        <m:sSubPr>
                          <m:ctrlPr>
                            <a:rPr lang="en-US" sz="2000" i="1">
                              <a:latin typeface="Cambria Math" panose="02040503050406030204" pitchFamily="18" charset="0"/>
                              <a:sym typeface="Symbol"/>
                            </a:rPr>
                          </m:ctrlPr>
                        </m:sSubPr>
                        <m:e>
                          <m:r>
                            <a:rPr lang="en-US" sz="2000" i="1">
                              <a:latin typeface="Cambria Math"/>
                              <a:ea typeface="Cambria Math"/>
                              <a:sym typeface="Symbol"/>
                            </a:rPr>
                            <m:t>𝜀</m:t>
                          </m:r>
                        </m:e>
                        <m:sub>
                          <m:r>
                            <a:rPr lang="en-US" sz="2000" i="1">
                              <a:latin typeface="Cambria Math"/>
                              <a:sym typeface="Symbol"/>
                            </a:rPr>
                            <m:t>𝑆</m:t>
                          </m:r>
                        </m:sub>
                      </m:sSub>
                      <m:r>
                        <a:rPr lang="en-US" sz="2000" b="0" i="1" smtClean="0">
                          <a:latin typeface="Cambria Math"/>
                          <a:sym typeface="Symbol"/>
                        </a:rPr>
                        <m:t>, </m:t>
                      </m:r>
                    </m:oMath>
                  </m:oMathPara>
                </a14:m>
                <a:endParaRPr lang="en-US" sz="2000" b="0" i="1" dirty="0" smtClean="0">
                  <a:latin typeface="Cambria Math"/>
                  <a:sym typeface="Symbol"/>
                </a:endParaRPr>
              </a:p>
              <a:p>
                <a:pPr marL="0" lvl="2"/>
                <a14:m>
                  <m:oMathPara xmlns:m="http://schemas.openxmlformats.org/officeDocument/2006/math">
                    <m:oMathParaPr>
                      <m:jc m:val="centerGroup"/>
                    </m:oMathParaPr>
                    <m:oMath xmlns:m="http://schemas.openxmlformats.org/officeDocument/2006/math">
                      <m:r>
                        <m:rPr>
                          <m:sty m:val="p"/>
                        </m:rPr>
                        <a:rPr lang="en-US" sz="2000" b="0" i="0" smtClean="0">
                          <a:latin typeface="Cambria Math"/>
                          <a:sym typeface="Symbol"/>
                        </a:rPr>
                        <m:t>so</m:t>
                      </m:r>
                      <m:nary>
                        <m:naryPr>
                          <m:chr m:val="∑"/>
                          <m:ctrlPr>
                            <a:rPr lang="en-US" sz="2000" i="1">
                              <a:latin typeface="Cambria Math" panose="02040503050406030204" pitchFamily="18" charset="0"/>
                            </a:rPr>
                          </m:ctrlPr>
                        </m:naryPr>
                        <m:sub>
                          <m:r>
                            <m:rPr>
                              <m:brk m:alnAt="23"/>
                            </m:rPr>
                            <a:rPr lang="en-US" sz="2000" i="1">
                              <a:latin typeface="Cambria Math"/>
                            </a:rPr>
                            <m:t>𝑖</m:t>
                          </m:r>
                          <m:r>
                            <a:rPr lang="en-US" sz="2000" i="1">
                              <a:latin typeface="Cambria Math"/>
                            </a:rPr>
                            <m:t>=1</m:t>
                          </m:r>
                        </m:sub>
                        <m:sup>
                          <m:r>
                            <a:rPr lang="en-US" sz="2000" i="1">
                              <a:latin typeface="Cambria Math"/>
                            </a:rPr>
                            <m:t>𝑁</m:t>
                          </m:r>
                        </m:sup>
                        <m:e>
                          <m:sSub>
                            <m:sSubPr>
                              <m:ctrlPr>
                                <a:rPr lang="en-US" sz="2000" i="1">
                                  <a:latin typeface="Cambria Math" panose="02040503050406030204" pitchFamily="18" charset="0"/>
                                </a:rPr>
                              </m:ctrlPr>
                            </m:sSubPr>
                            <m:e>
                              <m:r>
                                <a:rPr lang="en-US" sz="2000" i="1">
                                  <a:latin typeface="Cambria Math"/>
                                  <a:ea typeface="Cambria Math"/>
                                </a:rPr>
                                <m:t>𝜈</m:t>
                              </m:r>
                            </m:e>
                            <m:sub>
                              <m:r>
                                <a:rPr lang="en-US" sz="2000" i="1">
                                  <a:latin typeface="Cambria Math"/>
                                  <a:ea typeface="Cambria Math"/>
                                </a:rPr>
                                <m:t>𝑖</m:t>
                              </m:r>
                            </m:sub>
                          </m:sSub>
                          <m:sSubSup>
                            <m:sSubSupPr>
                              <m:ctrlPr>
                                <a:rPr lang="en-US" sz="2000" i="1">
                                  <a:latin typeface="Cambria Math" panose="02040503050406030204" pitchFamily="18" charset="0"/>
                                  <a:ea typeface="Cambria Math"/>
                                </a:rPr>
                              </m:ctrlPr>
                            </m:sSubSupPr>
                            <m:e>
                              <m:r>
                                <a:rPr lang="en-US" sz="2000" i="1">
                                  <a:latin typeface="Cambria Math"/>
                                  <a:ea typeface="Cambria Math"/>
                                </a:rPr>
                                <m:t>𝜇</m:t>
                              </m:r>
                            </m:e>
                            <m:sub>
                              <m:r>
                                <a:rPr lang="en-US" sz="2000" i="1">
                                  <a:latin typeface="Cambria Math"/>
                                  <a:ea typeface="Cambria Math"/>
                                </a:rPr>
                                <m:t>𝑖</m:t>
                              </m:r>
                            </m:sub>
                            <m:sup>
                              <m:r>
                                <a:rPr lang="en-US" sz="2000" i="1">
                                  <a:latin typeface="Cambria Math"/>
                                  <a:ea typeface="Cambria Math"/>
                                </a:rPr>
                                <m:t>0</m:t>
                              </m:r>
                            </m:sup>
                          </m:sSubSup>
                        </m:e>
                      </m:nary>
                      <m:r>
                        <a:rPr lang="en-US" sz="2000" b="0" i="1" smtClean="0">
                          <a:latin typeface="Cambria Math"/>
                          <a:ea typeface="Cambria Math"/>
                        </a:rPr>
                        <m:t>=</m:t>
                      </m:r>
                      <m:nary>
                        <m:naryPr>
                          <m:chr m:val="∑"/>
                          <m:ctrlPr>
                            <a:rPr lang="en-US" sz="2000" i="1">
                              <a:latin typeface="Cambria Math" panose="02040503050406030204" pitchFamily="18" charset="0"/>
                            </a:rPr>
                          </m:ctrlPr>
                        </m:naryPr>
                        <m:sub>
                          <m:r>
                            <m:rPr>
                              <m:brk m:alnAt="23"/>
                            </m:rPr>
                            <a:rPr lang="en-US" sz="2000" i="1">
                              <a:latin typeface="Cambria Math"/>
                            </a:rPr>
                            <m:t>𝑖</m:t>
                          </m:r>
                          <m:r>
                            <a:rPr lang="en-US" sz="2000" i="1">
                              <a:latin typeface="Cambria Math"/>
                            </a:rPr>
                            <m:t>=1</m:t>
                          </m:r>
                        </m:sub>
                        <m:sup>
                          <m:r>
                            <a:rPr lang="en-US" sz="2000" i="1">
                              <a:latin typeface="Cambria Math"/>
                            </a:rPr>
                            <m:t>𝑁</m:t>
                          </m:r>
                        </m:sup>
                        <m:e>
                          <m:sSub>
                            <m:sSubPr>
                              <m:ctrlPr>
                                <a:rPr lang="en-US" sz="2000" i="1">
                                  <a:latin typeface="Cambria Math" panose="02040503050406030204" pitchFamily="18" charset="0"/>
                                </a:rPr>
                              </m:ctrlPr>
                            </m:sSubPr>
                            <m:e>
                              <m:r>
                                <a:rPr lang="en-US" sz="2000" i="1">
                                  <a:latin typeface="Cambria Math"/>
                                  <a:ea typeface="Cambria Math"/>
                                </a:rPr>
                                <m:t>𝜈</m:t>
                              </m:r>
                            </m:e>
                            <m:sub>
                              <m:r>
                                <a:rPr lang="en-US" sz="2000" i="1">
                                  <a:latin typeface="Cambria Math"/>
                                  <a:ea typeface="Cambria Math"/>
                                </a:rPr>
                                <m:t>𝑖</m:t>
                              </m:r>
                            </m:sub>
                          </m:sSub>
                          <m:sSub>
                            <m:sSubPr>
                              <m:ctrlPr>
                                <a:rPr lang="en-US" sz="2000" i="1">
                                  <a:latin typeface="Cambria Math" panose="02040503050406030204" pitchFamily="18" charset="0"/>
                                  <a:sym typeface="Symbol"/>
                                </a:rPr>
                              </m:ctrlPr>
                            </m:sSubPr>
                            <m:e>
                              <m:r>
                                <a:rPr lang="en-US" sz="2000" i="1">
                                  <a:latin typeface="Cambria Math"/>
                                  <a:ea typeface="Cambria Math"/>
                                  <a:sym typeface="Symbol"/>
                                </a:rPr>
                                <m:t>𝜀</m:t>
                              </m:r>
                            </m:e>
                            <m:sub>
                              <m:r>
                                <a:rPr lang="en-US" sz="2000" i="1">
                                  <a:latin typeface="Cambria Math"/>
                                  <a:sym typeface="Symbol"/>
                                </a:rPr>
                                <m:t>𝑆</m:t>
                              </m:r>
                            </m:sub>
                          </m:sSub>
                        </m:e>
                      </m:nary>
                      <m:r>
                        <a:rPr lang="en-US" sz="2000" i="1" smtClean="0">
                          <a:latin typeface="Cambria Math"/>
                          <a:ea typeface="Cambria Math"/>
                        </a:rPr>
                        <m:t>≡∆</m:t>
                      </m:r>
                      <m:r>
                        <a:rPr lang="en-US" sz="2000" b="0" i="1" smtClean="0">
                          <a:latin typeface="Cambria Math"/>
                          <a:ea typeface="Cambria Math"/>
                        </a:rPr>
                        <m:t>𝐸</m:t>
                      </m:r>
                    </m:oMath>
                  </m:oMathPara>
                </a14:m>
                <a:endParaRPr lang="en-US" sz="2000" dirty="0" smtClean="0">
                  <a:latin typeface="Cambria Math"/>
                  <a:sym typeface="Symbol"/>
                </a:endParaRPr>
              </a:p>
              <a:p>
                <a:pPr marL="0" lvl="2"/>
                <a:endParaRPr lang="en-US" sz="2000" dirty="0" smtClean="0">
                  <a:latin typeface="Cambria Math"/>
                  <a:sym typeface="Symbol"/>
                </a:endParaRPr>
              </a:p>
              <a:p>
                <a:pPr marL="0" lvl="2"/>
                <a:r>
                  <a:rPr lang="en-US" sz="2000" dirty="0" smtClean="0">
                    <a:latin typeface="Cambria Math"/>
                    <a:sym typeface="Symbol"/>
                  </a:rPr>
                  <a:t>The </a:t>
                </a:r>
                <a:r>
                  <a:rPr lang="en-US" sz="2000" b="1" dirty="0" smtClean="0">
                    <a:latin typeface="Cambria Math"/>
                    <a:sym typeface="Symbol"/>
                  </a:rPr>
                  <a:t>net internal energy difference </a:t>
                </a:r>
                <a:r>
                  <a:rPr lang="en-US" sz="2000" dirty="0" smtClean="0">
                    <a:latin typeface="Cambria Math"/>
                    <a:sym typeface="Symbol"/>
                  </a:rPr>
                  <a:t>between the reactants and product</a:t>
                </a:r>
              </a:p>
              <a:p>
                <a:pPr marL="0" lvl="2"/>
                <a:endParaRPr lang="en-US" sz="2000" dirty="0">
                  <a:latin typeface="Cambria Math"/>
                  <a:sym typeface="Symbol"/>
                </a:endParaRPr>
              </a:p>
            </p:txBody>
          </p:sp>
        </mc:Choice>
        <mc:Fallback xmlns="">
          <p:sp>
            <p:nvSpPr>
              <p:cNvPr id="8" name="Rectangle 7"/>
              <p:cNvSpPr>
                <a:spLocks noRot="1" noChangeAspect="1" noMove="1" noResize="1" noEditPoints="1" noAdjustHandles="1" noChangeArrowheads="1" noChangeShapeType="1" noTextEdit="1"/>
              </p:cNvSpPr>
              <p:nvPr/>
            </p:nvSpPr>
            <p:spPr>
              <a:xfrm>
                <a:off x="76200" y="701059"/>
                <a:ext cx="8991600" cy="5923096"/>
              </a:xfrm>
              <a:prstGeom prst="rect">
                <a:avLst/>
              </a:prstGeom>
              <a:blipFill rotWithShape="0">
                <a:blip r:embed="rId4"/>
                <a:stretch>
                  <a:fillRect l="-746" t="-514"/>
                </a:stretch>
              </a:blipFill>
            </p:spPr>
            <p:txBody>
              <a:bodyPr/>
              <a:lstStyle/>
              <a:p>
                <a:r>
                  <a:rPr lang="en-US">
                    <a:noFill/>
                  </a:rPr>
                  <a:t> </a:t>
                </a:r>
              </a:p>
            </p:txBody>
          </p:sp>
        </mc:Fallback>
      </mc:AlternateContent>
      <p:pic>
        <p:nvPicPr>
          <p:cNvPr id="9" name="Picture 4" descr="redblackblocki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2" name="TextBox 1"/>
              <p:cNvSpPr txBox="1"/>
              <p:nvPr/>
            </p:nvSpPr>
            <p:spPr>
              <a:xfrm>
                <a:off x="5187387" y="2058365"/>
                <a:ext cx="3383298" cy="1327158"/>
              </a:xfrm>
              <a:prstGeom prst="rect">
                <a:avLst/>
              </a:prstGeom>
              <a:solidFill>
                <a:srgbClr val="92D050"/>
              </a:solidFill>
              <a:ln>
                <a:solidFill>
                  <a:schemeClr val="tx1"/>
                </a:solidFill>
              </a:ln>
            </p:spPr>
            <p:txBody>
              <a:bodyPr wrap="none" rtlCol="0">
                <a:spAutoFit/>
              </a:bodyPr>
              <a:lstStyle/>
              <a:p>
                <a:r>
                  <a:rPr lang="en-US" b="1" dirty="0" smtClean="0"/>
                  <a:t>The Law of Mass Action</a:t>
                </a:r>
              </a:p>
              <a:p>
                <a:pPr marL="0" lvl="2"/>
                <a14:m>
                  <m:oMathPara xmlns:m="http://schemas.openxmlformats.org/officeDocument/2006/math">
                    <m:oMathParaPr>
                      <m:jc m:val="centerGroup"/>
                    </m:oMathParaPr>
                    <m:oMath xmlns:m="http://schemas.openxmlformats.org/officeDocument/2006/math">
                      <m:nary>
                        <m:naryPr>
                          <m:chr m:val="∏"/>
                          <m:ctrlPr>
                            <a:rPr lang="en-US" sz="2000" i="1">
                              <a:latin typeface="Cambria Math" panose="02040503050406030204" pitchFamily="18" charset="0"/>
                              <a:sym typeface="Symbol"/>
                            </a:rPr>
                          </m:ctrlPr>
                        </m:naryPr>
                        <m:sub>
                          <m:r>
                            <m:rPr>
                              <m:brk m:alnAt="23"/>
                            </m:rPr>
                            <a:rPr lang="en-US" sz="2000" i="1">
                              <a:latin typeface="Cambria Math"/>
                              <a:sym typeface="Symbol"/>
                            </a:rPr>
                            <m:t>𝑖</m:t>
                          </m:r>
                          <m:r>
                            <a:rPr lang="en-US" sz="2000" i="1">
                              <a:latin typeface="Cambria Math"/>
                              <a:sym typeface="Symbol"/>
                            </a:rPr>
                            <m:t>=1</m:t>
                          </m:r>
                        </m:sub>
                        <m:sup>
                          <m:r>
                            <a:rPr lang="en-US" sz="2000" i="1">
                              <a:latin typeface="Cambria Math"/>
                              <a:sym typeface="Symbol"/>
                            </a:rPr>
                            <m:t>𝑁</m:t>
                          </m:r>
                        </m:sup>
                        <m:e>
                          <m:sSup>
                            <m:sSupPr>
                              <m:ctrlPr>
                                <a:rPr lang="en-US" sz="2000" i="1">
                                  <a:latin typeface="Cambria Math" panose="02040503050406030204" pitchFamily="18" charset="0"/>
                                  <a:sym typeface="Symbol"/>
                                </a:rPr>
                              </m:ctrlPr>
                            </m:sSupPr>
                            <m:e>
                              <m:sSub>
                                <m:sSubPr>
                                  <m:ctrlPr>
                                    <a:rPr lang="en-US" sz="2000" i="1">
                                      <a:latin typeface="Cambria Math" panose="02040503050406030204" pitchFamily="18" charset="0"/>
                                      <a:sym typeface="Symbol"/>
                                    </a:rPr>
                                  </m:ctrlPr>
                                </m:sSubPr>
                                <m:e>
                                  <m:r>
                                    <a:rPr lang="en-US" sz="2000" i="1">
                                      <a:latin typeface="Cambria Math"/>
                                    </a:rPr>
                                    <m:t>𝑐</m:t>
                                  </m:r>
                                </m:e>
                                <m:sub>
                                  <m:r>
                                    <a:rPr lang="en-US" sz="2000" i="1">
                                      <a:latin typeface="Cambria Math"/>
                                    </a:rPr>
                                    <m:t>𝑖</m:t>
                                  </m:r>
                                </m:sub>
                              </m:sSub>
                            </m:e>
                            <m:sup>
                              <m:sSub>
                                <m:sSubPr>
                                  <m:ctrlPr>
                                    <a:rPr lang="en-US" sz="2000" i="1">
                                      <a:latin typeface="Cambria Math" panose="02040503050406030204" pitchFamily="18" charset="0"/>
                                    </a:rPr>
                                  </m:ctrlPr>
                                </m:sSubPr>
                                <m:e>
                                  <m:r>
                                    <a:rPr lang="en-US" sz="2000" i="1">
                                      <a:latin typeface="Cambria Math"/>
                                      <a:ea typeface="Cambria Math"/>
                                    </a:rPr>
                                    <m:t>𝜈</m:t>
                                  </m:r>
                                </m:e>
                                <m:sub>
                                  <m:r>
                                    <a:rPr lang="en-US" sz="2000" i="1">
                                      <a:latin typeface="Cambria Math"/>
                                      <a:ea typeface="Cambria Math"/>
                                    </a:rPr>
                                    <m:t>𝑖</m:t>
                                  </m:r>
                                </m:sub>
                              </m:sSub>
                            </m:sup>
                          </m:sSup>
                        </m:e>
                      </m:nary>
                      <m:r>
                        <a:rPr lang="en-US" sz="2000" i="1">
                          <a:latin typeface="Cambria Math"/>
                          <a:ea typeface="Cambria Math"/>
                        </a:rPr>
                        <m:t>=</m:t>
                      </m:r>
                      <m:sSub>
                        <m:sSubPr>
                          <m:ctrlPr>
                            <a:rPr lang="en-US" sz="2000" i="1">
                              <a:latin typeface="Cambria Math" panose="02040503050406030204" pitchFamily="18" charset="0"/>
                              <a:ea typeface="Cambria Math"/>
                            </a:rPr>
                          </m:ctrlPr>
                        </m:sSubPr>
                        <m:e>
                          <m:r>
                            <a:rPr lang="en-US" sz="2000" i="1">
                              <a:latin typeface="Cambria Math"/>
                              <a:ea typeface="Cambria Math"/>
                            </a:rPr>
                            <m:t>𝐾</m:t>
                          </m:r>
                        </m:e>
                        <m:sub>
                          <m:r>
                            <a:rPr lang="en-US" sz="2000" i="1">
                              <a:latin typeface="Cambria Math"/>
                              <a:ea typeface="Cambria Math"/>
                            </a:rPr>
                            <m:t>𝑒𝑞</m:t>
                          </m:r>
                        </m:sub>
                      </m:sSub>
                      <m:d>
                        <m:dPr>
                          <m:ctrlPr>
                            <a:rPr lang="en-US" sz="2000" i="1">
                              <a:latin typeface="Cambria Math" panose="02040503050406030204" pitchFamily="18" charset="0"/>
                              <a:ea typeface="Cambria Math"/>
                            </a:rPr>
                          </m:ctrlPr>
                        </m:dPr>
                        <m:e>
                          <m:r>
                            <a:rPr lang="en-US" sz="2000" i="1">
                              <a:latin typeface="Cambria Math"/>
                              <a:sym typeface="Symbol"/>
                            </a:rPr>
                            <m:t>𝑇</m:t>
                          </m:r>
                        </m:e>
                      </m:d>
                    </m:oMath>
                  </m:oMathPara>
                </a14:m>
                <a:endParaRPr lang="en-US" sz="2000" dirty="0"/>
              </a:p>
            </p:txBody>
          </p:sp>
        </mc:Choice>
        <mc:Fallback xmlns="">
          <p:sp>
            <p:nvSpPr>
              <p:cNvPr id="2" name="TextBox 1"/>
              <p:cNvSpPr txBox="1">
                <a:spLocks noRot="1" noChangeAspect="1" noMove="1" noResize="1" noEditPoints="1" noAdjustHandles="1" noChangeArrowheads="1" noChangeShapeType="1" noTextEdit="1"/>
              </p:cNvSpPr>
              <p:nvPr/>
            </p:nvSpPr>
            <p:spPr>
              <a:xfrm>
                <a:off x="5187387" y="2058365"/>
                <a:ext cx="3383298" cy="1327158"/>
              </a:xfrm>
              <a:prstGeom prst="rect">
                <a:avLst/>
              </a:prstGeom>
              <a:blipFill rotWithShape="0">
                <a:blip r:embed="rId6"/>
                <a:stretch>
                  <a:fillRect l="-2693" t="-3196" r="-1616"/>
                </a:stretch>
              </a:blipFill>
              <a:ln>
                <a:solidFill>
                  <a:schemeClr val="tx1"/>
                </a:solidFill>
              </a:ln>
            </p:spPr>
            <p:txBody>
              <a:bodyPr/>
              <a:lstStyle/>
              <a:p>
                <a:r>
                  <a:rPr lang="en-US">
                    <a:noFill/>
                  </a:rPr>
                  <a:t> </a:t>
                </a:r>
              </a:p>
            </p:txBody>
          </p:sp>
        </mc:Fallback>
      </mc:AlternateContent>
    </p:spTree>
    <p:extLst>
      <p:ext uri="{BB962C8B-B14F-4D97-AF65-F5344CB8AC3E}">
        <p14:creationId xmlns:p14="http://schemas.microsoft.com/office/powerpoint/2010/main" val="629696247"/>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p:cNvSpPr>
            <a:spLocks noGrp="1" noChangeArrowheads="1"/>
          </p:cNvSpPr>
          <p:nvPr>
            <p:ph type="title"/>
          </p:nvPr>
        </p:nvSpPr>
        <p:spPr>
          <a:xfrm>
            <a:off x="0" y="12700"/>
            <a:ext cx="9144000" cy="825500"/>
          </a:xfrm>
        </p:spPr>
        <p:txBody>
          <a:bodyPr>
            <a:noAutofit/>
          </a:bodyPr>
          <a:lstStyle/>
          <a:p>
            <a:pPr eaLnBrk="1" hangingPunct="1"/>
            <a:r>
              <a:rPr lang="en-US" sz="3200" b="1" dirty="0" smtClean="0">
                <a:solidFill>
                  <a:srgbClr val="0000CC"/>
                </a:solidFill>
              </a:rPr>
              <a:t>Law of Mass Action</a:t>
            </a:r>
          </a:p>
        </p:txBody>
      </p:sp>
      <p:pic>
        <p:nvPicPr>
          <p:cNvPr id="15367" name="Picture 17"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8" name="Rectangle 7"/>
              <p:cNvSpPr/>
              <p:nvPr/>
            </p:nvSpPr>
            <p:spPr>
              <a:xfrm>
                <a:off x="76200" y="701059"/>
                <a:ext cx="8991600" cy="3112262"/>
              </a:xfrm>
              <a:prstGeom prst="rect">
                <a:avLst/>
              </a:prstGeom>
            </p:spPr>
            <p:txBody>
              <a:bodyPr wrap="square">
                <a:spAutoFit/>
              </a:bodyPr>
              <a:lstStyle/>
              <a:p>
                <a:pPr marL="0" lvl="2"/>
                <a14:m>
                  <m:oMathPara xmlns:m="http://schemas.openxmlformats.org/officeDocument/2006/math">
                    <m:oMathParaPr>
                      <m:jc m:val="centerGroup"/>
                    </m:oMathParaPr>
                    <m:oMath xmlns:m="http://schemas.openxmlformats.org/officeDocument/2006/math">
                      <m:nary>
                        <m:naryPr>
                          <m:chr m:val="∑"/>
                          <m:ctrlPr>
                            <a:rPr lang="en-US" sz="2000" i="1" smtClean="0">
                              <a:latin typeface="Cambria Math" panose="02040503050406030204" pitchFamily="18" charset="0"/>
                            </a:rPr>
                          </m:ctrlPr>
                        </m:naryPr>
                        <m:sub>
                          <m:r>
                            <m:rPr>
                              <m:brk m:alnAt="23"/>
                            </m:rPr>
                            <a:rPr lang="en-US" sz="2000" i="1">
                              <a:latin typeface="Cambria Math"/>
                            </a:rPr>
                            <m:t>𝑖</m:t>
                          </m:r>
                          <m:r>
                            <a:rPr lang="en-US" sz="2000" i="1">
                              <a:latin typeface="Cambria Math"/>
                            </a:rPr>
                            <m:t>=1</m:t>
                          </m:r>
                        </m:sub>
                        <m:sup>
                          <m:r>
                            <a:rPr lang="en-US" sz="2000" i="1">
                              <a:latin typeface="Cambria Math"/>
                            </a:rPr>
                            <m:t>𝑁</m:t>
                          </m:r>
                        </m:sup>
                        <m:e>
                          <m:sSub>
                            <m:sSubPr>
                              <m:ctrlPr>
                                <a:rPr lang="en-US" sz="2000" i="1">
                                  <a:latin typeface="Cambria Math" panose="02040503050406030204" pitchFamily="18" charset="0"/>
                                </a:rPr>
                              </m:ctrlPr>
                            </m:sSubPr>
                            <m:e>
                              <m:r>
                                <a:rPr lang="en-US" sz="2000" i="1">
                                  <a:latin typeface="Cambria Math"/>
                                  <a:ea typeface="Cambria Math"/>
                                </a:rPr>
                                <m:t>𝜈</m:t>
                              </m:r>
                            </m:e>
                            <m:sub>
                              <m:r>
                                <a:rPr lang="en-US" sz="2000" i="1">
                                  <a:latin typeface="Cambria Math"/>
                                  <a:ea typeface="Cambria Math"/>
                                </a:rPr>
                                <m:t>𝑖</m:t>
                              </m:r>
                            </m:sub>
                          </m:sSub>
                          <m:sSubSup>
                            <m:sSubSupPr>
                              <m:ctrlPr>
                                <a:rPr lang="en-US" sz="2000" i="1">
                                  <a:latin typeface="Cambria Math" panose="02040503050406030204" pitchFamily="18" charset="0"/>
                                  <a:ea typeface="Cambria Math"/>
                                </a:rPr>
                              </m:ctrlPr>
                            </m:sSubSupPr>
                            <m:e>
                              <m:r>
                                <a:rPr lang="en-US" sz="2000" i="1">
                                  <a:latin typeface="Cambria Math"/>
                                  <a:ea typeface="Cambria Math"/>
                                </a:rPr>
                                <m:t>𝜇</m:t>
                              </m:r>
                            </m:e>
                            <m:sub>
                              <m:r>
                                <a:rPr lang="en-US" sz="2000" i="1">
                                  <a:latin typeface="Cambria Math"/>
                                  <a:ea typeface="Cambria Math"/>
                                </a:rPr>
                                <m:t>𝑖</m:t>
                              </m:r>
                            </m:sub>
                            <m:sup>
                              <m:r>
                                <a:rPr lang="en-US" sz="2000" i="1">
                                  <a:latin typeface="Cambria Math"/>
                                  <a:ea typeface="Cambria Math"/>
                                </a:rPr>
                                <m:t>0</m:t>
                              </m:r>
                            </m:sup>
                          </m:sSubSup>
                        </m:e>
                      </m:nary>
                      <m:r>
                        <a:rPr lang="en-US" sz="2000" b="0" i="1" smtClean="0">
                          <a:latin typeface="Cambria Math"/>
                          <a:ea typeface="Cambria Math"/>
                        </a:rPr>
                        <m:t>=</m:t>
                      </m:r>
                      <m:nary>
                        <m:naryPr>
                          <m:chr m:val="∑"/>
                          <m:ctrlPr>
                            <a:rPr lang="en-US" sz="2000" i="1">
                              <a:latin typeface="Cambria Math" panose="02040503050406030204" pitchFamily="18" charset="0"/>
                            </a:rPr>
                          </m:ctrlPr>
                        </m:naryPr>
                        <m:sub>
                          <m:r>
                            <m:rPr>
                              <m:brk m:alnAt="23"/>
                            </m:rPr>
                            <a:rPr lang="en-US" sz="2000" i="1">
                              <a:latin typeface="Cambria Math"/>
                            </a:rPr>
                            <m:t>𝑖</m:t>
                          </m:r>
                          <m:r>
                            <a:rPr lang="en-US" sz="2000" i="1">
                              <a:latin typeface="Cambria Math"/>
                            </a:rPr>
                            <m:t>=1</m:t>
                          </m:r>
                        </m:sub>
                        <m:sup>
                          <m:r>
                            <a:rPr lang="en-US" sz="2000" i="1">
                              <a:latin typeface="Cambria Math"/>
                            </a:rPr>
                            <m:t>𝑁</m:t>
                          </m:r>
                        </m:sup>
                        <m:e>
                          <m:sSub>
                            <m:sSubPr>
                              <m:ctrlPr>
                                <a:rPr lang="en-US" sz="2000" i="1">
                                  <a:latin typeface="Cambria Math" panose="02040503050406030204" pitchFamily="18" charset="0"/>
                                </a:rPr>
                              </m:ctrlPr>
                            </m:sSubPr>
                            <m:e>
                              <m:r>
                                <a:rPr lang="en-US" sz="2000" i="1">
                                  <a:latin typeface="Cambria Math"/>
                                  <a:ea typeface="Cambria Math"/>
                                </a:rPr>
                                <m:t>𝜈</m:t>
                              </m:r>
                            </m:e>
                            <m:sub>
                              <m:r>
                                <a:rPr lang="en-US" sz="2000" i="1">
                                  <a:latin typeface="Cambria Math"/>
                                  <a:ea typeface="Cambria Math"/>
                                </a:rPr>
                                <m:t>𝑖</m:t>
                              </m:r>
                            </m:sub>
                          </m:sSub>
                          <m:sSub>
                            <m:sSubPr>
                              <m:ctrlPr>
                                <a:rPr lang="en-US" sz="2000" i="1">
                                  <a:latin typeface="Cambria Math" panose="02040503050406030204" pitchFamily="18" charset="0"/>
                                  <a:sym typeface="Symbol"/>
                                </a:rPr>
                              </m:ctrlPr>
                            </m:sSubPr>
                            <m:e>
                              <m:r>
                                <a:rPr lang="en-US" sz="2000" i="1">
                                  <a:latin typeface="Cambria Math"/>
                                  <a:ea typeface="Cambria Math"/>
                                  <a:sym typeface="Symbol"/>
                                </a:rPr>
                                <m:t>𝜀</m:t>
                              </m:r>
                            </m:e>
                            <m:sub>
                              <m:r>
                                <a:rPr lang="en-US" sz="2000" i="1">
                                  <a:latin typeface="Cambria Math"/>
                                  <a:sym typeface="Symbol"/>
                                </a:rPr>
                                <m:t>𝑆</m:t>
                              </m:r>
                            </m:sub>
                          </m:sSub>
                        </m:e>
                      </m:nary>
                      <m:r>
                        <a:rPr lang="en-US" sz="2000" i="1" smtClean="0">
                          <a:latin typeface="Cambria Math"/>
                          <a:ea typeface="Cambria Math"/>
                        </a:rPr>
                        <m:t>≡∆</m:t>
                      </m:r>
                      <m:r>
                        <a:rPr lang="en-US" sz="2000" b="0" i="1" smtClean="0">
                          <a:latin typeface="Cambria Math"/>
                          <a:ea typeface="Cambria Math"/>
                        </a:rPr>
                        <m:t>𝐸</m:t>
                      </m:r>
                    </m:oMath>
                  </m:oMathPara>
                </a14:m>
                <a:endParaRPr lang="en-US" sz="2000" dirty="0" smtClean="0">
                  <a:latin typeface="Cambria Math"/>
                  <a:sym typeface="Symbol"/>
                </a:endParaRPr>
              </a:p>
              <a:p>
                <a:pPr marL="0" lvl="2"/>
                <a:endParaRPr lang="en-US" sz="2000" dirty="0" smtClean="0">
                  <a:latin typeface="Cambria Math"/>
                  <a:sym typeface="Symbol"/>
                </a:endParaRPr>
              </a:p>
              <a:p>
                <a:pPr marL="0" lvl="2"/>
                <a:r>
                  <a:rPr lang="en-US" sz="2000" dirty="0" smtClean="0">
                    <a:latin typeface="Cambria Math"/>
                    <a:sym typeface="Symbol"/>
                  </a:rPr>
                  <a:t>The </a:t>
                </a:r>
                <a:r>
                  <a:rPr lang="en-US" sz="2000" b="1" dirty="0" smtClean="0">
                    <a:latin typeface="Cambria Math"/>
                    <a:sym typeface="Symbol"/>
                  </a:rPr>
                  <a:t>net internal energy difference </a:t>
                </a:r>
                <a:r>
                  <a:rPr lang="en-US" sz="2000" dirty="0" smtClean="0">
                    <a:latin typeface="Cambria Math"/>
                    <a:sym typeface="Symbol"/>
                  </a:rPr>
                  <a:t>between the reactants and product</a:t>
                </a:r>
              </a:p>
              <a:p>
                <a:pPr marL="0" lvl="2"/>
                <a:endParaRPr lang="en-US" sz="2000" dirty="0" smtClean="0">
                  <a:latin typeface="Cambria Math"/>
                  <a:sym typeface="Symbol"/>
                </a:endParaRPr>
              </a:p>
              <a:p>
                <a:pPr marL="0" lvl="2"/>
                <a14:m>
                  <m:oMath xmlns:m="http://schemas.openxmlformats.org/officeDocument/2006/math">
                    <m:r>
                      <a:rPr lang="en-US" sz="2000" i="1">
                        <a:latin typeface="Cambria Math"/>
                        <a:ea typeface="Cambria Math"/>
                      </a:rPr>
                      <m:t>∆</m:t>
                    </m:r>
                    <m:r>
                      <a:rPr lang="en-US" sz="2000" i="1">
                        <a:latin typeface="Cambria Math"/>
                        <a:ea typeface="Cambria Math"/>
                      </a:rPr>
                      <m:t>𝐸</m:t>
                    </m:r>
                    <m:r>
                      <a:rPr lang="en-US" sz="2000" b="0" i="0" smtClean="0">
                        <a:latin typeface="Cambria Math"/>
                        <a:ea typeface="Cambria Math"/>
                      </a:rPr>
                      <m:t>&gt;0</m:t>
                    </m:r>
                  </m:oMath>
                </a14:m>
                <a:r>
                  <a:rPr lang="en-US" sz="2000" dirty="0">
                    <a:ea typeface="Cambria Math"/>
                  </a:rPr>
                  <a:t> </a:t>
                </a:r>
                <a14:m>
                  <m:oMath xmlns:m="http://schemas.openxmlformats.org/officeDocument/2006/math">
                    <m:r>
                      <a:rPr lang="en-US" sz="2000" i="1">
                        <a:latin typeface="Cambria Math"/>
                        <a:ea typeface="Cambria Math"/>
                      </a:rPr>
                      <m:t>⇒</m:t>
                    </m:r>
                  </m:oMath>
                </a14:m>
                <a:r>
                  <a:rPr lang="en-US" sz="2000" dirty="0" smtClean="0">
                    <a:latin typeface="Cambria Math"/>
                    <a:sym typeface="Symbol"/>
                  </a:rPr>
                  <a:t> RHS (Reactants) have lower internal energies than products</a:t>
                </a:r>
                <a:endParaRPr lang="en-US" sz="2000" dirty="0">
                  <a:latin typeface="Cambria Math"/>
                  <a:sym typeface="Symbol"/>
                </a:endParaRPr>
              </a:p>
              <a:p>
                <a:pPr marL="0" lvl="2"/>
                <a:endParaRPr lang="en-US" sz="2000" dirty="0" smtClean="0">
                  <a:latin typeface="Cambria Math"/>
                  <a:sym typeface="Symbol"/>
                </a:endParaRPr>
              </a:p>
              <a:p>
                <a:pPr marL="0" lvl="2"/>
                <a14:m>
                  <m:oMath xmlns:m="http://schemas.openxmlformats.org/officeDocument/2006/math">
                    <m:r>
                      <a:rPr lang="en-US" sz="2000" i="1">
                        <a:latin typeface="Cambria Math"/>
                        <a:ea typeface="Cambria Math"/>
                      </a:rPr>
                      <m:t>∆</m:t>
                    </m:r>
                    <m:r>
                      <a:rPr lang="en-US" sz="2000" i="1">
                        <a:latin typeface="Cambria Math"/>
                        <a:ea typeface="Cambria Math"/>
                      </a:rPr>
                      <m:t>𝐸</m:t>
                    </m:r>
                    <m:r>
                      <a:rPr lang="en-US" sz="2000" b="0" i="0" smtClean="0">
                        <a:latin typeface="Cambria Math"/>
                        <a:ea typeface="Cambria Math"/>
                      </a:rPr>
                      <m:t>&lt;</m:t>
                    </m:r>
                    <m:r>
                      <a:rPr lang="en-US" sz="2000">
                        <a:latin typeface="Cambria Math"/>
                        <a:ea typeface="Cambria Math"/>
                      </a:rPr>
                      <m:t>0</m:t>
                    </m:r>
                  </m:oMath>
                </a14:m>
                <a:r>
                  <a:rPr lang="en-US" sz="2000" dirty="0">
                    <a:ea typeface="Cambria Math"/>
                  </a:rPr>
                  <a:t> </a:t>
                </a:r>
                <a14:m>
                  <m:oMath xmlns:m="http://schemas.openxmlformats.org/officeDocument/2006/math">
                    <m:r>
                      <a:rPr lang="en-US" sz="2000" i="1">
                        <a:latin typeface="Cambria Math"/>
                        <a:ea typeface="Cambria Math"/>
                      </a:rPr>
                      <m:t>⇒</m:t>
                    </m:r>
                  </m:oMath>
                </a14:m>
                <a:r>
                  <a:rPr lang="en-US" sz="2000" dirty="0">
                    <a:latin typeface="Cambria Math"/>
                    <a:sym typeface="Symbol"/>
                  </a:rPr>
                  <a:t> </a:t>
                </a:r>
                <a:r>
                  <a:rPr lang="en-US" sz="2000" dirty="0" smtClean="0">
                    <a:latin typeface="Cambria Math"/>
                    <a:sym typeface="Symbol"/>
                  </a:rPr>
                  <a:t>LHS (Products) </a:t>
                </a:r>
                <a:r>
                  <a:rPr lang="en-US" sz="2000" dirty="0">
                    <a:latin typeface="Cambria Math"/>
                    <a:sym typeface="Symbol"/>
                  </a:rPr>
                  <a:t>have lower internal energies than </a:t>
                </a:r>
                <a:r>
                  <a:rPr lang="en-US" sz="2000" dirty="0" smtClean="0">
                    <a:latin typeface="Cambria Math"/>
                    <a:sym typeface="Symbol"/>
                  </a:rPr>
                  <a:t>reactants</a:t>
                </a:r>
                <a:endParaRPr lang="en-US" sz="2000" dirty="0">
                  <a:latin typeface="Cambria Math"/>
                  <a:sym typeface="Symbol"/>
                </a:endParaRPr>
              </a:p>
              <a:p>
                <a:pPr marL="0" lvl="2"/>
                <a:endParaRPr lang="en-US" sz="2000" dirty="0">
                  <a:latin typeface="Cambria Math"/>
                  <a:sym typeface="Symbol"/>
                </a:endParaRPr>
              </a:p>
            </p:txBody>
          </p:sp>
        </mc:Choice>
        <mc:Fallback xmlns="">
          <p:sp>
            <p:nvSpPr>
              <p:cNvPr id="8" name="Rectangle 7"/>
              <p:cNvSpPr>
                <a:spLocks noRot="1" noChangeAspect="1" noMove="1" noResize="1" noEditPoints="1" noAdjustHandles="1" noChangeArrowheads="1" noChangeShapeType="1" noTextEdit="1"/>
              </p:cNvSpPr>
              <p:nvPr/>
            </p:nvSpPr>
            <p:spPr>
              <a:xfrm>
                <a:off x="76200" y="701059"/>
                <a:ext cx="8991600" cy="3112262"/>
              </a:xfrm>
              <a:prstGeom prst="rect">
                <a:avLst/>
              </a:prstGeom>
              <a:blipFill rotWithShape="0">
                <a:blip r:embed="rId4"/>
                <a:stretch>
                  <a:fillRect l="-746"/>
                </a:stretch>
              </a:blipFill>
            </p:spPr>
            <p:txBody>
              <a:bodyPr/>
              <a:lstStyle/>
              <a:p>
                <a:r>
                  <a:rPr lang="en-US">
                    <a:noFill/>
                  </a:rPr>
                  <a:t> </a:t>
                </a:r>
              </a:p>
            </p:txBody>
          </p:sp>
        </mc:Fallback>
      </mc:AlternateContent>
      <p:pic>
        <p:nvPicPr>
          <p:cNvPr id="9" name="Picture 4" descr="redblackblocki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2" name="TextBox 1"/>
              <p:cNvSpPr txBox="1"/>
              <p:nvPr/>
            </p:nvSpPr>
            <p:spPr>
              <a:xfrm>
                <a:off x="4800600" y="5410200"/>
                <a:ext cx="3383298" cy="1327158"/>
              </a:xfrm>
              <a:prstGeom prst="rect">
                <a:avLst/>
              </a:prstGeom>
              <a:solidFill>
                <a:srgbClr val="92D050"/>
              </a:solidFill>
              <a:ln>
                <a:solidFill>
                  <a:schemeClr val="tx1"/>
                </a:solidFill>
              </a:ln>
            </p:spPr>
            <p:txBody>
              <a:bodyPr wrap="none" rtlCol="0">
                <a:spAutoFit/>
              </a:bodyPr>
              <a:lstStyle/>
              <a:p>
                <a:r>
                  <a:rPr lang="en-US" b="1" dirty="0" smtClean="0"/>
                  <a:t>The Law of Mass Action</a:t>
                </a:r>
              </a:p>
              <a:p>
                <a:pPr marL="0" lvl="2"/>
                <a14:m>
                  <m:oMathPara xmlns:m="http://schemas.openxmlformats.org/officeDocument/2006/math">
                    <m:oMathParaPr>
                      <m:jc m:val="centerGroup"/>
                    </m:oMathParaPr>
                    <m:oMath xmlns:m="http://schemas.openxmlformats.org/officeDocument/2006/math">
                      <m:nary>
                        <m:naryPr>
                          <m:chr m:val="∏"/>
                          <m:ctrlPr>
                            <a:rPr lang="en-US" sz="2000" i="1">
                              <a:latin typeface="Cambria Math" panose="02040503050406030204" pitchFamily="18" charset="0"/>
                              <a:sym typeface="Symbol"/>
                            </a:rPr>
                          </m:ctrlPr>
                        </m:naryPr>
                        <m:sub>
                          <m:r>
                            <m:rPr>
                              <m:brk m:alnAt="23"/>
                            </m:rPr>
                            <a:rPr lang="en-US" sz="2000" i="1">
                              <a:latin typeface="Cambria Math"/>
                              <a:sym typeface="Symbol"/>
                            </a:rPr>
                            <m:t>𝑖</m:t>
                          </m:r>
                          <m:r>
                            <a:rPr lang="en-US" sz="2000" i="1">
                              <a:latin typeface="Cambria Math"/>
                              <a:sym typeface="Symbol"/>
                            </a:rPr>
                            <m:t>=1</m:t>
                          </m:r>
                        </m:sub>
                        <m:sup>
                          <m:r>
                            <a:rPr lang="en-US" sz="2000" i="1">
                              <a:latin typeface="Cambria Math"/>
                              <a:sym typeface="Symbol"/>
                            </a:rPr>
                            <m:t>𝑁</m:t>
                          </m:r>
                        </m:sup>
                        <m:e>
                          <m:sSup>
                            <m:sSupPr>
                              <m:ctrlPr>
                                <a:rPr lang="en-US" sz="2000" i="1">
                                  <a:latin typeface="Cambria Math" panose="02040503050406030204" pitchFamily="18" charset="0"/>
                                  <a:sym typeface="Symbol"/>
                                </a:rPr>
                              </m:ctrlPr>
                            </m:sSupPr>
                            <m:e>
                              <m:sSub>
                                <m:sSubPr>
                                  <m:ctrlPr>
                                    <a:rPr lang="en-US" sz="2000" i="1">
                                      <a:latin typeface="Cambria Math" panose="02040503050406030204" pitchFamily="18" charset="0"/>
                                      <a:sym typeface="Symbol"/>
                                    </a:rPr>
                                  </m:ctrlPr>
                                </m:sSubPr>
                                <m:e>
                                  <m:r>
                                    <a:rPr lang="en-US" sz="2000" i="1">
                                      <a:latin typeface="Cambria Math"/>
                                    </a:rPr>
                                    <m:t>𝑐</m:t>
                                  </m:r>
                                </m:e>
                                <m:sub>
                                  <m:r>
                                    <a:rPr lang="en-US" sz="2000" i="1">
                                      <a:latin typeface="Cambria Math"/>
                                    </a:rPr>
                                    <m:t>𝑖</m:t>
                                  </m:r>
                                </m:sub>
                              </m:sSub>
                            </m:e>
                            <m:sup>
                              <m:sSub>
                                <m:sSubPr>
                                  <m:ctrlPr>
                                    <a:rPr lang="en-US" sz="2000" i="1">
                                      <a:latin typeface="Cambria Math" panose="02040503050406030204" pitchFamily="18" charset="0"/>
                                    </a:rPr>
                                  </m:ctrlPr>
                                </m:sSubPr>
                                <m:e>
                                  <m:r>
                                    <a:rPr lang="en-US" sz="2000" i="1">
                                      <a:latin typeface="Cambria Math"/>
                                      <a:ea typeface="Cambria Math"/>
                                    </a:rPr>
                                    <m:t>𝜈</m:t>
                                  </m:r>
                                </m:e>
                                <m:sub>
                                  <m:r>
                                    <a:rPr lang="en-US" sz="2000" i="1">
                                      <a:latin typeface="Cambria Math"/>
                                      <a:ea typeface="Cambria Math"/>
                                    </a:rPr>
                                    <m:t>𝑖</m:t>
                                  </m:r>
                                </m:sub>
                              </m:sSub>
                            </m:sup>
                          </m:sSup>
                        </m:e>
                      </m:nary>
                      <m:r>
                        <a:rPr lang="en-US" sz="2000" i="1">
                          <a:latin typeface="Cambria Math"/>
                          <a:ea typeface="Cambria Math"/>
                        </a:rPr>
                        <m:t>=</m:t>
                      </m:r>
                      <m:sSub>
                        <m:sSubPr>
                          <m:ctrlPr>
                            <a:rPr lang="en-US" sz="2000" i="1">
                              <a:latin typeface="Cambria Math" panose="02040503050406030204" pitchFamily="18" charset="0"/>
                              <a:ea typeface="Cambria Math"/>
                            </a:rPr>
                          </m:ctrlPr>
                        </m:sSubPr>
                        <m:e>
                          <m:r>
                            <a:rPr lang="en-US" sz="2000" i="1">
                              <a:latin typeface="Cambria Math"/>
                              <a:ea typeface="Cambria Math"/>
                            </a:rPr>
                            <m:t>𝐾</m:t>
                          </m:r>
                        </m:e>
                        <m:sub>
                          <m:r>
                            <a:rPr lang="en-US" sz="2000" i="1">
                              <a:latin typeface="Cambria Math"/>
                              <a:ea typeface="Cambria Math"/>
                            </a:rPr>
                            <m:t>𝑒𝑞</m:t>
                          </m:r>
                        </m:sub>
                      </m:sSub>
                      <m:d>
                        <m:dPr>
                          <m:ctrlPr>
                            <a:rPr lang="en-US" sz="2000" i="1">
                              <a:latin typeface="Cambria Math" panose="02040503050406030204" pitchFamily="18" charset="0"/>
                              <a:ea typeface="Cambria Math"/>
                            </a:rPr>
                          </m:ctrlPr>
                        </m:dPr>
                        <m:e>
                          <m:r>
                            <a:rPr lang="en-US" sz="2000" i="1">
                              <a:latin typeface="Cambria Math"/>
                              <a:sym typeface="Symbol"/>
                            </a:rPr>
                            <m:t>𝑇</m:t>
                          </m:r>
                        </m:e>
                      </m:d>
                    </m:oMath>
                  </m:oMathPara>
                </a14:m>
                <a:endParaRPr lang="en-US" sz="2000" dirty="0"/>
              </a:p>
            </p:txBody>
          </p:sp>
        </mc:Choice>
        <mc:Fallback xmlns="">
          <p:sp>
            <p:nvSpPr>
              <p:cNvPr id="2" name="TextBox 1"/>
              <p:cNvSpPr txBox="1">
                <a:spLocks noRot="1" noChangeAspect="1" noMove="1" noResize="1" noEditPoints="1" noAdjustHandles="1" noChangeArrowheads="1" noChangeShapeType="1" noTextEdit="1"/>
              </p:cNvSpPr>
              <p:nvPr/>
            </p:nvSpPr>
            <p:spPr>
              <a:xfrm>
                <a:off x="4800600" y="5410200"/>
                <a:ext cx="3383298" cy="1327158"/>
              </a:xfrm>
              <a:prstGeom prst="rect">
                <a:avLst/>
              </a:prstGeom>
              <a:blipFill rotWithShape="0">
                <a:blip r:embed="rId6"/>
                <a:stretch>
                  <a:fillRect l="-2693" t="-3196" r="-1616"/>
                </a:stretch>
              </a:blipFill>
              <a:ln>
                <a:solidFill>
                  <a:schemeClr val="tx1"/>
                </a:solidFill>
              </a:ln>
            </p:spPr>
            <p:txBody>
              <a:bodyPr/>
              <a:lstStyle/>
              <a:p>
                <a:r>
                  <a:rPr lang="en-US">
                    <a:noFill/>
                  </a:rPr>
                  <a:t> </a:t>
                </a:r>
              </a:p>
            </p:txBody>
          </p:sp>
        </mc:Fallback>
      </mc:AlternateContent>
    </p:spTree>
    <p:extLst>
      <p:ext uri="{BB962C8B-B14F-4D97-AF65-F5344CB8AC3E}">
        <p14:creationId xmlns:p14="http://schemas.microsoft.com/office/powerpoint/2010/main" val="2584356521"/>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p:cNvSpPr>
            <a:spLocks noGrp="1" noChangeArrowheads="1"/>
          </p:cNvSpPr>
          <p:nvPr>
            <p:ph type="title"/>
          </p:nvPr>
        </p:nvSpPr>
        <p:spPr>
          <a:xfrm>
            <a:off x="0" y="12700"/>
            <a:ext cx="9144000" cy="825500"/>
          </a:xfrm>
        </p:spPr>
        <p:txBody>
          <a:bodyPr>
            <a:noAutofit/>
          </a:bodyPr>
          <a:lstStyle/>
          <a:p>
            <a:pPr eaLnBrk="1" hangingPunct="1"/>
            <a:r>
              <a:rPr lang="en-US" sz="3200" b="1" dirty="0" smtClean="0">
                <a:solidFill>
                  <a:srgbClr val="0000CC"/>
                </a:solidFill>
              </a:rPr>
              <a:t>Law of Mass Action</a:t>
            </a:r>
          </a:p>
        </p:txBody>
      </p:sp>
      <p:pic>
        <p:nvPicPr>
          <p:cNvPr id="15367" name="Picture 17"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8" name="Rectangle 7"/>
              <p:cNvSpPr/>
              <p:nvPr/>
            </p:nvSpPr>
            <p:spPr>
              <a:xfrm>
                <a:off x="76200" y="701059"/>
                <a:ext cx="8991600" cy="5276957"/>
              </a:xfrm>
              <a:prstGeom prst="rect">
                <a:avLst/>
              </a:prstGeom>
            </p:spPr>
            <p:txBody>
              <a:bodyPr wrap="square">
                <a:spAutoFit/>
              </a:bodyPr>
              <a:lstStyle/>
              <a:p>
                <a:pPr marL="0" lvl="2"/>
                <a:r>
                  <a:rPr lang="en-US" sz="2000" dirty="0" smtClean="0">
                    <a:solidFill>
                      <a:srgbClr val="2C2E2D"/>
                    </a:solidFill>
                    <a:ea typeface="Cambria Math"/>
                  </a:rPr>
                  <a:t>So, in the limit of low </a:t>
                </a:r>
                <a:r>
                  <a:rPr lang="en-US" sz="2000" i="1" dirty="0" smtClean="0">
                    <a:solidFill>
                      <a:srgbClr val="2C2E2D"/>
                    </a:solidFill>
                    <a:ea typeface="Cambria Math"/>
                  </a:rPr>
                  <a:t>T, </a:t>
                </a:r>
              </a:p>
              <a:p>
                <a:pPr marL="0" lvl="2"/>
                <a:endParaRPr lang="en-US" sz="2000" dirty="0" smtClean="0">
                  <a:solidFill>
                    <a:srgbClr val="2C2E2D"/>
                  </a:solidFill>
                  <a:ea typeface="Cambria Math"/>
                </a:endParaRPr>
              </a:p>
              <a:p>
                <a:pPr marL="0" lvl="2"/>
                <a14:m>
                  <m:oMathPara xmlns:m="http://schemas.openxmlformats.org/officeDocument/2006/math">
                    <m:oMathParaPr>
                      <m:jc m:val="centerGroup"/>
                    </m:oMathParaPr>
                    <m:oMath xmlns:m="http://schemas.openxmlformats.org/officeDocument/2006/math">
                      <m:func>
                        <m:funcPr>
                          <m:ctrlPr>
                            <a:rPr lang="en-US" sz="2000" i="1" smtClean="0">
                              <a:latin typeface="Cambria Math" panose="02040503050406030204" pitchFamily="18" charset="0"/>
                              <a:ea typeface="Cambria Math"/>
                            </a:rPr>
                          </m:ctrlPr>
                        </m:funcPr>
                        <m:fName>
                          <m:limLow>
                            <m:limLowPr>
                              <m:ctrlPr>
                                <a:rPr lang="en-US" sz="2000" i="1" smtClean="0">
                                  <a:latin typeface="Cambria Math" panose="02040503050406030204" pitchFamily="18" charset="0"/>
                                  <a:ea typeface="Cambria Math"/>
                                </a:rPr>
                              </m:ctrlPr>
                            </m:limLowPr>
                            <m:e>
                              <m:r>
                                <m:rPr>
                                  <m:sty m:val="p"/>
                                </m:rPr>
                                <a:rPr lang="en-US" sz="2000" i="0" smtClean="0">
                                  <a:latin typeface="Cambria Math"/>
                                  <a:ea typeface="Cambria Math"/>
                                </a:rPr>
                                <m:t>lim</m:t>
                              </m:r>
                            </m:e>
                            <m:lim>
                              <m:r>
                                <a:rPr lang="en-US" sz="2000" b="0" i="1" smtClean="0">
                                  <a:latin typeface="Cambria Math"/>
                                  <a:ea typeface="Cambria Math"/>
                                </a:rPr>
                                <m:t>𝑇</m:t>
                              </m:r>
                              <m:r>
                                <a:rPr lang="en-US" sz="2000" i="1" smtClean="0">
                                  <a:latin typeface="Cambria Math"/>
                                  <a:ea typeface="Cambria Math"/>
                                </a:rPr>
                                <m:t>→</m:t>
                              </m:r>
                              <m:r>
                                <a:rPr lang="en-US" sz="2000" b="0" i="1" smtClean="0">
                                  <a:latin typeface="Cambria Math"/>
                                  <a:ea typeface="Cambria Math"/>
                                </a:rPr>
                                <m:t>0</m:t>
                              </m:r>
                            </m:lim>
                          </m:limLow>
                        </m:fName>
                        <m:e>
                          <m:sSub>
                            <m:sSubPr>
                              <m:ctrlPr>
                                <a:rPr lang="en-US" sz="2000" i="1">
                                  <a:latin typeface="Cambria Math" panose="02040503050406030204" pitchFamily="18" charset="0"/>
                                  <a:ea typeface="Cambria Math"/>
                                </a:rPr>
                              </m:ctrlPr>
                            </m:sSubPr>
                            <m:e>
                              <m:r>
                                <a:rPr lang="en-US" sz="2000" i="1">
                                  <a:latin typeface="Cambria Math"/>
                                  <a:ea typeface="Cambria Math"/>
                                </a:rPr>
                                <m:t>𝐾</m:t>
                              </m:r>
                            </m:e>
                            <m:sub>
                              <m:r>
                                <a:rPr lang="en-US" sz="2000" i="1">
                                  <a:latin typeface="Cambria Math"/>
                                  <a:ea typeface="Cambria Math"/>
                                </a:rPr>
                                <m:t>𝑒𝑞</m:t>
                              </m:r>
                            </m:sub>
                          </m:sSub>
                          <m:d>
                            <m:dPr>
                              <m:ctrlPr>
                                <a:rPr lang="en-US" sz="2000" i="1">
                                  <a:latin typeface="Cambria Math" panose="02040503050406030204" pitchFamily="18" charset="0"/>
                                  <a:ea typeface="Cambria Math"/>
                                </a:rPr>
                              </m:ctrlPr>
                            </m:dPr>
                            <m:e>
                              <m:r>
                                <a:rPr lang="en-US" sz="2000" i="1">
                                  <a:latin typeface="Cambria Math"/>
                                  <a:sym typeface="Symbol"/>
                                </a:rPr>
                                <m:t>𝑇</m:t>
                              </m:r>
                            </m:e>
                          </m:d>
                        </m:e>
                      </m:func>
                      <m:r>
                        <a:rPr lang="en-US" sz="2000" b="0" i="1" smtClean="0">
                          <a:latin typeface="Cambria Math"/>
                          <a:ea typeface="Cambria Math"/>
                        </a:rPr>
                        <m:t>=</m:t>
                      </m:r>
                      <m:limLow>
                        <m:limLowPr>
                          <m:ctrlPr>
                            <a:rPr lang="en-US" sz="2000" i="1">
                              <a:latin typeface="Cambria Math" panose="02040503050406030204" pitchFamily="18" charset="0"/>
                              <a:ea typeface="Cambria Math"/>
                            </a:rPr>
                          </m:ctrlPr>
                        </m:limLowPr>
                        <m:e>
                          <m:r>
                            <m:rPr>
                              <m:sty m:val="p"/>
                            </m:rPr>
                            <a:rPr lang="en-US" sz="2000">
                              <a:latin typeface="Cambria Math"/>
                              <a:ea typeface="Cambria Math"/>
                            </a:rPr>
                            <m:t>lim</m:t>
                          </m:r>
                        </m:e>
                        <m:lim>
                          <m:r>
                            <a:rPr lang="en-US" sz="2000" i="1">
                              <a:latin typeface="Cambria Math"/>
                              <a:ea typeface="Cambria Math"/>
                            </a:rPr>
                            <m:t>𝑇</m:t>
                          </m:r>
                          <m:r>
                            <a:rPr lang="en-US" sz="2000" i="1">
                              <a:latin typeface="Cambria Math"/>
                              <a:ea typeface="Cambria Math"/>
                            </a:rPr>
                            <m:t>→0</m:t>
                          </m:r>
                        </m:lim>
                      </m:limLow>
                      <m:sSup>
                        <m:sSupPr>
                          <m:ctrlPr>
                            <a:rPr lang="en-US" sz="2000" i="1">
                              <a:latin typeface="Cambria Math" panose="02040503050406030204" pitchFamily="18" charset="0"/>
                              <a:ea typeface="Cambria Math"/>
                            </a:rPr>
                          </m:ctrlPr>
                        </m:sSupPr>
                        <m:e>
                          <m:d>
                            <m:dPr>
                              <m:ctrlPr>
                                <a:rPr lang="en-US" sz="2000" i="1">
                                  <a:latin typeface="Cambria Math" panose="02040503050406030204" pitchFamily="18" charset="0"/>
                                  <a:ea typeface="Cambria Math"/>
                                </a:rPr>
                              </m:ctrlPr>
                            </m:dPr>
                            <m:e>
                              <m:nary>
                                <m:naryPr>
                                  <m:chr m:val="∏"/>
                                  <m:ctrlPr>
                                    <a:rPr lang="en-US" sz="2000" i="1">
                                      <a:latin typeface="Cambria Math" panose="02040503050406030204" pitchFamily="18" charset="0"/>
                                      <a:sym typeface="Symbol"/>
                                    </a:rPr>
                                  </m:ctrlPr>
                                </m:naryPr>
                                <m:sub>
                                  <m:r>
                                    <m:rPr>
                                      <m:brk m:alnAt="23"/>
                                    </m:rPr>
                                    <a:rPr lang="en-US" sz="2000" i="1">
                                      <a:latin typeface="Cambria Math"/>
                                      <a:sym typeface="Symbol"/>
                                    </a:rPr>
                                    <m:t>𝑖</m:t>
                                  </m:r>
                                  <m:r>
                                    <a:rPr lang="en-US" sz="2000" i="1">
                                      <a:latin typeface="Cambria Math"/>
                                      <a:sym typeface="Symbol"/>
                                    </a:rPr>
                                    <m:t>=1</m:t>
                                  </m:r>
                                </m:sub>
                                <m:sup>
                                  <m:r>
                                    <a:rPr lang="en-US" sz="2000" i="1">
                                      <a:latin typeface="Cambria Math"/>
                                      <a:sym typeface="Symbol"/>
                                    </a:rPr>
                                    <m:t>𝑁</m:t>
                                  </m:r>
                                </m:sup>
                                <m:e>
                                  <m:sSup>
                                    <m:sSupPr>
                                      <m:ctrlPr>
                                        <a:rPr lang="en-US" sz="2000" i="1">
                                          <a:latin typeface="Cambria Math" panose="02040503050406030204" pitchFamily="18" charset="0"/>
                                          <a:sym typeface="Symbol"/>
                                        </a:rPr>
                                      </m:ctrlPr>
                                    </m:sSupPr>
                                    <m:e>
                                      <m:sSub>
                                        <m:sSubPr>
                                          <m:ctrlPr>
                                            <a:rPr lang="en-US" sz="2000" i="1">
                                              <a:latin typeface="Cambria Math" panose="02040503050406030204" pitchFamily="18" charset="0"/>
                                              <a:sym typeface="Symbol"/>
                                            </a:rPr>
                                          </m:ctrlPr>
                                        </m:sSubPr>
                                        <m:e>
                                          <m:r>
                                            <a:rPr lang="en-US" sz="2000" i="1">
                                              <a:latin typeface="Cambria Math"/>
                                              <a:sym typeface="Symbol"/>
                                            </a:rPr>
                                            <m:t>𝑐</m:t>
                                          </m:r>
                                        </m:e>
                                        <m:sub>
                                          <m:r>
                                            <a:rPr lang="en-US" sz="2000" i="1">
                                              <a:latin typeface="Cambria Math"/>
                                              <a:sym typeface="Symbol"/>
                                            </a:rPr>
                                            <m:t>𝑖</m:t>
                                          </m:r>
                                          <m:r>
                                            <a:rPr lang="en-US" sz="2000" i="1">
                                              <a:latin typeface="Cambria Math"/>
                                              <a:sym typeface="Symbol"/>
                                            </a:rPr>
                                            <m:t>0</m:t>
                                          </m:r>
                                        </m:sub>
                                      </m:sSub>
                                    </m:e>
                                    <m:sup>
                                      <m:sSub>
                                        <m:sSubPr>
                                          <m:ctrlPr>
                                            <a:rPr lang="en-US" sz="2000" i="1">
                                              <a:latin typeface="Cambria Math" panose="02040503050406030204" pitchFamily="18" charset="0"/>
                                            </a:rPr>
                                          </m:ctrlPr>
                                        </m:sSubPr>
                                        <m:e>
                                          <m:r>
                                            <a:rPr lang="en-US" sz="2000" i="1">
                                              <a:latin typeface="Cambria Math"/>
                                              <a:ea typeface="Cambria Math"/>
                                            </a:rPr>
                                            <m:t>𝜈</m:t>
                                          </m:r>
                                        </m:e>
                                        <m:sub>
                                          <m:r>
                                            <a:rPr lang="en-US" sz="2000" i="1">
                                              <a:latin typeface="Cambria Math"/>
                                              <a:ea typeface="Cambria Math"/>
                                            </a:rPr>
                                            <m:t>𝑖</m:t>
                                          </m:r>
                                        </m:sub>
                                      </m:sSub>
                                    </m:sup>
                                  </m:sSup>
                                </m:e>
                              </m:nary>
                            </m:e>
                          </m:d>
                          <m:r>
                            <a:rPr lang="en-US" sz="2000" i="1">
                              <a:latin typeface="Cambria Math"/>
                              <a:ea typeface="Cambria Math"/>
                            </a:rPr>
                            <m:t> </m:t>
                          </m:r>
                          <m:r>
                            <a:rPr lang="en-US" sz="2000" i="1">
                              <a:latin typeface="Cambria Math"/>
                              <a:ea typeface="Cambria Math"/>
                            </a:rPr>
                            <m:t>𝑒</m:t>
                          </m:r>
                        </m:e>
                        <m:sup>
                          <m:r>
                            <a:rPr lang="en-US" sz="2000" i="1">
                              <a:latin typeface="Cambria Math"/>
                              <a:ea typeface="Cambria Math"/>
                            </a:rPr>
                            <m:t>−</m:t>
                          </m:r>
                          <m:f>
                            <m:fPr>
                              <m:ctrlPr>
                                <a:rPr lang="en-US" sz="2000" i="1">
                                  <a:latin typeface="Cambria Math" panose="02040503050406030204" pitchFamily="18" charset="0"/>
                                  <a:ea typeface="Cambria Math"/>
                                </a:rPr>
                              </m:ctrlPr>
                            </m:fPr>
                            <m:num>
                              <m:r>
                                <a:rPr lang="en-US" sz="2000" i="1">
                                  <a:latin typeface="Cambria Math"/>
                                  <a:ea typeface="Cambria Math"/>
                                </a:rPr>
                                <m:t>1</m:t>
                              </m:r>
                            </m:num>
                            <m:den>
                              <m:sSub>
                                <m:sSubPr>
                                  <m:ctrlPr>
                                    <a:rPr lang="en-US" sz="2000" i="1">
                                      <a:latin typeface="Cambria Math" panose="02040503050406030204" pitchFamily="18" charset="0"/>
                                      <a:ea typeface="Cambria Math"/>
                                    </a:rPr>
                                  </m:ctrlPr>
                                </m:sSubPr>
                                <m:e>
                                  <m:r>
                                    <a:rPr lang="en-US" sz="2000" i="1">
                                      <a:latin typeface="Cambria Math"/>
                                    </a:rPr>
                                    <m:t>𝑘</m:t>
                                  </m:r>
                                </m:e>
                                <m:sub>
                                  <m:r>
                                    <a:rPr lang="en-US" sz="2000" i="1">
                                      <a:latin typeface="Cambria Math"/>
                                    </a:rPr>
                                    <m:t>𝐵</m:t>
                                  </m:r>
                                </m:sub>
                              </m:sSub>
                              <m:r>
                                <a:rPr lang="en-US" sz="2000" i="1">
                                  <a:latin typeface="Cambria Math"/>
                                </a:rPr>
                                <m:t>𝑇</m:t>
                              </m:r>
                            </m:den>
                          </m:f>
                          <m:nary>
                            <m:naryPr>
                              <m:chr m:val="∑"/>
                              <m:ctrlPr>
                                <a:rPr lang="en-US" sz="2000" i="1">
                                  <a:latin typeface="Cambria Math" panose="02040503050406030204" pitchFamily="18" charset="0"/>
                                </a:rPr>
                              </m:ctrlPr>
                            </m:naryPr>
                            <m:sub>
                              <m:r>
                                <m:rPr>
                                  <m:brk m:alnAt="23"/>
                                </m:rPr>
                                <a:rPr lang="en-US" sz="2000" i="1">
                                  <a:latin typeface="Cambria Math"/>
                                </a:rPr>
                                <m:t>𝑖</m:t>
                              </m:r>
                              <m:r>
                                <a:rPr lang="en-US" sz="2000" i="1">
                                  <a:latin typeface="Cambria Math"/>
                                </a:rPr>
                                <m:t>=1</m:t>
                              </m:r>
                            </m:sub>
                            <m:sup>
                              <m:r>
                                <a:rPr lang="en-US" sz="2000" i="1">
                                  <a:latin typeface="Cambria Math"/>
                                </a:rPr>
                                <m:t>𝑁</m:t>
                              </m:r>
                            </m:sup>
                            <m:e>
                              <m:sSub>
                                <m:sSubPr>
                                  <m:ctrlPr>
                                    <a:rPr lang="en-US" sz="2000" i="1">
                                      <a:latin typeface="Cambria Math" panose="02040503050406030204" pitchFamily="18" charset="0"/>
                                    </a:rPr>
                                  </m:ctrlPr>
                                </m:sSubPr>
                                <m:e>
                                  <m:r>
                                    <a:rPr lang="en-US" sz="2000" i="1">
                                      <a:latin typeface="Cambria Math"/>
                                      <a:ea typeface="Cambria Math"/>
                                    </a:rPr>
                                    <m:t>𝜈</m:t>
                                  </m:r>
                                </m:e>
                                <m:sub>
                                  <m:r>
                                    <a:rPr lang="en-US" sz="2000" i="1">
                                      <a:latin typeface="Cambria Math"/>
                                      <a:ea typeface="Cambria Math"/>
                                    </a:rPr>
                                    <m:t>𝑖</m:t>
                                  </m:r>
                                </m:sub>
                              </m:sSub>
                              <m:sSubSup>
                                <m:sSubSupPr>
                                  <m:ctrlPr>
                                    <a:rPr lang="en-US" sz="2000" i="1">
                                      <a:latin typeface="Cambria Math" panose="02040503050406030204" pitchFamily="18" charset="0"/>
                                      <a:ea typeface="Cambria Math"/>
                                    </a:rPr>
                                  </m:ctrlPr>
                                </m:sSubSupPr>
                                <m:e>
                                  <m:r>
                                    <a:rPr lang="en-US" sz="2000" i="1">
                                      <a:latin typeface="Cambria Math"/>
                                      <a:ea typeface="Cambria Math"/>
                                    </a:rPr>
                                    <m:t>𝜇</m:t>
                                  </m:r>
                                </m:e>
                                <m:sub>
                                  <m:r>
                                    <a:rPr lang="en-US" sz="2000" i="1">
                                      <a:latin typeface="Cambria Math"/>
                                      <a:ea typeface="Cambria Math"/>
                                    </a:rPr>
                                    <m:t>𝑖</m:t>
                                  </m:r>
                                </m:sub>
                                <m:sup>
                                  <m:r>
                                    <a:rPr lang="en-US" sz="2000" i="1">
                                      <a:latin typeface="Cambria Math"/>
                                      <a:ea typeface="Cambria Math"/>
                                    </a:rPr>
                                    <m:t>0</m:t>
                                  </m:r>
                                </m:sup>
                              </m:sSubSup>
                            </m:e>
                          </m:nary>
                        </m:sup>
                      </m:sSup>
                      <m:r>
                        <a:rPr lang="en-US" sz="2000" b="0" i="1" smtClean="0">
                          <a:latin typeface="Cambria Math"/>
                          <a:ea typeface="Cambria Math"/>
                        </a:rPr>
                        <m:t>=</m:t>
                      </m:r>
                      <m:d>
                        <m:dPr>
                          <m:begChr m:val="{"/>
                          <m:endChr m:val=""/>
                          <m:ctrlPr>
                            <a:rPr lang="en-US" sz="2000" b="0" i="1" smtClean="0">
                              <a:latin typeface="Cambria Math" panose="02040503050406030204" pitchFamily="18" charset="0"/>
                              <a:ea typeface="Cambria Math"/>
                            </a:rPr>
                          </m:ctrlPr>
                        </m:dPr>
                        <m:e>
                          <m:eqArr>
                            <m:eqArrPr>
                              <m:ctrlPr>
                                <a:rPr lang="en-US" sz="2000" b="0" i="1" smtClean="0">
                                  <a:latin typeface="Cambria Math" panose="02040503050406030204" pitchFamily="18" charset="0"/>
                                  <a:ea typeface="Cambria Math"/>
                                </a:rPr>
                              </m:ctrlPr>
                            </m:eqArrPr>
                            <m:e>
                              <m:r>
                                <a:rPr lang="en-US" sz="2000" i="1">
                                  <a:latin typeface="Cambria Math"/>
                                  <a:ea typeface="Cambria Math"/>
                                </a:rPr>
                                <m:t>∞;</m:t>
                              </m:r>
                              <m:r>
                                <a:rPr lang="en-US" sz="2000" i="1" smtClean="0">
                                  <a:latin typeface="Cambria Math"/>
                                  <a:ea typeface="Cambria Math"/>
                                </a:rPr>
                                <m:t>∆</m:t>
                              </m:r>
                              <m:r>
                                <a:rPr lang="en-US" sz="2000" i="1">
                                  <a:latin typeface="Cambria Math"/>
                                  <a:ea typeface="Cambria Math"/>
                                </a:rPr>
                                <m:t>𝐸</m:t>
                              </m:r>
                              <m:r>
                                <m:rPr>
                                  <m:nor/>
                                </m:rPr>
                                <a:rPr lang="en-US" sz="2000" dirty="0">
                                  <a:latin typeface="Cambria Math"/>
                                  <a:sym typeface="Symbol"/>
                                </a:rPr>
                                <m:t> </m:t>
                              </m:r>
                              <m:r>
                                <a:rPr lang="en-US" sz="2000" i="1">
                                  <a:latin typeface="Cambria Math"/>
                                  <a:ea typeface="Cambria Math"/>
                                </a:rPr>
                                <m:t>&lt;0</m:t>
                              </m:r>
                            </m:e>
                            <m:e>
                              <m:nary>
                                <m:naryPr>
                                  <m:chr m:val="∏"/>
                                  <m:ctrlPr>
                                    <a:rPr lang="en-US" sz="2000" i="1">
                                      <a:latin typeface="Cambria Math" panose="02040503050406030204" pitchFamily="18" charset="0"/>
                                      <a:sym typeface="Symbol"/>
                                    </a:rPr>
                                  </m:ctrlPr>
                                </m:naryPr>
                                <m:sub>
                                  <m:r>
                                    <m:rPr>
                                      <m:brk m:alnAt="23"/>
                                    </m:rPr>
                                    <a:rPr lang="en-US" sz="2000" i="1">
                                      <a:latin typeface="Cambria Math"/>
                                      <a:sym typeface="Symbol"/>
                                    </a:rPr>
                                    <m:t>𝑖</m:t>
                                  </m:r>
                                  <m:r>
                                    <a:rPr lang="en-US" sz="2000" i="1">
                                      <a:latin typeface="Cambria Math"/>
                                      <a:sym typeface="Symbol"/>
                                    </a:rPr>
                                    <m:t>=1</m:t>
                                  </m:r>
                                </m:sub>
                                <m:sup>
                                  <m:r>
                                    <a:rPr lang="en-US" sz="2000" i="1">
                                      <a:latin typeface="Cambria Math"/>
                                      <a:sym typeface="Symbol"/>
                                    </a:rPr>
                                    <m:t>𝑁</m:t>
                                  </m:r>
                                </m:sup>
                                <m:e>
                                  <m:sSup>
                                    <m:sSupPr>
                                      <m:ctrlPr>
                                        <a:rPr lang="en-US" sz="2000" i="1">
                                          <a:latin typeface="Cambria Math" panose="02040503050406030204" pitchFamily="18" charset="0"/>
                                          <a:sym typeface="Symbol"/>
                                        </a:rPr>
                                      </m:ctrlPr>
                                    </m:sSupPr>
                                    <m:e>
                                      <m:sSub>
                                        <m:sSubPr>
                                          <m:ctrlPr>
                                            <a:rPr lang="en-US" sz="2000" i="1">
                                              <a:latin typeface="Cambria Math" panose="02040503050406030204" pitchFamily="18" charset="0"/>
                                              <a:sym typeface="Symbol"/>
                                            </a:rPr>
                                          </m:ctrlPr>
                                        </m:sSubPr>
                                        <m:e>
                                          <m:r>
                                            <a:rPr lang="en-US" sz="2000" i="1">
                                              <a:latin typeface="Cambria Math"/>
                                              <a:sym typeface="Symbol"/>
                                            </a:rPr>
                                            <m:t>𝑐</m:t>
                                          </m:r>
                                        </m:e>
                                        <m:sub>
                                          <m:r>
                                            <a:rPr lang="en-US" sz="2000" i="1">
                                              <a:latin typeface="Cambria Math"/>
                                              <a:sym typeface="Symbol"/>
                                            </a:rPr>
                                            <m:t>𝑖</m:t>
                                          </m:r>
                                          <m:r>
                                            <a:rPr lang="en-US" sz="2000" i="1">
                                              <a:latin typeface="Cambria Math"/>
                                              <a:sym typeface="Symbol"/>
                                            </a:rPr>
                                            <m:t>0</m:t>
                                          </m:r>
                                        </m:sub>
                                      </m:sSub>
                                    </m:e>
                                    <m:sup>
                                      <m:sSub>
                                        <m:sSubPr>
                                          <m:ctrlPr>
                                            <a:rPr lang="en-US" sz="2000" i="1">
                                              <a:latin typeface="Cambria Math" panose="02040503050406030204" pitchFamily="18" charset="0"/>
                                            </a:rPr>
                                          </m:ctrlPr>
                                        </m:sSubPr>
                                        <m:e>
                                          <m:r>
                                            <a:rPr lang="en-US" sz="2000" i="1">
                                              <a:latin typeface="Cambria Math"/>
                                              <a:ea typeface="Cambria Math"/>
                                            </a:rPr>
                                            <m:t>𝜈</m:t>
                                          </m:r>
                                        </m:e>
                                        <m:sub>
                                          <m:r>
                                            <a:rPr lang="en-US" sz="2000" i="1">
                                              <a:latin typeface="Cambria Math"/>
                                              <a:ea typeface="Cambria Math"/>
                                            </a:rPr>
                                            <m:t>𝑖</m:t>
                                          </m:r>
                                        </m:sub>
                                      </m:sSub>
                                    </m:sup>
                                  </m:sSup>
                                </m:e>
                              </m:nary>
                              <m:r>
                                <a:rPr lang="en-US" sz="2000" b="0" i="1" smtClean="0">
                                  <a:latin typeface="Cambria Math"/>
                                  <a:ea typeface="Cambria Math"/>
                                </a:rPr>
                                <m:t>;</m:t>
                              </m:r>
                              <m:r>
                                <a:rPr lang="en-US" sz="2000" i="1">
                                  <a:latin typeface="Cambria Math"/>
                                  <a:ea typeface="Cambria Math"/>
                                </a:rPr>
                                <m:t>∆</m:t>
                              </m:r>
                              <m:r>
                                <a:rPr lang="en-US" sz="2000" i="1">
                                  <a:latin typeface="Cambria Math"/>
                                  <a:ea typeface="Cambria Math"/>
                                </a:rPr>
                                <m:t>𝐸</m:t>
                              </m:r>
                              <m:r>
                                <m:rPr>
                                  <m:nor/>
                                </m:rPr>
                                <a:rPr lang="en-US" sz="2000" dirty="0">
                                  <a:latin typeface="Cambria Math"/>
                                  <a:sym typeface="Symbol"/>
                                </a:rPr>
                                <m:t> </m:t>
                              </m:r>
                              <m:r>
                                <a:rPr lang="en-US" sz="2000" b="0" i="1" smtClean="0">
                                  <a:latin typeface="Cambria Math"/>
                                  <a:ea typeface="Cambria Math"/>
                                </a:rPr>
                                <m:t>=</m:t>
                              </m:r>
                              <m:r>
                                <a:rPr lang="en-US" sz="2000" i="1">
                                  <a:latin typeface="Cambria Math"/>
                                  <a:ea typeface="Cambria Math"/>
                                </a:rPr>
                                <m:t>0</m:t>
                              </m:r>
                            </m:e>
                            <m:e>
                              <m:r>
                                <a:rPr lang="en-US" sz="2000" i="1">
                                  <a:latin typeface="Cambria Math"/>
                                  <a:ea typeface="Cambria Math"/>
                                </a:rPr>
                                <m:t>0;∆</m:t>
                              </m:r>
                              <m:r>
                                <a:rPr lang="en-US" sz="2000" i="1">
                                  <a:latin typeface="Cambria Math"/>
                                  <a:ea typeface="Cambria Math"/>
                                </a:rPr>
                                <m:t>𝐸</m:t>
                              </m:r>
                              <m:r>
                                <m:rPr>
                                  <m:nor/>
                                </m:rPr>
                                <a:rPr lang="en-US" sz="2000" dirty="0">
                                  <a:latin typeface="Cambria Math"/>
                                  <a:sym typeface="Symbol"/>
                                </a:rPr>
                                <m:t> </m:t>
                              </m:r>
                              <m:r>
                                <a:rPr lang="en-US" sz="2000" b="0" i="1" smtClean="0">
                                  <a:latin typeface="Cambria Math"/>
                                  <a:ea typeface="Cambria Math"/>
                                </a:rPr>
                                <m:t>&gt;0</m:t>
                              </m:r>
                            </m:e>
                          </m:eqArr>
                        </m:e>
                      </m:d>
                    </m:oMath>
                  </m:oMathPara>
                </a14:m>
                <a:endParaRPr lang="en-US" sz="2000" dirty="0"/>
              </a:p>
              <a:p>
                <a:pPr marL="0" lvl="2"/>
                <a:r>
                  <a:rPr lang="en-US" sz="2000" dirty="0" smtClean="0">
                    <a:solidFill>
                      <a:srgbClr val="2C2E2D"/>
                    </a:solidFill>
                    <a:ea typeface="Cambria Math"/>
                  </a:rPr>
                  <a:t>In practice, the intermediate case </a:t>
                </a:r>
                <a14:m>
                  <m:oMath xmlns:m="http://schemas.openxmlformats.org/officeDocument/2006/math">
                    <m:r>
                      <a:rPr lang="en-US" sz="2000" i="1">
                        <a:latin typeface="Cambria Math"/>
                        <a:ea typeface="Cambria Math"/>
                      </a:rPr>
                      <m:t>∆</m:t>
                    </m:r>
                    <m:r>
                      <a:rPr lang="en-US" sz="2000" b="0" i="1" smtClean="0">
                        <a:latin typeface="Cambria Math"/>
                        <a:ea typeface="Cambria Math"/>
                      </a:rPr>
                      <m:t>𝐸</m:t>
                    </m:r>
                    <m:r>
                      <a:rPr lang="en-US" sz="2000" b="0" i="1" smtClean="0">
                        <a:latin typeface="Cambria Math"/>
                        <a:ea typeface="Cambria Math"/>
                      </a:rPr>
                      <m:t>=0 </m:t>
                    </m:r>
                  </m:oMath>
                </a14:m>
                <a:r>
                  <a:rPr lang="en-US" sz="2000" dirty="0" smtClean="0">
                    <a:solidFill>
                      <a:srgbClr val="2C2E2D"/>
                    </a:solidFill>
                    <a:ea typeface="Cambria Math"/>
                  </a:rPr>
                  <a:t>never occurs.</a:t>
                </a:r>
              </a:p>
              <a:p>
                <a:pPr marL="0" lvl="2"/>
                <a:endParaRPr lang="en-US" sz="2000" dirty="0" smtClean="0">
                  <a:solidFill>
                    <a:srgbClr val="2C2E2D"/>
                  </a:solidFill>
                  <a:ea typeface="Cambria Math"/>
                </a:endParaRPr>
              </a:p>
              <a:p>
                <a:pPr marL="0" lvl="2"/>
                <a:r>
                  <a:rPr lang="en-US" sz="2000" dirty="0" smtClean="0">
                    <a:solidFill>
                      <a:srgbClr val="2C2E2D"/>
                    </a:solidFill>
                    <a:ea typeface="Cambria Math"/>
                  </a:rPr>
                  <a:t>So</a:t>
                </a:r>
                <a:r>
                  <a:rPr lang="en-US" sz="2000" dirty="0">
                    <a:solidFill>
                      <a:srgbClr val="2C2E2D"/>
                    </a:solidFill>
                    <a:ea typeface="Cambria Math"/>
                  </a:rPr>
                  <a:t>, if</a:t>
                </a:r>
                <a:r>
                  <a:rPr lang="en-US" sz="2000" dirty="0" smtClean="0">
                    <a:solidFill>
                      <a:srgbClr val="2C2E2D"/>
                    </a:solidFill>
                    <a:ea typeface="Cambria Math"/>
                  </a:rPr>
                  <a:t>  </a:t>
                </a:r>
                <a14:m>
                  <m:oMath xmlns:m="http://schemas.openxmlformats.org/officeDocument/2006/math">
                    <m:r>
                      <a:rPr lang="en-US" sz="2000" i="1">
                        <a:latin typeface="Cambria Math"/>
                        <a:ea typeface="Cambria Math"/>
                      </a:rPr>
                      <m:t>∆</m:t>
                    </m:r>
                    <m:r>
                      <a:rPr lang="en-US" sz="2000" i="1">
                        <a:latin typeface="Cambria Math"/>
                        <a:ea typeface="Cambria Math"/>
                      </a:rPr>
                      <m:t>𝐸</m:t>
                    </m:r>
                    <m:r>
                      <a:rPr lang="en-US" sz="2000" i="1">
                        <a:latin typeface="Cambria Math"/>
                        <a:ea typeface="Cambria Math"/>
                      </a:rPr>
                      <m:t>&lt;0</m:t>
                    </m:r>
                    <m:r>
                      <a:rPr lang="en-US" sz="2000">
                        <a:latin typeface="Cambria Math"/>
                        <a:ea typeface="Cambria Math"/>
                      </a:rPr>
                      <m:t>, </m:t>
                    </m:r>
                    <m:sSub>
                      <m:sSubPr>
                        <m:ctrlPr>
                          <a:rPr lang="en-US" sz="2000" i="1">
                            <a:latin typeface="Cambria Math" panose="02040503050406030204" pitchFamily="18" charset="0"/>
                            <a:ea typeface="Cambria Math"/>
                          </a:rPr>
                        </m:ctrlPr>
                      </m:sSubPr>
                      <m:e>
                        <m:r>
                          <a:rPr lang="en-US" sz="2000" i="1">
                            <a:latin typeface="Cambria Math"/>
                            <a:ea typeface="Cambria Math"/>
                          </a:rPr>
                          <m:t>𝐾</m:t>
                        </m:r>
                      </m:e>
                      <m:sub>
                        <m:r>
                          <a:rPr lang="en-US" sz="2000" i="1">
                            <a:latin typeface="Cambria Math"/>
                            <a:ea typeface="Cambria Math"/>
                          </a:rPr>
                          <m:t>𝑒𝑞</m:t>
                        </m:r>
                      </m:sub>
                    </m:sSub>
                    <m:d>
                      <m:dPr>
                        <m:ctrlPr>
                          <a:rPr lang="en-US" sz="2000" i="1">
                            <a:latin typeface="Cambria Math" panose="02040503050406030204" pitchFamily="18" charset="0"/>
                            <a:ea typeface="Cambria Math"/>
                          </a:rPr>
                        </m:ctrlPr>
                      </m:dPr>
                      <m:e>
                        <m:r>
                          <a:rPr lang="en-US" sz="2000" i="1">
                            <a:latin typeface="Cambria Math"/>
                            <a:sym typeface="Symbol"/>
                          </a:rPr>
                          <m:t>𝑇</m:t>
                        </m:r>
                      </m:e>
                    </m:d>
                    <m:r>
                      <a:rPr lang="en-US" sz="2000" i="1">
                        <a:latin typeface="Cambria Math"/>
                        <a:ea typeface="Cambria Math"/>
                        <a:sym typeface="Symbol"/>
                      </a:rPr>
                      <m:t>=∞⇒</m:t>
                    </m:r>
                  </m:oMath>
                </a14:m>
                <a:r>
                  <a:rPr lang="en-US" sz="2000" dirty="0">
                    <a:solidFill>
                      <a:srgbClr val="2C2E2D"/>
                    </a:solidFill>
                    <a:ea typeface="Cambria Math"/>
                  </a:rPr>
                  <a:t> only the components on the L.H.S. of the reaction are present (all product</a:t>
                </a:r>
                <a:r>
                  <a:rPr lang="en-US" sz="2000" dirty="0" smtClean="0">
                    <a:solidFill>
                      <a:srgbClr val="2C2E2D"/>
                    </a:solidFill>
                    <a:ea typeface="Cambria Math"/>
                  </a:rPr>
                  <a:t>), </a:t>
                </a:r>
                <a:r>
                  <a:rPr lang="en-US" sz="2000" dirty="0" smtClean="0">
                    <a:solidFill>
                      <a:srgbClr val="00B050"/>
                    </a:solidFill>
                    <a:ea typeface="Cambria Math"/>
                  </a:rPr>
                  <a:t>sensible since the products have lower energy</a:t>
                </a:r>
                <a:endParaRPr lang="en-US" sz="2000" dirty="0">
                  <a:solidFill>
                    <a:srgbClr val="00B050"/>
                  </a:solidFill>
                  <a:ea typeface="Cambria Math"/>
                </a:endParaRPr>
              </a:p>
              <a:p>
                <a:pPr marL="0" lvl="2"/>
                <a:endParaRPr lang="en-US" sz="2000" dirty="0">
                  <a:solidFill>
                    <a:srgbClr val="2C2E2D"/>
                  </a:solidFill>
                  <a:ea typeface="Cambria Math"/>
                </a:endParaRPr>
              </a:p>
              <a:p>
                <a:pPr marL="0" lvl="2"/>
                <a:r>
                  <a:rPr lang="en-US" sz="2000" dirty="0">
                    <a:solidFill>
                      <a:srgbClr val="2C2E2D"/>
                    </a:solidFill>
                    <a:ea typeface="Cambria Math"/>
                  </a:rPr>
                  <a:t>So, if</a:t>
                </a:r>
                <a14:m>
                  <m:oMath xmlns:m="http://schemas.openxmlformats.org/officeDocument/2006/math">
                    <m:r>
                      <a:rPr lang="en-US" sz="2000" b="0" i="0" smtClean="0">
                        <a:latin typeface="Cambria Math"/>
                        <a:ea typeface="Cambria Math"/>
                      </a:rPr>
                      <m:t>  </m:t>
                    </m:r>
                    <m:r>
                      <a:rPr lang="en-US" sz="2000" i="1">
                        <a:latin typeface="Cambria Math"/>
                        <a:ea typeface="Cambria Math"/>
                      </a:rPr>
                      <m:t>∆</m:t>
                    </m:r>
                    <m:r>
                      <a:rPr lang="en-US" sz="2000" i="1">
                        <a:latin typeface="Cambria Math"/>
                        <a:ea typeface="Cambria Math"/>
                      </a:rPr>
                      <m:t>𝐸</m:t>
                    </m:r>
                    <m:r>
                      <a:rPr lang="en-US" sz="2000" i="1">
                        <a:latin typeface="Cambria Math"/>
                        <a:ea typeface="Cambria Math"/>
                      </a:rPr>
                      <m:t>&lt;0</m:t>
                    </m:r>
                    <m:r>
                      <a:rPr lang="en-US" sz="2000">
                        <a:latin typeface="Cambria Math"/>
                        <a:ea typeface="Cambria Math"/>
                      </a:rPr>
                      <m:t>, </m:t>
                    </m:r>
                    <m:sSub>
                      <m:sSubPr>
                        <m:ctrlPr>
                          <a:rPr lang="en-US" sz="2000" i="1">
                            <a:latin typeface="Cambria Math" panose="02040503050406030204" pitchFamily="18" charset="0"/>
                            <a:ea typeface="Cambria Math"/>
                          </a:rPr>
                        </m:ctrlPr>
                      </m:sSubPr>
                      <m:e>
                        <m:r>
                          <a:rPr lang="en-US" sz="2000" i="1">
                            <a:latin typeface="Cambria Math"/>
                            <a:ea typeface="Cambria Math"/>
                          </a:rPr>
                          <m:t>𝐾</m:t>
                        </m:r>
                      </m:e>
                      <m:sub>
                        <m:r>
                          <a:rPr lang="en-US" sz="2000" i="1">
                            <a:latin typeface="Cambria Math"/>
                            <a:ea typeface="Cambria Math"/>
                          </a:rPr>
                          <m:t>𝑒𝑞</m:t>
                        </m:r>
                      </m:sub>
                    </m:sSub>
                    <m:d>
                      <m:dPr>
                        <m:ctrlPr>
                          <a:rPr lang="en-US" sz="2000" i="1">
                            <a:latin typeface="Cambria Math" panose="02040503050406030204" pitchFamily="18" charset="0"/>
                            <a:ea typeface="Cambria Math"/>
                          </a:rPr>
                        </m:ctrlPr>
                      </m:dPr>
                      <m:e>
                        <m:r>
                          <a:rPr lang="en-US" sz="2000" i="1">
                            <a:latin typeface="Cambria Math"/>
                            <a:sym typeface="Symbol"/>
                          </a:rPr>
                          <m:t>𝑇</m:t>
                        </m:r>
                      </m:e>
                    </m:d>
                    <m:r>
                      <a:rPr lang="en-US" sz="2000" i="1">
                        <a:latin typeface="Cambria Math"/>
                        <a:ea typeface="Cambria Math"/>
                        <a:sym typeface="Symbol"/>
                      </a:rPr>
                      <m:t>=0⇒</m:t>
                    </m:r>
                  </m:oMath>
                </a14:m>
                <a:r>
                  <a:rPr lang="en-US" sz="2000" dirty="0">
                    <a:solidFill>
                      <a:srgbClr val="2C2E2D"/>
                    </a:solidFill>
                    <a:ea typeface="Cambria Math"/>
                  </a:rPr>
                  <a:t> only the components on the R.H.S. of the reaction are present (all substrate</a:t>
                </a:r>
                <a:r>
                  <a:rPr lang="en-US" sz="2000" dirty="0" smtClean="0">
                    <a:solidFill>
                      <a:srgbClr val="2C2E2D"/>
                    </a:solidFill>
                    <a:ea typeface="Cambria Math"/>
                  </a:rPr>
                  <a:t>), </a:t>
                </a:r>
                <a:r>
                  <a:rPr lang="en-US" sz="2000" dirty="0">
                    <a:solidFill>
                      <a:srgbClr val="00B050"/>
                    </a:solidFill>
                    <a:ea typeface="Cambria Math"/>
                  </a:rPr>
                  <a:t>sensible since the </a:t>
                </a:r>
                <a:r>
                  <a:rPr lang="en-US" sz="2000" dirty="0" smtClean="0">
                    <a:solidFill>
                      <a:srgbClr val="00B050"/>
                    </a:solidFill>
                    <a:ea typeface="Cambria Math"/>
                  </a:rPr>
                  <a:t>reactants have </a:t>
                </a:r>
                <a:r>
                  <a:rPr lang="en-US" sz="2000" dirty="0">
                    <a:solidFill>
                      <a:srgbClr val="00B050"/>
                    </a:solidFill>
                    <a:ea typeface="Cambria Math"/>
                  </a:rPr>
                  <a:t>lower energy</a:t>
                </a:r>
              </a:p>
              <a:p>
                <a:pPr marL="0" lvl="2"/>
                <a:endParaRPr lang="en-US" sz="2000" i="1" dirty="0">
                  <a:solidFill>
                    <a:srgbClr val="2C2E2D"/>
                  </a:solidFill>
                  <a:ea typeface="Cambria Math"/>
                </a:endParaRPr>
              </a:p>
              <a:p>
                <a:pPr marL="0" lvl="2"/>
                <a:endParaRPr lang="en-US" sz="2000" dirty="0">
                  <a:solidFill>
                    <a:srgbClr val="2C2E2D"/>
                  </a:solidFill>
                  <a:ea typeface="Cambria Math"/>
                </a:endParaRPr>
              </a:p>
              <a:p>
                <a:pPr marL="0" lvl="2"/>
                <a:endParaRPr lang="en-US" sz="2000" dirty="0">
                  <a:solidFill>
                    <a:srgbClr val="FF0000"/>
                  </a:solidFill>
                  <a:ea typeface="Cambria Math"/>
                </a:endParaRPr>
              </a:p>
            </p:txBody>
          </p:sp>
        </mc:Choice>
        <mc:Fallback xmlns="">
          <p:sp>
            <p:nvSpPr>
              <p:cNvPr id="8" name="Rectangle 7"/>
              <p:cNvSpPr>
                <a:spLocks noRot="1" noChangeAspect="1" noMove="1" noResize="1" noEditPoints="1" noAdjustHandles="1" noChangeArrowheads="1" noChangeShapeType="1" noTextEdit="1"/>
              </p:cNvSpPr>
              <p:nvPr/>
            </p:nvSpPr>
            <p:spPr>
              <a:xfrm>
                <a:off x="76200" y="701059"/>
                <a:ext cx="8991600" cy="5276957"/>
              </a:xfrm>
              <a:prstGeom prst="rect">
                <a:avLst/>
              </a:prstGeom>
              <a:blipFill rotWithShape="0">
                <a:blip r:embed="rId4"/>
                <a:stretch>
                  <a:fillRect l="-746" t="-577"/>
                </a:stretch>
              </a:blipFill>
            </p:spPr>
            <p:txBody>
              <a:bodyPr/>
              <a:lstStyle/>
              <a:p>
                <a:r>
                  <a:rPr lang="en-US">
                    <a:noFill/>
                  </a:rPr>
                  <a:t> </a:t>
                </a:r>
              </a:p>
            </p:txBody>
          </p:sp>
        </mc:Fallback>
      </mc:AlternateContent>
      <p:pic>
        <p:nvPicPr>
          <p:cNvPr id="9" name="Picture 4" descr="redblackblocki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2" name="TextBox 1"/>
              <p:cNvSpPr txBox="1"/>
              <p:nvPr/>
            </p:nvSpPr>
            <p:spPr>
              <a:xfrm>
                <a:off x="1205696" y="5507620"/>
                <a:ext cx="3383298" cy="1327158"/>
              </a:xfrm>
              <a:prstGeom prst="rect">
                <a:avLst/>
              </a:prstGeom>
              <a:solidFill>
                <a:srgbClr val="92D050"/>
              </a:solidFill>
              <a:ln>
                <a:solidFill>
                  <a:schemeClr val="tx1"/>
                </a:solidFill>
              </a:ln>
            </p:spPr>
            <p:txBody>
              <a:bodyPr wrap="none" rtlCol="0">
                <a:spAutoFit/>
              </a:bodyPr>
              <a:lstStyle/>
              <a:p>
                <a:r>
                  <a:rPr lang="en-US" b="1" dirty="0" smtClean="0"/>
                  <a:t>The Law of Mass Action</a:t>
                </a:r>
              </a:p>
              <a:p>
                <a:pPr marL="0" lvl="2"/>
                <a14:m>
                  <m:oMathPara xmlns:m="http://schemas.openxmlformats.org/officeDocument/2006/math">
                    <m:oMathParaPr>
                      <m:jc m:val="centerGroup"/>
                    </m:oMathParaPr>
                    <m:oMath xmlns:m="http://schemas.openxmlformats.org/officeDocument/2006/math">
                      <m:nary>
                        <m:naryPr>
                          <m:chr m:val="∏"/>
                          <m:ctrlPr>
                            <a:rPr lang="en-US" sz="2000" i="1">
                              <a:latin typeface="Cambria Math" panose="02040503050406030204" pitchFamily="18" charset="0"/>
                              <a:sym typeface="Symbol"/>
                            </a:rPr>
                          </m:ctrlPr>
                        </m:naryPr>
                        <m:sub>
                          <m:r>
                            <m:rPr>
                              <m:brk m:alnAt="23"/>
                            </m:rPr>
                            <a:rPr lang="en-US" sz="2000" i="1">
                              <a:latin typeface="Cambria Math"/>
                              <a:sym typeface="Symbol"/>
                            </a:rPr>
                            <m:t>𝑖</m:t>
                          </m:r>
                          <m:r>
                            <a:rPr lang="en-US" sz="2000" i="1">
                              <a:latin typeface="Cambria Math"/>
                              <a:sym typeface="Symbol"/>
                            </a:rPr>
                            <m:t>=1</m:t>
                          </m:r>
                        </m:sub>
                        <m:sup>
                          <m:r>
                            <a:rPr lang="en-US" sz="2000" i="1">
                              <a:latin typeface="Cambria Math"/>
                              <a:sym typeface="Symbol"/>
                            </a:rPr>
                            <m:t>𝑁</m:t>
                          </m:r>
                        </m:sup>
                        <m:e>
                          <m:sSup>
                            <m:sSupPr>
                              <m:ctrlPr>
                                <a:rPr lang="en-US" sz="2000" i="1">
                                  <a:latin typeface="Cambria Math" panose="02040503050406030204" pitchFamily="18" charset="0"/>
                                  <a:sym typeface="Symbol"/>
                                </a:rPr>
                              </m:ctrlPr>
                            </m:sSupPr>
                            <m:e>
                              <m:sSub>
                                <m:sSubPr>
                                  <m:ctrlPr>
                                    <a:rPr lang="en-US" sz="2000" i="1">
                                      <a:latin typeface="Cambria Math" panose="02040503050406030204" pitchFamily="18" charset="0"/>
                                      <a:sym typeface="Symbol"/>
                                    </a:rPr>
                                  </m:ctrlPr>
                                </m:sSubPr>
                                <m:e>
                                  <m:r>
                                    <a:rPr lang="en-US" sz="2000" i="1">
                                      <a:latin typeface="Cambria Math"/>
                                    </a:rPr>
                                    <m:t>𝑐</m:t>
                                  </m:r>
                                </m:e>
                                <m:sub>
                                  <m:r>
                                    <a:rPr lang="en-US" sz="2000" i="1">
                                      <a:latin typeface="Cambria Math"/>
                                    </a:rPr>
                                    <m:t>𝑖</m:t>
                                  </m:r>
                                </m:sub>
                              </m:sSub>
                            </m:e>
                            <m:sup>
                              <m:sSub>
                                <m:sSubPr>
                                  <m:ctrlPr>
                                    <a:rPr lang="en-US" sz="2000" i="1">
                                      <a:latin typeface="Cambria Math" panose="02040503050406030204" pitchFamily="18" charset="0"/>
                                    </a:rPr>
                                  </m:ctrlPr>
                                </m:sSubPr>
                                <m:e>
                                  <m:r>
                                    <a:rPr lang="en-US" sz="2000" i="1">
                                      <a:latin typeface="Cambria Math"/>
                                      <a:ea typeface="Cambria Math"/>
                                    </a:rPr>
                                    <m:t>𝜈</m:t>
                                  </m:r>
                                </m:e>
                                <m:sub>
                                  <m:r>
                                    <a:rPr lang="en-US" sz="2000" i="1">
                                      <a:latin typeface="Cambria Math"/>
                                      <a:ea typeface="Cambria Math"/>
                                    </a:rPr>
                                    <m:t>𝑖</m:t>
                                  </m:r>
                                </m:sub>
                              </m:sSub>
                            </m:sup>
                          </m:sSup>
                        </m:e>
                      </m:nary>
                      <m:r>
                        <a:rPr lang="en-US" sz="2000" i="1">
                          <a:latin typeface="Cambria Math"/>
                          <a:ea typeface="Cambria Math"/>
                        </a:rPr>
                        <m:t>=</m:t>
                      </m:r>
                      <m:sSub>
                        <m:sSubPr>
                          <m:ctrlPr>
                            <a:rPr lang="en-US" sz="2000" i="1">
                              <a:latin typeface="Cambria Math" panose="02040503050406030204" pitchFamily="18" charset="0"/>
                              <a:ea typeface="Cambria Math"/>
                            </a:rPr>
                          </m:ctrlPr>
                        </m:sSubPr>
                        <m:e>
                          <m:r>
                            <a:rPr lang="en-US" sz="2000" i="1">
                              <a:latin typeface="Cambria Math"/>
                              <a:ea typeface="Cambria Math"/>
                            </a:rPr>
                            <m:t>𝐾</m:t>
                          </m:r>
                        </m:e>
                        <m:sub>
                          <m:r>
                            <a:rPr lang="en-US" sz="2000" i="1">
                              <a:latin typeface="Cambria Math"/>
                              <a:ea typeface="Cambria Math"/>
                            </a:rPr>
                            <m:t>𝑒𝑞</m:t>
                          </m:r>
                        </m:sub>
                      </m:sSub>
                      <m:d>
                        <m:dPr>
                          <m:ctrlPr>
                            <a:rPr lang="en-US" sz="2000" i="1">
                              <a:latin typeface="Cambria Math" panose="02040503050406030204" pitchFamily="18" charset="0"/>
                              <a:ea typeface="Cambria Math"/>
                            </a:rPr>
                          </m:ctrlPr>
                        </m:dPr>
                        <m:e>
                          <m:r>
                            <a:rPr lang="en-US" sz="2000" i="1">
                              <a:latin typeface="Cambria Math"/>
                              <a:sym typeface="Symbol"/>
                            </a:rPr>
                            <m:t>𝑇</m:t>
                          </m:r>
                        </m:e>
                      </m:d>
                    </m:oMath>
                  </m:oMathPara>
                </a14:m>
                <a:endParaRPr lang="en-US" sz="2000" dirty="0"/>
              </a:p>
            </p:txBody>
          </p:sp>
        </mc:Choice>
        <mc:Fallback xmlns="">
          <p:sp>
            <p:nvSpPr>
              <p:cNvPr id="2" name="TextBox 1"/>
              <p:cNvSpPr txBox="1">
                <a:spLocks noRot="1" noChangeAspect="1" noMove="1" noResize="1" noEditPoints="1" noAdjustHandles="1" noChangeArrowheads="1" noChangeShapeType="1" noTextEdit="1"/>
              </p:cNvSpPr>
              <p:nvPr/>
            </p:nvSpPr>
            <p:spPr>
              <a:xfrm>
                <a:off x="1205696" y="5507620"/>
                <a:ext cx="3383298" cy="1327158"/>
              </a:xfrm>
              <a:prstGeom prst="rect">
                <a:avLst/>
              </a:prstGeom>
              <a:blipFill rotWithShape="0">
                <a:blip r:embed="rId6"/>
                <a:stretch>
                  <a:fillRect l="-2693" t="-3182" r="-1616"/>
                </a:stretch>
              </a:blipFill>
              <a:ln>
                <a:solidFill>
                  <a:schemeClr val="tx1"/>
                </a:solidFill>
              </a:ln>
            </p:spPr>
            <p:txBody>
              <a:bodyPr/>
              <a:lstStyle/>
              <a:p>
                <a:r>
                  <a:rPr lang="en-US">
                    <a:noFill/>
                  </a:rPr>
                  <a:t> </a:t>
                </a:r>
              </a:p>
            </p:txBody>
          </p:sp>
        </mc:Fallback>
      </mc:AlternateContent>
    </p:spTree>
    <p:extLst>
      <p:ext uri="{BB962C8B-B14F-4D97-AF65-F5344CB8AC3E}">
        <p14:creationId xmlns:p14="http://schemas.microsoft.com/office/powerpoint/2010/main" val="1038880519"/>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p:cNvSpPr>
            <a:spLocks noGrp="1" noChangeArrowheads="1"/>
          </p:cNvSpPr>
          <p:nvPr>
            <p:ph type="title"/>
          </p:nvPr>
        </p:nvSpPr>
        <p:spPr>
          <a:xfrm>
            <a:off x="0" y="12700"/>
            <a:ext cx="9144000" cy="825500"/>
          </a:xfrm>
        </p:spPr>
        <p:txBody>
          <a:bodyPr>
            <a:noAutofit/>
          </a:bodyPr>
          <a:lstStyle/>
          <a:p>
            <a:pPr eaLnBrk="1" hangingPunct="1"/>
            <a:r>
              <a:rPr lang="en-US" sz="3200" b="1" dirty="0" smtClean="0">
                <a:solidFill>
                  <a:srgbClr val="0000CC"/>
                </a:solidFill>
              </a:rPr>
              <a:t>Law of Mass Action</a:t>
            </a:r>
          </a:p>
        </p:txBody>
      </p:sp>
      <p:pic>
        <p:nvPicPr>
          <p:cNvPr id="15367" name="Picture 17"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8" name="Rectangle 7"/>
              <p:cNvSpPr/>
              <p:nvPr/>
            </p:nvSpPr>
            <p:spPr>
              <a:xfrm>
                <a:off x="76200" y="701059"/>
                <a:ext cx="8991600" cy="2030171"/>
              </a:xfrm>
              <a:prstGeom prst="rect">
                <a:avLst/>
              </a:prstGeom>
            </p:spPr>
            <p:txBody>
              <a:bodyPr wrap="square">
                <a:spAutoFit/>
              </a:bodyPr>
              <a:lstStyle/>
              <a:p>
                <a:pPr marL="0" lvl="2"/>
                <a:r>
                  <a:rPr lang="en-US" sz="2000" dirty="0" smtClean="0"/>
                  <a:t>In the limit of high </a:t>
                </a:r>
                <a:r>
                  <a:rPr lang="en-US" sz="2000" i="1" dirty="0" smtClean="0"/>
                  <a:t>T</a:t>
                </a:r>
              </a:p>
              <a:p>
                <a:pPr marL="0" lvl="2"/>
                <a14:m>
                  <m:oMathPara xmlns:m="http://schemas.openxmlformats.org/officeDocument/2006/math">
                    <m:oMathParaPr>
                      <m:jc m:val="centerGroup"/>
                    </m:oMathParaPr>
                    <m:oMath xmlns:m="http://schemas.openxmlformats.org/officeDocument/2006/math">
                      <m:sSub>
                        <m:sSubPr>
                          <m:ctrlPr>
                            <a:rPr lang="en-US" sz="2000" i="1" smtClean="0">
                              <a:latin typeface="Cambria Math" panose="02040503050406030204" pitchFamily="18" charset="0"/>
                              <a:ea typeface="Cambria Math"/>
                            </a:rPr>
                          </m:ctrlPr>
                        </m:sSubPr>
                        <m:e>
                          <m:r>
                            <a:rPr lang="en-US" sz="2000" b="0" i="1" smtClean="0">
                              <a:latin typeface="Cambria Math"/>
                              <a:ea typeface="Cambria Math"/>
                            </a:rPr>
                            <m:t>𝐾</m:t>
                          </m:r>
                        </m:e>
                        <m:sub>
                          <m:r>
                            <a:rPr lang="en-US" sz="2000" b="0" i="1" smtClean="0">
                              <a:latin typeface="Cambria Math"/>
                              <a:ea typeface="Cambria Math"/>
                            </a:rPr>
                            <m:t>𝑒𝑞</m:t>
                          </m:r>
                        </m:sub>
                      </m:sSub>
                      <m:d>
                        <m:dPr>
                          <m:ctrlPr>
                            <a:rPr lang="en-US" sz="2000" i="1">
                              <a:latin typeface="Cambria Math" panose="02040503050406030204" pitchFamily="18" charset="0"/>
                              <a:ea typeface="Cambria Math"/>
                            </a:rPr>
                          </m:ctrlPr>
                        </m:dPr>
                        <m:e>
                          <m:r>
                            <a:rPr lang="en-US" sz="2000" b="0" i="1" smtClean="0">
                              <a:latin typeface="Cambria Math"/>
                              <a:sym typeface="Symbol"/>
                            </a:rPr>
                            <m:t>𝑇</m:t>
                          </m:r>
                        </m:e>
                      </m:d>
                      <m:r>
                        <a:rPr lang="en-US" sz="2000" i="1">
                          <a:latin typeface="Cambria Math"/>
                          <a:ea typeface="Cambria Math"/>
                        </a:rPr>
                        <m:t> </m:t>
                      </m:r>
                      <m:r>
                        <a:rPr lang="en-US" sz="2000" i="1" smtClean="0">
                          <a:latin typeface="Cambria Math"/>
                          <a:ea typeface="Cambria Math"/>
                        </a:rPr>
                        <m:t>≡</m:t>
                      </m:r>
                      <m:sSup>
                        <m:sSupPr>
                          <m:ctrlPr>
                            <a:rPr lang="en-US" sz="2000" i="1">
                              <a:latin typeface="Cambria Math" panose="02040503050406030204" pitchFamily="18" charset="0"/>
                              <a:ea typeface="Cambria Math"/>
                            </a:rPr>
                          </m:ctrlPr>
                        </m:sSupPr>
                        <m:e>
                          <m:d>
                            <m:dPr>
                              <m:ctrlPr>
                                <a:rPr lang="en-US" sz="2000" i="1">
                                  <a:latin typeface="Cambria Math" panose="02040503050406030204" pitchFamily="18" charset="0"/>
                                  <a:ea typeface="Cambria Math"/>
                                </a:rPr>
                              </m:ctrlPr>
                            </m:dPr>
                            <m:e>
                              <m:nary>
                                <m:naryPr>
                                  <m:chr m:val="∏"/>
                                  <m:ctrlPr>
                                    <a:rPr lang="en-US" sz="2000" i="1">
                                      <a:latin typeface="Cambria Math" panose="02040503050406030204" pitchFamily="18" charset="0"/>
                                      <a:sym typeface="Symbol"/>
                                    </a:rPr>
                                  </m:ctrlPr>
                                </m:naryPr>
                                <m:sub>
                                  <m:r>
                                    <m:rPr>
                                      <m:brk m:alnAt="23"/>
                                    </m:rPr>
                                    <a:rPr lang="en-US" sz="2000" i="1">
                                      <a:latin typeface="Cambria Math"/>
                                      <a:sym typeface="Symbol"/>
                                    </a:rPr>
                                    <m:t>𝑖</m:t>
                                  </m:r>
                                  <m:r>
                                    <a:rPr lang="en-US" sz="2000" i="1">
                                      <a:latin typeface="Cambria Math"/>
                                      <a:sym typeface="Symbol"/>
                                    </a:rPr>
                                    <m:t>=1</m:t>
                                  </m:r>
                                </m:sub>
                                <m:sup>
                                  <m:r>
                                    <a:rPr lang="en-US" sz="2000" i="1">
                                      <a:latin typeface="Cambria Math"/>
                                      <a:sym typeface="Symbol"/>
                                    </a:rPr>
                                    <m:t>𝑁</m:t>
                                  </m:r>
                                </m:sup>
                                <m:e>
                                  <m:sSup>
                                    <m:sSupPr>
                                      <m:ctrlPr>
                                        <a:rPr lang="en-US" sz="2000" i="1">
                                          <a:latin typeface="Cambria Math" panose="02040503050406030204" pitchFamily="18" charset="0"/>
                                          <a:sym typeface="Symbol"/>
                                        </a:rPr>
                                      </m:ctrlPr>
                                    </m:sSupPr>
                                    <m:e>
                                      <m:sSub>
                                        <m:sSubPr>
                                          <m:ctrlPr>
                                            <a:rPr lang="en-US" sz="2000" i="1">
                                              <a:latin typeface="Cambria Math" panose="02040503050406030204" pitchFamily="18" charset="0"/>
                                              <a:sym typeface="Symbol"/>
                                            </a:rPr>
                                          </m:ctrlPr>
                                        </m:sSubPr>
                                        <m:e>
                                          <m:r>
                                            <a:rPr lang="en-US" sz="2000" i="1">
                                              <a:latin typeface="Cambria Math"/>
                                              <a:sym typeface="Symbol"/>
                                            </a:rPr>
                                            <m:t>𝑐</m:t>
                                          </m:r>
                                        </m:e>
                                        <m:sub>
                                          <m:r>
                                            <a:rPr lang="en-US" sz="2000" i="1">
                                              <a:latin typeface="Cambria Math"/>
                                              <a:sym typeface="Symbol"/>
                                            </a:rPr>
                                            <m:t>𝑖</m:t>
                                          </m:r>
                                          <m:r>
                                            <a:rPr lang="en-US" sz="2000" i="1">
                                              <a:latin typeface="Cambria Math"/>
                                              <a:sym typeface="Symbol"/>
                                            </a:rPr>
                                            <m:t>0</m:t>
                                          </m:r>
                                        </m:sub>
                                      </m:sSub>
                                    </m:e>
                                    <m:sup>
                                      <m:sSub>
                                        <m:sSubPr>
                                          <m:ctrlPr>
                                            <a:rPr lang="en-US" sz="2000" i="1">
                                              <a:latin typeface="Cambria Math" panose="02040503050406030204" pitchFamily="18" charset="0"/>
                                            </a:rPr>
                                          </m:ctrlPr>
                                        </m:sSubPr>
                                        <m:e>
                                          <m:r>
                                            <a:rPr lang="en-US" sz="2000" i="1">
                                              <a:latin typeface="Cambria Math"/>
                                              <a:ea typeface="Cambria Math"/>
                                            </a:rPr>
                                            <m:t>𝜈</m:t>
                                          </m:r>
                                        </m:e>
                                        <m:sub>
                                          <m:r>
                                            <a:rPr lang="en-US" sz="2000" i="1">
                                              <a:latin typeface="Cambria Math"/>
                                              <a:ea typeface="Cambria Math"/>
                                            </a:rPr>
                                            <m:t>𝑖</m:t>
                                          </m:r>
                                        </m:sub>
                                      </m:sSub>
                                    </m:sup>
                                  </m:sSup>
                                </m:e>
                              </m:nary>
                            </m:e>
                          </m:d>
                          <m:r>
                            <a:rPr lang="en-US" sz="2000" i="1">
                              <a:latin typeface="Cambria Math"/>
                              <a:ea typeface="Cambria Math"/>
                            </a:rPr>
                            <m:t> </m:t>
                          </m:r>
                          <m:r>
                            <a:rPr lang="en-US" sz="2000" i="1">
                              <a:latin typeface="Cambria Math"/>
                              <a:ea typeface="Cambria Math"/>
                            </a:rPr>
                            <m:t>𝑒</m:t>
                          </m:r>
                        </m:e>
                        <m:sup>
                          <m:r>
                            <a:rPr lang="en-US" sz="2000" i="1">
                              <a:latin typeface="Cambria Math"/>
                              <a:ea typeface="Cambria Math"/>
                            </a:rPr>
                            <m:t>−</m:t>
                          </m:r>
                          <m:f>
                            <m:fPr>
                              <m:ctrlPr>
                                <a:rPr lang="en-US" sz="2000" i="1">
                                  <a:latin typeface="Cambria Math" panose="02040503050406030204" pitchFamily="18" charset="0"/>
                                  <a:ea typeface="Cambria Math"/>
                                </a:rPr>
                              </m:ctrlPr>
                            </m:fPr>
                            <m:num>
                              <m:r>
                                <a:rPr lang="en-US" sz="2000" i="1">
                                  <a:latin typeface="Cambria Math"/>
                                  <a:ea typeface="Cambria Math"/>
                                </a:rPr>
                                <m:t>1</m:t>
                              </m:r>
                            </m:num>
                            <m:den>
                              <m:sSub>
                                <m:sSubPr>
                                  <m:ctrlPr>
                                    <a:rPr lang="en-US" sz="2000" i="1">
                                      <a:latin typeface="Cambria Math" panose="02040503050406030204" pitchFamily="18" charset="0"/>
                                      <a:ea typeface="Cambria Math"/>
                                    </a:rPr>
                                  </m:ctrlPr>
                                </m:sSubPr>
                                <m:e>
                                  <m:r>
                                    <a:rPr lang="en-US" sz="2000" i="1">
                                      <a:latin typeface="Cambria Math"/>
                                    </a:rPr>
                                    <m:t>𝑘</m:t>
                                  </m:r>
                                </m:e>
                                <m:sub>
                                  <m:r>
                                    <a:rPr lang="en-US" sz="2000" i="1">
                                      <a:latin typeface="Cambria Math"/>
                                    </a:rPr>
                                    <m:t>𝐵</m:t>
                                  </m:r>
                                </m:sub>
                              </m:sSub>
                              <m:r>
                                <a:rPr lang="en-US" sz="2000" i="1">
                                  <a:latin typeface="Cambria Math"/>
                                </a:rPr>
                                <m:t>𝑇</m:t>
                              </m:r>
                            </m:den>
                          </m:f>
                          <m:nary>
                            <m:naryPr>
                              <m:chr m:val="∑"/>
                              <m:ctrlPr>
                                <a:rPr lang="en-US" sz="2000" i="1">
                                  <a:latin typeface="Cambria Math" panose="02040503050406030204" pitchFamily="18" charset="0"/>
                                </a:rPr>
                              </m:ctrlPr>
                            </m:naryPr>
                            <m:sub>
                              <m:r>
                                <m:rPr>
                                  <m:brk m:alnAt="23"/>
                                </m:rPr>
                                <a:rPr lang="en-US" sz="2000" i="1">
                                  <a:latin typeface="Cambria Math"/>
                                </a:rPr>
                                <m:t>𝑖</m:t>
                              </m:r>
                              <m:r>
                                <a:rPr lang="en-US" sz="2000" i="1">
                                  <a:latin typeface="Cambria Math"/>
                                </a:rPr>
                                <m:t>=1</m:t>
                              </m:r>
                            </m:sub>
                            <m:sup>
                              <m:r>
                                <a:rPr lang="en-US" sz="2000" i="1">
                                  <a:latin typeface="Cambria Math"/>
                                </a:rPr>
                                <m:t>𝑁</m:t>
                              </m:r>
                            </m:sup>
                            <m:e>
                              <m:sSub>
                                <m:sSubPr>
                                  <m:ctrlPr>
                                    <a:rPr lang="en-US" sz="2000" i="1">
                                      <a:latin typeface="Cambria Math" panose="02040503050406030204" pitchFamily="18" charset="0"/>
                                    </a:rPr>
                                  </m:ctrlPr>
                                </m:sSubPr>
                                <m:e>
                                  <m:r>
                                    <a:rPr lang="en-US" sz="2000" i="1">
                                      <a:latin typeface="Cambria Math"/>
                                      <a:ea typeface="Cambria Math"/>
                                    </a:rPr>
                                    <m:t>𝜈</m:t>
                                  </m:r>
                                </m:e>
                                <m:sub>
                                  <m:r>
                                    <a:rPr lang="en-US" sz="2000" i="1">
                                      <a:latin typeface="Cambria Math"/>
                                      <a:ea typeface="Cambria Math"/>
                                    </a:rPr>
                                    <m:t>𝑖</m:t>
                                  </m:r>
                                </m:sub>
                              </m:sSub>
                              <m:sSubSup>
                                <m:sSubSupPr>
                                  <m:ctrlPr>
                                    <a:rPr lang="en-US" sz="2000" i="1">
                                      <a:latin typeface="Cambria Math" panose="02040503050406030204" pitchFamily="18" charset="0"/>
                                      <a:ea typeface="Cambria Math"/>
                                    </a:rPr>
                                  </m:ctrlPr>
                                </m:sSubSupPr>
                                <m:e>
                                  <m:r>
                                    <a:rPr lang="en-US" sz="2000" i="1">
                                      <a:latin typeface="Cambria Math"/>
                                      <a:ea typeface="Cambria Math"/>
                                    </a:rPr>
                                    <m:t>𝜇</m:t>
                                  </m:r>
                                </m:e>
                                <m:sub>
                                  <m:r>
                                    <a:rPr lang="en-US" sz="2000" i="1">
                                      <a:latin typeface="Cambria Math"/>
                                      <a:ea typeface="Cambria Math"/>
                                    </a:rPr>
                                    <m:t>𝑖</m:t>
                                  </m:r>
                                </m:sub>
                                <m:sup>
                                  <m:r>
                                    <a:rPr lang="en-US" sz="2000" i="1">
                                      <a:latin typeface="Cambria Math"/>
                                      <a:ea typeface="Cambria Math"/>
                                    </a:rPr>
                                    <m:t>0</m:t>
                                  </m:r>
                                </m:sup>
                              </m:sSubSup>
                            </m:e>
                          </m:nary>
                        </m:sup>
                      </m:sSup>
                      <m:r>
                        <a:rPr lang="en-US" sz="2000" b="0" i="1" smtClean="0">
                          <a:latin typeface="Cambria Math"/>
                          <a:ea typeface="Cambria Math"/>
                        </a:rPr>
                        <m:t>=</m:t>
                      </m:r>
                      <m:sSup>
                        <m:sSupPr>
                          <m:ctrlPr>
                            <a:rPr lang="en-US" sz="2000" i="1">
                              <a:latin typeface="Cambria Math" panose="02040503050406030204" pitchFamily="18" charset="0"/>
                              <a:ea typeface="Cambria Math"/>
                            </a:rPr>
                          </m:ctrlPr>
                        </m:sSupPr>
                        <m:e>
                          <m:d>
                            <m:dPr>
                              <m:ctrlPr>
                                <a:rPr lang="en-US" sz="2000" i="1">
                                  <a:latin typeface="Cambria Math" panose="02040503050406030204" pitchFamily="18" charset="0"/>
                                  <a:ea typeface="Cambria Math"/>
                                </a:rPr>
                              </m:ctrlPr>
                            </m:dPr>
                            <m:e>
                              <m:nary>
                                <m:naryPr>
                                  <m:chr m:val="∏"/>
                                  <m:ctrlPr>
                                    <a:rPr lang="en-US" sz="2000" i="1">
                                      <a:latin typeface="Cambria Math" panose="02040503050406030204" pitchFamily="18" charset="0"/>
                                      <a:sym typeface="Symbol"/>
                                    </a:rPr>
                                  </m:ctrlPr>
                                </m:naryPr>
                                <m:sub>
                                  <m:r>
                                    <m:rPr>
                                      <m:brk m:alnAt="23"/>
                                    </m:rPr>
                                    <a:rPr lang="en-US" sz="2000" i="1">
                                      <a:latin typeface="Cambria Math"/>
                                      <a:sym typeface="Symbol"/>
                                    </a:rPr>
                                    <m:t>𝑖</m:t>
                                  </m:r>
                                  <m:r>
                                    <a:rPr lang="en-US" sz="2000" i="1">
                                      <a:latin typeface="Cambria Math"/>
                                      <a:sym typeface="Symbol"/>
                                    </a:rPr>
                                    <m:t>=1</m:t>
                                  </m:r>
                                </m:sub>
                                <m:sup>
                                  <m:r>
                                    <a:rPr lang="en-US" sz="2000" i="1">
                                      <a:latin typeface="Cambria Math"/>
                                      <a:sym typeface="Symbol"/>
                                    </a:rPr>
                                    <m:t>𝑁</m:t>
                                  </m:r>
                                </m:sup>
                                <m:e>
                                  <m:sSup>
                                    <m:sSupPr>
                                      <m:ctrlPr>
                                        <a:rPr lang="en-US" sz="2000" i="1">
                                          <a:latin typeface="Cambria Math" panose="02040503050406030204" pitchFamily="18" charset="0"/>
                                          <a:sym typeface="Symbol"/>
                                        </a:rPr>
                                      </m:ctrlPr>
                                    </m:sSupPr>
                                    <m:e>
                                      <m:sSub>
                                        <m:sSubPr>
                                          <m:ctrlPr>
                                            <a:rPr lang="en-US" sz="2000" i="1">
                                              <a:latin typeface="Cambria Math" panose="02040503050406030204" pitchFamily="18" charset="0"/>
                                              <a:sym typeface="Symbol"/>
                                            </a:rPr>
                                          </m:ctrlPr>
                                        </m:sSubPr>
                                        <m:e>
                                          <m:r>
                                            <a:rPr lang="en-US" sz="2000" i="1">
                                              <a:latin typeface="Cambria Math"/>
                                              <a:sym typeface="Symbol"/>
                                            </a:rPr>
                                            <m:t>𝑐</m:t>
                                          </m:r>
                                        </m:e>
                                        <m:sub>
                                          <m:r>
                                            <a:rPr lang="en-US" sz="2000" i="1">
                                              <a:latin typeface="Cambria Math"/>
                                              <a:sym typeface="Symbol"/>
                                            </a:rPr>
                                            <m:t>𝑖</m:t>
                                          </m:r>
                                          <m:r>
                                            <a:rPr lang="en-US" sz="2000" i="1">
                                              <a:latin typeface="Cambria Math"/>
                                              <a:sym typeface="Symbol"/>
                                            </a:rPr>
                                            <m:t>0</m:t>
                                          </m:r>
                                        </m:sub>
                                      </m:sSub>
                                    </m:e>
                                    <m:sup>
                                      <m:sSub>
                                        <m:sSubPr>
                                          <m:ctrlPr>
                                            <a:rPr lang="en-US" sz="2000" i="1">
                                              <a:latin typeface="Cambria Math" panose="02040503050406030204" pitchFamily="18" charset="0"/>
                                            </a:rPr>
                                          </m:ctrlPr>
                                        </m:sSubPr>
                                        <m:e>
                                          <m:r>
                                            <a:rPr lang="en-US" sz="2000" i="1">
                                              <a:latin typeface="Cambria Math"/>
                                              <a:ea typeface="Cambria Math"/>
                                            </a:rPr>
                                            <m:t>𝜈</m:t>
                                          </m:r>
                                        </m:e>
                                        <m:sub>
                                          <m:r>
                                            <a:rPr lang="en-US" sz="2000" i="1">
                                              <a:latin typeface="Cambria Math"/>
                                              <a:ea typeface="Cambria Math"/>
                                            </a:rPr>
                                            <m:t>𝑖</m:t>
                                          </m:r>
                                        </m:sub>
                                      </m:sSub>
                                    </m:sup>
                                  </m:sSup>
                                </m:e>
                              </m:nary>
                            </m:e>
                          </m:d>
                          <m:r>
                            <a:rPr lang="en-US" sz="2000" i="1">
                              <a:latin typeface="Cambria Math"/>
                              <a:ea typeface="Cambria Math"/>
                            </a:rPr>
                            <m:t> </m:t>
                          </m:r>
                          <m:r>
                            <a:rPr lang="en-US" sz="2000" i="1">
                              <a:latin typeface="Cambria Math"/>
                              <a:ea typeface="Cambria Math"/>
                            </a:rPr>
                            <m:t>𝑒</m:t>
                          </m:r>
                        </m:e>
                        <m:sup>
                          <m:r>
                            <a:rPr lang="en-US" sz="2000" i="1">
                              <a:latin typeface="Cambria Math"/>
                              <a:ea typeface="Cambria Math"/>
                            </a:rPr>
                            <m:t>−</m:t>
                          </m:r>
                          <m:f>
                            <m:fPr>
                              <m:ctrlPr>
                                <a:rPr lang="en-US" sz="2000" i="1">
                                  <a:latin typeface="Cambria Math" panose="02040503050406030204" pitchFamily="18" charset="0"/>
                                  <a:ea typeface="Cambria Math"/>
                                </a:rPr>
                              </m:ctrlPr>
                            </m:fPr>
                            <m:num>
                              <m:r>
                                <a:rPr lang="en-US" sz="2000" i="1">
                                  <a:latin typeface="Cambria Math"/>
                                  <a:ea typeface="Cambria Math"/>
                                </a:rPr>
                                <m:t>1</m:t>
                              </m:r>
                            </m:num>
                            <m:den>
                              <m:r>
                                <a:rPr lang="en-US" sz="2000" i="1" smtClean="0">
                                  <a:latin typeface="Cambria Math"/>
                                  <a:ea typeface="Cambria Math"/>
                                </a:rPr>
                                <m:t>∞</m:t>
                              </m:r>
                            </m:den>
                          </m:f>
                          <m:nary>
                            <m:naryPr>
                              <m:chr m:val="∑"/>
                              <m:ctrlPr>
                                <a:rPr lang="en-US" sz="2000" i="1">
                                  <a:latin typeface="Cambria Math" panose="02040503050406030204" pitchFamily="18" charset="0"/>
                                </a:rPr>
                              </m:ctrlPr>
                            </m:naryPr>
                            <m:sub>
                              <m:r>
                                <m:rPr>
                                  <m:brk m:alnAt="23"/>
                                </m:rPr>
                                <a:rPr lang="en-US" sz="2000" i="1">
                                  <a:latin typeface="Cambria Math"/>
                                </a:rPr>
                                <m:t>𝑖</m:t>
                              </m:r>
                              <m:r>
                                <a:rPr lang="en-US" sz="2000" i="1">
                                  <a:latin typeface="Cambria Math"/>
                                </a:rPr>
                                <m:t>=1</m:t>
                              </m:r>
                            </m:sub>
                            <m:sup>
                              <m:r>
                                <a:rPr lang="en-US" sz="2000" i="1">
                                  <a:latin typeface="Cambria Math"/>
                                </a:rPr>
                                <m:t>𝑁</m:t>
                              </m:r>
                            </m:sup>
                            <m:e>
                              <m:sSub>
                                <m:sSubPr>
                                  <m:ctrlPr>
                                    <a:rPr lang="en-US" sz="2000" i="1">
                                      <a:latin typeface="Cambria Math" panose="02040503050406030204" pitchFamily="18" charset="0"/>
                                    </a:rPr>
                                  </m:ctrlPr>
                                </m:sSubPr>
                                <m:e>
                                  <m:r>
                                    <a:rPr lang="en-US" sz="2000" i="1">
                                      <a:latin typeface="Cambria Math"/>
                                      <a:ea typeface="Cambria Math"/>
                                    </a:rPr>
                                    <m:t>𝜈</m:t>
                                  </m:r>
                                </m:e>
                                <m:sub>
                                  <m:r>
                                    <a:rPr lang="en-US" sz="2000" i="1">
                                      <a:latin typeface="Cambria Math"/>
                                      <a:ea typeface="Cambria Math"/>
                                    </a:rPr>
                                    <m:t>𝑖</m:t>
                                  </m:r>
                                </m:sub>
                              </m:sSub>
                              <m:sSubSup>
                                <m:sSubSupPr>
                                  <m:ctrlPr>
                                    <a:rPr lang="en-US" sz="2000" i="1">
                                      <a:latin typeface="Cambria Math" panose="02040503050406030204" pitchFamily="18" charset="0"/>
                                      <a:ea typeface="Cambria Math"/>
                                    </a:rPr>
                                  </m:ctrlPr>
                                </m:sSubSupPr>
                                <m:e>
                                  <m:r>
                                    <a:rPr lang="en-US" sz="2000" i="1">
                                      <a:latin typeface="Cambria Math"/>
                                      <a:ea typeface="Cambria Math"/>
                                    </a:rPr>
                                    <m:t>𝜇</m:t>
                                  </m:r>
                                </m:e>
                                <m:sub>
                                  <m:r>
                                    <a:rPr lang="en-US" sz="2000" i="1">
                                      <a:latin typeface="Cambria Math"/>
                                      <a:ea typeface="Cambria Math"/>
                                    </a:rPr>
                                    <m:t>𝑖</m:t>
                                  </m:r>
                                </m:sub>
                                <m:sup>
                                  <m:r>
                                    <a:rPr lang="en-US" sz="2000" i="1">
                                      <a:latin typeface="Cambria Math"/>
                                      <a:ea typeface="Cambria Math"/>
                                    </a:rPr>
                                    <m:t>0</m:t>
                                  </m:r>
                                </m:sup>
                              </m:sSubSup>
                            </m:e>
                          </m:nary>
                        </m:sup>
                      </m:sSup>
                      <m:r>
                        <a:rPr lang="en-US" sz="2000" b="0" i="1" smtClean="0">
                          <a:latin typeface="Cambria Math"/>
                          <a:ea typeface="Cambria Math"/>
                        </a:rPr>
                        <m:t>=</m:t>
                      </m:r>
                      <m:nary>
                        <m:naryPr>
                          <m:chr m:val="∏"/>
                          <m:ctrlPr>
                            <a:rPr lang="en-US" sz="2000" i="1">
                              <a:latin typeface="Cambria Math" panose="02040503050406030204" pitchFamily="18" charset="0"/>
                              <a:sym typeface="Symbol"/>
                            </a:rPr>
                          </m:ctrlPr>
                        </m:naryPr>
                        <m:sub>
                          <m:r>
                            <m:rPr>
                              <m:brk m:alnAt="23"/>
                            </m:rPr>
                            <a:rPr lang="en-US" sz="2000" i="1">
                              <a:latin typeface="Cambria Math"/>
                              <a:sym typeface="Symbol"/>
                            </a:rPr>
                            <m:t>𝑖</m:t>
                          </m:r>
                          <m:r>
                            <a:rPr lang="en-US" sz="2000" i="1">
                              <a:latin typeface="Cambria Math"/>
                              <a:sym typeface="Symbol"/>
                            </a:rPr>
                            <m:t>=1</m:t>
                          </m:r>
                        </m:sub>
                        <m:sup>
                          <m:r>
                            <a:rPr lang="en-US" sz="2000" i="1">
                              <a:latin typeface="Cambria Math"/>
                              <a:sym typeface="Symbol"/>
                            </a:rPr>
                            <m:t>𝑁</m:t>
                          </m:r>
                        </m:sup>
                        <m:e>
                          <m:sSup>
                            <m:sSupPr>
                              <m:ctrlPr>
                                <a:rPr lang="en-US" sz="2000" i="1">
                                  <a:latin typeface="Cambria Math" panose="02040503050406030204" pitchFamily="18" charset="0"/>
                                  <a:sym typeface="Symbol"/>
                                </a:rPr>
                              </m:ctrlPr>
                            </m:sSupPr>
                            <m:e>
                              <m:sSub>
                                <m:sSubPr>
                                  <m:ctrlPr>
                                    <a:rPr lang="en-US" sz="2000" i="1">
                                      <a:latin typeface="Cambria Math" panose="02040503050406030204" pitchFamily="18" charset="0"/>
                                      <a:sym typeface="Symbol"/>
                                    </a:rPr>
                                  </m:ctrlPr>
                                </m:sSubPr>
                                <m:e>
                                  <m:r>
                                    <a:rPr lang="en-US" sz="2000" i="1">
                                      <a:latin typeface="Cambria Math"/>
                                      <a:sym typeface="Symbol"/>
                                    </a:rPr>
                                    <m:t>𝑐</m:t>
                                  </m:r>
                                </m:e>
                                <m:sub>
                                  <m:r>
                                    <a:rPr lang="en-US" sz="2000" i="1">
                                      <a:latin typeface="Cambria Math"/>
                                      <a:sym typeface="Symbol"/>
                                    </a:rPr>
                                    <m:t>𝑖</m:t>
                                  </m:r>
                                  <m:r>
                                    <a:rPr lang="en-US" sz="2000" i="1">
                                      <a:latin typeface="Cambria Math"/>
                                      <a:sym typeface="Symbol"/>
                                    </a:rPr>
                                    <m:t>0</m:t>
                                  </m:r>
                                </m:sub>
                              </m:sSub>
                            </m:e>
                            <m:sup>
                              <m:sSub>
                                <m:sSubPr>
                                  <m:ctrlPr>
                                    <a:rPr lang="en-US" sz="2000" i="1">
                                      <a:latin typeface="Cambria Math" panose="02040503050406030204" pitchFamily="18" charset="0"/>
                                    </a:rPr>
                                  </m:ctrlPr>
                                </m:sSubPr>
                                <m:e>
                                  <m:r>
                                    <a:rPr lang="en-US" sz="2000" i="1">
                                      <a:latin typeface="Cambria Math"/>
                                      <a:ea typeface="Cambria Math"/>
                                    </a:rPr>
                                    <m:t>𝜈</m:t>
                                  </m:r>
                                </m:e>
                                <m:sub>
                                  <m:r>
                                    <a:rPr lang="en-US" sz="2000" i="1">
                                      <a:latin typeface="Cambria Math"/>
                                      <a:ea typeface="Cambria Math"/>
                                    </a:rPr>
                                    <m:t>𝑖</m:t>
                                  </m:r>
                                </m:sub>
                              </m:sSub>
                            </m:sup>
                          </m:sSup>
                        </m:e>
                      </m:nary>
                    </m:oMath>
                  </m:oMathPara>
                </a14:m>
                <a:endParaRPr lang="en-US" sz="2000" dirty="0" smtClean="0"/>
              </a:p>
              <a:p>
                <a:pPr marL="0" lvl="2"/>
                <a:endParaRPr lang="en-US" sz="2000" dirty="0" smtClean="0"/>
              </a:p>
              <a:p>
                <a:pPr marL="0" lvl="2"/>
                <a:r>
                  <a:rPr lang="en-US" sz="2000" dirty="0" smtClean="0"/>
                  <a:t>So </a:t>
                </a:r>
                <a14:m>
                  <m:oMath xmlns:m="http://schemas.openxmlformats.org/officeDocument/2006/math">
                    <m:sSub>
                      <m:sSubPr>
                        <m:ctrlPr>
                          <a:rPr lang="en-US" sz="2000" i="1">
                            <a:latin typeface="Cambria Math" panose="02040503050406030204" pitchFamily="18" charset="0"/>
                            <a:ea typeface="Cambria Math"/>
                          </a:rPr>
                        </m:ctrlPr>
                      </m:sSubPr>
                      <m:e>
                        <m:r>
                          <a:rPr lang="en-US" sz="2000" i="1">
                            <a:latin typeface="Cambria Math"/>
                            <a:ea typeface="Cambria Math"/>
                          </a:rPr>
                          <m:t>𝐾</m:t>
                        </m:r>
                      </m:e>
                      <m:sub>
                        <m:r>
                          <a:rPr lang="en-US" sz="2000" i="1">
                            <a:latin typeface="Cambria Math"/>
                            <a:ea typeface="Cambria Math"/>
                          </a:rPr>
                          <m:t>𝑒𝑞</m:t>
                        </m:r>
                      </m:sub>
                    </m:sSub>
                    <m:d>
                      <m:dPr>
                        <m:ctrlPr>
                          <a:rPr lang="en-US" sz="2000" i="1">
                            <a:latin typeface="Cambria Math" panose="02040503050406030204" pitchFamily="18" charset="0"/>
                            <a:ea typeface="Cambria Math"/>
                          </a:rPr>
                        </m:ctrlPr>
                      </m:dPr>
                      <m:e>
                        <m:r>
                          <a:rPr lang="en-US" sz="2000" i="1">
                            <a:latin typeface="Cambria Math"/>
                            <a:sym typeface="Symbol"/>
                          </a:rPr>
                          <m:t>𝑇</m:t>
                        </m:r>
                      </m:e>
                    </m:d>
                    <m:r>
                      <a:rPr lang="en-US" sz="2000" i="1">
                        <a:latin typeface="Cambria Math"/>
                        <a:sym typeface="Symbol"/>
                      </a:rPr>
                      <m:t> </m:t>
                    </m:r>
                  </m:oMath>
                </a14:m>
                <a:r>
                  <a:rPr lang="en-US" sz="2000" dirty="0" smtClean="0"/>
                  <a:t>independent of the internal energies</a:t>
                </a:r>
                <a:endParaRPr lang="en-US" sz="2000" dirty="0"/>
              </a:p>
            </p:txBody>
          </p:sp>
        </mc:Choice>
        <mc:Fallback xmlns="">
          <p:sp>
            <p:nvSpPr>
              <p:cNvPr id="8" name="Rectangle 7"/>
              <p:cNvSpPr>
                <a:spLocks noRot="1" noChangeAspect="1" noMove="1" noResize="1" noEditPoints="1" noAdjustHandles="1" noChangeArrowheads="1" noChangeShapeType="1" noTextEdit="1"/>
              </p:cNvSpPr>
              <p:nvPr/>
            </p:nvSpPr>
            <p:spPr>
              <a:xfrm>
                <a:off x="76200" y="701059"/>
                <a:ext cx="8991600" cy="2030171"/>
              </a:xfrm>
              <a:prstGeom prst="rect">
                <a:avLst/>
              </a:prstGeom>
              <a:blipFill rotWithShape="0">
                <a:blip r:embed="rId4"/>
                <a:stretch>
                  <a:fillRect l="-746" t="-1502" b="-3303"/>
                </a:stretch>
              </a:blipFill>
            </p:spPr>
            <p:txBody>
              <a:bodyPr/>
              <a:lstStyle/>
              <a:p>
                <a:r>
                  <a:rPr lang="en-US">
                    <a:noFill/>
                  </a:rPr>
                  <a:t> </a:t>
                </a:r>
              </a:p>
            </p:txBody>
          </p:sp>
        </mc:Fallback>
      </mc:AlternateContent>
      <p:pic>
        <p:nvPicPr>
          <p:cNvPr id="9" name="Picture 4" descr="redblackblocki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2" name="TextBox 1"/>
              <p:cNvSpPr txBox="1"/>
              <p:nvPr/>
            </p:nvSpPr>
            <p:spPr>
              <a:xfrm>
                <a:off x="2880351" y="5175089"/>
                <a:ext cx="3383298" cy="1327158"/>
              </a:xfrm>
              <a:prstGeom prst="rect">
                <a:avLst/>
              </a:prstGeom>
              <a:solidFill>
                <a:srgbClr val="92D050"/>
              </a:solidFill>
              <a:ln>
                <a:solidFill>
                  <a:schemeClr val="tx1"/>
                </a:solidFill>
              </a:ln>
            </p:spPr>
            <p:txBody>
              <a:bodyPr wrap="none" rtlCol="0">
                <a:spAutoFit/>
              </a:bodyPr>
              <a:lstStyle/>
              <a:p>
                <a:r>
                  <a:rPr lang="en-US" b="1" dirty="0" smtClean="0"/>
                  <a:t>The Law of Mass Action</a:t>
                </a:r>
              </a:p>
              <a:p>
                <a:pPr marL="0" lvl="2"/>
                <a14:m>
                  <m:oMathPara xmlns:m="http://schemas.openxmlformats.org/officeDocument/2006/math">
                    <m:oMathParaPr>
                      <m:jc m:val="centerGroup"/>
                    </m:oMathParaPr>
                    <m:oMath xmlns:m="http://schemas.openxmlformats.org/officeDocument/2006/math">
                      <m:nary>
                        <m:naryPr>
                          <m:chr m:val="∏"/>
                          <m:ctrlPr>
                            <a:rPr lang="en-US" sz="2000" i="1">
                              <a:latin typeface="Cambria Math" panose="02040503050406030204" pitchFamily="18" charset="0"/>
                              <a:sym typeface="Symbol"/>
                            </a:rPr>
                          </m:ctrlPr>
                        </m:naryPr>
                        <m:sub>
                          <m:r>
                            <m:rPr>
                              <m:brk m:alnAt="23"/>
                            </m:rPr>
                            <a:rPr lang="en-US" sz="2000" i="1">
                              <a:latin typeface="Cambria Math"/>
                              <a:sym typeface="Symbol"/>
                            </a:rPr>
                            <m:t>𝑖</m:t>
                          </m:r>
                          <m:r>
                            <a:rPr lang="en-US" sz="2000" i="1">
                              <a:latin typeface="Cambria Math"/>
                              <a:sym typeface="Symbol"/>
                            </a:rPr>
                            <m:t>=1</m:t>
                          </m:r>
                        </m:sub>
                        <m:sup>
                          <m:r>
                            <a:rPr lang="en-US" sz="2000" i="1">
                              <a:latin typeface="Cambria Math"/>
                              <a:sym typeface="Symbol"/>
                            </a:rPr>
                            <m:t>𝑁</m:t>
                          </m:r>
                        </m:sup>
                        <m:e>
                          <m:sSup>
                            <m:sSupPr>
                              <m:ctrlPr>
                                <a:rPr lang="en-US" sz="2000" i="1">
                                  <a:latin typeface="Cambria Math" panose="02040503050406030204" pitchFamily="18" charset="0"/>
                                  <a:sym typeface="Symbol"/>
                                </a:rPr>
                              </m:ctrlPr>
                            </m:sSupPr>
                            <m:e>
                              <m:sSub>
                                <m:sSubPr>
                                  <m:ctrlPr>
                                    <a:rPr lang="en-US" sz="2000" i="1">
                                      <a:latin typeface="Cambria Math" panose="02040503050406030204" pitchFamily="18" charset="0"/>
                                      <a:sym typeface="Symbol"/>
                                    </a:rPr>
                                  </m:ctrlPr>
                                </m:sSubPr>
                                <m:e>
                                  <m:r>
                                    <a:rPr lang="en-US" sz="2000" i="1">
                                      <a:latin typeface="Cambria Math"/>
                                    </a:rPr>
                                    <m:t>𝑐</m:t>
                                  </m:r>
                                </m:e>
                                <m:sub>
                                  <m:r>
                                    <a:rPr lang="en-US" sz="2000" i="1">
                                      <a:latin typeface="Cambria Math"/>
                                    </a:rPr>
                                    <m:t>𝑖</m:t>
                                  </m:r>
                                </m:sub>
                              </m:sSub>
                            </m:e>
                            <m:sup>
                              <m:sSub>
                                <m:sSubPr>
                                  <m:ctrlPr>
                                    <a:rPr lang="en-US" sz="2000" i="1">
                                      <a:latin typeface="Cambria Math" panose="02040503050406030204" pitchFamily="18" charset="0"/>
                                    </a:rPr>
                                  </m:ctrlPr>
                                </m:sSubPr>
                                <m:e>
                                  <m:r>
                                    <a:rPr lang="en-US" sz="2000" i="1">
                                      <a:latin typeface="Cambria Math"/>
                                      <a:ea typeface="Cambria Math"/>
                                    </a:rPr>
                                    <m:t>𝜈</m:t>
                                  </m:r>
                                </m:e>
                                <m:sub>
                                  <m:r>
                                    <a:rPr lang="en-US" sz="2000" i="1">
                                      <a:latin typeface="Cambria Math"/>
                                      <a:ea typeface="Cambria Math"/>
                                    </a:rPr>
                                    <m:t>𝑖</m:t>
                                  </m:r>
                                </m:sub>
                              </m:sSub>
                            </m:sup>
                          </m:sSup>
                        </m:e>
                      </m:nary>
                      <m:r>
                        <a:rPr lang="en-US" sz="2000" i="1">
                          <a:latin typeface="Cambria Math"/>
                          <a:ea typeface="Cambria Math"/>
                        </a:rPr>
                        <m:t>=</m:t>
                      </m:r>
                      <m:sSub>
                        <m:sSubPr>
                          <m:ctrlPr>
                            <a:rPr lang="en-US" sz="2000" i="1">
                              <a:latin typeface="Cambria Math" panose="02040503050406030204" pitchFamily="18" charset="0"/>
                              <a:ea typeface="Cambria Math"/>
                            </a:rPr>
                          </m:ctrlPr>
                        </m:sSubPr>
                        <m:e>
                          <m:r>
                            <a:rPr lang="en-US" sz="2000" i="1">
                              <a:latin typeface="Cambria Math"/>
                              <a:ea typeface="Cambria Math"/>
                            </a:rPr>
                            <m:t>𝐾</m:t>
                          </m:r>
                        </m:e>
                        <m:sub>
                          <m:r>
                            <a:rPr lang="en-US" sz="2000" i="1">
                              <a:latin typeface="Cambria Math"/>
                              <a:ea typeface="Cambria Math"/>
                            </a:rPr>
                            <m:t>𝑒𝑞</m:t>
                          </m:r>
                        </m:sub>
                      </m:sSub>
                      <m:d>
                        <m:dPr>
                          <m:ctrlPr>
                            <a:rPr lang="en-US" sz="2000" i="1">
                              <a:latin typeface="Cambria Math" panose="02040503050406030204" pitchFamily="18" charset="0"/>
                              <a:ea typeface="Cambria Math"/>
                            </a:rPr>
                          </m:ctrlPr>
                        </m:dPr>
                        <m:e>
                          <m:r>
                            <a:rPr lang="en-US" sz="2000" i="1">
                              <a:latin typeface="Cambria Math"/>
                              <a:sym typeface="Symbol"/>
                            </a:rPr>
                            <m:t>𝑇</m:t>
                          </m:r>
                        </m:e>
                      </m:d>
                    </m:oMath>
                  </m:oMathPara>
                </a14:m>
                <a:endParaRPr lang="en-US" sz="2000" dirty="0"/>
              </a:p>
            </p:txBody>
          </p:sp>
        </mc:Choice>
        <mc:Fallback xmlns="">
          <p:sp>
            <p:nvSpPr>
              <p:cNvPr id="2" name="TextBox 1"/>
              <p:cNvSpPr txBox="1">
                <a:spLocks noRot="1" noChangeAspect="1" noMove="1" noResize="1" noEditPoints="1" noAdjustHandles="1" noChangeArrowheads="1" noChangeShapeType="1" noTextEdit="1"/>
              </p:cNvSpPr>
              <p:nvPr/>
            </p:nvSpPr>
            <p:spPr>
              <a:xfrm>
                <a:off x="2880351" y="5175089"/>
                <a:ext cx="3383298" cy="1327158"/>
              </a:xfrm>
              <a:prstGeom prst="rect">
                <a:avLst/>
              </a:prstGeom>
              <a:blipFill rotWithShape="0">
                <a:blip r:embed="rId6"/>
                <a:stretch>
                  <a:fillRect l="-2509" t="-3182" r="-1613"/>
                </a:stretch>
              </a:blipFill>
              <a:ln>
                <a:solidFill>
                  <a:schemeClr val="tx1"/>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Rectangle 2"/>
              <p:cNvSpPr/>
              <p:nvPr/>
            </p:nvSpPr>
            <p:spPr>
              <a:xfrm>
                <a:off x="2819400" y="3124200"/>
                <a:ext cx="2722925" cy="113082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nary>
                        <m:naryPr>
                          <m:chr m:val="∏"/>
                          <m:ctrlPr>
                            <a:rPr lang="en-US" i="1">
                              <a:latin typeface="Cambria Math" panose="02040503050406030204" pitchFamily="18" charset="0"/>
                              <a:sym typeface="Symbol"/>
                            </a:rPr>
                          </m:ctrlPr>
                        </m:naryPr>
                        <m:sub>
                          <m:r>
                            <m:rPr>
                              <m:brk m:alnAt="23"/>
                            </m:rPr>
                            <a:rPr lang="en-US" i="1">
                              <a:latin typeface="Cambria Math"/>
                              <a:sym typeface="Symbol"/>
                            </a:rPr>
                            <m:t>𝑖</m:t>
                          </m:r>
                          <m:r>
                            <a:rPr lang="en-US" i="1">
                              <a:latin typeface="Cambria Math"/>
                              <a:sym typeface="Symbol"/>
                            </a:rPr>
                            <m:t>=1</m:t>
                          </m:r>
                        </m:sub>
                        <m:sup>
                          <m:r>
                            <a:rPr lang="en-US" i="1">
                              <a:latin typeface="Cambria Math"/>
                              <a:sym typeface="Symbol"/>
                            </a:rPr>
                            <m:t>𝑁</m:t>
                          </m:r>
                        </m:sup>
                        <m:e>
                          <m:sSup>
                            <m:sSupPr>
                              <m:ctrlPr>
                                <a:rPr lang="en-US" i="1">
                                  <a:latin typeface="Cambria Math" panose="02040503050406030204" pitchFamily="18" charset="0"/>
                                  <a:sym typeface="Symbol"/>
                                </a:rPr>
                              </m:ctrlPr>
                            </m:sSupPr>
                            <m:e>
                              <m:sSub>
                                <m:sSubPr>
                                  <m:ctrlPr>
                                    <a:rPr lang="en-US" i="1">
                                      <a:latin typeface="Cambria Math" panose="02040503050406030204" pitchFamily="18" charset="0"/>
                                      <a:sym typeface="Symbol"/>
                                    </a:rPr>
                                  </m:ctrlPr>
                                </m:sSubPr>
                                <m:e>
                                  <m:r>
                                    <a:rPr lang="en-US" i="1">
                                      <a:latin typeface="Cambria Math"/>
                                    </a:rPr>
                                    <m:t>𝑐</m:t>
                                  </m:r>
                                </m:e>
                                <m:sub>
                                  <m:r>
                                    <a:rPr lang="en-US" i="1">
                                      <a:latin typeface="Cambria Math"/>
                                    </a:rPr>
                                    <m:t>𝑖</m:t>
                                  </m:r>
                                </m:sub>
                              </m:sSub>
                            </m:e>
                            <m:sup>
                              <m:sSub>
                                <m:sSubPr>
                                  <m:ctrlPr>
                                    <a:rPr lang="en-US" i="1">
                                      <a:latin typeface="Cambria Math" panose="02040503050406030204" pitchFamily="18" charset="0"/>
                                    </a:rPr>
                                  </m:ctrlPr>
                                </m:sSubPr>
                                <m:e>
                                  <m:r>
                                    <a:rPr lang="en-US" i="1">
                                      <a:latin typeface="Cambria Math"/>
                                      <a:ea typeface="Cambria Math"/>
                                    </a:rPr>
                                    <m:t>𝜈</m:t>
                                  </m:r>
                                </m:e>
                                <m:sub>
                                  <m:r>
                                    <a:rPr lang="en-US" i="1">
                                      <a:latin typeface="Cambria Math"/>
                                      <a:ea typeface="Cambria Math"/>
                                    </a:rPr>
                                    <m:t>𝑖</m:t>
                                  </m:r>
                                </m:sub>
                              </m:sSub>
                            </m:sup>
                          </m:sSup>
                        </m:e>
                      </m:nary>
                      <m:r>
                        <a:rPr lang="en-US" i="1">
                          <a:latin typeface="Cambria Math"/>
                          <a:ea typeface="Cambria Math"/>
                        </a:rPr>
                        <m:t>=</m:t>
                      </m:r>
                      <m:nary>
                        <m:naryPr>
                          <m:chr m:val="∏"/>
                          <m:ctrlPr>
                            <a:rPr lang="en-US" i="1">
                              <a:latin typeface="Cambria Math" panose="02040503050406030204" pitchFamily="18" charset="0"/>
                              <a:sym typeface="Symbol"/>
                            </a:rPr>
                          </m:ctrlPr>
                        </m:naryPr>
                        <m:sub>
                          <m:r>
                            <m:rPr>
                              <m:brk m:alnAt="23"/>
                            </m:rPr>
                            <a:rPr lang="en-US" i="1">
                              <a:latin typeface="Cambria Math"/>
                              <a:sym typeface="Symbol"/>
                            </a:rPr>
                            <m:t>𝑖</m:t>
                          </m:r>
                          <m:r>
                            <a:rPr lang="en-US" i="1">
                              <a:latin typeface="Cambria Math"/>
                              <a:sym typeface="Symbol"/>
                            </a:rPr>
                            <m:t>=1</m:t>
                          </m:r>
                        </m:sub>
                        <m:sup>
                          <m:r>
                            <a:rPr lang="en-US" i="1">
                              <a:latin typeface="Cambria Math"/>
                              <a:sym typeface="Symbol"/>
                            </a:rPr>
                            <m:t>𝑁</m:t>
                          </m:r>
                        </m:sup>
                        <m:e>
                          <m:sSup>
                            <m:sSupPr>
                              <m:ctrlPr>
                                <a:rPr lang="en-US" i="1">
                                  <a:latin typeface="Cambria Math" panose="02040503050406030204" pitchFamily="18" charset="0"/>
                                  <a:sym typeface="Symbol"/>
                                </a:rPr>
                              </m:ctrlPr>
                            </m:sSupPr>
                            <m:e>
                              <m:sSub>
                                <m:sSubPr>
                                  <m:ctrlPr>
                                    <a:rPr lang="en-US" i="1">
                                      <a:latin typeface="Cambria Math" panose="02040503050406030204" pitchFamily="18" charset="0"/>
                                      <a:sym typeface="Symbol"/>
                                    </a:rPr>
                                  </m:ctrlPr>
                                </m:sSubPr>
                                <m:e>
                                  <m:r>
                                    <a:rPr lang="en-US" i="1">
                                      <a:latin typeface="Cambria Math"/>
                                      <a:sym typeface="Symbol"/>
                                    </a:rPr>
                                    <m:t>𝑐</m:t>
                                  </m:r>
                                </m:e>
                                <m:sub>
                                  <m:r>
                                    <a:rPr lang="en-US" i="1">
                                      <a:latin typeface="Cambria Math"/>
                                      <a:sym typeface="Symbol"/>
                                    </a:rPr>
                                    <m:t>𝑖</m:t>
                                  </m:r>
                                  <m:r>
                                    <a:rPr lang="en-US" i="1">
                                      <a:latin typeface="Cambria Math"/>
                                      <a:sym typeface="Symbol"/>
                                    </a:rPr>
                                    <m:t>0</m:t>
                                  </m:r>
                                </m:sub>
                              </m:sSub>
                            </m:e>
                            <m:sup>
                              <m:sSub>
                                <m:sSubPr>
                                  <m:ctrlPr>
                                    <a:rPr lang="en-US" i="1">
                                      <a:latin typeface="Cambria Math" panose="02040503050406030204" pitchFamily="18" charset="0"/>
                                    </a:rPr>
                                  </m:ctrlPr>
                                </m:sSubPr>
                                <m:e>
                                  <m:r>
                                    <a:rPr lang="en-US" i="1">
                                      <a:latin typeface="Cambria Math"/>
                                      <a:ea typeface="Cambria Math"/>
                                    </a:rPr>
                                    <m:t>𝜈</m:t>
                                  </m:r>
                                </m:e>
                                <m:sub>
                                  <m:r>
                                    <a:rPr lang="en-US" i="1">
                                      <a:latin typeface="Cambria Math"/>
                                      <a:ea typeface="Cambria Math"/>
                                    </a:rPr>
                                    <m:t>𝑖</m:t>
                                  </m:r>
                                </m:sub>
                              </m:sSub>
                            </m:sup>
                          </m:sSup>
                        </m:e>
                      </m:nary>
                    </m:oMath>
                  </m:oMathPara>
                </a14:m>
                <a:endParaRPr lang="en-US" dirty="0"/>
              </a:p>
            </p:txBody>
          </p:sp>
        </mc:Choice>
        <mc:Fallback xmlns="">
          <p:sp>
            <p:nvSpPr>
              <p:cNvPr id="3" name="Rectangle 2"/>
              <p:cNvSpPr>
                <a:spLocks noRot="1" noChangeAspect="1" noMove="1" noResize="1" noEditPoints="1" noAdjustHandles="1" noChangeArrowheads="1" noChangeShapeType="1" noTextEdit="1"/>
              </p:cNvSpPr>
              <p:nvPr/>
            </p:nvSpPr>
            <p:spPr>
              <a:xfrm>
                <a:off x="2819400" y="3124200"/>
                <a:ext cx="2722925" cy="1130822"/>
              </a:xfrm>
              <a:prstGeom prst="rect">
                <a:avLst/>
              </a:prstGeom>
              <a:blipFill rotWithShape="0">
                <a:blip r:embed="rId7"/>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796282929"/>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p:cNvGrpSpPr/>
          <p:nvPr/>
        </p:nvGrpSpPr>
        <p:grpSpPr>
          <a:xfrm>
            <a:off x="6003204" y="881581"/>
            <a:ext cx="2985300" cy="2789008"/>
            <a:chOff x="6003204" y="881581"/>
            <a:chExt cx="2985300" cy="2789008"/>
          </a:xfrm>
        </p:grpSpPr>
        <p:grpSp>
          <p:nvGrpSpPr>
            <p:cNvPr id="23" name="Group 22"/>
            <p:cNvGrpSpPr/>
            <p:nvPr/>
          </p:nvGrpSpPr>
          <p:grpSpPr>
            <a:xfrm>
              <a:off x="6003204" y="881581"/>
              <a:ext cx="2985300" cy="2789008"/>
              <a:chOff x="6158700" y="2290317"/>
              <a:chExt cx="2985300" cy="2789008"/>
            </a:xfrm>
          </p:grpSpPr>
          <p:grpSp>
            <p:nvGrpSpPr>
              <p:cNvPr id="20" name="Group 19"/>
              <p:cNvGrpSpPr/>
              <p:nvPr/>
            </p:nvGrpSpPr>
            <p:grpSpPr>
              <a:xfrm>
                <a:off x="6158700" y="2290317"/>
                <a:ext cx="2985300" cy="2641442"/>
                <a:chOff x="6158700" y="2290317"/>
                <a:chExt cx="2985300" cy="2641442"/>
              </a:xfrm>
            </p:grpSpPr>
            <p:grpSp>
              <p:nvGrpSpPr>
                <p:cNvPr id="19" name="Group 18"/>
                <p:cNvGrpSpPr/>
                <p:nvPr/>
              </p:nvGrpSpPr>
              <p:grpSpPr>
                <a:xfrm>
                  <a:off x="6178202" y="2357677"/>
                  <a:ext cx="2965798" cy="2574082"/>
                  <a:chOff x="6178202" y="2357677"/>
                  <a:chExt cx="2965798" cy="2574082"/>
                </a:xfrm>
              </p:grpSpPr>
              <p:grpSp>
                <p:nvGrpSpPr>
                  <p:cNvPr id="9" name="Group 8"/>
                  <p:cNvGrpSpPr>
                    <a:grpSpLocks noChangeAspect="1"/>
                  </p:cNvGrpSpPr>
                  <p:nvPr/>
                </p:nvGrpSpPr>
                <p:grpSpPr>
                  <a:xfrm>
                    <a:off x="6178202" y="2603956"/>
                    <a:ext cx="2965798" cy="2327803"/>
                    <a:chOff x="558800" y="279400"/>
                    <a:chExt cx="8043863" cy="6313488"/>
                  </a:xfrm>
                </p:grpSpPr>
                <p:grpSp>
                  <p:nvGrpSpPr>
                    <p:cNvPr id="5" name="Group 4"/>
                    <p:cNvGrpSpPr/>
                    <p:nvPr/>
                  </p:nvGrpSpPr>
                  <p:grpSpPr>
                    <a:xfrm>
                      <a:off x="558800" y="279400"/>
                      <a:ext cx="8043863" cy="6313488"/>
                      <a:chOff x="558800" y="279400"/>
                      <a:chExt cx="8043863" cy="6313488"/>
                    </a:xfrm>
                  </p:grpSpPr>
                  <p:pic>
                    <p:nvPicPr>
                      <p:cNvPr id="13" name="Picture 2" descr="figure_15_05a"/>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8800" y="279400"/>
                        <a:ext cx="8043863" cy="6313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Curved Right Arrow 13"/>
                      <p:cNvSpPr/>
                      <p:nvPr/>
                    </p:nvSpPr>
                    <p:spPr bwMode="auto">
                      <a:xfrm rot="1890614">
                        <a:off x="6248998" y="1059312"/>
                        <a:ext cx="554510" cy="1033503"/>
                      </a:xfrm>
                      <a:prstGeom prst="curvedRightArrow">
                        <a:avLst/>
                      </a:prstGeom>
                      <a:solidFill>
                        <a:srgbClr val="00B05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panose="02020603050405020304" pitchFamily="18" charset="0"/>
                        </a:endParaRPr>
                      </a:p>
                    </p:txBody>
                  </p:sp>
                </p:grpSp>
                <p:sp>
                  <p:nvSpPr>
                    <p:cNvPr id="8" name="Freeform 7"/>
                    <p:cNvSpPr/>
                    <p:nvPr/>
                  </p:nvSpPr>
                  <p:spPr>
                    <a:xfrm rot="8124498">
                      <a:off x="6285129" y="751658"/>
                      <a:ext cx="1368552" cy="384048"/>
                    </a:xfrm>
                    <a:custGeom>
                      <a:avLst/>
                      <a:gdLst>
                        <a:gd name="connsiteX0" fmla="*/ 0 w 1234440"/>
                        <a:gd name="connsiteY0" fmla="*/ 384048 h 384048"/>
                        <a:gd name="connsiteX1" fmla="*/ 173736 w 1234440"/>
                        <a:gd name="connsiteY1" fmla="*/ 18288 h 384048"/>
                        <a:gd name="connsiteX2" fmla="*/ 356616 w 1234440"/>
                        <a:gd name="connsiteY2" fmla="*/ 365760 h 384048"/>
                        <a:gd name="connsiteX3" fmla="*/ 512064 w 1234440"/>
                        <a:gd name="connsiteY3" fmla="*/ 18288 h 384048"/>
                        <a:gd name="connsiteX4" fmla="*/ 694944 w 1234440"/>
                        <a:gd name="connsiteY4" fmla="*/ 374904 h 384048"/>
                        <a:gd name="connsiteX5" fmla="*/ 859536 w 1234440"/>
                        <a:gd name="connsiteY5" fmla="*/ 0 h 384048"/>
                        <a:gd name="connsiteX6" fmla="*/ 1042416 w 1234440"/>
                        <a:gd name="connsiteY6" fmla="*/ 374904 h 384048"/>
                        <a:gd name="connsiteX7" fmla="*/ 1106424 w 1234440"/>
                        <a:gd name="connsiteY7" fmla="*/ 192024 h 384048"/>
                        <a:gd name="connsiteX8" fmla="*/ 1234440 w 1234440"/>
                        <a:gd name="connsiteY8" fmla="*/ 192024 h 384048"/>
                        <a:gd name="connsiteX9" fmla="*/ 1216152 w 1234440"/>
                        <a:gd name="connsiteY9" fmla="*/ 192024 h 384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34440" h="384048">
                          <a:moveTo>
                            <a:pt x="0" y="384048"/>
                          </a:moveTo>
                          <a:cubicBezTo>
                            <a:pt x="57150" y="202692"/>
                            <a:pt x="114300" y="21336"/>
                            <a:pt x="173736" y="18288"/>
                          </a:cubicBezTo>
                          <a:cubicBezTo>
                            <a:pt x="233172" y="15240"/>
                            <a:pt x="300228" y="365760"/>
                            <a:pt x="356616" y="365760"/>
                          </a:cubicBezTo>
                          <a:cubicBezTo>
                            <a:pt x="413004" y="365760"/>
                            <a:pt x="455676" y="16764"/>
                            <a:pt x="512064" y="18288"/>
                          </a:cubicBezTo>
                          <a:cubicBezTo>
                            <a:pt x="568452" y="19812"/>
                            <a:pt x="637032" y="377952"/>
                            <a:pt x="694944" y="374904"/>
                          </a:cubicBezTo>
                          <a:cubicBezTo>
                            <a:pt x="752856" y="371856"/>
                            <a:pt x="801624" y="0"/>
                            <a:pt x="859536" y="0"/>
                          </a:cubicBezTo>
                          <a:cubicBezTo>
                            <a:pt x="917448" y="0"/>
                            <a:pt x="1001268" y="342900"/>
                            <a:pt x="1042416" y="374904"/>
                          </a:cubicBezTo>
                          <a:cubicBezTo>
                            <a:pt x="1083564" y="406908"/>
                            <a:pt x="1074420" y="222504"/>
                            <a:pt x="1106424" y="192024"/>
                          </a:cubicBezTo>
                          <a:cubicBezTo>
                            <a:pt x="1138428" y="161544"/>
                            <a:pt x="1234440" y="192024"/>
                            <a:pt x="1234440" y="192024"/>
                          </a:cubicBezTo>
                          <a:lnTo>
                            <a:pt x="1216152" y="192024"/>
                          </a:lnTo>
                        </a:path>
                      </a:pathLst>
                    </a:custGeom>
                    <a:noFill/>
                    <a:ln w="50800">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5" name="TextBox 14"/>
                  <p:cNvSpPr txBox="1"/>
                  <p:nvPr/>
                </p:nvSpPr>
                <p:spPr>
                  <a:xfrm>
                    <a:off x="8428284" y="2357677"/>
                    <a:ext cx="685800" cy="276999"/>
                  </a:xfrm>
                  <a:prstGeom prst="rect">
                    <a:avLst/>
                  </a:prstGeom>
                  <a:noFill/>
                </p:spPr>
                <p:txBody>
                  <a:bodyPr wrap="square" rtlCol="0">
                    <a:spAutoFit/>
                  </a:bodyPr>
                  <a:lstStyle/>
                  <a:p>
                    <a:r>
                      <a:rPr lang="en-US" sz="1200" b="1" dirty="0" smtClean="0">
                        <a:solidFill>
                          <a:srgbClr val="0070C0"/>
                        </a:solidFill>
                      </a:rPr>
                      <a:t>photon</a:t>
                    </a:r>
                    <a:endParaRPr lang="en-US" sz="1200" b="1" dirty="0">
                      <a:solidFill>
                        <a:srgbClr val="0070C0"/>
                      </a:solidFill>
                    </a:endParaRPr>
                  </a:p>
                </p:txBody>
              </p:sp>
              <mc:AlternateContent xmlns:mc="http://schemas.openxmlformats.org/markup-compatibility/2006" xmlns:a14="http://schemas.microsoft.com/office/drawing/2010/main">
                <mc:Choice Requires="a14">
                  <p:sp>
                    <p:nvSpPr>
                      <p:cNvPr id="16" name="TextBox 15"/>
                      <p:cNvSpPr txBox="1"/>
                      <p:nvPr/>
                    </p:nvSpPr>
                    <p:spPr>
                      <a:xfrm>
                        <a:off x="8218161" y="2994182"/>
                        <a:ext cx="693984"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b="1" i="1" smtClean="0">
                                  <a:solidFill>
                                    <a:srgbClr val="00B050"/>
                                  </a:solidFill>
                                  <a:latin typeface="Cambria Math" panose="02040503050406030204" pitchFamily="18" charset="0"/>
                                  <a:ea typeface="Cambria Math" panose="02040503050406030204" pitchFamily="18" charset="0"/>
                                </a:rPr>
                                <m:t>𝝋</m:t>
                              </m:r>
                            </m:oMath>
                          </m:oMathPara>
                        </a14:m>
                        <a:endParaRPr lang="en-US" b="1" dirty="0">
                          <a:solidFill>
                            <a:srgbClr val="00B050"/>
                          </a:solidFill>
                        </a:endParaRPr>
                      </a:p>
                    </p:txBody>
                  </p:sp>
                </mc:Choice>
                <mc:Fallback xmlns="">
                  <p:sp>
                    <p:nvSpPr>
                      <p:cNvPr id="16" name="TextBox 15"/>
                      <p:cNvSpPr txBox="1">
                        <a:spLocks noRot="1" noChangeAspect="1" noMove="1" noResize="1" noEditPoints="1" noAdjustHandles="1" noChangeArrowheads="1" noChangeShapeType="1" noTextEdit="1"/>
                      </p:cNvSpPr>
                      <p:nvPr/>
                    </p:nvSpPr>
                    <p:spPr>
                      <a:xfrm>
                        <a:off x="8218161" y="2994182"/>
                        <a:ext cx="693984" cy="369332"/>
                      </a:xfrm>
                      <a:prstGeom prst="rect">
                        <a:avLst/>
                      </a:prstGeom>
                      <a:blipFill rotWithShape="0">
                        <a:blip r:embed="rId4"/>
                        <a:stretch>
                          <a:fillRect b="-6557"/>
                        </a:stretch>
                      </a:blipFill>
                    </p:spPr>
                    <p:txBody>
                      <a:bodyPr/>
                      <a:lstStyle/>
                      <a:p>
                        <a:r>
                          <a:rPr lang="en-US">
                            <a:noFill/>
                          </a:rPr>
                          <a:t> </a:t>
                        </a:r>
                      </a:p>
                    </p:txBody>
                  </p:sp>
                </mc:Fallback>
              </mc:AlternateContent>
            </p:grpSp>
            <p:sp>
              <p:nvSpPr>
                <p:cNvPr id="17" name="TextBox 16"/>
                <p:cNvSpPr txBox="1"/>
                <p:nvPr/>
              </p:nvSpPr>
              <p:spPr>
                <a:xfrm>
                  <a:off x="6158700" y="2290317"/>
                  <a:ext cx="2057400" cy="381000"/>
                </a:xfrm>
                <a:prstGeom prst="rect">
                  <a:avLst/>
                </a:prstGeom>
                <a:noFill/>
              </p:spPr>
              <p:txBody>
                <a:bodyPr wrap="square" rtlCol="0">
                  <a:spAutoFit/>
                </a:bodyPr>
                <a:lstStyle/>
                <a:p>
                  <a:r>
                    <a:rPr lang="en-US" dirty="0" smtClean="0"/>
                    <a:t>trans-retinal</a:t>
                  </a:r>
                  <a:endParaRPr lang="en-US" dirty="0"/>
                </a:p>
              </p:txBody>
            </p:sp>
          </p:grpSp>
          <p:sp>
            <p:nvSpPr>
              <p:cNvPr id="21" name="TextBox 20"/>
              <p:cNvSpPr txBox="1"/>
              <p:nvPr/>
            </p:nvSpPr>
            <p:spPr>
              <a:xfrm>
                <a:off x="6187346" y="4698325"/>
                <a:ext cx="2057400" cy="381000"/>
              </a:xfrm>
              <a:prstGeom prst="rect">
                <a:avLst/>
              </a:prstGeom>
              <a:solidFill>
                <a:schemeClr val="bg1"/>
              </a:solidFill>
            </p:spPr>
            <p:txBody>
              <a:bodyPr wrap="square" rtlCol="0">
                <a:spAutoFit/>
              </a:bodyPr>
              <a:lstStyle/>
              <a:p>
                <a:r>
                  <a:rPr lang="en-US" dirty="0" smtClean="0"/>
                  <a:t>13-cis-retinal</a:t>
                </a:r>
                <a:endParaRPr lang="en-US" dirty="0"/>
              </a:p>
            </p:txBody>
          </p:sp>
        </p:grpSp>
        <p:sp>
          <p:nvSpPr>
            <p:cNvPr id="10" name="TextBox 9"/>
            <p:cNvSpPr txBox="1"/>
            <p:nvPr/>
          </p:nvSpPr>
          <p:spPr>
            <a:xfrm>
              <a:off x="7924800" y="1954778"/>
              <a:ext cx="1063704" cy="415498"/>
            </a:xfrm>
            <a:prstGeom prst="rect">
              <a:avLst/>
            </a:prstGeom>
            <a:noFill/>
          </p:spPr>
          <p:txBody>
            <a:bodyPr wrap="square" rtlCol="0">
              <a:spAutoFit/>
            </a:bodyPr>
            <a:lstStyle/>
            <a:p>
              <a:r>
                <a:rPr lang="en-US" sz="1050" b="1" dirty="0" err="1" smtClean="0">
                  <a:solidFill>
                    <a:srgbClr val="0070C0"/>
                  </a:solidFill>
                </a:rPr>
                <a:t>Photoactivated</a:t>
              </a:r>
              <a:r>
                <a:rPr lang="en-US" sz="1050" b="1" dirty="0" smtClean="0">
                  <a:solidFill>
                    <a:srgbClr val="0070C0"/>
                  </a:solidFill>
                </a:rPr>
                <a:t> + spontaneous</a:t>
              </a:r>
              <a:endParaRPr lang="en-US" sz="1050" b="1" dirty="0">
                <a:solidFill>
                  <a:srgbClr val="0070C0"/>
                </a:solidFill>
              </a:endParaRPr>
            </a:p>
          </p:txBody>
        </p:sp>
        <p:sp>
          <p:nvSpPr>
            <p:cNvPr id="26" name="TextBox 25"/>
            <p:cNvSpPr txBox="1"/>
            <p:nvPr/>
          </p:nvSpPr>
          <p:spPr>
            <a:xfrm>
              <a:off x="6556297" y="2076522"/>
              <a:ext cx="1063704" cy="253916"/>
            </a:xfrm>
            <a:prstGeom prst="rect">
              <a:avLst/>
            </a:prstGeom>
            <a:noFill/>
          </p:spPr>
          <p:txBody>
            <a:bodyPr wrap="square" rtlCol="0">
              <a:spAutoFit/>
            </a:bodyPr>
            <a:lstStyle/>
            <a:p>
              <a:r>
                <a:rPr lang="en-US" sz="1050" b="1" dirty="0" smtClean="0">
                  <a:solidFill>
                    <a:srgbClr val="FF0000"/>
                  </a:solidFill>
                </a:rPr>
                <a:t>Spontaneous</a:t>
              </a:r>
              <a:endParaRPr lang="en-US" sz="1050" b="1" dirty="0">
                <a:solidFill>
                  <a:srgbClr val="FF0000"/>
                </a:solidFill>
              </a:endParaRPr>
            </a:p>
          </p:txBody>
        </p:sp>
      </p:grpSp>
      <p:sp>
        <p:nvSpPr>
          <p:cNvPr id="15363" name="Rectangle 3"/>
          <p:cNvSpPr>
            <a:spLocks noGrp="1" noChangeArrowheads="1"/>
          </p:cNvSpPr>
          <p:nvPr>
            <p:ph type="title"/>
          </p:nvPr>
        </p:nvSpPr>
        <p:spPr>
          <a:xfrm>
            <a:off x="0" y="12700"/>
            <a:ext cx="9144000" cy="825500"/>
          </a:xfrm>
        </p:spPr>
        <p:txBody>
          <a:bodyPr>
            <a:noAutofit/>
          </a:bodyPr>
          <a:lstStyle/>
          <a:p>
            <a:pPr eaLnBrk="1" hangingPunct="1"/>
            <a:r>
              <a:rPr lang="en-US" sz="4000" b="1" dirty="0" smtClean="0">
                <a:solidFill>
                  <a:srgbClr val="0000CC"/>
                </a:solidFill>
              </a:rPr>
              <a:t>Decay Kinetics</a:t>
            </a:r>
          </a:p>
        </p:txBody>
      </p:sp>
      <p:sp>
        <p:nvSpPr>
          <p:cNvPr id="2" name="Rectangle 1"/>
          <p:cNvSpPr/>
          <p:nvPr/>
        </p:nvSpPr>
        <p:spPr>
          <a:xfrm>
            <a:off x="0" y="685800"/>
            <a:ext cx="9144000" cy="2246769"/>
          </a:xfrm>
          <a:prstGeom prst="rect">
            <a:avLst/>
          </a:prstGeom>
        </p:spPr>
        <p:txBody>
          <a:bodyPr wrap="square">
            <a:spAutoFit/>
          </a:bodyPr>
          <a:lstStyle/>
          <a:p>
            <a:endParaRPr lang="en-US" sz="2000" dirty="0">
              <a:latin typeface="Cambria Math"/>
              <a:ea typeface="Cambria Math" panose="02040503050406030204" pitchFamily="18" charset="0"/>
              <a:sym typeface="Symbol" panose="05050102010706020507" pitchFamily="18" charset="2"/>
            </a:endParaRPr>
          </a:p>
          <a:p>
            <a:endParaRPr lang="en-US" sz="2000" dirty="0" smtClean="0">
              <a:solidFill>
                <a:srgbClr val="FF0000"/>
              </a:solidFill>
              <a:latin typeface="Cambria Math"/>
              <a:ea typeface="Cambria Math" panose="02040503050406030204" pitchFamily="18" charset="0"/>
              <a:sym typeface="Symbol" panose="05050102010706020507" pitchFamily="18" charset="2"/>
            </a:endParaRPr>
          </a:p>
          <a:p>
            <a:endParaRPr lang="en-US" sz="2000" dirty="0" smtClean="0">
              <a:solidFill>
                <a:srgbClr val="FF0000"/>
              </a:solidFill>
              <a:latin typeface="Cambria Math"/>
              <a:ea typeface="Cambria Math" panose="02040503050406030204" pitchFamily="18" charset="0"/>
              <a:sym typeface="Symbol" panose="05050102010706020507" pitchFamily="18" charset="2"/>
            </a:endParaRPr>
          </a:p>
          <a:p>
            <a:endParaRPr lang="en-US" sz="2000" dirty="0">
              <a:solidFill>
                <a:srgbClr val="FF0000"/>
              </a:solidFill>
              <a:latin typeface="Cambria Math"/>
              <a:ea typeface="Cambria Math" panose="02040503050406030204" pitchFamily="18" charset="0"/>
              <a:sym typeface="Symbol" panose="05050102010706020507" pitchFamily="18" charset="2"/>
            </a:endParaRPr>
          </a:p>
          <a:p>
            <a:endParaRPr lang="en-US" sz="2000" dirty="0" smtClean="0">
              <a:solidFill>
                <a:srgbClr val="FF0000"/>
              </a:solidFill>
              <a:latin typeface="Cambria Math"/>
              <a:ea typeface="Cambria Math" panose="02040503050406030204" pitchFamily="18" charset="0"/>
              <a:sym typeface="Symbol" panose="05050102010706020507" pitchFamily="18" charset="2"/>
            </a:endParaRPr>
          </a:p>
          <a:p>
            <a:r>
              <a:rPr lang="en-US" sz="2000" dirty="0" smtClean="0">
                <a:latin typeface="Cambria Math"/>
                <a:ea typeface="Cambria Math" panose="02040503050406030204" pitchFamily="18" charset="0"/>
                <a:sym typeface="Symbol" panose="05050102010706020507" pitchFamily="18" charset="2"/>
              </a:rPr>
              <a:t> </a:t>
            </a:r>
            <a:endParaRPr lang="en-US" sz="2000" dirty="0">
              <a:latin typeface="Cambria Math"/>
              <a:ea typeface="Cambria Math" panose="02040503050406030204" pitchFamily="18" charset="0"/>
              <a:sym typeface="Symbol" panose="05050102010706020507" pitchFamily="18" charset="2"/>
            </a:endParaRPr>
          </a:p>
          <a:p>
            <a:endParaRPr lang="en-US" sz="2000" dirty="0" smtClean="0">
              <a:latin typeface="Cambria Math"/>
              <a:ea typeface="Cambria Math"/>
              <a:sym typeface="Symbol" panose="05050102010706020507" pitchFamily="18" charset="2"/>
            </a:endParaRPr>
          </a:p>
        </p:txBody>
      </p:sp>
      <p:sp>
        <p:nvSpPr>
          <p:cNvPr id="3" name="Rectangle 2"/>
          <p:cNvSpPr/>
          <p:nvPr/>
        </p:nvSpPr>
        <p:spPr>
          <a:xfrm>
            <a:off x="0" y="3393590"/>
            <a:ext cx="9144000" cy="646331"/>
          </a:xfrm>
          <a:prstGeom prst="rect">
            <a:avLst/>
          </a:prstGeom>
        </p:spPr>
        <p:txBody>
          <a:bodyPr wrap="square">
            <a:spAutoFit/>
          </a:bodyPr>
          <a:lstStyle/>
          <a:p>
            <a:endParaRPr lang="en-US" dirty="0" smtClean="0"/>
          </a:p>
          <a:p>
            <a:endParaRPr lang="en-US" dirty="0"/>
          </a:p>
        </p:txBody>
      </p:sp>
      <p:sp>
        <p:nvSpPr>
          <p:cNvPr id="12" name="Rectangle 11"/>
          <p:cNvSpPr/>
          <p:nvPr/>
        </p:nvSpPr>
        <p:spPr>
          <a:xfrm>
            <a:off x="0" y="838199"/>
            <a:ext cx="5995020" cy="2246769"/>
          </a:xfrm>
          <a:prstGeom prst="rect">
            <a:avLst/>
          </a:prstGeom>
        </p:spPr>
        <p:txBody>
          <a:bodyPr wrap="square">
            <a:spAutoFit/>
          </a:bodyPr>
          <a:lstStyle/>
          <a:p>
            <a:r>
              <a:rPr lang="en-US" sz="2000" dirty="0" smtClean="0">
                <a:latin typeface="Cambria Math"/>
                <a:ea typeface="Cambria Math" panose="02040503050406030204" pitchFamily="18" charset="0"/>
                <a:sym typeface="Symbol" panose="05050102010706020507" pitchFamily="18" charset="2"/>
              </a:rPr>
              <a:t>All molecules in the cell experience both stochastic and regulated active breakdown. </a:t>
            </a:r>
            <a:r>
              <a:rPr lang="en-US" sz="2000" i="1" dirty="0" smtClean="0">
                <a:latin typeface="Cambria Math"/>
                <a:ea typeface="Cambria Math" panose="02040503050406030204" pitchFamily="18" charset="0"/>
                <a:sym typeface="Symbol" panose="05050102010706020507" pitchFamily="18" charset="2"/>
              </a:rPr>
              <a:t>E.g. </a:t>
            </a:r>
            <a:r>
              <a:rPr lang="en-US" sz="2000" dirty="0" smtClean="0">
                <a:latin typeface="Cambria Math"/>
                <a:ea typeface="Cambria Math" panose="02040503050406030204" pitchFamily="18" charset="0"/>
                <a:sym typeface="Symbol" panose="05050102010706020507" pitchFamily="18" charset="2"/>
              </a:rPr>
              <a:t>mRNA have a typical lifetime short compared to the cell cycle time.</a:t>
            </a:r>
          </a:p>
          <a:p>
            <a:endParaRPr lang="en-US" sz="2000" b="1" dirty="0">
              <a:solidFill>
                <a:srgbClr val="FF0000"/>
              </a:solidFill>
              <a:latin typeface="Cambria Math"/>
              <a:ea typeface="Cambria Math" panose="02040503050406030204" pitchFamily="18" charset="0"/>
              <a:sym typeface="Symbol" panose="05050102010706020507" pitchFamily="18" charset="2"/>
            </a:endParaRPr>
          </a:p>
          <a:p>
            <a:r>
              <a:rPr lang="en-US" sz="2000" dirty="0" smtClean="0">
                <a:latin typeface="Cambria Math"/>
                <a:ea typeface="Cambria Math" panose="02040503050406030204" pitchFamily="18" charset="0"/>
                <a:sym typeface="Symbol" panose="05050102010706020507" pitchFamily="18" charset="2"/>
              </a:rPr>
              <a:t>In addition, all reactions or transformations can run in both forward and reverse directions.</a:t>
            </a:r>
          </a:p>
          <a:p>
            <a:endParaRPr lang="en-US" sz="2000" dirty="0">
              <a:latin typeface="Cambria Math"/>
              <a:ea typeface="Cambria Math" panose="02040503050406030204" pitchFamily="18" charset="0"/>
              <a:sym typeface="Symbol" panose="05050102010706020507" pitchFamily="18" charset="2"/>
            </a:endParaRPr>
          </a:p>
        </p:txBody>
      </p:sp>
      <p:sp>
        <p:nvSpPr>
          <p:cNvPr id="22" name="Rectangle 21"/>
          <p:cNvSpPr/>
          <p:nvPr/>
        </p:nvSpPr>
        <p:spPr>
          <a:xfrm>
            <a:off x="0" y="3895753"/>
            <a:ext cx="9144000" cy="369332"/>
          </a:xfrm>
          <a:prstGeom prst="rect">
            <a:avLst/>
          </a:prstGeom>
        </p:spPr>
        <p:txBody>
          <a:bodyPr wrap="square">
            <a:spAutoFit/>
          </a:bodyPr>
          <a:lstStyle/>
          <a:p>
            <a:r>
              <a:rPr lang="en-US" dirty="0"/>
              <a:t>	</a:t>
            </a:r>
          </a:p>
        </p:txBody>
      </p:sp>
      <mc:AlternateContent xmlns:mc="http://schemas.openxmlformats.org/markup-compatibility/2006" xmlns:a14="http://schemas.microsoft.com/office/drawing/2010/main">
        <mc:Choice Requires="a14">
          <p:sp>
            <p:nvSpPr>
              <p:cNvPr id="4" name="Rectangle 3"/>
              <p:cNvSpPr/>
              <p:nvPr/>
            </p:nvSpPr>
            <p:spPr>
              <a:xfrm>
                <a:off x="32172" y="2829516"/>
                <a:ext cx="5989320" cy="3970318"/>
              </a:xfrm>
              <a:prstGeom prst="rect">
                <a:avLst/>
              </a:prstGeom>
            </p:spPr>
            <p:txBody>
              <a:bodyPr wrap="square">
                <a:spAutoFit/>
              </a:bodyPr>
              <a:lstStyle/>
              <a:p>
                <a:r>
                  <a:rPr lang="en-US" dirty="0">
                    <a:latin typeface="Cambria Math"/>
                    <a:ea typeface="Cambria Math" panose="02040503050406030204" pitchFamily="18" charset="0"/>
                    <a:sym typeface="Symbol" panose="05050102010706020507" pitchFamily="18" charset="2"/>
                  </a:rPr>
                  <a:t>Consider the molecule </a:t>
                </a:r>
                <a:r>
                  <a:rPr lang="en-US" dirty="0" smtClean="0">
                    <a:latin typeface="Cambria Math"/>
                    <a:ea typeface="Cambria Math" panose="02040503050406030204" pitchFamily="18" charset="0"/>
                    <a:sym typeface="Symbol" panose="05050102010706020507" pitchFamily="18" charset="2"/>
                  </a:rPr>
                  <a:t>trans-retinal</a:t>
                </a:r>
                <a:r>
                  <a:rPr lang="en-US" dirty="0">
                    <a:latin typeface="Cambria Math"/>
                    <a:ea typeface="Cambria Math" panose="02040503050406030204" pitchFamily="18" charset="0"/>
                    <a:sym typeface="Symbol" panose="05050102010706020507" pitchFamily="18" charset="2"/>
                  </a:rPr>
                  <a:t>. Exposure to light of the correct </a:t>
                </a:r>
                <a:r>
                  <a:rPr lang="en-US" dirty="0" smtClean="0">
                    <a:latin typeface="Cambria Math"/>
                    <a:ea typeface="Cambria Math" panose="02040503050406030204" pitchFamily="18" charset="0"/>
                    <a:sym typeface="Symbol" panose="05050102010706020507" pitchFamily="18" charset="2"/>
                  </a:rPr>
                  <a:t>frequency causes an isomerization reaction, rotating the 13 double bond to produce 13-cis-retinal. The energy of the intermediate rotation states is high, so the rate of spontaneous transitions between the states is low.</a:t>
                </a:r>
              </a:p>
              <a:p>
                <a:endParaRPr lang="en-US" dirty="0">
                  <a:latin typeface="Cambria Math"/>
                  <a:ea typeface="Cambria Math" panose="02040503050406030204" pitchFamily="18" charset="0"/>
                  <a:sym typeface="Symbol" panose="05050102010706020507" pitchFamily="18" charset="2"/>
                </a:endParaRPr>
              </a:p>
              <a:p>
                <a:r>
                  <a:rPr lang="en-US" dirty="0" smtClean="0">
                    <a:latin typeface="Cambria Math"/>
                    <a:ea typeface="Cambria Math" panose="02040503050406030204" pitchFamily="18" charset="0"/>
                    <a:sym typeface="Symbol" panose="05050102010706020507" pitchFamily="18" charset="2"/>
                  </a:rPr>
                  <a:t>In photosynthesis, this rotation leads to a cascade of electron transfers in multiple transmembrane chlorophyll molecules that eventually pump an </a:t>
                </a:r>
                <a14:m>
                  <m:oMath xmlns:m="http://schemas.openxmlformats.org/officeDocument/2006/math">
                    <m:sSup>
                      <m:sSupPr>
                        <m:ctrlPr>
                          <a:rPr lang="en-US" i="1" dirty="0" smtClean="0">
                            <a:latin typeface="Cambria Math" panose="02040503050406030204" pitchFamily="18" charset="0"/>
                            <a:ea typeface="Cambria Math" panose="02040503050406030204" pitchFamily="18" charset="0"/>
                            <a:sym typeface="Symbol" panose="05050102010706020507" pitchFamily="18" charset="2"/>
                          </a:rPr>
                        </m:ctrlPr>
                      </m:sSupPr>
                      <m:e>
                        <m:r>
                          <a:rPr lang="en-US" i="1" dirty="0" smtClean="0">
                            <a:latin typeface="Cambria Math" panose="02040503050406030204" pitchFamily="18" charset="0"/>
                            <a:ea typeface="Cambria Math" panose="02040503050406030204" pitchFamily="18" charset="0"/>
                            <a:sym typeface="Symbol" panose="05050102010706020507" pitchFamily="18" charset="2"/>
                          </a:rPr>
                          <m:t>𝐻</m:t>
                        </m:r>
                      </m:e>
                      <m:sup>
                        <m:r>
                          <a:rPr lang="en-US" i="1" dirty="0" smtClean="0">
                            <a:latin typeface="Cambria Math" panose="02040503050406030204" pitchFamily="18" charset="0"/>
                            <a:ea typeface="Cambria Math" panose="02040503050406030204" pitchFamily="18" charset="0"/>
                            <a:sym typeface="Symbol" panose="05050102010706020507" pitchFamily="18" charset="2"/>
                          </a:rPr>
                          <m:t>+</m:t>
                        </m:r>
                      </m:sup>
                    </m:sSup>
                  </m:oMath>
                </a14:m>
                <a:r>
                  <a:rPr lang="en-US" dirty="0" smtClean="0">
                    <a:latin typeface="Cambria Math"/>
                    <a:ea typeface="Cambria Math" panose="02040503050406030204" pitchFamily="18" charset="0"/>
                    <a:sym typeface="Symbol" panose="05050102010706020507" pitchFamily="18" charset="2"/>
                  </a:rPr>
                  <a:t>out of the compartment, providing a proton gradient for ATP synthesis. In </a:t>
                </a:r>
                <a:r>
                  <a:rPr lang="en-US" dirty="0" err="1" smtClean="0">
                    <a:latin typeface="Cambria Math"/>
                    <a:ea typeface="Cambria Math" panose="02040503050406030204" pitchFamily="18" charset="0"/>
                    <a:sym typeface="Symbol" panose="05050102010706020507" pitchFamily="18" charset="2"/>
                  </a:rPr>
                  <a:t>photodetection</a:t>
                </a:r>
                <a:r>
                  <a:rPr lang="en-US" dirty="0" smtClean="0">
                    <a:latin typeface="Cambria Math"/>
                    <a:ea typeface="Cambria Math" panose="02040503050406030204" pitchFamily="18" charset="0"/>
                    <a:sym typeface="Symbol" panose="05050102010706020507" pitchFamily="18" charset="2"/>
                  </a:rPr>
                  <a:t> rotation from trans-retinal to 11-cis-retinal affects the molecule rhodopsin or </a:t>
                </a:r>
                <a:r>
                  <a:rPr lang="en-US" dirty="0" err="1" smtClean="0">
                    <a:latin typeface="Cambria Math"/>
                    <a:ea typeface="Cambria Math" panose="02040503050406030204" pitchFamily="18" charset="0"/>
                    <a:sym typeface="Symbol" panose="05050102010706020507" pitchFamily="18" charset="2"/>
                  </a:rPr>
                  <a:t>bacteriorhodopsin</a:t>
                </a:r>
                <a:r>
                  <a:rPr lang="en-US" dirty="0" smtClean="0">
                    <a:latin typeface="Cambria Math"/>
                    <a:ea typeface="Cambria Math" panose="02040503050406030204" pitchFamily="18" charset="0"/>
                    <a:sym typeface="Symbol" panose="05050102010706020507" pitchFamily="18" charset="2"/>
                  </a:rPr>
                  <a:t>, leading to a neuronal signal (both cascades very complicated and long)</a:t>
                </a:r>
                <a:endParaRPr lang="en-US" dirty="0">
                  <a:latin typeface="Cambria Math"/>
                  <a:ea typeface="Cambria Math" panose="02040503050406030204" pitchFamily="18" charset="0"/>
                  <a:sym typeface="Symbol" panose="05050102010706020507" pitchFamily="18" charset="2"/>
                </a:endParaRPr>
              </a:p>
            </p:txBody>
          </p:sp>
        </mc:Choice>
        <mc:Fallback xmlns="">
          <p:sp>
            <p:nvSpPr>
              <p:cNvPr id="4" name="Rectangle 3"/>
              <p:cNvSpPr>
                <a:spLocks noRot="1" noChangeAspect="1" noMove="1" noResize="1" noEditPoints="1" noAdjustHandles="1" noChangeArrowheads="1" noChangeShapeType="1" noTextEdit="1"/>
              </p:cNvSpPr>
              <p:nvPr/>
            </p:nvSpPr>
            <p:spPr>
              <a:xfrm>
                <a:off x="32172" y="2829516"/>
                <a:ext cx="5989320" cy="3970318"/>
              </a:xfrm>
              <a:prstGeom prst="rect">
                <a:avLst/>
              </a:prstGeom>
              <a:blipFill rotWithShape="0">
                <a:blip r:embed="rId5"/>
                <a:stretch>
                  <a:fillRect l="-814" t="-922" b="-1382"/>
                </a:stretch>
              </a:blipFill>
            </p:spPr>
            <p:txBody>
              <a:bodyPr/>
              <a:lstStyle/>
              <a:p>
                <a:r>
                  <a:rPr lang="en-US">
                    <a:noFill/>
                  </a:rPr>
                  <a:t> </a:t>
                </a:r>
              </a:p>
            </p:txBody>
          </p:sp>
        </mc:Fallback>
      </mc:AlternateContent>
      <p:pic>
        <p:nvPicPr>
          <p:cNvPr id="25" name="Picture 2" descr="figure_15_05b"/>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164579" y="3890086"/>
            <a:ext cx="2836117" cy="25107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 name="Picture 17" descr="Biocomplexity Logo"/>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Straight Arrow Connector 6"/>
          <p:cNvCxnSpPr/>
          <p:nvPr/>
        </p:nvCxnSpPr>
        <p:spPr>
          <a:xfrm>
            <a:off x="7772400" y="1828800"/>
            <a:ext cx="0" cy="68580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a:off x="7467600" y="1828800"/>
            <a:ext cx="0" cy="685800"/>
          </a:xfrm>
          <a:prstGeom prst="straightConnector1">
            <a:avLst/>
          </a:prstGeom>
          <a:ln w="38100">
            <a:solidFill>
              <a:srgbClr val="FF0000"/>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5867400" y="1219200"/>
            <a:ext cx="297179" cy="369332"/>
          </a:xfrm>
          <a:prstGeom prst="rect">
            <a:avLst/>
          </a:prstGeom>
          <a:noFill/>
        </p:spPr>
        <p:txBody>
          <a:bodyPr wrap="square" rtlCol="0">
            <a:spAutoFit/>
          </a:bodyPr>
          <a:lstStyle/>
          <a:p>
            <a:r>
              <a:rPr lang="en-US" dirty="0" smtClean="0"/>
              <a:t>B</a:t>
            </a:r>
            <a:endParaRPr lang="en-US" dirty="0"/>
          </a:p>
        </p:txBody>
      </p:sp>
      <p:sp>
        <p:nvSpPr>
          <p:cNvPr id="29" name="TextBox 28"/>
          <p:cNvSpPr txBox="1"/>
          <p:nvPr/>
        </p:nvSpPr>
        <p:spPr>
          <a:xfrm>
            <a:off x="5872902" y="2272120"/>
            <a:ext cx="297179" cy="369332"/>
          </a:xfrm>
          <a:prstGeom prst="rect">
            <a:avLst/>
          </a:prstGeom>
          <a:noFill/>
        </p:spPr>
        <p:txBody>
          <a:bodyPr wrap="square" rtlCol="0">
            <a:spAutoFit/>
          </a:bodyPr>
          <a:lstStyle/>
          <a:p>
            <a:r>
              <a:rPr lang="en-US" dirty="0" smtClean="0"/>
              <a:t>A</a:t>
            </a:r>
            <a:endParaRPr lang="en-US" dirty="0"/>
          </a:p>
        </p:txBody>
      </p:sp>
    </p:spTree>
    <p:extLst>
      <p:ext uri="{BB962C8B-B14F-4D97-AF65-F5344CB8AC3E}">
        <p14:creationId xmlns:p14="http://schemas.microsoft.com/office/powerpoint/2010/main" val="31100559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0"/>
            <a:ext cx="9143214" cy="762000"/>
          </a:xfrm>
        </p:spPr>
        <p:txBody>
          <a:bodyPr>
            <a:noAutofit/>
          </a:bodyPr>
          <a:lstStyle/>
          <a:p>
            <a:r>
              <a:rPr lang="en-US" sz="3600" b="1" dirty="0" smtClean="0">
                <a:solidFill>
                  <a:srgbClr val="0000CC"/>
                </a:solidFill>
              </a:rPr>
              <a:t>Mixed Networks</a:t>
            </a:r>
            <a:endParaRPr lang="en-US" sz="3600" b="1" dirty="0">
              <a:solidFill>
                <a:srgbClr val="0000CC"/>
              </a:solidFill>
            </a:endParaRPr>
          </a:p>
        </p:txBody>
      </p:sp>
      <p:sp>
        <p:nvSpPr>
          <p:cNvPr id="4" name="TextBox 3"/>
          <p:cNvSpPr txBox="1"/>
          <p:nvPr/>
        </p:nvSpPr>
        <p:spPr>
          <a:xfrm>
            <a:off x="152401" y="762000"/>
            <a:ext cx="5029199" cy="4154984"/>
          </a:xfrm>
          <a:prstGeom prst="rect">
            <a:avLst/>
          </a:prstGeom>
          <a:noFill/>
        </p:spPr>
        <p:txBody>
          <a:bodyPr wrap="square" rtlCol="0">
            <a:spAutoFit/>
          </a:bodyPr>
          <a:lstStyle/>
          <a:p>
            <a:r>
              <a:rPr lang="en-US" sz="2400" dirty="0" smtClean="0"/>
              <a:t>Most biological networks combine:</a:t>
            </a:r>
          </a:p>
          <a:p>
            <a:pPr marL="342900" indent="-342900">
              <a:buAutoNum type="arabicParenR"/>
            </a:pPr>
            <a:r>
              <a:rPr lang="en-US" sz="2400" dirty="0" smtClean="0"/>
              <a:t>Chemical transformations (metabolic networks)</a:t>
            </a:r>
          </a:p>
          <a:p>
            <a:pPr marL="342900" indent="-342900">
              <a:buAutoNum type="arabicParenR"/>
            </a:pPr>
            <a:r>
              <a:rPr lang="en-US" sz="2400" dirty="0" smtClean="0"/>
              <a:t>Regulation (signaling networks)</a:t>
            </a:r>
          </a:p>
          <a:p>
            <a:pPr marL="342900" indent="-342900">
              <a:buAutoNum type="arabicParenR"/>
            </a:pPr>
            <a:r>
              <a:rPr lang="en-US" sz="2400" dirty="0" smtClean="0"/>
              <a:t>Gene activity (Gene regulatory networks)</a:t>
            </a:r>
          </a:p>
          <a:p>
            <a:pPr marL="342900" indent="-342900">
              <a:buAutoNum type="arabicParenR"/>
            </a:pPr>
            <a:r>
              <a:rPr lang="en-US" sz="2400" dirty="0" smtClean="0"/>
              <a:t>Transport of material</a:t>
            </a:r>
          </a:p>
          <a:p>
            <a:pPr marL="342900" indent="-342900">
              <a:buAutoNum type="arabicParenR"/>
            </a:pPr>
            <a:endParaRPr lang="en-US" sz="2400" dirty="0"/>
          </a:p>
          <a:p>
            <a:endParaRPr lang="en-US" sz="2400" dirty="0"/>
          </a:p>
          <a:p>
            <a:r>
              <a:rPr lang="en-US" sz="2400" dirty="0" smtClean="0"/>
              <a:t>  </a:t>
            </a:r>
          </a:p>
          <a:p>
            <a:endParaRPr lang="en-US" sz="2400" b="1" dirty="0" smtClean="0">
              <a:solidFill>
                <a:srgbClr val="FF0000"/>
              </a:solidFill>
            </a:endParaRPr>
          </a:p>
        </p:txBody>
      </p:sp>
      <p:pic>
        <p:nvPicPr>
          <p:cNvPr id="5" name="Picture 3" descr="Biocomplexity Logo"/>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descr="redblackblocki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8" name="Table 7"/>
          <p:cNvGraphicFramePr>
            <a:graphicFrameLocks noGrp="1"/>
          </p:cNvGraphicFramePr>
          <p:nvPr>
            <p:extLst>
              <p:ext uri="{D42A27DB-BD31-4B8C-83A1-F6EECF244321}">
                <p14:modId xmlns:p14="http://schemas.microsoft.com/office/powerpoint/2010/main" val="4157376830"/>
              </p:ext>
            </p:extLst>
          </p:nvPr>
        </p:nvGraphicFramePr>
        <p:xfrm>
          <a:off x="242094" y="3592950"/>
          <a:ext cx="4545014" cy="1828800"/>
        </p:xfrm>
        <a:graphic>
          <a:graphicData uri="http://schemas.openxmlformats.org/drawingml/2006/table">
            <a:tbl>
              <a:tblPr firstRow="1" bandRow="1">
                <a:tableStyleId>{00A15C55-8517-42AA-B614-E9B94910E393}</a:tableStyleId>
              </a:tblPr>
              <a:tblGrid>
                <a:gridCol w="2272507"/>
                <a:gridCol w="2272507"/>
              </a:tblGrid>
              <a:tr h="328881">
                <a:tc>
                  <a:txBody>
                    <a:bodyPr/>
                    <a:lstStyle/>
                    <a:p>
                      <a:r>
                        <a:rPr lang="en-US" dirty="0" smtClean="0"/>
                        <a:t>Network Category</a:t>
                      </a:r>
                      <a:endParaRPr lang="en-US" dirty="0"/>
                    </a:p>
                  </a:txBody>
                  <a:tcPr/>
                </a:tc>
                <a:tc>
                  <a:txBody>
                    <a:bodyPr/>
                    <a:lstStyle/>
                    <a:p>
                      <a:r>
                        <a:rPr lang="en-US" dirty="0" smtClean="0"/>
                        <a:t>Timescale</a:t>
                      </a:r>
                      <a:endParaRPr lang="en-US" dirty="0"/>
                    </a:p>
                  </a:txBody>
                  <a:tcPr/>
                </a:tc>
              </a:tr>
              <a:tr h="328881">
                <a:tc>
                  <a:txBody>
                    <a:bodyPr/>
                    <a:lstStyle/>
                    <a:p>
                      <a:r>
                        <a:rPr lang="en-US" dirty="0" smtClean="0"/>
                        <a:t>Gene</a:t>
                      </a:r>
                      <a:r>
                        <a:rPr lang="en-US" baseline="0" dirty="0" smtClean="0"/>
                        <a:t> Regulatory</a:t>
                      </a:r>
                      <a:endParaRPr lang="en-US" dirty="0"/>
                    </a:p>
                  </a:txBody>
                  <a:tcPr/>
                </a:tc>
                <a:tc>
                  <a:txBody>
                    <a:bodyPr/>
                    <a:lstStyle/>
                    <a:p>
                      <a:r>
                        <a:rPr lang="en-US" dirty="0" err="1" smtClean="0"/>
                        <a:t>Minutes</a:t>
                      </a:r>
                      <a:r>
                        <a:rPr lang="en-US" dirty="0" err="1" smtClean="0">
                          <a:sym typeface="Wingdings" panose="05000000000000000000" pitchFamily="2" charset="2"/>
                        </a:rPr>
                        <a:t>Hours</a:t>
                      </a:r>
                      <a:endParaRPr lang="en-US" dirty="0"/>
                    </a:p>
                  </a:txBody>
                  <a:tcPr/>
                </a:tc>
              </a:tr>
              <a:tr h="328881">
                <a:tc>
                  <a:txBody>
                    <a:bodyPr/>
                    <a:lstStyle/>
                    <a:p>
                      <a:r>
                        <a:rPr lang="en-US" dirty="0" smtClean="0"/>
                        <a:t>Signaling</a:t>
                      </a:r>
                      <a:endParaRPr lang="en-US" dirty="0"/>
                    </a:p>
                  </a:txBody>
                  <a:tcPr/>
                </a:tc>
                <a:tc>
                  <a:txBody>
                    <a:bodyPr/>
                    <a:lstStyle/>
                    <a:p>
                      <a:r>
                        <a:rPr lang="en-US" dirty="0" err="1" smtClean="0"/>
                        <a:t>Seconds</a:t>
                      </a:r>
                      <a:r>
                        <a:rPr lang="en-US" dirty="0" err="1" smtClean="0">
                          <a:sym typeface="Wingdings" panose="05000000000000000000" pitchFamily="2" charset="2"/>
                        </a:rPr>
                        <a:t>Minutes</a:t>
                      </a:r>
                      <a:endParaRPr lang="en-US" dirty="0"/>
                    </a:p>
                  </a:txBody>
                  <a:tcPr/>
                </a:tc>
              </a:tr>
              <a:tr h="328881">
                <a:tc>
                  <a:txBody>
                    <a:bodyPr/>
                    <a:lstStyle/>
                    <a:p>
                      <a:r>
                        <a:rPr lang="en-US" dirty="0" smtClean="0"/>
                        <a:t>Metabolic</a:t>
                      </a:r>
                      <a:endParaRPr lang="en-US" dirty="0"/>
                    </a:p>
                  </a:txBody>
                  <a:tcPr/>
                </a:tc>
                <a:tc>
                  <a:txBody>
                    <a:bodyPr/>
                    <a:lstStyle/>
                    <a:p>
                      <a:r>
                        <a:rPr lang="en-US" sz="1400" dirty="0" err="1" smtClean="0"/>
                        <a:t>Microseconds</a:t>
                      </a:r>
                      <a:r>
                        <a:rPr lang="en-US" sz="1400" dirty="0" err="1" smtClean="0">
                          <a:sym typeface="Wingdings" panose="05000000000000000000" pitchFamily="2" charset="2"/>
                        </a:rPr>
                        <a:t>Seconds</a:t>
                      </a:r>
                      <a:endParaRPr lang="en-US" sz="1400" dirty="0"/>
                    </a:p>
                  </a:txBody>
                  <a:tcPr/>
                </a:tc>
              </a:tr>
              <a:tr h="328881">
                <a:tc>
                  <a:txBody>
                    <a:bodyPr/>
                    <a:lstStyle/>
                    <a:p>
                      <a:r>
                        <a:rPr lang="en-US" dirty="0" smtClean="0"/>
                        <a:t>Transport</a:t>
                      </a:r>
                      <a:endParaRPr lang="en-US" dirty="0"/>
                    </a:p>
                  </a:txBody>
                  <a:tcPr/>
                </a:tc>
                <a:tc>
                  <a:txBody>
                    <a:bodyPr/>
                    <a:lstStyle/>
                    <a:p>
                      <a:r>
                        <a:rPr lang="en-US" sz="1600" dirty="0" err="1" smtClean="0"/>
                        <a:t>Microseconds</a:t>
                      </a:r>
                      <a:r>
                        <a:rPr lang="en-US" sz="1600" dirty="0" err="1" smtClean="0">
                          <a:sym typeface="Wingdings" panose="05000000000000000000" pitchFamily="2" charset="2"/>
                        </a:rPr>
                        <a:t>Days</a:t>
                      </a:r>
                      <a:endParaRPr lang="en-US" dirty="0"/>
                    </a:p>
                  </a:txBody>
                  <a:tcPr/>
                </a:tc>
              </a:tr>
            </a:tbl>
          </a:graphicData>
        </a:graphic>
      </p:graphicFrame>
      <p:pic>
        <p:nvPicPr>
          <p:cNvPr id="9" name="Picture 8"/>
          <p:cNvPicPr>
            <a:picLocks noChangeAspect="1"/>
          </p:cNvPicPr>
          <p:nvPr/>
        </p:nvPicPr>
        <p:blipFill>
          <a:blip r:embed="rId4"/>
          <a:stretch>
            <a:fillRect/>
          </a:stretch>
        </p:blipFill>
        <p:spPr>
          <a:xfrm>
            <a:off x="5029200" y="762000"/>
            <a:ext cx="4238758" cy="2983350"/>
          </a:xfrm>
          <a:prstGeom prst="rect">
            <a:avLst/>
          </a:prstGeom>
        </p:spPr>
      </p:pic>
      <p:sp>
        <p:nvSpPr>
          <p:cNvPr id="10" name="Rectangle 9"/>
          <p:cNvSpPr/>
          <p:nvPr/>
        </p:nvSpPr>
        <p:spPr>
          <a:xfrm>
            <a:off x="5105400" y="3768686"/>
            <a:ext cx="4385982" cy="1477328"/>
          </a:xfrm>
          <a:prstGeom prst="rect">
            <a:avLst/>
          </a:prstGeom>
        </p:spPr>
        <p:txBody>
          <a:bodyPr wrap="square">
            <a:spAutoFit/>
          </a:bodyPr>
          <a:lstStyle/>
          <a:p>
            <a:r>
              <a:rPr lang="en-US" dirty="0" smtClean="0">
                <a:latin typeface="NimbusRomNo9L-Regu"/>
              </a:rPr>
              <a:t>Mixed </a:t>
            </a:r>
            <a:r>
              <a:rPr lang="en-US" dirty="0">
                <a:latin typeface="NimbusRomNo9L-Regu"/>
              </a:rPr>
              <a:t>network </a:t>
            </a:r>
            <a:r>
              <a:rPr lang="en-US" dirty="0" smtClean="0">
                <a:latin typeface="NimbusRomNo9L-Regu"/>
              </a:rPr>
              <a:t>of gene </a:t>
            </a:r>
            <a:r>
              <a:rPr lang="en-US" dirty="0">
                <a:latin typeface="NimbusRomNo9L-Regu"/>
              </a:rPr>
              <a:t>regulatory and </a:t>
            </a:r>
            <a:r>
              <a:rPr lang="en-US" dirty="0" smtClean="0">
                <a:latin typeface="NimbusRomNo9L-Regu"/>
              </a:rPr>
              <a:t>protein phosphorylation networks </a:t>
            </a:r>
            <a:r>
              <a:rPr lang="en-US" dirty="0">
                <a:latin typeface="NimbusRomNo9L-Regu"/>
              </a:rPr>
              <a:t>in </a:t>
            </a:r>
            <a:r>
              <a:rPr lang="en-US" i="1" dirty="0" err="1">
                <a:latin typeface="NimbusRomNo9L-ReguItal"/>
              </a:rPr>
              <a:t>Caulobacter</a:t>
            </a:r>
            <a:r>
              <a:rPr lang="en-US" dirty="0">
                <a:latin typeface="NimbusRomNo9L-Regu"/>
              </a:rPr>
              <a:t>. Blunt ends to regulatory arcs indicate </a:t>
            </a:r>
            <a:r>
              <a:rPr lang="en-US" dirty="0" smtClean="0">
                <a:latin typeface="NimbusRomNo9L-Regu"/>
              </a:rPr>
              <a:t>inhibition, arrow </a:t>
            </a:r>
            <a:r>
              <a:rPr lang="en-US" dirty="0">
                <a:latin typeface="NimbusRomNo9L-Regu"/>
              </a:rPr>
              <a:t>ends </a:t>
            </a:r>
            <a:r>
              <a:rPr lang="en-US" dirty="0" smtClean="0">
                <a:latin typeface="NimbusRomNo9L-Regu"/>
              </a:rPr>
              <a:t>activation</a:t>
            </a:r>
            <a:r>
              <a:rPr lang="en-US" dirty="0">
                <a:latin typeface="NimbusRomNo9L-Regu"/>
              </a:rPr>
              <a:t>. </a:t>
            </a:r>
            <a:r>
              <a:rPr lang="en-US" dirty="0" smtClean="0">
                <a:latin typeface="NimbusRomNo9L-Regu"/>
              </a:rPr>
              <a:t>From </a:t>
            </a:r>
            <a:r>
              <a:rPr lang="en-US" dirty="0" err="1">
                <a:latin typeface="NimbusRomNo9L-Regu"/>
              </a:rPr>
              <a:t>BioMed</a:t>
            </a:r>
            <a:r>
              <a:rPr lang="en-US" dirty="0">
                <a:latin typeface="NimbusRomNo9L-Regu"/>
              </a:rPr>
              <a:t> Central [19].</a:t>
            </a:r>
            <a:endParaRPr lang="en-US" dirty="0"/>
          </a:p>
        </p:txBody>
      </p:sp>
      <p:sp>
        <p:nvSpPr>
          <p:cNvPr id="11" name="TextBox 10"/>
          <p:cNvSpPr txBox="1"/>
          <p:nvPr/>
        </p:nvSpPr>
        <p:spPr>
          <a:xfrm>
            <a:off x="533401" y="5415376"/>
            <a:ext cx="8305800" cy="1200329"/>
          </a:xfrm>
          <a:prstGeom prst="rect">
            <a:avLst/>
          </a:prstGeom>
          <a:noFill/>
        </p:spPr>
        <p:txBody>
          <a:bodyPr wrap="square" rtlCol="0">
            <a:spAutoFit/>
          </a:bodyPr>
          <a:lstStyle/>
          <a:p>
            <a:r>
              <a:rPr lang="en-US" dirty="0" smtClean="0"/>
              <a:t>Often the length-scale and time-scale go together—processes acting on longer length scales tend to be slower </a:t>
            </a:r>
          </a:p>
          <a:p>
            <a:r>
              <a:rPr lang="en-US" b="1" dirty="0" smtClean="0">
                <a:solidFill>
                  <a:srgbClr val="FF0000"/>
                </a:solidFill>
              </a:rPr>
              <a:t>However, sometimes they don’t: blood flow in capillaries acts over lengths of centimeters, but transport through a capillary takes only milliseconds </a:t>
            </a:r>
          </a:p>
        </p:txBody>
      </p:sp>
    </p:spTree>
    <p:extLst>
      <p:ext uri="{BB962C8B-B14F-4D97-AF65-F5344CB8AC3E}">
        <p14:creationId xmlns:p14="http://schemas.microsoft.com/office/powerpoint/2010/main" val="3044371602"/>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p:cNvSpPr>
            <a:spLocks noGrp="1" noChangeArrowheads="1"/>
          </p:cNvSpPr>
          <p:nvPr>
            <p:ph type="title"/>
          </p:nvPr>
        </p:nvSpPr>
        <p:spPr>
          <a:xfrm>
            <a:off x="0" y="12700"/>
            <a:ext cx="9144000" cy="825500"/>
          </a:xfrm>
        </p:spPr>
        <p:txBody>
          <a:bodyPr>
            <a:noAutofit/>
          </a:bodyPr>
          <a:lstStyle/>
          <a:p>
            <a:pPr eaLnBrk="1" hangingPunct="1"/>
            <a:r>
              <a:rPr lang="en-US" sz="4000" b="1" dirty="0" smtClean="0">
                <a:solidFill>
                  <a:srgbClr val="0000CC"/>
                </a:solidFill>
              </a:rPr>
              <a:t>Decay Kinetics</a:t>
            </a:r>
          </a:p>
        </p:txBody>
      </p:sp>
      <p:sp>
        <p:nvSpPr>
          <p:cNvPr id="2" name="Rectangle 1"/>
          <p:cNvSpPr/>
          <p:nvPr/>
        </p:nvSpPr>
        <p:spPr>
          <a:xfrm>
            <a:off x="0" y="685800"/>
            <a:ext cx="9144000" cy="2246769"/>
          </a:xfrm>
          <a:prstGeom prst="rect">
            <a:avLst/>
          </a:prstGeom>
        </p:spPr>
        <p:txBody>
          <a:bodyPr wrap="square">
            <a:spAutoFit/>
          </a:bodyPr>
          <a:lstStyle/>
          <a:p>
            <a:endParaRPr lang="en-US" sz="2000" dirty="0">
              <a:latin typeface="Cambria Math"/>
              <a:ea typeface="Cambria Math" panose="02040503050406030204" pitchFamily="18" charset="0"/>
              <a:sym typeface="Symbol" panose="05050102010706020507" pitchFamily="18" charset="2"/>
            </a:endParaRPr>
          </a:p>
          <a:p>
            <a:endParaRPr lang="en-US" sz="2000" dirty="0" smtClean="0">
              <a:solidFill>
                <a:srgbClr val="FF0000"/>
              </a:solidFill>
              <a:latin typeface="Cambria Math"/>
              <a:ea typeface="Cambria Math" panose="02040503050406030204" pitchFamily="18" charset="0"/>
              <a:sym typeface="Symbol" panose="05050102010706020507" pitchFamily="18" charset="2"/>
            </a:endParaRPr>
          </a:p>
          <a:p>
            <a:endParaRPr lang="en-US" sz="2000" dirty="0" smtClean="0">
              <a:solidFill>
                <a:srgbClr val="FF0000"/>
              </a:solidFill>
              <a:latin typeface="Cambria Math"/>
              <a:ea typeface="Cambria Math" panose="02040503050406030204" pitchFamily="18" charset="0"/>
              <a:sym typeface="Symbol" panose="05050102010706020507" pitchFamily="18" charset="2"/>
            </a:endParaRPr>
          </a:p>
          <a:p>
            <a:endParaRPr lang="en-US" sz="2000" dirty="0">
              <a:solidFill>
                <a:srgbClr val="FF0000"/>
              </a:solidFill>
              <a:latin typeface="Cambria Math"/>
              <a:ea typeface="Cambria Math" panose="02040503050406030204" pitchFamily="18" charset="0"/>
              <a:sym typeface="Symbol" panose="05050102010706020507" pitchFamily="18" charset="2"/>
            </a:endParaRPr>
          </a:p>
          <a:p>
            <a:endParaRPr lang="en-US" sz="2000" dirty="0" smtClean="0">
              <a:solidFill>
                <a:srgbClr val="FF0000"/>
              </a:solidFill>
              <a:latin typeface="Cambria Math"/>
              <a:ea typeface="Cambria Math" panose="02040503050406030204" pitchFamily="18" charset="0"/>
              <a:sym typeface="Symbol" panose="05050102010706020507" pitchFamily="18" charset="2"/>
            </a:endParaRPr>
          </a:p>
          <a:p>
            <a:r>
              <a:rPr lang="en-US" sz="2000" dirty="0" smtClean="0">
                <a:latin typeface="Cambria Math"/>
                <a:ea typeface="Cambria Math" panose="02040503050406030204" pitchFamily="18" charset="0"/>
                <a:sym typeface="Symbol" panose="05050102010706020507" pitchFamily="18" charset="2"/>
              </a:rPr>
              <a:t> </a:t>
            </a:r>
            <a:endParaRPr lang="en-US" sz="2000" dirty="0">
              <a:latin typeface="Cambria Math"/>
              <a:ea typeface="Cambria Math" panose="02040503050406030204" pitchFamily="18" charset="0"/>
              <a:sym typeface="Symbol" panose="05050102010706020507" pitchFamily="18" charset="2"/>
            </a:endParaRPr>
          </a:p>
          <a:p>
            <a:endParaRPr lang="en-US" sz="2000" dirty="0" smtClean="0">
              <a:latin typeface="Cambria Math"/>
              <a:ea typeface="Cambria Math"/>
              <a:sym typeface="Symbol" panose="05050102010706020507" pitchFamily="18" charset="2"/>
            </a:endParaRPr>
          </a:p>
        </p:txBody>
      </p:sp>
      <p:sp>
        <p:nvSpPr>
          <p:cNvPr id="3" name="Rectangle 2"/>
          <p:cNvSpPr/>
          <p:nvPr/>
        </p:nvSpPr>
        <p:spPr>
          <a:xfrm>
            <a:off x="0" y="3393590"/>
            <a:ext cx="9144000" cy="646331"/>
          </a:xfrm>
          <a:prstGeom prst="rect">
            <a:avLst/>
          </a:prstGeom>
        </p:spPr>
        <p:txBody>
          <a:bodyPr wrap="square">
            <a:spAutoFit/>
          </a:bodyPr>
          <a:lstStyle/>
          <a:p>
            <a:endParaRPr lang="en-US" dirty="0" smtClean="0"/>
          </a:p>
          <a:p>
            <a:endParaRPr lang="en-US" dirty="0"/>
          </a:p>
        </p:txBody>
      </p:sp>
      <mc:AlternateContent xmlns:mc="http://schemas.openxmlformats.org/markup-compatibility/2006" xmlns:a14="http://schemas.microsoft.com/office/drawing/2010/main">
        <mc:Choice Requires="a14">
          <p:sp>
            <p:nvSpPr>
              <p:cNvPr id="12" name="Rectangle 11"/>
              <p:cNvSpPr/>
              <p:nvPr/>
            </p:nvSpPr>
            <p:spPr>
              <a:xfrm>
                <a:off x="-1" y="838199"/>
                <a:ext cx="6068239" cy="5654368"/>
              </a:xfrm>
              <a:prstGeom prst="rect">
                <a:avLst/>
              </a:prstGeom>
            </p:spPr>
            <p:txBody>
              <a:bodyPr wrap="square">
                <a:spAutoFit/>
              </a:bodyPr>
              <a:lstStyle/>
              <a:p>
                <a:r>
                  <a:rPr lang="en-US" sz="1900" dirty="0" smtClean="0">
                    <a:latin typeface="Cambria Math"/>
                    <a:ea typeface="Cambria Math" panose="02040503050406030204" pitchFamily="18" charset="0"/>
                    <a:sym typeface="Symbol" panose="05050102010706020507" pitchFamily="18" charset="2"/>
                  </a:rPr>
                  <a:t>What is the probability </a:t>
                </a:r>
                <a14:m>
                  <m:oMath xmlns:m="http://schemas.openxmlformats.org/officeDocument/2006/math">
                    <m:r>
                      <a:rPr lang="en-US" sz="1900" b="0" i="1" smtClean="0">
                        <a:latin typeface="Cambria Math" panose="02040503050406030204" pitchFamily="18" charset="0"/>
                        <a:ea typeface="Cambria Math" panose="02040503050406030204" pitchFamily="18" charset="0"/>
                        <a:sym typeface="Symbol" panose="05050102010706020507" pitchFamily="18" charset="2"/>
                      </a:rPr>
                      <m:t>𝑝</m:t>
                    </m:r>
                    <m:d>
                      <m:dPr>
                        <m:ctrlPr>
                          <a:rPr lang="en-US" sz="1900" b="0" i="1" smtClean="0">
                            <a:latin typeface="Cambria Math" panose="02040503050406030204" pitchFamily="18" charset="0"/>
                            <a:ea typeface="Cambria Math" panose="02040503050406030204" pitchFamily="18" charset="0"/>
                            <a:sym typeface="Symbol" panose="05050102010706020507" pitchFamily="18" charset="2"/>
                          </a:rPr>
                        </m:ctrlPr>
                      </m:dPr>
                      <m:e>
                        <m:r>
                          <a:rPr lang="en-US" sz="1900" b="0" i="1" smtClean="0">
                            <a:latin typeface="Cambria Math" panose="02040503050406030204" pitchFamily="18" charset="0"/>
                            <a:ea typeface="Cambria Math" panose="02040503050406030204" pitchFamily="18" charset="0"/>
                            <a:sym typeface="Symbol" panose="05050102010706020507" pitchFamily="18" charset="2"/>
                          </a:rPr>
                          <m:t>𝑡</m:t>
                        </m:r>
                      </m:e>
                    </m:d>
                  </m:oMath>
                </a14:m>
                <a:r>
                  <a:rPr lang="en-US" sz="1900" dirty="0" smtClean="0">
                    <a:latin typeface="Cambria Math"/>
                    <a:ea typeface="Cambria Math" panose="02040503050406030204" pitchFamily="18" charset="0"/>
                    <a:sym typeface="Symbol" panose="05050102010706020507" pitchFamily="18" charset="2"/>
                  </a:rPr>
                  <a:t> that a single molecule of 13-cis-retinal will return to trans-retinal after a time </a:t>
                </a:r>
                <a14:m>
                  <m:oMath xmlns:m="http://schemas.openxmlformats.org/officeDocument/2006/math">
                    <m:r>
                      <a:rPr lang="en-US" sz="1900" i="1" dirty="0" smtClean="0">
                        <a:latin typeface="Cambria Math" panose="02040503050406030204" pitchFamily="18" charset="0"/>
                        <a:ea typeface="Cambria Math" panose="02040503050406030204" pitchFamily="18" charset="0"/>
                        <a:sym typeface="Symbol" panose="05050102010706020507" pitchFamily="18" charset="2"/>
                      </a:rPr>
                      <m:t>𝑡</m:t>
                    </m:r>
                  </m:oMath>
                </a14:m>
                <a:r>
                  <a:rPr lang="en-US" sz="1900" dirty="0" smtClean="0">
                    <a:latin typeface="Cambria Math"/>
                    <a:ea typeface="Cambria Math" panose="02040503050406030204" pitchFamily="18" charset="0"/>
                    <a:sym typeface="Symbol" panose="05050102010706020507" pitchFamily="18" charset="2"/>
                  </a:rPr>
                  <a:t>?</a:t>
                </a:r>
              </a:p>
              <a:p>
                <a:endParaRPr lang="en-US" sz="1900" dirty="0">
                  <a:latin typeface="Cambria Math"/>
                  <a:ea typeface="Cambria Math" panose="02040503050406030204" pitchFamily="18" charset="0"/>
                  <a:sym typeface="Symbol" panose="05050102010706020507" pitchFamily="18" charset="2"/>
                </a:endParaRPr>
              </a:p>
              <a:p>
                <a:r>
                  <a:rPr lang="en-US" sz="1900" dirty="0" smtClean="0">
                    <a:latin typeface="Cambria Math"/>
                    <a:ea typeface="Cambria Math" panose="02040503050406030204" pitchFamily="18" charset="0"/>
                    <a:sym typeface="Symbol" panose="05050102010706020507" pitchFamily="18" charset="2"/>
                  </a:rPr>
                  <a:t>Within each small time interval </a:t>
                </a:r>
                <a14:m>
                  <m:oMath xmlns:m="http://schemas.openxmlformats.org/officeDocument/2006/math">
                    <m:r>
                      <a:rPr lang="en-US" sz="1900" i="1" smtClean="0">
                        <a:latin typeface="Cambria Math" panose="02040503050406030204" pitchFamily="18" charset="0"/>
                        <a:ea typeface="Cambria Math" panose="02040503050406030204" pitchFamily="18" charset="0"/>
                        <a:sym typeface="Symbol" panose="05050102010706020507" pitchFamily="18" charset="2"/>
                      </a:rPr>
                      <m:t>∆</m:t>
                    </m:r>
                    <m:r>
                      <a:rPr lang="en-US" sz="1900" b="0" i="1" smtClean="0">
                        <a:latin typeface="Cambria Math" panose="02040503050406030204" pitchFamily="18" charset="0"/>
                        <a:ea typeface="Cambria Math" panose="02040503050406030204" pitchFamily="18" charset="0"/>
                        <a:sym typeface="Symbol" panose="05050102010706020507" pitchFamily="18" charset="2"/>
                      </a:rPr>
                      <m:t>𝑡</m:t>
                    </m:r>
                  </m:oMath>
                </a14:m>
                <a:r>
                  <a:rPr lang="en-US" sz="1900" dirty="0" smtClean="0">
                    <a:latin typeface="Cambria Math"/>
                    <a:ea typeface="Cambria Math" panose="02040503050406030204" pitchFamily="18" charset="0"/>
                    <a:sym typeface="Symbol" panose="05050102010706020507" pitchFamily="18" charset="2"/>
                  </a:rPr>
                  <a:t> the probability of conversion is the same (no memory), </a:t>
                </a:r>
                <a14:m>
                  <m:oMath xmlns:m="http://schemas.openxmlformats.org/officeDocument/2006/math">
                    <m:r>
                      <a:rPr lang="en-US" sz="1900" i="1" dirty="0" smtClean="0">
                        <a:latin typeface="Cambria Math" panose="02040503050406030204" pitchFamily="18" charset="0"/>
                        <a:ea typeface="Cambria Math" panose="02040503050406030204" pitchFamily="18" charset="0"/>
                        <a:sym typeface="Symbol" panose="05050102010706020507" pitchFamily="18" charset="2"/>
                      </a:rPr>
                      <m:t>𝑘</m:t>
                    </m:r>
                    <m:r>
                      <a:rPr lang="en-US" sz="1900" i="1" dirty="0" smtClean="0">
                        <a:latin typeface="Cambria Math" panose="02040503050406030204" pitchFamily="18" charset="0"/>
                        <a:ea typeface="Cambria Math" panose="02040503050406030204" pitchFamily="18" charset="0"/>
                        <a:sym typeface="Symbol" panose="05050102010706020507" pitchFamily="18" charset="2"/>
                      </a:rPr>
                      <m:t>∆</m:t>
                    </m:r>
                    <m:r>
                      <a:rPr lang="en-US" sz="1900" b="0" i="1" dirty="0" smtClean="0">
                        <a:latin typeface="Cambria Math" panose="02040503050406030204" pitchFamily="18" charset="0"/>
                        <a:ea typeface="Cambria Math" panose="02040503050406030204" pitchFamily="18" charset="0"/>
                        <a:sym typeface="Symbol" panose="05050102010706020507" pitchFamily="18" charset="2"/>
                      </a:rPr>
                      <m:t>𝑡</m:t>
                    </m:r>
                  </m:oMath>
                </a14:m>
                <a:r>
                  <a:rPr lang="en-US" sz="1900" dirty="0" smtClean="0">
                    <a:latin typeface="Cambria Math"/>
                    <a:ea typeface="Cambria Math" panose="02040503050406030204" pitchFamily="18" charset="0"/>
                    <a:sym typeface="Symbol" panose="05050102010706020507" pitchFamily="18" charset="2"/>
                  </a:rPr>
                  <a:t>, where </a:t>
                </a:r>
                <a14:m>
                  <m:oMath xmlns:m="http://schemas.openxmlformats.org/officeDocument/2006/math">
                    <m:r>
                      <a:rPr lang="en-US" sz="1900" i="1" dirty="0" smtClean="0">
                        <a:latin typeface="Cambria Math" panose="02040503050406030204" pitchFamily="18" charset="0"/>
                        <a:ea typeface="Cambria Math" panose="02040503050406030204" pitchFamily="18" charset="0"/>
                        <a:sym typeface="Symbol" panose="05050102010706020507" pitchFamily="18" charset="2"/>
                      </a:rPr>
                      <m:t>𝑘</m:t>
                    </m:r>
                  </m:oMath>
                </a14:m>
                <a:r>
                  <a:rPr lang="en-US" sz="1900" dirty="0" smtClean="0">
                    <a:latin typeface="Cambria Math"/>
                    <a:ea typeface="Cambria Math" panose="02040503050406030204" pitchFamily="18" charset="0"/>
                    <a:sym typeface="Symbol" panose="05050102010706020507" pitchFamily="18" charset="2"/>
                  </a:rPr>
                  <a:t> is the conversion </a:t>
                </a:r>
                <a:r>
                  <a:rPr lang="en-US" sz="1900" b="1" dirty="0" smtClean="0">
                    <a:latin typeface="Cambria Math"/>
                    <a:ea typeface="Cambria Math" panose="02040503050406030204" pitchFamily="18" charset="0"/>
                    <a:sym typeface="Symbol" panose="05050102010706020507" pitchFamily="18" charset="2"/>
                  </a:rPr>
                  <a:t>rate</a:t>
                </a:r>
                <a:r>
                  <a:rPr lang="en-US" sz="1900" dirty="0" smtClean="0">
                    <a:latin typeface="Cambria Math"/>
                    <a:ea typeface="Cambria Math" panose="02040503050406030204" pitchFamily="18" charset="0"/>
                    <a:sym typeface="Symbol" panose="05050102010706020507" pitchFamily="18" charset="2"/>
                  </a:rPr>
                  <a:t> in </a:t>
                </a:r>
                <a14:m>
                  <m:oMath xmlns:m="http://schemas.openxmlformats.org/officeDocument/2006/math">
                    <m:sSup>
                      <m:sSupPr>
                        <m:ctrlPr>
                          <a:rPr lang="en-US" sz="1900" i="1" dirty="0" smtClean="0">
                            <a:latin typeface="Cambria Math" panose="02040503050406030204" pitchFamily="18" charset="0"/>
                            <a:ea typeface="Cambria Math" panose="02040503050406030204" pitchFamily="18" charset="0"/>
                            <a:sym typeface="Symbol" panose="05050102010706020507" pitchFamily="18" charset="2"/>
                          </a:rPr>
                        </m:ctrlPr>
                      </m:sSupPr>
                      <m:e>
                        <m:r>
                          <a:rPr lang="en-US" sz="1900" i="1" dirty="0" smtClean="0">
                            <a:latin typeface="Cambria Math" panose="02040503050406030204" pitchFamily="18" charset="0"/>
                            <a:ea typeface="Cambria Math" panose="02040503050406030204" pitchFamily="18" charset="0"/>
                            <a:sym typeface="Symbol" panose="05050102010706020507" pitchFamily="18" charset="2"/>
                          </a:rPr>
                          <m:t>𝑠</m:t>
                        </m:r>
                      </m:e>
                      <m:sup>
                        <m:r>
                          <a:rPr lang="en-US" sz="1900" i="1" dirty="0" smtClean="0">
                            <a:latin typeface="Cambria Math" panose="02040503050406030204" pitchFamily="18" charset="0"/>
                            <a:ea typeface="Cambria Math" panose="02040503050406030204" pitchFamily="18" charset="0"/>
                            <a:sym typeface="Symbol" panose="05050102010706020507" pitchFamily="18" charset="2"/>
                          </a:rPr>
                          <m:t>−1</m:t>
                        </m:r>
                      </m:sup>
                    </m:sSup>
                  </m:oMath>
                </a14:m>
                <a:endParaRPr lang="en-US" sz="1900" dirty="0" smtClean="0">
                  <a:latin typeface="Cambria Math"/>
                  <a:ea typeface="Cambria Math" panose="02040503050406030204" pitchFamily="18" charset="0"/>
                  <a:sym typeface="Symbol" panose="05050102010706020507" pitchFamily="18" charset="2"/>
                </a:endParaRPr>
              </a:p>
              <a:p>
                <a:endParaRPr lang="en-US" sz="1900" dirty="0">
                  <a:latin typeface="Cambria Math"/>
                  <a:ea typeface="Cambria Math" panose="02040503050406030204" pitchFamily="18" charset="0"/>
                  <a:sym typeface="Symbol" panose="05050102010706020507" pitchFamily="18" charset="2"/>
                </a:endParaRPr>
              </a:p>
              <a:p>
                <a:r>
                  <a:rPr lang="en-US" sz="1900" dirty="0" smtClean="0">
                    <a:latin typeface="Cambria Math"/>
                    <a:ea typeface="Cambria Math" panose="02040503050406030204" pitchFamily="18" charset="0"/>
                    <a:sym typeface="Symbol" panose="05050102010706020507" pitchFamily="18" charset="2"/>
                  </a:rPr>
                  <a:t>The probability</a:t>
                </a:r>
                <a14:m>
                  <m:oMath xmlns:m="http://schemas.openxmlformats.org/officeDocument/2006/math">
                    <m:r>
                      <a:rPr lang="en-US" sz="1900" i="1">
                        <a:latin typeface="Cambria Math" panose="02040503050406030204" pitchFamily="18" charset="0"/>
                        <a:ea typeface="Cambria Math" panose="02040503050406030204" pitchFamily="18" charset="0"/>
                        <a:sym typeface="Symbol" panose="05050102010706020507" pitchFamily="18" charset="2"/>
                      </a:rPr>
                      <m:t>∆</m:t>
                    </m:r>
                    <m:r>
                      <a:rPr lang="en-US" sz="1900" i="1">
                        <a:latin typeface="Cambria Math" panose="02040503050406030204" pitchFamily="18" charset="0"/>
                        <a:ea typeface="Cambria Math" panose="02040503050406030204" pitchFamily="18" charset="0"/>
                        <a:sym typeface="Symbol" panose="05050102010706020507" pitchFamily="18" charset="2"/>
                      </a:rPr>
                      <m:t>𝑡𝑝</m:t>
                    </m:r>
                    <m:r>
                      <a:rPr lang="en-US" sz="1900" i="1" dirty="0" smtClean="0">
                        <a:latin typeface="Cambria Math" panose="02040503050406030204" pitchFamily="18" charset="0"/>
                        <a:ea typeface="Cambria Math" panose="02040503050406030204" pitchFamily="18" charset="0"/>
                        <a:sym typeface="Symbol" panose="05050102010706020507" pitchFamily="18" charset="2"/>
                      </a:rPr>
                      <m:t>(</m:t>
                    </m:r>
                    <m:r>
                      <a:rPr lang="en-US" sz="1900" i="1" dirty="0" smtClean="0">
                        <a:latin typeface="Cambria Math" panose="02040503050406030204" pitchFamily="18" charset="0"/>
                        <a:ea typeface="Cambria Math" panose="02040503050406030204" pitchFamily="18" charset="0"/>
                        <a:sym typeface="Symbol" panose="05050102010706020507" pitchFamily="18" charset="2"/>
                      </a:rPr>
                      <m:t>𝑡</m:t>
                    </m:r>
                    <m:r>
                      <a:rPr lang="en-US" sz="1900" i="1" dirty="0" smtClean="0">
                        <a:latin typeface="Cambria Math" panose="02040503050406030204" pitchFamily="18" charset="0"/>
                        <a:ea typeface="Cambria Math" panose="02040503050406030204" pitchFamily="18" charset="0"/>
                        <a:sym typeface="Symbol" panose="05050102010706020507" pitchFamily="18" charset="2"/>
                      </a:rPr>
                      <m:t>)</m:t>
                    </m:r>
                  </m:oMath>
                </a14:m>
                <a:r>
                  <a:rPr lang="en-US" sz="1900" dirty="0" smtClean="0">
                    <a:latin typeface="Cambria Math"/>
                    <a:ea typeface="Cambria Math" panose="02040503050406030204" pitchFamily="18" charset="0"/>
                    <a:sym typeface="Symbol" panose="05050102010706020507" pitchFamily="18" charset="2"/>
                  </a:rPr>
                  <a:t> is the probability of not converting for </a:t>
                </a:r>
                <a14:m>
                  <m:oMath xmlns:m="http://schemas.openxmlformats.org/officeDocument/2006/math">
                    <m:r>
                      <a:rPr lang="en-US" sz="1900" i="1" dirty="0" smtClean="0">
                        <a:latin typeface="Cambria Math" panose="02040503050406030204" pitchFamily="18" charset="0"/>
                        <a:ea typeface="Cambria Math" panose="02040503050406030204" pitchFamily="18" charset="0"/>
                        <a:sym typeface="Symbol" panose="05050102010706020507" pitchFamily="18" charset="2"/>
                      </a:rPr>
                      <m:t>𝑁</m:t>
                    </m:r>
                    <m:r>
                      <a:rPr lang="en-US" sz="1900" i="1" dirty="0" smtClean="0">
                        <a:latin typeface="Cambria Math" panose="02040503050406030204" pitchFamily="18" charset="0"/>
                        <a:ea typeface="Cambria Math" panose="02040503050406030204" pitchFamily="18" charset="0"/>
                        <a:sym typeface="Symbol" panose="05050102010706020507" pitchFamily="18" charset="2"/>
                      </a:rPr>
                      <m:t>=</m:t>
                    </m:r>
                    <m:r>
                      <a:rPr lang="en-US" sz="1900" i="1" dirty="0" smtClean="0">
                        <a:latin typeface="Cambria Math" panose="02040503050406030204" pitchFamily="18" charset="0"/>
                        <a:ea typeface="Cambria Math" panose="02040503050406030204" pitchFamily="18" charset="0"/>
                        <a:sym typeface="Symbol" panose="05050102010706020507" pitchFamily="18" charset="2"/>
                      </a:rPr>
                      <m:t>𝑡</m:t>
                    </m:r>
                    <m:r>
                      <a:rPr lang="en-US" sz="1900" i="1" dirty="0" smtClean="0">
                        <a:latin typeface="Cambria Math" panose="02040503050406030204" pitchFamily="18" charset="0"/>
                        <a:ea typeface="Cambria Math" panose="02040503050406030204" pitchFamily="18" charset="0"/>
                        <a:sym typeface="Symbol" panose="05050102010706020507" pitchFamily="18" charset="2"/>
                      </a:rPr>
                      <m:t>/∆</m:t>
                    </m:r>
                    <m:r>
                      <a:rPr lang="en-US" sz="1900" i="1">
                        <a:latin typeface="Cambria Math" panose="02040503050406030204" pitchFamily="18" charset="0"/>
                        <a:ea typeface="Cambria Math" panose="02040503050406030204" pitchFamily="18" charset="0"/>
                        <a:sym typeface="Symbol" panose="05050102010706020507" pitchFamily="18" charset="2"/>
                      </a:rPr>
                      <m:t>𝑡</m:t>
                    </m:r>
                  </m:oMath>
                </a14:m>
                <a:r>
                  <a:rPr lang="en-US" sz="1900" dirty="0">
                    <a:latin typeface="Cambria Math"/>
                    <a:ea typeface="Cambria Math" panose="02040503050406030204" pitchFamily="18" charset="0"/>
                    <a:sym typeface="Symbol" panose="05050102010706020507" pitchFamily="18" charset="2"/>
                  </a:rPr>
                  <a:t> </a:t>
                </a:r>
                <a:r>
                  <a:rPr lang="en-US" sz="1900" dirty="0" smtClean="0">
                    <a:latin typeface="Cambria Math"/>
                    <a:ea typeface="Cambria Math" panose="02040503050406030204" pitchFamily="18" charset="0"/>
                    <a:sym typeface="Symbol" panose="05050102010706020507" pitchFamily="18" charset="2"/>
                  </a:rPr>
                  <a:t> intervals and then converting in the </a:t>
                </a:r>
                <a14:m>
                  <m:oMath xmlns:m="http://schemas.openxmlformats.org/officeDocument/2006/math">
                    <m:r>
                      <a:rPr lang="en-US" sz="1900" i="1" dirty="0" smtClean="0">
                        <a:latin typeface="Cambria Math" panose="02040503050406030204" pitchFamily="18" charset="0"/>
                        <a:ea typeface="Cambria Math" panose="02040503050406030204" pitchFamily="18" charset="0"/>
                        <a:sym typeface="Symbol" panose="05050102010706020507" pitchFamily="18" charset="2"/>
                      </a:rPr>
                      <m:t>𝑁</m:t>
                    </m:r>
                    <m:r>
                      <a:rPr lang="en-US" sz="1900" i="1" dirty="0" smtClean="0">
                        <a:latin typeface="Cambria Math" panose="02040503050406030204" pitchFamily="18" charset="0"/>
                        <a:ea typeface="Cambria Math" panose="02040503050406030204" pitchFamily="18" charset="0"/>
                        <a:sym typeface="Symbol" panose="05050102010706020507" pitchFamily="18" charset="2"/>
                      </a:rPr>
                      <m:t>+1</m:t>
                    </m:r>
                  </m:oMath>
                </a14:m>
                <a:r>
                  <a:rPr lang="en-US" sz="1900" dirty="0" smtClean="0">
                    <a:latin typeface="Cambria Math"/>
                    <a:ea typeface="Cambria Math" panose="02040503050406030204" pitchFamily="18" charset="0"/>
                    <a:sym typeface="Symbol" panose="05050102010706020507" pitchFamily="18" charset="2"/>
                  </a:rPr>
                  <a:t> interval</a:t>
                </a:r>
                <a:endParaRPr lang="en-US" sz="1900" dirty="0">
                  <a:latin typeface="Cambria Math"/>
                  <a:ea typeface="Cambria Math" panose="02040503050406030204" pitchFamily="18" charset="0"/>
                  <a:sym typeface="Symbol" panose="05050102010706020507" pitchFamily="18" charset="2"/>
                </a:endParaRPr>
              </a:p>
              <a:p>
                <a:r>
                  <a:rPr lang="en-US" sz="1900" dirty="0" smtClean="0">
                    <a:latin typeface="Cambria Math"/>
                    <a:ea typeface="Cambria Math" panose="02040503050406030204" pitchFamily="18" charset="0"/>
                    <a:sym typeface="Symbol" panose="05050102010706020507" pitchFamily="18" charset="2"/>
                  </a:rPr>
                  <a:t>So</a:t>
                </a:r>
              </a:p>
              <a:p>
                <a:pPr/>
                <a14:m>
                  <m:oMathPara xmlns:m="http://schemas.openxmlformats.org/officeDocument/2006/math">
                    <m:oMathParaPr>
                      <m:jc m:val="centerGroup"/>
                    </m:oMathParaPr>
                    <m:oMath xmlns:m="http://schemas.openxmlformats.org/officeDocument/2006/math">
                      <m:r>
                        <a:rPr lang="en-US" sz="1900" i="1">
                          <a:latin typeface="Cambria Math" panose="02040503050406030204" pitchFamily="18" charset="0"/>
                          <a:ea typeface="Cambria Math" panose="02040503050406030204" pitchFamily="18" charset="0"/>
                          <a:sym typeface="Symbol" panose="05050102010706020507" pitchFamily="18" charset="2"/>
                        </a:rPr>
                        <m:t>∆</m:t>
                      </m:r>
                      <m:r>
                        <a:rPr lang="en-US" sz="1900" i="1">
                          <a:latin typeface="Cambria Math" panose="02040503050406030204" pitchFamily="18" charset="0"/>
                          <a:ea typeface="Cambria Math" panose="02040503050406030204" pitchFamily="18" charset="0"/>
                          <a:sym typeface="Symbol" panose="05050102010706020507" pitchFamily="18" charset="2"/>
                        </a:rPr>
                        <m:t>𝑡𝑝</m:t>
                      </m:r>
                      <m:d>
                        <m:dPr>
                          <m:ctrlPr>
                            <a:rPr lang="en-US" sz="1900" b="0" i="1" smtClean="0">
                              <a:latin typeface="Cambria Math" panose="02040503050406030204" pitchFamily="18" charset="0"/>
                              <a:ea typeface="Cambria Math" panose="02040503050406030204" pitchFamily="18" charset="0"/>
                              <a:sym typeface="Symbol" panose="05050102010706020507" pitchFamily="18" charset="2"/>
                            </a:rPr>
                          </m:ctrlPr>
                        </m:dPr>
                        <m:e>
                          <m:r>
                            <a:rPr lang="en-US" sz="1900" b="0" i="1" smtClean="0">
                              <a:latin typeface="Cambria Math" panose="02040503050406030204" pitchFamily="18" charset="0"/>
                              <a:ea typeface="Cambria Math" panose="02040503050406030204" pitchFamily="18" charset="0"/>
                              <a:sym typeface="Symbol" panose="05050102010706020507" pitchFamily="18" charset="2"/>
                            </a:rPr>
                            <m:t>𝑡</m:t>
                          </m:r>
                        </m:e>
                      </m:d>
                      <m:r>
                        <a:rPr lang="en-US" sz="1900" b="0" i="1" smtClean="0">
                          <a:latin typeface="Cambria Math" panose="02040503050406030204" pitchFamily="18" charset="0"/>
                          <a:ea typeface="Cambria Math" panose="02040503050406030204" pitchFamily="18" charset="0"/>
                          <a:sym typeface="Symbol" panose="05050102010706020507" pitchFamily="18" charset="2"/>
                        </a:rPr>
                        <m:t>=</m:t>
                      </m:r>
                      <m:sSup>
                        <m:sSupPr>
                          <m:ctrlPr>
                            <a:rPr lang="en-US" sz="1900" b="0" i="1" smtClean="0">
                              <a:latin typeface="Cambria Math" panose="02040503050406030204" pitchFamily="18" charset="0"/>
                              <a:ea typeface="Cambria Math" panose="02040503050406030204" pitchFamily="18" charset="0"/>
                              <a:sym typeface="Symbol" panose="05050102010706020507" pitchFamily="18" charset="2"/>
                            </a:rPr>
                          </m:ctrlPr>
                        </m:sSupPr>
                        <m:e>
                          <m:d>
                            <m:dPr>
                              <m:ctrlPr>
                                <a:rPr lang="en-US" sz="1900" b="0" i="1" smtClean="0">
                                  <a:latin typeface="Cambria Math" panose="02040503050406030204" pitchFamily="18" charset="0"/>
                                  <a:ea typeface="Cambria Math" panose="02040503050406030204" pitchFamily="18" charset="0"/>
                                  <a:sym typeface="Symbol" panose="05050102010706020507" pitchFamily="18" charset="2"/>
                                </a:rPr>
                              </m:ctrlPr>
                            </m:dPr>
                            <m:e>
                              <m:r>
                                <a:rPr lang="en-US" sz="1900" b="0" i="1" smtClean="0">
                                  <a:latin typeface="Cambria Math" panose="02040503050406030204" pitchFamily="18" charset="0"/>
                                  <a:ea typeface="Cambria Math" panose="02040503050406030204" pitchFamily="18" charset="0"/>
                                  <a:sym typeface="Symbol" panose="05050102010706020507" pitchFamily="18" charset="2"/>
                                </a:rPr>
                                <m:t>1−</m:t>
                              </m:r>
                              <m:r>
                                <a:rPr lang="en-US" sz="1900" b="0" i="1" smtClean="0">
                                  <a:latin typeface="Cambria Math" panose="02040503050406030204" pitchFamily="18" charset="0"/>
                                  <a:ea typeface="Cambria Math" panose="02040503050406030204" pitchFamily="18" charset="0"/>
                                  <a:sym typeface="Symbol" panose="05050102010706020507" pitchFamily="18" charset="2"/>
                                </a:rPr>
                                <m:t>𝑘</m:t>
                              </m:r>
                              <m:r>
                                <a:rPr lang="en-US" sz="1900" b="0" i="1" smtClean="0">
                                  <a:latin typeface="Cambria Math" panose="02040503050406030204" pitchFamily="18" charset="0"/>
                                  <a:ea typeface="Cambria Math" panose="02040503050406030204" pitchFamily="18" charset="0"/>
                                  <a:sym typeface="Symbol" panose="05050102010706020507" pitchFamily="18" charset="2"/>
                                </a:rPr>
                                <m:t>∆</m:t>
                              </m:r>
                              <m:r>
                                <a:rPr lang="en-US" sz="1900" b="0" i="1" smtClean="0">
                                  <a:latin typeface="Cambria Math" panose="02040503050406030204" pitchFamily="18" charset="0"/>
                                  <a:ea typeface="Cambria Math" panose="02040503050406030204" pitchFamily="18" charset="0"/>
                                  <a:sym typeface="Symbol" panose="05050102010706020507" pitchFamily="18" charset="2"/>
                                </a:rPr>
                                <m:t>𝑡</m:t>
                              </m:r>
                            </m:e>
                          </m:d>
                        </m:e>
                        <m:sup>
                          <m:r>
                            <a:rPr lang="en-US" sz="1900" b="0" i="1" smtClean="0">
                              <a:latin typeface="Cambria Math" panose="02040503050406030204" pitchFamily="18" charset="0"/>
                              <a:ea typeface="Cambria Math" panose="02040503050406030204" pitchFamily="18" charset="0"/>
                              <a:sym typeface="Symbol" panose="05050102010706020507" pitchFamily="18" charset="2"/>
                            </a:rPr>
                            <m:t>𝑁</m:t>
                          </m:r>
                        </m:sup>
                      </m:sSup>
                      <m:r>
                        <a:rPr lang="en-US" sz="1900" b="0" i="1" smtClean="0">
                          <a:latin typeface="Cambria Math" panose="02040503050406030204" pitchFamily="18" charset="0"/>
                          <a:ea typeface="Cambria Math" panose="02040503050406030204" pitchFamily="18" charset="0"/>
                          <a:sym typeface="Symbol" panose="05050102010706020507" pitchFamily="18" charset="2"/>
                        </a:rPr>
                        <m:t>𝑘</m:t>
                      </m:r>
                      <m:r>
                        <a:rPr lang="en-US" sz="1900" b="0" i="1" smtClean="0">
                          <a:latin typeface="Cambria Math" panose="02040503050406030204" pitchFamily="18" charset="0"/>
                          <a:ea typeface="Cambria Math" panose="02040503050406030204" pitchFamily="18" charset="0"/>
                          <a:sym typeface="Symbol" panose="05050102010706020507" pitchFamily="18" charset="2"/>
                        </a:rPr>
                        <m:t>∆</m:t>
                      </m:r>
                      <m:r>
                        <a:rPr lang="en-US" sz="1900" b="0" i="1" smtClean="0">
                          <a:latin typeface="Cambria Math" panose="02040503050406030204" pitchFamily="18" charset="0"/>
                          <a:ea typeface="Cambria Math" panose="02040503050406030204" pitchFamily="18" charset="0"/>
                          <a:sym typeface="Symbol" panose="05050102010706020507" pitchFamily="18" charset="2"/>
                        </a:rPr>
                        <m:t>𝑡</m:t>
                      </m:r>
                    </m:oMath>
                  </m:oMathPara>
                </a14:m>
                <a:endParaRPr lang="en-US" sz="1900" b="0" i="1" dirty="0" smtClean="0">
                  <a:latin typeface="Cambria Math" panose="02040503050406030204" pitchFamily="18" charset="0"/>
                  <a:ea typeface="Cambria Math" panose="02040503050406030204" pitchFamily="18" charset="0"/>
                  <a:sym typeface="Symbol" panose="05050102010706020507" pitchFamily="18" charset="2"/>
                </a:endParaRPr>
              </a:p>
              <a:p>
                <a:r>
                  <a:rPr lang="en-US" sz="1900" dirty="0" smtClean="0">
                    <a:latin typeface="Cambria Math" panose="02040503050406030204" pitchFamily="18" charset="0"/>
                    <a:ea typeface="Cambria Math" panose="02040503050406030204" pitchFamily="18" charset="0"/>
                    <a:sym typeface="Symbol" panose="05050102010706020507" pitchFamily="18" charset="2"/>
                  </a:rPr>
                  <a:t>Take</a:t>
                </a:r>
                <a:r>
                  <a:rPr lang="en-US" sz="1900" i="1" dirty="0" smtClean="0">
                    <a:latin typeface="Cambria Math" panose="02040503050406030204" pitchFamily="18" charset="0"/>
                    <a:ea typeface="Cambria Math" panose="02040503050406030204" pitchFamily="18" charset="0"/>
                    <a:sym typeface="Symbol" panose="05050102010706020507" pitchFamily="18" charset="2"/>
                  </a:rPr>
                  <a:t> </a:t>
                </a:r>
                <a14:m>
                  <m:oMath xmlns:m="http://schemas.openxmlformats.org/officeDocument/2006/math">
                    <m:r>
                      <a:rPr lang="en-US" sz="1900" i="1">
                        <a:latin typeface="Cambria Math" panose="02040503050406030204" pitchFamily="18" charset="0"/>
                        <a:ea typeface="Cambria Math" panose="02040503050406030204" pitchFamily="18" charset="0"/>
                        <a:sym typeface="Symbol" panose="05050102010706020507" pitchFamily="18" charset="2"/>
                      </a:rPr>
                      <m:t>∆</m:t>
                    </m:r>
                    <m:r>
                      <a:rPr lang="en-US" sz="1900" i="1">
                        <a:latin typeface="Cambria Math" panose="02040503050406030204" pitchFamily="18" charset="0"/>
                        <a:ea typeface="Cambria Math" panose="02040503050406030204" pitchFamily="18" charset="0"/>
                        <a:sym typeface="Symbol" panose="05050102010706020507" pitchFamily="18" charset="2"/>
                      </a:rPr>
                      <m:t>𝑡</m:t>
                    </m:r>
                    <m:r>
                      <a:rPr lang="en-US" sz="1900" b="0" i="1" smtClean="0">
                        <a:latin typeface="Cambria Math" panose="02040503050406030204" pitchFamily="18" charset="0"/>
                        <a:ea typeface="Cambria Math" panose="02040503050406030204" pitchFamily="18" charset="0"/>
                        <a:sym typeface="Symbol" panose="05050102010706020507" pitchFamily="18" charset="2"/>
                      </a:rPr>
                      <m:t>→0</m:t>
                    </m:r>
                  </m:oMath>
                </a14:m>
                <a:endParaRPr lang="en-US" sz="1900" i="1" dirty="0">
                  <a:latin typeface="Cambria Math" panose="02040503050406030204" pitchFamily="18" charset="0"/>
                  <a:ea typeface="Cambria Math" panose="02040503050406030204" pitchFamily="18" charset="0"/>
                  <a:sym typeface="Symbol" panose="05050102010706020507" pitchFamily="18" charset="2"/>
                </a:endParaRPr>
              </a:p>
              <a:p>
                <a:endParaRPr lang="en-US" sz="1900" i="1" dirty="0" smtClean="0">
                  <a:latin typeface="Cambria Math" panose="02040503050406030204" pitchFamily="18" charset="0"/>
                  <a:ea typeface="Cambria Math" panose="02040503050406030204" pitchFamily="18" charset="0"/>
                  <a:sym typeface="Symbol" panose="05050102010706020507" pitchFamily="18" charset="2"/>
                </a:endParaRPr>
              </a:p>
              <a:p>
                <a:pPr/>
                <a14:m>
                  <m:oMathPara xmlns:m="http://schemas.openxmlformats.org/officeDocument/2006/math">
                    <m:oMathParaPr>
                      <m:jc m:val="centerGroup"/>
                    </m:oMathParaPr>
                    <m:oMath xmlns:m="http://schemas.openxmlformats.org/officeDocument/2006/math">
                      <m:r>
                        <a:rPr lang="en-US" sz="1900" i="1">
                          <a:latin typeface="Cambria Math" panose="02040503050406030204" pitchFamily="18" charset="0"/>
                          <a:ea typeface="Cambria Math" panose="02040503050406030204" pitchFamily="18" charset="0"/>
                          <a:sym typeface="Symbol" panose="05050102010706020507" pitchFamily="18" charset="2"/>
                        </a:rPr>
                        <m:t>∆</m:t>
                      </m:r>
                      <m:r>
                        <a:rPr lang="en-US" sz="1900" i="1">
                          <a:latin typeface="Cambria Math" panose="02040503050406030204" pitchFamily="18" charset="0"/>
                          <a:ea typeface="Cambria Math" panose="02040503050406030204" pitchFamily="18" charset="0"/>
                          <a:sym typeface="Symbol" panose="05050102010706020507" pitchFamily="18" charset="2"/>
                        </a:rPr>
                        <m:t>𝑡𝑝</m:t>
                      </m:r>
                      <m:d>
                        <m:dPr>
                          <m:ctrlPr>
                            <a:rPr lang="en-US" sz="1900" i="1">
                              <a:latin typeface="Cambria Math" panose="02040503050406030204" pitchFamily="18" charset="0"/>
                              <a:ea typeface="Cambria Math" panose="02040503050406030204" pitchFamily="18" charset="0"/>
                              <a:sym typeface="Symbol" panose="05050102010706020507" pitchFamily="18" charset="2"/>
                            </a:rPr>
                          </m:ctrlPr>
                        </m:dPr>
                        <m:e>
                          <m:r>
                            <a:rPr lang="en-US" sz="1900" i="1">
                              <a:latin typeface="Cambria Math" panose="02040503050406030204" pitchFamily="18" charset="0"/>
                              <a:ea typeface="Cambria Math" panose="02040503050406030204" pitchFamily="18" charset="0"/>
                              <a:sym typeface="Symbol" panose="05050102010706020507" pitchFamily="18" charset="2"/>
                            </a:rPr>
                            <m:t>𝑡</m:t>
                          </m:r>
                        </m:e>
                      </m:d>
                      <m:r>
                        <a:rPr lang="en-US" sz="1900" i="1">
                          <a:latin typeface="Cambria Math" panose="02040503050406030204" pitchFamily="18" charset="0"/>
                          <a:ea typeface="Cambria Math" panose="02040503050406030204" pitchFamily="18" charset="0"/>
                          <a:sym typeface="Symbol" panose="05050102010706020507" pitchFamily="18" charset="2"/>
                        </a:rPr>
                        <m:t>=</m:t>
                      </m:r>
                      <m:sSup>
                        <m:sSupPr>
                          <m:ctrlPr>
                            <a:rPr lang="en-US" sz="1900" i="1">
                              <a:latin typeface="Cambria Math" panose="02040503050406030204" pitchFamily="18" charset="0"/>
                              <a:ea typeface="Cambria Math" panose="02040503050406030204" pitchFamily="18" charset="0"/>
                              <a:sym typeface="Symbol" panose="05050102010706020507" pitchFamily="18" charset="2"/>
                            </a:rPr>
                          </m:ctrlPr>
                        </m:sSupPr>
                        <m:e>
                          <m:func>
                            <m:funcPr>
                              <m:ctrlPr>
                                <a:rPr lang="en-US" sz="1900" b="0" i="1" smtClean="0">
                                  <a:latin typeface="Cambria Math" panose="02040503050406030204" pitchFamily="18" charset="0"/>
                                  <a:ea typeface="Cambria Math" panose="02040503050406030204" pitchFamily="18" charset="0"/>
                                  <a:sym typeface="Symbol" panose="05050102010706020507" pitchFamily="18" charset="2"/>
                                </a:rPr>
                              </m:ctrlPr>
                            </m:funcPr>
                            <m:fName>
                              <m:limLow>
                                <m:limLowPr>
                                  <m:ctrlPr>
                                    <a:rPr lang="en-US" sz="1900" b="0" i="1" smtClean="0">
                                      <a:latin typeface="Cambria Math" panose="02040503050406030204" pitchFamily="18" charset="0"/>
                                      <a:ea typeface="Cambria Math" panose="02040503050406030204" pitchFamily="18" charset="0"/>
                                      <a:sym typeface="Symbol" panose="05050102010706020507" pitchFamily="18" charset="2"/>
                                    </a:rPr>
                                  </m:ctrlPr>
                                </m:limLowPr>
                                <m:e>
                                  <m:r>
                                    <m:rPr>
                                      <m:sty m:val="p"/>
                                    </m:rPr>
                                    <a:rPr lang="en-US" sz="1900" b="0" i="0" smtClean="0">
                                      <a:latin typeface="Cambria Math" panose="02040503050406030204" pitchFamily="18" charset="0"/>
                                      <a:ea typeface="Cambria Math" panose="02040503050406030204" pitchFamily="18" charset="0"/>
                                      <a:sym typeface="Symbol" panose="05050102010706020507" pitchFamily="18" charset="2"/>
                                    </a:rPr>
                                    <m:t>lim</m:t>
                                  </m:r>
                                </m:e>
                                <m:lim>
                                  <m:r>
                                    <a:rPr lang="en-US" sz="1900" b="0" i="1" smtClean="0">
                                      <a:latin typeface="Cambria Math" panose="02040503050406030204" pitchFamily="18" charset="0"/>
                                      <a:ea typeface="Cambria Math" panose="02040503050406030204" pitchFamily="18" charset="0"/>
                                      <a:sym typeface="Symbol" panose="05050102010706020507" pitchFamily="18" charset="2"/>
                                    </a:rPr>
                                    <m:t>𝑁</m:t>
                                  </m:r>
                                  <m:r>
                                    <a:rPr lang="en-US" sz="1900" b="0" i="1" smtClean="0">
                                      <a:latin typeface="Cambria Math" panose="02040503050406030204" pitchFamily="18" charset="0"/>
                                      <a:ea typeface="Cambria Math" panose="02040503050406030204" pitchFamily="18" charset="0"/>
                                      <a:sym typeface="Symbol" panose="05050102010706020507" pitchFamily="18" charset="2"/>
                                    </a:rPr>
                                    <m:t>→∞</m:t>
                                  </m:r>
                                </m:lim>
                              </m:limLow>
                            </m:fName>
                            <m:e>
                              <m:d>
                                <m:dPr>
                                  <m:ctrlPr>
                                    <a:rPr lang="en-US" sz="1900" i="1">
                                      <a:latin typeface="Cambria Math" panose="02040503050406030204" pitchFamily="18" charset="0"/>
                                      <a:ea typeface="Cambria Math" panose="02040503050406030204" pitchFamily="18" charset="0"/>
                                      <a:sym typeface="Symbol" panose="05050102010706020507" pitchFamily="18" charset="2"/>
                                    </a:rPr>
                                  </m:ctrlPr>
                                </m:dPr>
                                <m:e>
                                  <m:r>
                                    <a:rPr lang="en-US" sz="1900" i="1">
                                      <a:latin typeface="Cambria Math" panose="02040503050406030204" pitchFamily="18" charset="0"/>
                                      <a:ea typeface="Cambria Math" panose="02040503050406030204" pitchFamily="18" charset="0"/>
                                      <a:sym typeface="Symbol" panose="05050102010706020507" pitchFamily="18" charset="2"/>
                                    </a:rPr>
                                    <m:t>1−</m:t>
                                  </m:r>
                                  <m:r>
                                    <a:rPr lang="en-US" sz="1900" i="1">
                                      <a:latin typeface="Cambria Math" panose="02040503050406030204" pitchFamily="18" charset="0"/>
                                      <a:ea typeface="Cambria Math" panose="02040503050406030204" pitchFamily="18" charset="0"/>
                                      <a:sym typeface="Symbol" panose="05050102010706020507" pitchFamily="18" charset="2"/>
                                    </a:rPr>
                                    <m:t>𝑘</m:t>
                                  </m:r>
                                  <m:r>
                                    <a:rPr lang="en-US" sz="1900" i="1">
                                      <a:latin typeface="Cambria Math" panose="02040503050406030204" pitchFamily="18" charset="0"/>
                                      <a:ea typeface="Cambria Math" panose="02040503050406030204" pitchFamily="18" charset="0"/>
                                      <a:sym typeface="Symbol" panose="05050102010706020507" pitchFamily="18" charset="2"/>
                                    </a:rPr>
                                    <m:t>∆</m:t>
                                  </m:r>
                                  <m:r>
                                    <a:rPr lang="en-US" sz="1900" i="1">
                                      <a:latin typeface="Cambria Math" panose="02040503050406030204" pitchFamily="18" charset="0"/>
                                      <a:ea typeface="Cambria Math" panose="02040503050406030204" pitchFamily="18" charset="0"/>
                                      <a:sym typeface="Symbol" panose="05050102010706020507" pitchFamily="18" charset="2"/>
                                    </a:rPr>
                                    <m:t>𝑡</m:t>
                                  </m:r>
                                </m:e>
                              </m:d>
                            </m:e>
                          </m:func>
                        </m:e>
                        <m:sup>
                          <m:r>
                            <a:rPr lang="en-US" sz="1900" i="1">
                              <a:latin typeface="Cambria Math" panose="02040503050406030204" pitchFamily="18" charset="0"/>
                              <a:ea typeface="Cambria Math" panose="02040503050406030204" pitchFamily="18" charset="0"/>
                              <a:sym typeface="Symbol" panose="05050102010706020507" pitchFamily="18" charset="2"/>
                            </a:rPr>
                            <m:t>𝑁</m:t>
                          </m:r>
                        </m:sup>
                      </m:sSup>
                      <m:r>
                        <a:rPr lang="en-US" sz="1900" i="1">
                          <a:latin typeface="Cambria Math" panose="02040503050406030204" pitchFamily="18" charset="0"/>
                          <a:ea typeface="Cambria Math" panose="02040503050406030204" pitchFamily="18" charset="0"/>
                          <a:sym typeface="Symbol" panose="05050102010706020507" pitchFamily="18" charset="2"/>
                        </a:rPr>
                        <m:t>𝑘</m:t>
                      </m:r>
                      <m:r>
                        <a:rPr lang="en-US" sz="1900" i="1">
                          <a:latin typeface="Cambria Math" panose="02040503050406030204" pitchFamily="18" charset="0"/>
                          <a:ea typeface="Cambria Math" panose="02040503050406030204" pitchFamily="18" charset="0"/>
                          <a:sym typeface="Symbol" panose="05050102010706020507" pitchFamily="18" charset="2"/>
                        </a:rPr>
                        <m:t>∆</m:t>
                      </m:r>
                      <m:r>
                        <a:rPr lang="en-US" sz="1900" i="1">
                          <a:latin typeface="Cambria Math" panose="02040503050406030204" pitchFamily="18" charset="0"/>
                          <a:ea typeface="Cambria Math" panose="02040503050406030204" pitchFamily="18" charset="0"/>
                          <a:sym typeface="Symbol" panose="05050102010706020507" pitchFamily="18" charset="2"/>
                        </a:rPr>
                        <m:t>𝑡</m:t>
                      </m:r>
                      <m:r>
                        <a:rPr lang="en-US" sz="1900" b="0" i="1" smtClean="0">
                          <a:latin typeface="Cambria Math" panose="02040503050406030204" pitchFamily="18" charset="0"/>
                          <a:ea typeface="Cambria Math" panose="02040503050406030204" pitchFamily="18" charset="0"/>
                          <a:sym typeface="Symbol" panose="05050102010706020507" pitchFamily="18" charset="2"/>
                        </a:rPr>
                        <m:t>=</m:t>
                      </m:r>
                      <m:sSup>
                        <m:sSupPr>
                          <m:ctrlPr>
                            <a:rPr lang="en-US" sz="1900" b="0" i="1" smtClean="0">
                              <a:latin typeface="Cambria Math" panose="02040503050406030204" pitchFamily="18" charset="0"/>
                              <a:ea typeface="Cambria Math" panose="02040503050406030204" pitchFamily="18" charset="0"/>
                              <a:sym typeface="Symbol" panose="05050102010706020507" pitchFamily="18" charset="2"/>
                            </a:rPr>
                          </m:ctrlPr>
                        </m:sSupPr>
                        <m:e>
                          <m:r>
                            <a:rPr lang="en-US" sz="1900" b="0" i="1" smtClean="0">
                              <a:latin typeface="Cambria Math" panose="02040503050406030204" pitchFamily="18" charset="0"/>
                              <a:ea typeface="Cambria Math" panose="02040503050406030204" pitchFamily="18" charset="0"/>
                              <a:sym typeface="Symbol" panose="05050102010706020507" pitchFamily="18" charset="2"/>
                            </a:rPr>
                            <m:t>𝑒</m:t>
                          </m:r>
                        </m:e>
                        <m:sup>
                          <m:r>
                            <a:rPr lang="en-US" sz="1900" b="0" i="1" smtClean="0">
                              <a:latin typeface="Cambria Math" panose="02040503050406030204" pitchFamily="18" charset="0"/>
                              <a:ea typeface="Cambria Math" panose="02040503050406030204" pitchFamily="18" charset="0"/>
                              <a:sym typeface="Symbol" panose="05050102010706020507" pitchFamily="18" charset="2"/>
                            </a:rPr>
                            <m:t>−</m:t>
                          </m:r>
                          <m:r>
                            <a:rPr lang="en-US" sz="1900" b="0" i="1" smtClean="0">
                              <a:latin typeface="Cambria Math" panose="02040503050406030204" pitchFamily="18" charset="0"/>
                              <a:ea typeface="Cambria Math" panose="02040503050406030204" pitchFamily="18" charset="0"/>
                              <a:sym typeface="Symbol" panose="05050102010706020507" pitchFamily="18" charset="2"/>
                            </a:rPr>
                            <m:t>𝑡𝑘</m:t>
                          </m:r>
                        </m:sup>
                      </m:sSup>
                      <m:r>
                        <a:rPr lang="en-US" sz="1900" b="0" i="1" smtClean="0">
                          <a:latin typeface="Cambria Math" panose="02040503050406030204" pitchFamily="18" charset="0"/>
                          <a:ea typeface="Cambria Math" panose="02040503050406030204" pitchFamily="18" charset="0"/>
                          <a:sym typeface="Symbol" panose="05050102010706020507" pitchFamily="18" charset="2"/>
                        </a:rPr>
                        <m:t>𝑘</m:t>
                      </m:r>
                      <m:r>
                        <a:rPr lang="en-US" sz="1900" i="1">
                          <a:latin typeface="Cambria Math" panose="02040503050406030204" pitchFamily="18" charset="0"/>
                          <a:ea typeface="Cambria Math" panose="02040503050406030204" pitchFamily="18" charset="0"/>
                          <a:sym typeface="Symbol" panose="05050102010706020507" pitchFamily="18" charset="2"/>
                        </a:rPr>
                        <m:t>∆</m:t>
                      </m:r>
                      <m:r>
                        <a:rPr lang="en-US" sz="1900" i="1">
                          <a:latin typeface="Cambria Math" panose="02040503050406030204" pitchFamily="18" charset="0"/>
                          <a:ea typeface="Cambria Math" panose="02040503050406030204" pitchFamily="18" charset="0"/>
                          <a:sym typeface="Symbol" panose="05050102010706020507" pitchFamily="18" charset="2"/>
                        </a:rPr>
                        <m:t>𝑡</m:t>
                      </m:r>
                    </m:oMath>
                  </m:oMathPara>
                </a14:m>
                <a:endParaRPr lang="en-US" sz="1900" dirty="0" smtClean="0">
                  <a:latin typeface="Cambria Math"/>
                  <a:ea typeface="Cambria Math" panose="02040503050406030204" pitchFamily="18" charset="0"/>
                  <a:sym typeface="Symbol" panose="05050102010706020507" pitchFamily="18" charset="2"/>
                </a:endParaRPr>
              </a:p>
              <a:p>
                <a:r>
                  <a:rPr lang="en-US" sz="1900" dirty="0" smtClean="0">
                    <a:latin typeface="Cambria Math"/>
                    <a:ea typeface="Cambria Math" panose="02040503050406030204" pitchFamily="18" charset="0"/>
                    <a:sym typeface="Symbol" panose="05050102010706020507" pitchFamily="18" charset="2"/>
                  </a:rPr>
                  <a:t>Let </a:t>
                </a:r>
                <a14:m>
                  <m:oMath xmlns:m="http://schemas.openxmlformats.org/officeDocument/2006/math">
                    <m:r>
                      <a:rPr lang="en-US" sz="1900" i="1" smtClean="0">
                        <a:latin typeface="Cambria Math" panose="02040503050406030204" pitchFamily="18" charset="0"/>
                        <a:ea typeface="Cambria Math" panose="02040503050406030204" pitchFamily="18" charset="0"/>
                        <a:sym typeface="Symbol" panose="05050102010706020507" pitchFamily="18" charset="2"/>
                      </a:rPr>
                      <m:t>𝜏</m:t>
                    </m:r>
                    <m:r>
                      <a:rPr lang="en-US" sz="1900" i="1" smtClean="0">
                        <a:latin typeface="Cambria Math" panose="02040503050406030204" pitchFamily="18" charset="0"/>
                        <a:ea typeface="Cambria Math" panose="02040503050406030204" pitchFamily="18" charset="0"/>
                        <a:sym typeface="Symbol" panose="05050102010706020507" pitchFamily="18" charset="2"/>
                      </a:rPr>
                      <m:t>≡</m:t>
                    </m:r>
                    <m:f>
                      <m:fPr>
                        <m:ctrlPr>
                          <a:rPr lang="en-US" sz="1900" b="0" i="1" smtClean="0">
                            <a:latin typeface="Cambria Math" panose="02040503050406030204" pitchFamily="18" charset="0"/>
                            <a:ea typeface="Cambria Math" panose="02040503050406030204" pitchFamily="18" charset="0"/>
                            <a:sym typeface="Symbol" panose="05050102010706020507" pitchFamily="18" charset="2"/>
                          </a:rPr>
                        </m:ctrlPr>
                      </m:fPr>
                      <m:num>
                        <m:r>
                          <a:rPr lang="en-US" sz="1900" b="0" i="1" smtClean="0">
                            <a:latin typeface="Cambria Math" panose="02040503050406030204" pitchFamily="18" charset="0"/>
                            <a:ea typeface="Cambria Math" panose="02040503050406030204" pitchFamily="18" charset="0"/>
                            <a:sym typeface="Symbol" panose="05050102010706020507" pitchFamily="18" charset="2"/>
                          </a:rPr>
                          <m:t>1</m:t>
                        </m:r>
                      </m:num>
                      <m:den>
                        <m:r>
                          <a:rPr lang="en-US" sz="1900" b="0" i="1" smtClean="0">
                            <a:latin typeface="Cambria Math" panose="02040503050406030204" pitchFamily="18" charset="0"/>
                            <a:ea typeface="Cambria Math" panose="02040503050406030204" pitchFamily="18" charset="0"/>
                            <a:sym typeface="Symbol" panose="05050102010706020507" pitchFamily="18" charset="2"/>
                          </a:rPr>
                          <m:t>𝑘</m:t>
                        </m:r>
                      </m:den>
                    </m:f>
                  </m:oMath>
                </a14:m>
                <a:r>
                  <a:rPr lang="en-US" sz="1900" dirty="0" smtClean="0">
                    <a:latin typeface="Cambria Math"/>
                    <a:ea typeface="Cambria Math" panose="02040503050406030204" pitchFamily="18" charset="0"/>
                    <a:sym typeface="Symbol" panose="05050102010706020507" pitchFamily="18" charset="2"/>
                  </a:rPr>
                  <a:t> be the </a:t>
                </a:r>
                <a:r>
                  <a:rPr lang="en-US" sz="1900" b="1" dirty="0" smtClean="0">
                    <a:latin typeface="Cambria Math"/>
                    <a:ea typeface="Cambria Math" panose="02040503050406030204" pitchFamily="18" charset="0"/>
                    <a:sym typeface="Symbol" panose="05050102010706020507" pitchFamily="18" charset="2"/>
                  </a:rPr>
                  <a:t>mean lifetime</a:t>
                </a:r>
                <a:endParaRPr lang="en-US" sz="1900" b="1" dirty="0">
                  <a:latin typeface="Cambria Math"/>
                  <a:ea typeface="Cambria Math" panose="02040503050406030204" pitchFamily="18" charset="0"/>
                  <a:sym typeface="Symbol" panose="05050102010706020507" pitchFamily="18" charset="2"/>
                </a:endParaRPr>
              </a:p>
              <a:p>
                <a:pPr/>
                <a14:m>
                  <m:oMathPara xmlns:m="http://schemas.openxmlformats.org/officeDocument/2006/math">
                    <m:oMathParaPr>
                      <m:jc m:val="centerGroup"/>
                    </m:oMathParaPr>
                    <m:oMath xmlns:m="http://schemas.openxmlformats.org/officeDocument/2006/math">
                      <m:borderBox>
                        <m:borderBoxPr>
                          <m:ctrlPr>
                            <a:rPr lang="en-US" sz="1900" i="1" smtClean="0">
                              <a:latin typeface="Cambria Math" panose="02040503050406030204" pitchFamily="18" charset="0"/>
                              <a:ea typeface="Cambria Math" panose="02040503050406030204" pitchFamily="18" charset="0"/>
                              <a:sym typeface="Symbol" panose="05050102010706020507" pitchFamily="18" charset="2"/>
                            </a:rPr>
                          </m:ctrlPr>
                        </m:borderBoxPr>
                        <m:e>
                          <m:r>
                            <a:rPr lang="en-US" sz="1900" i="1">
                              <a:latin typeface="Cambria Math" panose="02040503050406030204" pitchFamily="18" charset="0"/>
                              <a:ea typeface="Cambria Math" panose="02040503050406030204" pitchFamily="18" charset="0"/>
                              <a:sym typeface="Symbol" panose="05050102010706020507" pitchFamily="18" charset="2"/>
                            </a:rPr>
                            <m:t>𝑝</m:t>
                          </m:r>
                          <m:d>
                            <m:dPr>
                              <m:ctrlPr>
                                <a:rPr lang="en-US" sz="1900" i="1">
                                  <a:latin typeface="Cambria Math" panose="02040503050406030204" pitchFamily="18" charset="0"/>
                                  <a:ea typeface="Cambria Math" panose="02040503050406030204" pitchFamily="18" charset="0"/>
                                  <a:sym typeface="Symbol" panose="05050102010706020507" pitchFamily="18" charset="2"/>
                                </a:rPr>
                              </m:ctrlPr>
                            </m:dPr>
                            <m:e>
                              <m:r>
                                <a:rPr lang="en-US" sz="1900" i="1">
                                  <a:latin typeface="Cambria Math" panose="02040503050406030204" pitchFamily="18" charset="0"/>
                                  <a:ea typeface="Cambria Math" panose="02040503050406030204" pitchFamily="18" charset="0"/>
                                  <a:sym typeface="Symbol" panose="05050102010706020507" pitchFamily="18" charset="2"/>
                                </a:rPr>
                                <m:t>𝑡</m:t>
                              </m:r>
                            </m:e>
                          </m:d>
                          <m:r>
                            <a:rPr lang="en-US" sz="1900" i="1">
                              <a:latin typeface="Cambria Math" panose="02040503050406030204" pitchFamily="18" charset="0"/>
                              <a:ea typeface="Cambria Math" panose="02040503050406030204" pitchFamily="18" charset="0"/>
                              <a:sym typeface="Symbol" panose="05050102010706020507" pitchFamily="18" charset="2"/>
                            </a:rPr>
                            <m:t>=</m:t>
                          </m:r>
                          <m:sSup>
                            <m:sSupPr>
                              <m:ctrlPr>
                                <a:rPr lang="en-US" sz="1900" i="1">
                                  <a:latin typeface="Cambria Math" panose="02040503050406030204" pitchFamily="18" charset="0"/>
                                  <a:ea typeface="Cambria Math" panose="02040503050406030204" pitchFamily="18" charset="0"/>
                                  <a:sym typeface="Symbol" panose="05050102010706020507" pitchFamily="18" charset="2"/>
                                </a:rPr>
                              </m:ctrlPr>
                            </m:sSupPr>
                            <m:e>
                              <m:f>
                                <m:fPr>
                                  <m:ctrlPr>
                                    <a:rPr lang="en-US" sz="1900" i="1">
                                      <a:latin typeface="Cambria Math" panose="02040503050406030204" pitchFamily="18" charset="0"/>
                                      <a:ea typeface="Cambria Math" panose="02040503050406030204" pitchFamily="18" charset="0"/>
                                      <a:sym typeface="Symbol" panose="05050102010706020507" pitchFamily="18" charset="2"/>
                                    </a:rPr>
                                  </m:ctrlPr>
                                </m:fPr>
                                <m:num>
                                  <m:r>
                                    <a:rPr lang="en-US" sz="1900" i="1">
                                      <a:latin typeface="Cambria Math" panose="02040503050406030204" pitchFamily="18" charset="0"/>
                                      <a:ea typeface="Cambria Math" panose="02040503050406030204" pitchFamily="18" charset="0"/>
                                      <a:sym typeface="Symbol" panose="05050102010706020507" pitchFamily="18" charset="2"/>
                                    </a:rPr>
                                    <m:t>1</m:t>
                                  </m:r>
                                </m:num>
                                <m:den>
                                  <m:r>
                                    <a:rPr lang="en-US" sz="1900" i="1">
                                      <a:latin typeface="Cambria Math" panose="02040503050406030204" pitchFamily="18" charset="0"/>
                                      <a:ea typeface="Cambria Math" panose="02040503050406030204" pitchFamily="18" charset="0"/>
                                      <a:sym typeface="Symbol" panose="05050102010706020507" pitchFamily="18" charset="2"/>
                                    </a:rPr>
                                    <m:t>𝜏</m:t>
                                  </m:r>
                                </m:den>
                              </m:f>
                              <m:r>
                                <a:rPr lang="en-US" sz="1900" i="1">
                                  <a:latin typeface="Cambria Math" panose="02040503050406030204" pitchFamily="18" charset="0"/>
                                  <a:ea typeface="Cambria Math" panose="02040503050406030204" pitchFamily="18" charset="0"/>
                                  <a:sym typeface="Symbol" panose="05050102010706020507" pitchFamily="18" charset="2"/>
                                </a:rPr>
                                <m:t>𝑒</m:t>
                              </m:r>
                            </m:e>
                            <m:sup>
                              <m:r>
                                <a:rPr lang="en-US" sz="1900" i="1">
                                  <a:latin typeface="Cambria Math" panose="02040503050406030204" pitchFamily="18" charset="0"/>
                                  <a:ea typeface="Cambria Math" panose="02040503050406030204" pitchFamily="18" charset="0"/>
                                  <a:sym typeface="Symbol" panose="05050102010706020507" pitchFamily="18" charset="2"/>
                                </a:rPr>
                                <m:t>−</m:t>
                              </m:r>
                              <m:f>
                                <m:fPr>
                                  <m:ctrlPr>
                                    <a:rPr lang="en-US" sz="1900" i="1">
                                      <a:latin typeface="Cambria Math" panose="02040503050406030204" pitchFamily="18" charset="0"/>
                                      <a:ea typeface="Cambria Math" panose="02040503050406030204" pitchFamily="18" charset="0"/>
                                      <a:sym typeface="Symbol" panose="05050102010706020507" pitchFamily="18" charset="2"/>
                                    </a:rPr>
                                  </m:ctrlPr>
                                </m:fPr>
                                <m:num>
                                  <m:r>
                                    <a:rPr lang="en-US" sz="1900" i="1">
                                      <a:latin typeface="Cambria Math" panose="02040503050406030204" pitchFamily="18" charset="0"/>
                                      <a:ea typeface="Cambria Math" panose="02040503050406030204" pitchFamily="18" charset="0"/>
                                      <a:sym typeface="Symbol" panose="05050102010706020507" pitchFamily="18" charset="2"/>
                                    </a:rPr>
                                    <m:t>𝑡</m:t>
                                  </m:r>
                                </m:num>
                                <m:den>
                                  <m:r>
                                    <a:rPr lang="en-US" sz="1900" i="1">
                                      <a:latin typeface="Cambria Math" panose="02040503050406030204" pitchFamily="18" charset="0"/>
                                      <a:ea typeface="Cambria Math" panose="02040503050406030204" pitchFamily="18" charset="0"/>
                                      <a:sym typeface="Symbol" panose="05050102010706020507" pitchFamily="18" charset="2"/>
                                    </a:rPr>
                                    <m:t>𝜏</m:t>
                                  </m:r>
                                </m:den>
                              </m:f>
                            </m:sup>
                          </m:sSup>
                        </m:e>
                      </m:borderBox>
                    </m:oMath>
                  </m:oMathPara>
                </a14:m>
                <a:endParaRPr lang="en-US" sz="1900" dirty="0">
                  <a:latin typeface="Cambria Math"/>
                  <a:ea typeface="Cambria Math" panose="02040503050406030204" pitchFamily="18" charset="0"/>
                  <a:sym typeface="Symbol" panose="05050102010706020507" pitchFamily="18" charset="2"/>
                </a:endParaRPr>
              </a:p>
            </p:txBody>
          </p:sp>
        </mc:Choice>
        <mc:Fallback xmlns="">
          <p:sp>
            <p:nvSpPr>
              <p:cNvPr id="12" name="Rectangle 11"/>
              <p:cNvSpPr>
                <a:spLocks noRot="1" noChangeAspect="1" noMove="1" noResize="1" noEditPoints="1" noAdjustHandles="1" noChangeArrowheads="1" noChangeShapeType="1" noTextEdit="1"/>
              </p:cNvSpPr>
              <p:nvPr/>
            </p:nvSpPr>
            <p:spPr>
              <a:xfrm>
                <a:off x="-1" y="838199"/>
                <a:ext cx="6068239" cy="5654368"/>
              </a:xfrm>
              <a:prstGeom prst="rect">
                <a:avLst/>
              </a:prstGeom>
              <a:blipFill rotWithShape="0">
                <a:blip r:embed="rId3"/>
                <a:stretch>
                  <a:fillRect l="-905" t="-431" r="-1608"/>
                </a:stretch>
              </a:blipFill>
            </p:spPr>
            <p:txBody>
              <a:bodyPr/>
              <a:lstStyle/>
              <a:p>
                <a:r>
                  <a:rPr lang="en-US">
                    <a:noFill/>
                  </a:rPr>
                  <a:t> </a:t>
                </a:r>
              </a:p>
            </p:txBody>
          </p:sp>
        </mc:Fallback>
      </mc:AlternateContent>
      <p:sp>
        <p:nvSpPr>
          <p:cNvPr id="22" name="Rectangle 21"/>
          <p:cNvSpPr/>
          <p:nvPr/>
        </p:nvSpPr>
        <p:spPr>
          <a:xfrm>
            <a:off x="0" y="3895753"/>
            <a:ext cx="9144000" cy="369332"/>
          </a:xfrm>
          <a:prstGeom prst="rect">
            <a:avLst/>
          </a:prstGeom>
        </p:spPr>
        <p:txBody>
          <a:bodyPr wrap="square">
            <a:spAutoFit/>
          </a:bodyPr>
          <a:lstStyle/>
          <a:p>
            <a:r>
              <a:rPr lang="en-US" dirty="0"/>
              <a:t>	</a:t>
            </a:r>
          </a:p>
        </p:txBody>
      </p:sp>
      <p:pic>
        <p:nvPicPr>
          <p:cNvPr id="25" name="Picture 2" descr="figure_15_05b"/>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64579" y="3890086"/>
            <a:ext cx="2836117" cy="25107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 name="Picture 17" descr="Biocomplexity Logo"/>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6" name="Group 25"/>
          <p:cNvGrpSpPr/>
          <p:nvPr/>
        </p:nvGrpSpPr>
        <p:grpSpPr>
          <a:xfrm>
            <a:off x="6003204" y="881581"/>
            <a:ext cx="2985300" cy="2789008"/>
            <a:chOff x="6003204" y="881581"/>
            <a:chExt cx="2985300" cy="2789008"/>
          </a:xfrm>
        </p:grpSpPr>
        <p:grpSp>
          <p:nvGrpSpPr>
            <p:cNvPr id="27" name="Group 26"/>
            <p:cNvGrpSpPr/>
            <p:nvPr/>
          </p:nvGrpSpPr>
          <p:grpSpPr>
            <a:xfrm>
              <a:off x="6003204" y="881581"/>
              <a:ext cx="2985300" cy="2789008"/>
              <a:chOff x="6158700" y="2290317"/>
              <a:chExt cx="2985300" cy="2789008"/>
            </a:xfrm>
          </p:grpSpPr>
          <p:grpSp>
            <p:nvGrpSpPr>
              <p:cNvPr id="30" name="Group 29"/>
              <p:cNvGrpSpPr/>
              <p:nvPr/>
            </p:nvGrpSpPr>
            <p:grpSpPr>
              <a:xfrm>
                <a:off x="6158700" y="2290317"/>
                <a:ext cx="2985300" cy="2641442"/>
                <a:chOff x="6158700" y="2290317"/>
                <a:chExt cx="2985300" cy="2641442"/>
              </a:xfrm>
            </p:grpSpPr>
            <p:grpSp>
              <p:nvGrpSpPr>
                <p:cNvPr id="32" name="Group 31"/>
                <p:cNvGrpSpPr/>
                <p:nvPr/>
              </p:nvGrpSpPr>
              <p:grpSpPr>
                <a:xfrm>
                  <a:off x="6178202" y="2357677"/>
                  <a:ext cx="2965798" cy="2574082"/>
                  <a:chOff x="6178202" y="2357677"/>
                  <a:chExt cx="2965798" cy="2574082"/>
                </a:xfrm>
              </p:grpSpPr>
              <p:grpSp>
                <p:nvGrpSpPr>
                  <p:cNvPr id="34" name="Group 33"/>
                  <p:cNvGrpSpPr>
                    <a:grpSpLocks noChangeAspect="1"/>
                  </p:cNvGrpSpPr>
                  <p:nvPr/>
                </p:nvGrpSpPr>
                <p:grpSpPr>
                  <a:xfrm>
                    <a:off x="6178202" y="2603956"/>
                    <a:ext cx="2965798" cy="2327803"/>
                    <a:chOff x="558800" y="279400"/>
                    <a:chExt cx="8043863" cy="6313488"/>
                  </a:xfrm>
                </p:grpSpPr>
                <p:grpSp>
                  <p:nvGrpSpPr>
                    <p:cNvPr id="37" name="Group 36"/>
                    <p:cNvGrpSpPr/>
                    <p:nvPr/>
                  </p:nvGrpSpPr>
                  <p:grpSpPr>
                    <a:xfrm>
                      <a:off x="558800" y="279400"/>
                      <a:ext cx="8043863" cy="6313488"/>
                      <a:chOff x="558800" y="279400"/>
                      <a:chExt cx="8043863" cy="6313488"/>
                    </a:xfrm>
                  </p:grpSpPr>
                  <p:pic>
                    <p:nvPicPr>
                      <p:cNvPr id="39" name="Picture 2" descr="figure_15_05a"/>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58800" y="279400"/>
                        <a:ext cx="8043863" cy="6313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0" name="Curved Right Arrow 39"/>
                      <p:cNvSpPr/>
                      <p:nvPr/>
                    </p:nvSpPr>
                    <p:spPr bwMode="auto">
                      <a:xfrm rot="1890614">
                        <a:off x="6248998" y="1059312"/>
                        <a:ext cx="554510" cy="1033503"/>
                      </a:xfrm>
                      <a:prstGeom prst="curvedRightArrow">
                        <a:avLst/>
                      </a:prstGeom>
                      <a:solidFill>
                        <a:srgbClr val="00B05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panose="02020603050405020304" pitchFamily="18" charset="0"/>
                        </a:endParaRPr>
                      </a:p>
                    </p:txBody>
                  </p:sp>
                </p:grpSp>
                <p:sp>
                  <p:nvSpPr>
                    <p:cNvPr id="38" name="Freeform 37"/>
                    <p:cNvSpPr/>
                    <p:nvPr/>
                  </p:nvSpPr>
                  <p:spPr>
                    <a:xfrm rot="8124498">
                      <a:off x="6285129" y="751658"/>
                      <a:ext cx="1368552" cy="384048"/>
                    </a:xfrm>
                    <a:custGeom>
                      <a:avLst/>
                      <a:gdLst>
                        <a:gd name="connsiteX0" fmla="*/ 0 w 1234440"/>
                        <a:gd name="connsiteY0" fmla="*/ 384048 h 384048"/>
                        <a:gd name="connsiteX1" fmla="*/ 173736 w 1234440"/>
                        <a:gd name="connsiteY1" fmla="*/ 18288 h 384048"/>
                        <a:gd name="connsiteX2" fmla="*/ 356616 w 1234440"/>
                        <a:gd name="connsiteY2" fmla="*/ 365760 h 384048"/>
                        <a:gd name="connsiteX3" fmla="*/ 512064 w 1234440"/>
                        <a:gd name="connsiteY3" fmla="*/ 18288 h 384048"/>
                        <a:gd name="connsiteX4" fmla="*/ 694944 w 1234440"/>
                        <a:gd name="connsiteY4" fmla="*/ 374904 h 384048"/>
                        <a:gd name="connsiteX5" fmla="*/ 859536 w 1234440"/>
                        <a:gd name="connsiteY5" fmla="*/ 0 h 384048"/>
                        <a:gd name="connsiteX6" fmla="*/ 1042416 w 1234440"/>
                        <a:gd name="connsiteY6" fmla="*/ 374904 h 384048"/>
                        <a:gd name="connsiteX7" fmla="*/ 1106424 w 1234440"/>
                        <a:gd name="connsiteY7" fmla="*/ 192024 h 384048"/>
                        <a:gd name="connsiteX8" fmla="*/ 1234440 w 1234440"/>
                        <a:gd name="connsiteY8" fmla="*/ 192024 h 384048"/>
                        <a:gd name="connsiteX9" fmla="*/ 1216152 w 1234440"/>
                        <a:gd name="connsiteY9" fmla="*/ 192024 h 384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34440" h="384048">
                          <a:moveTo>
                            <a:pt x="0" y="384048"/>
                          </a:moveTo>
                          <a:cubicBezTo>
                            <a:pt x="57150" y="202692"/>
                            <a:pt x="114300" y="21336"/>
                            <a:pt x="173736" y="18288"/>
                          </a:cubicBezTo>
                          <a:cubicBezTo>
                            <a:pt x="233172" y="15240"/>
                            <a:pt x="300228" y="365760"/>
                            <a:pt x="356616" y="365760"/>
                          </a:cubicBezTo>
                          <a:cubicBezTo>
                            <a:pt x="413004" y="365760"/>
                            <a:pt x="455676" y="16764"/>
                            <a:pt x="512064" y="18288"/>
                          </a:cubicBezTo>
                          <a:cubicBezTo>
                            <a:pt x="568452" y="19812"/>
                            <a:pt x="637032" y="377952"/>
                            <a:pt x="694944" y="374904"/>
                          </a:cubicBezTo>
                          <a:cubicBezTo>
                            <a:pt x="752856" y="371856"/>
                            <a:pt x="801624" y="0"/>
                            <a:pt x="859536" y="0"/>
                          </a:cubicBezTo>
                          <a:cubicBezTo>
                            <a:pt x="917448" y="0"/>
                            <a:pt x="1001268" y="342900"/>
                            <a:pt x="1042416" y="374904"/>
                          </a:cubicBezTo>
                          <a:cubicBezTo>
                            <a:pt x="1083564" y="406908"/>
                            <a:pt x="1074420" y="222504"/>
                            <a:pt x="1106424" y="192024"/>
                          </a:cubicBezTo>
                          <a:cubicBezTo>
                            <a:pt x="1138428" y="161544"/>
                            <a:pt x="1234440" y="192024"/>
                            <a:pt x="1234440" y="192024"/>
                          </a:cubicBezTo>
                          <a:lnTo>
                            <a:pt x="1216152" y="192024"/>
                          </a:lnTo>
                        </a:path>
                      </a:pathLst>
                    </a:custGeom>
                    <a:noFill/>
                    <a:ln w="50800">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5" name="TextBox 34"/>
                  <p:cNvSpPr txBox="1"/>
                  <p:nvPr/>
                </p:nvSpPr>
                <p:spPr>
                  <a:xfrm>
                    <a:off x="8428284" y="2357677"/>
                    <a:ext cx="685800" cy="276999"/>
                  </a:xfrm>
                  <a:prstGeom prst="rect">
                    <a:avLst/>
                  </a:prstGeom>
                  <a:noFill/>
                </p:spPr>
                <p:txBody>
                  <a:bodyPr wrap="square" rtlCol="0">
                    <a:spAutoFit/>
                  </a:bodyPr>
                  <a:lstStyle/>
                  <a:p>
                    <a:r>
                      <a:rPr lang="en-US" sz="1200" b="1" dirty="0" smtClean="0">
                        <a:solidFill>
                          <a:srgbClr val="0070C0"/>
                        </a:solidFill>
                      </a:rPr>
                      <a:t>photon</a:t>
                    </a:r>
                    <a:endParaRPr lang="en-US" sz="1200" b="1" dirty="0">
                      <a:solidFill>
                        <a:srgbClr val="0070C0"/>
                      </a:solidFill>
                    </a:endParaRPr>
                  </a:p>
                </p:txBody>
              </p:sp>
              <mc:AlternateContent xmlns:mc="http://schemas.openxmlformats.org/markup-compatibility/2006" xmlns:a14="http://schemas.microsoft.com/office/drawing/2010/main">
                <mc:Choice Requires="a14">
                  <p:sp>
                    <p:nvSpPr>
                      <p:cNvPr id="36" name="TextBox 35"/>
                      <p:cNvSpPr txBox="1"/>
                      <p:nvPr/>
                    </p:nvSpPr>
                    <p:spPr>
                      <a:xfrm>
                        <a:off x="8218161" y="2994182"/>
                        <a:ext cx="693984"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b="1" i="1" smtClean="0">
                                  <a:solidFill>
                                    <a:srgbClr val="00B050"/>
                                  </a:solidFill>
                                  <a:latin typeface="Cambria Math" panose="02040503050406030204" pitchFamily="18" charset="0"/>
                                  <a:ea typeface="Cambria Math" panose="02040503050406030204" pitchFamily="18" charset="0"/>
                                </a:rPr>
                                <m:t>𝝋</m:t>
                              </m:r>
                            </m:oMath>
                          </m:oMathPara>
                        </a14:m>
                        <a:endParaRPr lang="en-US" b="1" dirty="0">
                          <a:solidFill>
                            <a:srgbClr val="00B050"/>
                          </a:solidFill>
                        </a:endParaRPr>
                      </a:p>
                    </p:txBody>
                  </p:sp>
                </mc:Choice>
                <mc:Fallback xmlns="">
                  <p:sp>
                    <p:nvSpPr>
                      <p:cNvPr id="36" name="TextBox 35"/>
                      <p:cNvSpPr txBox="1">
                        <a:spLocks noRot="1" noChangeAspect="1" noMove="1" noResize="1" noEditPoints="1" noAdjustHandles="1" noChangeArrowheads="1" noChangeShapeType="1" noTextEdit="1"/>
                      </p:cNvSpPr>
                      <p:nvPr/>
                    </p:nvSpPr>
                    <p:spPr>
                      <a:xfrm>
                        <a:off x="8218161" y="2994182"/>
                        <a:ext cx="693984" cy="369332"/>
                      </a:xfrm>
                      <a:prstGeom prst="rect">
                        <a:avLst/>
                      </a:prstGeom>
                      <a:blipFill rotWithShape="0">
                        <a:blip r:embed="rId7"/>
                        <a:stretch>
                          <a:fillRect b="-6557"/>
                        </a:stretch>
                      </a:blipFill>
                    </p:spPr>
                    <p:txBody>
                      <a:bodyPr/>
                      <a:lstStyle/>
                      <a:p>
                        <a:r>
                          <a:rPr lang="en-US">
                            <a:noFill/>
                          </a:rPr>
                          <a:t> </a:t>
                        </a:r>
                      </a:p>
                    </p:txBody>
                  </p:sp>
                </mc:Fallback>
              </mc:AlternateContent>
            </p:grpSp>
            <p:sp>
              <p:nvSpPr>
                <p:cNvPr id="33" name="TextBox 32"/>
                <p:cNvSpPr txBox="1"/>
                <p:nvPr/>
              </p:nvSpPr>
              <p:spPr>
                <a:xfrm>
                  <a:off x="6158700" y="2290317"/>
                  <a:ext cx="2057400" cy="381000"/>
                </a:xfrm>
                <a:prstGeom prst="rect">
                  <a:avLst/>
                </a:prstGeom>
                <a:noFill/>
              </p:spPr>
              <p:txBody>
                <a:bodyPr wrap="square" rtlCol="0">
                  <a:spAutoFit/>
                </a:bodyPr>
                <a:lstStyle/>
                <a:p>
                  <a:r>
                    <a:rPr lang="en-US" dirty="0" smtClean="0"/>
                    <a:t>trans-retinal</a:t>
                  </a:r>
                  <a:endParaRPr lang="en-US" dirty="0"/>
                </a:p>
              </p:txBody>
            </p:sp>
          </p:grpSp>
          <p:sp>
            <p:nvSpPr>
              <p:cNvPr id="31" name="TextBox 30"/>
              <p:cNvSpPr txBox="1"/>
              <p:nvPr/>
            </p:nvSpPr>
            <p:spPr>
              <a:xfrm>
                <a:off x="6187346" y="4698325"/>
                <a:ext cx="2057400" cy="381000"/>
              </a:xfrm>
              <a:prstGeom prst="rect">
                <a:avLst/>
              </a:prstGeom>
              <a:solidFill>
                <a:schemeClr val="bg1"/>
              </a:solidFill>
            </p:spPr>
            <p:txBody>
              <a:bodyPr wrap="square" rtlCol="0">
                <a:spAutoFit/>
              </a:bodyPr>
              <a:lstStyle/>
              <a:p>
                <a:r>
                  <a:rPr lang="en-US" dirty="0" smtClean="0"/>
                  <a:t>13-cis-retinal</a:t>
                </a:r>
                <a:endParaRPr lang="en-US" dirty="0"/>
              </a:p>
            </p:txBody>
          </p:sp>
        </p:grpSp>
        <p:sp>
          <p:nvSpPr>
            <p:cNvPr id="28" name="TextBox 27"/>
            <p:cNvSpPr txBox="1"/>
            <p:nvPr/>
          </p:nvSpPr>
          <p:spPr>
            <a:xfrm>
              <a:off x="7924800" y="1954778"/>
              <a:ext cx="1063704" cy="415498"/>
            </a:xfrm>
            <a:prstGeom prst="rect">
              <a:avLst/>
            </a:prstGeom>
            <a:noFill/>
          </p:spPr>
          <p:txBody>
            <a:bodyPr wrap="square" rtlCol="0">
              <a:spAutoFit/>
            </a:bodyPr>
            <a:lstStyle/>
            <a:p>
              <a:r>
                <a:rPr lang="en-US" sz="1050" b="1" dirty="0" err="1" smtClean="0">
                  <a:solidFill>
                    <a:srgbClr val="0070C0"/>
                  </a:solidFill>
                </a:rPr>
                <a:t>Photoactivated</a:t>
              </a:r>
              <a:r>
                <a:rPr lang="en-US" sz="1050" b="1" dirty="0" smtClean="0">
                  <a:solidFill>
                    <a:srgbClr val="0070C0"/>
                  </a:solidFill>
                </a:rPr>
                <a:t> + spontaneous</a:t>
              </a:r>
              <a:endParaRPr lang="en-US" sz="1050" b="1" dirty="0">
                <a:solidFill>
                  <a:srgbClr val="0070C0"/>
                </a:solidFill>
              </a:endParaRPr>
            </a:p>
          </p:txBody>
        </p:sp>
        <p:sp>
          <p:nvSpPr>
            <p:cNvPr id="29" name="TextBox 28"/>
            <p:cNvSpPr txBox="1"/>
            <p:nvPr/>
          </p:nvSpPr>
          <p:spPr>
            <a:xfrm>
              <a:off x="6556297" y="2076522"/>
              <a:ext cx="1063704" cy="253916"/>
            </a:xfrm>
            <a:prstGeom prst="rect">
              <a:avLst/>
            </a:prstGeom>
            <a:noFill/>
          </p:spPr>
          <p:txBody>
            <a:bodyPr wrap="square" rtlCol="0">
              <a:spAutoFit/>
            </a:bodyPr>
            <a:lstStyle/>
            <a:p>
              <a:r>
                <a:rPr lang="en-US" sz="1050" b="1" dirty="0" smtClean="0">
                  <a:solidFill>
                    <a:srgbClr val="FF0000"/>
                  </a:solidFill>
                </a:rPr>
                <a:t>Spontaneous</a:t>
              </a:r>
              <a:endParaRPr lang="en-US" sz="1050" b="1" dirty="0">
                <a:solidFill>
                  <a:srgbClr val="FF0000"/>
                </a:solidFill>
              </a:endParaRPr>
            </a:p>
          </p:txBody>
        </p:sp>
      </p:grpSp>
      <p:sp>
        <p:nvSpPr>
          <p:cNvPr id="41" name="TextBox 40"/>
          <p:cNvSpPr txBox="1"/>
          <p:nvPr/>
        </p:nvSpPr>
        <p:spPr>
          <a:xfrm>
            <a:off x="5867400" y="1219200"/>
            <a:ext cx="297179" cy="369332"/>
          </a:xfrm>
          <a:prstGeom prst="rect">
            <a:avLst/>
          </a:prstGeom>
          <a:noFill/>
        </p:spPr>
        <p:txBody>
          <a:bodyPr wrap="square" rtlCol="0">
            <a:spAutoFit/>
          </a:bodyPr>
          <a:lstStyle/>
          <a:p>
            <a:r>
              <a:rPr lang="en-US" dirty="0" smtClean="0"/>
              <a:t>B</a:t>
            </a:r>
            <a:endParaRPr lang="en-US" dirty="0"/>
          </a:p>
        </p:txBody>
      </p:sp>
      <p:sp>
        <p:nvSpPr>
          <p:cNvPr id="42" name="TextBox 41"/>
          <p:cNvSpPr txBox="1"/>
          <p:nvPr/>
        </p:nvSpPr>
        <p:spPr>
          <a:xfrm>
            <a:off x="5872902" y="2272120"/>
            <a:ext cx="297179" cy="369332"/>
          </a:xfrm>
          <a:prstGeom prst="rect">
            <a:avLst/>
          </a:prstGeom>
          <a:noFill/>
        </p:spPr>
        <p:txBody>
          <a:bodyPr wrap="square" rtlCol="0">
            <a:spAutoFit/>
          </a:bodyPr>
          <a:lstStyle/>
          <a:p>
            <a:r>
              <a:rPr lang="en-US" dirty="0" smtClean="0"/>
              <a:t>A</a:t>
            </a:r>
            <a:endParaRPr lang="en-US" dirty="0"/>
          </a:p>
        </p:txBody>
      </p:sp>
      <p:cxnSp>
        <p:nvCxnSpPr>
          <p:cNvPr id="43" name="Straight Arrow Connector 42"/>
          <p:cNvCxnSpPr/>
          <p:nvPr/>
        </p:nvCxnSpPr>
        <p:spPr>
          <a:xfrm>
            <a:off x="7772400" y="1828800"/>
            <a:ext cx="0" cy="68580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p:nvPr/>
        </p:nvCxnSpPr>
        <p:spPr>
          <a:xfrm>
            <a:off x="7467600" y="1828800"/>
            <a:ext cx="0" cy="685800"/>
          </a:xfrm>
          <a:prstGeom prst="straightConnector1">
            <a:avLst/>
          </a:prstGeom>
          <a:ln w="38100">
            <a:solidFill>
              <a:srgbClr val="FF0000"/>
            </a:solidFill>
            <a:headEnd type="triangle"/>
            <a:tailEnd type="none"/>
          </a:ln>
        </p:spPr>
        <p:style>
          <a:lnRef idx="1">
            <a:schemeClr val="accent1"/>
          </a:lnRef>
          <a:fillRef idx="0">
            <a:schemeClr val="accent1"/>
          </a:fillRef>
          <a:effectRef idx="0">
            <a:schemeClr val="accent1"/>
          </a:effectRef>
          <a:fontRef idx="minor">
            <a:schemeClr val="tx1"/>
          </a:fontRef>
        </p:style>
      </p:cxnSp>
      <p:pic>
        <p:nvPicPr>
          <p:cNvPr id="45" name="Picture 44" descr="redblackblockiu"/>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22753663"/>
      </p:ext>
    </p:ext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p:cNvSpPr>
            <a:spLocks noGrp="1" noChangeArrowheads="1"/>
          </p:cNvSpPr>
          <p:nvPr>
            <p:ph type="title"/>
          </p:nvPr>
        </p:nvSpPr>
        <p:spPr>
          <a:xfrm>
            <a:off x="0" y="12700"/>
            <a:ext cx="9144000" cy="825500"/>
          </a:xfrm>
        </p:spPr>
        <p:txBody>
          <a:bodyPr>
            <a:noAutofit/>
          </a:bodyPr>
          <a:lstStyle/>
          <a:p>
            <a:pPr eaLnBrk="1" hangingPunct="1"/>
            <a:r>
              <a:rPr lang="en-US" sz="4000" b="1" dirty="0" smtClean="0">
                <a:solidFill>
                  <a:srgbClr val="0000CC"/>
                </a:solidFill>
              </a:rPr>
              <a:t>Decay Kinetics</a:t>
            </a:r>
          </a:p>
        </p:txBody>
      </p:sp>
      <p:sp>
        <p:nvSpPr>
          <p:cNvPr id="2" name="Rectangle 1"/>
          <p:cNvSpPr/>
          <p:nvPr/>
        </p:nvSpPr>
        <p:spPr>
          <a:xfrm>
            <a:off x="0" y="685800"/>
            <a:ext cx="9144000" cy="2246769"/>
          </a:xfrm>
          <a:prstGeom prst="rect">
            <a:avLst/>
          </a:prstGeom>
        </p:spPr>
        <p:txBody>
          <a:bodyPr wrap="square">
            <a:spAutoFit/>
          </a:bodyPr>
          <a:lstStyle/>
          <a:p>
            <a:endParaRPr lang="en-US" sz="2000" dirty="0">
              <a:latin typeface="Cambria Math"/>
              <a:ea typeface="Cambria Math" panose="02040503050406030204" pitchFamily="18" charset="0"/>
              <a:sym typeface="Symbol" panose="05050102010706020507" pitchFamily="18" charset="2"/>
            </a:endParaRPr>
          </a:p>
          <a:p>
            <a:endParaRPr lang="en-US" sz="2000" dirty="0" smtClean="0">
              <a:solidFill>
                <a:srgbClr val="FF0000"/>
              </a:solidFill>
              <a:latin typeface="Cambria Math"/>
              <a:ea typeface="Cambria Math" panose="02040503050406030204" pitchFamily="18" charset="0"/>
              <a:sym typeface="Symbol" panose="05050102010706020507" pitchFamily="18" charset="2"/>
            </a:endParaRPr>
          </a:p>
          <a:p>
            <a:endParaRPr lang="en-US" sz="2000" dirty="0" smtClean="0">
              <a:solidFill>
                <a:srgbClr val="FF0000"/>
              </a:solidFill>
              <a:latin typeface="Cambria Math"/>
              <a:ea typeface="Cambria Math" panose="02040503050406030204" pitchFamily="18" charset="0"/>
              <a:sym typeface="Symbol" panose="05050102010706020507" pitchFamily="18" charset="2"/>
            </a:endParaRPr>
          </a:p>
          <a:p>
            <a:endParaRPr lang="en-US" sz="2000" dirty="0">
              <a:solidFill>
                <a:srgbClr val="FF0000"/>
              </a:solidFill>
              <a:latin typeface="Cambria Math"/>
              <a:ea typeface="Cambria Math" panose="02040503050406030204" pitchFamily="18" charset="0"/>
              <a:sym typeface="Symbol" panose="05050102010706020507" pitchFamily="18" charset="2"/>
            </a:endParaRPr>
          </a:p>
          <a:p>
            <a:endParaRPr lang="en-US" sz="2000" dirty="0" smtClean="0">
              <a:solidFill>
                <a:srgbClr val="FF0000"/>
              </a:solidFill>
              <a:latin typeface="Cambria Math"/>
              <a:ea typeface="Cambria Math" panose="02040503050406030204" pitchFamily="18" charset="0"/>
              <a:sym typeface="Symbol" panose="05050102010706020507" pitchFamily="18" charset="2"/>
            </a:endParaRPr>
          </a:p>
          <a:p>
            <a:r>
              <a:rPr lang="en-US" sz="2000" dirty="0" smtClean="0">
                <a:latin typeface="Cambria Math"/>
                <a:ea typeface="Cambria Math" panose="02040503050406030204" pitchFamily="18" charset="0"/>
                <a:sym typeface="Symbol" panose="05050102010706020507" pitchFamily="18" charset="2"/>
              </a:rPr>
              <a:t> </a:t>
            </a:r>
            <a:endParaRPr lang="en-US" sz="2000" dirty="0">
              <a:latin typeface="Cambria Math"/>
              <a:ea typeface="Cambria Math" panose="02040503050406030204" pitchFamily="18" charset="0"/>
              <a:sym typeface="Symbol" panose="05050102010706020507" pitchFamily="18" charset="2"/>
            </a:endParaRPr>
          </a:p>
          <a:p>
            <a:endParaRPr lang="en-US" sz="2000" dirty="0" smtClean="0">
              <a:latin typeface="Cambria Math"/>
              <a:ea typeface="Cambria Math"/>
              <a:sym typeface="Symbol" panose="05050102010706020507" pitchFamily="18" charset="2"/>
            </a:endParaRPr>
          </a:p>
        </p:txBody>
      </p:sp>
      <p:sp>
        <p:nvSpPr>
          <p:cNvPr id="3" name="Rectangle 2"/>
          <p:cNvSpPr/>
          <p:nvPr/>
        </p:nvSpPr>
        <p:spPr>
          <a:xfrm>
            <a:off x="0" y="3393590"/>
            <a:ext cx="9144000" cy="646331"/>
          </a:xfrm>
          <a:prstGeom prst="rect">
            <a:avLst/>
          </a:prstGeom>
        </p:spPr>
        <p:txBody>
          <a:bodyPr wrap="square">
            <a:spAutoFit/>
          </a:bodyPr>
          <a:lstStyle/>
          <a:p>
            <a:endParaRPr lang="en-US" dirty="0" smtClean="0"/>
          </a:p>
          <a:p>
            <a:endParaRPr lang="en-US" dirty="0"/>
          </a:p>
        </p:txBody>
      </p:sp>
      <mc:AlternateContent xmlns:mc="http://schemas.openxmlformats.org/markup-compatibility/2006" xmlns:a14="http://schemas.microsoft.com/office/drawing/2010/main">
        <mc:Choice Requires="a14">
          <p:sp>
            <p:nvSpPr>
              <p:cNvPr id="12" name="Rectangle 11"/>
              <p:cNvSpPr/>
              <p:nvPr/>
            </p:nvSpPr>
            <p:spPr>
              <a:xfrm>
                <a:off x="-1" y="838199"/>
                <a:ext cx="6164579" cy="5993115"/>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borderBox>
                        <m:borderBoxPr>
                          <m:ctrlPr>
                            <a:rPr lang="en-US" sz="2000" i="1" smtClean="0">
                              <a:latin typeface="Cambria Math" panose="02040503050406030204" pitchFamily="18" charset="0"/>
                              <a:ea typeface="Cambria Math" panose="02040503050406030204" pitchFamily="18" charset="0"/>
                              <a:sym typeface="Symbol" panose="05050102010706020507" pitchFamily="18" charset="2"/>
                            </a:rPr>
                          </m:ctrlPr>
                        </m:borderBoxPr>
                        <m:e>
                          <m:r>
                            <a:rPr lang="en-US" sz="2000" i="1">
                              <a:latin typeface="Cambria Math" panose="02040503050406030204" pitchFamily="18" charset="0"/>
                              <a:ea typeface="Cambria Math" panose="02040503050406030204" pitchFamily="18" charset="0"/>
                              <a:sym typeface="Symbol" panose="05050102010706020507" pitchFamily="18" charset="2"/>
                            </a:rPr>
                            <m:t>𝑝</m:t>
                          </m:r>
                          <m:d>
                            <m:dPr>
                              <m:ctrlPr>
                                <a:rPr lang="en-US" sz="2000" i="1">
                                  <a:latin typeface="Cambria Math" panose="02040503050406030204" pitchFamily="18" charset="0"/>
                                  <a:ea typeface="Cambria Math" panose="02040503050406030204" pitchFamily="18" charset="0"/>
                                  <a:sym typeface="Symbol" panose="05050102010706020507" pitchFamily="18" charset="2"/>
                                </a:rPr>
                              </m:ctrlPr>
                            </m:dPr>
                            <m:e>
                              <m:r>
                                <a:rPr lang="en-US" sz="2000" i="1">
                                  <a:latin typeface="Cambria Math" panose="02040503050406030204" pitchFamily="18" charset="0"/>
                                  <a:ea typeface="Cambria Math" panose="02040503050406030204" pitchFamily="18" charset="0"/>
                                  <a:sym typeface="Symbol" panose="05050102010706020507" pitchFamily="18" charset="2"/>
                                </a:rPr>
                                <m:t>𝑡</m:t>
                              </m:r>
                            </m:e>
                          </m:d>
                          <m:r>
                            <a:rPr lang="en-US" sz="2000" i="1">
                              <a:latin typeface="Cambria Math" panose="02040503050406030204" pitchFamily="18" charset="0"/>
                              <a:ea typeface="Cambria Math" panose="02040503050406030204" pitchFamily="18" charset="0"/>
                              <a:sym typeface="Symbol" panose="05050102010706020507" pitchFamily="18" charset="2"/>
                            </a:rPr>
                            <m:t>=</m:t>
                          </m:r>
                          <m:sSup>
                            <m:sSupPr>
                              <m:ctrlPr>
                                <a:rPr lang="en-US" sz="2000" i="1">
                                  <a:latin typeface="Cambria Math" panose="02040503050406030204" pitchFamily="18" charset="0"/>
                                  <a:ea typeface="Cambria Math" panose="02040503050406030204" pitchFamily="18" charset="0"/>
                                  <a:sym typeface="Symbol" panose="05050102010706020507" pitchFamily="18" charset="2"/>
                                </a:rPr>
                              </m:ctrlPr>
                            </m:sSupPr>
                            <m:e>
                              <m:f>
                                <m:fPr>
                                  <m:ctrlPr>
                                    <a:rPr lang="en-US" sz="2000" i="1">
                                      <a:latin typeface="Cambria Math" panose="02040503050406030204" pitchFamily="18" charset="0"/>
                                      <a:ea typeface="Cambria Math" panose="02040503050406030204" pitchFamily="18" charset="0"/>
                                      <a:sym typeface="Symbol" panose="05050102010706020507" pitchFamily="18" charset="2"/>
                                    </a:rPr>
                                  </m:ctrlPr>
                                </m:fPr>
                                <m:num>
                                  <m:r>
                                    <a:rPr lang="en-US" sz="2000" i="1">
                                      <a:latin typeface="Cambria Math" panose="02040503050406030204" pitchFamily="18" charset="0"/>
                                      <a:ea typeface="Cambria Math" panose="02040503050406030204" pitchFamily="18" charset="0"/>
                                      <a:sym typeface="Symbol" panose="05050102010706020507" pitchFamily="18" charset="2"/>
                                    </a:rPr>
                                    <m:t>1</m:t>
                                  </m:r>
                                </m:num>
                                <m:den>
                                  <m:r>
                                    <a:rPr lang="en-US" sz="2000" i="1">
                                      <a:latin typeface="Cambria Math" panose="02040503050406030204" pitchFamily="18" charset="0"/>
                                      <a:ea typeface="Cambria Math" panose="02040503050406030204" pitchFamily="18" charset="0"/>
                                      <a:sym typeface="Symbol" panose="05050102010706020507" pitchFamily="18" charset="2"/>
                                    </a:rPr>
                                    <m:t>𝜏</m:t>
                                  </m:r>
                                </m:den>
                              </m:f>
                              <m:r>
                                <a:rPr lang="en-US" sz="2000" i="1">
                                  <a:latin typeface="Cambria Math" panose="02040503050406030204" pitchFamily="18" charset="0"/>
                                  <a:ea typeface="Cambria Math" panose="02040503050406030204" pitchFamily="18" charset="0"/>
                                  <a:sym typeface="Symbol" panose="05050102010706020507" pitchFamily="18" charset="2"/>
                                </a:rPr>
                                <m:t>𝑒</m:t>
                              </m:r>
                            </m:e>
                            <m:sup>
                              <m:r>
                                <a:rPr lang="en-US" sz="2000" i="1">
                                  <a:latin typeface="Cambria Math" panose="02040503050406030204" pitchFamily="18" charset="0"/>
                                  <a:ea typeface="Cambria Math" panose="02040503050406030204" pitchFamily="18" charset="0"/>
                                  <a:sym typeface="Symbol" panose="05050102010706020507" pitchFamily="18" charset="2"/>
                                </a:rPr>
                                <m:t>−</m:t>
                              </m:r>
                              <m:f>
                                <m:fPr>
                                  <m:ctrlPr>
                                    <a:rPr lang="en-US" sz="2000" i="1">
                                      <a:latin typeface="Cambria Math" panose="02040503050406030204" pitchFamily="18" charset="0"/>
                                      <a:ea typeface="Cambria Math" panose="02040503050406030204" pitchFamily="18" charset="0"/>
                                      <a:sym typeface="Symbol" panose="05050102010706020507" pitchFamily="18" charset="2"/>
                                    </a:rPr>
                                  </m:ctrlPr>
                                </m:fPr>
                                <m:num>
                                  <m:r>
                                    <a:rPr lang="en-US" sz="2000" i="1">
                                      <a:latin typeface="Cambria Math" panose="02040503050406030204" pitchFamily="18" charset="0"/>
                                      <a:ea typeface="Cambria Math" panose="02040503050406030204" pitchFamily="18" charset="0"/>
                                      <a:sym typeface="Symbol" panose="05050102010706020507" pitchFamily="18" charset="2"/>
                                    </a:rPr>
                                    <m:t>𝑡</m:t>
                                  </m:r>
                                </m:num>
                                <m:den>
                                  <m:r>
                                    <a:rPr lang="en-US" sz="2000" i="1">
                                      <a:latin typeface="Cambria Math" panose="02040503050406030204" pitchFamily="18" charset="0"/>
                                      <a:ea typeface="Cambria Math" panose="02040503050406030204" pitchFamily="18" charset="0"/>
                                      <a:sym typeface="Symbol" panose="05050102010706020507" pitchFamily="18" charset="2"/>
                                    </a:rPr>
                                    <m:t>𝜏</m:t>
                                  </m:r>
                                </m:den>
                              </m:f>
                            </m:sup>
                          </m:sSup>
                          <m:r>
                            <a:rPr lang="en-US" sz="2000" b="0" i="1" smtClean="0">
                              <a:latin typeface="Cambria Math" panose="02040503050406030204" pitchFamily="18" charset="0"/>
                              <a:ea typeface="Cambria Math" panose="02040503050406030204" pitchFamily="18" charset="0"/>
                              <a:sym typeface="Symbol" panose="05050102010706020507" pitchFamily="18" charset="2"/>
                            </a:rPr>
                            <m:t>,   </m:t>
                          </m:r>
                          <m:r>
                            <a:rPr lang="en-US" sz="2000" b="0" i="1" smtClean="0">
                              <a:latin typeface="Cambria Math" panose="02040503050406030204" pitchFamily="18" charset="0"/>
                              <a:ea typeface="Cambria Math" panose="02040503050406030204" pitchFamily="18" charset="0"/>
                              <a:sym typeface="Symbol" panose="05050102010706020507" pitchFamily="18" charset="2"/>
                            </a:rPr>
                            <m:t>𝜏</m:t>
                          </m:r>
                          <m:r>
                            <a:rPr lang="en-US" sz="2000" b="0" i="1" smtClean="0">
                              <a:latin typeface="Cambria Math" panose="02040503050406030204" pitchFamily="18" charset="0"/>
                              <a:ea typeface="Cambria Math" panose="02040503050406030204" pitchFamily="18" charset="0"/>
                              <a:sym typeface="Symbol" panose="05050102010706020507" pitchFamily="18" charset="2"/>
                            </a:rPr>
                            <m:t>≡</m:t>
                          </m:r>
                          <m:f>
                            <m:fPr>
                              <m:ctrlPr>
                                <a:rPr lang="en-US" sz="2000" b="0" i="1" smtClean="0">
                                  <a:latin typeface="Cambria Math" panose="02040503050406030204" pitchFamily="18" charset="0"/>
                                  <a:ea typeface="Cambria Math" panose="02040503050406030204" pitchFamily="18" charset="0"/>
                                  <a:sym typeface="Symbol" panose="05050102010706020507" pitchFamily="18" charset="2"/>
                                </a:rPr>
                              </m:ctrlPr>
                            </m:fPr>
                            <m:num>
                              <m:r>
                                <a:rPr lang="en-US" sz="2000" b="0" i="1" smtClean="0">
                                  <a:latin typeface="Cambria Math" panose="02040503050406030204" pitchFamily="18" charset="0"/>
                                  <a:ea typeface="Cambria Math" panose="02040503050406030204" pitchFamily="18" charset="0"/>
                                  <a:sym typeface="Symbol" panose="05050102010706020507" pitchFamily="18" charset="2"/>
                                </a:rPr>
                                <m:t>1</m:t>
                              </m:r>
                            </m:num>
                            <m:den>
                              <m:r>
                                <a:rPr lang="en-US" sz="2000" b="0" i="1" smtClean="0">
                                  <a:latin typeface="Cambria Math" panose="02040503050406030204" pitchFamily="18" charset="0"/>
                                  <a:ea typeface="Cambria Math" panose="02040503050406030204" pitchFamily="18" charset="0"/>
                                  <a:sym typeface="Symbol" panose="05050102010706020507" pitchFamily="18" charset="2"/>
                                </a:rPr>
                                <m:t>𝑘</m:t>
                              </m:r>
                            </m:den>
                          </m:f>
                        </m:e>
                      </m:borderBox>
                    </m:oMath>
                  </m:oMathPara>
                </a14:m>
                <a:endParaRPr lang="en-US" sz="2000" dirty="0" smtClean="0">
                  <a:latin typeface="Cambria Math"/>
                  <a:ea typeface="Cambria Math" panose="02040503050406030204" pitchFamily="18" charset="0"/>
                  <a:sym typeface="Symbol" panose="05050102010706020507" pitchFamily="18" charset="2"/>
                </a:endParaRPr>
              </a:p>
              <a:p>
                <a:r>
                  <a:rPr lang="en-US" sz="2000" dirty="0" smtClean="0">
                    <a:latin typeface="Cambria Math"/>
                    <a:ea typeface="Cambria Math" panose="02040503050406030204" pitchFamily="18" charset="0"/>
                    <a:sym typeface="Symbol" panose="05050102010706020507" pitchFamily="18" charset="2"/>
                  </a:rPr>
                  <a:t>If we average over a population of molecules starting at a concentration</a:t>
                </a:r>
                <a14:m>
                  <m:oMath xmlns:m="http://schemas.openxmlformats.org/officeDocument/2006/math">
                    <m:r>
                      <a:rPr lang="en-US" sz="2000" b="0" i="0" smtClean="0">
                        <a:latin typeface="Cambria Math" panose="02040503050406030204" pitchFamily="18" charset="0"/>
                        <a:ea typeface="Cambria Math" panose="02040503050406030204" pitchFamily="18" charset="0"/>
                        <a:sym typeface="Symbol" panose="05050102010706020507" pitchFamily="18" charset="2"/>
                      </a:rPr>
                      <m:t> </m:t>
                    </m:r>
                    <m:sSub>
                      <m:sSubPr>
                        <m:ctrlPr>
                          <a:rPr lang="en-US" sz="2000" b="0" i="1" smtClean="0">
                            <a:latin typeface="Cambria Math" panose="02040503050406030204" pitchFamily="18" charset="0"/>
                            <a:ea typeface="Cambria Math" panose="02040503050406030204" pitchFamily="18" charset="0"/>
                            <a:sym typeface="Symbol" panose="05050102010706020507" pitchFamily="18" charset="2"/>
                          </a:rPr>
                        </m:ctrlPr>
                      </m:sSubPr>
                      <m:e>
                        <m:r>
                          <a:rPr lang="en-US" sz="2000" b="0" i="1" smtClean="0">
                            <a:latin typeface="Cambria Math" panose="02040503050406030204" pitchFamily="18" charset="0"/>
                            <a:ea typeface="Cambria Math" panose="02040503050406030204" pitchFamily="18" charset="0"/>
                            <a:sym typeface="Symbol" panose="05050102010706020507" pitchFamily="18" charset="2"/>
                          </a:rPr>
                          <m:t>𝑐</m:t>
                        </m:r>
                      </m:e>
                      <m:sub>
                        <m:r>
                          <a:rPr lang="en-US" sz="2000" b="0" i="1" smtClean="0">
                            <a:latin typeface="Cambria Math" panose="02040503050406030204" pitchFamily="18" charset="0"/>
                            <a:ea typeface="Cambria Math" panose="02040503050406030204" pitchFamily="18" charset="0"/>
                            <a:sym typeface="Symbol" panose="05050102010706020507" pitchFamily="18" charset="2"/>
                          </a:rPr>
                          <m:t>𝐵</m:t>
                        </m:r>
                      </m:sub>
                    </m:sSub>
                    <m:d>
                      <m:dPr>
                        <m:ctrlPr>
                          <a:rPr lang="en-US" sz="2000" b="0" i="1" smtClean="0">
                            <a:latin typeface="Cambria Math" panose="02040503050406030204" pitchFamily="18" charset="0"/>
                            <a:ea typeface="Cambria Math" panose="02040503050406030204" pitchFamily="18" charset="0"/>
                            <a:sym typeface="Symbol" panose="05050102010706020507" pitchFamily="18" charset="2"/>
                          </a:rPr>
                        </m:ctrlPr>
                      </m:dPr>
                      <m:e>
                        <m:r>
                          <a:rPr lang="en-US" sz="2000" b="0" i="1" smtClean="0">
                            <a:latin typeface="Cambria Math" panose="02040503050406030204" pitchFamily="18" charset="0"/>
                            <a:ea typeface="Cambria Math" panose="02040503050406030204" pitchFamily="18" charset="0"/>
                            <a:sym typeface="Symbol" panose="05050102010706020507" pitchFamily="18" charset="2"/>
                          </a:rPr>
                          <m:t>0</m:t>
                        </m:r>
                      </m:e>
                    </m:d>
                  </m:oMath>
                </a14:m>
                <a:r>
                  <a:rPr lang="en-US" sz="2000" dirty="0" smtClean="0">
                    <a:latin typeface="Cambria Math"/>
                    <a:ea typeface="Cambria Math" panose="02040503050406030204" pitchFamily="18" charset="0"/>
                    <a:sym typeface="Symbol" panose="05050102010706020507" pitchFamily="18" charset="2"/>
                  </a:rPr>
                  <a:t> and consider </a:t>
                </a:r>
                <a:r>
                  <a:rPr lang="en-US" sz="2000" b="1" dirty="0" smtClean="0">
                    <a:latin typeface="Cambria Math"/>
                    <a:ea typeface="Cambria Math" panose="02040503050406030204" pitchFamily="18" charset="0"/>
                    <a:sym typeface="Symbol" panose="05050102010706020507" pitchFamily="18" charset="2"/>
                  </a:rPr>
                  <a:t>the reaction </a:t>
                </a:r>
                <a14:m>
                  <m:oMath xmlns:m="http://schemas.openxmlformats.org/officeDocument/2006/math">
                    <m:r>
                      <a:rPr lang="en-US" sz="2000" i="1" dirty="0" smtClean="0">
                        <a:latin typeface="Cambria Math" panose="02040503050406030204" pitchFamily="18" charset="0"/>
                        <a:ea typeface="Cambria Math" panose="02040503050406030204" pitchFamily="18" charset="0"/>
                        <a:sym typeface="Symbol" panose="05050102010706020507" pitchFamily="18" charset="2"/>
                      </a:rPr>
                      <m:t>𝐵</m:t>
                    </m:r>
                    <m:r>
                      <a:rPr lang="en-US" sz="2000" i="1" dirty="0" smtClean="0">
                        <a:latin typeface="Cambria Math" panose="02040503050406030204" pitchFamily="18" charset="0"/>
                        <a:ea typeface="Cambria Math" panose="02040503050406030204" pitchFamily="18" charset="0"/>
                        <a:sym typeface="Symbol" panose="05050102010706020507" pitchFamily="18" charset="2"/>
                      </a:rPr>
                      <m:t>→</m:t>
                    </m:r>
                    <m:r>
                      <a:rPr lang="en-US" sz="2000" i="1" dirty="0" smtClean="0">
                        <a:latin typeface="Cambria Math" panose="02040503050406030204" pitchFamily="18" charset="0"/>
                        <a:ea typeface="Cambria Math" panose="02040503050406030204" pitchFamily="18" charset="0"/>
                        <a:sym typeface="Symbol" panose="05050102010706020507" pitchFamily="18" charset="2"/>
                      </a:rPr>
                      <m:t>𝐴</m:t>
                    </m:r>
                  </m:oMath>
                </a14:m>
                <a:endParaRPr lang="en-US" sz="2000" dirty="0" smtClean="0">
                  <a:latin typeface="Cambria Math"/>
                  <a:ea typeface="Cambria Math" panose="02040503050406030204" pitchFamily="18" charset="0"/>
                  <a:sym typeface="Symbol" panose="05050102010706020507" pitchFamily="18" charset="2"/>
                </a:endParaRPr>
              </a:p>
              <a:p>
                <a:endParaRPr lang="en-US" sz="2000" dirty="0">
                  <a:latin typeface="Cambria Math"/>
                  <a:ea typeface="Cambria Math" panose="02040503050406030204" pitchFamily="18" charset="0"/>
                  <a:sym typeface="Symbol" panose="05050102010706020507" pitchFamily="18" charset="2"/>
                </a:endParaRPr>
              </a:p>
              <a:p>
                <a:r>
                  <a:rPr lang="en-US" sz="2000" dirty="0" smtClean="0">
                    <a:latin typeface="Cambria Math"/>
                    <a:ea typeface="Cambria Math" panose="02040503050406030204" pitchFamily="18" charset="0"/>
                    <a:sym typeface="Symbol" panose="05050102010706020507" pitchFamily="18" charset="2"/>
                  </a:rPr>
                  <a:t>The exponential form of </a:t>
                </a:r>
                <a14:m>
                  <m:oMath xmlns:m="http://schemas.openxmlformats.org/officeDocument/2006/math">
                    <m:r>
                      <a:rPr lang="en-US" sz="2000" i="1">
                        <a:latin typeface="Cambria Math" panose="02040503050406030204" pitchFamily="18" charset="0"/>
                        <a:ea typeface="Cambria Math" panose="02040503050406030204" pitchFamily="18" charset="0"/>
                        <a:sym typeface="Symbol" panose="05050102010706020507" pitchFamily="18" charset="2"/>
                      </a:rPr>
                      <m:t>𝑝</m:t>
                    </m:r>
                    <m:d>
                      <m:dPr>
                        <m:ctrlPr>
                          <a:rPr lang="en-US" sz="2000" i="1">
                            <a:latin typeface="Cambria Math" panose="02040503050406030204" pitchFamily="18" charset="0"/>
                            <a:ea typeface="Cambria Math" panose="02040503050406030204" pitchFamily="18" charset="0"/>
                            <a:sym typeface="Symbol" panose="05050102010706020507" pitchFamily="18" charset="2"/>
                          </a:rPr>
                        </m:ctrlPr>
                      </m:dPr>
                      <m:e>
                        <m:r>
                          <a:rPr lang="en-US" sz="2000" i="1">
                            <a:latin typeface="Cambria Math" panose="02040503050406030204" pitchFamily="18" charset="0"/>
                            <a:ea typeface="Cambria Math" panose="02040503050406030204" pitchFamily="18" charset="0"/>
                            <a:sym typeface="Symbol" panose="05050102010706020507" pitchFamily="18" charset="2"/>
                          </a:rPr>
                          <m:t>𝑡</m:t>
                        </m:r>
                      </m:e>
                    </m:d>
                  </m:oMath>
                </a14:m>
                <a:endParaRPr lang="en-US" sz="2000" i="1" dirty="0" smtClean="0">
                  <a:latin typeface="Cambria Math" panose="02040503050406030204" pitchFamily="18" charset="0"/>
                  <a:ea typeface="Cambria Math" panose="02040503050406030204" pitchFamily="18" charset="0"/>
                  <a:sym typeface="Symbol" panose="05050102010706020507" pitchFamily="18" charset="2"/>
                </a:endParaRPr>
              </a:p>
              <a:p>
                <a:endParaRPr lang="en-US" sz="2000" i="1" dirty="0" smtClean="0">
                  <a:latin typeface="Cambria Math" panose="02040503050406030204" pitchFamily="18" charset="0"/>
                  <a:ea typeface="Cambria Math" panose="02040503050406030204" pitchFamily="18" charset="0"/>
                  <a:sym typeface="Symbol" panose="05050102010706020507" pitchFamily="18" charset="2"/>
                </a:endParaRPr>
              </a:p>
              <a:p>
                <a:pPr/>
                <a14:m>
                  <m:oMathPara xmlns:m="http://schemas.openxmlformats.org/officeDocument/2006/math">
                    <m:oMathParaPr>
                      <m:jc m:val="centerGroup"/>
                    </m:oMathParaPr>
                    <m:oMath xmlns:m="http://schemas.openxmlformats.org/officeDocument/2006/math">
                      <m:r>
                        <a:rPr lang="en-US" sz="2000" i="1">
                          <a:latin typeface="Cambria Math" panose="02040503050406030204" pitchFamily="18" charset="0"/>
                          <a:ea typeface="Cambria Math" panose="02040503050406030204" pitchFamily="18" charset="0"/>
                          <a:sym typeface="Symbol" panose="05050102010706020507" pitchFamily="18" charset="2"/>
                        </a:rPr>
                        <m:t>⇒</m:t>
                      </m:r>
                      <m:f>
                        <m:fPr>
                          <m:ctrlPr>
                            <a:rPr lang="en-US" sz="2000" i="1" smtClean="0">
                              <a:latin typeface="Cambria Math" panose="02040503050406030204" pitchFamily="18" charset="0"/>
                              <a:ea typeface="Cambria Math" panose="02040503050406030204" pitchFamily="18" charset="0"/>
                              <a:sym typeface="Symbol" panose="05050102010706020507" pitchFamily="18" charset="2"/>
                            </a:rPr>
                          </m:ctrlPr>
                        </m:fPr>
                        <m:num>
                          <m:r>
                            <a:rPr lang="en-US" sz="2000" i="1" smtClean="0">
                              <a:latin typeface="Cambria Math" panose="02040503050406030204" pitchFamily="18" charset="0"/>
                              <a:ea typeface="Cambria Math" panose="02040503050406030204" pitchFamily="18" charset="0"/>
                              <a:sym typeface="Symbol" panose="05050102010706020507" pitchFamily="18" charset="2"/>
                            </a:rPr>
                            <m:t>𝑑</m:t>
                          </m:r>
                          <m:sSub>
                            <m:sSubPr>
                              <m:ctrlPr>
                                <a:rPr lang="en-US" sz="2000" b="0" i="1" smtClean="0">
                                  <a:latin typeface="Cambria Math" panose="02040503050406030204" pitchFamily="18" charset="0"/>
                                  <a:ea typeface="Cambria Math" panose="02040503050406030204" pitchFamily="18" charset="0"/>
                                  <a:sym typeface="Symbol" panose="05050102010706020507" pitchFamily="18" charset="2"/>
                                </a:rPr>
                              </m:ctrlPr>
                            </m:sSubPr>
                            <m:e>
                              <m:r>
                                <a:rPr lang="en-US" sz="2000" b="0" i="1" smtClean="0">
                                  <a:latin typeface="Cambria Math" panose="02040503050406030204" pitchFamily="18" charset="0"/>
                                  <a:ea typeface="Cambria Math" panose="02040503050406030204" pitchFamily="18" charset="0"/>
                                  <a:sym typeface="Symbol" panose="05050102010706020507" pitchFamily="18" charset="2"/>
                                </a:rPr>
                                <m:t>𝑐</m:t>
                              </m:r>
                            </m:e>
                            <m:sub>
                              <m:r>
                                <a:rPr lang="en-US" sz="2000" b="0" i="1" smtClean="0">
                                  <a:latin typeface="Cambria Math" panose="02040503050406030204" pitchFamily="18" charset="0"/>
                                  <a:ea typeface="Cambria Math" panose="02040503050406030204" pitchFamily="18" charset="0"/>
                                  <a:sym typeface="Symbol" panose="05050102010706020507" pitchFamily="18" charset="2"/>
                                </a:rPr>
                                <m:t>𝐵</m:t>
                              </m:r>
                            </m:sub>
                          </m:sSub>
                          <m:r>
                            <a:rPr lang="en-US" sz="2000" b="0" i="1" smtClean="0">
                              <a:latin typeface="Cambria Math" panose="02040503050406030204" pitchFamily="18" charset="0"/>
                              <a:ea typeface="Cambria Math" panose="02040503050406030204" pitchFamily="18" charset="0"/>
                              <a:sym typeface="Symbol" panose="05050102010706020507" pitchFamily="18" charset="2"/>
                            </a:rPr>
                            <m:t>(</m:t>
                          </m:r>
                          <m:r>
                            <a:rPr lang="en-US" sz="2000" b="0" i="1" smtClean="0">
                              <a:latin typeface="Cambria Math" panose="02040503050406030204" pitchFamily="18" charset="0"/>
                              <a:ea typeface="Cambria Math" panose="02040503050406030204" pitchFamily="18" charset="0"/>
                              <a:sym typeface="Symbol" panose="05050102010706020507" pitchFamily="18" charset="2"/>
                            </a:rPr>
                            <m:t>𝑡</m:t>
                          </m:r>
                          <m:r>
                            <a:rPr lang="en-US" sz="2000" b="0" i="1" smtClean="0">
                              <a:latin typeface="Cambria Math" panose="02040503050406030204" pitchFamily="18" charset="0"/>
                              <a:ea typeface="Cambria Math" panose="02040503050406030204" pitchFamily="18" charset="0"/>
                              <a:sym typeface="Symbol" panose="05050102010706020507" pitchFamily="18" charset="2"/>
                            </a:rPr>
                            <m:t>)</m:t>
                          </m:r>
                        </m:num>
                        <m:den>
                          <m:r>
                            <a:rPr lang="en-US" sz="2000" i="1" smtClean="0">
                              <a:latin typeface="Cambria Math" panose="02040503050406030204" pitchFamily="18" charset="0"/>
                              <a:ea typeface="Cambria Math" panose="02040503050406030204" pitchFamily="18" charset="0"/>
                              <a:sym typeface="Symbol" panose="05050102010706020507" pitchFamily="18" charset="2"/>
                            </a:rPr>
                            <m:t>𝑑</m:t>
                          </m:r>
                          <m:r>
                            <a:rPr lang="en-US" sz="2000" b="0" i="1" smtClean="0">
                              <a:latin typeface="Cambria Math" panose="02040503050406030204" pitchFamily="18" charset="0"/>
                              <a:ea typeface="Cambria Math" panose="02040503050406030204" pitchFamily="18" charset="0"/>
                              <a:sym typeface="Symbol" panose="05050102010706020507" pitchFamily="18" charset="2"/>
                            </a:rPr>
                            <m:t>𝑡</m:t>
                          </m:r>
                        </m:den>
                      </m:f>
                      <m:r>
                        <a:rPr lang="en-US" sz="2000" b="0" i="0" smtClean="0">
                          <a:latin typeface="Cambria Math" panose="02040503050406030204" pitchFamily="18" charset="0"/>
                          <a:ea typeface="Cambria Math" panose="02040503050406030204" pitchFamily="18" charset="0"/>
                          <a:sym typeface="Symbol" panose="05050102010706020507" pitchFamily="18" charset="2"/>
                        </a:rPr>
                        <m:t>=−</m:t>
                      </m:r>
                      <m:r>
                        <a:rPr lang="en-US" sz="2000" b="0" i="1" smtClean="0">
                          <a:latin typeface="Cambria Math" panose="02040503050406030204" pitchFamily="18" charset="0"/>
                          <a:ea typeface="Cambria Math" panose="02040503050406030204" pitchFamily="18" charset="0"/>
                          <a:sym typeface="Symbol" panose="05050102010706020507" pitchFamily="18" charset="2"/>
                        </a:rPr>
                        <m:t>𝑘</m:t>
                      </m:r>
                      <m:sSub>
                        <m:sSubPr>
                          <m:ctrlPr>
                            <a:rPr lang="en-US" sz="2000" b="0" i="1" smtClean="0">
                              <a:latin typeface="Cambria Math" panose="02040503050406030204" pitchFamily="18" charset="0"/>
                              <a:ea typeface="Cambria Math" panose="02040503050406030204" pitchFamily="18" charset="0"/>
                              <a:sym typeface="Symbol" panose="05050102010706020507" pitchFamily="18" charset="2"/>
                            </a:rPr>
                          </m:ctrlPr>
                        </m:sSubPr>
                        <m:e>
                          <m:r>
                            <a:rPr lang="en-US" sz="2000" b="0" i="1" smtClean="0">
                              <a:latin typeface="Cambria Math" panose="02040503050406030204" pitchFamily="18" charset="0"/>
                              <a:ea typeface="Cambria Math" panose="02040503050406030204" pitchFamily="18" charset="0"/>
                              <a:sym typeface="Symbol" panose="05050102010706020507" pitchFamily="18" charset="2"/>
                            </a:rPr>
                            <m:t>𝑐</m:t>
                          </m:r>
                        </m:e>
                        <m:sub>
                          <m:r>
                            <a:rPr lang="en-US" sz="2000" b="0" i="1" smtClean="0">
                              <a:latin typeface="Cambria Math" panose="02040503050406030204" pitchFamily="18" charset="0"/>
                              <a:ea typeface="Cambria Math" panose="02040503050406030204" pitchFamily="18" charset="0"/>
                              <a:sym typeface="Symbol" panose="05050102010706020507" pitchFamily="18" charset="2"/>
                            </a:rPr>
                            <m:t>𝐵</m:t>
                          </m:r>
                        </m:sub>
                      </m:sSub>
                      <m:r>
                        <a:rPr lang="en-US" sz="2000" b="0" i="1" smtClean="0">
                          <a:latin typeface="Cambria Math" panose="02040503050406030204" pitchFamily="18" charset="0"/>
                          <a:ea typeface="Cambria Math" panose="02040503050406030204" pitchFamily="18" charset="0"/>
                          <a:sym typeface="Symbol" panose="05050102010706020507" pitchFamily="18" charset="2"/>
                        </a:rPr>
                        <m:t>(</m:t>
                      </m:r>
                      <m:r>
                        <a:rPr lang="en-US" sz="2000" b="0" i="1" smtClean="0">
                          <a:latin typeface="Cambria Math" panose="02040503050406030204" pitchFamily="18" charset="0"/>
                          <a:ea typeface="Cambria Math" panose="02040503050406030204" pitchFamily="18" charset="0"/>
                          <a:sym typeface="Symbol" panose="05050102010706020507" pitchFamily="18" charset="2"/>
                        </a:rPr>
                        <m:t>𝑡</m:t>
                      </m:r>
                      <m:r>
                        <a:rPr lang="en-US" sz="2000" b="0" i="1" smtClean="0">
                          <a:latin typeface="Cambria Math" panose="02040503050406030204" pitchFamily="18" charset="0"/>
                          <a:ea typeface="Cambria Math" panose="02040503050406030204" pitchFamily="18" charset="0"/>
                          <a:sym typeface="Symbol" panose="05050102010706020507" pitchFamily="18" charset="2"/>
                        </a:rPr>
                        <m:t>)</m:t>
                      </m:r>
                    </m:oMath>
                  </m:oMathPara>
                </a14:m>
                <a:endParaRPr lang="en-US" sz="2000" dirty="0" smtClean="0">
                  <a:latin typeface="Cambria Math"/>
                  <a:ea typeface="Cambria Math" panose="02040503050406030204" pitchFamily="18" charset="0"/>
                  <a:sym typeface="Symbol" panose="05050102010706020507" pitchFamily="18" charset="2"/>
                </a:endParaRPr>
              </a:p>
              <a:p>
                <a:endParaRPr lang="en-US" sz="2000" dirty="0">
                  <a:latin typeface="Cambria Math"/>
                  <a:ea typeface="Cambria Math" panose="02040503050406030204" pitchFamily="18" charset="0"/>
                  <a:sym typeface="Symbol" panose="05050102010706020507" pitchFamily="18" charset="2"/>
                </a:endParaRPr>
              </a:p>
              <a:p>
                <a:r>
                  <a:rPr lang="en-US" sz="2000" dirty="0" smtClean="0">
                    <a:latin typeface="Cambria Math"/>
                    <a:ea typeface="Cambria Math" panose="02040503050406030204" pitchFamily="18" charset="0"/>
                    <a:sym typeface="Symbol" panose="05050102010706020507" pitchFamily="18" charset="2"/>
                  </a:rPr>
                  <a:t>This equation is linear in </a:t>
                </a:r>
                <a14:m>
                  <m:oMath xmlns:m="http://schemas.openxmlformats.org/officeDocument/2006/math">
                    <m:sSub>
                      <m:sSubPr>
                        <m:ctrlPr>
                          <a:rPr lang="en-US" sz="2000" b="0" i="1" dirty="0" smtClean="0">
                            <a:latin typeface="Cambria Math" panose="02040503050406030204" pitchFamily="18" charset="0"/>
                            <a:ea typeface="Cambria Math" panose="02040503050406030204" pitchFamily="18" charset="0"/>
                            <a:sym typeface="Symbol" panose="05050102010706020507" pitchFamily="18" charset="2"/>
                          </a:rPr>
                        </m:ctrlPr>
                      </m:sSubPr>
                      <m:e>
                        <m:r>
                          <a:rPr lang="en-US" sz="2000" i="1" dirty="0" smtClean="0">
                            <a:latin typeface="Cambria Math" panose="02040503050406030204" pitchFamily="18" charset="0"/>
                            <a:ea typeface="Cambria Math" panose="02040503050406030204" pitchFamily="18" charset="0"/>
                            <a:sym typeface="Symbol" panose="05050102010706020507" pitchFamily="18" charset="2"/>
                          </a:rPr>
                          <m:t>𝑐</m:t>
                        </m:r>
                      </m:e>
                      <m:sub>
                        <m:r>
                          <a:rPr lang="en-US" sz="2000" b="0" i="1" dirty="0" smtClean="0">
                            <a:latin typeface="Cambria Math" panose="02040503050406030204" pitchFamily="18" charset="0"/>
                            <a:ea typeface="Cambria Math" panose="02040503050406030204" pitchFamily="18" charset="0"/>
                            <a:sym typeface="Symbol" panose="05050102010706020507" pitchFamily="18" charset="2"/>
                          </a:rPr>
                          <m:t>𝐵</m:t>
                        </m:r>
                      </m:sub>
                    </m:sSub>
                  </m:oMath>
                </a14:m>
                <a:r>
                  <a:rPr lang="en-US" sz="2000" dirty="0" smtClean="0">
                    <a:latin typeface="Cambria Math"/>
                    <a:ea typeface="Cambria Math" panose="02040503050406030204" pitchFamily="18" charset="0"/>
                    <a:sym typeface="Symbol" panose="05050102010706020507" pitchFamily="18" charset="2"/>
                  </a:rPr>
                  <a:t>, hence its name </a:t>
                </a:r>
                <a:r>
                  <a:rPr lang="en-US" sz="2000" b="1" dirty="0" smtClean="0">
                    <a:latin typeface="Cambria Math"/>
                    <a:ea typeface="Cambria Math" panose="02040503050406030204" pitchFamily="18" charset="0"/>
                    <a:sym typeface="Symbol" panose="05050102010706020507" pitchFamily="18" charset="2"/>
                  </a:rPr>
                  <a:t>first order decay kinetics</a:t>
                </a:r>
                <a:r>
                  <a:rPr lang="en-US" sz="2000" dirty="0" smtClean="0">
                    <a:latin typeface="Cambria Math"/>
                    <a:ea typeface="Cambria Math" panose="02040503050406030204" pitchFamily="18" charset="0"/>
                    <a:sym typeface="Symbol" panose="05050102010706020507" pitchFamily="18" charset="2"/>
                  </a:rPr>
                  <a:t>.</a:t>
                </a:r>
              </a:p>
              <a:p>
                <a:endParaRPr lang="en-US" sz="2000" dirty="0">
                  <a:latin typeface="Cambria Math"/>
                  <a:ea typeface="Cambria Math" panose="02040503050406030204" pitchFamily="18" charset="0"/>
                  <a:sym typeface="Symbol" panose="05050102010706020507" pitchFamily="18" charset="2"/>
                </a:endParaRPr>
              </a:p>
              <a:p>
                <a:r>
                  <a:rPr lang="en-US" sz="2000" dirty="0" smtClean="0">
                    <a:latin typeface="Cambria Math"/>
                    <a:ea typeface="Cambria Math" panose="02040503050406030204" pitchFamily="18" charset="0"/>
                    <a:sym typeface="Symbol" panose="05050102010706020507" pitchFamily="18" charset="2"/>
                  </a:rPr>
                  <a:t>If we don’t care about the output molecules of the decay, we denote this reaction </a:t>
                </a:r>
                <a14:m>
                  <m:oMath xmlns:m="http://schemas.openxmlformats.org/officeDocument/2006/math">
                    <m:r>
                      <a:rPr lang="en-US" sz="2000" i="1" dirty="0">
                        <a:latin typeface="Cambria Math" panose="02040503050406030204" pitchFamily="18" charset="0"/>
                        <a:ea typeface="Cambria Math" panose="02040503050406030204" pitchFamily="18" charset="0"/>
                        <a:sym typeface="Symbol" panose="05050102010706020507" pitchFamily="18" charset="2"/>
                      </a:rPr>
                      <m:t>𝐵</m:t>
                    </m:r>
                    <m:r>
                      <a:rPr lang="en-US" sz="2000" i="1" dirty="0">
                        <a:latin typeface="Cambria Math" panose="02040503050406030204" pitchFamily="18" charset="0"/>
                        <a:ea typeface="Cambria Math" panose="02040503050406030204" pitchFamily="18" charset="0"/>
                        <a:sym typeface="Symbol" panose="05050102010706020507" pitchFamily="18" charset="2"/>
                      </a:rPr>
                      <m:t>→</m:t>
                    </m:r>
                  </m:oMath>
                </a14:m>
                <a:endParaRPr lang="en-US" sz="2000" dirty="0" smtClean="0">
                  <a:latin typeface="Cambria Math"/>
                  <a:ea typeface="Cambria Math" panose="02040503050406030204" pitchFamily="18" charset="0"/>
                  <a:sym typeface="Symbol" panose="05050102010706020507" pitchFamily="18" charset="2"/>
                </a:endParaRPr>
              </a:p>
              <a:p>
                <a:endParaRPr lang="en-US" sz="2000" dirty="0">
                  <a:latin typeface="Cambria Math"/>
                  <a:ea typeface="Cambria Math" panose="02040503050406030204" pitchFamily="18" charset="0"/>
                  <a:sym typeface="Symbol" panose="05050102010706020507" pitchFamily="18" charset="2"/>
                </a:endParaRPr>
              </a:p>
              <a:p>
                <a:r>
                  <a:rPr lang="en-US" sz="2000" dirty="0" smtClean="0">
                    <a:latin typeface="Cambria Math"/>
                    <a:ea typeface="Cambria Math" panose="02040503050406030204" pitchFamily="18" charset="0"/>
                    <a:sym typeface="Symbol" panose="05050102010706020507" pitchFamily="18" charset="2"/>
                  </a:rPr>
                  <a:t>For a first order equation, </a:t>
                </a:r>
                <a:r>
                  <a:rPr lang="en-US" sz="2000" dirty="0" smtClean="0">
                    <a:solidFill>
                      <a:srgbClr val="00B050"/>
                    </a:solidFill>
                    <a:latin typeface="Cambria Math"/>
                    <a:ea typeface="Cambria Math" panose="02040503050406030204" pitchFamily="18" charset="0"/>
                    <a:sym typeface="Symbol" panose="05050102010706020507" pitchFamily="18" charset="2"/>
                  </a:rPr>
                  <a:t>the </a:t>
                </a:r>
                <a:r>
                  <a:rPr lang="en-US" sz="2000" b="1" dirty="0" smtClean="0">
                    <a:solidFill>
                      <a:srgbClr val="00B050"/>
                    </a:solidFill>
                    <a:latin typeface="Cambria Math"/>
                    <a:ea typeface="Cambria Math" panose="02040503050406030204" pitchFamily="18" charset="0"/>
                    <a:sym typeface="Symbol" panose="05050102010706020507" pitchFamily="18" charset="2"/>
                  </a:rPr>
                  <a:t>time average of the probability for a single molecule equals the population average at a given time. </a:t>
                </a:r>
                <a:r>
                  <a:rPr lang="en-US" sz="2000" b="1" dirty="0" smtClean="0">
                    <a:solidFill>
                      <a:srgbClr val="FF0000"/>
                    </a:solidFill>
                    <a:latin typeface="Cambria Math"/>
                    <a:ea typeface="Cambria Math" panose="02040503050406030204" pitchFamily="18" charset="0"/>
                    <a:sym typeface="Symbol" panose="05050102010706020507" pitchFamily="18" charset="2"/>
                  </a:rPr>
                  <a:t>Not true if nonlinear.</a:t>
                </a:r>
                <a:endParaRPr lang="en-US" sz="2000" b="1" dirty="0">
                  <a:solidFill>
                    <a:srgbClr val="FF0000"/>
                  </a:solidFill>
                  <a:latin typeface="Cambria Math"/>
                  <a:ea typeface="Cambria Math" panose="02040503050406030204" pitchFamily="18" charset="0"/>
                  <a:sym typeface="Symbol" panose="05050102010706020507" pitchFamily="18" charset="2"/>
                </a:endParaRPr>
              </a:p>
            </p:txBody>
          </p:sp>
        </mc:Choice>
        <mc:Fallback xmlns="">
          <p:sp>
            <p:nvSpPr>
              <p:cNvPr id="12" name="Rectangle 11"/>
              <p:cNvSpPr>
                <a:spLocks noRot="1" noChangeAspect="1" noMove="1" noResize="1" noEditPoints="1" noAdjustHandles="1" noChangeArrowheads="1" noChangeShapeType="1" noTextEdit="1"/>
              </p:cNvSpPr>
              <p:nvPr/>
            </p:nvSpPr>
            <p:spPr>
              <a:xfrm>
                <a:off x="-1" y="838199"/>
                <a:ext cx="6164579" cy="5993115"/>
              </a:xfrm>
              <a:prstGeom prst="rect">
                <a:avLst/>
              </a:prstGeom>
              <a:blipFill rotWithShape="0">
                <a:blip r:embed="rId3"/>
                <a:stretch>
                  <a:fillRect l="-989" r="-1583" b="-711"/>
                </a:stretch>
              </a:blipFill>
            </p:spPr>
            <p:txBody>
              <a:bodyPr/>
              <a:lstStyle/>
              <a:p>
                <a:r>
                  <a:rPr lang="en-US">
                    <a:noFill/>
                  </a:rPr>
                  <a:t> </a:t>
                </a:r>
              </a:p>
            </p:txBody>
          </p:sp>
        </mc:Fallback>
      </mc:AlternateContent>
      <p:sp>
        <p:nvSpPr>
          <p:cNvPr id="22" name="Rectangle 21"/>
          <p:cNvSpPr/>
          <p:nvPr/>
        </p:nvSpPr>
        <p:spPr>
          <a:xfrm>
            <a:off x="0" y="3895753"/>
            <a:ext cx="9144000" cy="369332"/>
          </a:xfrm>
          <a:prstGeom prst="rect">
            <a:avLst/>
          </a:prstGeom>
        </p:spPr>
        <p:txBody>
          <a:bodyPr wrap="square">
            <a:spAutoFit/>
          </a:bodyPr>
          <a:lstStyle/>
          <a:p>
            <a:r>
              <a:rPr lang="en-US" dirty="0"/>
              <a:t>	</a:t>
            </a:r>
          </a:p>
        </p:txBody>
      </p:sp>
      <p:pic>
        <p:nvPicPr>
          <p:cNvPr id="25" name="Picture 2" descr="figure_15_05b"/>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64579" y="3890086"/>
            <a:ext cx="2836117" cy="25107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 name="Picture 17" descr="Biocomplexity Logo"/>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6" name="Group 25"/>
          <p:cNvGrpSpPr/>
          <p:nvPr/>
        </p:nvGrpSpPr>
        <p:grpSpPr>
          <a:xfrm>
            <a:off x="6003204" y="881581"/>
            <a:ext cx="2985300" cy="2789008"/>
            <a:chOff x="6003204" y="881581"/>
            <a:chExt cx="2985300" cy="2789008"/>
          </a:xfrm>
        </p:grpSpPr>
        <p:grpSp>
          <p:nvGrpSpPr>
            <p:cNvPr id="27" name="Group 26"/>
            <p:cNvGrpSpPr/>
            <p:nvPr/>
          </p:nvGrpSpPr>
          <p:grpSpPr>
            <a:xfrm>
              <a:off x="6003204" y="881581"/>
              <a:ext cx="2985300" cy="2789008"/>
              <a:chOff x="6158700" y="2290317"/>
              <a:chExt cx="2985300" cy="2789008"/>
            </a:xfrm>
          </p:grpSpPr>
          <p:grpSp>
            <p:nvGrpSpPr>
              <p:cNvPr id="30" name="Group 29"/>
              <p:cNvGrpSpPr/>
              <p:nvPr/>
            </p:nvGrpSpPr>
            <p:grpSpPr>
              <a:xfrm>
                <a:off x="6158700" y="2290317"/>
                <a:ext cx="2985300" cy="2641442"/>
                <a:chOff x="6158700" y="2290317"/>
                <a:chExt cx="2985300" cy="2641442"/>
              </a:xfrm>
            </p:grpSpPr>
            <p:grpSp>
              <p:nvGrpSpPr>
                <p:cNvPr id="32" name="Group 31"/>
                <p:cNvGrpSpPr/>
                <p:nvPr/>
              </p:nvGrpSpPr>
              <p:grpSpPr>
                <a:xfrm>
                  <a:off x="6178202" y="2357677"/>
                  <a:ext cx="2965798" cy="2574082"/>
                  <a:chOff x="6178202" y="2357677"/>
                  <a:chExt cx="2965798" cy="2574082"/>
                </a:xfrm>
              </p:grpSpPr>
              <p:grpSp>
                <p:nvGrpSpPr>
                  <p:cNvPr id="34" name="Group 33"/>
                  <p:cNvGrpSpPr>
                    <a:grpSpLocks noChangeAspect="1"/>
                  </p:cNvGrpSpPr>
                  <p:nvPr/>
                </p:nvGrpSpPr>
                <p:grpSpPr>
                  <a:xfrm>
                    <a:off x="6178202" y="2603956"/>
                    <a:ext cx="2965798" cy="2327803"/>
                    <a:chOff x="558800" y="279400"/>
                    <a:chExt cx="8043863" cy="6313488"/>
                  </a:xfrm>
                </p:grpSpPr>
                <p:grpSp>
                  <p:nvGrpSpPr>
                    <p:cNvPr id="37" name="Group 36"/>
                    <p:cNvGrpSpPr/>
                    <p:nvPr/>
                  </p:nvGrpSpPr>
                  <p:grpSpPr>
                    <a:xfrm>
                      <a:off x="558800" y="279400"/>
                      <a:ext cx="8043863" cy="6313488"/>
                      <a:chOff x="558800" y="279400"/>
                      <a:chExt cx="8043863" cy="6313488"/>
                    </a:xfrm>
                  </p:grpSpPr>
                  <p:pic>
                    <p:nvPicPr>
                      <p:cNvPr id="39" name="Picture 2" descr="figure_15_05a"/>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58800" y="279400"/>
                        <a:ext cx="8043863" cy="6313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0" name="Curved Right Arrow 39"/>
                      <p:cNvSpPr/>
                      <p:nvPr/>
                    </p:nvSpPr>
                    <p:spPr bwMode="auto">
                      <a:xfrm rot="1890614">
                        <a:off x="6248998" y="1059312"/>
                        <a:ext cx="554510" cy="1033503"/>
                      </a:xfrm>
                      <a:prstGeom prst="curvedRightArrow">
                        <a:avLst/>
                      </a:prstGeom>
                      <a:solidFill>
                        <a:srgbClr val="00B05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panose="02020603050405020304" pitchFamily="18" charset="0"/>
                        </a:endParaRPr>
                      </a:p>
                    </p:txBody>
                  </p:sp>
                </p:grpSp>
                <p:sp>
                  <p:nvSpPr>
                    <p:cNvPr id="38" name="Freeform 37"/>
                    <p:cNvSpPr/>
                    <p:nvPr/>
                  </p:nvSpPr>
                  <p:spPr>
                    <a:xfrm rot="8124498">
                      <a:off x="6285129" y="751658"/>
                      <a:ext cx="1368552" cy="384048"/>
                    </a:xfrm>
                    <a:custGeom>
                      <a:avLst/>
                      <a:gdLst>
                        <a:gd name="connsiteX0" fmla="*/ 0 w 1234440"/>
                        <a:gd name="connsiteY0" fmla="*/ 384048 h 384048"/>
                        <a:gd name="connsiteX1" fmla="*/ 173736 w 1234440"/>
                        <a:gd name="connsiteY1" fmla="*/ 18288 h 384048"/>
                        <a:gd name="connsiteX2" fmla="*/ 356616 w 1234440"/>
                        <a:gd name="connsiteY2" fmla="*/ 365760 h 384048"/>
                        <a:gd name="connsiteX3" fmla="*/ 512064 w 1234440"/>
                        <a:gd name="connsiteY3" fmla="*/ 18288 h 384048"/>
                        <a:gd name="connsiteX4" fmla="*/ 694944 w 1234440"/>
                        <a:gd name="connsiteY4" fmla="*/ 374904 h 384048"/>
                        <a:gd name="connsiteX5" fmla="*/ 859536 w 1234440"/>
                        <a:gd name="connsiteY5" fmla="*/ 0 h 384048"/>
                        <a:gd name="connsiteX6" fmla="*/ 1042416 w 1234440"/>
                        <a:gd name="connsiteY6" fmla="*/ 374904 h 384048"/>
                        <a:gd name="connsiteX7" fmla="*/ 1106424 w 1234440"/>
                        <a:gd name="connsiteY7" fmla="*/ 192024 h 384048"/>
                        <a:gd name="connsiteX8" fmla="*/ 1234440 w 1234440"/>
                        <a:gd name="connsiteY8" fmla="*/ 192024 h 384048"/>
                        <a:gd name="connsiteX9" fmla="*/ 1216152 w 1234440"/>
                        <a:gd name="connsiteY9" fmla="*/ 192024 h 384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34440" h="384048">
                          <a:moveTo>
                            <a:pt x="0" y="384048"/>
                          </a:moveTo>
                          <a:cubicBezTo>
                            <a:pt x="57150" y="202692"/>
                            <a:pt x="114300" y="21336"/>
                            <a:pt x="173736" y="18288"/>
                          </a:cubicBezTo>
                          <a:cubicBezTo>
                            <a:pt x="233172" y="15240"/>
                            <a:pt x="300228" y="365760"/>
                            <a:pt x="356616" y="365760"/>
                          </a:cubicBezTo>
                          <a:cubicBezTo>
                            <a:pt x="413004" y="365760"/>
                            <a:pt x="455676" y="16764"/>
                            <a:pt x="512064" y="18288"/>
                          </a:cubicBezTo>
                          <a:cubicBezTo>
                            <a:pt x="568452" y="19812"/>
                            <a:pt x="637032" y="377952"/>
                            <a:pt x="694944" y="374904"/>
                          </a:cubicBezTo>
                          <a:cubicBezTo>
                            <a:pt x="752856" y="371856"/>
                            <a:pt x="801624" y="0"/>
                            <a:pt x="859536" y="0"/>
                          </a:cubicBezTo>
                          <a:cubicBezTo>
                            <a:pt x="917448" y="0"/>
                            <a:pt x="1001268" y="342900"/>
                            <a:pt x="1042416" y="374904"/>
                          </a:cubicBezTo>
                          <a:cubicBezTo>
                            <a:pt x="1083564" y="406908"/>
                            <a:pt x="1074420" y="222504"/>
                            <a:pt x="1106424" y="192024"/>
                          </a:cubicBezTo>
                          <a:cubicBezTo>
                            <a:pt x="1138428" y="161544"/>
                            <a:pt x="1234440" y="192024"/>
                            <a:pt x="1234440" y="192024"/>
                          </a:cubicBezTo>
                          <a:lnTo>
                            <a:pt x="1216152" y="192024"/>
                          </a:lnTo>
                        </a:path>
                      </a:pathLst>
                    </a:custGeom>
                    <a:noFill/>
                    <a:ln w="50800">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5" name="TextBox 34"/>
                  <p:cNvSpPr txBox="1"/>
                  <p:nvPr/>
                </p:nvSpPr>
                <p:spPr>
                  <a:xfrm>
                    <a:off x="8428284" y="2357677"/>
                    <a:ext cx="685800" cy="276999"/>
                  </a:xfrm>
                  <a:prstGeom prst="rect">
                    <a:avLst/>
                  </a:prstGeom>
                  <a:noFill/>
                </p:spPr>
                <p:txBody>
                  <a:bodyPr wrap="square" rtlCol="0">
                    <a:spAutoFit/>
                  </a:bodyPr>
                  <a:lstStyle/>
                  <a:p>
                    <a:r>
                      <a:rPr lang="en-US" sz="1200" b="1" dirty="0" smtClean="0">
                        <a:solidFill>
                          <a:srgbClr val="0070C0"/>
                        </a:solidFill>
                      </a:rPr>
                      <a:t>photon</a:t>
                    </a:r>
                    <a:endParaRPr lang="en-US" sz="1200" b="1" dirty="0">
                      <a:solidFill>
                        <a:srgbClr val="0070C0"/>
                      </a:solidFill>
                    </a:endParaRPr>
                  </a:p>
                </p:txBody>
              </p:sp>
              <mc:AlternateContent xmlns:mc="http://schemas.openxmlformats.org/markup-compatibility/2006" xmlns:a14="http://schemas.microsoft.com/office/drawing/2010/main">
                <mc:Choice Requires="a14">
                  <p:sp>
                    <p:nvSpPr>
                      <p:cNvPr id="36" name="TextBox 35"/>
                      <p:cNvSpPr txBox="1"/>
                      <p:nvPr/>
                    </p:nvSpPr>
                    <p:spPr>
                      <a:xfrm>
                        <a:off x="8218161" y="2994182"/>
                        <a:ext cx="693984"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b="1" i="1" smtClean="0">
                                  <a:solidFill>
                                    <a:srgbClr val="00B050"/>
                                  </a:solidFill>
                                  <a:latin typeface="Cambria Math" panose="02040503050406030204" pitchFamily="18" charset="0"/>
                                  <a:ea typeface="Cambria Math" panose="02040503050406030204" pitchFamily="18" charset="0"/>
                                </a:rPr>
                                <m:t>𝝋</m:t>
                              </m:r>
                            </m:oMath>
                          </m:oMathPara>
                        </a14:m>
                        <a:endParaRPr lang="en-US" b="1" dirty="0">
                          <a:solidFill>
                            <a:srgbClr val="00B050"/>
                          </a:solidFill>
                        </a:endParaRPr>
                      </a:p>
                    </p:txBody>
                  </p:sp>
                </mc:Choice>
                <mc:Fallback xmlns="">
                  <p:sp>
                    <p:nvSpPr>
                      <p:cNvPr id="36" name="TextBox 35"/>
                      <p:cNvSpPr txBox="1">
                        <a:spLocks noRot="1" noChangeAspect="1" noMove="1" noResize="1" noEditPoints="1" noAdjustHandles="1" noChangeArrowheads="1" noChangeShapeType="1" noTextEdit="1"/>
                      </p:cNvSpPr>
                      <p:nvPr/>
                    </p:nvSpPr>
                    <p:spPr>
                      <a:xfrm>
                        <a:off x="8218161" y="2994182"/>
                        <a:ext cx="693984" cy="369332"/>
                      </a:xfrm>
                      <a:prstGeom prst="rect">
                        <a:avLst/>
                      </a:prstGeom>
                      <a:blipFill rotWithShape="0">
                        <a:blip r:embed="rId7"/>
                        <a:stretch>
                          <a:fillRect b="-6557"/>
                        </a:stretch>
                      </a:blipFill>
                    </p:spPr>
                    <p:txBody>
                      <a:bodyPr/>
                      <a:lstStyle/>
                      <a:p>
                        <a:r>
                          <a:rPr lang="en-US">
                            <a:noFill/>
                          </a:rPr>
                          <a:t> </a:t>
                        </a:r>
                      </a:p>
                    </p:txBody>
                  </p:sp>
                </mc:Fallback>
              </mc:AlternateContent>
            </p:grpSp>
            <p:sp>
              <p:nvSpPr>
                <p:cNvPr id="33" name="TextBox 32"/>
                <p:cNvSpPr txBox="1"/>
                <p:nvPr/>
              </p:nvSpPr>
              <p:spPr>
                <a:xfrm>
                  <a:off x="6158700" y="2290317"/>
                  <a:ext cx="2057400" cy="381000"/>
                </a:xfrm>
                <a:prstGeom prst="rect">
                  <a:avLst/>
                </a:prstGeom>
                <a:noFill/>
              </p:spPr>
              <p:txBody>
                <a:bodyPr wrap="square" rtlCol="0">
                  <a:spAutoFit/>
                </a:bodyPr>
                <a:lstStyle/>
                <a:p>
                  <a:r>
                    <a:rPr lang="en-US" dirty="0" smtClean="0"/>
                    <a:t>trans-retinal</a:t>
                  </a:r>
                  <a:endParaRPr lang="en-US" dirty="0"/>
                </a:p>
              </p:txBody>
            </p:sp>
          </p:grpSp>
          <p:sp>
            <p:nvSpPr>
              <p:cNvPr id="31" name="TextBox 30"/>
              <p:cNvSpPr txBox="1"/>
              <p:nvPr/>
            </p:nvSpPr>
            <p:spPr>
              <a:xfrm>
                <a:off x="6187346" y="4698325"/>
                <a:ext cx="2057400" cy="381000"/>
              </a:xfrm>
              <a:prstGeom prst="rect">
                <a:avLst/>
              </a:prstGeom>
              <a:solidFill>
                <a:schemeClr val="bg1"/>
              </a:solidFill>
            </p:spPr>
            <p:txBody>
              <a:bodyPr wrap="square" rtlCol="0">
                <a:spAutoFit/>
              </a:bodyPr>
              <a:lstStyle/>
              <a:p>
                <a:r>
                  <a:rPr lang="en-US" dirty="0" smtClean="0"/>
                  <a:t>13-cis-retinal</a:t>
                </a:r>
                <a:endParaRPr lang="en-US" dirty="0"/>
              </a:p>
            </p:txBody>
          </p:sp>
        </p:grpSp>
        <p:sp>
          <p:nvSpPr>
            <p:cNvPr id="28" name="TextBox 27"/>
            <p:cNvSpPr txBox="1"/>
            <p:nvPr/>
          </p:nvSpPr>
          <p:spPr>
            <a:xfrm>
              <a:off x="7924800" y="1954778"/>
              <a:ext cx="1063704" cy="415498"/>
            </a:xfrm>
            <a:prstGeom prst="rect">
              <a:avLst/>
            </a:prstGeom>
            <a:noFill/>
          </p:spPr>
          <p:txBody>
            <a:bodyPr wrap="square" rtlCol="0">
              <a:spAutoFit/>
            </a:bodyPr>
            <a:lstStyle/>
            <a:p>
              <a:r>
                <a:rPr lang="en-US" sz="1050" b="1" dirty="0" err="1" smtClean="0">
                  <a:solidFill>
                    <a:srgbClr val="0070C0"/>
                  </a:solidFill>
                </a:rPr>
                <a:t>Photoactivated</a:t>
              </a:r>
              <a:r>
                <a:rPr lang="en-US" sz="1050" b="1" dirty="0" smtClean="0">
                  <a:solidFill>
                    <a:srgbClr val="0070C0"/>
                  </a:solidFill>
                </a:rPr>
                <a:t> + spontaneous</a:t>
              </a:r>
              <a:endParaRPr lang="en-US" sz="1050" b="1" dirty="0">
                <a:solidFill>
                  <a:srgbClr val="0070C0"/>
                </a:solidFill>
              </a:endParaRPr>
            </a:p>
          </p:txBody>
        </p:sp>
        <p:sp>
          <p:nvSpPr>
            <p:cNvPr id="29" name="TextBox 28"/>
            <p:cNvSpPr txBox="1"/>
            <p:nvPr/>
          </p:nvSpPr>
          <p:spPr>
            <a:xfrm>
              <a:off x="6556297" y="2076522"/>
              <a:ext cx="1063704" cy="253916"/>
            </a:xfrm>
            <a:prstGeom prst="rect">
              <a:avLst/>
            </a:prstGeom>
            <a:noFill/>
          </p:spPr>
          <p:txBody>
            <a:bodyPr wrap="square" rtlCol="0">
              <a:spAutoFit/>
            </a:bodyPr>
            <a:lstStyle/>
            <a:p>
              <a:r>
                <a:rPr lang="en-US" sz="1050" b="1" dirty="0" smtClean="0">
                  <a:solidFill>
                    <a:srgbClr val="FF0000"/>
                  </a:solidFill>
                </a:rPr>
                <a:t>Spontaneous</a:t>
              </a:r>
              <a:endParaRPr lang="en-US" sz="1050" b="1" dirty="0">
                <a:solidFill>
                  <a:srgbClr val="FF0000"/>
                </a:solidFill>
              </a:endParaRPr>
            </a:p>
          </p:txBody>
        </p:sp>
      </p:grpSp>
      <p:sp>
        <p:nvSpPr>
          <p:cNvPr id="24" name="TextBox 23"/>
          <p:cNvSpPr txBox="1"/>
          <p:nvPr/>
        </p:nvSpPr>
        <p:spPr>
          <a:xfrm>
            <a:off x="5867400" y="1219200"/>
            <a:ext cx="297179" cy="369332"/>
          </a:xfrm>
          <a:prstGeom prst="rect">
            <a:avLst/>
          </a:prstGeom>
          <a:noFill/>
        </p:spPr>
        <p:txBody>
          <a:bodyPr wrap="square" rtlCol="0">
            <a:spAutoFit/>
          </a:bodyPr>
          <a:lstStyle/>
          <a:p>
            <a:r>
              <a:rPr lang="en-US" dirty="0" smtClean="0"/>
              <a:t>B</a:t>
            </a:r>
            <a:endParaRPr lang="en-US" dirty="0"/>
          </a:p>
        </p:txBody>
      </p:sp>
      <p:sp>
        <p:nvSpPr>
          <p:cNvPr id="41" name="TextBox 40"/>
          <p:cNvSpPr txBox="1"/>
          <p:nvPr/>
        </p:nvSpPr>
        <p:spPr>
          <a:xfrm>
            <a:off x="5872902" y="2272120"/>
            <a:ext cx="297179" cy="369332"/>
          </a:xfrm>
          <a:prstGeom prst="rect">
            <a:avLst/>
          </a:prstGeom>
          <a:noFill/>
        </p:spPr>
        <p:txBody>
          <a:bodyPr wrap="square" rtlCol="0">
            <a:spAutoFit/>
          </a:bodyPr>
          <a:lstStyle/>
          <a:p>
            <a:r>
              <a:rPr lang="en-US" dirty="0" smtClean="0"/>
              <a:t>A</a:t>
            </a:r>
            <a:endParaRPr lang="en-US" dirty="0"/>
          </a:p>
        </p:txBody>
      </p:sp>
      <p:cxnSp>
        <p:nvCxnSpPr>
          <p:cNvPr id="42" name="Straight Arrow Connector 41"/>
          <p:cNvCxnSpPr/>
          <p:nvPr/>
        </p:nvCxnSpPr>
        <p:spPr>
          <a:xfrm>
            <a:off x="7772400" y="1828800"/>
            <a:ext cx="0" cy="68580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p:nvPr/>
        </p:nvCxnSpPr>
        <p:spPr>
          <a:xfrm>
            <a:off x="7467600" y="1828800"/>
            <a:ext cx="0" cy="685800"/>
          </a:xfrm>
          <a:prstGeom prst="straightConnector1">
            <a:avLst/>
          </a:prstGeom>
          <a:ln w="38100">
            <a:solidFill>
              <a:srgbClr val="FF0000"/>
            </a:solidFill>
            <a:headEnd type="triangl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51426273"/>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p:cNvSpPr>
            <a:spLocks noGrp="1" noChangeArrowheads="1"/>
          </p:cNvSpPr>
          <p:nvPr>
            <p:ph type="title"/>
          </p:nvPr>
        </p:nvSpPr>
        <p:spPr>
          <a:xfrm>
            <a:off x="0" y="12700"/>
            <a:ext cx="9144000" cy="825500"/>
          </a:xfrm>
        </p:spPr>
        <p:txBody>
          <a:bodyPr>
            <a:noAutofit/>
          </a:bodyPr>
          <a:lstStyle/>
          <a:p>
            <a:pPr eaLnBrk="1" hangingPunct="1"/>
            <a:r>
              <a:rPr lang="en-US" sz="4000" b="1" dirty="0" smtClean="0">
                <a:solidFill>
                  <a:srgbClr val="0000CC"/>
                </a:solidFill>
              </a:rPr>
              <a:t>Reaction Kinetics and Conservation</a:t>
            </a:r>
          </a:p>
        </p:txBody>
      </p:sp>
      <p:sp>
        <p:nvSpPr>
          <p:cNvPr id="2" name="Rectangle 1"/>
          <p:cNvSpPr/>
          <p:nvPr/>
        </p:nvSpPr>
        <p:spPr>
          <a:xfrm>
            <a:off x="0" y="685800"/>
            <a:ext cx="9144000" cy="2246769"/>
          </a:xfrm>
          <a:prstGeom prst="rect">
            <a:avLst/>
          </a:prstGeom>
        </p:spPr>
        <p:txBody>
          <a:bodyPr wrap="square">
            <a:spAutoFit/>
          </a:bodyPr>
          <a:lstStyle/>
          <a:p>
            <a:endParaRPr lang="en-US" sz="2000" dirty="0">
              <a:latin typeface="Cambria Math"/>
              <a:ea typeface="Cambria Math" panose="02040503050406030204" pitchFamily="18" charset="0"/>
              <a:sym typeface="Symbol" panose="05050102010706020507" pitchFamily="18" charset="2"/>
            </a:endParaRPr>
          </a:p>
          <a:p>
            <a:endParaRPr lang="en-US" sz="2000" dirty="0" smtClean="0">
              <a:solidFill>
                <a:srgbClr val="FF0000"/>
              </a:solidFill>
              <a:latin typeface="Cambria Math"/>
              <a:ea typeface="Cambria Math" panose="02040503050406030204" pitchFamily="18" charset="0"/>
              <a:sym typeface="Symbol" panose="05050102010706020507" pitchFamily="18" charset="2"/>
            </a:endParaRPr>
          </a:p>
          <a:p>
            <a:endParaRPr lang="en-US" sz="2000" dirty="0" smtClean="0">
              <a:solidFill>
                <a:srgbClr val="FF0000"/>
              </a:solidFill>
              <a:latin typeface="Cambria Math"/>
              <a:ea typeface="Cambria Math" panose="02040503050406030204" pitchFamily="18" charset="0"/>
              <a:sym typeface="Symbol" panose="05050102010706020507" pitchFamily="18" charset="2"/>
            </a:endParaRPr>
          </a:p>
          <a:p>
            <a:endParaRPr lang="en-US" sz="2000" dirty="0">
              <a:solidFill>
                <a:srgbClr val="FF0000"/>
              </a:solidFill>
              <a:latin typeface="Cambria Math"/>
              <a:ea typeface="Cambria Math" panose="02040503050406030204" pitchFamily="18" charset="0"/>
              <a:sym typeface="Symbol" panose="05050102010706020507" pitchFamily="18" charset="2"/>
            </a:endParaRPr>
          </a:p>
          <a:p>
            <a:endParaRPr lang="en-US" sz="2000" dirty="0" smtClean="0">
              <a:solidFill>
                <a:srgbClr val="FF0000"/>
              </a:solidFill>
              <a:latin typeface="Cambria Math"/>
              <a:ea typeface="Cambria Math" panose="02040503050406030204" pitchFamily="18" charset="0"/>
              <a:sym typeface="Symbol" panose="05050102010706020507" pitchFamily="18" charset="2"/>
            </a:endParaRPr>
          </a:p>
          <a:p>
            <a:r>
              <a:rPr lang="en-US" sz="2000" dirty="0" smtClean="0">
                <a:latin typeface="Cambria Math"/>
                <a:ea typeface="Cambria Math" panose="02040503050406030204" pitchFamily="18" charset="0"/>
                <a:sym typeface="Symbol" panose="05050102010706020507" pitchFamily="18" charset="2"/>
              </a:rPr>
              <a:t> </a:t>
            </a:r>
            <a:endParaRPr lang="en-US" sz="2000" dirty="0">
              <a:latin typeface="Cambria Math"/>
              <a:ea typeface="Cambria Math" panose="02040503050406030204" pitchFamily="18" charset="0"/>
              <a:sym typeface="Symbol" panose="05050102010706020507" pitchFamily="18" charset="2"/>
            </a:endParaRPr>
          </a:p>
          <a:p>
            <a:endParaRPr lang="en-US" sz="2000" dirty="0" smtClean="0">
              <a:latin typeface="Cambria Math"/>
              <a:ea typeface="Cambria Math"/>
              <a:sym typeface="Symbol" panose="05050102010706020507" pitchFamily="18" charset="2"/>
            </a:endParaRPr>
          </a:p>
        </p:txBody>
      </p:sp>
      <p:sp>
        <p:nvSpPr>
          <p:cNvPr id="3" name="Rectangle 2"/>
          <p:cNvSpPr/>
          <p:nvPr/>
        </p:nvSpPr>
        <p:spPr>
          <a:xfrm>
            <a:off x="0" y="3393590"/>
            <a:ext cx="9144000" cy="646331"/>
          </a:xfrm>
          <a:prstGeom prst="rect">
            <a:avLst/>
          </a:prstGeom>
        </p:spPr>
        <p:txBody>
          <a:bodyPr wrap="square">
            <a:spAutoFit/>
          </a:bodyPr>
          <a:lstStyle/>
          <a:p>
            <a:endParaRPr lang="en-US" dirty="0" smtClean="0"/>
          </a:p>
          <a:p>
            <a:endParaRPr lang="en-US" dirty="0"/>
          </a:p>
        </p:txBody>
      </p:sp>
      <mc:AlternateContent xmlns:mc="http://schemas.openxmlformats.org/markup-compatibility/2006" xmlns:a14="http://schemas.microsoft.com/office/drawing/2010/main">
        <mc:Choice Requires="a14">
          <p:sp>
            <p:nvSpPr>
              <p:cNvPr id="12" name="Rectangle 11"/>
              <p:cNvSpPr/>
              <p:nvPr/>
            </p:nvSpPr>
            <p:spPr>
              <a:xfrm>
                <a:off x="-1" y="838199"/>
                <a:ext cx="6164579" cy="6810198"/>
              </a:xfrm>
              <a:prstGeom prst="rect">
                <a:avLst/>
              </a:prstGeom>
            </p:spPr>
            <p:txBody>
              <a:bodyPr wrap="square">
                <a:spAutoFit/>
              </a:bodyPr>
              <a:lstStyle/>
              <a:p>
                <a:r>
                  <a:rPr lang="en-US" sz="2000" dirty="0" smtClean="0">
                    <a:ea typeface="Cambria Math" panose="02040503050406030204" pitchFamily="18" charset="0"/>
                    <a:sym typeface="Symbol" panose="05050102010706020507" pitchFamily="18" charset="2"/>
                  </a:rPr>
                  <a:t>For </a:t>
                </a:r>
                <a14:m>
                  <m:oMath xmlns:m="http://schemas.openxmlformats.org/officeDocument/2006/math">
                    <m:r>
                      <a:rPr lang="en-US" sz="2000" i="1" dirty="0" smtClean="0">
                        <a:latin typeface="Cambria Math" panose="02040503050406030204" pitchFamily="18" charset="0"/>
                        <a:ea typeface="Cambria Math" panose="02040503050406030204" pitchFamily="18" charset="0"/>
                        <a:sym typeface="Symbol" panose="05050102010706020507" pitchFamily="18" charset="2"/>
                      </a:rPr>
                      <m:t>𝐵</m:t>
                    </m:r>
                    <m:r>
                      <a:rPr lang="en-US" sz="2000" i="1" dirty="0" smtClean="0">
                        <a:latin typeface="Cambria Math" panose="02040503050406030204" pitchFamily="18" charset="0"/>
                        <a:ea typeface="Cambria Math" panose="02040503050406030204" pitchFamily="18" charset="0"/>
                        <a:sym typeface="Symbol" panose="05050102010706020507" pitchFamily="18" charset="2"/>
                      </a:rPr>
                      <m:t>→</m:t>
                    </m:r>
                    <m:r>
                      <a:rPr lang="en-US" sz="2000" i="1" dirty="0" smtClean="0">
                        <a:latin typeface="Cambria Math" panose="02040503050406030204" pitchFamily="18" charset="0"/>
                        <a:ea typeface="Cambria Math" panose="02040503050406030204" pitchFamily="18" charset="0"/>
                        <a:sym typeface="Symbol" panose="05050102010706020507" pitchFamily="18" charset="2"/>
                      </a:rPr>
                      <m:t>𝐴</m:t>
                    </m:r>
                  </m:oMath>
                </a14:m>
                <a:endParaRPr lang="en-US" sz="2000" i="1" dirty="0" smtClean="0">
                  <a:latin typeface="Cambria Math" panose="02040503050406030204" pitchFamily="18" charset="0"/>
                  <a:ea typeface="Cambria Math" panose="02040503050406030204" pitchFamily="18" charset="0"/>
                  <a:sym typeface="Symbol" panose="05050102010706020507" pitchFamily="18" charset="2"/>
                </a:endParaRPr>
              </a:p>
              <a:p>
                <a:endParaRPr lang="en-US" sz="2000" i="1" dirty="0" smtClean="0">
                  <a:latin typeface="Cambria Math" panose="02040503050406030204" pitchFamily="18" charset="0"/>
                  <a:ea typeface="Cambria Math" panose="02040503050406030204" pitchFamily="18" charset="0"/>
                  <a:sym typeface="Symbol" panose="05050102010706020507" pitchFamily="18" charset="2"/>
                </a:endParaRPr>
              </a:p>
              <a:p>
                <a:pPr/>
                <a14:m>
                  <m:oMathPara xmlns:m="http://schemas.openxmlformats.org/officeDocument/2006/math">
                    <m:oMathParaPr>
                      <m:jc m:val="centerGroup"/>
                    </m:oMathParaPr>
                    <m:oMath xmlns:m="http://schemas.openxmlformats.org/officeDocument/2006/math">
                      <m:f>
                        <m:fPr>
                          <m:ctrlPr>
                            <a:rPr lang="en-US" sz="2000" i="1">
                              <a:latin typeface="Cambria Math" panose="02040503050406030204" pitchFamily="18" charset="0"/>
                              <a:ea typeface="Cambria Math" panose="02040503050406030204" pitchFamily="18" charset="0"/>
                              <a:sym typeface="Symbol" panose="05050102010706020507" pitchFamily="18" charset="2"/>
                            </a:rPr>
                          </m:ctrlPr>
                        </m:fPr>
                        <m:num>
                          <m:r>
                            <a:rPr lang="en-US" sz="2000" i="1">
                              <a:latin typeface="Cambria Math" panose="02040503050406030204" pitchFamily="18" charset="0"/>
                              <a:ea typeface="Cambria Math" panose="02040503050406030204" pitchFamily="18" charset="0"/>
                              <a:sym typeface="Symbol" panose="05050102010706020507" pitchFamily="18" charset="2"/>
                            </a:rPr>
                            <m:t>𝑑</m:t>
                          </m:r>
                          <m:sSub>
                            <m:sSubPr>
                              <m:ctrlPr>
                                <a:rPr lang="en-US" sz="2000" i="1">
                                  <a:latin typeface="Cambria Math" panose="02040503050406030204" pitchFamily="18" charset="0"/>
                                  <a:ea typeface="Cambria Math" panose="02040503050406030204" pitchFamily="18" charset="0"/>
                                  <a:sym typeface="Symbol" panose="05050102010706020507" pitchFamily="18" charset="2"/>
                                </a:rPr>
                              </m:ctrlPr>
                            </m:sSubPr>
                            <m:e>
                              <m:r>
                                <a:rPr lang="en-US" sz="2000" i="1">
                                  <a:latin typeface="Cambria Math" panose="02040503050406030204" pitchFamily="18" charset="0"/>
                                  <a:ea typeface="Cambria Math" panose="02040503050406030204" pitchFamily="18" charset="0"/>
                                  <a:sym typeface="Symbol" panose="05050102010706020507" pitchFamily="18" charset="2"/>
                                </a:rPr>
                                <m:t>𝑐</m:t>
                              </m:r>
                            </m:e>
                            <m:sub>
                              <m:r>
                                <a:rPr lang="en-US" sz="2000" i="1">
                                  <a:latin typeface="Cambria Math" panose="02040503050406030204" pitchFamily="18" charset="0"/>
                                  <a:ea typeface="Cambria Math" panose="02040503050406030204" pitchFamily="18" charset="0"/>
                                  <a:sym typeface="Symbol" panose="05050102010706020507" pitchFamily="18" charset="2"/>
                                </a:rPr>
                                <m:t>𝐵</m:t>
                              </m:r>
                            </m:sub>
                          </m:sSub>
                          <m:r>
                            <a:rPr lang="en-US" sz="2000" i="1">
                              <a:latin typeface="Cambria Math" panose="02040503050406030204" pitchFamily="18" charset="0"/>
                              <a:ea typeface="Cambria Math" panose="02040503050406030204" pitchFamily="18" charset="0"/>
                              <a:sym typeface="Symbol" panose="05050102010706020507" pitchFamily="18" charset="2"/>
                            </a:rPr>
                            <m:t>(</m:t>
                          </m:r>
                          <m:r>
                            <a:rPr lang="en-US" sz="2000" i="1">
                              <a:latin typeface="Cambria Math" panose="02040503050406030204" pitchFamily="18" charset="0"/>
                              <a:ea typeface="Cambria Math" panose="02040503050406030204" pitchFamily="18" charset="0"/>
                              <a:sym typeface="Symbol" panose="05050102010706020507" pitchFamily="18" charset="2"/>
                            </a:rPr>
                            <m:t>𝑡</m:t>
                          </m:r>
                          <m:r>
                            <a:rPr lang="en-US" sz="2000" i="1">
                              <a:latin typeface="Cambria Math" panose="02040503050406030204" pitchFamily="18" charset="0"/>
                              <a:ea typeface="Cambria Math" panose="02040503050406030204" pitchFamily="18" charset="0"/>
                              <a:sym typeface="Symbol" panose="05050102010706020507" pitchFamily="18" charset="2"/>
                            </a:rPr>
                            <m:t>)</m:t>
                          </m:r>
                        </m:num>
                        <m:den>
                          <m:r>
                            <a:rPr lang="en-US" sz="2000" i="1">
                              <a:latin typeface="Cambria Math" panose="02040503050406030204" pitchFamily="18" charset="0"/>
                              <a:ea typeface="Cambria Math" panose="02040503050406030204" pitchFamily="18" charset="0"/>
                              <a:sym typeface="Symbol" panose="05050102010706020507" pitchFamily="18" charset="2"/>
                            </a:rPr>
                            <m:t>𝑑𝑡</m:t>
                          </m:r>
                        </m:den>
                      </m:f>
                      <m:r>
                        <a:rPr lang="en-US" sz="2000">
                          <a:latin typeface="Cambria Math" panose="02040503050406030204" pitchFamily="18" charset="0"/>
                          <a:ea typeface="Cambria Math" panose="02040503050406030204" pitchFamily="18" charset="0"/>
                          <a:sym typeface="Symbol" panose="05050102010706020507" pitchFamily="18" charset="2"/>
                        </a:rPr>
                        <m:t>=−</m:t>
                      </m:r>
                      <m:r>
                        <a:rPr lang="en-US" sz="2000" i="1">
                          <a:latin typeface="Cambria Math" panose="02040503050406030204" pitchFamily="18" charset="0"/>
                          <a:ea typeface="Cambria Math" panose="02040503050406030204" pitchFamily="18" charset="0"/>
                          <a:sym typeface="Symbol" panose="05050102010706020507" pitchFamily="18" charset="2"/>
                        </a:rPr>
                        <m:t>𝑘</m:t>
                      </m:r>
                      <m:sSub>
                        <m:sSubPr>
                          <m:ctrlPr>
                            <a:rPr lang="en-US" sz="2000" i="1">
                              <a:latin typeface="Cambria Math" panose="02040503050406030204" pitchFamily="18" charset="0"/>
                              <a:ea typeface="Cambria Math" panose="02040503050406030204" pitchFamily="18" charset="0"/>
                              <a:sym typeface="Symbol" panose="05050102010706020507" pitchFamily="18" charset="2"/>
                            </a:rPr>
                          </m:ctrlPr>
                        </m:sSubPr>
                        <m:e>
                          <m:r>
                            <a:rPr lang="en-US" sz="2000" i="1">
                              <a:latin typeface="Cambria Math" panose="02040503050406030204" pitchFamily="18" charset="0"/>
                              <a:ea typeface="Cambria Math" panose="02040503050406030204" pitchFamily="18" charset="0"/>
                              <a:sym typeface="Symbol" panose="05050102010706020507" pitchFamily="18" charset="2"/>
                            </a:rPr>
                            <m:t>𝑐</m:t>
                          </m:r>
                        </m:e>
                        <m:sub>
                          <m:r>
                            <a:rPr lang="en-US" sz="2000" i="1">
                              <a:latin typeface="Cambria Math" panose="02040503050406030204" pitchFamily="18" charset="0"/>
                              <a:ea typeface="Cambria Math" panose="02040503050406030204" pitchFamily="18" charset="0"/>
                              <a:sym typeface="Symbol" panose="05050102010706020507" pitchFamily="18" charset="2"/>
                            </a:rPr>
                            <m:t>𝐵</m:t>
                          </m:r>
                        </m:sub>
                      </m:sSub>
                      <m:r>
                        <a:rPr lang="en-US" sz="2000" i="1">
                          <a:latin typeface="Cambria Math" panose="02040503050406030204" pitchFamily="18" charset="0"/>
                          <a:ea typeface="Cambria Math" panose="02040503050406030204" pitchFamily="18" charset="0"/>
                          <a:sym typeface="Symbol" panose="05050102010706020507" pitchFamily="18" charset="2"/>
                        </a:rPr>
                        <m:t>(</m:t>
                      </m:r>
                      <m:r>
                        <a:rPr lang="en-US" sz="2000" i="1">
                          <a:latin typeface="Cambria Math" panose="02040503050406030204" pitchFamily="18" charset="0"/>
                          <a:ea typeface="Cambria Math" panose="02040503050406030204" pitchFamily="18" charset="0"/>
                          <a:sym typeface="Symbol" panose="05050102010706020507" pitchFamily="18" charset="2"/>
                        </a:rPr>
                        <m:t>𝑡</m:t>
                      </m:r>
                      <m:r>
                        <a:rPr lang="en-US" sz="2000" i="1">
                          <a:latin typeface="Cambria Math" panose="02040503050406030204" pitchFamily="18" charset="0"/>
                          <a:ea typeface="Cambria Math" panose="02040503050406030204" pitchFamily="18" charset="0"/>
                          <a:sym typeface="Symbol" panose="05050102010706020507" pitchFamily="18" charset="2"/>
                        </a:rPr>
                        <m:t>)</m:t>
                      </m:r>
                    </m:oMath>
                  </m:oMathPara>
                </a14:m>
                <a:endParaRPr lang="en-US" sz="2000" dirty="0">
                  <a:latin typeface="Cambria Math"/>
                  <a:ea typeface="Cambria Math" panose="02040503050406030204" pitchFamily="18" charset="0"/>
                  <a:sym typeface="Symbol" panose="05050102010706020507" pitchFamily="18" charset="2"/>
                </a:endParaRPr>
              </a:p>
              <a:p>
                <a:endParaRPr lang="en-US" sz="2000" dirty="0">
                  <a:latin typeface="Cambria Math"/>
                  <a:ea typeface="Cambria Math" panose="02040503050406030204" pitchFamily="18" charset="0"/>
                  <a:sym typeface="Symbol" panose="05050102010706020507" pitchFamily="18" charset="2"/>
                </a:endParaRPr>
              </a:p>
              <a:p>
                <a:r>
                  <a:rPr lang="en-US" sz="2000" dirty="0" smtClean="0">
                    <a:latin typeface="Cambria Math"/>
                    <a:ea typeface="Cambria Math" panose="02040503050406030204" pitchFamily="18" charset="0"/>
                    <a:sym typeface="Symbol" panose="05050102010706020507" pitchFamily="18" charset="2"/>
                  </a:rPr>
                  <a:t>Since the decay of one molecule of 13-cis-retinal produces one molecule of trans retinal (describing the </a:t>
                </a:r>
                <a:r>
                  <a:rPr lang="en-US" sz="2000" b="1" dirty="0" smtClean="0">
                    <a:latin typeface="Cambria Math"/>
                    <a:ea typeface="Cambria Math" panose="02040503050406030204" pitchFamily="18" charset="0"/>
                    <a:sym typeface="Symbol" panose="05050102010706020507" pitchFamily="18" charset="2"/>
                  </a:rPr>
                  <a:t>stoichiometry</a:t>
                </a:r>
                <a:r>
                  <a:rPr lang="en-US" sz="2000" dirty="0" smtClean="0">
                    <a:latin typeface="Cambria Math"/>
                    <a:ea typeface="Cambria Math" panose="02040503050406030204" pitchFamily="18" charset="0"/>
                    <a:sym typeface="Symbol" panose="05050102010706020507" pitchFamily="18" charset="2"/>
                  </a:rPr>
                  <a:t> of the reaction)</a:t>
                </a:r>
              </a:p>
              <a:p>
                <a:endParaRPr lang="en-US" sz="2000" dirty="0">
                  <a:latin typeface="Cambria Math"/>
                  <a:ea typeface="Cambria Math" panose="02040503050406030204" pitchFamily="18" charset="0"/>
                  <a:sym typeface="Symbol" panose="05050102010706020507" pitchFamily="18" charset="2"/>
                </a:endParaRPr>
              </a:p>
              <a:p>
                <a:pPr/>
                <a14:m>
                  <m:oMathPara xmlns:m="http://schemas.openxmlformats.org/officeDocument/2006/math">
                    <m:oMathParaPr>
                      <m:jc m:val="centerGroup"/>
                    </m:oMathParaPr>
                    <m:oMath xmlns:m="http://schemas.openxmlformats.org/officeDocument/2006/math">
                      <m:sSub>
                        <m:sSubPr>
                          <m:ctrlPr>
                            <a:rPr lang="en-US" sz="2000" b="0" i="1" smtClean="0">
                              <a:latin typeface="Cambria Math" panose="02040503050406030204" pitchFamily="18" charset="0"/>
                              <a:ea typeface="Cambria Math" panose="02040503050406030204" pitchFamily="18" charset="0"/>
                              <a:sym typeface="Symbol" panose="05050102010706020507" pitchFamily="18" charset="2"/>
                            </a:rPr>
                          </m:ctrlPr>
                        </m:sSubPr>
                        <m:e>
                          <m:r>
                            <a:rPr lang="en-US" sz="2000" b="0" i="1" smtClean="0">
                              <a:latin typeface="Cambria Math" panose="02040503050406030204" pitchFamily="18" charset="0"/>
                              <a:ea typeface="Cambria Math" panose="02040503050406030204" pitchFamily="18" charset="0"/>
                              <a:sym typeface="Symbol" panose="05050102010706020507" pitchFamily="18" charset="2"/>
                            </a:rPr>
                            <m:t>𝑐</m:t>
                          </m:r>
                        </m:e>
                        <m:sub>
                          <m:r>
                            <a:rPr lang="en-US" sz="2000" b="0" i="1" smtClean="0">
                              <a:latin typeface="Cambria Math" panose="02040503050406030204" pitchFamily="18" charset="0"/>
                              <a:ea typeface="Cambria Math" panose="02040503050406030204" pitchFamily="18" charset="0"/>
                              <a:sym typeface="Symbol" panose="05050102010706020507" pitchFamily="18" charset="2"/>
                            </a:rPr>
                            <m:t>𝐴</m:t>
                          </m:r>
                        </m:sub>
                      </m:sSub>
                      <m:d>
                        <m:dPr>
                          <m:ctrlPr>
                            <a:rPr lang="en-US" sz="2000" b="0" i="1" smtClean="0">
                              <a:latin typeface="Cambria Math" panose="02040503050406030204" pitchFamily="18" charset="0"/>
                              <a:ea typeface="Cambria Math" panose="02040503050406030204" pitchFamily="18" charset="0"/>
                              <a:sym typeface="Symbol" panose="05050102010706020507" pitchFamily="18" charset="2"/>
                            </a:rPr>
                          </m:ctrlPr>
                        </m:dPr>
                        <m:e>
                          <m:r>
                            <a:rPr lang="en-US" sz="2000" b="0" i="1" smtClean="0">
                              <a:latin typeface="Cambria Math" panose="02040503050406030204" pitchFamily="18" charset="0"/>
                              <a:ea typeface="Cambria Math" panose="02040503050406030204" pitchFamily="18" charset="0"/>
                              <a:sym typeface="Symbol" panose="05050102010706020507" pitchFamily="18" charset="2"/>
                            </a:rPr>
                            <m:t>𝑡</m:t>
                          </m:r>
                        </m:e>
                      </m:d>
                      <m:r>
                        <a:rPr lang="en-US" sz="2000" b="0" i="0" smtClean="0">
                          <a:latin typeface="Cambria Math" panose="02040503050406030204" pitchFamily="18" charset="0"/>
                          <a:ea typeface="Cambria Math" panose="02040503050406030204" pitchFamily="18" charset="0"/>
                          <a:sym typeface="Symbol" panose="05050102010706020507" pitchFamily="18" charset="2"/>
                        </a:rPr>
                        <m:t>+</m:t>
                      </m:r>
                      <m:sSub>
                        <m:sSubPr>
                          <m:ctrlPr>
                            <a:rPr lang="en-US" sz="2000" b="0" i="1" smtClean="0">
                              <a:latin typeface="Cambria Math" panose="02040503050406030204" pitchFamily="18" charset="0"/>
                              <a:ea typeface="Cambria Math" panose="02040503050406030204" pitchFamily="18" charset="0"/>
                              <a:sym typeface="Symbol" panose="05050102010706020507" pitchFamily="18" charset="2"/>
                            </a:rPr>
                          </m:ctrlPr>
                        </m:sSubPr>
                        <m:e>
                          <m:r>
                            <a:rPr lang="en-US" sz="2000" b="0" i="1" smtClean="0">
                              <a:latin typeface="Cambria Math" panose="02040503050406030204" pitchFamily="18" charset="0"/>
                              <a:ea typeface="Cambria Math" panose="02040503050406030204" pitchFamily="18" charset="0"/>
                              <a:sym typeface="Symbol" panose="05050102010706020507" pitchFamily="18" charset="2"/>
                            </a:rPr>
                            <m:t>𝑐</m:t>
                          </m:r>
                        </m:e>
                        <m:sub>
                          <m:r>
                            <a:rPr lang="en-US" sz="2000" b="0" i="1" smtClean="0">
                              <a:latin typeface="Cambria Math" panose="02040503050406030204" pitchFamily="18" charset="0"/>
                              <a:ea typeface="Cambria Math" panose="02040503050406030204" pitchFamily="18" charset="0"/>
                              <a:sym typeface="Symbol" panose="05050102010706020507" pitchFamily="18" charset="2"/>
                            </a:rPr>
                            <m:t>𝐵</m:t>
                          </m:r>
                        </m:sub>
                      </m:sSub>
                      <m:d>
                        <m:dPr>
                          <m:ctrlPr>
                            <a:rPr lang="en-US" sz="2000" b="0" i="1" smtClean="0">
                              <a:latin typeface="Cambria Math" panose="02040503050406030204" pitchFamily="18" charset="0"/>
                              <a:ea typeface="Cambria Math" panose="02040503050406030204" pitchFamily="18" charset="0"/>
                              <a:sym typeface="Symbol" panose="05050102010706020507" pitchFamily="18" charset="2"/>
                            </a:rPr>
                          </m:ctrlPr>
                        </m:dPr>
                        <m:e>
                          <m:r>
                            <a:rPr lang="en-US" sz="2000" b="0" i="1" smtClean="0">
                              <a:latin typeface="Cambria Math" panose="02040503050406030204" pitchFamily="18" charset="0"/>
                              <a:ea typeface="Cambria Math" panose="02040503050406030204" pitchFamily="18" charset="0"/>
                              <a:sym typeface="Symbol" panose="05050102010706020507" pitchFamily="18" charset="2"/>
                            </a:rPr>
                            <m:t>𝑡</m:t>
                          </m:r>
                        </m:e>
                      </m:d>
                      <m:r>
                        <a:rPr lang="en-US" sz="2000" b="0" i="1" smtClean="0">
                          <a:latin typeface="Cambria Math" panose="02040503050406030204" pitchFamily="18" charset="0"/>
                          <a:ea typeface="Cambria Math" panose="02040503050406030204" pitchFamily="18" charset="0"/>
                          <a:sym typeface="Symbol" panose="05050102010706020507" pitchFamily="18" charset="2"/>
                        </a:rPr>
                        <m:t>=</m:t>
                      </m:r>
                      <m:sSub>
                        <m:sSubPr>
                          <m:ctrlPr>
                            <a:rPr lang="en-US" sz="2000" b="0" i="1" smtClean="0">
                              <a:latin typeface="Cambria Math" panose="02040503050406030204" pitchFamily="18" charset="0"/>
                              <a:ea typeface="Cambria Math" panose="02040503050406030204" pitchFamily="18" charset="0"/>
                              <a:sym typeface="Symbol" panose="05050102010706020507" pitchFamily="18" charset="2"/>
                            </a:rPr>
                          </m:ctrlPr>
                        </m:sSubPr>
                        <m:e>
                          <m:r>
                            <a:rPr lang="en-US" sz="2000" b="0" i="1" smtClean="0">
                              <a:latin typeface="Cambria Math" panose="02040503050406030204" pitchFamily="18" charset="0"/>
                              <a:ea typeface="Cambria Math" panose="02040503050406030204" pitchFamily="18" charset="0"/>
                              <a:sym typeface="Symbol" panose="05050102010706020507" pitchFamily="18" charset="2"/>
                            </a:rPr>
                            <m:t>𝑐</m:t>
                          </m:r>
                        </m:e>
                        <m:sub>
                          <m:r>
                            <a:rPr lang="en-US" sz="2000" b="0" i="1" smtClean="0">
                              <a:latin typeface="Cambria Math" panose="02040503050406030204" pitchFamily="18" charset="0"/>
                              <a:ea typeface="Cambria Math" panose="02040503050406030204" pitchFamily="18" charset="0"/>
                              <a:sym typeface="Symbol" panose="05050102010706020507" pitchFamily="18" charset="2"/>
                            </a:rPr>
                            <m:t>0</m:t>
                          </m:r>
                        </m:sub>
                      </m:sSub>
                    </m:oMath>
                  </m:oMathPara>
                </a14:m>
                <a:endParaRPr lang="en-US" sz="2000" b="0" i="1" dirty="0" smtClean="0">
                  <a:latin typeface="Cambria Math"/>
                  <a:ea typeface="Cambria Math" panose="02040503050406030204" pitchFamily="18" charset="0"/>
                  <a:sym typeface="Symbol" panose="05050102010706020507" pitchFamily="18" charset="2"/>
                </a:endParaRPr>
              </a:p>
              <a:p>
                <a:r>
                  <a:rPr lang="en-US" sz="2000" dirty="0" smtClean="0">
                    <a:latin typeface="Cambria Math"/>
                    <a:ea typeface="Cambria Math" panose="02040503050406030204" pitchFamily="18" charset="0"/>
                    <a:sym typeface="Symbol" panose="05050102010706020507" pitchFamily="18" charset="2"/>
                  </a:rPr>
                  <a:t>So</a:t>
                </a:r>
              </a:p>
              <a:p>
                <a:pPr/>
                <a14:m>
                  <m:oMathPara xmlns:m="http://schemas.openxmlformats.org/officeDocument/2006/math">
                    <m:oMathParaPr>
                      <m:jc m:val="centerGroup"/>
                    </m:oMathParaPr>
                    <m:oMath xmlns:m="http://schemas.openxmlformats.org/officeDocument/2006/math">
                      <m:f>
                        <m:fPr>
                          <m:ctrlPr>
                            <a:rPr lang="en-US" sz="2000" i="1">
                              <a:latin typeface="Cambria Math" panose="02040503050406030204" pitchFamily="18" charset="0"/>
                              <a:ea typeface="Cambria Math" panose="02040503050406030204" pitchFamily="18" charset="0"/>
                              <a:sym typeface="Symbol" panose="05050102010706020507" pitchFamily="18" charset="2"/>
                            </a:rPr>
                          </m:ctrlPr>
                        </m:fPr>
                        <m:num>
                          <m:r>
                            <a:rPr lang="en-US" sz="2000" i="1">
                              <a:latin typeface="Cambria Math" panose="02040503050406030204" pitchFamily="18" charset="0"/>
                              <a:ea typeface="Cambria Math" panose="02040503050406030204" pitchFamily="18" charset="0"/>
                              <a:sym typeface="Symbol" panose="05050102010706020507" pitchFamily="18" charset="2"/>
                            </a:rPr>
                            <m:t>𝑑</m:t>
                          </m:r>
                          <m:sSub>
                            <m:sSubPr>
                              <m:ctrlPr>
                                <a:rPr lang="en-US" sz="2000" i="1">
                                  <a:latin typeface="Cambria Math" panose="02040503050406030204" pitchFamily="18" charset="0"/>
                                  <a:ea typeface="Cambria Math" panose="02040503050406030204" pitchFamily="18" charset="0"/>
                                  <a:sym typeface="Symbol" panose="05050102010706020507" pitchFamily="18" charset="2"/>
                                </a:rPr>
                              </m:ctrlPr>
                            </m:sSubPr>
                            <m:e>
                              <m:r>
                                <a:rPr lang="en-US" sz="2000" i="1">
                                  <a:latin typeface="Cambria Math" panose="02040503050406030204" pitchFamily="18" charset="0"/>
                                  <a:ea typeface="Cambria Math" panose="02040503050406030204" pitchFamily="18" charset="0"/>
                                  <a:sym typeface="Symbol" panose="05050102010706020507" pitchFamily="18" charset="2"/>
                                </a:rPr>
                                <m:t>𝑐</m:t>
                              </m:r>
                            </m:e>
                            <m:sub>
                              <m:r>
                                <a:rPr lang="en-US" sz="2000" b="0" i="1" smtClean="0">
                                  <a:latin typeface="Cambria Math" panose="02040503050406030204" pitchFamily="18" charset="0"/>
                                  <a:ea typeface="Cambria Math" panose="02040503050406030204" pitchFamily="18" charset="0"/>
                                  <a:sym typeface="Symbol" panose="05050102010706020507" pitchFamily="18" charset="2"/>
                                </a:rPr>
                                <m:t>𝐴</m:t>
                              </m:r>
                            </m:sub>
                          </m:sSub>
                          <m:r>
                            <a:rPr lang="en-US" sz="2000" i="1">
                              <a:latin typeface="Cambria Math" panose="02040503050406030204" pitchFamily="18" charset="0"/>
                              <a:ea typeface="Cambria Math" panose="02040503050406030204" pitchFamily="18" charset="0"/>
                              <a:sym typeface="Symbol" panose="05050102010706020507" pitchFamily="18" charset="2"/>
                            </a:rPr>
                            <m:t>(</m:t>
                          </m:r>
                          <m:r>
                            <a:rPr lang="en-US" sz="2000" i="1">
                              <a:latin typeface="Cambria Math" panose="02040503050406030204" pitchFamily="18" charset="0"/>
                              <a:ea typeface="Cambria Math" panose="02040503050406030204" pitchFamily="18" charset="0"/>
                              <a:sym typeface="Symbol" panose="05050102010706020507" pitchFamily="18" charset="2"/>
                            </a:rPr>
                            <m:t>𝑡</m:t>
                          </m:r>
                          <m:r>
                            <a:rPr lang="en-US" sz="2000" i="1">
                              <a:latin typeface="Cambria Math" panose="02040503050406030204" pitchFamily="18" charset="0"/>
                              <a:ea typeface="Cambria Math" panose="02040503050406030204" pitchFamily="18" charset="0"/>
                              <a:sym typeface="Symbol" panose="05050102010706020507" pitchFamily="18" charset="2"/>
                            </a:rPr>
                            <m:t>)</m:t>
                          </m:r>
                        </m:num>
                        <m:den>
                          <m:r>
                            <a:rPr lang="en-US" sz="2000" i="1">
                              <a:latin typeface="Cambria Math" panose="02040503050406030204" pitchFamily="18" charset="0"/>
                              <a:ea typeface="Cambria Math" panose="02040503050406030204" pitchFamily="18" charset="0"/>
                              <a:sym typeface="Symbol" panose="05050102010706020507" pitchFamily="18" charset="2"/>
                            </a:rPr>
                            <m:t>𝑑𝑡</m:t>
                          </m:r>
                        </m:den>
                      </m:f>
                      <m:r>
                        <a:rPr lang="en-US" sz="2000">
                          <a:latin typeface="Cambria Math" panose="02040503050406030204" pitchFamily="18" charset="0"/>
                          <a:ea typeface="Cambria Math" panose="02040503050406030204" pitchFamily="18" charset="0"/>
                          <a:sym typeface="Symbol" panose="05050102010706020507" pitchFamily="18" charset="2"/>
                        </a:rPr>
                        <m:t>=</m:t>
                      </m:r>
                      <m:r>
                        <a:rPr lang="en-US" sz="2000" i="1">
                          <a:latin typeface="Cambria Math" panose="02040503050406030204" pitchFamily="18" charset="0"/>
                          <a:ea typeface="Cambria Math" panose="02040503050406030204" pitchFamily="18" charset="0"/>
                          <a:sym typeface="Symbol" panose="05050102010706020507" pitchFamily="18" charset="2"/>
                        </a:rPr>
                        <m:t>𝑘</m:t>
                      </m:r>
                      <m:sSub>
                        <m:sSubPr>
                          <m:ctrlPr>
                            <a:rPr lang="en-US" sz="2000" i="1">
                              <a:latin typeface="Cambria Math" panose="02040503050406030204" pitchFamily="18" charset="0"/>
                              <a:ea typeface="Cambria Math" panose="02040503050406030204" pitchFamily="18" charset="0"/>
                              <a:sym typeface="Symbol" panose="05050102010706020507" pitchFamily="18" charset="2"/>
                            </a:rPr>
                          </m:ctrlPr>
                        </m:sSubPr>
                        <m:e>
                          <m:r>
                            <a:rPr lang="en-US" sz="2000" i="1">
                              <a:latin typeface="Cambria Math" panose="02040503050406030204" pitchFamily="18" charset="0"/>
                              <a:ea typeface="Cambria Math" panose="02040503050406030204" pitchFamily="18" charset="0"/>
                              <a:sym typeface="Symbol" panose="05050102010706020507" pitchFamily="18" charset="2"/>
                            </a:rPr>
                            <m:t>𝑐</m:t>
                          </m:r>
                        </m:e>
                        <m:sub>
                          <m:r>
                            <a:rPr lang="en-US" sz="2000" b="0" i="1" smtClean="0">
                              <a:latin typeface="Cambria Math" panose="02040503050406030204" pitchFamily="18" charset="0"/>
                              <a:ea typeface="Cambria Math" panose="02040503050406030204" pitchFamily="18" charset="0"/>
                              <a:sym typeface="Symbol" panose="05050102010706020507" pitchFamily="18" charset="2"/>
                            </a:rPr>
                            <m:t>𝐴</m:t>
                          </m:r>
                        </m:sub>
                      </m:sSub>
                      <m:d>
                        <m:dPr>
                          <m:ctrlPr>
                            <a:rPr lang="en-US" sz="2000" i="1">
                              <a:latin typeface="Cambria Math" panose="02040503050406030204" pitchFamily="18" charset="0"/>
                              <a:ea typeface="Cambria Math" panose="02040503050406030204" pitchFamily="18" charset="0"/>
                              <a:sym typeface="Symbol" panose="05050102010706020507" pitchFamily="18" charset="2"/>
                            </a:rPr>
                          </m:ctrlPr>
                        </m:dPr>
                        <m:e>
                          <m:r>
                            <a:rPr lang="en-US" sz="2000" i="1">
                              <a:latin typeface="Cambria Math" panose="02040503050406030204" pitchFamily="18" charset="0"/>
                              <a:ea typeface="Cambria Math" panose="02040503050406030204" pitchFamily="18" charset="0"/>
                              <a:sym typeface="Symbol" panose="05050102010706020507" pitchFamily="18" charset="2"/>
                            </a:rPr>
                            <m:t>𝑡</m:t>
                          </m:r>
                        </m:e>
                      </m:d>
                    </m:oMath>
                  </m:oMathPara>
                </a14:m>
                <a:endParaRPr lang="en-US" sz="2000" dirty="0" smtClean="0">
                  <a:latin typeface="Cambria Math"/>
                  <a:ea typeface="Cambria Math" panose="02040503050406030204" pitchFamily="18" charset="0"/>
                  <a:sym typeface="Symbol" panose="05050102010706020507" pitchFamily="18" charset="2"/>
                </a:endParaRPr>
              </a:p>
              <a:p>
                <a:endParaRPr lang="en-US" sz="2000" dirty="0" smtClean="0">
                  <a:latin typeface="Cambria Math"/>
                  <a:ea typeface="Cambria Math" panose="02040503050406030204" pitchFamily="18" charset="0"/>
                  <a:sym typeface="Symbol" panose="05050102010706020507" pitchFamily="18" charset="2"/>
                </a:endParaRPr>
              </a:p>
              <a:p>
                <a:r>
                  <a:rPr lang="en-US" sz="2000" dirty="0" smtClean="0">
                    <a:latin typeface="Cambria Math"/>
                    <a:ea typeface="Cambria Math" panose="02040503050406030204" pitchFamily="18" charset="0"/>
                    <a:sym typeface="Symbol" panose="05050102010706020507" pitchFamily="18" charset="2"/>
                  </a:rPr>
                  <a:t>If we start with all B, </a:t>
                </a:r>
                <a14:m>
                  <m:oMath xmlns:m="http://schemas.openxmlformats.org/officeDocument/2006/math">
                    <m:sSub>
                      <m:sSubPr>
                        <m:ctrlPr>
                          <a:rPr lang="en-US" sz="2000" i="1">
                            <a:latin typeface="Cambria Math" panose="02040503050406030204" pitchFamily="18" charset="0"/>
                            <a:ea typeface="Cambria Math" panose="02040503050406030204" pitchFamily="18" charset="0"/>
                            <a:sym typeface="Symbol" panose="05050102010706020507" pitchFamily="18" charset="2"/>
                          </a:rPr>
                        </m:ctrlPr>
                      </m:sSubPr>
                      <m:e>
                        <m:r>
                          <a:rPr lang="en-US" sz="2000" i="1">
                            <a:latin typeface="Cambria Math" panose="02040503050406030204" pitchFamily="18" charset="0"/>
                            <a:ea typeface="Cambria Math" panose="02040503050406030204" pitchFamily="18" charset="0"/>
                            <a:sym typeface="Symbol" panose="05050102010706020507" pitchFamily="18" charset="2"/>
                          </a:rPr>
                          <m:t>𝑐</m:t>
                        </m:r>
                      </m:e>
                      <m:sub>
                        <m:r>
                          <a:rPr lang="en-US" sz="2000" i="1">
                            <a:latin typeface="Cambria Math" panose="02040503050406030204" pitchFamily="18" charset="0"/>
                            <a:ea typeface="Cambria Math" panose="02040503050406030204" pitchFamily="18" charset="0"/>
                            <a:sym typeface="Symbol" panose="05050102010706020507" pitchFamily="18" charset="2"/>
                          </a:rPr>
                          <m:t>𝐴</m:t>
                        </m:r>
                      </m:sub>
                    </m:sSub>
                    <m:d>
                      <m:dPr>
                        <m:ctrlPr>
                          <a:rPr lang="en-US" sz="2000" i="1">
                            <a:latin typeface="Cambria Math" panose="02040503050406030204" pitchFamily="18" charset="0"/>
                            <a:ea typeface="Cambria Math" panose="02040503050406030204" pitchFamily="18" charset="0"/>
                            <a:sym typeface="Symbol" panose="05050102010706020507" pitchFamily="18" charset="2"/>
                          </a:rPr>
                        </m:ctrlPr>
                      </m:dPr>
                      <m:e>
                        <m:r>
                          <a:rPr lang="en-US" sz="2000" b="0" i="1" smtClean="0">
                            <a:latin typeface="Cambria Math" panose="02040503050406030204" pitchFamily="18" charset="0"/>
                            <a:ea typeface="Cambria Math" panose="02040503050406030204" pitchFamily="18" charset="0"/>
                            <a:sym typeface="Symbol" panose="05050102010706020507" pitchFamily="18" charset="2"/>
                          </a:rPr>
                          <m:t>0</m:t>
                        </m:r>
                      </m:e>
                    </m:d>
                    <m:r>
                      <a:rPr lang="en-US" sz="2000" b="0" i="1" smtClean="0">
                        <a:latin typeface="Cambria Math" panose="02040503050406030204" pitchFamily="18" charset="0"/>
                        <a:ea typeface="Cambria Math" panose="02040503050406030204" pitchFamily="18" charset="0"/>
                        <a:sym typeface="Symbol" panose="05050102010706020507" pitchFamily="18" charset="2"/>
                      </a:rPr>
                      <m:t>=0, </m:t>
                    </m:r>
                    <m:sSub>
                      <m:sSubPr>
                        <m:ctrlPr>
                          <a:rPr lang="en-US" sz="2000" i="1">
                            <a:latin typeface="Cambria Math" panose="02040503050406030204" pitchFamily="18" charset="0"/>
                            <a:ea typeface="Cambria Math" panose="02040503050406030204" pitchFamily="18" charset="0"/>
                            <a:sym typeface="Symbol" panose="05050102010706020507" pitchFamily="18" charset="2"/>
                          </a:rPr>
                        </m:ctrlPr>
                      </m:sSubPr>
                      <m:e>
                        <m:r>
                          <a:rPr lang="en-US" sz="2000" i="1">
                            <a:latin typeface="Cambria Math" panose="02040503050406030204" pitchFamily="18" charset="0"/>
                            <a:ea typeface="Cambria Math" panose="02040503050406030204" pitchFamily="18" charset="0"/>
                            <a:sym typeface="Symbol" panose="05050102010706020507" pitchFamily="18" charset="2"/>
                          </a:rPr>
                          <m:t>𝑐</m:t>
                        </m:r>
                      </m:e>
                      <m:sub>
                        <m:r>
                          <a:rPr lang="en-US" sz="2000" i="1">
                            <a:latin typeface="Cambria Math" panose="02040503050406030204" pitchFamily="18" charset="0"/>
                            <a:ea typeface="Cambria Math" panose="02040503050406030204" pitchFamily="18" charset="0"/>
                            <a:sym typeface="Symbol" panose="05050102010706020507" pitchFamily="18" charset="2"/>
                          </a:rPr>
                          <m:t>𝐵</m:t>
                        </m:r>
                      </m:sub>
                    </m:sSub>
                    <m:d>
                      <m:dPr>
                        <m:ctrlPr>
                          <a:rPr lang="en-US" sz="2000" i="1">
                            <a:latin typeface="Cambria Math" panose="02040503050406030204" pitchFamily="18" charset="0"/>
                            <a:ea typeface="Cambria Math" panose="02040503050406030204" pitchFamily="18" charset="0"/>
                            <a:sym typeface="Symbol" panose="05050102010706020507" pitchFamily="18" charset="2"/>
                          </a:rPr>
                        </m:ctrlPr>
                      </m:dPr>
                      <m:e>
                        <m:r>
                          <a:rPr lang="en-US" sz="2000" b="0" i="1" smtClean="0">
                            <a:latin typeface="Cambria Math" panose="02040503050406030204" pitchFamily="18" charset="0"/>
                            <a:ea typeface="Cambria Math" panose="02040503050406030204" pitchFamily="18" charset="0"/>
                            <a:sym typeface="Symbol" panose="05050102010706020507" pitchFamily="18" charset="2"/>
                          </a:rPr>
                          <m:t>0</m:t>
                        </m:r>
                      </m:e>
                    </m:d>
                    <m:r>
                      <a:rPr lang="en-US" sz="2000" i="1">
                        <a:latin typeface="Cambria Math" panose="02040503050406030204" pitchFamily="18" charset="0"/>
                        <a:ea typeface="Cambria Math" panose="02040503050406030204" pitchFamily="18" charset="0"/>
                        <a:sym typeface="Symbol" panose="05050102010706020507" pitchFamily="18" charset="2"/>
                      </a:rPr>
                      <m:t>=</m:t>
                    </m:r>
                    <m:sSub>
                      <m:sSubPr>
                        <m:ctrlPr>
                          <a:rPr lang="en-US" sz="2000" i="1">
                            <a:latin typeface="Cambria Math" panose="02040503050406030204" pitchFamily="18" charset="0"/>
                            <a:ea typeface="Cambria Math" panose="02040503050406030204" pitchFamily="18" charset="0"/>
                            <a:sym typeface="Symbol" panose="05050102010706020507" pitchFamily="18" charset="2"/>
                          </a:rPr>
                        </m:ctrlPr>
                      </m:sSubPr>
                      <m:e>
                        <m:r>
                          <a:rPr lang="en-US" sz="2000" i="1">
                            <a:latin typeface="Cambria Math" panose="02040503050406030204" pitchFamily="18" charset="0"/>
                            <a:ea typeface="Cambria Math" panose="02040503050406030204" pitchFamily="18" charset="0"/>
                            <a:sym typeface="Symbol" panose="05050102010706020507" pitchFamily="18" charset="2"/>
                          </a:rPr>
                          <m:t>𝑐</m:t>
                        </m:r>
                      </m:e>
                      <m:sub>
                        <m:r>
                          <a:rPr lang="en-US" sz="2000" i="1">
                            <a:latin typeface="Cambria Math" panose="02040503050406030204" pitchFamily="18" charset="0"/>
                            <a:ea typeface="Cambria Math" panose="02040503050406030204" pitchFamily="18" charset="0"/>
                            <a:sym typeface="Symbol" panose="05050102010706020507" pitchFamily="18" charset="2"/>
                          </a:rPr>
                          <m:t>0</m:t>
                        </m:r>
                      </m:sub>
                    </m:sSub>
                  </m:oMath>
                </a14:m>
                <a:endParaRPr lang="en-US" sz="2000" dirty="0" smtClean="0">
                  <a:latin typeface="Cambria Math"/>
                  <a:ea typeface="Cambria Math" panose="02040503050406030204" pitchFamily="18" charset="0"/>
                  <a:sym typeface="Symbol" panose="05050102010706020507" pitchFamily="18" charset="2"/>
                </a:endParaRPr>
              </a:p>
              <a:p>
                <a:endParaRPr lang="en-US" sz="2000" dirty="0" smtClean="0">
                  <a:latin typeface="Cambria Math"/>
                  <a:ea typeface="Cambria Math" panose="02040503050406030204" pitchFamily="18" charset="0"/>
                  <a:sym typeface="Symbol" panose="05050102010706020507" pitchFamily="18" charset="2"/>
                </a:endParaRPr>
              </a:p>
              <a:p>
                <a:pPr/>
                <a14:m>
                  <m:oMathPara xmlns:m="http://schemas.openxmlformats.org/officeDocument/2006/math">
                    <m:oMathParaPr>
                      <m:jc m:val="centerGroup"/>
                    </m:oMathParaPr>
                    <m:oMath xmlns:m="http://schemas.openxmlformats.org/officeDocument/2006/math">
                      <m:sSub>
                        <m:sSubPr>
                          <m:ctrlPr>
                            <a:rPr lang="en-US" sz="2000" i="1">
                              <a:latin typeface="Cambria Math" panose="02040503050406030204" pitchFamily="18" charset="0"/>
                              <a:ea typeface="Cambria Math" panose="02040503050406030204" pitchFamily="18" charset="0"/>
                              <a:sym typeface="Symbol" panose="05050102010706020507" pitchFamily="18" charset="2"/>
                            </a:rPr>
                          </m:ctrlPr>
                        </m:sSubPr>
                        <m:e>
                          <m:r>
                            <a:rPr lang="en-US" sz="2000" i="1">
                              <a:latin typeface="Cambria Math" panose="02040503050406030204" pitchFamily="18" charset="0"/>
                              <a:ea typeface="Cambria Math" panose="02040503050406030204" pitchFamily="18" charset="0"/>
                              <a:sym typeface="Symbol" panose="05050102010706020507" pitchFamily="18" charset="2"/>
                            </a:rPr>
                            <m:t>𝑐</m:t>
                          </m:r>
                        </m:e>
                        <m:sub>
                          <m:r>
                            <a:rPr lang="en-US" sz="2000" i="1">
                              <a:latin typeface="Cambria Math" panose="02040503050406030204" pitchFamily="18" charset="0"/>
                              <a:ea typeface="Cambria Math" panose="02040503050406030204" pitchFamily="18" charset="0"/>
                              <a:sym typeface="Symbol" panose="05050102010706020507" pitchFamily="18" charset="2"/>
                            </a:rPr>
                            <m:t>𝐵</m:t>
                          </m:r>
                        </m:sub>
                      </m:sSub>
                      <m:d>
                        <m:dPr>
                          <m:ctrlPr>
                            <a:rPr lang="en-US" sz="2000" i="1">
                              <a:latin typeface="Cambria Math" panose="02040503050406030204" pitchFamily="18" charset="0"/>
                              <a:ea typeface="Cambria Math" panose="02040503050406030204" pitchFamily="18" charset="0"/>
                              <a:sym typeface="Symbol" panose="05050102010706020507" pitchFamily="18" charset="2"/>
                            </a:rPr>
                          </m:ctrlPr>
                        </m:dPr>
                        <m:e>
                          <m:r>
                            <a:rPr lang="en-US" sz="2000" b="0" i="1" smtClean="0">
                              <a:latin typeface="Cambria Math" panose="02040503050406030204" pitchFamily="18" charset="0"/>
                              <a:ea typeface="Cambria Math" panose="02040503050406030204" pitchFamily="18" charset="0"/>
                              <a:sym typeface="Symbol" panose="05050102010706020507" pitchFamily="18" charset="2"/>
                            </a:rPr>
                            <m:t>𝑡</m:t>
                          </m:r>
                        </m:e>
                      </m:d>
                      <m:r>
                        <a:rPr lang="en-US" sz="2000" b="0" i="0" smtClean="0">
                          <a:latin typeface="Cambria Math" panose="02040503050406030204" pitchFamily="18" charset="0"/>
                          <a:ea typeface="Cambria Math" panose="02040503050406030204" pitchFamily="18" charset="0"/>
                          <a:sym typeface="Symbol" panose="05050102010706020507" pitchFamily="18" charset="2"/>
                        </a:rPr>
                        <m:t>=</m:t>
                      </m:r>
                      <m:sSub>
                        <m:sSubPr>
                          <m:ctrlPr>
                            <a:rPr lang="en-US" sz="2000" b="0" i="1" smtClean="0">
                              <a:latin typeface="Cambria Math" panose="02040503050406030204" pitchFamily="18" charset="0"/>
                              <a:ea typeface="Cambria Math" panose="02040503050406030204" pitchFamily="18" charset="0"/>
                              <a:sym typeface="Symbol" panose="05050102010706020507" pitchFamily="18" charset="2"/>
                            </a:rPr>
                          </m:ctrlPr>
                        </m:sSubPr>
                        <m:e>
                          <m:r>
                            <a:rPr lang="en-US" sz="2000" b="0" i="1" smtClean="0">
                              <a:latin typeface="Cambria Math" panose="02040503050406030204" pitchFamily="18" charset="0"/>
                              <a:ea typeface="Cambria Math" panose="02040503050406030204" pitchFamily="18" charset="0"/>
                              <a:sym typeface="Symbol" panose="05050102010706020507" pitchFamily="18" charset="2"/>
                            </a:rPr>
                            <m:t>𝑐</m:t>
                          </m:r>
                        </m:e>
                        <m:sub>
                          <m:r>
                            <a:rPr lang="en-US" sz="2000" b="0" i="1" smtClean="0">
                              <a:latin typeface="Cambria Math" panose="02040503050406030204" pitchFamily="18" charset="0"/>
                              <a:ea typeface="Cambria Math" panose="02040503050406030204" pitchFamily="18" charset="0"/>
                              <a:sym typeface="Symbol" panose="05050102010706020507" pitchFamily="18" charset="2"/>
                            </a:rPr>
                            <m:t>0</m:t>
                          </m:r>
                        </m:sub>
                      </m:sSub>
                      <m:sSup>
                        <m:sSupPr>
                          <m:ctrlPr>
                            <a:rPr lang="en-US" sz="2000" b="0" i="1" smtClean="0">
                              <a:latin typeface="Cambria Math" panose="02040503050406030204" pitchFamily="18" charset="0"/>
                              <a:ea typeface="Cambria Math" panose="02040503050406030204" pitchFamily="18" charset="0"/>
                              <a:sym typeface="Symbol" panose="05050102010706020507" pitchFamily="18" charset="2"/>
                            </a:rPr>
                          </m:ctrlPr>
                        </m:sSupPr>
                        <m:e>
                          <m:r>
                            <a:rPr lang="en-US" sz="2000" b="0" i="1" smtClean="0">
                              <a:latin typeface="Cambria Math" panose="02040503050406030204" pitchFamily="18" charset="0"/>
                              <a:ea typeface="Cambria Math" panose="02040503050406030204" pitchFamily="18" charset="0"/>
                              <a:sym typeface="Symbol" panose="05050102010706020507" pitchFamily="18" charset="2"/>
                            </a:rPr>
                            <m:t>𝑒</m:t>
                          </m:r>
                        </m:e>
                        <m:sup>
                          <m:r>
                            <a:rPr lang="en-US" sz="2000" b="0" i="1" smtClean="0">
                              <a:latin typeface="Cambria Math" panose="02040503050406030204" pitchFamily="18" charset="0"/>
                              <a:ea typeface="Cambria Math" panose="02040503050406030204" pitchFamily="18" charset="0"/>
                              <a:sym typeface="Symbol" panose="05050102010706020507" pitchFamily="18" charset="2"/>
                            </a:rPr>
                            <m:t>−</m:t>
                          </m:r>
                          <m:r>
                            <a:rPr lang="en-US" sz="2000" b="0" i="1" smtClean="0">
                              <a:latin typeface="Cambria Math" panose="02040503050406030204" pitchFamily="18" charset="0"/>
                              <a:ea typeface="Cambria Math" panose="02040503050406030204" pitchFamily="18" charset="0"/>
                              <a:sym typeface="Symbol" panose="05050102010706020507" pitchFamily="18" charset="2"/>
                            </a:rPr>
                            <m:t>𝑘𝑡</m:t>
                          </m:r>
                        </m:sup>
                      </m:sSup>
                      <m:r>
                        <a:rPr lang="en-US" sz="2000" b="0" i="1" smtClean="0">
                          <a:latin typeface="Cambria Math" panose="02040503050406030204" pitchFamily="18" charset="0"/>
                          <a:ea typeface="Cambria Math" panose="02040503050406030204" pitchFamily="18" charset="0"/>
                          <a:sym typeface="Symbol" panose="05050102010706020507" pitchFamily="18" charset="2"/>
                        </a:rPr>
                        <m:t>, </m:t>
                      </m:r>
                      <m:sSub>
                        <m:sSubPr>
                          <m:ctrlPr>
                            <a:rPr lang="en-US" sz="2000" b="0" i="1" smtClean="0">
                              <a:latin typeface="Cambria Math" panose="02040503050406030204" pitchFamily="18" charset="0"/>
                              <a:ea typeface="Cambria Math" panose="02040503050406030204" pitchFamily="18" charset="0"/>
                              <a:sym typeface="Symbol" panose="05050102010706020507" pitchFamily="18" charset="2"/>
                            </a:rPr>
                          </m:ctrlPr>
                        </m:sSubPr>
                        <m:e>
                          <m:r>
                            <a:rPr lang="en-US" sz="2000" b="0" i="1" smtClean="0">
                              <a:latin typeface="Cambria Math" panose="02040503050406030204" pitchFamily="18" charset="0"/>
                              <a:ea typeface="Cambria Math" panose="02040503050406030204" pitchFamily="18" charset="0"/>
                              <a:sym typeface="Symbol" panose="05050102010706020507" pitchFamily="18" charset="2"/>
                            </a:rPr>
                            <m:t>𝑐</m:t>
                          </m:r>
                        </m:e>
                        <m:sub>
                          <m:r>
                            <a:rPr lang="en-US" sz="2000" b="0" i="1" smtClean="0">
                              <a:latin typeface="Cambria Math" panose="02040503050406030204" pitchFamily="18" charset="0"/>
                              <a:ea typeface="Cambria Math" panose="02040503050406030204" pitchFamily="18" charset="0"/>
                              <a:sym typeface="Symbol" panose="05050102010706020507" pitchFamily="18" charset="2"/>
                            </a:rPr>
                            <m:t>𝐴</m:t>
                          </m:r>
                        </m:sub>
                      </m:sSub>
                      <m:d>
                        <m:dPr>
                          <m:ctrlPr>
                            <a:rPr lang="en-US" sz="2000" b="0" i="1" smtClean="0">
                              <a:latin typeface="Cambria Math" panose="02040503050406030204" pitchFamily="18" charset="0"/>
                              <a:ea typeface="Cambria Math" panose="02040503050406030204" pitchFamily="18" charset="0"/>
                              <a:sym typeface="Symbol" panose="05050102010706020507" pitchFamily="18" charset="2"/>
                            </a:rPr>
                          </m:ctrlPr>
                        </m:dPr>
                        <m:e>
                          <m:r>
                            <a:rPr lang="en-US" sz="2000" b="0" i="1" smtClean="0">
                              <a:latin typeface="Cambria Math" panose="02040503050406030204" pitchFamily="18" charset="0"/>
                              <a:ea typeface="Cambria Math" panose="02040503050406030204" pitchFamily="18" charset="0"/>
                              <a:sym typeface="Symbol" panose="05050102010706020507" pitchFamily="18" charset="2"/>
                            </a:rPr>
                            <m:t>𝑡</m:t>
                          </m:r>
                        </m:e>
                      </m:d>
                      <m:r>
                        <a:rPr lang="en-US" sz="2000" b="0" i="1" smtClean="0">
                          <a:latin typeface="Cambria Math" panose="02040503050406030204" pitchFamily="18" charset="0"/>
                          <a:ea typeface="Cambria Math" panose="02040503050406030204" pitchFamily="18" charset="0"/>
                          <a:sym typeface="Symbol" panose="05050102010706020507" pitchFamily="18" charset="2"/>
                        </a:rPr>
                        <m:t>=</m:t>
                      </m:r>
                      <m:sSub>
                        <m:sSubPr>
                          <m:ctrlPr>
                            <a:rPr lang="en-US" sz="2000" b="0" i="1" smtClean="0">
                              <a:latin typeface="Cambria Math" panose="02040503050406030204" pitchFamily="18" charset="0"/>
                              <a:ea typeface="Cambria Math" panose="02040503050406030204" pitchFamily="18" charset="0"/>
                              <a:sym typeface="Symbol" panose="05050102010706020507" pitchFamily="18" charset="2"/>
                            </a:rPr>
                          </m:ctrlPr>
                        </m:sSubPr>
                        <m:e>
                          <m:r>
                            <a:rPr lang="en-US" sz="2000" b="0" i="1" smtClean="0">
                              <a:latin typeface="Cambria Math" panose="02040503050406030204" pitchFamily="18" charset="0"/>
                              <a:ea typeface="Cambria Math" panose="02040503050406030204" pitchFamily="18" charset="0"/>
                              <a:sym typeface="Symbol" panose="05050102010706020507" pitchFamily="18" charset="2"/>
                            </a:rPr>
                            <m:t>𝑐</m:t>
                          </m:r>
                        </m:e>
                        <m:sub>
                          <m:r>
                            <a:rPr lang="en-US" sz="2000" b="0" i="1" smtClean="0">
                              <a:latin typeface="Cambria Math" panose="02040503050406030204" pitchFamily="18" charset="0"/>
                              <a:ea typeface="Cambria Math" panose="02040503050406030204" pitchFamily="18" charset="0"/>
                              <a:sym typeface="Symbol" panose="05050102010706020507" pitchFamily="18" charset="2"/>
                            </a:rPr>
                            <m:t>0</m:t>
                          </m:r>
                        </m:sub>
                      </m:sSub>
                      <m:r>
                        <a:rPr lang="en-US" sz="2000" b="0" i="1" smtClean="0">
                          <a:latin typeface="Cambria Math" panose="02040503050406030204" pitchFamily="18" charset="0"/>
                          <a:ea typeface="Cambria Math" panose="02040503050406030204" pitchFamily="18" charset="0"/>
                          <a:sym typeface="Symbol" panose="05050102010706020507" pitchFamily="18" charset="2"/>
                        </a:rPr>
                        <m:t>(1−</m:t>
                      </m:r>
                      <m:sSup>
                        <m:sSupPr>
                          <m:ctrlPr>
                            <a:rPr lang="en-US" sz="2000" b="0" i="1" smtClean="0">
                              <a:latin typeface="Cambria Math" panose="02040503050406030204" pitchFamily="18" charset="0"/>
                              <a:ea typeface="Cambria Math" panose="02040503050406030204" pitchFamily="18" charset="0"/>
                              <a:sym typeface="Symbol" panose="05050102010706020507" pitchFamily="18" charset="2"/>
                            </a:rPr>
                          </m:ctrlPr>
                        </m:sSupPr>
                        <m:e>
                          <m:r>
                            <a:rPr lang="en-US" sz="2000" b="0" i="1" smtClean="0">
                              <a:latin typeface="Cambria Math" panose="02040503050406030204" pitchFamily="18" charset="0"/>
                              <a:ea typeface="Cambria Math" panose="02040503050406030204" pitchFamily="18" charset="0"/>
                              <a:sym typeface="Symbol" panose="05050102010706020507" pitchFamily="18" charset="2"/>
                            </a:rPr>
                            <m:t>𝑒</m:t>
                          </m:r>
                        </m:e>
                        <m:sup>
                          <m:r>
                            <a:rPr lang="en-US" sz="2000" b="0" i="1" smtClean="0">
                              <a:latin typeface="Cambria Math" panose="02040503050406030204" pitchFamily="18" charset="0"/>
                              <a:ea typeface="Cambria Math" panose="02040503050406030204" pitchFamily="18" charset="0"/>
                              <a:sym typeface="Symbol" panose="05050102010706020507" pitchFamily="18" charset="2"/>
                            </a:rPr>
                            <m:t>−</m:t>
                          </m:r>
                          <m:r>
                            <a:rPr lang="en-US" sz="2000" b="0" i="1" smtClean="0">
                              <a:latin typeface="Cambria Math" panose="02040503050406030204" pitchFamily="18" charset="0"/>
                              <a:ea typeface="Cambria Math" panose="02040503050406030204" pitchFamily="18" charset="0"/>
                              <a:sym typeface="Symbol" panose="05050102010706020507" pitchFamily="18" charset="2"/>
                            </a:rPr>
                            <m:t>𝑘𝑡</m:t>
                          </m:r>
                        </m:sup>
                      </m:sSup>
                      <m:r>
                        <a:rPr lang="en-US" sz="2000" b="0" i="1" smtClean="0">
                          <a:latin typeface="Cambria Math" panose="02040503050406030204" pitchFamily="18" charset="0"/>
                          <a:ea typeface="Cambria Math" panose="02040503050406030204" pitchFamily="18" charset="0"/>
                          <a:sym typeface="Symbol" panose="05050102010706020507" pitchFamily="18" charset="2"/>
                        </a:rPr>
                        <m:t>)</m:t>
                      </m:r>
                    </m:oMath>
                  </m:oMathPara>
                </a14:m>
                <a:endParaRPr lang="en-US" sz="2000" b="0" i="1" dirty="0" smtClean="0">
                  <a:latin typeface="Cambria Math"/>
                  <a:ea typeface="Cambria Math" panose="02040503050406030204" pitchFamily="18" charset="0"/>
                  <a:sym typeface="Symbol" panose="05050102010706020507" pitchFamily="18" charset="2"/>
                </a:endParaRPr>
              </a:p>
              <a:p>
                <a:endParaRPr lang="en-US" sz="2000" i="1" dirty="0">
                  <a:latin typeface="Cambria Math"/>
                  <a:ea typeface="Cambria Math" panose="02040503050406030204" pitchFamily="18" charset="0"/>
                  <a:sym typeface="Symbol" panose="05050102010706020507" pitchFamily="18" charset="2"/>
                </a:endParaRPr>
              </a:p>
              <a:p>
                <a:endParaRPr lang="en-US" sz="2000" dirty="0" smtClean="0">
                  <a:latin typeface="Cambria Math"/>
                  <a:ea typeface="Cambria Math" panose="02040503050406030204" pitchFamily="18" charset="0"/>
                  <a:sym typeface="Symbol" panose="05050102010706020507" pitchFamily="18" charset="2"/>
                </a:endParaRPr>
              </a:p>
              <a:p>
                <a:endParaRPr lang="en-US" sz="2000" dirty="0">
                  <a:latin typeface="Cambria Math"/>
                  <a:ea typeface="Cambria Math" panose="02040503050406030204" pitchFamily="18" charset="0"/>
                  <a:sym typeface="Symbol" panose="05050102010706020507" pitchFamily="18" charset="2"/>
                </a:endParaRPr>
              </a:p>
              <a:p>
                <a:endParaRPr lang="en-US" sz="2000" dirty="0">
                  <a:latin typeface="Cambria Math"/>
                  <a:ea typeface="Cambria Math" panose="02040503050406030204" pitchFamily="18" charset="0"/>
                  <a:sym typeface="Symbol" panose="05050102010706020507" pitchFamily="18" charset="2"/>
                </a:endParaRPr>
              </a:p>
              <a:p>
                <a:endParaRPr lang="en-US" sz="2000" dirty="0">
                  <a:latin typeface="Cambria Math"/>
                  <a:ea typeface="Cambria Math" panose="02040503050406030204" pitchFamily="18" charset="0"/>
                  <a:sym typeface="Symbol" panose="05050102010706020507" pitchFamily="18" charset="2"/>
                </a:endParaRPr>
              </a:p>
            </p:txBody>
          </p:sp>
        </mc:Choice>
        <mc:Fallback xmlns="">
          <p:sp>
            <p:nvSpPr>
              <p:cNvPr id="12" name="Rectangle 11"/>
              <p:cNvSpPr>
                <a:spLocks noRot="1" noChangeAspect="1" noMove="1" noResize="1" noEditPoints="1" noAdjustHandles="1" noChangeArrowheads="1" noChangeShapeType="1" noTextEdit="1"/>
              </p:cNvSpPr>
              <p:nvPr/>
            </p:nvSpPr>
            <p:spPr>
              <a:xfrm>
                <a:off x="-1" y="838199"/>
                <a:ext cx="6164579" cy="6810198"/>
              </a:xfrm>
              <a:prstGeom prst="rect">
                <a:avLst/>
              </a:prstGeom>
              <a:blipFill rotWithShape="0">
                <a:blip r:embed="rId3"/>
                <a:stretch>
                  <a:fillRect l="-989" t="-358"/>
                </a:stretch>
              </a:blipFill>
            </p:spPr>
            <p:txBody>
              <a:bodyPr/>
              <a:lstStyle/>
              <a:p>
                <a:r>
                  <a:rPr lang="en-US">
                    <a:noFill/>
                  </a:rPr>
                  <a:t> </a:t>
                </a:r>
              </a:p>
            </p:txBody>
          </p:sp>
        </mc:Fallback>
      </mc:AlternateContent>
      <p:sp>
        <p:nvSpPr>
          <p:cNvPr id="22" name="Rectangle 21"/>
          <p:cNvSpPr/>
          <p:nvPr/>
        </p:nvSpPr>
        <p:spPr>
          <a:xfrm>
            <a:off x="0" y="3895753"/>
            <a:ext cx="9144000" cy="369332"/>
          </a:xfrm>
          <a:prstGeom prst="rect">
            <a:avLst/>
          </a:prstGeom>
        </p:spPr>
        <p:txBody>
          <a:bodyPr wrap="square">
            <a:spAutoFit/>
          </a:bodyPr>
          <a:lstStyle/>
          <a:p>
            <a:r>
              <a:rPr lang="en-US" dirty="0"/>
              <a:t>	</a:t>
            </a:r>
          </a:p>
        </p:txBody>
      </p:sp>
      <p:pic>
        <p:nvPicPr>
          <p:cNvPr id="25" name="Picture 2" descr="figure_15_05b"/>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64579" y="3890086"/>
            <a:ext cx="2836117" cy="25107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 name="Picture 17" descr="Biocomplexity Logo"/>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6" name="Group 25"/>
          <p:cNvGrpSpPr/>
          <p:nvPr/>
        </p:nvGrpSpPr>
        <p:grpSpPr>
          <a:xfrm>
            <a:off x="6003204" y="881581"/>
            <a:ext cx="2985300" cy="2789008"/>
            <a:chOff x="6003204" y="881581"/>
            <a:chExt cx="2985300" cy="2789008"/>
          </a:xfrm>
        </p:grpSpPr>
        <p:grpSp>
          <p:nvGrpSpPr>
            <p:cNvPr id="27" name="Group 26"/>
            <p:cNvGrpSpPr/>
            <p:nvPr/>
          </p:nvGrpSpPr>
          <p:grpSpPr>
            <a:xfrm>
              <a:off x="6003204" y="881581"/>
              <a:ext cx="2985300" cy="2789008"/>
              <a:chOff x="6158700" y="2290317"/>
              <a:chExt cx="2985300" cy="2789008"/>
            </a:xfrm>
          </p:grpSpPr>
          <p:grpSp>
            <p:nvGrpSpPr>
              <p:cNvPr id="30" name="Group 29"/>
              <p:cNvGrpSpPr/>
              <p:nvPr/>
            </p:nvGrpSpPr>
            <p:grpSpPr>
              <a:xfrm>
                <a:off x="6158700" y="2290317"/>
                <a:ext cx="2985300" cy="2641442"/>
                <a:chOff x="6158700" y="2290317"/>
                <a:chExt cx="2985300" cy="2641442"/>
              </a:xfrm>
            </p:grpSpPr>
            <p:grpSp>
              <p:nvGrpSpPr>
                <p:cNvPr id="32" name="Group 31"/>
                <p:cNvGrpSpPr/>
                <p:nvPr/>
              </p:nvGrpSpPr>
              <p:grpSpPr>
                <a:xfrm>
                  <a:off x="6178202" y="2357677"/>
                  <a:ext cx="2965798" cy="2574082"/>
                  <a:chOff x="6178202" y="2357677"/>
                  <a:chExt cx="2965798" cy="2574082"/>
                </a:xfrm>
              </p:grpSpPr>
              <p:grpSp>
                <p:nvGrpSpPr>
                  <p:cNvPr id="34" name="Group 33"/>
                  <p:cNvGrpSpPr>
                    <a:grpSpLocks noChangeAspect="1"/>
                  </p:cNvGrpSpPr>
                  <p:nvPr/>
                </p:nvGrpSpPr>
                <p:grpSpPr>
                  <a:xfrm>
                    <a:off x="6178202" y="2603956"/>
                    <a:ext cx="2965798" cy="2327803"/>
                    <a:chOff x="558800" y="279400"/>
                    <a:chExt cx="8043863" cy="6313488"/>
                  </a:xfrm>
                </p:grpSpPr>
                <p:grpSp>
                  <p:nvGrpSpPr>
                    <p:cNvPr id="37" name="Group 36"/>
                    <p:cNvGrpSpPr/>
                    <p:nvPr/>
                  </p:nvGrpSpPr>
                  <p:grpSpPr>
                    <a:xfrm>
                      <a:off x="558800" y="279400"/>
                      <a:ext cx="8043863" cy="6313488"/>
                      <a:chOff x="558800" y="279400"/>
                      <a:chExt cx="8043863" cy="6313488"/>
                    </a:xfrm>
                  </p:grpSpPr>
                  <p:pic>
                    <p:nvPicPr>
                      <p:cNvPr id="39" name="Picture 2" descr="figure_15_05a"/>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58800" y="279400"/>
                        <a:ext cx="8043863" cy="6313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0" name="Curved Right Arrow 39"/>
                      <p:cNvSpPr/>
                      <p:nvPr/>
                    </p:nvSpPr>
                    <p:spPr bwMode="auto">
                      <a:xfrm rot="1890614">
                        <a:off x="6248998" y="1059312"/>
                        <a:ext cx="554510" cy="1033503"/>
                      </a:xfrm>
                      <a:prstGeom prst="curvedRightArrow">
                        <a:avLst/>
                      </a:prstGeom>
                      <a:solidFill>
                        <a:srgbClr val="00B05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panose="02020603050405020304" pitchFamily="18" charset="0"/>
                        </a:endParaRPr>
                      </a:p>
                    </p:txBody>
                  </p:sp>
                </p:grpSp>
                <p:sp>
                  <p:nvSpPr>
                    <p:cNvPr id="38" name="Freeform 37"/>
                    <p:cNvSpPr/>
                    <p:nvPr/>
                  </p:nvSpPr>
                  <p:spPr>
                    <a:xfrm rot="8124498">
                      <a:off x="6285129" y="751658"/>
                      <a:ext cx="1368552" cy="384048"/>
                    </a:xfrm>
                    <a:custGeom>
                      <a:avLst/>
                      <a:gdLst>
                        <a:gd name="connsiteX0" fmla="*/ 0 w 1234440"/>
                        <a:gd name="connsiteY0" fmla="*/ 384048 h 384048"/>
                        <a:gd name="connsiteX1" fmla="*/ 173736 w 1234440"/>
                        <a:gd name="connsiteY1" fmla="*/ 18288 h 384048"/>
                        <a:gd name="connsiteX2" fmla="*/ 356616 w 1234440"/>
                        <a:gd name="connsiteY2" fmla="*/ 365760 h 384048"/>
                        <a:gd name="connsiteX3" fmla="*/ 512064 w 1234440"/>
                        <a:gd name="connsiteY3" fmla="*/ 18288 h 384048"/>
                        <a:gd name="connsiteX4" fmla="*/ 694944 w 1234440"/>
                        <a:gd name="connsiteY4" fmla="*/ 374904 h 384048"/>
                        <a:gd name="connsiteX5" fmla="*/ 859536 w 1234440"/>
                        <a:gd name="connsiteY5" fmla="*/ 0 h 384048"/>
                        <a:gd name="connsiteX6" fmla="*/ 1042416 w 1234440"/>
                        <a:gd name="connsiteY6" fmla="*/ 374904 h 384048"/>
                        <a:gd name="connsiteX7" fmla="*/ 1106424 w 1234440"/>
                        <a:gd name="connsiteY7" fmla="*/ 192024 h 384048"/>
                        <a:gd name="connsiteX8" fmla="*/ 1234440 w 1234440"/>
                        <a:gd name="connsiteY8" fmla="*/ 192024 h 384048"/>
                        <a:gd name="connsiteX9" fmla="*/ 1216152 w 1234440"/>
                        <a:gd name="connsiteY9" fmla="*/ 192024 h 384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34440" h="384048">
                          <a:moveTo>
                            <a:pt x="0" y="384048"/>
                          </a:moveTo>
                          <a:cubicBezTo>
                            <a:pt x="57150" y="202692"/>
                            <a:pt x="114300" y="21336"/>
                            <a:pt x="173736" y="18288"/>
                          </a:cubicBezTo>
                          <a:cubicBezTo>
                            <a:pt x="233172" y="15240"/>
                            <a:pt x="300228" y="365760"/>
                            <a:pt x="356616" y="365760"/>
                          </a:cubicBezTo>
                          <a:cubicBezTo>
                            <a:pt x="413004" y="365760"/>
                            <a:pt x="455676" y="16764"/>
                            <a:pt x="512064" y="18288"/>
                          </a:cubicBezTo>
                          <a:cubicBezTo>
                            <a:pt x="568452" y="19812"/>
                            <a:pt x="637032" y="377952"/>
                            <a:pt x="694944" y="374904"/>
                          </a:cubicBezTo>
                          <a:cubicBezTo>
                            <a:pt x="752856" y="371856"/>
                            <a:pt x="801624" y="0"/>
                            <a:pt x="859536" y="0"/>
                          </a:cubicBezTo>
                          <a:cubicBezTo>
                            <a:pt x="917448" y="0"/>
                            <a:pt x="1001268" y="342900"/>
                            <a:pt x="1042416" y="374904"/>
                          </a:cubicBezTo>
                          <a:cubicBezTo>
                            <a:pt x="1083564" y="406908"/>
                            <a:pt x="1074420" y="222504"/>
                            <a:pt x="1106424" y="192024"/>
                          </a:cubicBezTo>
                          <a:cubicBezTo>
                            <a:pt x="1138428" y="161544"/>
                            <a:pt x="1234440" y="192024"/>
                            <a:pt x="1234440" y="192024"/>
                          </a:cubicBezTo>
                          <a:lnTo>
                            <a:pt x="1216152" y="192024"/>
                          </a:lnTo>
                        </a:path>
                      </a:pathLst>
                    </a:custGeom>
                    <a:noFill/>
                    <a:ln w="50800">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5" name="TextBox 34"/>
                  <p:cNvSpPr txBox="1"/>
                  <p:nvPr/>
                </p:nvSpPr>
                <p:spPr>
                  <a:xfrm>
                    <a:off x="8428284" y="2357677"/>
                    <a:ext cx="685800" cy="276999"/>
                  </a:xfrm>
                  <a:prstGeom prst="rect">
                    <a:avLst/>
                  </a:prstGeom>
                  <a:noFill/>
                </p:spPr>
                <p:txBody>
                  <a:bodyPr wrap="square" rtlCol="0">
                    <a:spAutoFit/>
                  </a:bodyPr>
                  <a:lstStyle/>
                  <a:p>
                    <a:r>
                      <a:rPr lang="en-US" sz="1200" b="1" dirty="0" smtClean="0">
                        <a:solidFill>
                          <a:srgbClr val="0070C0"/>
                        </a:solidFill>
                      </a:rPr>
                      <a:t>photon</a:t>
                    </a:r>
                    <a:endParaRPr lang="en-US" sz="1200" b="1" dirty="0">
                      <a:solidFill>
                        <a:srgbClr val="0070C0"/>
                      </a:solidFill>
                    </a:endParaRPr>
                  </a:p>
                </p:txBody>
              </p:sp>
              <mc:AlternateContent xmlns:mc="http://schemas.openxmlformats.org/markup-compatibility/2006" xmlns:a14="http://schemas.microsoft.com/office/drawing/2010/main">
                <mc:Choice Requires="a14">
                  <p:sp>
                    <p:nvSpPr>
                      <p:cNvPr id="36" name="TextBox 35"/>
                      <p:cNvSpPr txBox="1"/>
                      <p:nvPr/>
                    </p:nvSpPr>
                    <p:spPr>
                      <a:xfrm>
                        <a:off x="8218161" y="2994182"/>
                        <a:ext cx="693984"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b="1" i="1" smtClean="0">
                                  <a:solidFill>
                                    <a:srgbClr val="00B050"/>
                                  </a:solidFill>
                                  <a:latin typeface="Cambria Math" panose="02040503050406030204" pitchFamily="18" charset="0"/>
                                  <a:ea typeface="Cambria Math" panose="02040503050406030204" pitchFamily="18" charset="0"/>
                                </a:rPr>
                                <m:t>𝝋</m:t>
                              </m:r>
                            </m:oMath>
                          </m:oMathPara>
                        </a14:m>
                        <a:endParaRPr lang="en-US" b="1" dirty="0">
                          <a:solidFill>
                            <a:srgbClr val="00B050"/>
                          </a:solidFill>
                        </a:endParaRPr>
                      </a:p>
                    </p:txBody>
                  </p:sp>
                </mc:Choice>
                <mc:Fallback xmlns="">
                  <p:sp>
                    <p:nvSpPr>
                      <p:cNvPr id="36" name="TextBox 35"/>
                      <p:cNvSpPr txBox="1">
                        <a:spLocks noRot="1" noChangeAspect="1" noMove="1" noResize="1" noEditPoints="1" noAdjustHandles="1" noChangeArrowheads="1" noChangeShapeType="1" noTextEdit="1"/>
                      </p:cNvSpPr>
                      <p:nvPr/>
                    </p:nvSpPr>
                    <p:spPr>
                      <a:xfrm>
                        <a:off x="8218161" y="2994182"/>
                        <a:ext cx="693984" cy="369332"/>
                      </a:xfrm>
                      <a:prstGeom prst="rect">
                        <a:avLst/>
                      </a:prstGeom>
                      <a:blipFill rotWithShape="0">
                        <a:blip r:embed="rId7"/>
                        <a:stretch>
                          <a:fillRect b="-6557"/>
                        </a:stretch>
                      </a:blipFill>
                    </p:spPr>
                    <p:txBody>
                      <a:bodyPr/>
                      <a:lstStyle/>
                      <a:p>
                        <a:r>
                          <a:rPr lang="en-US">
                            <a:noFill/>
                          </a:rPr>
                          <a:t> </a:t>
                        </a:r>
                      </a:p>
                    </p:txBody>
                  </p:sp>
                </mc:Fallback>
              </mc:AlternateContent>
            </p:grpSp>
            <p:sp>
              <p:nvSpPr>
                <p:cNvPr id="33" name="TextBox 32"/>
                <p:cNvSpPr txBox="1"/>
                <p:nvPr/>
              </p:nvSpPr>
              <p:spPr>
                <a:xfrm>
                  <a:off x="6158700" y="2290317"/>
                  <a:ext cx="2057400" cy="381000"/>
                </a:xfrm>
                <a:prstGeom prst="rect">
                  <a:avLst/>
                </a:prstGeom>
                <a:noFill/>
              </p:spPr>
              <p:txBody>
                <a:bodyPr wrap="square" rtlCol="0">
                  <a:spAutoFit/>
                </a:bodyPr>
                <a:lstStyle/>
                <a:p>
                  <a:r>
                    <a:rPr lang="en-US" dirty="0" smtClean="0"/>
                    <a:t>trans-retinal</a:t>
                  </a:r>
                  <a:endParaRPr lang="en-US" dirty="0"/>
                </a:p>
              </p:txBody>
            </p:sp>
          </p:grpSp>
          <p:sp>
            <p:nvSpPr>
              <p:cNvPr id="31" name="TextBox 30"/>
              <p:cNvSpPr txBox="1"/>
              <p:nvPr/>
            </p:nvSpPr>
            <p:spPr>
              <a:xfrm>
                <a:off x="6187346" y="4698325"/>
                <a:ext cx="2057400" cy="381000"/>
              </a:xfrm>
              <a:prstGeom prst="rect">
                <a:avLst/>
              </a:prstGeom>
              <a:solidFill>
                <a:schemeClr val="bg1"/>
              </a:solidFill>
            </p:spPr>
            <p:txBody>
              <a:bodyPr wrap="square" rtlCol="0">
                <a:spAutoFit/>
              </a:bodyPr>
              <a:lstStyle/>
              <a:p>
                <a:r>
                  <a:rPr lang="en-US" dirty="0" smtClean="0"/>
                  <a:t>13-cis-retinal</a:t>
                </a:r>
                <a:endParaRPr lang="en-US" dirty="0"/>
              </a:p>
            </p:txBody>
          </p:sp>
        </p:grpSp>
        <p:sp>
          <p:nvSpPr>
            <p:cNvPr id="28" name="TextBox 27"/>
            <p:cNvSpPr txBox="1"/>
            <p:nvPr/>
          </p:nvSpPr>
          <p:spPr>
            <a:xfrm>
              <a:off x="7924800" y="1954778"/>
              <a:ext cx="1063704" cy="415498"/>
            </a:xfrm>
            <a:prstGeom prst="rect">
              <a:avLst/>
            </a:prstGeom>
            <a:noFill/>
          </p:spPr>
          <p:txBody>
            <a:bodyPr wrap="square" rtlCol="0">
              <a:spAutoFit/>
            </a:bodyPr>
            <a:lstStyle/>
            <a:p>
              <a:r>
                <a:rPr lang="en-US" sz="1050" b="1" dirty="0" err="1" smtClean="0">
                  <a:solidFill>
                    <a:srgbClr val="0070C0"/>
                  </a:solidFill>
                </a:rPr>
                <a:t>Photoactivated</a:t>
              </a:r>
              <a:r>
                <a:rPr lang="en-US" sz="1050" b="1" dirty="0" smtClean="0">
                  <a:solidFill>
                    <a:srgbClr val="0070C0"/>
                  </a:solidFill>
                </a:rPr>
                <a:t> + spontaneous</a:t>
              </a:r>
              <a:endParaRPr lang="en-US" sz="1050" b="1" dirty="0">
                <a:solidFill>
                  <a:srgbClr val="0070C0"/>
                </a:solidFill>
              </a:endParaRPr>
            </a:p>
          </p:txBody>
        </p:sp>
        <p:sp>
          <p:nvSpPr>
            <p:cNvPr id="29" name="TextBox 28"/>
            <p:cNvSpPr txBox="1"/>
            <p:nvPr/>
          </p:nvSpPr>
          <p:spPr>
            <a:xfrm>
              <a:off x="6556297" y="2076522"/>
              <a:ext cx="1063704" cy="253916"/>
            </a:xfrm>
            <a:prstGeom prst="rect">
              <a:avLst/>
            </a:prstGeom>
            <a:noFill/>
          </p:spPr>
          <p:txBody>
            <a:bodyPr wrap="square" rtlCol="0">
              <a:spAutoFit/>
            </a:bodyPr>
            <a:lstStyle/>
            <a:p>
              <a:r>
                <a:rPr lang="en-US" sz="1050" b="1" dirty="0" smtClean="0">
                  <a:solidFill>
                    <a:srgbClr val="FF0000"/>
                  </a:solidFill>
                </a:rPr>
                <a:t>Spontaneous</a:t>
              </a:r>
              <a:endParaRPr lang="en-US" sz="1050" b="1" dirty="0">
                <a:solidFill>
                  <a:srgbClr val="FF0000"/>
                </a:solidFill>
              </a:endParaRPr>
            </a:p>
          </p:txBody>
        </p:sp>
      </p:grpSp>
      <p:sp>
        <p:nvSpPr>
          <p:cNvPr id="24" name="TextBox 23"/>
          <p:cNvSpPr txBox="1"/>
          <p:nvPr/>
        </p:nvSpPr>
        <p:spPr>
          <a:xfrm>
            <a:off x="5867400" y="1219200"/>
            <a:ext cx="297179" cy="369332"/>
          </a:xfrm>
          <a:prstGeom prst="rect">
            <a:avLst/>
          </a:prstGeom>
          <a:noFill/>
        </p:spPr>
        <p:txBody>
          <a:bodyPr wrap="square" rtlCol="0">
            <a:spAutoFit/>
          </a:bodyPr>
          <a:lstStyle/>
          <a:p>
            <a:r>
              <a:rPr lang="en-US" dirty="0" smtClean="0"/>
              <a:t>B</a:t>
            </a:r>
            <a:endParaRPr lang="en-US" dirty="0"/>
          </a:p>
        </p:txBody>
      </p:sp>
      <p:sp>
        <p:nvSpPr>
          <p:cNvPr id="41" name="TextBox 40"/>
          <p:cNvSpPr txBox="1"/>
          <p:nvPr/>
        </p:nvSpPr>
        <p:spPr>
          <a:xfrm>
            <a:off x="5872902" y="2272120"/>
            <a:ext cx="297179" cy="369332"/>
          </a:xfrm>
          <a:prstGeom prst="rect">
            <a:avLst/>
          </a:prstGeom>
          <a:noFill/>
        </p:spPr>
        <p:txBody>
          <a:bodyPr wrap="square" rtlCol="0">
            <a:spAutoFit/>
          </a:bodyPr>
          <a:lstStyle/>
          <a:p>
            <a:r>
              <a:rPr lang="en-US" dirty="0" smtClean="0"/>
              <a:t>A</a:t>
            </a:r>
            <a:endParaRPr lang="en-US" dirty="0"/>
          </a:p>
        </p:txBody>
      </p:sp>
      <p:cxnSp>
        <p:nvCxnSpPr>
          <p:cNvPr id="42" name="Straight Arrow Connector 41"/>
          <p:cNvCxnSpPr/>
          <p:nvPr/>
        </p:nvCxnSpPr>
        <p:spPr>
          <a:xfrm>
            <a:off x="7772400" y="1828800"/>
            <a:ext cx="0" cy="68580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p:nvPr/>
        </p:nvCxnSpPr>
        <p:spPr>
          <a:xfrm>
            <a:off x="7467600" y="1828800"/>
            <a:ext cx="0" cy="685800"/>
          </a:xfrm>
          <a:prstGeom prst="straightConnector1">
            <a:avLst/>
          </a:prstGeom>
          <a:ln w="38100">
            <a:solidFill>
              <a:srgbClr val="FF0000"/>
            </a:solidFill>
            <a:headEnd type="triangl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3196122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0"/>
            <a:ext cx="9143214" cy="609600"/>
          </a:xfrm>
        </p:spPr>
        <p:txBody>
          <a:bodyPr>
            <a:noAutofit/>
          </a:bodyPr>
          <a:lstStyle/>
          <a:p>
            <a:r>
              <a:rPr lang="en-US" sz="3600" b="1" dirty="0" smtClean="0">
                <a:solidFill>
                  <a:srgbClr val="0000CC"/>
                </a:solidFill>
              </a:rPr>
              <a:t>Simulating Mixed Timescales</a:t>
            </a:r>
            <a:endParaRPr lang="en-US" sz="3600" b="1" dirty="0">
              <a:solidFill>
                <a:srgbClr val="0000CC"/>
              </a:solidFill>
            </a:endParaRPr>
          </a:p>
        </p:txBody>
      </p:sp>
      <mc:AlternateContent xmlns:mc="http://schemas.openxmlformats.org/markup-compatibility/2006" xmlns:a14="http://schemas.microsoft.com/office/drawing/2010/main">
        <mc:Choice Requires="a14">
          <p:sp>
            <p:nvSpPr>
              <p:cNvPr id="4" name="TextBox 3"/>
              <p:cNvSpPr txBox="1"/>
              <p:nvPr/>
            </p:nvSpPr>
            <p:spPr>
              <a:xfrm>
                <a:off x="484187" y="762000"/>
                <a:ext cx="6114433" cy="5840701"/>
              </a:xfrm>
              <a:prstGeom prst="rect">
                <a:avLst/>
              </a:prstGeom>
              <a:noFill/>
            </p:spPr>
            <p:txBody>
              <a:bodyPr wrap="square" rtlCol="0">
                <a:spAutoFit/>
              </a:bodyPr>
              <a:lstStyle/>
              <a:p>
                <a:pPr>
                  <a:spcAft>
                    <a:spcPts val="300"/>
                  </a:spcAft>
                </a:pPr>
                <a:r>
                  <a:rPr lang="en-US" sz="2000" dirty="0" smtClean="0"/>
                  <a:t>Simulating problems with mixed length or times scales is challenging because the shortest time or length usually sets the time step/spatial discretization for the whole calculation</a:t>
                </a:r>
              </a:p>
              <a:p>
                <a:pPr>
                  <a:spcAft>
                    <a:spcPts val="300"/>
                  </a:spcAft>
                </a:pPr>
                <a:endParaRPr lang="en-US" sz="2000" dirty="0"/>
              </a:p>
              <a:p>
                <a:pPr>
                  <a:spcAft>
                    <a:spcPts val="300"/>
                  </a:spcAft>
                </a:pPr>
                <a:r>
                  <a:rPr lang="en-US" sz="2000" dirty="0" smtClean="0"/>
                  <a:t>In the example, simulating the fast process by itself takes </a:t>
                </a:r>
              </a:p>
              <a:p>
                <a:pPr>
                  <a:spcAft>
                    <a:spcPts val="300"/>
                  </a:spcAft>
                </a:pPr>
                <a14:m>
                  <m:oMathPara xmlns:m="http://schemas.openxmlformats.org/officeDocument/2006/math">
                    <m:oMathParaPr>
                      <m:jc m:val="centerGroup"/>
                    </m:oMathParaPr>
                    <m:oMath xmlns:m="http://schemas.openxmlformats.org/officeDocument/2006/math">
                      <m:f>
                        <m:fPr>
                          <m:ctrlPr>
                            <a:rPr lang="en-US" sz="2000" i="1" dirty="0" smtClean="0">
                              <a:latin typeface="Cambria Math" panose="02040503050406030204" pitchFamily="18" charset="0"/>
                            </a:rPr>
                          </m:ctrlPr>
                        </m:fPr>
                        <m:num>
                          <m:r>
                            <a:rPr lang="en-US" sz="2000" b="0" i="1" dirty="0" smtClean="0">
                              <a:latin typeface="Cambria Math" panose="02040503050406030204" pitchFamily="18" charset="0"/>
                            </a:rPr>
                            <m:t>1 </m:t>
                          </m:r>
                          <m:r>
                            <m:rPr>
                              <m:sty m:val="p"/>
                            </m:rPr>
                            <a:rPr lang="en-US" sz="2000" i="1" dirty="0" smtClean="0">
                              <a:latin typeface="Cambria Math" panose="02040503050406030204" pitchFamily="18" charset="0"/>
                            </a:rPr>
                            <m:t>sec</m:t>
                          </m:r>
                        </m:num>
                        <m:den>
                          <m:r>
                            <a:rPr lang="en-US" sz="2000" i="1" dirty="0" smtClean="0">
                              <a:latin typeface="Cambria Math" panose="02040503050406030204" pitchFamily="18" charset="0"/>
                            </a:rPr>
                            <m:t>1</m:t>
                          </m:r>
                          <m:r>
                            <a:rPr lang="en-US" sz="2000" b="0" i="1" dirty="0" smtClean="0">
                              <a:latin typeface="Cambria Math" panose="02040503050406030204" pitchFamily="18" charset="0"/>
                            </a:rPr>
                            <m:t> </m:t>
                          </m:r>
                          <m:r>
                            <m:rPr>
                              <m:sty m:val="p"/>
                            </m:rPr>
                            <a:rPr lang="en-US" sz="2000" b="0" i="0" dirty="0" smtClean="0">
                              <a:latin typeface="Cambria Math" panose="02040503050406030204" pitchFamily="18" charset="0"/>
                            </a:rPr>
                            <m:t>m</m:t>
                          </m:r>
                          <m:r>
                            <a:rPr lang="en-US" sz="2000" b="0" i="0" dirty="0" smtClean="0">
                              <a:latin typeface="Cambria Math" panose="02040503050406030204" pitchFamily="18" charset="0"/>
                            </a:rPr>
                            <m:t> </m:t>
                          </m:r>
                          <m:r>
                            <m:rPr>
                              <m:sty m:val="p"/>
                            </m:rPr>
                            <a:rPr lang="en-US" sz="2000" b="0" i="0" dirty="0" smtClean="0">
                              <a:latin typeface="Cambria Math" panose="02040503050406030204" pitchFamily="18" charset="0"/>
                            </a:rPr>
                            <m:t>sec</m:t>
                          </m:r>
                        </m:den>
                      </m:f>
                      <m:r>
                        <a:rPr lang="en-US" sz="2000" i="1" dirty="0" smtClean="0">
                          <a:latin typeface="Cambria Math" panose="02040503050406030204" pitchFamily="18" charset="0"/>
                        </a:rPr>
                        <m:t>=1000 </m:t>
                      </m:r>
                      <m:r>
                        <m:rPr>
                          <m:sty m:val="p"/>
                        </m:rPr>
                        <a:rPr lang="en-US" sz="2000" i="0" dirty="0" smtClean="0">
                          <a:latin typeface="Cambria Math" panose="02040503050406030204" pitchFamily="18" charset="0"/>
                        </a:rPr>
                        <m:t>steps</m:t>
                      </m:r>
                    </m:oMath>
                  </m:oMathPara>
                </a14:m>
                <a:endParaRPr lang="en-US" sz="2000" dirty="0" smtClean="0"/>
              </a:p>
              <a:p>
                <a:pPr>
                  <a:spcAft>
                    <a:spcPts val="300"/>
                  </a:spcAft>
                </a:pPr>
                <a:r>
                  <a:rPr lang="en-US" sz="2000" dirty="0"/>
                  <a:t>Simulating the slow process by itself </a:t>
                </a:r>
                <a:r>
                  <a:rPr lang="en-US" sz="2000" dirty="0" smtClean="0"/>
                  <a:t>takes</a:t>
                </a:r>
              </a:p>
              <a:p>
                <a:pPr>
                  <a:spcAft>
                    <a:spcPts val="300"/>
                  </a:spcAft>
                </a:pPr>
                <a14:m>
                  <m:oMathPara xmlns:m="http://schemas.openxmlformats.org/officeDocument/2006/math">
                    <m:oMathParaPr>
                      <m:jc m:val="centerGroup"/>
                    </m:oMathParaPr>
                    <m:oMath xmlns:m="http://schemas.openxmlformats.org/officeDocument/2006/math">
                      <m:f>
                        <m:fPr>
                          <m:ctrlPr>
                            <a:rPr lang="en-US" sz="2000" i="1" dirty="0">
                              <a:latin typeface="Cambria Math" panose="02040503050406030204" pitchFamily="18" charset="0"/>
                            </a:rPr>
                          </m:ctrlPr>
                        </m:fPr>
                        <m:num>
                          <m:r>
                            <a:rPr lang="en-US" sz="2000" dirty="0">
                              <a:latin typeface="Cambria Math" panose="02040503050406030204" pitchFamily="18" charset="0"/>
                            </a:rPr>
                            <m:t>1 </m:t>
                          </m:r>
                          <m:r>
                            <m:rPr>
                              <m:sty m:val="p"/>
                            </m:rPr>
                            <a:rPr lang="en-US" sz="2000" dirty="0">
                              <a:latin typeface="Cambria Math" panose="02040503050406030204" pitchFamily="18" charset="0"/>
                            </a:rPr>
                            <m:t>day</m:t>
                          </m:r>
                        </m:num>
                        <m:den>
                          <m:r>
                            <a:rPr lang="en-US" sz="2000" dirty="0">
                              <a:latin typeface="Cambria Math" panose="02040503050406030204" pitchFamily="18" charset="0"/>
                            </a:rPr>
                            <m:t>1</m:t>
                          </m:r>
                          <m:r>
                            <m:rPr>
                              <m:sty m:val="p"/>
                            </m:rPr>
                            <a:rPr lang="en-US" sz="2000" dirty="0">
                              <a:latin typeface="Cambria Math" panose="02040503050406030204" pitchFamily="18" charset="0"/>
                            </a:rPr>
                            <m:t>minute</m:t>
                          </m:r>
                        </m:den>
                      </m:f>
                      <m:r>
                        <a:rPr lang="en-US" sz="2000" dirty="0">
                          <a:latin typeface="Cambria Math" panose="02040503050406030204" pitchFamily="18" charset="0"/>
                        </a:rPr>
                        <m:t> = 1440 </m:t>
                      </m:r>
                      <m:r>
                        <m:rPr>
                          <m:sty m:val="p"/>
                        </m:rPr>
                        <a:rPr lang="en-US" sz="2000" dirty="0">
                          <a:latin typeface="Cambria Math" panose="02040503050406030204" pitchFamily="18" charset="0"/>
                        </a:rPr>
                        <m:t>steps</m:t>
                      </m:r>
                    </m:oMath>
                  </m:oMathPara>
                </a14:m>
                <a:endParaRPr lang="en-US" sz="2000" dirty="0" smtClean="0"/>
              </a:p>
              <a:p>
                <a:pPr>
                  <a:spcAft>
                    <a:spcPts val="300"/>
                  </a:spcAft>
                </a:pPr>
                <a:r>
                  <a:rPr lang="en-US" sz="2000" dirty="0" smtClean="0"/>
                  <a:t>Simulating </a:t>
                </a:r>
                <a:r>
                  <a:rPr lang="en-US" sz="2000" dirty="0"/>
                  <a:t>the fast and slow processes together takes </a:t>
                </a:r>
                <a:endParaRPr lang="en-US" sz="2000" dirty="0" smtClean="0"/>
              </a:p>
              <a:p>
                <a:pPr>
                  <a:spcAft>
                    <a:spcPts val="300"/>
                  </a:spcAft>
                </a:pPr>
                <a14:m>
                  <m:oMathPara xmlns:m="http://schemas.openxmlformats.org/officeDocument/2006/math">
                    <m:oMathParaPr>
                      <m:jc m:val="centerGroup"/>
                    </m:oMathParaPr>
                    <m:oMath xmlns:m="http://schemas.openxmlformats.org/officeDocument/2006/math">
                      <m:f>
                        <m:fPr>
                          <m:ctrlPr>
                            <a:rPr lang="en-US" sz="2000" i="1" dirty="0">
                              <a:latin typeface="Cambria Math" panose="02040503050406030204" pitchFamily="18" charset="0"/>
                            </a:rPr>
                          </m:ctrlPr>
                        </m:fPr>
                        <m:num>
                          <m:r>
                            <a:rPr lang="en-US" sz="2000" dirty="0">
                              <a:latin typeface="Cambria Math" panose="02040503050406030204" pitchFamily="18" charset="0"/>
                            </a:rPr>
                            <m:t>1</m:t>
                          </m:r>
                          <m:r>
                            <m:rPr>
                              <m:sty m:val="p"/>
                            </m:rPr>
                            <a:rPr lang="en-US" sz="2000" dirty="0">
                              <a:latin typeface="Cambria Math" panose="02040503050406030204" pitchFamily="18" charset="0"/>
                            </a:rPr>
                            <m:t>day</m:t>
                          </m:r>
                        </m:num>
                        <m:den>
                          <m:r>
                            <a:rPr lang="en-US" sz="2000" dirty="0">
                              <a:latin typeface="Cambria Math" panose="02040503050406030204" pitchFamily="18" charset="0"/>
                            </a:rPr>
                            <m:t>1</m:t>
                          </m:r>
                          <m:r>
                            <m:rPr>
                              <m:sty m:val="p"/>
                            </m:rPr>
                            <a:rPr lang="en-US" sz="2000" dirty="0">
                              <a:latin typeface="Cambria Math" panose="02040503050406030204" pitchFamily="18" charset="0"/>
                            </a:rPr>
                            <m:t>msec</m:t>
                          </m:r>
                        </m:den>
                      </m:f>
                      <m:r>
                        <a:rPr lang="en-US" sz="2000" dirty="0">
                          <a:latin typeface="Cambria Math" panose="02040503050406030204" pitchFamily="18" charset="0"/>
                        </a:rPr>
                        <m:t> = 8.64 ×</m:t>
                      </m:r>
                      <m:sSup>
                        <m:sSupPr>
                          <m:ctrlPr>
                            <a:rPr lang="en-US" sz="2000" i="1" dirty="0">
                              <a:latin typeface="Cambria Math" panose="02040503050406030204" pitchFamily="18" charset="0"/>
                            </a:rPr>
                          </m:ctrlPr>
                        </m:sSupPr>
                        <m:e>
                          <m:r>
                            <a:rPr lang="en-US" sz="2000" dirty="0">
                              <a:latin typeface="Cambria Math" panose="02040503050406030204" pitchFamily="18" charset="0"/>
                            </a:rPr>
                            <m:t>10</m:t>
                          </m:r>
                        </m:e>
                        <m:sup>
                          <m:r>
                            <a:rPr lang="en-US" sz="2000" dirty="0">
                              <a:latin typeface="Cambria Math" panose="02040503050406030204" pitchFamily="18" charset="0"/>
                            </a:rPr>
                            <m:t>7</m:t>
                          </m:r>
                        </m:sup>
                      </m:sSup>
                      <m:r>
                        <m:rPr>
                          <m:sty m:val="p"/>
                        </m:rPr>
                        <a:rPr lang="en-US" sz="2000" dirty="0">
                          <a:latin typeface="Cambria Math" panose="02040503050406030204" pitchFamily="18" charset="0"/>
                        </a:rPr>
                        <m:t>steps</m:t>
                      </m:r>
                      <m:r>
                        <a:rPr lang="en-US" sz="2000" dirty="0">
                          <a:latin typeface="Cambria Math" panose="02040503050406030204" pitchFamily="18" charset="0"/>
                        </a:rPr>
                        <m:t>!</m:t>
                      </m:r>
                    </m:oMath>
                  </m:oMathPara>
                </a14:m>
                <a:endParaRPr lang="en-US" sz="2000" dirty="0" smtClean="0"/>
              </a:p>
              <a:p>
                <a:pPr>
                  <a:spcAft>
                    <a:spcPts val="300"/>
                  </a:spcAft>
                </a:pPr>
                <a:r>
                  <a:rPr lang="en-US" sz="2000" b="1" dirty="0">
                    <a:solidFill>
                      <a:srgbClr val="FF0000"/>
                    </a:solidFill>
                  </a:rPr>
                  <a:t>Simulating a slow process with very many very short time steps uses a lot of computing time</a:t>
                </a:r>
                <a:r>
                  <a:rPr lang="en-US" sz="2000" b="1" dirty="0" smtClean="0">
                    <a:solidFill>
                      <a:srgbClr val="FF0000"/>
                    </a:solidFill>
                  </a:rPr>
                  <a:t>!</a:t>
                </a:r>
                <a:endParaRPr lang="en-US" sz="2000" dirty="0" smtClean="0"/>
              </a:p>
            </p:txBody>
          </p:sp>
        </mc:Choice>
        <mc:Fallback xmlns="">
          <p:sp>
            <p:nvSpPr>
              <p:cNvPr id="4" name="TextBox 3"/>
              <p:cNvSpPr txBox="1">
                <a:spLocks noRot="1" noChangeAspect="1" noMove="1" noResize="1" noEditPoints="1" noAdjustHandles="1" noChangeArrowheads="1" noChangeShapeType="1" noTextEdit="1"/>
              </p:cNvSpPr>
              <p:nvPr/>
            </p:nvSpPr>
            <p:spPr>
              <a:xfrm>
                <a:off x="484187" y="762000"/>
                <a:ext cx="6114433" cy="5840701"/>
              </a:xfrm>
              <a:prstGeom prst="rect">
                <a:avLst/>
              </a:prstGeom>
              <a:blipFill rotWithShape="0">
                <a:blip r:embed="rId2"/>
                <a:stretch>
                  <a:fillRect l="-997" t="-418" b="-939"/>
                </a:stretch>
              </a:blipFill>
            </p:spPr>
            <p:txBody>
              <a:bodyPr/>
              <a:lstStyle/>
              <a:p>
                <a:r>
                  <a:rPr lang="en-US">
                    <a:noFill/>
                  </a:rPr>
                  <a:t> </a:t>
                </a:r>
              </a:p>
            </p:txBody>
          </p:sp>
        </mc:Fallback>
      </mc:AlternateContent>
      <p:pic>
        <p:nvPicPr>
          <p:cNvPr id="5" name="Picture 3"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9" name="Group 58"/>
          <p:cNvGrpSpPr/>
          <p:nvPr/>
        </p:nvGrpSpPr>
        <p:grpSpPr>
          <a:xfrm>
            <a:off x="6573113" y="2715145"/>
            <a:ext cx="2570101" cy="1572443"/>
            <a:chOff x="6573113" y="2715145"/>
            <a:chExt cx="2570101" cy="1572443"/>
          </a:xfrm>
        </p:grpSpPr>
        <p:grpSp>
          <p:nvGrpSpPr>
            <p:cNvPr id="55" name="Group 54"/>
            <p:cNvGrpSpPr/>
            <p:nvPr/>
          </p:nvGrpSpPr>
          <p:grpSpPr>
            <a:xfrm>
              <a:off x="6573113" y="2715145"/>
              <a:ext cx="1977162" cy="1572443"/>
              <a:chOff x="6573113" y="2715145"/>
              <a:chExt cx="1977162" cy="1572443"/>
            </a:xfrm>
          </p:grpSpPr>
          <p:grpSp>
            <p:nvGrpSpPr>
              <p:cNvPr id="20" name="Group 19"/>
              <p:cNvGrpSpPr/>
              <p:nvPr/>
            </p:nvGrpSpPr>
            <p:grpSpPr>
              <a:xfrm>
                <a:off x="6573113" y="2715145"/>
                <a:ext cx="1693006" cy="1245282"/>
                <a:chOff x="4623904" y="2988288"/>
                <a:chExt cx="1693006" cy="1245282"/>
              </a:xfrm>
            </p:grpSpPr>
            <p:grpSp>
              <p:nvGrpSpPr>
                <p:cNvPr id="30" name="Group 29"/>
                <p:cNvGrpSpPr/>
                <p:nvPr/>
              </p:nvGrpSpPr>
              <p:grpSpPr>
                <a:xfrm>
                  <a:off x="4623904" y="2988288"/>
                  <a:ext cx="1656397" cy="1245282"/>
                  <a:chOff x="2221414" y="2672593"/>
                  <a:chExt cx="1656397" cy="1245282"/>
                </a:xfrm>
              </p:grpSpPr>
              <p:grpSp>
                <p:nvGrpSpPr>
                  <p:cNvPr id="32" name="Group 31"/>
                  <p:cNvGrpSpPr/>
                  <p:nvPr/>
                </p:nvGrpSpPr>
                <p:grpSpPr>
                  <a:xfrm>
                    <a:off x="2221414" y="2672593"/>
                    <a:ext cx="1656397" cy="914400"/>
                    <a:chOff x="2221414" y="2672593"/>
                    <a:chExt cx="1656397" cy="914400"/>
                  </a:xfrm>
                </p:grpSpPr>
                <p:grpSp>
                  <p:nvGrpSpPr>
                    <p:cNvPr id="34" name="Group 33"/>
                    <p:cNvGrpSpPr/>
                    <p:nvPr/>
                  </p:nvGrpSpPr>
                  <p:grpSpPr>
                    <a:xfrm>
                      <a:off x="2658611" y="2672593"/>
                      <a:ext cx="1219200" cy="914400"/>
                      <a:chOff x="2658611" y="2672593"/>
                      <a:chExt cx="1219200" cy="914400"/>
                    </a:xfrm>
                  </p:grpSpPr>
                  <p:cxnSp>
                    <p:nvCxnSpPr>
                      <p:cNvPr id="36" name="Straight Arrow Connector 35"/>
                      <p:cNvCxnSpPr/>
                      <p:nvPr/>
                    </p:nvCxnSpPr>
                    <p:spPr>
                      <a:xfrm flipV="1">
                        <a:off x="2667000" y="2672593"/>
                        <a:ext cx="0" cy="9144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rot="5400000" flipV="1">
                        <a:off x="3268211" y="2963411"/>
                        <a:ext cx="0" cy="12192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35" name="TextBox 34"/>
                    <p:cNvSpPr txBox="1"/>
                    <p:nvPr/>
                  </p:nvSpPr>
                  <p:spPr>
                    <a:xfrm>
                      <a:off x="2221414" y="2828300"/>
                      <a:ext cx="461665" cy="665118"/>
                    </a:xfrm>
                    <a:prstGeom prst="rect">
                      <a:avLst/>
                    </a:prstGeom>
                    <a:noFill/>
                  </p:spPr>
                  <p:txBody>
                    <a:bodyPr vert="vert270" wrap="none" rtlCol="0">
                      <a:spAutoFit/>
                    </a:bodyPr>
                    <a:lstStyle/>
                    <a:p>
                      <a:r>
                        <a:rPr lang="en-US" dirty="0" smtClean="0">
                          <a:solidFill>
                            <a:srgbClr val="0000CC"/>
                          </a:solidFill>
                        </a:rPr>
                        <a:t>Value</a:t>
                      </a:r>
                      <a:endParaRPr lang="en-US" dirty="0">
                        <a:solidFill>
                          <a:srgbClr val="0000CC"/>
                        </a:solidFill>
                      </a:endParaRPr>
                    </a:p>
                  </p:txBody>
                </p:sp>
              </p:grpSp>
              <p:sp>
                <p:nvSpPr>
                  <p:cNvPr id="33" name="TextBox 32"/>
                  <p:cNvSpPr txBox="1"/>
                  <p:nvPr/>
                </p:nvSpPr>
                <p:spPr>
                  <a:xfrm>
                    <a:off x="2895600" y="3548543"/>
                    <a:ext cx="914400" cy="369332"/>
                  </a:xfrm>
                  <a:prstGeom prst="rect">
                    <a:avLst/>
                  </a:prstGeom>
                  <a:noFill/>
                </p:spPr>
                <p:txBody>
                  <a:bodyPr wrap="square" rtlCol="0">
                    <a:spAutoFit/>
                  </a:bodyPr>
                  <a:lstStyle/>
                  <a:p>
                    <a:r>
                      <a:rPr lang="en-US" dirty="0" smtClean="0">
                        <a:solidFill>
                          <a:srgbClr val="0000CC"/>
                        </a:solidFill>
                      </a:rPr>
                      <a:t>Time</a:t>
                    </a:r>
                    <a:endParaRPr lang="en-US" dirty="0">
                      <a:solidFill>
                        <a:srgbClr val="0000CC"/>
                      </a:solidFill>
                    </a:endParaRPr>
                  </a:p>
                </p:txBody>
              </p:sp>
            </p:grpSp>
            <p:sp>
              <p:nvSpPr>
                <p:cNvPr id="31" name="Freeform 30"/>
                <p:cNvSpPr/>
                <p:nvPr/>
              </p:nvSpPr>
              <p:spPr>
                <a:xfrm>
                  <a:off x="5058561" y="3089906"/>
                  <a:ext cx="1258349" cy="696037"/>
                </a:xfrm>
                <a:custGeom>
                  <a:avLst/>
                  <a:gdLst>
                    <a:gd name="connsiteX0" fmla="*/ 0 w 1258349"/>
                    <a:gd name="connsiteY0" fmla="*/ 567694 h 696037"/>
                    <a:gd name="connsiteX1" fmla="*/ 167780 w 1258349"/>
                    <a:gd name="connsiteY1" fmla="*/ 248912 h 696037"/>
                    <a:gd name="connsiteX2" fmla="*/ 243281 w 1258349"/>
                    <a:gd name="connsiteY2" fmla="*/ 693529 h 696037"/>
                    <a:gd name="connsiteX3" fmla="*/ 310393 w 1258349"/>
                    <a:gd name="connsiteY3" fmla="*/ 5632 h 696037"/>
                    <a:gd name="connsiteX4" fmla="*/ 503340 w 1258349"/>
                    <a:gd name="connsiteY4" fmla="*/ 366358 h 696037"/>
                    <a:gd name="connsiteX5" fmla="*/ 654342 w 1258349"/>
                    <a:gd name="connsiteY5" fmla="*/ 349580 h 696037"/>
                    <a:gd name="connsiteX6" fmla="*/ 729843 w 1258349"/>
                    <a:gd name="connsiteY6" fmla="*/ 601250 h 696037"/>
                    <a:gd name="connsiteX7" fmla="*/ 796955 w 1258349"/>
                    <a:gd name="connsiteY7" fmla="*/ 106300 h 696037"/>
                    <a:gd name="connsiteX8" fmla="*/ 1015068 w 1258349"/>
                    <a:gd name="connsiteY8" fmla="*/ 374747 h 696037"/>
                    <a:gd name="connsiteX9" fmla="*/ 1115736 w 1258349"/>
                    <a:gd name="connsiteY9" fmla="*/ 559305 h 696037"/>
                    <a:gd name="connsiteX10" fmla="*/ 1115736 w 1258349"/>
                    <a:gd name="connsiteY10" fmla="*/ 240523 h 696037"/>
                    <a:gd name="connsiteX11" fmla="*/ 1258349 w 1258349"/>
                    <a:gd name="connsiteY11" fmla="*/ 383136 h 696037"/>
                    <a:gd name="connsiteX12" fmla="*/ 1258349 w 1258349"/>
                    <a:gd name="connsiteY12" fmla="*/ 383136 h 696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58349" h="696037">
                      <a:moveTo>
                        <a:pt x="0" y="567694"/>
                      </a:moveTo>
                      <a:cubicBezTo>
                        <a:pt x="63616" y="397816"/>
                        <a:pt x="127233" y="227939"/>
                        <a:pt x="167780" y="248912"/>
                      </a:cubicBezTo>
                      <a:cubicBezTo>
                        <a:pt x="208327" y="269884"/>
                        <a:pt x="219512" y="734076"/>
                        <a:pt x="243281" y="693529"/>
                      </a:cubicBezTo>
                      <a:cubicBezTo>
                        <a:pt x="267050" y="652982"/>
                        <a:pt x="267050" y="60160"/>
                        <a:pt x="310393" y="5632"/>
                      </a:cubicBezTo>
                      <a:cubicBezTo>
                        <a:pt x="353736" y="-48897"/>
                        <a:pt x="446015" y="309033"/>
                        <a:pt x="503340" y="366358"/>
                      </a:cubicBezTo>
                      <a:cubicBezTo>
                        <a:pt x="560665" y="423683"/>
                        <a:pt x="616592" y="310431"/>
                        <a:pt x="654342" y="349580"/>
                      </a:cubicBezTo>
                      <a:cubicBezTo>
                        <a:pt x="692092" y="388729"/>
                        <a:pt x="706074" y="641797"/>
                        <a:pt x="729843" y="601250"/>
                      </a:cubicBezTo>
                      <a:cubicBezTo>
                        <a:pt x="753612" y="560703"/>
                        <a:pt x="749418" y="144050"/>
                        <a:pt x="796955" y="106300"/>
                      </a:cubicBezTo>
                      <a:cubicBezTo>
                        <a:pt x="844493" y="68549"/>
                        <a:pt x="961938" y="299246"/>
                        <a:pt x="1015068" y="374747"/>
                      </a:cubicBezTo>
                      <a:cubicBezTo>
                        <a:pt x="1068198" y="450248"/>
                        <a:pt x="1098958" y="581676"/>
                        <a:pt x="1115736" y="559305"/>
                      </a:cubicBezTo>
                      <a:cubicBezTo>
                        <a:pt x="1132514" y="536934"/>
                        <a:pt x="1091967" y="269884"/>
                        <a:pt x="1115736" y="240523"/>
                      </a:cubicBezTo>
                      <a:cubicBezTo>
                        <a:pt x="1139505" y="211161"/>
                        <a:pt x="1258349" y="383136"/>
                        <a:pt x="1258349" y="383136"/>
                      </a:cubicBezTo>
                      <a:lnTo>
                        <a:pt x="1258349" y="383136"/>
                      </a:lnTo>
                    </a:path>
                  </a:pathLst>
                </a:cu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4" name="TextBox 53"/>
              <p:cNvSpPr txBox="1"/>
              <p:nvPr/>
            </p:nvSpPr>
            <p:spPr>
              <a:xfrm>
                <a:off x="6873875" y="3918256"/>
                <a:ext cx="1676400" cy="369332"/>
              </a:xfrm>
              <a:prstGeom prst="rect">
                <a:avLst/>
              </a:prstGeom>
              <a:noFill/>
            </p:spPr>
            <p:txBody>
              <a:bodyPr wrap="square" rtlCol="0">
                <a:spAutoFit/>
              </a:bodyPr>
              <a:lstStyle/>
              <a:p>
                <a:r>
                  <a:rPr lang="en-US" dirty="0" smtClean="0">
                    <a:solidFill>
                      <a:srgbClr val="0000CC"/>
                    </a:solidFill>
                  </a:rPr>
                  <a:t>Slow Process</a:t>
                </a:r>
                <a:endParaRPr lang="en-US" dirty="0">
                  <a:solidFill>
                    <a:srgbClr val="0000CC"/>
                  </a:solidFill>
                </a:endParaRPr>
              </a:p>
            </p:txBody>
          </p:sp>
        </p:grpSp>
        <mc:AlternateContent xmlns:mc="http://schemas.openxmlformats.org/markup-compatibility/2006" xmlns:a14="http://schemas.microsoft.com/office/drawing/2010/main">
          <mc:Choice Requires="a14">
            <p:sp>
              <p:nvSpPr>
                <p:cNvPr id="56" name="TextBox 55"/>
                <p:cNvSpPr txBox="1"/>
                <p:nvPr/>
              </p:nvSpPr>
              <p:spPr>
                <a:xfrm>
                  <a:off x="7780609" y="3591095"/>
                  <a:ext cx="1362605"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b="0" i="1" dirty="0" smtClean="0">
                            <a:solidFill>
                              <a:srgbClr val="0000CC"/>
                            </a:solidFill>
                            <a:latin typeface="Cambria Math" panose="02040503050406030204" pitchFamily="18" charset="0"/>
                          </a:rPr>
                          <m:t>𝑡</m:t>
                        </m:r>
                        <m:r>
                          <a:rPr lang="en-US" b="0" i="1" dirty="0" smtClean="0">
                            <a:solidFill>
                              <a:srgbClr val="0000CC"/>
                            </a:solidFill>
                            <a:latin typeface="Cambria Math" panose="02040503050406030204" pitchFamily="18" charset="0"/>
                          </a:rPr>
                          <m:t>=1</m:t>
                        </m:r>
                        <m:r>
                          <a:rPr lang="en-US" b="0" i="0" dirty="0" smtClean="0">
                            <a:solidFill>
                              <a:srgbClr val="0000CC"/>
                            </a:solidFill>
                            <a:latin typeface="Cambria Math" panose="02040503050406030204" pitchFamily="18" charset="0"/>
                          </a:rPr>
                          <m:t> </m:t>
                        </m:r>
                        <m:r>
                          <m:rPr>
                            <m:sty m:val="p"/>
                          </m:rPr>
                          <a:rPr lang="en-US" b="0" i="0" dirty="0" smtClean="0">
                            <a:solidFill>
                              <a:srgbClr val="0000CC"/>
                            </a:solidFill>
                            <a:latin typeface="Cambria Math" panose="02040503050406030204" pitchFamily="18" charset="0"/>
                          </a:rPr>
                          <m:t>day</m:t>
                        </m:r>
                      </m:oMath>
                    </m:oMathPara>
                  </a14:m>
                  <a:endParaRPr lang="en-US" dirty="0">
                    <a:solidFill>
                      <a:srgbClr val="0000CC"/>
                    </a:solidFill>
                  </a:endParaRPr>
                </a:p>
              </p:txBody>
            </p:sp>
          </mc:Choice>
          <mc:Fallback xmlns="">
            <p:sp>
              <p:nvSpPr>
                <p:cNvPr id="56" name="TextBox 55"/>
                <p:cNvSpPr txBox="1">
                  <a:spLocks noRot="1" noChangeAspect="1" noMove="1" noResize="1" noEditPoints="1" noAdjustHandles="1" noChangeArrowheads="1" noChangeShapeType="1" noTextEdit="1"/>
                </p:cNvSpPr>
                <p:nvPr/>
              </p:nvSpPr>
              <p:spPr>
                <a:xfrm>
                  <a:off x="7780609" y="3591095"/>
                  <a:ext cx="1362605" cy="369332"/>
                </a:xfrm>
                <a:prstGeom prst="rect">
                  <a:avLst/>
                </a:prstGeom>
                <a:blipFill rotWithShape="0">
                  <a:blip r:embed="rId5"/>
                  <a:stretch>
                    <a:fillRect b="-14754"/>
                  </a:stretch>
                </a:blipFill>
              </p:spPr>
              <p:txBody>
                <a:bodyPr/>
                <a:lstStyle/>
                <a:p>
                  <a:r>
                    <a:rPr lang="en-US">
                      <a:noFill/>
                    </a:rPr>
                    <a:t> </a:t>
                  </a:r>
                </a:p>
              </p:txBody>
            </p:sp>
          </mc:Fallback>
        </mc:AlternateContent>
      </p:grpSp>
      <mc:AlternateContent xmlns:mc="http://schemas.openxmlformats.org/markup-compatibility/2006" xmlns:a14="http://schemas.microsoft.com/office/drawing/2010/main">
        <mc:Choice Requires="a14">
          <p:sp>
            <p:nvSpPr>
              <p:cNvPr id="60" name="TextBox 59"/>
              <p:cNvSpPr txBox="1"/>
              <p:nvPr/>
            </p:nvSpPr>
            <p:spPr>
              <a:xfrm>
                <a:off x="6996913" y="592723"/>
                <a:ext cx="1326389" cy="338554"/>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m:rPr>
                          <m:sty m:val="p"/>
                        </m:rPr>
                        <a:rPr lang="en-US" sz="1600" b="0" i="0" dirty="0" smtClean="0">
                          <a:solidFill>
                            <a:srgbClr val="0000CC"/>
                          </a:solidFill>
                          <a:latin typeface="Cambria Math" panose="02040503050406030204" pitchFamily="18" charset="0"/>
                        </a:rPr>
                        <m:t>Δ</m:t>
                      </m:r>
                      <m:r>
                        <a:rPr lang="en-US" sz="1600" b="0" i="1" dirty="0" smtClean="0">
                          <a:solidFill>
                            <a:srgbClr val="0000CC"/>
                          </a:solidFill>
                          <a:latin typeface="Cambria Math" panose="02040503050406030204" pitchFamily="18" charset="0"/>
                        </a:rPr>
                        <m:t>𝑡</m:t>
                      </m:r>
                      <m:r>
                        <a:rPr lang="en-US" sz="1600" b="0" i="1" dirty="0" smtClean="0">
                          <a:solidFill>
                            <a:srgbClr val="0000CC"/>
                          </a:solidFill>
                          <a:latin typeface="Cambria Math" panose="02040503050406030204" pitchFamily="18" charset="0"/>
                        </a:rPr>
                        <m:t>=1 </m:t>
                      </m:r>
                      <m:r>
                        <m:rPr>
                          <m:sty m:val="p"/>
                        </m:rPr>
                        <a:rPr lang="en-US" sz="1600" b="0" i="0" dirty="0" smtClean="0">
                          <a:solidFill>
                            <a:srgbClr val="0000CC"/>
                          </a:solidFill>
                          <a:latin typeface="Cambria Math" panose="02040503050406030204" pitchFamily="18" charset="0"/>
                        </a:rPr>
                        <m:t>msec</m:t>
                      </m:r>
                    </m:oMath>
                  </m:oMathPara>
                </a14:m>
                <a:endParaRPr lang="en-US" sz="1600" dirty="0">
                  <a:solidFill>
                    <a:srgbClr val="0000CC"/>
                  </a:solidFill>
                </a:endParaRPr>
              </a:p>
            </p:txBody>
          </p:sp>
        </mc:Choice>
        <mc:Fallback xmlns="">
          <p:sp>
            <p:nvSpPr>
              <p:cNvPr id="60" name="TextBox 59"/>
              <p:cNvSpPr txBox="1">
                <a:spLocks noRot="1" noChangeAspect="1" noMove="1" noResize="1" noEditPoints="1" noAdjustHandles="1" noChangeArrowheads="1" noChangeShapeType="1" noTextEdit="1"/>
              </p:cNvSpPr>
              <p:nvPr/>
            </p:nvSpPr>
            <p:spPr>
              <a:xfrm>
                <a:off x="6996913" y="592723"/>
                <a:ext cx="1326389" cy="338554"/>
              </a:xfrm>
              <a:prstGeom prst="rect">
                <a:avLst/>
              </a:prstGeom>
              <a:blipFill rotWithShape="0">
                <a:blip r:embed="rId6"/>
                <a:stretch>
                  <a:fillRect/>
                </a:stretch>
              </a:blipFill>
            </p:spPr>
            <p:txBody>
              <a:bodyPr/>
              <a:lstStyle/>
              <a:p>
                <a:r>
                  <a:rPr lang="en-US">
                    <a:noFill/>
                  </a:rPr>
                  <a:t> </a:t>
                </a:r>
              </a:p>
            </p:txBody>
          </p:sp>
        </mc:Fallback>
      </mc:AlternateContent>
      <p:cxnSp>
        <p:nvCxnSpPr>
          <p:cNvPr id="63" name="Straight Arrow Connector 62"/>
          <p:cNvCxnSpPr/>
          <p:nvPr/>
        </p:nvCxnSpPr>
        <p:spPr>
          <a:xfrm>
            <a:off x="7399655" y="2812726"/>
            <a:ext cx="5305" cy="792429"/>
          </a:xfrm>
          <a:prstGeom prst="straightConnector1">
            <a:avLst/>
          </a:prstGeom>
          <a:ln w="25400">
            <a:solidFill>
              <a:schemeClr val="tx1"/>
            </a:solidFill>
            <a:prstDash val="sysDot"/>
            <a:tailEnd type="none"/>
          </a:ln>
        </p:spPr>
        <p:style>
          <a:lnRef idx="1">
            <a:schemeClr val="accent1"/>
          </a:lnRef>
          <a:fillRef idx="0">
            <a:schemeClr val="accent1"/>
          </a:fillRef>
          <a:effectRef idx="0">
            <a:schemeClr val="accent1"/>
          </a:effectRef>
          <a:fontRef idx="minor">
            <a:schemeClr val="tx1"/>
          </a:fontRef>
        </p:style>
      </p:cxnSp>
      <p:grpSp>
        <p:nvGrpSpPr>
          <p:cNvPr id="66" name="Group 65"/>
          <p:cNvGrpSpPr/>
          <p:nvPr/>
        </p:nvGrpSpPr>
        <p:grpSpPr>
          <a:xfrm>
            <a:off x="6559716" y="801751"/>
            <a:ext cx="2641899" cy="1595724"/>
            <a:chOff x="6559716" y="801751"/>
            <a:chExt cx="2641899" cy="1595724"/>
          </a:xfrm>
        </p:grpSpPr>
        <p:grpSp>
          <p:nvGrpSpPr>
            <p:cNvPr id="58" name="Group 57"/>
            <p:cNvGrpSpPr/>
            <p:nvPr/>
          </p:nvGrpSpPr>
          <p:grpSpPr>
            <a:xfrm>
              <a:off x="6559716" y="801751"/>
              <a:ext cx="2641899" cy="1595724"/>
              <a:chOff x="6559716" y="801751"/>
              <a:chExt cx="2641899" cy="1595724"/>
            </a:xfrm>
          </p:grpSpPr>
          <p:grpSp>
            <p:nvGrpSpPr>
              <p:cNvPr id="7" name="Group 6"/>
              <p:cNvGrpSpPr/>
              <p:nvPr/>
            </p:nvGrpSpPr>
            <p:grpSpPr>
              <a:xfrm>
                <a:off x="6559716" y="801751"/>
                <a:ext cx="2104629" cy="1595724"/>
                <a:chOff x="6559716" y="801751"/>
                <a:chExt cx="2104629" cy="1595724"/>
              </a:xfrm>
            </p:grpSpPr>
            <p:grpSp>
              <p:nvGrpSpPr>
                <p:cNvPr id="19" name="Group 18"/>
                <p:cNvGrpSpPr/>
                <p:nvPr/>
              </p:nvGrpSpPr>
              <p:grpSpPr>
                <a:xfrm>
                  <a:off x="6559716" y="801751"/>
                  <a:ext cx="1656397" cy="1245282"/>
                  <a:chOff x="609600" y="2971800"/>
                  <a:chExt cx="1656397" cy="1245282"/>
                </a:xfrm>
              </p:grpSpPr>
              <p:grpSp>
                <p:nvGrpSpPr>
                  <p:cNvPr id="38" name="Group 37"/>
                  <p:cNvGrpSpPr/>
                  <p:nvPr/>
                </p:nvGrpSpPr>
                <p:grpSpPr>
                  <a:xfrm>
                    <a:off x="609600" y="2971800"/>
                    <a:ext cx="1656397" cy="1245282"/>
                    <a:chOff x="2221414" y="2672593"/>
                    <a:chExt cx="1656397" cy="1245282"/>
                  </a:xfrm>
                </p:grpSpPr>
                <p:grpSp>
                  <p:nvGrpSpPr>
                    <p:cNvPr id="40" name="Group 39"/>
                    <p:cNvGrpSpPr/>
                    <p:nvPr/>
                  </p:nvGrpSpPr>
                  <p:grpSpPr>
                    <a:xfrm>
                      <a:off x="2221414" y="2672593"/>
                      <a:ext cx="1656397" cy="914400"/>
                      <a:chOff x="2221414" y="2672593"/>
                      <a:chExt cx="1656397" cy="914400"/>
                    </a:xfrm>
                  </p:grpSpPr>
                  <p:grpSp>
                    <p:nvGrpSpPr>
                      <p:cNvPr id="42" name="Group 41"/>
                      <p:cNvGrpSpPr/>
                      <p:nvPr/>
                    </p:nvGrpSpPr>
                    <p:grpSpPr>
                      <a:xfrm>
                        <a:off x="2658611" y="2672593"/>
                        <a:ext cx="1219200" cy="914400"/>
                        <a:chOff x="2658611" y="2672593"/>
                        <a:chExt cx="1219200" cy="914400"/>
                      </a:xfrm>
                    </p:grpSpPr>
                    <p:cxnSp>
                      <p:nvCxnSpPr>
                        <p:cNvPr id="44" name="Straight Arrow Connector 43"/>
                        <p:cNvCxnSpPr/>
                        <p:nvPr/>
                      </p:nvCxnSpPr>
                      <p:spPr>
                        <a:xfrm flipV="1">
                          <a:off x="2667000" y="2672593"/>
                          <a:ext cx="0" cy="9144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p:nvPr/>
                      </p:nvCxnSpPr>
                      <p:spPr>
                        <a:xfrm rot="5400000" flipV="1">
                          <a:off x="3268211" y="2963411"/>
                          <a:ext cx="0" cy="12192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43" name="TextBox 42"/>
                      <p:cNvSpPr txBox="1"/>
                      <p:nvPr/>
                    </p:nvSpPr>
                    <p:spPr>
                      <a:xfrm>
                        <a:off x="2221414" y="2828300"/>
                        <a:ext cx="461665" cy="665118"/>
                      </a:xfrm>
                      <a:prstGeom prst="rect">
                        <a:avLst/>
                      </a:prstGeom>
                      <a:noFill/>
                    </p:spPr>
                    <p:txBody>
                      <a:bodyPr vert="vert270" wrap="none" rtlCol="0">
                        <a:spAutoFit/>
                      </a:bodyPr>
                      <a:lstStyle/>
                      <a:p>
                        <a:r>
                          <a:rPr lang="en-US" dirty="0" smtClean="0">
                            <a:solidFill>
                              <a:srgbClr val="0000CC"/>
                            </a:solidFill>
                          </a:rPr>
                          <a:t>Value</a:t>
                        </a:r>
                        <a:endParaRPr lang="en-US" dirty="0">
                          <a:solidFill>
                            <a:srgbClr val="0000CC"/>
                          </a:solidFill>
                        </a:endParaRPr>
                      </a:p>
                    </p:txBody>
                  </p:sp>
                </p:grpSp>
                <p:sp>
                  <p:nvSpPr>
                    <p:cNvPr id="41" name="TextBox 40"/>
                    <p:cNvSpPr txBox="1"/>
                    <p:nvPr/>
                  </p:nvSpPr>
                  <p:spPr>
                    <a:xfrm>
                      <a:off x="2895600" y="3548543"/>
                      <a:ext cx="914400" cy="369332"/>
                    </a:xfrm>
                    <a:prstGeom prst="rect">
                      <a:avLst/>
                    </a:prstGeom>
                    <a:noFill/>
                  </p:spPr>
                  <p:txBody>
                    <a:bodyPr wrap="square" rtlCol="0">
                      <a:spAutoFit/>
                    </a:bodyPr>
                    <a:lstStyle/>
                    <a:p>
                      <a:r>
                        <a:rPr lang="en-US" dirty="0" smtClean="0">
                          <a:solidFill>
                            <a:srgbClr val="0000CC"/>
                          </a:solidFill>
                        </a:rPr>
                        <a:t>Time</a:t>
                      </a:r>
                      <a:endParaRPr lang="en-US" dirty="0">
                        <a:solidFill>
                          <a:srgbClr val="0000CC"/>
                        </a:solidFill>
                      </a:endParaRPr>
                    </a:p>
                  </p:txBody>
                </p:sp>
              </p:grpSp>
              <p:sp>
                <p:nvSpPr>
                  <p:cNvPr id="39" name="Freeform 38"/>
                  <p:cNvSpPr/>
                  <p:nvPr/>
                </p:nvSpPr>
                <p:spPr>
                  <a:xfrm>
                    <a:off x="1065402" y="3262833"/>
                    <a:ext cx="1192597" cy="604492"/>
                  </a:xfrm>
                  <a:custGeom>
                    <a:avLst/>
                    <a:gdLst>
                      <a:gd name="connsiteX0" fmla="*/ 0 w 1192597"/>
                      <a:gd name="connsiteY0" fmla="*/ 604492 h 604492"/>
                      <a:gd name="connsiteX1" fmla="*/ 151002 w 1192597"/>
                      <a:gd name="connsiteY1" fmla="*/ 243765 h 604492"/>
                      <a:gd name="connsiteX2" fmla="*/ 562062 w 1192597"/>
                      <a:gd name="connsiteY2" fmla="*/ 34040 h 604492"/>
                      <a:gd name="connsiteX3" fmla="*/ 1115736 w 1192597"/>
                      <a:gd name="connsiteY3" fmla="*/ 484 h 604492"/>
                      <a:gd name="connsiteX4" fmla="*/ 1174459 w 1192597"/>
                      <a:gd name="connsiteY4" fmla="*/ 17262 h 604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2597" h="604492">
                        <a:moveTo>
                          <a:pt x="0" y="604492"/>
                        </a:moveTo>
                        <a:cubicBezTo>
                          <a:pt x="28662" y="471666"/>
                          <a:pt x="57325" y="338840"/>
                          <a:pt x="151002" y="243765"/>
                        </a:cubicBezTo>
                        <a:cubicBezTo>
                          <a:pt x="244679" y="148690"/>
                          <a:pt x="401273" y="74587"/>
                          <a:pt x="562062" y="34040"/>
                        </a:cubicBezTo>
                        <a:cubicBezTo>
                          <a:pt x="722851" y="-6507"/>
                          <a:pt x="1013670" y="3280"/>
                          <a:pt x="1115736" y="484"/>
                        </a:cubicBezTo>
                        <a:cubicBezTo>
                          <a:pt x="1217802" y="-2312"/>
                          <a:pt x="1196130" y="7475"/>
                          <a:pt x="1174459" y="17262"/>
                        </a:cubicBezTo>
                      </a:path>
                    </a:pathLst>
                  </a:cu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 name="TextBox 2"/>
                <p:cNvSpPr txBox="1"/>
                <p:nvPr/>
              </p:nvSpPr>
              <p:spPr>
                <a:xfrm>
                  <a:off x="6987945" y="2028143"/>
                  <a:ext cx="1676400" cy="369332"/>
                </a:xfrm>
                <a:prstGeom prst="rect">
                  <a:avLst/>
                </a:prstGeom>
                <a:noFill/>
              </p:spPr>
              <p:txBody>
                <a:bodyPr wrap="square" rtlCol="0">
                  <a:spAutoFit/>
                </a:bodyPr>
                <a:lstStyle/>
                <a:p>
                  <a:r>
                    <a:rPr lang="en-US" dirty="0" smtClean="0">
                      <a:solidFill>
                        <a:srgbClr val="0000CC"/>
                      </a:solidFill>
                    </a:rPr>
                    <a:t>Fast Process</a:t>
                  </a:r>
                  <a:endParaRPr lang="en-US" dirty="0">
                    <a:solidFill>
                      <a:srgbClr val="0000CC"/>
                    </a:solidFill>
                  </a:endParaRPr>
                </a:p>
              </p:txBody>
            </p:sp>
          </p:grpSp>
          <mc:AlternateContent xmlns:mc="http://schemas.openxmlformats.org/markup-compatibility/2006" xmlns:a14="http://schemas.microsoft.com/office/drawing/2010/main">
            <mc:Choice Requires="a14">
              <p:sp>
                <p:nvSpPr>
                  <p:cNvPr id="57" name="TextBox 56"/>
                  <p:cNvSpPr txBox="1"/>
                  <p:nvPr/>
                </p:nvSpPr>
                <p:spPr>
                  <a:xfrm>
                    <a:off x="7839010" y="1689019"/>
                    <a:ext cx="1362605"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b="0" i="1" dirty="0" smtClean="0">
                              <a:solidFill>
                                <a:srgbClr val="0000CC"/>
                              </a:solidFill>
                              <a:latin typeface="Cambria Math" panose="02040503050406030204" pitchFamily="18" charset="0"/>
                            </a:rPr>
                            <m:t>𝑡</m:t>
                          </m:r>
                          <m:r>
                            <a:rPr lang="en-US" b="0" i="1" dirty="0" smtClean="0">
                              <a:solidFill>
                                <a:srgbClr val="0000CC"/>
                              </a:solidFill>
                              <a:latin typeface="Cambria Math" panose="02040503050406030204" pitchFamily="18" charset="0"/>
                            </a:rPr>
                            <m:t>=1</m:t>
                          </m:r>
                          <m:r>
                            <a:rPr lang="en-US" b="0" i="0" dirty="0" smtClean="0">
                              <a:solidFill>
                                <a:srgbClr val="0000CC"/>
                              </a:solidFill>
                              <a:latin typeface="Cambria Math" panose="02040503050406030204" pitchFamily="18" charset="0"/>
                            </a:rPr>
                            <m:t> </m:t>
                          </m:r>
                          <m:r>
                            <m:rPr>
                              <m:sty m:val="p"/>
                            </m:rPr>
                            <a:rPr lang="en-US" b="0" i="0" dirty="0" smtClean="0">
                              <a:solidFill>
                                <a:srgbClr val="0000CC"/>
                              </a:solidFill>
                              <a:latin typeface="Cambria Math" panose="02040503050406030204" pitchFamily="18" charset="0"/>
                            </a:rPr>
                            <m:t>sec</m:t>
                          </m:r>
                        </m:oMath>
                      </m:oMathPara>
                    </a14:m>
                    <a:endParaRPr lang="en-US" dirty="0">
                      <a:solidFill>
                        <a:srgbClr val="0000CC"/>
                      </a:solidFill>
                    </a:endParaRPr>
                  </a:p>
                </p:txBody>
              </p:sp>
            </mc:Choice>
            <mc:Fallback xmlns="">
              <p:sp>
                <p:nvSpPr>
                  <p:cNvPr id="57" name="TextBox 56"/>
                  <p:cNvSpPr txBox="1">
                    <a:spLocks noRot="1" noChangeAspect="1" noMove="1" noResize="1" noEditPoints="1" noAdjustHandles="1" noChangeArrowheads="1" noChangeShapeType="1" noTextEdit="1"/>
                  </p:cNvSpPr>
                  <p:nvPr/>
                </p:nvSpPr>
                <p:spPr>
                  <a:xfrm>
                    <a:off x="7839010" y="1689019"/>
                    <a:ext cx="1362605" cy="369332"/>
                  </a:xfrm>
                  <a:prstGeom prst="rect">
                    <a:avLst/>
                  </a:prstGeom>
                  <a:blipFill rotWithShape="0">
                    <a:blip r:embed="rId7"/>
                    <a:stretch>
                      <a:fillRect/>
                    </a:stretch>
                  </a:blipFill>
                </p:spPr>
                <p:txBody>
                  <a:bodyPr/>
                  <a:lstStyle/>
                  <a:p>
                    <a:r>
                      <a:rPr lang="en-US">
                        <a:noFill/>
                      </a:rPr>
                      <a:t> </a:t>
                    </a:r>
                  </a:p>
                </p:txBody>
              </p:sp>
            </mc:Fallback>
          </mc:AlternateContent>
        </p:grpSp>
        <p:grpSp>
          <p:nvGrpSpPr>
            <p:cNvPr id="65" name="Group 64"/>
            <p:cNvGrpSpPr/>
            <p:nvPr/>
          </p:nvGrpSpPr>
          <p:grpSpPr>
            <a:xfrm>
              <a:off x="7327036" y="901644"/>
              <a:ext cx="165908" cy="795195"/>
              <a:chOff x="7327036" y="901644"/>
              <a:chExt cx="165908" cy="795195"/>
            </a:xfrm>
          </p:grpSpPr>
          <p:cxnSp>
            <p:nvCxnSpPr>
              <p:cNvPr id="61" name="Straight Arrow Connector 60"/>
              <p:cNvCxnSpPr/>
              <p:nvPr/>
            </p:nvCxnSpPr>
            <p:spPr>
              <a:xfrm>
                <a:off x="7327036" y="901644"/>
                <a:ext cx="5305" cy="792429"/>
              </a:xfrm>
              <a:prstGeom prst="straightConnector1">
                <a:avLst/>
              </a:prstGeom>
              <a:ln w="25400">
                <a:solidFill>
                  <a:schemeClr val="tx1"/>
                </a:solidFill>
                <a:prstDash val="sysDot"/>
                <a:tailEnd type="none"/>
              </a:ln>
            </p:spPr>
            <p:style>
              <a:lnRef idx="1">
                <a:schemeClr val="accent1"/>
              </a:lnRef>
              <a:fillRef idx="0">
                <a:schemeClr val="accent1"/>
              </a:fillRef>
              <a:effectRef idx="0">
                <a:schemeClr val="accent1"/>
              </a:effectRef>
              <a:fontRef idx="minor">
                <a:schemeClr val="tx1"/>
              </a:fontRef>
            </p:style>
          </p:cxnSp>
          <p:cxnSp>
            <p:nvCxnSpPr>
              <p:cNvPr id="64" name="Straight Arrow Connector 63"/>
              <p:cNvCxnSpPr/>
              <p:nvPr/>
            </p:nvCxnSpPr>
            <p:spPr>
              <a:xfrm>
                <a:off x="7487639" y="904410"/>
                <a:ext cx="5305" cy="792429"/>
              </a:xfrm>
              <a:prstGeom prst="straightConnector1">
                <a:avLst/>
              </a:prstGeom>
              <a:ln w="25400">
                <a:solidFill>
                  <a:schemeClr val="tx1"/>
                </a:solidFill>
                <a:prstDash val="sysDot"/>
                <a:tailEnd type="none"/>
              </a:ln>
            </p:spPr>
            <p:style>
              <a:lnRef idx="1">
                <a:schemeClr val="accent1"/>
              </a:lnRef>
              <a:fillRef idx="0">
                <a:schemeClr val="accent1"/>
              </a:fillRef>
              <a:effectRef idx="0">
                <a:schemeClr val="accent1"/>
              </a:effectRef>
              <a:fontRef idx="minor">
                <a:schemeClr val="tx1"/>
              </a:fontRef>
            </p:style>
          </p:cxnSp>
        </p:grpSp>
      </p:grpSp>
      <p:cxnSp>
        <p:nvCxnSpPr>
          <p:cNvPr id="67" name="Straight Arrow Connector 66"/>
          <p:cNvCxnSpPr/>
          <p:nvPr/>
        </p:nvCxnSpPr>
        <p:spPr>
          <a:xfrm>
            <a:off x="7523068" y="2821989"/>
            <a:ext cx="5305" cy="792429"/>
          </a:xfrm>
          <a:prstGeom prst="straightConnector1">
            <a:avLst/>
          </a:prstGeom>
          <a:ln w="25400">
            <a:solidFill>
              <a:schemeClr val="tx1"/>
            </a:solidFill>
            <a:prstDash val="sysDot"/>
            <a:tailEnd type="non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68" name="TextBox 67"/>
              <p:cNvSpPr txBox="1"/>
              <p:nvPr/>
            </p:nvSpPr>
            <p:spPr>
              <a:xfrm>
                <a:off x="6980166" y="2460191"/>
                <a:ext cx="1502719" cy="338554"/>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m:rPr>
                          <m:sty m:val="p"/>
                        </m:rPr>
                        <a:rPr lang="en-US" sz="1600" b="0" i="0" dirty="0" smtClean="0">
                          <a:solidFill>
                            <a:srgbClr val="0000CC"/>
                          </a:solidFill>
                          <a:latin typeface="Cambria Math" panose="02040503050406030204" pitchFamily="18" charset="0"/>
                        </a:rPr>
                        <m:t>Δ</m:t>
                      </m:r>
                      <m:r>
                        <a:rPr lang="en-US" sz="1600" b="0" i="1" dirty="0" smtClean="0">
                          <a:solidFill>
                            <a:srgbClr val="0000CC"/>
                          </a:solidFill>
                          <a:latin typeface="Cambria Math" panose="02040503050406030204" pitchFamily="18" charset="0"/>
                        </a:rPr>
                        <m:t>𝑡</m:t>
                      </m:r>
                      <m:r>
                        <a:rPr lang="en-US" sz="1600" b="0" i="1" dirty="0" smtClean="0">
                          <a:solidFill>
                            <a:srgbClr val="0000CC"/>
                          </a:solidFill>
                          <a:latin typeface="Cambria Math" panose="02040503050406030204" pitchFamily="18" charset="0"/>
                        </a:rPr>
                        <m:t>=1 </m:t>
                      </m:r>
                      <m:r>
                        <m:rPr>
                          <m:sty m:val="p"/>
                        </m:rPr>
                        <a:rPr lang="en-US" sz="1600" b="0" i="0" dirty="0" smtClean="0">
                          <a:solidFill>
                            <a:srgbClr val="0000CC"/>
                          </a:solidFill>
                          <a:latin typeface="Cambria Math" panose="02040503050406030204" pitchFamily="18" charset="0"/>
                        </a:rPr>
                        <m:t>minute</m:t>
                      </m:r>
                    </m:oMath>
                  </m:oMathPara>
                </a14:m>
                <a:endParaRPr lang="en-US" sz="1600" dirty="0">
                  <a:solidFill>
                    <a:srgbClr val="0000CC"/>
                  </a:solidFill>
                </a:endParaRPr>
              </a:p>
            </p:txBody>
          </p:sp>
        </mc:Choice>
        <mc:Fallback xmlns="">
          <p:sp>
            <p:nvSpPr>
              <p:cNvPr id="68" name="TextBox 67"/>
              <p:cNvSpPr txBox="1">
                <a:spLocks noRot="1" noChangeAspect="1" noMove="1" noResize="1" noEditPoints="1" noAdjustHandles="1" noChangeArrowheads="1" noChangeShapeType="1" noTextEdit="1"/>
              </p:cNvSpPr>
              <p:nvPr/>
            </p:nvSpPr>
            <p:spPr>
              <a:xfrm>
                <a:off x="6980166" y="2460191"/>
                <a:ext cx="1502719" cy="338554"/>
              </a:xfrm>
              <a:prstGeom prst="rect">
                <a:avLst/>
              </a:prstGeom>
              <a:blipFill rotWithShape="0">
                <a:blip r:embed="rId8"/>
                <a:stretch>
                  <a:fillRect/>
                </a:stretch>
              </a:blipFill>
            </p:spPr>
            <p:txBody>
              <a:bodyPr/>
              <a:lstStyle/>
              <a:p>
                <a:r>
                  <a:rPr lang="en-US">
                    <a:noFill/>
                  </a:rPr>
                  <a:t> </a:t>
                </a:r>
              </a:p>
            </p:txBody>
          </p:sp>
        </mc:Fallback>
      </mc:AlternateContent>
      <p:grpSp>
        <p:nvGrpSpPr>
          <p:cNvPr id="73" name="Group 72"/>
          <p:cNvGrpSpPr/>
          <p:nvPr/>
        </p:nvGrpSpPr>
        <p:grpSpPr>
          <a:xfrm>
            <a:off x="6606619" y="4470546"/>
            <a:ext cx="2570101" cy="1572443"/>
            <a:chOff x="6573113" y="2715145"/>
            <a:chExt cx="2570101" cy="1572443"/>
          </a:xfrm>
        </p:grpSpPr>
        <p:grpSp>
          <p:nvGrpSpPr>
            <p:cNvPr id="74" name="Group 73"/>
            <p:cNvGrpSpPr/>
            <p:nvPr/>
          </p:nvGrpSpPr>
          <p:grpSpPr>
            <a:xfrm>
              <a:off x="6573113" y="2715145"/>
              <a:ext cx="2156380" cy="1572443"/>
              <a:chOff x="6573113" y="2715145"/>
              <a:chExt cx="2156380" cy="1572443"/>
            </a:xfrm>
          </p:grpSpPr>
          <p:grpSp>
            <p:nvGrpSpPr>
              <p:cNvPr id="76" name="Group 75"/>
              <p:cNvGrpSpPr/>
              <p:nvPr/>
            </p:nvGrpSpPr>
            <p:grpSpPr>
              <a:xfrm>
                <a:off x="6573113" y="2715145"/>
                <a:ext cx="1693006" cy="1245282"/>
                <a:chOff x="4623904" y="2988288"/>
                <a:chExt cx="1693006" cy="1245282"/>
              </a:xfrm>
            </p:grpSpPr>
            <p:grpSp>
              <p:nvGrpSpPr>
                <p:cNvPr id="78" name="Group 77"/>
                <p:cNvGrpSpPr/>
                <p:nvPr/>
              </p:nvGrpSpPr>
              <p:grpSpPr>
                <a:xfrm>
                  <a:off x="4623904" y="2988288"/>
                  <a:ext cx="1656397" cy="1245282"/>
                  <a:chOff x="2221414" y="2672593"/>
                  <a:chExt cx="1656397" cy="1245282"/>
                </a:xfrm>
              </p:grpSpPr>
              <p:grpSp>
                <p:nvGrpSpPr>
                  <p:cNvPr id="80" name="Group 79"/>
                  <p:cNvGrpSpPr/>
                  <p:nvPr/>
                </p:nvGrpSpPr>
                <p:grpSpPr>
                  <a:xfrm>
                    <a:off x="2221414" y="2672593"/>
                    <a:ext cx="1656397" cy="914400"/>
                    <a:chOff x="2221414" y="2672593"/>
                    <a:chExt cx="1656397" cy="914400"/>
                  </a:xfrm>
                </p:grpSpPr>
                <p:grpSp>
                  <p:nvGrpSpPr>
                    <p:cNvPr id="82" name="Group 81"/>
                    <p:cNvGrpSpPr/>
                    <p:nvPr/>
                  </p:nvGrpSpPr>
                  <p:grpSpPr>
                    <a:xfrm>
                      <a:off x="2658611" y="2672593"/>
                      <a:ext cx="1219200" cy="914400"/>
                      <a:chOff x="2658611" y="2672593"/>
                      <a:chExt cx="1219200" cy="914400"/>
                    </a:xfrm>
                  </p:grpSpPr>
                  <p:cxnSp>
                    <p:nvCxnSpPr>
                      <p:cNvPr id="84" name="Straight Arrow Connector 83"/>
                      <p:cNvCxnSpPr/>
                      <p:nvPr/>
                    </p:nvCxnSpPr>
                    <p:spPr>
                      <a:xfrm flipV="1">
                        <a:off x="2667000" y="2672593"/>
                        <a:ext cx="0" cy="9144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5" name="Straight Arrow Connector 84"/>
                      <p:cNvCxnSpPr/>
                      <p:nvPr/>
                    </p:nvCxnSpPr>
                    <p:spPr>
                      <a:xfrm rot="5400000" flipV="1">
                        <a:off x="3268211" y="2963411"/>
                        <a:ext cx="0" cy="12192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83" name="TextBox 82"/>
                    <p:cNvSpPr txBox="1"/>
                    <p:nvPr/>
                  </p:nvSpPr>
                  <p:spPr>
                    <a:xfrm>
                      <a:off x="2221414" y="2828300"/>
                      <a:ext cx="461665" cy="665118"/>
                    </a:xfrm>
                    <a:prstGeom prst="rect">
                      <a:avLst/>
                    </a:prstGeom>
                    <a:noFill/>
                  </p:spPr>
                  <p:txBody>
                    <a:bodyPr vert="vert270" wrap="none" rtlCol="0">
                      <a:spAutoFit/>
                    </a:bodyPr>
                    <a:lstStyle/>
                    <a:p>
                      <a:r>
                        <a:rPr lang="en-US" dirty="0" smtClean="0">
                          <a:solidFill>
                            <a:srgbClr val="0000CC"/>
                          </a:solidFill>
                        </a:rPr>
                        <a:t>Value</a:t>
                      </a:r>
                      <a:endParaRPr lang="en-US" dirty="0">
                        <a:solidFill>
                          <a:srgbClr val="0000CC"/>
                        </a:solidFill>
                      </a:endParaRPr>
                    </a:p>
                  </p:txBody>
                </p:sp>
              </p:grpSp>
              <p:sp>
                <p:nvSpPr>
                  <p:cNvPr id="81" name="TextBox 80"/>
                  <p:cNvSpPr txBox="1"/>
                  <p:nvPr/>
                </p:nvSpPr>
                <p:spPr>
                  <a:xfrm>
                    <a:off x="2895600" y="3548543"/>
                    <a:ext cx="914400" cy="369332"/>
                  </a:xfrm>
                  <a:prstGeom prst="rect">
                    <a:avLst/>
                  </a:prstGeom>
                  <a:noFill/>
                </p:spPr>
                <p:txBody>
                  <a:bodyPr wrap="square" rtlCol="0">
                    <a:spAutoFit/>
                  </a:bodyPr>
                  <a:lstStyle/>
                  <a:p>
                    <a:r>
                      <a:rPr lang="en-US" dirty="0" smtClean="0">
                        <a:solidFill>
                          <a:srgbClr val="0000CC"/>
                        </a:solidFill>
                      </a:rPr>
                      <a:t>Time</a:t>
                    </a:r>
                    <a:endParaRPr lang="en-US" dirty="0">
                      <a:solidFill>
                        <a:srgbClr val="0000CC"/>
                      </a:solidFill>
                    </a:endParaRPr>
                  </a:p>
                </p:txBody>
              </p:sp>
            </p:grpSp>
            <p:sp>
              <p:nvSpPr>
                <p:cNvPr id="79" name="Freeform 78"/>
                <p:cNvSpPr/>
                <p:nvPr/>
              </p:nvSpPr>
              <p:spPr>
                <a:xfrm>
                  <a:off x="5058561" y="3089906"/>
                  <a:ext cx="1258349" cy="696037"/>
                </a:xfrm>
                <a:custGeom>
                  <a:avLst/>
                  <a:gdLst>
                    <a:gd name="connsiteX0" fmla="*/ 0 w 1258349"/>
                    <a:gd name="connsiteY0" fmla="*/ 567694 h 696037"/>
                    <a:gd name="connsiteX1" fmla="*/ 167780 w 1258349"/>
                    <a:gd name="connsiteY1" fmla="*/ 248912 h 696037"/>
                    <a:gd name="connsiteX2" fmla="*/ 243281 w 1258349"/>
                    <a:gd name="connsiteY2" fmla="*/ 693529 h 696037"/>
                    <a:gd name="connsiteX3" fmla="*/ 310393 w 1258349"/>
                    <a:gd name="connsiteY3" fmla="*/ 5632 h 696037"/>
                    <a:gd name="connsiteX4" fmla="*/ 503340 w 1258349"/>
                    <a:gd name="connsiteY4" fmla="*/ 366358 h 696037"/>
                    <a:gd name="connsiteX5" fmla="*/ 654342 w 1258349"/>
                    <a:gd name="connsiteY5" fmla="*/ 349580 h 696037"/>
                    <a:gd name="connsiteX6" fmla="*/ 729843 w 1258349"/>
                    <a:gd name="connsiteY6" fmla="*/ 601250 h 696037"/>
                    <a:gd name="connsiteX7" fmla="*/ 796955 w 1258349"/>
                    <a:gd name="connsiteY7" fmla="*/ 106300 h 696037"/>
                    <a:gd name="connsiteX8" fmla="*/ 1015068 w 1258349"/>
                    <a:gd name="connsiteY8" fmla="*/ 374747 h 696037"/>
                    <a:gd name="connsiteX9" fmla="*/ 1115736 w 1258349"/>
                    <a:gd name="connsiteY9" fmla="*/ 559305 h 696037"/>
                    <a:gd name="connsiteX10" fmla="*/ 1115736 w 1258349"/>
                    <a:gd name="connsiteY10" fmla="*/ 240523 h 696037"/>
                    <a:gd name="connsiteX11" fmla="*/ 1258349 w 1258349"/>
                    <a:gd name="connsiteY11" fmla="*/ 383136 h 696037"/>
                    <a:gd name="connsiteX12" fmla="*/ 1258349 w 1258349"/>
                    <a:gd name="connsiteY12" fmla="*/ 383136 h 696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58349" h="696037">
                      <a:moveTo>
                        <a:pt x="0" y="567694"/>
                      </a:moveTo>
                      <a:cubicBezTo>
                        <a:pt x="63616" y="397816"/>
                        <a:pt x="127233" y="227939"/>
                        <a:pt x="167780" y="248912"/>
                      </a:cubicBezTo>
                      <a:cubicBezTo>
                        <a:pt x="208327" y="269884"/>
                        <a:pt x="219512" y="734076"/>
                        <a:pt x="243281" y="693529"/>
                      </a:cubicBezTo>
                      <a:cubicBezTo>
                        <a:pt x="267050" y="652982"/>
                        <a:pt x="267050" y="60160"/>
                        <a:pt x="310393" y="5632"/>
                      </a:cubicBezTo>
                      <a:cubicBezTo>
                        <a:pt x="353736" y="-48897"/>
                        <a:pt x="446015" y="309033"/>
                        <a:pt x="503340" y="366358"/>
                      </a:cubicBezTo>
                      <a:cubicBezTo>
                        <a:pt x="560665" y="423683"/>
                        <a:pt x="616592" y="310431"/>
                        <a:pt x="654342" y="349580"/>
                      </a:cubicBezTo>
                      <a:cubicBezTo>
                        <a:pt x="692092" y="388729"/>
                        <a:pt x="706074" y="641797"/>
                        <a:pt x="729843" y="601250"/>
                      </a:cubicBezTo>
                      <a:cubicBezTo>
                        <a:pt x="753612" y="560703"/>
                        <a:pt x="749418" y="144050"/>
                        <a:pt x="796955" y="106300"/>
                      </a:cubicBezTo>
                      <a:cubicBezTo>
                        <a:pt x="844493" y="68549"/>
                        <a:pt x="961938" y="299246"/>
                        <a:pt x="1015068" y="374747"/>
                      </a:cubicBezTo>
                      <a:cubicBezTo>
                        <a:pt x="1068198" y="450248"/>
                        <a:pt x="1098958" y="581676"/>
                        <a:pt x="1115736" y="559305"/>
                      </a:cubicBezTo>
                      <a:cubicBezTo>
                        <a:pt x="1132514" y="536934"/>
                        <a:pt x="1091967" y="269884"/>
                        <a:pt x="1115736" y="240523"/>
                      </a:cubicBezTo>
                      <a:cubicBezTo>
                        <a:pt x="1139505" y="211161"/>
                        <a:pt x="1258349" y="383136"/>
                        <a:pt x="1258349" y="383136"/>
                      </a:cubicBezTo>
                      <a:lnTo>
                        <a:pt x="1258349" y="383136"/>
                      </a:lnTo>
                    </a:path>
                  </a:pathLst>
                </a:cu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7" name="TextBox 76"/>
              <p:cNvSpPr txBox="1"/>
              <p:nvPr/>
            </p:nvSpPr>
            <p:spPr>
              <a:xfrm>
                <a:off x="6873874" y="3918256"/>
                <a:ext cx="1855619" cy="369332"/>
              </a:xfrm>
              <a:prstGeom prst="rect">
                <a:avLst/>
              </a:prstGeom>
              <a:noFill/>
            </p:spPr>
            <p:txBody>
              <a:bodyPr wrap="square" rtlCol="0">
                <a:spAutoFit/>
              </a:bodyPr>
              <a:lstStyle/>
              <a:p>
                <a:r>
                  <a:rPr lang="en-US" dirty="0" smtClean="0">
                    <a:solidFill>
                      <a:srgbClr val="0000CC"/>
                    </a:solidFill>
                  </a:rPr>
                  <a:t>Mixed Process</a:t>
                </a:r>
                <a:endParaRPr lang="en-US" dirty="0">
                  <a:solidFill>
                    <a:srgbClr val="0000CC"/>
                  </a:solidFill>
                </a:endParaRPr>
              </a:p>
            </p:txBody>
          </p:sp>
        </p:grpSp>
        <mc:AlternateContent xmlns:mc="http://schemas.openxmlformats.org/markup-compatibility/2006" xmlns:a14="http://schemas.microsoft.com/office/drawing/2010/main">
          <mc:Choice Requires="a14">
            <p:sp>
              <p:nvSpPr>
                <p:cNvPr id="75" name="TextBox 74"/>
                <p:cNvSpPr txBox="1"/>
                <p:nvPr/>
              </p:nvSpPr>
              <p:spPr>
                <a:xfrm>
                  <a:off x="7780609" y="3591095"/>
                  <a:ext cx="1362605"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b="0" i="1" dirty="0" smtClean="0">
                            <a:solidFill>
                              <a:srgbClr val="0000CC"/>
                            </a:solidFill>
                            <a:latin typeface="Cambria Math" panose="02040503050406030204" pitchFamily="18" charset="0"/>
                          </a:rPr>
                          <m:t>𝑡</m:t>
                        </m:r>
                        <m:r>
                          <a:rPr lang="en-US" b="0" i="1" dirty="0" smtClean="0">
                            <a:solidFill>
                              <a:srgbClr val="0000CC"/>
                            </a:solidFill>
                            <a:latin typeface="Cambria Math" panose="02040503050406030204" pitchFamily="18" charset="0"/>
                          </a:rPr>
                          <m:t>=1</m:t>
                        </m:r>
                        <m:r>
                          <a:rPr lang="en-US" b="0" i="0" dirty="0" smtClean="0">
                            <a:solidFill>
                              <a:srgbClr val="0000CC"/>
                            </a:solidFill>
                            <a:latin typeface="Cambria Math" panose="02040503050406030204" pitchFamily="18" charset="0"/>
                          </a:rPr>
                          <m:t> </m:t>
                        </m:r>
                        <m:r>
                          <m:rPr>
                            <m:sty m:val="p"/>
                          </m:rPr>
                          <a:rPr lang="en-US" b="0" i="0" dirty="0" smtClean="0">
                            <a:solidFill>
                              <a:srgbClr val="0000CC"/>
                            </a:solidFill>
                            <a:latin typeface="Cambria Math" panose="02040503050406030204" pitchFamily="18" charset="0"/>
                          </a:rPr>
                          <m:t>day</m:t>
                        </m:r>
                      </m:oMath>
                    </m:oMathPara>
                  </a14:m>
                  <a:endParaRPr lang="en-US" dirty="0">
                    <a:solidFill>
                      <a:srgbClr val="0000CC"/>
                    </a:solidFill>
                  </a:endParaRPr>
                </a:p>
              </p:txBody>
            </p:sp>
          </mc:Choice>
          <mc:Fallback xmlns="">
            <p:sp>
              <p:nvSpPr>
                <p:cNvPr id="75" name="TextBox 74"/>
                <p:cNvSpPr txBox="1">
                  <a:spLocks noRot="1" noChangeAspect="1" noMove="1" noResize="1" noEditPoints="1" noAdjustHandles="1" noChangeArrowheads="1" noChangeShapeType="1" noTextEdit="1"/>
                </p:cNvSpPr>
                <p:nvPr/>
              </p:nvSpPr>
              <p:spPr>
                <a:xfrm>
                  <a:off x="7780609" y="3591095"/>
                  <a:ext cx="1362605" cy="369332"/>
                </a:xfrm>
                <a:prstGeom prst="rect">
                  <a:avLst/>
                </a:prstGeom>
                <a:blipFill rotWithShape="0">
                  <a:blip r:embed="rId9"/>
                  <a:stretch>
                    <a:fillRect b="-14754"/>
                  </a:stretch>
                </a:blipFill>
              </p:spPr>
              <p:txBody>
                <a:bodyPr/>
                <a:lstStyle/>
                <a:p>
                  <a:r>
                    <a:rPr lang="en-US">
                      <a:noFill/>
                    </a:rPr>
                    <a:t> </a:t>
                  </a:r>
                </a:p>
              </p:txBody>
            </p:sp>
          </mc:Fallback>
        </mc:AlternateContent>
      </p:grpSp>
      <mc:AlternateContent xmlns:mc="http://schemas.openxmlformats.org/markup-compatibility/2006" xmlns:a14="http://schemas.microsoft.com/office/drawing/2010/main">
        <mc:Choice Requires="a14">
          <p:sp>
            <p:nvSpPr>
              <p:cNvPr id="86" name="TextBox 85"/>
              <p:cNvSpPr txBox="1"/>
              <p:nvPr/>
            </p:nvSpPr>
            <p:spPr>
              <a:xfrm>
                <a:off x="7013672" y="4251104"/>
                <a:ext cx="1326389" cy="338554"/>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m:rPr>
                          <m:sty m:val="p"/>
                        </m:rPr>
                        <a:rPr lang="en-US" sz="1600" b="0" i="0" dirty="0" smtClean="0">
                          <a:solidFill>
                            <a:srgbClr val="0000CC"/>
                          </a:solidFill>
                          <a:latin typeface="Cambria Math" panose="02040503050406030204" pitchFamily="18" charset="0"/>
                        </a:rPr>
                        <m:t>Δ</m:t>
                      </m:r>
                      <m:r>
                        <a:rPr lang="en-US" sz="1600" b="0" i="1" dirty="0" smtClean="0">
                          <a:solidFill>
                            <a:srgbClr val="0000CC"/>
                          </a:solidFill>
                          <a:latin typeface="Cambria Math" panose="02040503050406030204" pitchFamily="18" charset="0"/>
                        </a:rPr>
                        <m:t>𝑡</m:t>
                      </m:r>
                      <m:r>
                        <a:rPr lang="en-US" sz="1600" b="0" i="1" dirty="0" smtClean="0">
                          <a:solidFill>
                            <a:srgbClr val="0000CC"/>
                          </a:solidFill>
                          <a:latin typeface="Cambria Math" panose="02040503050406030204" pitchFamily="18" charset="0"/>
                        </a:rPr>
                        <m:t>=1 </m:t>
                      </m:r>
                      <m:r>
                        <m:rPr>
                          <m:sty m:val="p"/>
                        </m:rPr>
                        <a:rPr lang="en-US" sz="1600" b="0" i="0" dirty="0" smtClean="0">
                          <a:solidFill>
                            <a:srgbClr val="0000CC"/>
                          </a:solidFill>
                          <a:latin typeface="Cambria Math" panose="02040503050406030204" pitchFamily="18" charset="0"/>
                        </a:rPr>
                        <m:t>msec</m:t>
                      </m:r>
                    </m:oMath>
                  </m:oMathPara>
                </a14:m>
                <a:endParaRPr lang="en-US" sz="1600" dirty="0">
                  <a:solidFill>
                    <a:srgbClr val="0000CC"/>
                  </a:solidFill>
                </a:endParaRPr>
              </a:p>
            </p:txBody>
          </p:sp>
        </mc:Choice>
        <mc:Fallback xmlns="">
          <p:sp>
            <p:nvSpPr>
              <p:cNvPr id="86" name="TextBox 85"/>
              <p:cNvSpPr txBox="1">
                <a:spLocks noRot="1" noChangeAspect="1" noMove="1" noResize="1" noEditPoints="1" noAdjustHandles="1" noChangeArrowheads="1" noChangeShapeType="1" noTextEdit="1"/>
              </p:cNvSpPr>
              <p:nvPr/>
            </p:nvSpPr>
            <p:spPr>
              <a:xfrm>
                <a:off x="7013672" y="4251104"/>
                <a:ext cx="1326389" cy="338554"/>
              </a:xfrm>
              <a:prstGeom prst="rect">
                <a:avLst/>
              </a:prstGeom>
              <a:blipFill rotWithShape="0">
                <a:blip r:embed="rId10"/>
                <a:stretch>
                  <a:fillRect/>
                </a:stretch>
              </a:blipFill>
            </p:spPr>
            <p:txBody>
              <a:bodyPr/>
              <a:lstStyle/>
              <a:p>
                <a:r>
                  <a:rPr lang="en-US">
                    <a:noFill/>
                  </a:rPr>
                  <a:t> </a:t>
                </a:r>
              </a:p>
            </p:txBody>
          </p:sp>
        </mc:Fallback>
      </mc:AlternateContent>
      <p:cxnSp>
        <p:nvCxnSpPr>
          <p:cNvPr id="87" name="Straight Arrow Connector 86"/>
          <p:cNvCxnSpPr/>
          <p:nvPr/>
        </p:nvCxnSpPr>
        <p:spPr>
          <a:xfrm>
            <a:off x="7337189" y="4578796"/>
            <a:ext cx="5305" cy="792429"/>
          </a:xfrm>
          <a:prstGeom prst="straightConnector1">
            <a:avLst/>
          </a:prstGeom>
          <a:ln w="25400">
            <a:solidFill>
              <a:schemeClr val="tx1"/>
            </a:solidFill>
            <a:prstDash val="sysDot"/>
            <a:tailEnd type="none"/>
          </a:ln>
        </p:spPr>
        <p:style>
          <a:lnRef idx="1">
            <a:schemeClr val="accent1"/>
          </a:lnRef>
          <a:fillRef idx="0">
            <a:schemeClr val="accent1"/>
          </a:fillRef>
          <a:effectRef idx="0">
            <a:schemeClr val="accent1"/>
          </a:effectRef>
          <a:fontRef idx="minor">
            <a:schemeClr val="tx1"/>
          </a:fontRef>
        </p:style>
      </p:cxnSp>
      <p:cxnSp>
        <p:nvCxnSpPr>
          <p:cNvPr id="88" name="Straight Arrow Connector 87"/>
          <p:cNvCxnSpPr/>
          <p:nvPr/>
        </p:nvCxnSpPr>
        <p:spPr>
          <a:xfrm>
            <a:off x="7364622" y="4581562"/>
            <a:ext cx="5305" cy="792429"/>
          </a:xfrm>
          <a:prstGeom prst="straightConnector1">
            <a:avLst/>
          </a:prstGeom>
          <a:ln w="25400">
            <a:solidFill>
              <a:schemeClr val="tx1"/>
            </a:solidFill>
            <a:prstDash val="sysDot"/>
            <a:tailEnd type="none"/>
          </a:ln>
        </p:spPr>
        <p:style>
          <a:lnRef idx="1">
            <a:schemeClr val="accent1"/>
          </a:lnRef>
          <a:fillRef idx="0">
            <a:schemeClr val="accent1"/>
          </a:fillRef>
          <a:effectRef idx="0">
            <a:schemeClr val="accent1"/>
          </a:effectRef>
          <a:fontRef idx="minor">
            <a:schemeClr val="tx1"/>
          </a:fontRef>
        </p:style>
      </p:cxnSp>
      <p:sp>
        <p:nvSpPr>
          <p:cNvPr id="89" name="Freeform 88"/>
          <p:cNvSpPr/>
          <p:nvPr/>
        </p:nvSpPr>
        <p:spPr>
          <a:xfrm>
            <a:off x="7048870" y="4585331"/>
            <a:ext cx="1009675" cy="725884"/>
          </a:xfrm>
          <a:custGeom>
            <a:avLst/>
            <a:gdLst>
              <a:gd name="connsiteX0" fmla="*/ 0 w 1009675"/>
              <a:gd name="connsiteY0" fmla="*/ 412797 h 725884"/>
              <a:gd name="connsiteX1" fmla="*/ 26633 w 1009675"/>
              <a:gd name="connsiteY1" fmla="*/ 608106 h 725884"/>
              <a:gd name="connsiteX2" fmla="*/ 53266 w 1009675"/>
              <a:gd name="connsiteY2" fmla="*/ 341776 h 725884"/>
              <a:gd name="connsiteX3" fmla="*/ 124287 w 1009675"/>
              <a:gd name="connsiteY3" fmla="*/ 377286 h 725884"/>
              <a:gd name="connsiteX4" fmla="*/ 106532 w 1009675"/>
              <a:gd name="connsiteY4" fmla="*/ 235244 h 725884"/>
              <a:gd name="connsiteX5" fmla="*/ 168676 w 1009675"/>
              <a:gd name="connsiteY5" fmla="*/ 510452 h 725884"/>
              <a:gd name="connsiteX6" fmla="*/ 204186 w 1009675"/>
              <a:gd name="connsiteY6" fmla="*/ 288510 h 725884"/>
              <a:gd name="connsiteX7" fmla="*/ 292963 w 1009675"/>
              <a:gd name="connsiteY7" fmla="*/ 403919 h 725884"/>
              <a:gd name="connsiteX8" fmla="*/ 346229 w 1009675"/>
              <a:gd name="connsiteY8" fmla="*/ 155345 h 725884"/>
              <a:gd name="connsiteX9" fmla="*/ 372862 w 1009675"/>
              <a:gd name="connsiteY9" fmla="*/ 4424 h 725884"/>
              <a:gd name="connsiteX10" fmla="*/ 417250 w 1009675"/>
              <a:gd name="connsiteY10" fmla="*/ 324020 h 725884"/>
              <a:gd name="connsiteX11" fmla="*/ 470516 w 1009675"/>
              <a:gd name="connsiteY11" fmla="*/ 155345 h 725884"/>
              <a:gd name="connsiteX12" fmla="*/ 541538 w 1009675"/>
              <a:gd name="connsiteY12" fmla="*/ 563718 h 725884"/>
              <a:gd name="connsiteX13" fmla="*/ 585926 w 1009675"/>
              <a:gd name="connsiteY13" fmla="*/ 501574 h 725884"/>
              <a:gd name="connsiteX14" fmla="*/ 594804 w 1009675"/>
              <a:gd name="connsiteY14" fmla="*/ 670250 h 725884"/>
              <a:gd name="connsiteX15" fmla="*/ 656947 w 1009675"/>
              <a:gd name="connsiteY15" fmla="*/ 395042 h 725884"/>
              <a:gd name="connsiteX16" fmla="*/ 710213 w 1009675"/>
              <a:gd name="connsiteY16" fmla="*/ 705760 h 725884"/>
              <a:gd name="connsiteX17" fmla="*/ 710213 w 1009675"/>
              <a:gd name="connsiteY17" fmla="*/ 439430 h 725884"/>
              <a:gd name="connsiteX18" fmla="*/ 798990 w 1009675"/>
              <a:gd name="connsiteY18" fmla="*/ 723516 h 725884"/>
              <a:gd name="connsiteX19" fmla="*/ 798990 w 1009675"/>
              <a:gd name="connsiteY19" fmla="*/ 244121 h 725884"/>
              <a:gd name="connsiteX20" fmla="*/ 852256 w 1009675"/>
              <a:gd name="connsiteY20" fmla="*/ 510452 h 725884"/>
              <a:gd name="connsiteX21" fmla="*/ 834501 w 1009675"/>
              <a:gd name="connsiteY21" fmla="*/ 137589 h 725884"/>
              <a:gd name="connsiteX22" fmla="*/ 994299 w 1009675"/>
              <a:gd name="connsiteY22" fmla="*/ 608106 h 725884"/>
              <a:gd name="connsiteX23" fmla="*/ 994299 w 1009675"/>
              <a:gd name="connsiteY23" fmla="*/ 146467 h 725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09675" h="725884">
                <a:moveTo>
                  <a:pt x="0" y="412797"/>
                </a:moveTo>
                <a:cubicBezTo>
                  <a:pt x="8877" y="516370"/>
                  <a:pt x="17755" y="619943"/>
                  <a:pt x="26633" y="608106"/>
                </a:cubicBezTo>
                <a:cubicBezTo>
                  <a:pt x="35511" y="596269"/>
                  <a:pt x="36990" y="380246"/>
                  <a:pt x="53266" y="341776"/>
                </a:cubicBezTo>
                <a:cubicBezTo>
                  <a:pt x="69542" y="303306"/>
                  <a:pt x="115409" y="395041"/>
                  <a:pt x="124287" y="377286"/>
                </a:cubicBezTo>
                <a:cubicBezTo>
                  <a:pt x="133165" y="359531"/>
                  <a:pt x="99134" y="213050"/>
                  <a:pt x="106532" y="235244"/>
                </a:cubicBezTo>
                <a:cubicBezTo>
                  <a:pt x="113930" y="257438"/>
                  <a:pt x="152400" y="501574"/>
                  <a:pt x="168676" y="510452"/>
                </a:cubicBezTo>
                <a:cubicBezTo>
                  <a:pt x="184952" y="519330"/>
                  <a:pt x="183472" y="306265"/>
                  <a:pt x="204186" y="288510"/>
                </a:cubicBezTo>
                <a:cubicBezTo>
                  <a:pt x="224900" y="270755"/>
                  <a:pt x="269289" y="426113"/>
                  <a:pt x="292963" y="403919"/>
                </a:cubicBezTo>
                <a:cubicBezTo>
                  <a:pt x="316637" y="381725"/>
                  <a:pt x="332913" y="221927"/>
                  <a:pt x="346229" y="155345"/>
                </a:cubicBezTo>
                <a:cubicBezTo>
                  <a:pt x="359546" y="88762"/>
                  <a:pt x="361025" y="-23688"/>
                  <a:pt x="372862" y="4424"/>
                </a:cubicBezTo>
                <a:cubicBezTo>
                  <a:pt x="384699" y="32536"/>
                  <a:pt x="400974" y="298867"/>
                  <a:pt x="417250" y="324020"/>
                </a:cubicBezTo>
                <a:cubicBezTo>
                  <a:pt x="433526" y="349173"/>
                  <a:pt x="449801" y="115396"/>
                  <a:pt x="470516" y="155345"/>
                </a:cubicBezTo>
                <a:cubicBezTo>
                  <a:pt x="491231" y="195294"/>
                  <a:pt x="522303" y="506013"/>
                  <a:pt x="541538" y="563718"/>
                </a:cubicBezTo>
                <a:cubicBezTo>
                  <a:pt x="560773" y="621423"/>
                  <a:pt x="577048" y="483819"/>
                  <a:pt x="585926" y="501574"/>
                </a:cubicBezTo>
                <a:cubicBezTo>
                  <a:pt x="594804" y="519329"/>
                  <a:pt x="582967" y="688005"/>
                  <a:pt x="594804" y="670250"/>
                </a:cubicBezTo>
                <a:cubicBezTo>
                  <a:pt x="606641" y="652495"/>
                  <a:pt x="637712" y="389124"/>
                  <a:pt x="656947" y="395042"/>
                </a:cubicBezTo>
                <a:cubicBezTo>
                  <a:pt x="676182" y="400960"/>
                  <a:pt x="701335" y="698362"/>
                  <a:pt x="710213" y="705760"/>
                </a:cubicBezTo>
                <a:cubicBezTo>
                  <a:pt x="719091" y="713158"/>
                  <a:pt x="695417" y="436471"/>
                  <a:pt x="710213" y="439430"/>
                </a:cubicBezTo>
                <a:cubicBezTo>
                  <a:pt x="725009" y="442389"/>
                  <a:pt x="784194" y="756067"/>
                  <a:pt x="798990" y="723516"/>
                </a:cubicBezTo>
                <a:cubicBezTo>
                  <a:pt x="813786" y="690965"/>
                  <a:pt x="790112" y="279632"/>
                  <a:pt x="798990" y="244121"/>
                </a:cubicBezTo>
                <a:cubicBezTo>
                  <a:pt x="807868" y="208610"/>
                  <a:pt x="846338" y="528207"/>
                  <a:pt x="852256" y="510452"/>
                </a:cubicBezTo>
                <a:cubicBezTo>
                  <a:pt x="858174" y="492697"/>
                  <a:pt x="810827" y="121313"/>
                  <a:pt x="834501" y="137589"/>
                </a:cubicBezTo>
                <a:cubicBezTo>
                  <a:pt x="858175" y="153865"/>
                  <a:pt x="967666" y="606626"/>
                  <a:pt x="994299" y="608106"/>
                </a:cubicBezTo>
                <a:cubicBezTo>
                  <a:pt x="1020932" y="609586"/>
                  <a:pt x="1007615" y="378026"/>
                  <a:pt x="994299" y="146467"/>
                </a:cubicBezTo>
              </a:path>
            </a:pathLst>
          </a:custGeom>
          <a:noFill/>
          <a:ln w="38100">
            <a:solidFill>
              <a:schemeClr val="accent1">
                <a:shade val="50000"/>
                <a:alpha val="8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0664963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0"/>
            <a:ext cx="9143214" cy="609600"/>
          </a:xfrm>
        </p:spPr>
        <p:txBody>
          <a:bodyPr>
            <a:noAutofit/>
          </a:bodyPr>
          <a:lstStyle/>
          <a:p>
            <a:r>
              <a:rPr lang="en-US" sz="3600" b="1" dirty="0" smtClean="0">
                <a:solidFill>
                  <a:srgbClr val="0000CC"/>
                </a:solidFill>
              </a:rPr>
              <a:t>Simulating Mixed Timescales</a:t>
            </a:r>
            <a:endParaRPr lang="en-US" sz="3600" b="1" dirty="0">
              <a:solidFill>
                <a:srgbClr val="0000CC"/>
              </a:solidFill>
            </a:endParaRPr>
          </a:p>
        </p:txBody>
      </p:sp>
      <p:sp>
        <p:nvSpPr>
          <p:cNvPr id="4" name="TextBox 3"/>
          <p:cNvSpPr txBox="1"/>
          <p:nvPr/>
        </p:nvSpPr>
        <p:spPr>
          <a:xfrm>
            <a:off x="484188" y="762000"/>
            <a:ext cx="5535612" cy="4524315"/>
          </a:xfrm>
          <a:prstGeom prst="rect">
            <a:avLst/>
          </a:prstGeom>
          <a:noFill/>
        </p:spPr>
        <p:txBody>
          <a:bodyPr wrap="square" rtlCol="0">
            <a:spAutoFit/>
          </a:bodyPr>
          <a:lstStyle/>
          <a:p>
            <a:r>
              <a:rPr lang="en-US" sz="2400" dirty="0" smtClean="0"/>
              <a:t>When times scales of two processes are </a:t>
            </a:r>
            <a:r>
              <a:rPr lang="en-US" sz="2400" b="1" dirty="0" smtClean="0"/>
              <a:t>well separated</a:t>
            </a:r>
            <a:r>
              <a:rPr lang="en-US" sz="2400" dirty="0" smtClean="0"/>
              <a:t>, you can sometimes win by simulating the two processes separately you assume the slow process is unchanging (acts as a boundary value) for the simulation of the fast process and assume that the fast process is infinitely fast (equilibrated) for the slow process</a:t>
            </a:r>
            <a:endParaRPr lang="en-US" sz="2400" dirty="0"/>
          </a:p>
          <a:p>
            <a:endParaRPr lang="en-US" sz="2400" dirty="0"/>
          </a:p>
          <a:p>
            <a:r>
              <a:rPr lang="en-US" sz="2400" dirty="0" smtClean="0"/>
              <a:t>  </a:t>
            </a:r>
          </a:p>
          <a:p>
            <a:endParaRPr lang="en-US" sz="2400" b="1" dirty="0" smtClean="0">
              <a:solidFill>
                <a:srgbClr val="FF0000"/>
              </a:solidFill>
            </a:endParaRPr>
          </a:p>
        </p:txBody>
      </p:sp>
      <p:pic>
        <p:nvPicPr>
          <p:cNvPr id="5" name="Picture 3" descr="Biocomplexity Logo"/>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descr="redblackblocki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9" name="Group 58"/>
          <p:cNvGrpSpPr/>
          <p:nvPr/>
        </p:nvGrpSpPr>
        <p:grpSpPr>
          <a:xfrm>
            <a:off x="6625082" y="4270761"/>
            <a:ext cx="2595709" cy="1762288"/>
            <a:chOff x="6547505" y="2525300"/>
            <a:chExt cx="2595709" cy="1762288"/>
          </a:xfrm>
        </p:grpSpPr>
        <p:grpSp>
          <p:nvGrpSpPr>
            <p:cNvPr id="55" name="Group 54"/>
            <p:cNvGrpSpPr/>
            <p:nvPr/>
          </p:nvGrpSpPr>
          <p:grpSpPr>
            <a:xfrm>
              <a:off x="6547505" y="2525300"/>
              <a:ext cx="2002770" cy="1762288"/>
              <a:chOff x="6547505" y="2525300"/>
              <a:chExt cx="2002770" cy="1762288"/>
            </a:xfrm>
          </p:grpSpPr>
          <p:grpSp>
            <p:nvGrpSpPr>
              <p:cNvPr id="20" name="Group 19"/>
              <p:cNvGrpSpPr/>
              <p:nvPr/>
            </p:nvGrpSpPr>
            <p:grpSpPr>
              <a:xfrm>
                <a:off x="6547505" y="2525300"/>
                <a:ext cx="1718614" cy="1435127"/>
                <a:chOff x="4598296" y="2798443"/>
                <a:chExt cx="1718614" cy="1435127"/>
              </a:xfrm>
            </p:grpSpPr>
            <p:grpSp>
              <p:nvGrpSpPr>
                <p:cNvPr id="30" name="Group 29"/>
                <p:cNvGrpSpPr/>
                <p:nvPr/>
              </p:nvGrpSpPr>
              <p:grpSpPr>
                <a:xfrm>
                  <a:off x="4598296" y="2798443"/>
                  <a:ext cx="1682005" cy="1435127"/>
                  <a:chOff x="2195806" y="2482748"/>
                  <a:chExt cx="1682005" cy="1435127"/>
                </a:xfrm>
              </p:grpSpPr>
              <p:grpSp>
                <p:nvGrpSpPr>
                  <p:cNvPr id="32" name="Group 31"/>
                  <p:cNvGrpSpPr/>
                  <p:nvPr/>
                </p:nvGrpSpPr>
                <p:grpSpPr>
                  <a:xfrm>
                    <a:off x="2195806" y="2482748"/>
                    <a:ext cx="1682005" cy="1229376"/>
                    <a:chOff x="2195806" y="2482748"/>
                    <a:chExt cx="1682005" cy="1229376"/>
                  </a:xfrm>
                </p:grpSpPr>
                <p:grpSp>
                  <p:nvGrpSpPr>
                    <p:cNvPr id="34" name="Group 33"/>
                    <p:cNvGrpSpPr/>
                    <p:nvPr/>
                  </p:nvGrpSpPr>
                  <p:grpSpPr>
                    <a:xfrm>
                      <a:off x="2658611" y="2672593"/>
                      <a:ext cx="1219200" cy="914400"/>
                      <a:chOff x="2658611" y="2672593"/>
                      <a:chExt cx="1219200" cy="914400"/>
                    </a:xfrm>
                  </p:grpSpPr>
                  <p:cxnSp>
                    <p:nvCxnSpPr>
                      <p:cNvPr id="36" name="Straight Arrow Connector 35"/>
                      <p:cNvCxnSpPr/>
                      <p:nvPr/>
                    </p:nvCxnSpPr>
                    <p:spPr>
                      <a:xfrm flipV="1">
                        <a:off x="2667000" y="2672593"/>
                        <a:ext cx="0" cy="9144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rot="5400000" flipV="1">
                        <a:off x="3268211" y="2963411"/>
                        <a:ext cx="0" cy="12192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35" name="TextBox 34"/>
                    <p:cNvSpPr txBox="1"/>
                    <p:nvPr/>
                  </p:nvSpPr>
                  <p:spPr>
                    <a:xfrm>
                      <a:off x="2195806" y="2482748"/>
                      <a:ext cx="461665" cy="1229376"/>
                    </a:xfrm>
                    <a:prstGeom prst="rect">
                      <a:avLst/>
                    </a:prstGeom>
                    <a:noFill/>
                  </p:spPr>
                  <p:txBody>
                    <a:bodyPr vert="vert270" wrap="none" rtlCol="0">
                      <a:spAutoFit/>
                    </a:bodyPr>
                    <a:lstStyle/>
                    <a:p>
                      <a:r>
                        <a:rPr lang="en-US" dirty="0" smtClean="0">
                          <a:solidFill>
                            <a:srgbClr val="0000CC"/>
                          </a:solidFill>
                        </a:rPr>
                        <a:t>Value Slow</a:t>
                      </a:r>
                      <a:endParaRPr lang="en-US" dirty="0">
                        <a:solidFill>
                          <a:srgbClr val="0000CC"/>
                        </a:solidFill>
                      </a:endParaRPr>
                    </a:p>
                  </p:txBody>
                </p:sp>
              </p:grpSp>
              <p:sp>
                <p:nvSpPr>
                  <p:cNvPr id="33" name="TextBox 32"/>
                  <p:cNvSpPr txBox="1"/>
                  <p:nvPr/>
                </p:nvSpPr>
                <p:spPr>
                  <a:xfrm>
                    <a:off x="2895600" y="3548543"/>
                    <a:ext cx="914400" cy="369332"/>
                  </a:xfrm>
                  <a:prstGeom prst="rect">
                    <a:avLst/>
                  </a:prstGeom>
                  <a:noFill/>
                </p:spPr>
                <p:txBody>
                  <a:bodyPr wrap="square" rtlCol="0">
                    <a:spAutoFit/>
                  </a:bodyPr>
                  <a:lstStyle/>
                  <a:p>
                    <a:r>
                      <a:rPr lang="en-US" dirty="0" smtClean="0">
                        <a:solidFill>
                          <a:srgbClr val="0000CC"/>
                        </a:solidFill>
                      </a:rPr>
                      <a:t>Time</a:t>
                    </a:r>
                    <a:endParaRPr lang="en-US" dirty="0">
                      <a:solidFill>
                        <a:srgbClr val="0000CC"/>
                      </a:solidFill>
                    </a:endParaRPr>
                  </a:p>
                </p:txBody>
              </p:sp>
            </p:grpSp>
            <p:sp>
              <p:nvSpPr>
                <p:cNvPr id="31" name="Freeform 30"/>
                <p:cNvSpPr/>
                <p:nvPr/>
              </p:nvSpPr>
              <p:spPr>
                <a:xfrm>
                  <a:off x="5058561" y="3089906"/>
                  <a:ext cx="1258349" cy="696037"/>
                </a:xfrm>
                <a:custGeom>
                  <a:avLst/>
                  <a:gdLst>
                    <a:gd name="connsiteX0" fmla="*/ 0 w 1258349"/>
                    <a:gd name="connsiteY0" fmla="*/ 567694 h 696037"/>
                    <a:gd name="connsiteX1" fmla="*/ 167780 w 1258349"/>
                    <a:gd name="connsiteY1" fmla="*/ 248912 h 696037"/>
                    <a:gd name="connsiteX2" fmla="*/ 243281 w 1258349"/>
                    <a:gd name="connsiteY2" fmla="*/ 693529 h 696037"/>
                    <a:gd name="connsiteX3" fmla="*/ 310393 w 1258349"/>
                    <a:gd name="connsiteY3" fmla="*/ 5632 h 696037"/>
                    <a:gd name="connsiteX4" fmla="*/ 503340 w 1258349"/>
                    <a:gd name="connsiteY4" fmla="*/ 366358 h 696037"/>
                    <a:gd name="connsiteX5" fmla="*/ 654342 w 1258349"/>
                    <a:gd name="connsiteY5" fmla="*/ 349580 h 696037"/>
                    <a:gd name="connsiteX6" fmla="*/ 729843 w 1258349"/>
                    <a:gd name="connsiteY6" fmla="*/ 601250 h 696037"/>
                    <a:gd name="connsiteX7" fmla="*/ 796955 w 1258349"/>
                    <a:gd name="connsiteY7" fmla="*/ 106300 h 696037"/>
                    <a:gd name="connsiteX8" fmla="*/ 1015068 w 1258349"/>
                    <a:gd name="connsiteY8" fmla="*/ 374747 h 696037"/>
                    <a:gd name="connsiteX9" fmla="*/ 1115736 w 1258349"/>
                    <a:gd name="connsiteY9" fmla="*/ 559305 h 696037"/>
                    <a:gd name="connsiteX10" fmla="*/ 1115736 w 1258349"/>
                    <a:gd name="connsiteY10" fmla="*/ 240523 h 696037"/>
                    <a:gd name="connsiteX11" fmla="*/ 1258349 w 1258349"/>
                    <a:gd name="connsiteY11" fmla="*/ 383136 h 696037"/>
                    <a:gd name="connsiteX12" fmla="*/ 1258349 w 1258349"/>
                    <a:gd name="connsiteY12" fmla="*/ 383136 h 696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58349" h="696037">
                      <a:moveTo>
                        <a:pt x="0" y="567694"/>
                      </a:moveTo>
                      <a:cubicBezTo>
                        <a:pt x="63616" y="397816"/>
                        <a:pt x="127233" y="227939"/>
                        <a:pt x="167780" y="248912"/>
                      </a:cubicBezTo>
                      <a:cubicBezTo>
                        <a:pt x="208327" y="269884"/>
                        <a:pt x="219512" y="734076"/>
                        <a:pt x="243281" y="693529"/>
                      </a:cubicBezTo>
                      <a:cubicBezTo>
                        <a:pt x="267050" y="652982"/>
                        <a:pt x="267050" y="60160"/>
                        <a:pt x="310393" y="5632"/>
                      </a:cubicBezTo>
                      <a:cubicBezTo>
                        <a:pt x="353736" y="-48897"/>
                        <a:pt x="446015" y="309033"/>
                        <a:pt x="503340" y="366358"/>
                      </a:cubicBezTo>
                      <a:cubicBezTo>
                        <a:pt x="560665" y="423683"/>
                        <a:pt x="616592" y="310431"/>
                        <a:pt x="654342" y="349580"/>
                      </a:cubicBezTo>
                      <a:cubicBezTo>
                        <a:pt x="692092" y="388729"/>
                        <a:pt x="706074" y="641797"/>
                        <a:pt x="729843" y="601250"/>
                      </a:cubicBezTo>
                      <a:cubicBezTo>
                        <a:pt x="753612" y="560703"/>
                        <a:pt x="749418" y="144050"/>
                        <a:pt x="796955" y="106300"/>
                      </a:cubicBezTo>
                      <a:cubicBezTo>
                        <a:pt x="844493" y="68549"/>
                        <a:pt x="961938" y="299246"/>
                        <a:pt x="1015068" y="374747"/>
                      </a:cubicBezTo>
                      <a:cubicBezTo>
                        <a:pt x="1068198" y="450248"/>
                        <a:pt x="1098958" y="581676"/>
                        <a:pt x="1115736" y="559305"/>
                      </a:cubicBezTo>
                      <a:cubicBezTo>
                        <a:pt x="1132514" y="536934"/>
                        <a:pt x="1091967" y="269884"/>
                        <a:pt x="1115736" y="240523"/>
                      </a:cubicBezTo>
                      <a:cubicBezTo>
                        <a:pt x="1139505" y="211161"/>
                        <a:pt x="1258349" y="383136"/>
                        <a:pt x="1258349" y="383136"/>
                      </a:cubicBezTo>
                      <a:lnTo>
                        <a:pt x="1258349" y="383136"/>
                      </a:lnTo>
                    </a:path>
                  </a:pathLst>
                </a:cu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4" name="TextBox 53"/>
              <p:cNvSpPr txBox="1"/>
              <p:nvPr/>
            </p:nvSpPr>
            <p:spPr>
              <a:xfrm>
                <a:off x="6873875" y="3918256"/>
                <a:ext cx="1676400" cy="369332"/>
              </a:xfrm>
              <a:prstGeom prst="rect">
                <a:avLst/>
              </a:prstGeom>
              <a:noFill/>
            </p:spPr>
            <p:txBody>
              <a:bodyPr wrap="square" rtlCol="0">
                <a:spAutoFit/>
              </a:bodyPr>
              <a:lstStyle/>
              <a:p>
                <a:r>
                  <a:rPr lang="en-US" dirty="0" smtClean="0">
                    <a:solidFill>
                      <a:srgbClr val="0000CC"/>
                    </a:solidFill>
                  </a:rPr>
                  <a:t>Slow Process</a:t>
                </a:r>
                <a:endParaRPr lang="en-US" dirty="0">
                  <a:solidFill>
                    <a:srgbClr val="0000CC"/>
                  </a:solidFill>
                </a:endParaRPr>
              </a:p>
            </p:txBody>
          </p:sp>
        </p:grpSp>
        <mc:AlternateContent xmlns:mc="http://schemas.openxmlformats.org/markup-compatibility/2006" xmlns:a14="http://schemas.microsoft.com/office/drawing/2010/main">
          <mc:Choice Requires="a14">
            <p:sp>
              <p:nvSpPr>
                <p:cNvPr id="56" name="TextBox 55"/>
                <p:cNvSpPr txBox="1"/>
                <p:nvPr/>
              </p:nvSpPr>
              <p:spPr>
                <a:xfrm>
                  <a:off x="7780609" y="3591095"/>
                  <a:ext cx="1362605"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b="0" i="1" dirty="0" smtClean="0">
                            <a:solidFill>
                              <a:srgbClr val="0000CC"/>
                            </a:solidFill>
                            <a:latin typeface="Cambria Math" panose="02040503050406030204" pitchFamily="18" charset="0"/>
                          </a:rPr>
                          <m:t>𝑡</m:t>
                        </m:r>
                        <m:r>
                          <a:rPr lang="en-US" b="0" i="1" dirty="0" smtClean="0">
                            <a:solidFill>
                              <a:srgbClr val="0000CC"/>
                            </a:solidFill>
                            <a:latin typeface="Cambria Math" panose="02040503050406030204" pitchFamily="18" charset="0"/>
                          </a:rPr>
                          <m:t>=1</m:t>
                        </m:r>
                        <m:r>
                          <a:rPr lang="en-US" b="0" i="0" dirty="0" smtClean="0">
                            <a:solidFill>
                              <a:srgbClr val="0000CC"/>
                            </a:solidFill>
                            <a:latin typeface="Cambria Math" panose="02040503050406030204" pitchFamily="18" charset="0"/>
                          </a:rPr>
                          <m:t> </m:t>
                        </m:r>
                        <m:r>
                          <m:rPr>
                            <m:sty m:val="p"/>
                          </m:rPr>
                          <a:rPr lang="en-US" b="0" i="0" dirty="0" smtClean="0">
                            <a:solidFill>
                              <a:srgbClr val="0000CC"/>
                            </a:solidFill>
                            <a:latin typeface="Cambria Math" panose="02040503050406030204" pitchFamily="18" charset="0"/>
                          </a:rPr>
                          <m:t>day</m:t>
                        </m:r>
                      </m:oMath>
                    </m:oMathPara>
                  </a14:m>
                  <a:endParaRPr lang="en-US" dirty="0">
                    <a:solidFill>
                      <a:srgbClr val="0000CC"/>
                    </a:solidFill>
                  </a:endParaRPr>
                </a:p>
              </p:txBody>
            </p:sp>
          </mc:Choice>
          <mc:Fallback xmlns="">
            <p:sp>
              <p:nvSpPr>
                <p:cNvPr id="56" name="TextBox 55"/>
                <p:cNvSpPr txBox="1">
                  <a:spLocks noRot="1" noChangeAspect="1" noMove="1" noResize="1" noEditPoints="1" noAdjustHandles="1" noChangeArrowheads="1" noChangeShapeType="1" noTextEdit="1"/>
                </p:cNvSpPr>
                <p:nvPr/>
              </p:nvSpPr>
              <p:spPr>
                <a:xfrm>
                  <a:off x="7780609" y="3591095"/>
                  <a:ext cx="1362605" cy="369332"/>
                </a:xfrm>
                <a:prstGeom prst="rect">
                  <a:avLst/>
                </a:prstGeom>
                <a:blipFill rotWithShape="0">
                  <a:blip r:embed="rId4"/>
                  <a:stretch>
                    <a:fillRect b="-14754"/>
                  </a:stretch>
                </a:blipFill>
              </p:spPr>
              <p:txBody>
                <a:bodyPr/>
                <a:lstStyle/>
                <a:p>
                  <a:r>
                    <a:rPr lang="en-US">
                      <a:noFill/>
                    </a:rPr>
                    <a:t> </a:t>
                  </a:r>
                </a:p>
              </p:txBody>
            </p:sp>
          </mc:Fallback>
        </mc:AlternateContent>
      </p:grpSp>
      <p:sp>
        <p:nvSpPr>
          <p:cNvPr id="46" name="Freeform 45"/>
          <p:cNvSpPr/>
          <p:nvPr/>
        </p:nvSpPr>
        <p:spPr>
          <a:xfrm>
            <a:off x="7015518" y="912292"/>
            <a:ext cx="1192597" cy="759559"/>
          </a:xfrm>
          <a:custGeom>
            <a:avLst/>
            <a:gdLst>
              <a:gd name="connsiteX0" fmla="*/ 0 w 1192597"/>
              <a:gd name="connsiteY0" fmla="*/ 604492 h 604492"/>
              <a:gd name="connsiteX1" fmla="*/ 151002 w 1192597"/>
              <a:gd name="connsiteY1" fmla="*/ 243765 h 604492"/>
              <a:gd name="connsiteX2" fmla="*/ 562062 w 1192597"/>
              <a:gd name="connsiteY2" fmla="*/ 34040 h 604492"/>
              <a:gd name="connsiteX3" fmla="*/ 1115736 w 1192597"/>
              <a:gd name="connsiteY3" fmla="*/ 484 h 604492"/>
              <a:gd name="connsiteX4" fmla="*/ 1174459 w 1192597"/>
              <a:gd name="connsiteY4" fmla="*/ 17262 h 604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2597" h="604492">
                <a:moveTo>
                  <a:pt x="0" y="604492"/>
                </a:moveTo>
                <a:cubicBezTo>
                  <a:pt x="28662" y="471666"/>
                  <a:pt x="57325" y="338840"/>
                  <a:pt x="151002" y="243765"/>
                </a:cubicBezTo>
                <a:cubicBezTo>
                  <a:pt x="244679" y="148690"/>
                  <a:pt x="401273" y="74587"/>
                  <a:pt x="562062" y="34040"/>
                </a:cubicBezTo>
                <a:cubicBezTo>
                  <a:pt x="722851" y="-6507"/>
                  <a:pt x="1013670" y="3280"/>
                  <a:pt x="1115736" y="484"/>
                </a:cubicBezTo>
                <a:cubicBezTo>
                  <a:pt x="1217802" y="-2312"/>
                  <a:pt x="1196130" y="7475"/>
                  <a:pt x="1174459" y="17262"/>
                </a:cubicBezTo>
              </a:path>
            </a:pathLst>
          </a:cu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Freeform 46"/>
          <p:cNvSpPr/>
          <p:nvPr/>
        </p:nvSpPr>
        <p:spPr>
          <a:xfrm>
            <a:off x="7015518" y="748712"/>
            <a:ext cx="1192597" cy="902648"/>
          </a:xfrm>
          <a:custGeom>
            <a:avLst/>
            <a:gdLst>
              <a:gd name="connsiteX0" fmla="*/ 0 w 1192597"/>
              <a:gd name="connsiteY0" fmla="*/ 604492 h 604492"/>
              <a:gd name="connsiteX1" fmla="*/ 151002 w 1192597"/>
              <a:gd name="connsiteY1" fmla="*/ 243765 h 604492"/>
              <a:gd name="connsiteX2" fmla="*/ 562062 w 1192597"/>
              <a:gd name="connsiteY2" fmla="*/ 34040 h 604492"/>
              <a:gd name="connsiteX3" fmla="*/ 1115736 w 1192597"/>
              <a:gd name="connsiteY3" fmla="*/ 484 h 604492"/>
              <a:gd name="connsiteX4" fmla="*/ 1174459 w 1192597"/>
              <a:gd name="connsiteY4" fmla="*/ 17262 h 604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2597" h="604492">
                <a:moveTo>
                  <a:pt x="0" y="604492"/>
                </a:moveTo>
                <a:cubicBezTo>
                  <a:pt x="28662" y="471666"/>
                  <a:pt x="57325" y="338840"/>
                  <a:pt x="151002" y="243765"/>
                </a:cubicBezTo>
                <a:cubicBezTo>
                  <a:pt x="244679" y="148690"/>
                  <a:pt x="401273" y="74587"/>
                  <a:pt x="562062" y="34040"/>
                </a:cubicBezTo>
                <a:cubicBezTo>
                  <a:pt x="722851" y="-6507"/>
                  <a:pt x="1013670" y="3280"/>
                  <a:pt x="1115736" y="484"/>
                </a:cubicBezTo>
                <a:cubicBezTo>
                  <a:pt x="1217802" y="-2312"/>
                  <a:pt x="1196130" y="7475"/>
                  <a:pt x="1174459" y="17262"/>
                </a:cubicBezTo>
              </a:path>
            </a:pathLst>
          </a:cu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9" name="Rectangle 8"/>
              <p:cNvSpPr/>
              <p:nvPr/>
            </p:nvSpPr>
            <p:spPr>
              <a:xfrm>
                <a:off x="484188" y="4270761"/>
                <a:ext cx="6139754" cy="1938992"/>
              </a:xfrm>
              <a:prstGeom prst="rect">
                <a:avLst/>
              </a:prstGeom>
            </p:spPr>
            <p:txBody>
              <a:bodyPr wrap="square">
                <a:spAutoFit/>
              </a:bodyPr>
              <a:lstStyle/>
              <a:p>
                <a:r>
                  <a:rPr lang="en-US" sz="2400" i="1" dirty="0" smtClean="0"/>
                  <a:t>i.e. </a:t>
                </a:r>
                <a:r>
                  <a:rPr lang="en-US" sz="2400" dirty="0" smtClean="0"/>
                  <a:t>for each value of the slow process you calculate the long-time behavior of the fast process (once only using </a:t>
                </a:r>
                <a14:m>
                  <m:oMath xmlns:m="http://schemas.openxmlformats.org/officeDocument/2006/math">
                    <m:r>
                      <m:rPr>
                        <m:sty m:val="p"/>
                      </m:rPr>
                      <a:rPr lang="en-US" sz="2400" dirty="0" smtClean="0">
                        <a:solidFill>
                          <a:schemeClr val="tx1"/>
                        </a:solidFill>
                        <a:latin typeface="Cambria Math" panose="02040503050406030204" pitchFamily="18" charset="0"/>
                      </a:rPr>
                      <m:t>Δ</m:t>
                    </m:r>
                    <m:r>
                      <a:rPr lang="en-US" sz="2400" i="1" dirty="0">
                        <a:solidFill>
                          <a:schemeClr val="tx1"/>
                        </a:solidFill>
                        <a:latin typeface="Cambria Math" panose="02040503050406030204" pitchFamily="18" charset="0"/>
                      </a:rPr>
                      <m:t>𝑡</m:t>
                    </m:r>
                    <m:r>
                      <a:rPr lang="en-US" sz="2400" i="1" dirty="0">
                        <a:solidFill>
                          <a:schemeClr val="tx1"/>
                        </a:solidFill>
                        <a:latin typeface="Cambria Math" panose="02040503050406030204" pitchFamily="18" charset="0"/>
                      </a:rPr>
                      <m:t>=1 </m:t>
                    </m:r>
                    <m:r>
                      <m:rPr>
                        <m:sty m:val="p"/>
                      </m:rPr>
                      <a:rPr lang="en-US" sz="2400" dirty="0">
                        <a:solidFill>
                          <a:schemeClr val="tx1"/>
                        </a:solidFill>
                        <a:latin typeface="Cambria Math" panose="02040503050406030204" pitchFamily="18" charset="0"/>
                      </a:rPr>
                      <m:t>m</m:t>
                    </m:r>
                    <m:r>
                      <a:rPr lang="en-US" sz="2400" b="0" i="0" dirty="0" smtClean="0">
                        <a:solidFill>
                          <a:schemeClr val="tx1"/>
                        </a:solidFill>
                        <a:latin typeface="Cambria Math" panose="02040503050406030204" pitchFamily="18" charset="0"/>
                      </a:rPr>
                      <m:t> </m:t>
                    </m:r>
                    <m:r>
                      <m:rPr>
                        <m:sty m:val="p"/>
                      </m:rPr>
                      <a:rPr lang="en-US" sz="2400" dirty="0">
                        <a:solidFill>
                          <a:schemeClr val="tx1"/>
                        </a:solidFill>
                        <a:latin typeface="Cambria Math" panose="02040503050406030204" pitchFamily="18" charset="0"/>
                      </a:rPr>
                      <m:t>sec</m:t>
                    </m:r>
                  </m:oMath>
                </a14:m>
                <a:r>
                  <a:rPr lang="en-US" sz="2400" dirty="0" smtClean="0">
                    <a:solidFill>
                      <a:schemeClr val="tx1"/>
                    </a:solidFill>
                  </a:rPr>
                  <a:t>) </a:t>
                </a:r>
                <a:r>
                  <a:rPr lang="en-US" sz="2400" dirty="0" smtClean="0"/>
                  <a:t>then use this value as a function in your slow process calculation</a:t>
                </a:r>
              </a:p>
            </p:txBody>
          </p:sp>
        </mc:Choice>
        <mc:Fallback xmlns="">
          <p:sp>
            <p:nvSpPr>
              <p:cNvPr id="9" name="Rectangle 8"/>
              <p:cNvSpPr>
                <a:spLocks noRot="1" noChangeAspect="1" noMove="1" noResize="1" noEditPoints="1" noAdjustHandles="1" noChangeArrowheads="1" noChangeShapeType="1" noTextEdit="1"/>
              </p:cNvSpPr>
              <p:nvPr/>
            </p:nvSpPr>
            <p:spPr>
              <a:xfrm>
                <a:off x="484188" y="4270761"/>
                <a:ext cx="6139754" cy="1938992"/>
              </a:xfrm>
              <a:prstGeom prst="rect">
                <a:avLst/>
              </a:prstGeom>
              <a:blipFill rotWithShape="0">
                <a:blip r:embed="rId5"/>
                <a:stretch>
                  <a:fillRect l="-1488" t="-2201" r="-2183" b="-6604"/>
                </a:stretch>
              </a:blipFill>
            </p:spPr>
            <p:txBody>
              <a:bodyPr/>
              <a:lstStyle/>
              <a:p>
                <a:r>
                  <a:rPr lang="en-US">
                    <a:noFill/>
                  </a:rPr>
                  <a:t> </a:t>
                </a:r>
              </a:p>
            </p:txBody>
          </p:sp>
        </mc:Fallback>
      </mc:AlternateContent>
      <p:grpSp>
        <p:nvGrpSpPr>
          <p:cNvPr id="14" name="Group 13"/>
          <p:cNvGrpSpPr/>
          <p:nvPr/>
        </p:nvGrpSpPr>
        <p:grpSpPr>
          <a:xfrm>
            <a:off x="6564440" y="511435"/>
            <a:ext cx="2656351" cy="1886040"/>
            <a:chOff x="6564440" y="511435"/>
            <a:chExt cx="2656351" cy="1886040"/>
          </a:xfrm>
        </p:grpSpPr>
        <p:grpSp>
          <p:nvGrpSpPr>
            <p:cNvPr id="58" name="Group 57"/>
            <p:cNvGrpSpPr/>
            <p:nvPr/>
          </p:nvGrpSpPr>
          <p:grpSpPr>
            <a:xfrm>
              <a:off x="6564440" y="675080"/>
              <a:ext cx="2637175" cy="1722395"/>
              <a:chOff x="6564440" y="675080"/>
              <a:chExt cx="2637175" cy="1722395"/>
            </a:xfrm>
          </p:grpSpPr>
          <p:grpSp>
            <p:nvGrpSpPr>
              <p:cNvPr id="7" name="Group 6"/>
              <p:cNvGrpSpPr/>
              <p:nvPr/>
            </p:nvGrpSpPr>
            <p:grpSpPr>
              <a:xfrm>
                <a:off x="6564440" y="675080"/>
                <a:ext cx="2099905" cy="1722395"/>
                <a:chOff x="6564440" y="675080"/>
                <a:chExt cx="2099905" cy="1722395"/>
              </a:xfrm>
            </p:grpSpPr>
            <p:grpSp>
              <p:nvGrpSpPr>
                <p:cNvPr id="19" name="Group 18"/>
                <p:cNvGrpSpPr/>
                <p:nvPr/>
              </p:nvGrpSpPr>
              <p:grpSpPr>
                <a:xfrm>
                  <a:off x="6564440" y="675080"/>
                  <a:ext cx="1651673" cy="1371953"/>
                  <a:chOff x="614324" y="2845129"/>
                  <a:chExt cx="1651673" cy="1371953"/>
                </a:xfrm>
              </p:grpSpPr>
              <p:grpSp>
                <p:nvGrpSpPr>
                  <p:cNvPr id="38" name="Group 37"/>
                  <p:cNvGrpSpPr/>
                  <p:nvPr/>
                </p:nvGrpSpPr>
                <p:grpSpPr>
                  <a:xfrm>
                    <a:off x="614324" y="2845129"/>
                    <a:ext cx="1651673" cy="1371953"/>
                    <a:chOff x="2226138" y="2545922"/>
                    <a:chExt cx="1651673" cy="1371953"/>
                  </a:xfrm>
                </p:grpSpPr>
                <p:grpSp>
                  <p:nvGrpSpPr>
                    <p:cNvPr id="40" name="Group 39"/>
                    <p:cNvGrpSpPr/>
                    <p:nvPr/>
                  </p:nvGrpSpPr>
                  <p:grpSpPr>
                    <a:xfrm>
                      <a:off x="2226138" y="2545922"/>
                      <a:ext cx="1651673" cy="1178079"/>
                      <a:chOff x="2226138" y="2545922"/>
                      <a:chExt cx="1651673" cy="1178079"/>
                    </a:xfrm>
                  </p:grpSpPr>
                  <p:grpSp>
                    <p:nvGrpSpPr>
                      <p:cNvPr id="42" name="Group 41"/>
                      <p:cNvGrpSpPr/>
                      <p:nvPr/>
                    </p:nvGrpSpPr>
                    <p:grpSpPr>
                      <a:xfrm>
                        <a:off x="2658611" y="2672593"/>
                        <a:ext cx="1219200" cy="914400"/>
                        <a:chOff x="2658611" y="2672593"/>
                        <a:chExt cx="1219200" cy="914400"/>
                      </a:xfrm>
                    </p:grpSpPr>
                    <p:cxnSp>
                      <p:nvCxnSpPr>
                        <p:cNvPr id="44" name="Straight Arrow Connector 43"/>
                        <p:cNvCxnSpPr/>
                        <p:nvPr/>
                      </p:nvCxnSpPr>
                      <p:spPr>
                        <a:xfrm flipV="1">
                          <a:off x="2667000" y="2672593"/>
                          <a:ext cx="0" cy="9144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p:nvPr/>
                      </p:nvCxnSpPr>
                      <p:spPr>
                        <a:xfrm rot="5400000" flipV="1">
                          <a:off x="3268211" y="2963411"/>
                          <a:ext cx="0" cy="12192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43" name="TextBox 42"/>
                      <p:cNvSpPr txBox="1"/>
                      <p:nvPr/>
                    </p:nvSpPr>
                    <p:spPr>
                      <a:xfrm>
                        <a:off x="2226138" y="2545922"/>
                        <a:ext cx="461665" cy="1178079"/>
                      </a:xfrm>
                      <a:prstGeom prst="rect">
                        <a:avLst/>
                      </a:prstGeom>
                      <a:noFill/>
                    </p:spPr>
                    <p:txBody>
                      <a:bodyPr vert="vert270" wrap="none" rtlCol="0">
                        <a:spAutoFit/>
                      </a:bodyPr>
                      <a:lstStyle/>
                      <a:p>
                        <a:r>
                          <a:rPr lang="en-US" dirty="0" smtClean="0">
                            <a:solidFill>
                              <a:srgbClr val="0000CC"/>
                            </a:solidFill>
                          </a:rPr>
                          <a:t>Value Fast</a:t>
                        </a:r>
                        <a:endParaRPr lang="en-US" dirty="0">
                          <a:solidFill>
                            <a:srgbClr val="0000CC"/>
                          </a:solidFill>
                        </a:endParaRPr>
                      </a:p>
                    </p:txBody>
                  </p:sp>
                </p:grpSp>
                <p:sp>
                  <p:nvSpPr>
                    <p:cNvPr id="41" name="TextBox 40"/>
                    <p:cNvSpPr txBox="1"/>
                    <p:nvPr/>
                  </p:nvSpPr>
                  <p:spPr>
                    <a:xfrm>
                      <a:off x="2895600" y="3548543"/>
                      <a:ext cx="914400" cy="369332"/>
                    </a:xfrm>
                    <a:prstGeom prst="rect">
                      <a:avLst/>
                    </a:prstGeom>
                    <a:noFill/>
                  </p:spPr>
                  <p:txBody>
                    <a:bodyPr wrap="square" rtlCol="0">
                      <a:spAutoFit/>
                    </a:bodyPr>
                    <a:lstStyle/>
                    <a:p>
                      <a:r>
                        <a:rPr lang="en-US" dirty="0" smtClean="0">
                          <a:solidFill>
                            <a:srgbClr val="0000CC"/>
                          </a:solidFill>
                        </a:rPr>
                        <a:t>Time</a:t>
                      </a:r>
                      <a:endParaRPr lang="en-US" dirty="0">
                        <a:solidFill>
                          <a:srgbClr val="0000CC"/>
                        </a:solidFill>
                      </a:endParaRPr>
                    </a:p>
                  </p:txBody>
                </p:sp>
              </p:grpSp>
              <p:sp>
                <p:nvSpPr>
                  <p:cNvPr id="39" name="Freeform 38"/>
                  <p:cNvSpPr/>
                  <p:nvPr/>
                </p:nvSpPr>
                <p:spPr>
                  <a:xfrm>
                    <a:off x="1065402" y="3262833"/>
                    <a:ext cx="1192597" cy="604492"/>
                  </a:xfrm>
                  <a:custGeom>
                    <a:avLst/>
                    <a:gdLst>
                      <a:gd name="connsiteX0" fmla="*/ 0 w 1192597"/>
                      <a:gd name="connsiteY0" fmla="*/ 604492 h 604492"/>
                      <a:gd name="connsiteX1" fmla="*/ 151002 w 1192597"/>
                      <a:gd name="connsiteY1" fmla="*/ 243765 h 604492"/>
                      <a:gd name="connsiteX2" fmla="*/ 562062 w 1192597"/>
                      <a:gd name="connsiteY2" fmla="*/ 34040 h 604492"/>
                      <a:gd name="connsiteX3" fmla="*/ 1115736 w 1192597"/>
                      <a:gd name="connsiteY3" fmla="*/ 484 h 604492"/>
                      <a:gd name="connsiteX4" fmla="*/ 1174459 w 1192597"/>
                      <a:gd name="connsiteY4" fmla="*/ 17262 h 604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2597" h="604492">
                        <a:moveTo>
                          <a:pt x="0" y="604492"/>
                        </a:moveTo>
                        <a:cubicBezTo>
                          <a:pt x="28662" y="471666"/>
                          <a:pt x="57325" y="338840"/>
                          <a:pt x="151002" y="243765"/>
                        </a:cubicBezTo>
                        <a:cubicBezTo>
                          <a:pt x="244679" y="148690"/>
                          <a:pt x="401273" y="74587"/>
                          <a:pt x="562062" y="34040"/>
                        </a:cubicBezTo>
                        <a:cubicBezTo>
                          <a:pt x="722851" y="-6507"/>
                          <a:pt x="1013670" y="3280"/>
                          <a:pt x="1115736" y="484"/>
                        </a:cubicBezTo>
                        <a:cubicBezTo>
                          <a:pt x="1217802" y="-2312"/>
                          <a:pt x="1196130" y="7475"/>
                          <a:pt x="1174459" y="17262"/>
                        </a:cubicBezTo>
                      </a:path>
                    </a:pathLst>
                  </a:cu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 name="TextBox 2"/>
                <p:cNvSpPr txBox="1"/>
                <p:nvPr/>
              </p:nvSpPr>
              <p:spPr>
                <a:xfrm>
                  <a:off x="6987945" y="2028143"/>
                  <a:ext cx="1676400" cy="369332"/>
                </a:xfrm>
                <a:prstGeom prst="rect">
                  <a:avLst/>
                </a:prstGeom>
                <a:noFill/>
              </p:spPr>
              <p:txBody>
                <a:bodyPr wrap="square" rtlCol="0">
                  <a:spAutoFit/>
                </a:bodyPr>
                <a:lstStyle/>
                <a:p>
                  <a:r>
                    <a:rPr lang="en-US" dirty="0" smtClean="0">
                      <a:solidFill>
                        <a:srgbClr val="0000CC"/>
                      </a:solidFill>
                    </a:rPr>
                    <a:t>Fast Process</a:t>
                  </a:r>
                  <a:endParaRPr lang="en-US" dirty="0">
                    <a:solidFill>
                      <a:srgbClr val="0000CC"/>
                    </a:solidFill>
                  </a:endParaRPr>
                </a:p>
              </p:txBody>
            </p:sp>
          </p:grpSp>
          <mc:AlternateContent xmlns:mc="http://schemas.openxmlformats.org/markup-compatibility/2006" xmlns:a14="http://schemas.microsoft.com/office/drawing/2010/main">
            <mc:Choice Requires="a14">
              <p:sp>
                <p:nvSpPr>
                  <p:cNvPr id="57" name="TextBox 56"/>
                  <p:cNvSpPr txBox="1"/>
                  <p:nvPr/>
                </p:nvSpPr>
                <p:spPr>
                  <a:xfrm>
                    <a:off x="7839010" y="1689019"/>
                    <a:ext cx="1362605"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b="0" i="1" dirty="0" smtClean="0">
                              <a:solidFill>
                                <a:srgbClr val="0000CC"/>
                              </a:solidFill>
                              <a:latin typeface="Cambria Math" panose="02040503050406030204" pitchFamily="18" charset="0"/>
                            </a:rPr>
                            <m:t>𝑡</m:t>
                          </m:r>
                          <m:r>
                            <a:rPr lang="en-US" b="0" i="1" dirty="0" smtClean="0">
                              <a:solidFill>
                                <a:srgbClr val="0000CC"/>
                              </a:solidFill>
                              <a:latin typeface="Cambria Math" panose="02040503050406030204" pitchFamily="18" charset="0"/>
                            </a:rPr>
                            <m:t>=1</m:t>
                          </m:r>
                          <m:r>
                            <a:rPr lang="en-US" b="0" i="0" dirty="0" smtClean="0">
                              <a:solidFill>
                                <a:srgbClr val="0000CC"/>
                              </a:solidFill>
                              <a:latin typeface="Cambria Math" panose="02040503050406030204" pitchFamily="18" charset="0"/>
                            </a:rPr>
                            <m:t> </m:t>
                          </m:r>
                          <m:r>
                            <m:rPr>
                              <m:sty m:val="p"/>
                            </m:rPr>
                            <a:rPr lang="en-US" b="0" i="0" dirty="0" smtClean="0">
                              <a:solidFill>
                                <a:srgbClr val="0000CC"/>
                              </a:solidFill>
                              <a:latin typeface="Cambria Math" panose="02040503050406030204" pitchFamily="18" charset="0"/>
                            </a:rPr>
                            <m:t>sec</m:t>
                          </m:r>
                        </m:oMath>
                      </m:oMathPara>
                    </a14:m>
                    <a:endParaRPr lang="en-US" dirty="0">
                      <a:solidFill>
                        <a:srgbClr val="0000CC"/>
                      </a:solidFill>
                    </a:endParaRPr>
                  </a:p>
                </p:txBody>
              </p:sp>
            </mc:Choice>
            <mc:Fallback xmlns="">
              <p:sp>
                <p:nvSpPr>
                  <p:cNvPr id="57" name="TextBox 56"/>
                  <p:cNvSpPr txBox="1">
                    <a:spLocks noRot="1" noChangeAspect="1" noMove="1" noResize="1" noEditPoints="1" noAdjustHandles="1" noChangeArrowheads="1" noChangeShapeType="1" noTextEdit="1"/>
                  </p:cNvSpPr>
                  <p:nvPr/>
                </p:nvSpPr>
                <p:spPr>
                  <a:xfrm>
                    <a:off x="7839010" y="1689019"/>
                    <a:ext cx="1362605" cy="369332"/>
                  </a:xfrm>
                  <a:prstGeom prst="rect">
                    <a:avLst/>
                  </a:prstGeom>
                  <a:blipFill rotWithShape="0">
                    <a:blip r:embed="rId6"/>
                    <a:stretch>
                      <a:fillRect/>
                    </a:stretch>
                  </a:blipFill>
                </p:spPr>
                <p:txBody>
                  <a:bodyPr/>
                  <a:lstStyle/>
                  <a:p>
                    <a:r>
                      <a:rPr lang="en-US">
                        <a:noFill/>
                      </a:rPr>
                      <a:t> </a:t>
                    </a:r>
                  </a:p>
                </p:txBody>
              </p:sp>
            </mc:Fallback>
          </mc:AlternateContent>
        </p:grpSp>
        <p:sp>
          <p:nvSpPr>
            <p:cNvPr id="8" name="TextBox 7"/>
            <p:cNvSpPr txBox="1"/>
            <p:nvPr/>
          </p:nvSpPr>
          <p:spPr>
            <a:xfrm>
              <a:off x="8227291" y="511435"/>
              <a:ext cx="993500" cy="830997"/>
            </a:xfrm>
            <a:prstGeom prst="rect">
              <a:avLst/>
            </a:prstGeom>
            <a:noFill/>
          </p:spPr>
          <p:txBody>
            <a:bodyPr wrap="square" rtlCol="0">
              <a:spAutoFit/>
            </a:bodyPr>
            <a:lstStyle/>
            <a:p>
              <a:r>
                <a:rPr lang="en-US" sz="1600" dirty="0" smtClean="0">
                  <a:solidFill>
                    <a:srgbClr val="FF0000"/>
                  </a:solidFill>
                </a:rPr>
                <a:t>Different Value Slow</a:t>
              </a:r>
              <a:endParaRPr lang="en-US" sz="1600" dirty="0">
                <a:solidFill>
                  <a:srgbClr val="FF0000"/>
                </a:solidFill>
              </a:endParaRPr>
            </a:p>
          </p:txBody>
        </p:sp>
        <p:cxnSp>
          <p:nvCxnSpPr>
            <p:cNvPr id="13" name="Straight Arrow Connector 12"/>
            <p:cNvCxnSpPr/>
            <p:nvPr/>
          </p:nvCxnSpPr>
          <p:spPr>
            <a:xfrm>
              <a:off x="8001000" y="609600"/>
              <a:ext cx="0" cy="624773"/>
            </a:xfrm>
            <a:prstGeom prst="straightConnector1">
              <a:avLst/>
            </a:prstGeom>
            <a:ln w="38100">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grpSp>
      <p:cxnSp>
        <p:nvCxnSpPr>
          <p:cNvPr id="48" name="Straight Arrow Connector 47"/>
          <p:cNvCxnSpPr/>
          <p:nvPr/>
        </p:nvCxnSpPr>
        <p:spPr>
          <a:xfrm>
            <a:off x="7327036" y="901644"/>
            <a:ext cx="5305" cy="792429"/>
          </a:xfrm>
          <a:prstGeom prst="straightConnector1">
            <a:avLst/>
          </a:prstGeom>
          <a:ln w="25400">
            <a:solidFill>
              <a:schemeClr val="tx1"/>
            </a:solidFill>
            <a:prstDash val="sysDot"/>
            <a:tailEnd type="none"/>
          </a:ln>
        </p:spPr>
        <p:style>
          <a:lnRef idx="1">
            <a:schemeClr val="accent1"/>
          </a:lnRef>
          <a:fillRef idx="0">
            <a:schemeClr val="accent1"/>
          </a:fillRef>
          <a:effectRef idx="0">
            <a:schemeClr val="accent1"/>
          </a:effectRef>
          <a:fontRef idx="minor">
            <a:schemeClr val="tx1"/>
          </a:fontRef>
        </p:style>
      </p:cxnSp>
      <p:cxnSp>
        <p:nvCxnSpPr>
          <p:cNvPr id="49" name="Straight Arrow Connector 48"/>
          <p:cNvCxnSpPr/>
          <p:nvPr/>
        </p:nvCxnSpPr>
        <p:spPr>
          <a:xfrm>
            <a:off x="7487639" y="904410"/>
            <a:ext cx="5305" cy="792429"/>
          </a:xfrm>
          <a:prstGeom prst="straightConnector1">
            <a:avLst/>
          </a:prstGeom>
          <a:ln w="25400">
            <a:solidFill>
              <a:schemeClr val="tx1"/>
            </a:solidFill>
            <a:prstDash val="sysDot"/>
            <a:tailEnd type="non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50" name="TextBox 49"/>
              <p:cNvSpPr txBox="1"/>
              <p:nvPr/>
            </p:nvSpPr>
            <p:spPr>
              <a:xfrm>
                <a:off x="6674611" y="442706"/>
                <a:ext cx="1326389" cy="338554"/>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m:rPr>
                          <m:sty m:val="p"/>
                        </m:rPr>
                        <a:rPr lang="en-US" sz="1600" b="0" i="0" dirty="0" smtClean="0">
                          <a:solidFill>
                            <a:srgbClr val="0000CC"/>
                          </a:solidFill>
                          <a:latin typeface="Cambria Math" panose="02040503050406030204" pitchFamily="18" charset="0"/>
                        </a:rPr>
                        <m:t>Δ</m:t>
                      </m:r>
                      <m:r>
                        <a:rPr lang="en-US" sz="1600" b="0" i="1" dirty="0" smtClean="0">
                          <a:solidFill>
                            <a:srgbClr val="0000CC"/>
                          </a:solidFill>
                          <a:latin typeface="Cambria Math" panose="02040503050406030204" pitchFamily="18" charset="0"/>
                        </a:rPr>
                        <m:t>𝑡</m:t>
                      </m:r>
                      <m:r>
                        <a:rPr lang="en-US" sz="1600" b="0" i="1" dirty="0" smtClean="0">
                          <a:solidFill>
                            <a:srgbClr val="0000CC"/>
                          </a:solidFill>
                          <a:latin typeface="Cambria Math" panose="02040503050406030204" pitchFamily="18" charset="0"/>
                        </a:rPr>
                        <m:t>=1 </m:t>
                      </m:r>
                      <m:r>
                        <m:rPr>
                          <m:sty m:val="p"/>
                        </m:rPr>
                        <a:rPr lang="en-US" sz="1600" b="0" i="0" dirty="0" smtClean="0">
                          <a:solidFill>
                            <a:srgbClr val="0000CC"/>
                          </a:solidFill>
                          <a:latin typeface="Cambria Math" panose="02040503050406030204" pitchFamily="18" charset="0"/>
                        </a:rPr>
                        <m:t>msec</m:t>
                      </m:r>
                    </m:oMath>
                  </m:oMathPara>
                </a14:m>
                <a:endParaRPr lang="en-US" sz="1600" dirty="0">
                  <a:solidFill>
                    <a:srgbClr val="0000CC"/>
                  </a:solidFill>
                </a:endParaRPr>
              </a:p>
            </p:txBody>
          </p:sp>
        </mc:Choice>
        <mc:Fallback xmlns="">
          <p:sp>
            <p:nvSpPr>
              <p:cNvPr id="50" name="TextBox 49"/>
              <p:cNvSpPr txBox="1">
                <a:spLocks noRot="1" noChangeAspect="1" noMove="1" noResize="1" noEditPoints="1" noAdjustHandles="1" noChangeArrowheads="1" noChangeShapeType="1" noTextEdit="1"/>
              </p:cNvSpPr>
              <p:nvPr/>
            </p:nvSpPr>
            <p:spPr>
              <a:xfrm>
                <a:off x="6674611" y="442706"/>
                <a:ext cx="1326389" cy="338554"/>
              </a:xfrm>
              <a:prstGeom prst="rect">
                <a:avLst/>
              </a:prstGeom>
              <a:blipFill rotWithShape="0">
                <a:blip r:embed="rId7"/>
                <a:stretch>
                  <a:fillRect/>
                </a:stretch>
              </a:blipFill>
            </p:spPr>
            <p:txBody>
              <a:bodyPr/>
              <a:lstStyle/>
              <a:p>
                <a:r>
                  <a:rPr lang="en-US">
                    <a:noFill/>
                  </a:rPr>
                  <a:t> </a:t>
                </a:r>
              </a:p>
            </p:txBody>
          </p:sp>
        </mc:Fallback>
      </mc:AlternateContent>
      <p:grpSp>
        <p:nvGrpSpPr>
          <p:cNvPr id="65" name="Group 64"/>
          <p:cNvGrpSpPr/>
          <p:nvPr/>
        </p:nvGrpSpPr>
        <p:grpSpPr>
          <a:xfrm>
            <a:off x="6564440" y="2082144"/>
            <a:ext cx="1808267" cy="1838566"/>
            <a:chOff x="2226138" y="2115163"/>
            <a:chExt cx="1808267" cy="1838566"/>
          </a:xfrm>
        </p:grpSpPr>
        <p:grpSp>
          <p:nvGrpSpPr>
            <p:cNvPr id="67" name="Group 66"/>
            <p:cNvGrpSpPr/>
            <p:nvPr/>
          </p:nvGrpSpPr>
          <p:grpSpPr>
            <a:xfrm>
              <a:off x="2226138" y="2115163"/>
              <a:ext cx="1651673" cy="1608838"/>
              <a:chOff x="2226138" y="2115163"/>
              <a:chExt cx="1651673" cy="1608838"/>
            </a:xfrm>
          </p:grpSpPr>
          <p:grpSp>
            <p:nvGrpSpPr>
              <p:cNvPr id="69" name="Group 68"/>
              <p:cNvGrpSpPr/>
              <p:nvPr/>
            </p:nvGrpSpPr>
            <p:grpSpPr>
              <a:xfrm>
                <a:off x="2658611" y="2672593"/>
                <a:ext cx="1219200" cy="914400"/>
                <a:chOff x="2658611" y="2672593"/>
                <a:chExt cx="1219200" cy="914400"/>
              </a:xfrm>
            </p:grpSpPr>
            <p:cxnSp>
              <p:nvCxnSpPr>
                <p:cNvPr id="71" name="Straight Arrow Connector 70"/>
                <p:cNvCxnSpPr/>
                <p:nvPr/>
              </p:nvCxnSpPr>
              <p:spPr>
                <a:xfrm flipV="1">
                  <a:off x="2667000" y="2672593"/>
                  <a:ext cx="0" cy="9144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2" name="Straight Arrow Connector 71"/>
                <p:cNvCxnSpPr/>
                <p:nvPr/>
              </p:nvCxnSpPr>
              <p:spPr>
                <a:xfrm rot="5400000" flipV="1">
                  <a:off x="3268211" y="2963411"/>
                  <a:ext cx="0" cy="12192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mc:AlternateContent xmlns:mc="http://schemas.openxmlformats.org/markup-compatibility/2006" xmlns:a14="http://schemas.microsoft.com/office/drawing/2010/main">
            <mc:Choice Requires="a14">
              <p:sp>
                <p:nvSpPr>
                  <p:cNvPr id="70" name="TextBox 69"/>
                  <p:cNvSpPr txBox="1"/>
                  <p:nvPr/>
                </p:nvSpPr>
                <p:spPr>
                  <a:xfrm>
                    <a:off x="2226138" y="2115163"/>
                    <a:ext cx="461665" cy="1608838"/>
                  </a:xfrm>
                  <a:prstGeom prst="rect">
                    <a:avLst/>
                  </a:prstGeom>
                  <a:noFill/>
                </p:spPr>
                <p:txBody>
                  <a:bodyPr vert="vert270" wrap="none" rtlCol="0">
                    <a:spAutoFit/>
                  </a:bodyPr>
                  <a:lstStyle/>
                  <a:p>
                    <a:r>
                      <a:rPr lang="en-US" dirty="0" smtClean="0">
                        <a:solidFill>
                          <a:srgbClr val="0000CC"/>
                        </a:solidFill>
                      </a:rPr>
                      <a:t>V Fast </a:t>
                    </a:r>
                    <a14:m>
                      <m:oMath xmlns:m="http://schemas.openxmlformats.org/officeDocument/2006/math">
                        <m:d>
                          <m:dPr>
                            <m:ctrlPr>
                              <a:rPr lang="en-US" i="1" dirty="0" smtClean="0">
                                <a:solidFill>
                                  <a:srgbClr val="0000CC"/>
                                </a:solidFill>
                                <a:latin typeface="Cambria Math" panose="02040503050406030204" pitchFamily="18" charset="0"/>
                              </a:rPr>
                            </m:ctrlPr>
                          </m:dPr>
                          <m:e>
                            <m:r>
                              <a:rPr lang="en-US" i="1" dirty="0" smtClean="0">
                                <a:solidFill>
                                  <a:srgbClr val="0000CC"/>
                                </a:solidFill>
                                <a:latin typeface="Cambria Math" panose="02040503050406030204" pitchFamily="18" charset="0"/>
                              </a:rPr>
                              <m:t>𝑡</m:t>
                            </m:r>
                            <m:r>
                              <a:rPr lang="en-US" i="1" dirty="0" smtClean="0">
                                <a:solidFill>
                                  <a:srgbClr val="0000CC"/>
                                </a:solidFill>
                                <a:latin typeface="Cambria Math" panose="02040503050406030204" pitchFamily="18" charset="0"/>
                              </a:rPr>
                              <m:t>=∞</m:t>
                            </m:r>
                          </m:e>
                        </m:d>
                      </m:oMath>
                    </a14:m>
                    <a:endParaRPr lang="en-US" dirty="0">
                      <a:solidFill>
                        <a:srgbClr val="0000CC"/>
                      </a:solidFill>
                    </a:endParaRPr>
                  </a:p>
                </p:txBody>
              </p:sp>
            </mc:Choice>
            <mc:Fallback xmlns="">
              <p:sp>
                <p:nvSpPr>
                  <p:cNvPr id="70" name="TextBox 69"/>
                  <p:cNvSpPr txBox="1">
                    <a:spLocks noRot="1" noChangeAspect="1" noMove="1" noResize="1" noEditPoints="1" noAdjustHandles="1" noChangeArrowheads="1" noChangeShapeType="1" noTextEdit="1"/>
                  </p:cNvSpPr>
                  <p:nvPr/>
                </p:nvSpPr>
                <p:spPr>
                  <a:xfrm>
                    <a:off x="2226138" y="2115163"/>
                    <a:ext cx="461665" cy="1608838"/>
                  </a:xfrm>
                  <a:prstGeom prst="rect">
                    <a:avLst/>
                  </a:prstGeom>
                  <a:blipFill rotWithShape="0">
                    <a:blip r:embed="rId8"/>
                    <a:stretch>
                      <a:fillRect r="-9211" b="-6084"/>
                    </a:stretch>
                  </a:blipFill>
                </p:spPr>
                <p:txBody>
                  <a:bodyPr/>
                  <a:lstStyle/>
                  <a:p>
                    <a:r>
                      <a:rPr lang="en-US">
                        <a:noFill/>
                      </a:rPr>
                      <a:t> </a:t>
                    </a:r>
                  </a:p>
                </p:txBody>
              </p:sp>
            </mc:Fallback>
          </mc:AlternateContent>
        </p:grpSp>
        <p:sp>
          <p:nvSpPr>
            <p:cNvPr id="68" name="TextBox 67"/>
            <p:cNvSpPr txBox="1"/>
            <p:nvPr/>
          </p:nvSpPr>
          <p:spPr>
            <a:xfrm>
              <a:off x="2718032" y="3584397"/>
              <a:ext cx="1316373" cy="369332"/>
            </a:xfrm>
            <a:prstGeom prst="rect">
              <a:avLst/>
            </a:prstGeom>
            <a:noFill/>
          </p:spPr>
          <p:txBody>
            <a:bodyPr wrap="square" rtlCol="0">
              <a:spAutoFit/>
            </a:bodyPr>
            <a:lstStyle/>
            <a:p>
              <a:r>
                <a:rPr lang="en-US" dirty="0" smtClean="0">
                  <a:solidFill>
                    <a:srgbClr val="FF0000"/>
                  </a:solidFill>
                </a:rPr>
                <a:t>Value Slow</a:t>
              </a:r>
              <a:endParaRPr lang="en-US" dirty="0">
                <a:solidFill>
                  <a:srgbClr val="FF0000"/>
                </a:solidFill>
              </a:endParaRPr>
            </a:p>
          </p:txBody>
        </p:sp>
      </p:grpSp>
      <p:sp>
        <p:nvSpPr>
          <p:cNvPr id="15" name="Freeform 14"/>
          <p:cNvSpPr/>
          <p:nvPr/>
        </p:nvSpPr>
        <p:spPr>
          <a:xfrm>
            <a:off x="7004482" y="3090334"/>
            <a:ext cx="1154097" cy="290198"/>
          </a:xfrm>
          <a:custGeom>
            <a:avLst/>
            <a:gdLst>
              <a:gd name="connsiteX0" fmla="*/ 0 w 1154097"/>
              <a:gd name="connsiteY0" fmla="*/ 265425 h 290198"/>
              <a:gd name="connsiteX1" fmla="*/ 204186 w 1154097"/>
              <a:gd name="connsiteY1" fmla="*/ 265425 h 290198"/>
              <a:gd name="connsiteX2" fmla="*/ 390617 w 1154097"/>
              <a:gd name="connsiteY2" fmla="*/ 7973 h 290198"/>
              <a:gd name="connsiteX3" fmla="*/ 594803 w 1154097"/>
              <a:gd name="connsiteY3" fmla="*/ 61239 h 290198"/>
              <a:gd name="connsiteX4" fmla="*/ 861134 w 1154097"/>
              <a:gd name="connsiteY4" fmla="*/ 16850 h 290198"/>
              <a:gd name="connsiteX5" fmla="*/ 1154097 w 1154097"/>
              <a:gd name="connsiteY5" fmla="*/ 150016 h 290198"/>
              <a:gd name="connsiteX6" fmla="*/ 1154097 w 1154097"/>
              <a:gd name="connsiteY6" fmla="*/ 150016 h 290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54097" h="290198">
                <a:moveTo>
                  <a:pt x="0" y="265425"/>
                </a:moveTo>
                <a:cubicBezTo>
                  <a:pt x="69541" y="286879"/>
                  <a:pt x="139083" y="308334"/>
                  <a:pt x="204186" y="265425"/>
                </a:cubicBezTo>
                <a:cubicBezTo>
                  <a:pt x="269289" y="222516"/>
                  <a:pt x="325514" y="42004"/>
                  <a:pt x="390617" y="7973"/>
                </a:cubicBezTo>
                <a:cubicBezTo>
                  <a:pt x="455720" y="-26058"/>
                  <a:pt x="516384" y="59760"/>
                  <a:pt x="594803" y="61239"/>
                </a:cubicBezTo>
                <a:cubicBezTo>
                  <a:pt x="673222" y="62718"/>
                  <a:pt x="767918" y="2054"/>
                  <a:pt x="861134" y="16850"/>
                </a:cubicBezTo>
                <a:cubicBezTo>
                  <a:pt x="954350" y="31646"/>
                  <a:pt x="1154097" y="150016"/>
                  <a:pt x="1154097" y="150016"/>
                </a:cubicBezTo>
                <a:lnTo>
                  <a:pt x="1154097" y="150016"/>
                </a:lnTo>
              </a:path>
            </a:pathLst>
          </a:cu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16" name="TextBox 15"/>
              <p:cNvSpPr txBox="1"/>
              <p:nvPr/>
            </p:nvSpPr>
            <p:spPr>
              <a:xfrm>
                <a:off x="7270490" y="2594911"/>
                <a:ext cx="1044345"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𝑉𝐹</m:t>
                      </m:r>
                      <m:r>
                        <a:rPr lang="en-US" b="0" i="1" smtClean="0">
                          <a:latin typeface="Cambria Math" panose="02040503050406030204" pitchFamily="18" charset="0"/>
                        </a:rPr>
                        <m:t>(</m:t>
                      </m:r>
                      <m:r>
                        <a:rPr lang="en-US" b="0" i="1" smtClean="0">
                          <a:latin typeface="Cambria Math" panose="02040503050406030204" pitchFamily="18" charset="0"/>
                        </a:rPr>
                        <m:t>𝑉𝑎𝑙𝑢𝑒</m:t>
                      </m:r>
                      <m:r>
                        <a:rPr lang="en-US" b="0" i="1" smtClean="0">
                          <a:latin typeface="Cambria Math" panose="02040503050406030204" pitchFamily="18" charset="0"/>
                        </a:rPr>
                        <m:t> </m:t>
                      </m:r>
                      <m:r>
                        <a:rPr lang="en-US" b="0" i="1" smtClean="0">
                          <a:latin typeface="Cambria Math" panose="02040503050406030204" pitchFamily="18" charset="0"/>
                        </a:rPr>
                        <m:t>𝑆𝑙𝑜𝑤</m:t>
                      </m:r>
                      <m:r>
                        <a:rPr lang="en-US" b="0" i="1" smtClean="0">
                          <a:latin typeface="Cambria Math" panose="02040503050406030204" pitchFamily="18" charset="0"/>
                        </a:rPr>
                        <m:t>)</m:t>
                      </m:r>
                    </m:oMath>
                  </m:oMathPara>
                </a14:m>
                <a:endParaRPr lang="en-US" dirty="0"/>
              </a:p>
            </p:txBody>
          </p:sp>
        </mc:Choice>
        <mc:Fallback xmlns="">
          <p:sp>
            <p:nvSpPr>
              <p:cNvPr id="16" name="TextBox 15"/>
              <p:cNvSpPr txBox="1">
                <a:spLocks noRot="1" noChangeAspect="1" noMove="1" noResize="1" noEditPoints="1" noAdjustHandles="1" noChangeArrowheads="1" noChangeShapeType="1" noTextEdit="1"/>
              </p:cNvSpPr>
              <p:nvPr/>
            </p:nvSpPr>
            <p:spPr>
              <a:xfrm>
                <a:off x="7270490" y="2594911"/>
                <a:ext cx="1044345" cy="369332"/>
              </a:xfrm>
              <a:prstGeom prst="rect">
                <a:avLst/>
              </a:prstGeom>
              <a:blipFill rotWithShape="0">
                <a:blip r:embed="rId9"/>
                <a:stretch>
                  <a:fillRect r="-74269" b="-15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3" name="TextBox 72"/>
              <p:cNvSpPr txBox="1"/>
              <p:nvPr/>
            </p:nvSpPr>
            <p:spPr>
              <a:xfrm>
                <a:off x="7416697" y="3991683"/>
                <a:ext cx="1044345"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𝑉𝐹</m:t>
                      </m:r>
                      <m:r>
                        <a:rPr lang="en-US" b="0" i="1" smtClean="0">
                          <a:latin typeface="Cambria Math" panose="02040503050406030204" pitchFamily="18" charset="0"/>
                        </a:rPr>
                        <m:t>(</m:t>
                      </m:r>
                      <m:r>
                        <a:rPr lang="en-US" b="0" i="1" smtClean="0">
                          <a:latin typeface="Cambria Math" panose="02040503050406030204" pitchFamily="18" charset="0"/>
                        </a:rPr>
                        <m:t>𝑉𝑎𝑙𝑢𝑒</m:t>
                      </m:r>
                      <m:r>
                        <a:rPr lang="en-US" b="0" i="1" smtClean="0">
                          <a:latin typeface="Cambria Math" panose="02040503050406030204" pitchFamily="18" charset="0"/>
                        </a:rPr>
                        <m:t> </m:t>
                      </m:r>
                      <m:r>
                        <a:rPr lang="en-US" b="0" i="1" smtClean="0">
                          <a:latin typeface="Cambria Math" panose="02040503050406030204" pitchFamily="18" charset="0"/>
                        </a:rPr>
                        <m:t>𝑆𝑙𝑜𝑤</m:t>
                      </m:r>
                      <m:r>
                        <a:rPr lang="en-US" b="0" i="1" smtClean="0">
                          <a:latin typeface="Cambria Math" panose="02040503050406030204" pitchFamily="18" charset="0"/>
                        </a:rPr>
                        <m:t>)</m:t>
                      </m:r>
                    </m:oMath>
                  </m:oMathPara>
                </a14:m>
                <a:endParaRPr lang="en-US" dirty="0"/>
              </a:p>
            </p:txBody>
          </p:sp>
        </mc:Choice>
        <mc:Fallback xmlns="">
          <p:sp>
            <p:nvSpPr>
              <p:cNvPr id="73" name="TextBox 72"/>
              <p:cNvSpPr txBox="1">
                <a:spLocks noRot="1" noChangeAspect="1" noMove="1" noResize="1" noEditPoints="1" noAdjustHandles="1" noChangeArrowheads="1" noChangeShapeType="1" noTextEdit="1"/>
              </p:cNvSpPr>
              <p:nvPr/>
            </p:nvSpPr>
            <p:spPr>
              <a:xfrm>
                <a:off x="7416697" y="3991683"/>
                <a:ext cx="1044345" cy="369332"/>
              </a:xfrm>
              <a:prstGeom prst="rect">
                <a:avLst/>
              </a:prstGeom>
              <a:blipFill rotWithShape="0">
                <a:blip r:embed="rId10"/>
                <a:stretch>
                  <a:fillRect r="-74269" b="-15000"/>
                </a:stretch>
              </a:blipFill>
            </p:spPr>
            <p:txBody>
              <a:bodyPr/>
              <a:lstStyle/>
              <a:p>
                <a:r>
                  <a:rPr lang="en-US">
                    <a:noFill/>
                  </a:rPr>
                  <a:t> </a:t>
                </a:r>
              </a:p>
            </p:txBody>
          </p:sp>
        </mc:Fallback>
      </mc:AlternateContent>
      <p:cxnSp>
        <p:nvCxnSpPr>
          <p:cNvPr id="74" name="Straight Arrow Connector 73"/>
          <p:cNvCxnSpPr/>
          <p:nvPr/>
        </p:nvCxnSpPr>
        <p:spPr>
          <a:xfrm>
            <a:off x="7442532" y="4597062"/>
            <a:ext cx="5305" cy="792429"/>
          </a:xfrm>
          <a:prstGeom prst="straightConnector1">
            <a:avLst/>
          </a:prstGeom>
          <a:ln w="25400">
            <a:solidFill>
              <a:schemeClr val="tx1"/>
            </a:solidFill>
            <a:prstDash val="sysDot"/>
            <a:tailEnd type="none"/>
          </a:ln>
        </p:spPr>
        <p:style>
          <a:lnRef idx="1">
            <a:schemeClr val="accent1"/>
          </a:lnRef>
          <a:fillRef idx="0">
            <a:schemeClr val="accent1"/>
          </a:fillRef>
          <a:effectRef idx="0">
            <a:schemeClr val="accent1"/>
          </a:effectRef>
          <a:fontRef idx="minor">
            <a:schemeClr val="tx1"/>
          </a:fontRef>
        </p:style>
      </p:cxnSp>
      <p:cxnSp>
        <p:nvCxnSpPr>
          <p:cNvPr id="75" name="Straight Arrow Connector 74"/>
          <p:cNvCxnSpPr/>
          <p:nvPr/>
        </p:nvCxnSpPr>
        <p:spPr>
          <a:xfrm>
            <a:off x="7565945" y="4606325"/>
            <a:ext cx="5305" cy="792429"/>
          </a:xfrm>
          <a:prstGeom prst="straightConnector1">
            <a:avLst/>
          </a:prstGeom>
          <a:ln w="25400">
            <a:solidFill>
              <a:schemeClr val="tx1"/>
            </a:solidFill>
            <a:prstDash val="sysDot"/>
            <a:tailEnd type="non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76" name="TextBox 75"/>
              <p:cNvSpPr txBox="1"/>
              <p:nvPr/>
            </p:nvSpPr>
            <p:spPr>
              <a:xfrm>
                <a:off x="7023043" y="4244527"/>
                <a:ext cx="1502719" cy="338554"/>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m:rPr>
                          <m:sty m:val="p"/>
                        </m:rPr>
                        <a:rPr lang="en-US" sz="1600" b="0" i="0" dirty="0" smtClean="0">
                          <a:solidFill>
                            <a:srgbClr val="0000CC"/>
                          </a:solidFill>
                          <a:latin typeface="Cambria Math" panose="02040503050406030204" pitchFamily="18" charset="0"/>
                        </a:rPr>
                        <m:t>Δ</m:t>
                      </m:r>
                      <m:r>
                        <a:rPr lang="en-US" sz="1600" b="0" i="1" dirty="0" smtClean="0">
                          <a:solidFill>
                            <a:srgbClr val="0000CC"/>
                          </a:solidFill>
                          <a:latin typeface="Cambria Math" panose="02040503050406030204" pitchFamily="18" charset="0"/>
                        </a:rPr>
                        <m:t>𝑡</m:t>
                      </m:r>
                      <m:r>
                        <a:rPr lang="en-US" sz="1600" b="0" i="1" dirty="0" smtClean="0">
                          <a:solidFill>
                            <a:srgbClr val="0000CC"/>
                          </a:solidFill>
                          <a:latin typeface="Cambria Math" panose="02040503050406030204" pitchFamily="18" charset="0"/>
                        </a:rPr>
                        <m:t>=1 </m:t>
                      </m:r>
                      <m:r>
                        <m:rPr>
                          <m:sty m:val="p"/>
                        </m:rPr>
                        <a:rPr lang="en-US" sz="1600" b="0" i="0" dirty="0" smtClean="0">
                          <a:solidFill>
                            <a:srgbClr val="0000CC"/>
                          </a:solidFill>
                          <a:latin typeface="Cambria Math" panose="02040503050406030204" pitchFamily="18" charset="0"/>
                        </a:rPr>
                        <m:t>minute</m:t>
                      </m:r>
                    </m:oMath>
                  </m:oMathPara>
                </a14:m>
                <a:endParaRPr lang="en-US" sz="1600" dirty="0">
                  <a:solidFill>
                    <a:srgbClr val="0000CC"/>
                  </a:solidFill>
                </a:endParaRPr>
              </a:p>
            </p:txBody>
          </p:sp>
        </mc:Choice>
        <mc:Fallback xmlns="">
          <p:sp>
            <p:nvSpPr>
              <p:cNvPr id="76" name="TextBox 75"/>
              <p:cNvSpPr txBox="1">
                <a:spLocks noRot="1" noChangeAspect="1" noMove="1" noResize="1" noEditPoints="1" noAdjustHandles="1" noChangeArrowheads="1" noChangeShapeType="1" noTextEdit="1"/>
              </p:cNvSpPr>
              <p:nvPr/>
            </p:nvSpPr>
            <p:spPr>
              <a:xfrm>
                <a:off x="7023043" y="4244527"/>
                <a:ext cx="1502719" cy="338554"/>
              </a:xfrm>
              <a:prstGeom prst="rect">
                <a:avLst/>
              </a:prstGeom>
              <a:blipFill rotWithShape="0">
                <a:blip r:embed="rId11"/>
                <a:stretch>
                  <a:fillRect/>
                </a:stretch>
              </a:blipFill>
            </p:spPr>
            <p:txBody>
              <a:bodyPr/>
              <a:lstStyle/>
              <a:p>
                <a:r>
                  <a:rPr lang="en-US">
                    <a:noFill/>
                  </a:rPr>
                  <a:t> </a:t>
                </a:r>
              </a:p>
            </p:txBody>
          </p:sp>
        </mc:Fallback>
      </mc:AlternateContent>
      <p:sp>
        <p:nvSpPr>
          <p:cNvPr id="17" name="Rectangle 16"/>
          <p:cNvSpPr/>
          <p:nvPr/>
        </p:nvSpPr>
        <p:spPr>
          <a:xfrm>
            <a:off x="483047" y="6099472"/>
            <a:ext cx="6933649" cy="707886"/>
          </a:xfrm>
          <a:prstGeom prst="rect">
            <a:avLst/>
          </a:prstGeom>
        </p:spPr>
        <p:txBody>
          <a:bodyPr wrap="square">
            <a:spAutoFit/>
          </a:bodyPr>
          <a:lstStyle/>
          <a:p>
            <a:r>
              <a:rPr lang="en-US" sz="2000" b="1" dirty="0">
                <a:solidFill>
                  <a:srgbClr val="FF0000"/>
                </a:solidFill>
              </a:rPr>
              <a:t>Unfortunately, in biology, time scales often overlap, which limits our ability to make this formal separation</a:t>
            </a:r>
          </a:p>
        </p:txBody>
      </p:sp>
    </p:spTree>
    <p:extLst>
      <p:ext uri="{BB962C8B-B14F-4D97-AF65-F5344CB8AC3E}">
        <p14:creationId xmlns:p14="http://schemas.microsoft.com/office/powerpoint/2010/main" val="92276962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0"/>
            <a:ext cx="9143214" cy="762000"/>
          </a:xfrm>
        </p:spPr>
        <p:txBody>
          <a:bodyPr>
            <a:noAutofit/>
          </a:bodyPr>
          <a:lstStyle/>
          <a:p>
            <a:r>
              <a:rPr lang="en-US" sz="3600" b="1" dirty="0" smtClean="0">
                <a:solidFill>
                  <a:srgbClr val="0000CC"/>
                </a:solidFill>
              </a:rPr>
              <a:t>Comment on Rates</a:t>
            </a:r>
            <a:endParaRPr lang="en-US" sz="3600" b="1" dirty="0">
              <a:solidFill>
                <a:srgbClr val="0000CC"/>
              </a:solidFill>
            </a:endParaRPr>
          </a:p>
        </p:txBody>
      </p:sp>
      <mc:AlternateContent xmlns:mc="http://schemas.openxmlformats.org/markup-compatibility/2006" xmlns:a14="http://schemas.microsoft.com/office/drawing/2010/main">
        <mc:Choice Requires="a14">
          <p:sp>
            <p:nvSpPr>
              <p:cNvPr id="4" name="TextBox 3"/>
              <p:cNvSpPr txBox="1"/>
              <p:nvPr/>
            </p:nvSpPr>
            <p:spPr>
              <a:xfrm>
                <a:off x="152401" y="685800"/>
                <a:ext cx="8990813" cy="5443991"/>
              </a:xfrm>
              <a:prstGeom prst="rect">
                <a:avLst/>
              </a:prstGeom>
              <a:noFill/>
            </p:spPr>
            <p:txBody>
              <a:bodyPr wrap="square" rtlCol="0">
                <a:spAutoFit/>
              </a:bodyPr>
              <a:lstStyle/>
              <a:p>
                <a:r>
                  <a:rPr lang="en-US" sz="2100" dirty="0" smtClean="0"/>
                  <a:t>Chemical and electron transport reactions can be very fast (</a:t>
                </a:r>
                <a14:m>
                  <m:oMath xmlns:m="http://schemas.openxmlformats.org/officeDocument/2006/math">
                    <m:r>
                      <a:rPr lang="en-US" sz="2100" i="1" dirty="0" smtClean="0">
                        <a:latin typeface="Cambria Math" panose="02040503050406030204" pitchFamily="18" charset="0"/>
                      </a:rPr>
                      <m:t>𝜇</m:t>
                    </m:r>
                  </m:oMath>
                </a14:m>
                <a:r>
                  <a:rPr lang="en-US" sz="2100" dirty="0" smtClean="0"/>
                  <a:t> sec or faster), many critical biological processes are very slow</a:t>
                </a:r>
              </a:p>
              <a:p>
                <a:endParaRPr lang="en-US" sz="2100" dirty="0" smtClean="0"/>
              </a:p>
              <a:p>
                <a:r>
                  <a:rPr lang="en-US" sz="2100" dirty="0" smtClean="0"/>
                  <a:t>DNA polymerase copies about 700 </a:t>
                </a:r>
                <a:r>
                  <a:rPr lang="en-US" sz="2100" dirty="0" err="1" smtClean="0"/>
                  <a:t>bp</a:t>
                </a:r>
                <a:r>
                  <a:rPr lang="en-US" sz="2100" dirty="0" smtClean="0"/>
                  <a:t>/sec, so for one polymerase to copy:</a:t>
                </a:r>
              </a:p>
              <a:p>
                <a:r>
                  <a:rPr lang="en-US" sz="2100" dirty="0" smtClean="0"/>
                  <a:t>The human genome (</a:t>
                </a:r>
                <a14:m>
                  <m:oMath xmlns:m="http://schemas.openxmlformats.org/officeDocument/2006/math">
                    <m:r>
                      <a:rPr lang="en-US" sz="2100" i="1" dirty="0" smtClean="0">
                        <a:latin typeface="Cambria Math" panose="02040503050406030204" pitchFamily="18" charset="0"/>
                      </a:rPr>
                      <m:t>3</m:t>
                    </m:r>
                    <m:r>
                      <a:rPr lang="en-US" sz="2100" b="0" i="1" dirty="0" smtClean="0">
                        <a:latin typeface="Cambria Math" panose="02040503050406030204" pitchFamily="18" charset="0"/>
                      </a:rPr>
                      <m:t>×</m:t>
                    </m:r>
                    <m:sSup>
                      <m:sSupPr>
                        <m:ctrlPr>
                          <a:rPr lang="en-US" sz="2100" i="1" dirty="0" smtClean="0">
                            <a:latin typeface="Cambria Math" panose="02040503050406030204" pitchFamily="18" charset="0"/>
                          </a:rPr>
                        </m:ctrlPr>
                      </m:sSupPr>
                      <m:e>
                        <m:r>
                          <a:rPr lang="en-US" sz="2100" i="1" dirty="0" smtClean="0">
                            <a:latin typeface="Cambria Math" panose="02040503050406030204" pitchFamily="18" charset="0"/>
                          </a:rPr>
                          <m:t>10</m:t>
                        </m:r>
                      </m:e>
                      <m:sup>
                        <m:r>
                          <a:rPr lang="en-US" sz="2100" i="1" dirty="0" smtClean="0">
                            <a:latin typeface="Cambria Math" panose="02040503050406030204" pitchFamily="18" charset="0"/>
                          </a:rPr>
                          <m:t>9</m:t>
                        </m:r>
                      </m:sup>
                    </m:sSup>
                  </m:oMath>
                </a14:m>
                <a:r>
                  <a:rPr lang="en-US" sz="2100" dirty="0" smtClean="0"/>
                  <a:t>bp) would take </a:t>
                </a:r>
                <a14:m>
                  <m:oMath xmlns:m="http://schemas.openxmlformats.org/officeDocument/2006/math">
                    <m:r>
                      <a:rPr lang="en-US" sz="2100" i="1" dirty="0" smtClean="0">
                        <a:latin typeface="Cambria Math" panose="02040503050406030204" pitchFamily="18" charset="0"/>
                      </a:rPr>
                      <m:t>4</m:t>
                    </m:r>
                    <m:r>
                      <a:rPr lang="en-US" sz="2100" b="0" i="1" dirty="0" smtClean="0">
                        <a:latin typeface="Cambria Math" panose="02040503050406030204" pitchFamily="18" charset="0"/>
                      </a:rPr>
                      <m:t>×</m:t>
                    </m:r>
                    <m:sSup>
                      <m:sSupPr>
                        <m:ctrlPr>
                          <a:rPr lang="en-US" sz="2100" b="0" i="1" dirty="0" smtClean="0">
                            <a:latin typeface="Cambria Math" panose="02040503050406030204" pitchFamily="18" charset="0"/>
                          </a:rPr>
                        </m:ctrlPr>
                      </m:sSupPr>
                      <m:e>
                        <m:r>
                          <a:rPr lang="en-US" sz="2100" i="1" dirty="0" smtClean="0">
                            <a:latin typeface="Cambria Math" panose="02040503050406030204" pitchFamily="18" charset="0"/>
                          </a:rPr>
                          <m:t>10</m:t>
                        </m:r>
                      </m:e>
                      <m:sup>
                        <m:r>
                          <a:rPr lang="en-US" sz="2100" i="1" dirty="0" smtClean="0">
                            <a:latin typeface="Cambria Math" panose="02040503050406030204" pitchFamily="18" charset="0"/>
                          </a:rPr>
                          <m:t>6</m:t>
                        </m:r>
                      </m:sup>
                    </m:sSup>
                  </m:oMath>
                </a14:m>
                <a:r>
                  <a:rPr lang="en-US" sz="2100" dirty="0" smtClean="0"/>
                  <a:t>sec or 2 months! </a:t>
                </a:r>
              </a:p>
              <a:p>
                <a:r>
                  <a:rPr lang="en-US" sz="2100" dirty="0" smtClean="0"/>
                  <a:t>The </a:t>
                </a:r>
                <a:r>
                  <a:rPr lang="en-US" sz="2100" i="1" dirty="0" smtClean="0"/>
                  <a:t>E</a:t>
                </a:r>
                <a:r>
                  <a:rPr lang="en-US" sz="2100" i="1" dirty="0"/>
                  <a:t>. </a:t>
                </a:r>
                <a:r>
                  <a:rPr lang="en-US" sz="2100" i="1" dirty="0" smtClean="0"/>
                  <a:t>coli</a:t>
                </a:r>
                <a:r>
                  <a:rPr lang="en-US" sz="2100" dirty="0" smtClean="0"/>
                  <a:t> genome (</a:t>
                </a:r>
                <a14:m>
                  <m:oMath xmlns:m="http://schemas.openxmlformats.org/officeDocument/2006/math">
                    <m:r>
                      <a:rPr lang="en-US" sz="2100" i="1" dirty="0" smtClean="0">
                        <a:latin typeface="Cambria Math" panose="02040503050406030204" pitchFamily="18" charset="0"/>
                      </a:rPr>
                      <m:t>5×</m:t>
                    </m:r>
                    <m:sSup>
                      <m:sSupPr>
                        <m:ctrlPr>
                          <a:rPr lang="en-US" sz="2100" b="0" i="1" dirty="0" smtClean="0">
                            <a:latin typeface="Cambria Math" panose="02040503050406030204" pitchFamily="18" charset="0"/>
                          </a:rPr>
                        </m:ctrlPr>
                      </m:sSupPr>
                      <m:e>
                        <m:r>
                          <a:rPr lang="en-US" sz="2100" i="1" dirty="0" smtClean="0">
                            <a:latin typeface="Cambria Math" panose="02040503050406030204" pitchFamily="18" charset="0"/>
                          </a:rPr>
                          <m:t>10</m:t>
                        </m:r>
                      </m:e>
                      <m:sup>
                        <m:r>
                          <a:rPr lang="en-US" sz="2100" b="0" i="1" dirty="0" smtClean="0">
                            <a:latin typeface="Cambria Math" panose="02040503050406030204" pitchFamily="18" charset="0"/>
                          </a:rPr>
                          <m:t>6</m:t>
                        </m:r>
                      </m:sup>
                    </m:sSup>
                    <m:r>
                      <m:rPr>
                        <m:sty m:val="p"/>
                      </m:rPr>
                      <a:rPr lang="en-US" sz="2100" b="0" i="0" dirty="0" smtClean="0">
                        <a:latin typeface="Cambria Math" panose="02040503050406030204" pitchFamily="18" charset="0"/>
                      </a:rPr>
                      <m:t>bp</m:t>
                    </m:r>
                    <m:r>
                      <a:rPr lang="en-US" sz="2100" b="0" i="0" dirty="0" smtClean="0">
                        <a:latin typeface="Cambria Math" panose="02040503050406030204" pitchFamily="18" charset="0"/>
                      </a:rPr>
                      <m:t>) </m:t>
                    </m:r>
                  </m:oMath>
                </a14:m>
                <a:r>
                  <a:rPr lang="en-US" sz="2100" dirty="0" smtClean="0"/>
                  <a:t>would take </a:t>
                </a:r>
                <a14:m>
                  <m:oMath xmlns:m="http://schemas.openxmlformats.org/officeDocument/2006/math">
                    <m:r>
                      <a:rPr lang="en-US" sz="2100" i="1" dirty="0" smtClean="0">
                        <a:latin typeface="Cambria Math" panose="02040503050406030204" pitchFamily="18" charset="0"/>
                      </a:rPr>
                      <m:t>7×</m:t>
                    </m:r>
                    <m:sSup>
                      <m:sSupPr>
                        <m:ctrlPr>
                          <a:rPr lang="en-US" sz="2100" i="1" dirty="0" smtClean="0">
                            <a:latin typeface="Cambria Math" panose="02040503050406030204" pitchFamily="18" charset="0"/>
                          </a:rPr>
                        </m:ctrlPr>
                      </m:sSupPr>
                      <m:e>
                        <m:r>
                          <a:rPr lang="en-US" sz="2100" i="1" dirty="0" smtClean="0">
                            <a:latin typeface="Cambria Math" panose="02040503050406030204" pitchFamily="18" charset="0"/>
                          </a:rPr>
                          <m:t>10</m:t>
                        </m:r>
                      </m:e>
                      <m:sup>
                        <m:r>
                          <a:rPr lang="en-US" sz="2100" b="0" i="1" dirty="0" smtClean="0">
                            <a:latin typeface="Cambria Math" panose="02040503050406030204" pitchFamily="18" charset="0"/>
                          </a:rPr>
                          <m:t>3</m:t>
                        </m:r>
                      </m:sup>
                    </m:sSup>
                  </m:oMath>
                </a14:m>
                <a:r>
                  <a:rPr lang="en-US" sz="2100" dirty="0" smtClean="0"/>
                  <a:t>sec or 2 hours</a:t>
                </a:r>
              </a:p>
              <a:p>
                <a:endParaRPr lang="en-US" sz="2100" dirty="0" smtClean="0"/>
              </a:p>
              <a:p>
                <a:r>
                  <a:rPr lang="en-US" sz="2100" dirty="0" smtClean="0"/>
                  <a:t>A ribosome translates about 40 amino acids/sec, so for one ribosome to make:</a:t>
                </a:r>
              </a:p>
              <a:p>
                <a:r>
                  <a:rPr lang="en-US" sz="2100" dirty="0" smtClean="0"/>
                  <a:t>The </a:t>
                </a:r>
                <a14:m>
                  <m:oMath xmlns:m="http://schemas.openxmlformats.org/officeDocument/2006/math">
                    <m:r>
                      <a:rPr lang="en-US" sz="2100" i="1" dirty="0" smtClean="0">
                        <a:latin typeface="Cambria Math" panose="02040503050406030204" pitchFamily="18" charset="0"/>
                      </a:rPr>
                      <m:t>4 ×</m:t>
                    </m:r>
                    <m:sSup>
                      <m:sSupPr>
                        <m:ctrlPr>
                          <a:rPr lang="en-US" sz="2100" i="1" dirty="0" smtClean="0">
                            <a:latin typeface="Cambria Math" panose="02040503050406030204" pitchFamily="18" charset="0"/>
                          </a:rPr>
                        </m:ctrlPr>
                      </m:sSupPr>
                      <m:e>
                        <m:r>
                          <a:rPr lang="en-US" sz="2100" i="1" dirty="0" smtClean="0">
                            <a:latin typeface="Cambria Math" panose="02040503050406030204" pitchFamily="18" charset="0"/>
                          </a:rPr>
                          <m:t>10</m:t>
                        </m:r>
                      </m:e>
                      <m:sup>
                        <m:r>
                          <a:rPr lang="en-US" sz="2100" i="1" dirty="0" smtClean="0">
                            <a:latin typeface="Cambria Math" panose="02040503050406030204" pitchFamily="18" charset="0"/>
                          </a:rPr>
                          <m:t>6</m:t>
                        </m:r>
                      </m:sup>
                    </m:sSup>
                    <m:r>
                      <a:rPr lang="en-US" sz="2100" b="0" i="1" dirty="0" smtClean="0">
                        <a:latin typeface="Cambria Math" panose="02040503050406030204" pitchFamily="18" charset="0"/>
                      </a:rPr>
                      <m:t> </m:t>
                    </m:r>
                  </m:oMath>
                </a14:m>
                <a:r>
                  <a:rPr lang="en-US" sz="2100" dirty="0" smtClean="0"/>
                  <a:t>proteins in an </a:t>
                </a:r>
                <a:r>
                  <a:rPr lang="en-US" sz="2100" i="1" dirty="0" smtClean="0"/>
                  <a:t>E. coli</a:t>
                </a:r>
                <a:r>
                  <a:rPr lang="en-US" sz="2100" dirty="0" smtClean="0"/>
                  <a:t>, average length </a:t>
                </a:r>
                <a14:m>
                  <m:oMath xmlns:m="http://schemas.openxmlformats.org/officeDocument/2006/math">
                    <m:r>
                      <a:rPr lang="en-US" sz="2100" i="1" dirty="0" smtClean="0">
                        <a:latin typeface="Cambria Math" panose="02040503050406030204" pitchFamily="18" charset="0"/>
                      </a:rPr>
                      <m:t>200 </m:t>
                    </m:r>
                  </m:oMath>
                </a14:m>
                <a:r>
                  <a:rPr lang="en-US" sz="2100" dirty="0" smtClean="0"/>
                  <a:t>amino acids would take </a:t>
                </a:r>
                <a14:m>
                  <m:oMath xmlns:m="http://schemas.openxmlformats.org/officeDocument/2006/math">
                    <m:f>
                      <m:fPr>
                        <m:ctrlPr>
                          <a:rPr lang="en-US" sz="2100" i="1" dirty="0">
                            <a:latin typeface="Cambria Math" panose="02040503050406030204" pitchFamily="18" charset="0"/>
                          </a:rPr>
                        </m:ctrlPr>
                      </m:fPr>
                      <m:num>
                        <m:r>
                          <a:rPr lang="en-US" sz="2100" i="1" dirty="0">
                            <a:latin typeface="Cambria Math" panose="02040503050406030204" pitchFamily="18" charset="0"/>
                          </a:rPr>
                          <m:t>2×</m:t>
                        </m:r>
                        <m:sSup>
                          <m:sSupPr>
                            <m:ctrlPr>
                              <a:rPr lang="en-US" sz="2100" i="1" dirty="0">
                                <a:latin typeface="Cambria Math" panose="02040503050406030204" pitchFamily="18" charset="0"/>
                              </a:rPr>
                            </m:ctrlPr>
                          </m:sSupPr>
                          <m:e>
                            <m:r>
                              <a:rPr lang="en-US" sz="2100" i="1" dirty="0">
                                <a:latin typeface="Cambria Math" panose="02040503050406030204" pitchFamily="18" charset="0"/>
                              </a:rPr>
                              <m:t>10</m:t>
                            </m:r>
                          </m:e>
                          <m:sup>
                            <m:r>
                              <a:rPr lang="en-US" sz="2100" i="1" dirty="0">
                                <a:latin typeface="Cambria Math" panose="02040503050406030204" pitchFamily="18" charset="0"/>
                              </a:rPr>
                              <m:t>2</m:t>
                            </m:r>
                          </m:sup>
                        </m:sSup>
                        <m:r>
                          <a:rPr lang="en-US" sz="2100" i="1" dirty="0">
                            <a:latin typeface="Cambria Math" panose="02040503050406030204" pitchFamily="18" charset="0"/>
                          </a:rPr>
                          <m:t>×4×</m:t>
                        </m:r>
                        <m:sSup>
                          <m:sSupPr>
                            <m:ctrlPr>
                              <a:rPr lang="en-US" sz="2100" i="1" dirty="0">
                                <a:latin typeface="Cambria Math" panose="02040503050406030204" pitchFamily="18" charset="0"/>
                              </a:rPr>
                            </m:ctrlPr>
                          </m:sSupPr>
                          <m:e>
                            <m:r>
                              <a:rPr lang="en-US" sz="2100" i="1" dirty="0">
                                <a:latin typeface="Cambria Math" panose="02040503050406030204" pitchFamily="18" charset="0"/>
                              </a:rPr>
                              <m:t>10</m:t>
                            </m:r>
                          </m:e>
                          <m:sup>
                            <m:r>
                              <a:rPr lang="en-US" sz="2100" i="1" dirty="0">
                                <a:latin typeface="Cambria Math" panose="02040503050406030204" pitchFamily="18" charset="0"/>
                              </a:rPr>
                              <m:t>6</m:t>
                            </m:r>
                          </m:sup>
                        </m:sSup>
                      </m:num>
                      <m:den>
                        <m:r>
                          <a:rPr lang="en-US" sz="2100" i="1" dirty="0">
                            <a:latin typeface="Cambria Math" panose="02040503050406030204" pitchFamily="18" charset="0"/>
                          </a:rPr>
                          <m:t>40</m:t>
                        </m:r>
                      </m:den>
                    </m:f>
                  </m:oMath>
                </a14:m>
                <a:r>
                  <a:rPr lang="en-US" sz="2100" dirty="0" smtClean="0"/>
                  <a:t>sec = </a:t>
                </a:r>
                <a14:m>
                  <m:oMath xmlns:m="http://schemas.openxmlformats.org/officeDocument/2006/math">
                    <m:r>
                      <a:rPr lang="en-US" sz="2100" i="1" dirty="0" smtClean="0">
                        <a:latin typeface="Cambria Math" panose="02040503050406030204" pitchFamily="18" charset="0"/>
                      </a:rPr>
                      <m:t>2×</m:t>
                    </m:r>
                    <m:sSup>
                      <m:sSupPr>
                        <m:ctrlPr>
                          <a:rPr lang="en-US" sz="2100" i="1" dirty="0" smtClean="0">
                            <a:latin typeface="Cambria Math" panose="02040503050406030204" pitchFamily="18" charset="0"/>
                          </a:rPr>
                        </m:ctrlPr>
                      </m:sSupPr>
                      <m:e>
                        <m:r>
                          <a:rPr lang="en-US" sz="2100" i="1" dirty="0" smtClean="0">
                            <a:latin typeface="Cambria Math" panose="02040503050406030204" pitchFamily="18" charset="0"/>
                          </a:rPr>
                          <m:t>10</m:t>
                        </m:r>
                      </m:e>
                      <m:sup>
                        <m:r>
                          <a:rPr lang="en-US" sz="2100" i="1" dirty="0" smtClean="0">
                            <a:latin typeface="Cambria Math" panose="02040503050406030204" pitchFamily="18" charset="0"/>
                          </a:rPr>
                          <m:t>7</m:t>
                        </m:r>
                      </m:sup>
                    </m:sSup>
                  </m:oMath>
                </a14:m>
                <a:r>
                  <a:rPr lang="en-US" sz="2100" dirty="0" smtClean="0"/>
                  <a:t>sec = </a:t>
                </a:r>
                <a14:m>
                  <m:oMath xmlns:m="http://schemas.openxmlformats.org/officeDocument/2006/math">
                    <m:r>
                      <a:rPr lang="en-US" sz="2100" i="1" dirty="0" smtClean="0">
                        <a:latin typeface="Cambria Math" panose="02040503050406030204" pitchFamily="18" charset="0"/>
                      </a:rPr>
                      <m:t>230 </m:t>
                    </m:r>
                  </m:oMath>
                </a14:m>
                <a:r>
                  <a:rPr lang="en-US" sz="2100" dirty="0" smtClean="0"/>
                  <a:t>days </a:t>
                </a:r>
              </a:p>
              <a:p>
                <a:r>
                  <a:rPr lang="en-US" sz="2100" i="1" dirty="0"/>
                  <a:t>E. coli </a:t>
                </a:r>
                <a:r>
                  <a:rPr lang="en-US" sz="2100" dirty="0"/>
                  <a:t>actually reproduce in </a:t>
                </a:r>
                <a14:m>
                  <m:oMath xmlns:m="http://schemas.openxmlformats.org/officeDocument/2006/math">
                    <m:r>
                      <a:rPr lang="en-US" sz="2100" i="1" dirty="0">
                        <a:latin typeface="Cambria Math" panose="02040503050406030204" pitchFamily="18" charset="0"/>
                      </a:rPr>
                      <m:t>20−40</m:t>
                    </m:r>
                  </m:oMath>
                </a14:m>
                <a:r>
                  <a:rPr lang="en-US" sz="2100" dirty="0"/>
                  <a:t> minutes and human cells in </a:t>
                </a:r>
                <a14:m>
                  <m:oMath xmlns:m="http://schemas.openxmlformats.org/officeDocument/2006/math">
                    <m:r>
                      <a:rPr lang="en-US" sz="2100" i="1" dirty="0">
                        <a:latin typeface="Cambria Math" panose="02040503050406030204" pitchFamily="18" charset="0"/>
                      </a:rPr>
                      <m:t>24 −48 </m:t>
                    </m:r>
                  </m:oMath>
                </a14:m>
                <a:r>
                  <a:rPr lang="en-US" sz="2100" dirty="0"/>
                  <a:t>hours, so they clearly need to do replication in parallel </a:t>
                </a:r>
              </a:p>
              <a:p>
                <a:endParaRPr lang="en-US" sz="2100" dirty="0"/>
              </a:p>
              <a:p>
                <a:r>
                  <a:rPr lang="en-US" sz="2100" dirty="0" smtClean="0"/>
                  <a:t>Some GRNs and signaling networks can be slower than the cell-cycle time (like circadian oscillators and some annual oscillators)</a:t>
                </a:r>
                <a:endParaRPr lang="en-US" sz="2100" b="1" dirty="0" smtClean="0">
                  <a:solidFill>
                    <a:srgbClr val="FF0000"/>
                  </a:solidFill>
                </a:endParaRPr>
              </a:p>
            </p:txBody>
          </p:sp>
        </mc:Choice>
        <mc:Fallback xmlns="">
          <p:sp>
            <p:nvSpPr>
              <p:cNvPr id="4" name="TextBox 3"/>
              <p:cNvSpPr txBox="1">
                <a:spLocks noRot="1" noChangeAspect="1" noMove="1" noResize="1" noEditPoints="1" noAdjustHandles="1" noChangeArrowheads="1" noChangeShapeType="1" noTextEdit="1"/>
              </p:cNvSpPr>
              <p:nvPr/>
            </p:nvSpPr>
            <p:spPr>
              <a:xfrm>
                <a:off x="152401" y="685800"/>
                <a:ext cx="8990813" cy="5443991"/>
              </a:xfrm>
              <a:prstGeom prst="rect">
                <a:avLst/>
              </a:prstGeom>
              <a:blipFill rotWithShape="0">
                <a:blip r:embed="rId2"/>
                <a:stretch>
                  <a:fillRect l="-814" t="-784" r="-1288" b="-1120"/>
                </a:stretch>
              </a:blipFill>
            </p:spPr>
            <p:txBody>
              <a:bodyPr/>
              <a:lstStyle/>
              <a:p>
                <a:r>
                  <a:rPr lang="en-US">
                    <a:noFill/>
                  </a:rPr>
                  <a:t> </a:t>
                </a:r>
              </a:p>
            </p:txBody>
          </p:sp>
        </mc:Fallback>
      </mc:AlternateContent>
      <p:pic>
        <p:nvPicPr>
          <p:cNvPr id="5" name="Picture 3"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320669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0000CC"/>
                </a:solidFill>
              </a:rPr>
              <a:t>When are Network Simplifications Appropriate?</a:t>
            </a:r>
            <a:endParaRPr lang="en-US" b="1" dirty="0">
              <a:solidFill>
                <a:srgbClr val="0000CC"/>
              </a:solidFill>
            </a:endParaRPr>
          </a:p>
        </p:txBody>
      </p:sp>
    </p:spTree>
    <p:extLst>
      <p:ext uri="{BB962C8B-B14F-4D97-AF65-F5344CB8AC3E}">
        <p14:creationId xmlns:p14="http://schemas.microsoft.com/office/powerpoint/2010/main" val="229544889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86" y="127784"/>
            <a:ext cx="9143214" cy="762000"/>
          </a:xfrm>
        </p:spPr>
        <p:txBody>
          <a:bodyPr>
            <a:noAutofit/>
          </a:bodyPr>
          <a:lstStyle/>
          <a:p>
            <a:r>
              <a:rPr lang="en-US" sz="3600" b="1" dirty="0" smtClean="0">
                <a:solidFill>
                  <a:srgbClr val="0000CC"/>
                </a:solidFill>
              </a:rPr>
              <a:t>Timescales, Length Scales and Stirred Reactors</a:t>
            </a:r>
            <a:endParaRPr lang="en-US" sz="3600" b="1" dirty="0">
              <a:solidFill>
                <a:srgbClr val="0000CC"/>
              </a:solidFill>
            </a:endParaRPr>
          </a:p>
        </p:txBody>
      </p:sp>
      <p:pic>
        <p:nvPicPr>
          <p:cNvPr id="5" name="Picture 3" descr="Biocomplexity Logo"/>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descr="redblackblocki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12" name="Rectangle 11"/>
              <p:cNvSpPr/>
              <p:nvPr/>
            </p:nvSpPr>
            <p:spPr>
              <a:xfrm>
                <a:off x="228600" y="1107298"/>
                <a:ext cx="5690922" cy="3318537"/>
              </a:xfrm>
              <a:prstGeom prst="rect">
                <a:avLst/>
              </a:prstGeom>
            </p:spPr>
            <p:txBody>
              <a:bodyPr wrap="square">
                <a:spAutoFit/>
              </a:bodyPr>
              <a:lstStyle/>
              <a:p>
                <a:r>
                  <a:rPr lang="en-US" sz="2000" dirty="0" smtClean="0">
                    <a:latin typeface="NimbusRomNo9L-Regu"/>
                  </a:rPr>
                  <a:t>Stirred reactor approximation requires </a:t>
                </a:r>
                <a:r>
                  <a:rPr lang="en-US" sz="2000" b="1" dirty="0" smtClean="0">
                    <a:latin typeface="NimbusRomNo9L-Regu"/>
                  </a:rPr>
                  <a:t>diffusion time </a:t>
                </a:r>
                <a:r>
                  <a:rPr lang="en-US" sz="2000" dirty="0" smtClean="0">
                    <a:latin typeface="NimbusRomNo9L-Regu"/>
                  </a:rPr>
                  <a:t>of molecules (roughly time to move across the compartment) </a:t>
                </a:r>
                <a14:m>
                  <m:oMath xmlns:m="http://schemas.openxmlformats.org/officeDocument/2006/math">
                    <m:r>
                      <a:rPr lang="en-US" sz="2000" b="0" i="1" dirty="0" smtClean="0">
                        <a:latin typeface="Cambria Math" panose="02040503050406030204" pitchFamily="18" charset="0"/>
                      </a:rPr>
                      <m:t>≪  </m:t>
                    </m:r>
                    <m:f>
                      <m:fPr>
                        <m:ctrlPr>
                          <a:rPr lang="en-US" sz="2000" i="1" dirty="0" smtClean="0">
                            <a:latin typeface="Cambria Math" panose="02040503050406030204" pitchFamily="18" charset="0"/>
                          </a:rPr>
                        </m:ctrlPr>
                      </m:fPr>
                      <m:num>
                        <m:r>
                          <m:rPr>
                            <m:sty m:val="p"/>
                          </m:rPr>
                          <a:rPr lang="en-US" sz="2000" i="0" dirty="0">
                            <a:latin typeface="Cambria Math" panose="02040503050406030204" pitchFamily="18" charset="0"/>
                          </a:rPr>
                          <m:t>time</m:t>
                        </m:r>
                        <m:r>
                          <a:rPr lang="en-US" sz="2000" i="0" dirty="0">
                            <a:latin typeface="Cambria Math" panose="02040503050406030204" pitchFamily="18" charset="0"/>
                          </a:rPr>
                          <m:t> </m:t>
                        </m:r>
                        <m:r>
                          <m:rPr>
                            <m:sty m:val="p"/>
                          </m:rPr>
                          <a:rPr lang="en-US" sz="2000" i="0" dirty="0">
                            <a:latin typeface="Cambria Math" panose="02040503050406030204" pitchFamily="18" charset="0"/>
                          </a:rPr>
                          <m:t>scale</m:t>
                        </m:r>
                        <m:r>
                          <a:rPr lang="en-US" sz="2000" i="0" dirty="0">
                            <a:latin typeface="Cambria Math" panose="02040503050406030204" pitchFamily="18" charset="0"/>
                          </a:rPr>
                          <m:t> </m:t>
                        </m:r>
                        <m:r>
                          <m:rPr>
                            <m:sty m:val="p"/>
                          </m:rPr>
                          <a:rPr lang="en-US" sz="2000" i="0" dirty="0">
                            <a:latin typeface="Cambria Math" panose="02040503050406030204" pitchFamily="18" charset="0"/>
                          </a:rPr>
                          <m:t>of</m:t>
                        </m:r>
                        <m:r>
                          <a:rPr lang="en-US" sz="2000" b="0" i="0" dirty="0" smtClean="0">
                            <a:latin typeface="Cambria Math" panose="02040503050406030204" pitchFamily="18" charset="0"/>
                          </a:rPr>
                          <m:t> </m:t>
                        </m:r>
                        <m:r>
                          <m:rPr>
                            <m:sty m:val="p"/>
                          </m:rPr>
                          <a:rPr lang="en-US" sz="2000" i="0" dirty="0" smtClean="0">
                            <a:latin typeface="Cambria Math" panose="02040503050406030204" pitchFamily="18" charset="0"/>
                          </a:rPr>
                          <m:t>reactions</m:t>
                        </m:r>
                      </m:num>
                      <m:den>
                        <m:r>
                          <a:rPr lang="en-US" sz="2000" i="1" dirty="0" smtClean="0">
                            <a:latin typeface="Cambria Math" panose="02040503050406030204" pitchFamily="18" charset="0"/>
                          </a:rPr>
                          <m:t>5</m:t>
                        </m:r>
                      </m:den>
                    </m:f>
                  </m:oMath>
                </a14:m>
                <a:endParaRPr lang="en-US" sz="2000" dirty="0" smtClean="0">
                  <a:latin typeface="NimbusRomNo9L-Regu"/>
                </a:endParaRPr>
              </a:p>
              <a:p>
                <a:endParaRPr lang="en-US" sz="2000" dirty="0">
                  <a:latin typeface="NimbusRomNo9L-Regu"/>
                </a:endParaRPr>
              </a:p>
              <a:p>
                <a:r>
                  <a:rPr lang="en-US" sz="2000" dirty="0" smtClean="0">
                    <a:latin typeface="NimbusRomNo9L-Regu"/>
                  </a:rPr>
                  <a:t>Time </a:t>
                </a:r>
                <a14:m>
                  <m:oMath xmlns:m="http://schemas.openxmlformats.org/officeDocument/2006/math">
                    <m:r>
                      <a:rPr lang="en-US" sz="2000" i="1">
                        <a:latin typeface="Cambria Math" panose="02040503050406030204" pitchFamily="18" charset="0"/>
                      </a:rPr>
                      <m:t>𝜏</m:t>
                    </m:r>
                    <m:r>
                      <a:rPr lang="en-US" sz="2000" i="1">
                        <a:latin typeface="Cambria Math" panose="02040503050406030204" pitchFamily="18" charset="0"/>
                      </a:rPr>
                      <m:t> </m:t>
                    </m:r>
                  </m:oMath>
                </a14:m>
                <a:r>
                  <a:rPr lang="en-US" sz="2000" dirty="0" smtClean="0">
                    <a:latin typeface="NimbusRomNo9L-Regu"/>
                  </a:rPr>
                  <a:t>to diffuse a distance </a:t>
                </a:r>
                <a14:m>
                  <m:oMath xmlns:m="http://schemas.openxmlformats.org/officeDocument/2006/math">
                    <m:r>
                      <a:rPr lang="en-US" sz="2000" i="1" dirty="0" smtClean="0">
                        <a:latin typeface="Cambria Math" panose="02040503050406030204" pitchFamily="18" charset="0"/>
                      </a:rPr>
                      <m:t>𝑅</m:t>
                    </m:r>
                  </m:oMath>
                </a14:m>
                <a:r>
                  <a:rPr lang="en-US" sz="2000" dirty="0" smtClean="0">
                    <a:latin typeface="NimbusRomNo9L-Regu"/>
                  </a:rPr>
                  <a:t> is </a:t>
                </a:r>
              </a:p>
              <a:p>
                <a:pPr/>
                <a14:m>
                  <m:oMathPara xmlns:m="http://schemas.openxmlformats.org/officeDocument/2006/math">
                    <m:oMathParaPr>
                      <m:jc m:val="centerGroup"/>
                    </m:oMathParaPr>
                    <m:oMath xmlns:m="http://schemas.openxmlformats.org/officeDocument/2006/math">
                      <m:r>
                        <a:rPr lang="en-US" sz="2000" b="0" i="1" smtClean="0">
                          <a:latin typeface="Cambria Math" panose="02040503050406030204" pitchFamily="18" charset="0"/>
                        </a:rPr>
                        <m:t>𝜏</m:t>
                      </m:r>
                      <m:r>
                        <a:rPr lang="en-US" sz="2000" b="0" i="1" smtClean="0">
                          <a:latin typeface="Cambria Math" panose="02040503050406030204" pitchFamily="18" charset="0"/>
                        </a:rPr>
                        <m:t>=</m:t>
                      </m:r>
                      <m:f>
                        <m:fPr>
                          <m:ctrlPr>
                            <a:rPr lang="en-US" sz="2000" b="0" i="1" smtClean="0">
                              <a:latin typeface="Cambria Math" panose="02040503050406030204" pitchFamily="18" charset="0"/>
                            </a:rPr>
                          </m:ctrlPr>
                        </m:fPr>
                        <m:num>
                          <m:sSup>
                            <m:sSupPr>
                              <m:ctrlPr>
                                <a:rPr lang="en-US" sz="2000" b="0" i="1" smtClean="0">
                                  <a:latin typeface="Cambria Math" panose="02040503050406030204" pitchFamily="18" charset="0"/>
                                </a:rPr>
                              </m:ctrlPr>
                            </m:sSupPr>
                            <m:e>
                              <m:r>
                                <a:rPr lang="en-US" sz="2000" b="0" i="1" smtClean="0">
                                  <a:latin typeface="Cambria Math" panose="02040503050406030204" pitchFamily="18" charset="0"/>
                                </a:rPr>
                                <m:t>𝑅</m:t>
                              </m:r>
                            </m:e>
                            <m:sup>
                              <m:r>
                                <a:rPr lang="en-US" sz="2000" b="0" i="1" smtClean="0">
                                  <a:latin typeface="Cambria Math" panose="02040503050406030204" pitchFamily="18" charset="0"/>
                                </a:rPr>
                                <m:t>2</m:t>
                              </m:r>
                            </m:sup>
                          </m:sSup>
                        </m:num>
                        <m:den>
                          <m:r>
                            <a:rPr lang="en-US" sz="2000" b="0" i="1" smtClean="0">
                              <a:latin typeface="Cambria Math" panose="02040503050406030204" pitchFamily="18" charset="0"/>
                            </a:rPr>
                            <m:t>6</m:t>
                          </m:r>
                          <m:r>
                            <a:rPr lang="en-US" sz="2000" b="0" i="1" smtClean="0">
                              <a:latin typeface="Cambria Math" panose="02040503050406030204" pitchFamily="18" charset="0"/>
                            </a:rPr>
                            <m:t>𝐷</m:t>
                          </m:r>
                        </m:den>
                      </m:f>
                    </m:oMath>
                  </m:oMathPara>
                </a14:m>
                <a:endParaRPr lang="en-US" sz="2000" b="0" i="1" dirty="0" smtClean="0">
                  <a:latin typeface="Cambria Math" panose="02040503050406030204" pitchFamily="18" charset="0"/>
                </a:endParaRPr>
              </a:p>
              <a:p>
                <a:r>
                  <a:rPr lang="en-US" sz="2000" dirty="0" smtClean="0">
                    <a:latin typeface="NimbusRomNo9L-Regu"/>
                  </a:rPr>
                  <a:t>where </a:t>
                </a:r>
                <a14:m>
                  <m:oMath xmlns:m="http://schemas.openxmlformats.org/officeDocument/2006/math">
                    <m:r>
                      <a:rPr lang="en-US" sz="2000" i="1" dirty="0" smtClean="0">
                        <a:latin typeface="Cambria Math" panose="02040503050406030204" pitchFamily="18" charset="0"/>
                      </a:rPr>
                      <m:t>𝐷</m:t>
                    </m:r>
                  </m:oMath>
                </a14:m>
                <a:r>
                  <a:rPr lang="en-US" sz="2000" dirty="0" smtClean="0">
                    <a:latin typeface="NimbusRomNo9L-Regu"/>
                  </a:rPr>
                  <a:t> is </a:t>
                </a:r>
                <a:r>
                  <a:rPr lang="en-US" sz="2000" b="1" dirty="0" smtClean="0">
                    <a:latin typeface="NimbusRomNo9L-Regu"/>
                  </a:rPr>
                  <a:t>diffusion constant </a:t>
                </a:r>
                <a:r>
                  <a:rPr lang="en-US" sz="2000" dirty="0" smtClean="0">
                    <a:latin typeface="NimbusRomNo9L-Regu"/>
                  </a:rPr>
                  <a:t>(in </a:t>
                </a:r>
                <a14:m>
                  <m:oMath xmlns:m="http://schemas.openxmlformats.org/officeDocument/2006/math">
                    <m:f>
                      <m:fPr>
                        <m:ctrlPr>
                          <a:rPr lang="en-US" sz="2000" b="0" i="1" dirty="0" smtClean="0">
                            <a:latin typeface="Cambria Math" panose="02040503050406030204" pitchFamily="18" charset="0"/>
                          </a:rPr>
                        </m:ctrlPr>
                      </m:fPr>
                      <m:num>
                        <m:sSup>
                          <m:sSupPr>
                            <m:ctrlPr>
                              <a:rPr lang="en-US" sz="2000" i="1" dirty="0" smtClean="0">
                                <a:latin typeface="Cambria Math" panose="02040503050406030204" pitchFamily="18" charset="0"/>
                              </a:rPr>
                            </m:ctrlPr>
                          </m:sSupPr>
                          <m:e>
                            <m:r>
                              <a:rPr lang="en-US" sz="2000" i="1" dirty="0" smtClean="0">
                                <a:latin typeface="Cambria Math" panose="02040503050406030204" pitchFamily="18" charset="0"/>
                              </a:rPr>
                              <m:t>𝜇</m:t>
                            </m:r>
                          </m:e>
                          <m:sup>
                            <m:r>
                              <a:rPr lang="en-US" sz="2000" i="1" dirty="0" smtClean="0">
                                <a:latin typeface="Cambria Math" panose="02040503050406030204" pitchFamily="18" charset="0"/>
                              </a:rPr>
                              <m:t>2</m:t>
                            </m:r>
                          </m:sup>
                        </m:sSup>
                      </m:num>
                      <m:den>
                        <m:r>
                          <a:rPr lang="en-US" sz="2000" i="1" dirty="0" smtClean="0">
                            <a:latin typeface="Cambria Math" panose="02040503050406030204" pitchFamily="18" charset="0"/>
                          </a:rPr>
                          <m:t>𝑠</m:t>
                        </m:r>
                      </m:den>
                    </m:f>
                    <m:r>
                      <a:rPr lang="en-US" sz="2000" i="1" dirty="0" smtClean="0">
                        <a:latin typeface="Cambria Math" panose="02040503050406030204" pitchFamily="18" charset="0"/>
                      </a:rPr>
                      <m:t>)</m:t>
                    </m:r>
                  </m:oMath>
                </a14:m>
                <a:endParaRPr lang="en-US" sz="2000" b="1" dirty="0" smtClean="0">
                  <a:latin typeface="NimbusRomNo9L-Regu"/>
                </a:endParaRPr>
              </a:p>
              <a:p>
                <a:r>
                  <a:rPr lang="en-US" sz="2000" b="1" dirty="0" smtClean="0">
                    <a:latin typeface="NimbusRomNo9L-Regu"/>
                  </a:rPr>
                  <a:t>Time scale of reaction ~ </a:t>
                </a:r>
                <a14:m>
                  <m:oMath xmlns:m="http://schemas.openxmlformats.org/officeDocument/2006/math">
                    <m:f>
                      <m:fPr>
                        <m:ctrlPr>
                          <a:rPr lang="en-US" sz="2000" b="1" i="1" dirty="0" smtClean="0">
                            <a:latin typeface="Cambria Math" panose="02040503050406030204" pitchFamily="18" charset="0"/>
                          </a:rPr>
                        </m:ctrlPr>
                      </m:fPr>
                      <m:num>
                        <m:r>
                          <a:rPr lang="en-US" sz="2000" b="1" i="1" dirty="0" smtClean="0">
                            <a:latin typeface="Cambria Math" panose="02040503050406030204" pitchFamily="18" charset="0"/>
                          </a:rPr>
                          <m:t>𝟏</m:t>
                        </m:r>
                      </m:num>
                      <m:den>
                        <m:r>
                          <a:rPr lang="en-US" sz="2000" b="1" i="0" dirty="0" smtClean="0">
                            <a:latin typeface="Cambria Math" panose="02040503050406030204" pitchFamily="18" charset="0"/>
                          </a:rPr>
                          <m:t>𝐫𝐞𝐚𝐜𝐭𝐢𝐨𝐧</m:t>
                        </m:r>
                        <m:r>
                          <a:rPr lang="en-US" sz="2000" b="1" i="1" dirty="0" smtClean="0">
                            <a:latin typeface="Cambria Math" panose="02040503050406030204" pitchFamily="18" charset="0"/>
                          </a:rPr>
                          <m:t> </m:t>
                        </m:r>
                        <m:r>
                          <a:rPr lang="en-US" sz="2000" b="1" i="0" dirty="0">
                            <a:latin typeface="Cambria Math" panose="02040503050406030204" pitchFamily="18" charset="0"/>
                          </a:rPr>
                          <m:t>𝐫𝐚𝐭𝐞</m:t>
                        </m:r>
                      </m:den>
                    </m:f>
                  </m:oMath>
                </a14:m>
                <a:endParaRPr lang="en-US" sz="2000" b="1" dirty="0" smtClean="0">
                  <a:latin typeface="NimbusRomNo9L-Regu"/>
                </a:endParaRPr>
              </a:p>
            </p:txBody>
          </p:sp>
        </mc:Choice>
        <mc:Fallback xmlns="">
          <p:sp>
            <p:nvSpPr>
              <p:cNvPr id="12" name="Rectangle 11"/>
              <p:cNvSpPr>
                <a:spLocks noRot="1" noChangeAspect="1" noMove="1" noResize="1" noEditPoints="1" noAdjustHandles="1" noChangeArrowheads="1" noChangeShapeType="1" noTextEdit="1"/>
              </p:cNvSpPr>
              <p:nvPr/>
            </p:nvSpPr>
            <p:spPr>
              <a:xfrm>
                <a:off x="228600" y="1107298"/>
                <a:ext cx="5690922" cy="3318537"/>
              </a:xfrm>
              <a:prstGeom prst="rect">
                <a:avLst/>
              </a:prstGeom>
              <a:blipFill rotWithShape="0">
                <a:blip r:embed="rId4"/>
                <a:stretch>
                  <a:fillRect l="-1179" t="-919" r="-429" b="-368"/>
                </a:stretch>
              </a:blipFill>
            </p:spPr>
            <p:txBody>
              <a:bodyPr/>
              <a:lstStyle/>
              <a:p>
                <a:r>
                  <a:rPr lang="en-US">
                    <a:noFill/>
                  </a:rPr>
                  <a:t> </a:t>
                </a:r>
              </a:p>
            </p:txBody>
          </p:sp>
        </mc:Fallback>
      </mc:AlternateContent>
      <p:pic>
        <p:nvPicPr>
          <p:cNvPr id="3" name="Picture 2"/>
          <p:cNvPicPr>
            <a:picLocks noChangeAspect="1"/>
          </p:cNvPicPr>
          <p:nvPr/>
        </p:nvPicPr>
        <p:blipFill>
          <a:blip r:embed="rId5"/>
          <a:stretch>
            <a:fillRect/>
          </a:stretch>
        </p:blipFill>
        <p:spPr>
          <a:xfrm>
            <a:off x="5867399" y="626051"/>
            <a:ext cx="3067050" cy="2705100"/>
          </a:xfrm>
          <a:prstGeom prst="rect">
            <a:avLst/>
          </a:prstGeom>
        </p:spPr>
      </p:pic>
      <p:sp>
        <p:nvSpPr>
          <p:cNvPr id="4" name="Rectangle 3"/>
          <p:cNvSpPr/>
          <p:nvPr/>
        </p:nvSpPr>
        <p:spPr>
          <a:xfrm>
            <a:off x="5867399" y="3194550"/>
            <a:ext cx="3233257" cy="461665"/>
          </a:xfrm>
          <a:prstGeom prst="rect">
            <a:avLst/>
          </a:prstGeom>
        </p:spPr>
        <p:txBody>
          <a:bodyPr wrap="square">
            <a:spAutoFit/>
          </a:bodyPr>
          <a:lstStyle/>
          <a:p>
            <a:r>
              <a:rPr lang="en-US" sz="1200" dirty="0"/>
              <a:t>http://book.bionumbers.org/what-are-the-time-scales-for-diffusion-in-cells/</a:t>
            </a:r>
          </a:p>
        </p:txBody>
      </p:sp>
    </p:spTree>
    <p:extLst>
      <p:ext uri="{BB962C8B-B14F-4D97-AF65-F5344CB8AC3E}">
        <p14:creationId xmlns:p14="http://schemas.microsoft.com/office/powerpoint/2010/main" val="324537131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86" y="127784"/>
            <a:ext cx="9143214" cy="762000"/>
          </a:xfrm>
        </p:spPr>
        <p:txBody>
          <a:bodyPr>
            <a:noAutofit/>
          </a:bodyPr>
          <a:lstStyle/>
          <a:p>
            <a:r>
              <a:rPr lang="en-US" sz="3600" b="1" dirty="0" smtClean="0">
                <a:solidFill>
                  <a:srgbClr val="0000CC"/>
                </a:solidFill>
              </a:rPr>
              <a:t>Timescales, Length Scales and Stirred Reactors</a:t>
            </a:r>
            <a:endParaRPr lang="en-US" sz="3600" b="1" dirty="0">
              <a:solidFill>
                <a:srgbClr val="0000CC"/>
              </a:solidFill>
            </a:endParaRPr>
          </a:p>
        </p:txBody>
      </p:sp>
      <p:pic>
        <p:nvPicPr>
          <p:cNvPr id="5" name="Picture 3" descr="Biocomplexity Logo"/>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descr="redblackblocki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12" name="Rectangle 11"/>
              <p:cNvSpPr/>
              <p:nvPr/>
            </p:nvSpPr>
            <p:spPr>
              <a:xfrm>
                <a:off x="228600" y="1107298"/>
                <a:ext cx="5690922" cy="1497782"/>
              </a:xfrm>
              <a:prstGeom prst="rect">
                <a:avLst/>
              </a:prstGeom>
            </p:spPr>
            <p:txBody>
              <a:bodyPr wrap="square">
                <a:spAutoFit/>
              </a:bodyPr>
              <a:lstStyle/>
              <a:p>
                <a:r>
                  <a:rPr lang="en-US" sz="2000" dirty="0" smtClean="0">
                    <a:latin typeface="NimbusRomNo9L-Regu"/>
                  </a:rPr>
                  <a:t>Time </a:t>
                </a:r>
                <a14:m>
                  <m:oMath xmlns:m="http://schemas.openxmlformats.org/officeDocument/2006/math">
                    <m:r>
                      <a:rPr lang="en-US" sz="2000" i="1">
                        <a:latin typeface="Cambria Math" panose="02040503050406030204" pitchFamily="18" charset="0"/>
                      </a:rPr>
                      <m:t>𝜏</m:t>
                    </m:r>
                    <m:r>
                      <a:rPr lang="en-US" sz="2000" i="1">
                        <a:latin typeface="Cambria Math" panose="02040503050406030204" pitchFamily="18" charset="0"/>
                      </a:rPr>
                      <m:t> </m:t>
                    </m:r>
                  </m:oMath>
                </a14:m>
                <a:r>
                  <a:rPr lang="en-US" sz="2000" dirty="0" smtClean="0">
                    <a:latin typeface="NimbusRomNo9L-Regu"/>
                  </a:rPr>
                  <a:t>to diffuse a distance </a:t>
                </a:r>
                <a14:m>
                  <m:oMath xmlns:m="http://schemas.openxmlformats.org/officeDocument/2006/math">
                    <m:r>
                      <a:rPr lang="en-US" sz="2000" i="1" dirty="0" smtClean="0">
                        <a:latin typeface="Cambria Math" panose="02040503050406030204" pitchFamily="18" charset="0"/>
                      </a:rPr>
                      <m:t>𝑅</m:t>
                    </m:r>
                  </m:oMath>
                </a14:m>
                <a:r>
                  <a:rPr lang="en-US" sz="2000" dirty="0" smtClean="0">
                    <a:latin typeface="NimbusRomNo9L-Regu"/>
                  </a:rPr>
                  <a:t> is </a:t>
                </a:r>
              </a:p>
              <a:p>
                <a:pPr/>
                <a14:m>
                  <m:oMathPara xmlns:m="http://schemas.openxmlformats.org/officeDocument/2006/math">
                    <m:oMathParaPr>
                      <m:jc m:val="centerGroup"/>
                    </m:oMathParaPr>
                    <m:oMath xmlns:m="http://schemas.openxmlformats.org/officeDocument/2006/math">
                      <m:r>
                        <a:rPr lang="en-US" sz="2000" b="0" i="1" smtClean="0">
                          <a:latin typeface="Cambria Math" panose="02040503050406030204" pitchFamily="18" charset="0"/>
                        </a:rPr>
                        <m:t>𝜏</m:t>
                      </m:r>
                      <m:r>
                        <a:rPr lang="en-US" sz="2000" b="0" i="1" smtClean="0">
                          <a:latin typeface="Cambria Math" panose="02040503050406030204" pitchFamily="18" charset="0"/>
                        </a:rPr>
                        <m:t>=</m:t>
                      </m:r>
                      <m:f>
                        <m:fPr>
                          <m:ctrlPr>
                            <a:rPr lang="en-US" sz="2000" b="0" i="1" smtClean="0">
                              <a:latin typeface="Cambria Math" panose="02040503050406030204" pitchFamily="18" charset="0"/>
                            </a:rPr>
                          </m:ctrlPr>
                        </m:fPr>
                        <m:num>
                          <m:sSup>
                            <m:sSupPr>
                              <m:ctrlPr>
                                <a:rPr lang="en-US" sz="2000" b="0" i="1" smtClean="0">
                                  <a:latin typeface="Cambria Math" panose="02040503050406030204" pitchFamily="18" charset="0"/>
                                </a:rPr>
                              </m:ctrlPr>
                            </m:sSupPr>
                            <m:e>
                              <m:r>
                                <a:rPr lang="en-US" sz="2000" b="0" i="1" smtClean="0">
                                  <a:latin typeface="Cambria Math" panose="02040503050406030204" pitchFamily="18" charset="0"/>
                                </a:rPr>
                                <m:t>𝑅</m:t>
                              </m:r>
                            </m:e>
                            <m:sup>
                              <m:r>
                                <a:rPr lang="en-US" sz="2000" b="0" i="1" smtClean="0">
                                  <a:latin typeface="Cambria Math" panose="02040503050406030204" pitchFamily="18" charset="0"/>
                                </a:rPr>
                                <m:t>2</m:t>
                              </m:r>
                            </m:sup>
                          </m:sSup>
                        </m:num>
                        <m:den>
                          <m:r>
                            <a:rPr lang="en-US" sz="2000" b="0" i="1" smtClean="0">
                              <a:latin typeface="Cambria Math" panose="02040503050406030204" pitchFamily="18" charset="0"/>
                            </a:rPr>
                            <m:t>6</m:t>
                          </m:r>
                          <m:r>
                            <a:rPr lang="en-US" sz="2000" b="0" i="1" smtClean="0">
                              <a:latin typeface="Cambria Math" panose="02040503050406030204" pitchFamily="18" charset="0"/>
                            </a:rPr>
                            <m:t>𝐷</m:t>
                          </m:r>
                        </m:den>
                      </m:f>
                    </m:oMath>
                  </m:oMathPara>
                </a14:m>
                <a:endParaRPr lang="en-US" sz="2000" b="0" i="1" dirty="0" smtClean="0">
                  <a:latin typeface="Cambria Math" panose="02040503050406030204" pitchFamily="18" charset="0"/>
                </a:endParaRPr>
              </a:p>
              <a:p>
                <a:r>
                  <a:rPr lang="en-US" sz="2000" dirty="0" smtClean="0">
                    <a:latin typeface="NimbusRomNo9L-Regu"/>
                  </a:rPr>
                  <a:t>where </a:t>
                </a:r>
                <a14:m>
                  <m:oMath xmlns:m="http://schemas.openxmlformats.org/officeDocument/2006/math">
                    <m:r>
                      <a:rPr lang="en-US" sz="2000" i="1" dirty="0" smtClean="0">
                        <a:latin typeface="Cambria Math" panose="02040503050406030204" pitchFamily="18" charset="0"/>
                      </a:rPr>
                      <m:t>𝐷</m:t>
                    </m:r>
                  </m:oMath>
                </a14:m>
                <a:r>
                  <a:rPr lang="en-US" sz="2000" dirty="0" smtClean="0">
                    <a:latin typeface="NimbusRomNo9L-Regu"/>
                  </a:rPr>
                  <a:t> is </a:t>
                </a:r>
                <a:r>
                  <a:rPr lang="en-US" sz="2000" b="1" dirty="0" smtClean="0">
                    <a:latin typeface="NimbusRomNo9L-Regu"/>
                  </a:rPr>
                  <a:t>diffusion constant </a:t>
                </a:r>
                <a:r>
                  <a:rPr lang="en-US" sz="2000" dirty="0" smtClean="0">
                    <a:latin typeface="NimbusRomNo9L-Regu"/>
                  </a:rPr>
                  <a:t>(in </a:t>
                </a:r>
                <a14:m>
                  <m:oMath xmlns:m="http://schemas.openxmlformats.org/officeDocument/2006/math">
                    <m:f>
                      <m:fPr>
                        <m:ctrlPr>
                          <a:rPr lang="en-US" sz="2000" b="0" i="1" dirty="0" smtClean="0">
                            <a:latin typeface="Cambria Math" panose="02040503050406030204" pitchFamily="18" charset="0"/>
                          </a:rPr>
                        </m:ctrlPr>
                      </m:fPr>
                      <m:num>
                        <m:sSup>
                          <m:sSupPr>
                            <m:ctrlPr>
                              <a:rPr lang="en-US" sz="2000" i="1" dirty="0" smtClean="0">
                                <a:latin typeface="Cambria Math" panose="02040503050406030204" pitchFamily="18" charset="0"/>
                              </a:rPr>
                            </m:ctrlPr>
                          </m:sSupPr>
                          <m:e>
                            <m:r>
                              <a:rPr lang="en-US" sz="2000" i="1" dirty="0" smtClean="0">
                                <a:latin typeface="Cambria Math" panose="02040503050406030204" pitchFamily="18" charset="0"/>
                              </a:rPr>
                              <m:t>𝜇</m:t>
                            </m:r>
                          </m:e>
                          <m:sup>
                            <m:r>
                              <a:rPr lang="en-US" sz="2000" i="1" dirty="0" smtClean="0">
                                <a:latin typeface="Cambria Math" panose="02040503050406030204" pitchFamily="18" charset="0"/>
                              </a:rPr>
                              <m:t>2</m:t>
                            </m:r>
                          </m:sup>
                        </m:sSup>
                      </m:num>
                      <m:den>
                        <m:r>
                          <a:rPr lang="en-US" sz="2000" i="1" dirty="0" smtClean="0">
                            <a:latin typeface="Cambria Math" panose="02040503050406030204" pitchFamily="18" charset="0"/>
                          </a:rPr>
                          <m:t>𝑠</m:t>
                        </m:r>
                      </m:den>
                    </m:f>
                    <m:r>
                      <a:rPr lang="en-US" sz="2000" i="1" dirty="0" smtClean="0">
                        <a:latin typeface="Cambria Math" panose="02040503050406030204" pitchFamily="18" charset="0"/>
                      </a:rPr>
                      <m:t>)</m:t>
                    </m:r>
                  </m:oMath>
                </a14:m>
                <a:endParaRPr lang="en-US" sz="2000" b="1" dirty="0" smtClean="0">
                  <a:latin typeface="NimbusRomNo9L-Regu"/>
                </a:endParaRPr>
              </a:p>
            </p:txBody>
          </p:sp>
        </mc:Choice>
        <mc:Fallback xmlns="">
          <p:sp>
            <p:nvSpPr>
              <p:cNvPr id="12" name="Rectangle 11"/>
              <p:cNvSpPr>
                <a:spLocks noRot="1" noChangeAspect="1" noMove="1" noResize="1" noEditPoints="1" noAdjustHandles="1" noChangeArrowheads="1" noChangeShapeType="1" noTextEdit="1"/>
              </p:cNvSpPr>
              <p:nvPr/>
            </p:nvSpPr>
            <p:spPr>
              <a:xfrm>
                <a:off x="228600" y="1107298"/>
                <a:ext cx="5690922" cy="1497782"/>
              </a:xfrm>
              <a:prstGeom prst="rect">
                <a:avLst/>
              </a:prstGeom>
              <a:blipFill rotWithShape="0">
                <a:blip r:embed="rId4"/>
                <a:stretch>
                  <a:fillRect l="-1179" t="-2041" b="-2041"/>
                </a:stretch>
              </a:blipFill>
            </p:spPr>
            <p:txBody>
              <a:bodyPr/>
              <a:lstStyle/>
              <a:p>
                <a:r>
                  <a:rPr lang="en-US">
                    <a:noFill/>
                  </a:rPr>
                  <a:t> </a:t>
                </a:r>
              </a:p>
            </p:txBody>
          </p:sp>
        </mc:Fallback>
      </mc:AlternateContent>
      <p:pic>
        <p:nvPicPr>
          <p:cNvPr id="3" name="Picture 2"/>
          <p:cNvPicPr>
            <a:picLocks noChangeAspect="1"/>
          </p:cNvPicPr>
          <p:nvPr/>
        </p:nvPicPr>
        <p:blipFill>
          <a:blip r:embed="rId5"/>
          <a:stretch>
            <a:fillRect/>
          </a:stretch>
        </p:blipFill>
        <p:spPr>
          <a:xfrm>
            <a:off x="6400799" y="626051"/>
            <a:ext cx="2533649" cy="2234647"/>
          </a:xfrm>
          <a:prstGeom prst="rect">
            <a:avLst/>
          </a:prstGeom>
        </p:spPr>
      </p:pic>
      <p:sp>
        <p:nvSpPr>
          <p:cNvPr id="4" name="Rectangle 3"/>
          <p:cNvSpPr/>
          <p:nvPr/>
        </p:nvSpPr>
        <p:spPr>
          <a:xfrm>
            <a:off x="6096000" y="2769633"/>
            <a:ext cx="3233257" cy="461665"/>
          </a:xfrm>
          <a:prstGeom prst="rect">
            <a:avLst/>
          </a:prstGeom>
        </p:spPr>
        <p:txBody>
          <a:bodyPr wrap="square">
            <a:spAutoFit/>
          </a:bodyPr>
          <a:lstStyle/>
          <a:p>
            <a:r>
              <a:rPr lang="en-US" sz="1200" dirty="0"/>
              <a:t>http://book.bionumbers.org/what-are-the-time-scales-for-diffusion-in-cells/</a:t>
            </a:r>
          </a:p>
        </p:txBody>
      </p:sp>
      <mc:AlternateContent xmlns:mc="http://schemas.openxmlformats.org/markup-compatibility/2006" xmlns:a14="http://schemas.microsoft.com/office/drawing/2010/main">
        <mc:Choice Requires="a14">
          <p:sp>
            <p:nvSpPr>
              <p:cNvPr id="7" name="Rectangle 6"/>
              <p:cNvSpPr/>
              <p:nvPr/>
            </p:nvSpPr>
            <p:spPr>
              <a:xfrm>
                <a:off x="549707" y="3231298"/>
                <a:ext cx="8045372" cy="3382721"/>
              </a:xfrm>
              <a:prstGeom prst="rect">
                <a:avLst/>
              </a:prstGeom>
            </p:spPr>
            <p:txBody>
              <a:bodyPr wrap="square">
                <a:spAutoFit/>
              </a:bodyPr>
              <a:lstStyle/>
              <a:p>
                <a:r>
                  <a:rPr lang="en-US" sz="2000" dirty="0" smtClean="0">
                    <a:latin typeface="NimbusRomNo9L-Regu"/>
                  </a:rPr>
                  <a:t>For a typical 5 nm (20 </a:t>
                </a:r>
                <a:r>
                  <a:rPr lang="en-US" sz="2000" dirty="0" err="1">
                    <a:latin typeface="NimbusRomNo9L-Regu"/>
                  </a:rPr>
                  <a:t>kDa</a:t>
                </a:r>
                <a:r>
                  <a:rPr lang="en-US" sz="2000" dirty="0">
                    <a:latin typeface="NimbusRomNo9L-Regu"/>
                  </a:rPr>
                  <a:t>) </a:t>
                </a:r>
                <a:r>
                  <a:rPr lang="en-US" sz="2000" dirty="0" smtClean="0">
                    <a:latin typeface="NimbusRomNo9L-Regu"/>
                  </a:rPr>
                  <a:t>protein in cytoplasm, </a:t>
                </a:r>
                <a14:m>
                  <m:oMath xmlns:m="http://schemas.openxmlformats.org/officeDocument/2006/math">
                    <m:r>
                      <a:rPr lang="en-US" sz="2000" i="1" dirty="0">
                        <a:latin typeface="Cambria Math" panose="02040503050406030204" pitchFamily="18" charset="0"/>
                      </a:rPr>
                      <m:t>𝐷</m:t>
                    </m:r>
                    <m:r>
                      <a:rPr lang="en-US" sz="2000" i="1" dirty="0">
                        <a:latin typeface="Cambria Math" panose="02040503050406030204" pitchFamily="18" charset="0"/>
                      </a:rPr>
                      <m:t>=5−15 </m:t>
                    </m:r>
                    <m:f>
                      <m:fPr>
                        <m:ctrlPr>
                          <a:rPr lang="en-US" sz="2000" i="1" dirty="0">
                            <a:latin typeface="Cambria Math" panose="02040503050406030204" pitchFamily="18" charset="0"/>
                          </a:rPr>
                        </m:ctrlPr>
                      </m:fPr>
                      <m:num>
                        <m:sSup>
                          <m:sSupPr>
                            <m:ctrlPr>
                              <a:rPr lang="en-US" sz="2000" i="1" dirty="0">
                                <a:latin typeface="Cambria Math" panose="02040503050406030204" pitchFamily="18" charset="0"/>
                              </a:rPr>
                            </m:ctrlPr>
                          </m:sSupPr>
                          <m:e>
                            <m:r>
                              <a:rPr lang="en-US" sz="2000" i="1" dirty="0">
                                <a:latin typeface="Cambria Math" panose="02040503050406030204" pitchFamily="18" charset="0"/>
                              </a:rPr>
                              <m:t>𝜇</m:t>
                            </m:r>
                          </m:e>
                          <m:sup>
                            <m:r>
                              <a:rPr lang="en-US" sz="2000" i="1" dirty="0">
                                <a:latin typeface="Cambria Math" panose="02040503050406030204" pitchFamily="18" charset="0"/>
                              </a:rPr>
                              <m:t>2</m:t>
                            </m:r>
                          </m:sup>
                        </m:sSup>
                      </m:num>
                      <m:den>
                        <m:r>
                          <a:rPr lang="en-US" sz="2000" i="1" dirty="0">
                            <a:latin typeface="Cambria Math" panose="02040503050406030204" pitchFamily="18" charset="0"/>
                          </a:rPr>
                          <m:t>𝑠</m:t>
                        </m:r>
                      </m:den>
                    </m:f>
                  </m:oMath>
                </a14:m>
                <a:endParaRPr lang="en-US" sz="2000" dirty="0" smtClean="0">
                  <a:latin typeface="NimbusRomNo9L-Regu"/>
                </a:endParaRPr>
              </a:p>
              <a:p>
                <a:r>
                  <a:rPr lang="en-US" sz="2000" dirty="0" smtClean="0">
                    <a:latin typeface="NimbusRomNo9L-Regu"/>
                    <a:sym typeface="Wingdings" panose="05000000000000000000" pitchFamily="2" charset="2"/>
                  </a:rPr>
                  <a:t></a:t>
                </a:r>
                <a:r>
                  <a:rPr lang="en-US" sz="2000" dirty="0" smtClean="0">
                    <a:latin typeface="NimbusRomNo9L-Regu"/>
                  </a:rPr>
                  <a:t>Bacterium</a:t>
                </a:r>
                <a:r>
                  <a:rPr lang="en-US" sz="2000" dirty="0">
                    <a:latin typeface="NimbusRomNo9L-Regu"/>
                  </a:rPr>
                  <a:t>, </a:t>
                </a:r>
                <a14:m>
                  <m:oMath xmlns:m="http://schemas.openxmlformats.org/officeDocument/2006/math">
                    <m:r>
                      <m:rPr>
                        <m:sty m:val="p"/>
                      </m:rPr>
                      <a:rPr lang="en-US" sz="2000" b="0" i="0" dirty="0" smtClean="0">
                        <a:latin typeface="Cambria Math" panose="02040503050406030204" pitchFamily="18" charset="0"/>
                      </a:rPr>
                      <m:t>R</m:t>
                    </m:r>
                    <m:r>
                      <a:rPr lang="en-US" sz="2000" b="0" i="0" dirty="0" smtClean="0">
                        <a:latin typeface="Cambria Math" panose="02040503050406030204" pitchFamily="18" charset="0"/>
                      </a:rPr>
                      <m:t>~</m:t>
                    </m:r>
                    <m:r>
                      <a:rPr lang="en-US" sz="2000" b="0" i="1" dirty="0" smtClean="0">
                        <a:latin typeface="Cambria Math" panose="02040503050406030204" pitchFamily="18" charset="0"/>
                      </a:rPr>
                      <m:t>0.3</m:t>
                    </m:r>
                    <m:r>
                      <a:rPr lang="en-US" sz="2000" i="1" dirty="0">
                        <a:latin typeface="Cambria Math" panose="02040503050406030204" pitchFamily="18" charset="0"/>
                      </a:rPr>
                      <m:t> </m:t>
                    </m:r>
                    <m:r>
                      <a:rPr lang="en-US" sz="2000" i="1" dirty="0">
                        <a:latin typeface="Cambria Math" panose="02040503050406030204" pitchFamily="18" charset="0"/>
                      </a:rPr>
                      <m:t>𝜇</m:t>
                    </m:r>
                    <m:r>
                      <a:rPr lang="en-US" sz="2000" i="1" dirty="0">
                        <a:latin typeface="Cambria Math" panose="02040503050406030204" pitchFamily="18" charset="0"/>
                      </a:rPr>
                      <m:t>𝑚</m:t>
                    </m:r>
                  </m:oMath>
                </a14:m>
                <a:r>
                  <a:rPr lang="en-US" sz="2000" dirty="0">
                    <a:latin typeface="NimbusRomNo9L-Regu"/>
                  </a:rPr>
                  <a:t>, </a:t>
                </a:r>
                <a14:m>
                  <m:oMath xmlns:m="http://schemas.openxmlformats.org/officeDocument/2006/math">
                    <m:r>
                      <a:rPr lang="en-US" sz="2000" i="1">
                        <a:latin typeface="Cambria Math" panose="02040503050406030204" pitchFamily="18" charset="0"/>
                      </a:rPr>
                      <m:t>𝜏</m:t>
                    </m:r>
                    <m:r>
                      <a:rPr lang="en-US" sz="2000" i="1">
                        <a:latin typeface="Cambria Math" panose="02040503050406030204" pitchFamily="18" charset="0"/>
                      </a:rPr>
                      <m:t>=</m:t>
                    </m:r>
                    <m:sSup>
                      <m:sSupPr>
                        <m:ctrlPr>
                          <a:rPr lang="en-US" sz="2000" i="1" dirty="0">
                            <a:latin typeface="Cambria Math" panose="02040503050406030204" pitchFamily="18" charset="0"/>
                          </a:rPr>
                        </m:ctrlPr>
                      </m:sSupPr>
                      <m:e>
                        <m:r>
                          <a:rPr lang="en-US" sz="2000" i="1" dirty="0">
                            <a:latin typeface="Cambria Math" panose="02040503050406030204" pitchFamily="18" charset="0"/>
                          </a:rPr>
                          <m:t>10</m:t>
                        </m:r>
                      </m:e>
                      <m:sup>
                        <m:r>
                          <a:rPr lang="en-US" sz="2000" i="1" dirty="0">
                            <a:latin typeface="Cambria Math" panose="02040503050406030204" pitchFamily="18" charset="0"/>
                          </a:rPr>
                          <m:t>−2</m:t>
                        </m:r>
                      </m:sup>
                    </m:sSup>
                    <m:r>
                      <m:rPr>
                        <m:nor/>
                      </m:rPr>
                      <a:rPr lang="en-US" sz="2000" dirty="0">
                        <a:latin typeface="NimbusRomNo9L-Regu"/>
                      </a:rPr>
                      <m:t> </m:t>
                    </m:r>
                    <m:r>
                      <m:rPr>
                        <m:nor/>
                      </m:rPr>
                      <a:rPr lang="en-US" sz="2000" dirty="0">
                        <a:latin typeface="NimbusRomNo9L-Regu"/>
                      </a:rPr>
                      <m:t>seconds</m:t>
                    </m:r>
                  </m:oMath>
                </a14:m>
                <a:r>
                  <a:rPr lang="en-US" sz="2000" dirty="0" smtClean="0">
                    <a:latin typeface="NimbusRomNo9L-Regu"/>
                  </a:rPr>
                  <a:t>, Human </a:t>
                </a:r>
                <a:r>
                  <a:rPr lang="en-US" sz="2000" dirty="0">
                    <a:latin typeface="NimbusRomNo9L-Regu"/>
                  </a:rPr>
                  <a:t>cell, </a:t>
                </a:r>
                <a14:m>
                  <m:oMath xmlns:m="http://schemas.openxmlformats.org/officeDocument/2006/math">
                    <m:r>
                      <m:rPr>
                        <m:sty m:val="p"/>
                      </m:rPr>
                      <a:rPr lang="en-US" sz="2000" b="0" i="0" dirty="0" smtClean="0">
                        <a:latin typeface="Cambria Math" panose="02040503050406030204" pitchFamily="18" charset="0"/>
                      </a:rPr>
                      <m:t>R</m:t>
                    </m:r>
                    <m:r>
                      <a:rPr lang="en-US" sz="2000" b="0" i="0" dirty="0" smtClean="0">
                        <a:latin typeface="Cambria Math" panose="02040503050406030204" pitchFamily="18" charset="0"/>
                      </a:rPr>
                      <m:t>~</m:t>
                    </m:r>
                    <m:r>
                      <a:rPr lang="en-US" sz="2000" i="1" dirty="0">
                        <a:latin typeface="Cambria Math" panose="02040503050406030204" pitchFamily="18" charset="0"/>
                      </a:rPr>
                      <m:t>10 </m:t>
                    </m:r>
                    <m:r>
                      <a:rPr lang="en-US" sz="2000" i="1" dirty="0">
                        <a:latin typeface="Cambria Math" panose="02040503050406030204" pitchFamily="18" charset="0"/>
                      </a:rPr>
                      <m:t>𝜇</m:t>
                    </m:r>
                    <m:r>
                      <a:rPr lang="en-US" sz="2000" i="1" dirty="0">
                        <a:latin typeface="Cambria Math" panose="02040503050406030204" pitchFamily="18" charset="0"/>
                      </a:rPr>
                      <m:t>𝑚</m:t>
                    </m:r>
                  </m:oMath>
                </a14:m>
                <a:r>
                  <a:rPr lang="en-US" sz="2000" dirty="0">
                    <a:latin typeface="NimbusRomNo9L-Regu"/>
                  </a:rPr>
                  <a:t>, </a:t>
                </a:r>
                <a14:m>
                  <m:oMath xmlns:m="http://schemas.openxmlformats.org/officeDocument/2006/math">
                    <m:r>
                      <a:rPr lang="en-US" sz="2000" i="1">
                        <a:latin typeface="Cambria Math" panose="02040503050406030204" pitchFamily="18" charset="0"/>
                      </a:rPr>
                      <m:t>𝜏</m:t>
                    </m:r>
                    <m:r>
                      <a:rPr lang="en-US" sz="2000" i="1">
                        <a:latin typeface="Cambria Math" panose="02040503050406030204" pitchFamily="18" charset="0"/>
                      </a:rPr>
                      <m:t>=10</m:t>
                    </m:r>
                    <m:r>
                      <m:rPr>
                        <m:nor/>
                      </m:rPr>
                      <a:rPr lang="en-US" sz="2000" dirty="0">
                        <a:latin typeface="NimbusRomNo9L-Regu"/>
                      </a:rPr>
                      <m:t> </m:t>
                    </m:r>
                    <m:r>
                      <m:rPr>
                        <m:nor/>
                      </m:rPr>
                      <a:rPr lang="en-US" sz="2000" dirty="0">
                        <a:latin typeface="NimbusRomNo9L-Regu"/>
                      </a:rPr>
                      <m:t>seconds</m:t>
                    </m:r>
                  </m:oMath>
                </a14:m>
                <a:endParaRPr lang="en-US" sz="2000" dirty="0" smtClean="0">
                  <a:latin typeface="NimbusRomNo9L-Regu"/>
                </a:endParaRPr>
              </a:p>
              <a:p>
                <a:r>
                  <a:rPr lang="en-US" sz="2000" dirty="0" smtClean="0">
                    <a:latin typeface="NimbusRomNo9L-Regu"/>
                  </a:rPr>
                  <a:t>For H</a:t>
                </a:r>
                <a:r>
                  <a:rPr lang="en-US" sz="2000" baseline="-25000" dirty="0" smtClean="0">
                    <a:latin typeface="NimbusRomNo9L-Regu"/>
                  </a:rPr>
                  <a:t>2</a:t>
                </a:r>
                <a:r>
                  <a:rPr lang="en-US" sz="2000" dirty="0" smtClean="0">
                    <a:latin typeface="NimbusRomNo9L-Regu"/>
                  </a:rPr>
                  <a:t>O, </a:t>
                </a:r>
                <a14:m>
                  <m:oMath xmlns:m="http://schemas.openxmlformats.org/officeDocument/2006/math">
                    <m:r>
                      <a:rPr lang="en-US" sz="2000" i="1" dirty="0">
                        <a:latin typeface="Cambria Math" panose="02040503050406030204" pitchFamily="18" charset="0"/>
                      </a:rPr>
                      <m:t>𝐷</m:t>
                    </m:r>
                    <m:r>
                      <a:rPr lang="en-US" sz="2000" i="1" dirty="0">
                        <a:latin typeface="Cambria Math" panose="02040503050406030204" pitchFamily="18" charset="0"/>
                      </a:rPr>
                      <m:t>=2000 </m:t>
                    </m:r>
                    <m:f>
                      <m:fPr>
                        <m:ctrlPr>
                          <a:rPr lang="en-US" sz="2000" i="1" dirty="0">
                            <a:latin typeface="Cambria Math" panose="02040503050406030204" pitchFamily="18" charset="0"/>
                          </a:rPr>
                        </m:ctrlPr>
                      </m:fPr>
                      <m:num>
                        <m:sSup>
                          <m:sSupPr>
                            <m:ctrlPr>
                              <a:rPr lang="en-US" sz="2000" i="1" dirty="0">
                                <a:latin typeface="Cambria Math" panose="02040503050406030204" pitchFamily="18" charset="0"/>
                              </a:rPr>
                            </m:ctrlPr>
                          </m:sSupPr>
                          <m:e>
                            <m:r>
                              <a:rPr lang="en-US" sz="2000" i="1" dirty="0">
                                <a:latin typeface="Cambria Math" panose="02040503050406030204" pitchFamily="18" charset="0"/>
                              </a:rPr>
                              <m:t>𝜇</m:t>
                            </m:r>
                          </m:e>
                          <m:sup>
                            <m:r>
                              <a:rPr lang="en-US" sz="2000" i="1" dirty="0">
                                <a:latin typeface="Cambria Math" panose="02040503050406030204" pitchFamily="18" charset="0"/>
                              </a:rPr>
                              <m:t>2</m:t>
                            </m:r>
                          </m:sup>
                        </m:sSup>
                      </m:num>
                      <m:den>
                        <m:r>
                          <a:rPr lang="en-US" sz="2000" i="1" dirty="0">
                            <a:latin typeface="Cambria Math" panose="02040503050406030204" pitchFamily="18" charset="0"/>
                          </a:rPr>
                          <m:t>𝑠</m:t>
                        </m:r>
                      </m:den>
                    </m:f>
                  </m:oMath>
                </a14:m>
                <a:endParaRPr lang="en-US" sz="2000" dirty="0" smtClean="0">
                  <a:latin typeface="NimbusRomNo9L-Regu"/>
                </a:endParaRPr>
              </a:p>
              <a:p>
                <a:r>
                  <a:rPr lang="en-US" sz="2000" dirty="0">
                    <a:latin typeface="NimbusRomNo9L-Regu"/>
                    <a:sym typeface="Wingdings" panose="05000000000000000000" pitchFamily="2" charset="2"/>
                  </a:rPr>
                  <a:t></a:t>
                </a:r>
                <a:r>
                  <a:rPr lang="en-US" sz="2000" dirty="0">
                    <a:latin typeface="NimbusRomNo9L-Regu"/>
                  </a:rPr>
                  <a:t>Bacterium, </a:t>
                </a:r>
                <a14:m>
                  <m:oMath xmlns:m="http://schemas.openxmlformats.org/officeDocument/2006/math">
                    <m:r>
                      <m:rPr>
                        <m:sty m:val="p"/>
                      </m:rPr>
                      <a:rPr lang="en-US" sz="2000" dirty="0">
                        <a:latin typeface="Cambria Math" panose="02040503050406030204" pitchFamily="18" charset="0"/>
                      </a:rPr>
                      <m:t>R</m:t>
                    </m:r>
                    <m:r>
                      <a:rPr lang="en-US" sz="2000" dirty="0">
                        <a:latin typeface="Cambria Math" panose="02040503050406030204" pitchFamily="18" charset="0"/>
                      </a:rPr>
                      <m:t>~</m:t>
                    </m:r>
                    <m:r>
                      <a:rPr lang="en-US" sz="2000" b="0" i="1" dirty="0" smtClean="0">
                        <a:latin typeface="Cambria Math" panose="02040503050406030204" pitchFamily="18" charset="0"/>
                      </a:rPr>
                      <m:t>0.3</m:t>
                    </m:r>
                    <m:r>
                      <a:rPr lang="en-US" sz="2000" i="1" dirty="0">
                        <a:latin typeface="Cambria Math" panose="02040503050406030204" pitchFamily="18" charset="0"/>
                      </a:rPr>
                      <m:t> </m:t>
                    </m:r>
                    <m:r>
                      <a:rPr lang="en-US" sz="2000" i="1" dirty="0">
                        <a:latin typeface="Cambria Math" panose="02040503050406030204" pitchFamily="18" charset="0"/>
                      </a:rPr>
                      <m:t>𝜇</m:t>
                    </m:r>
                    <m:r>
                      <a:rPr lang="en-US" sz="2000" i="1" dirty="0">
                        <a:latin typeface="Cambria Math" panose="02040503050406030204" pitchFamily="18" charset="0"/>
                      </a:rPr>
                      <m:t>𝑚</m:t>
                    </m:r>
                  </m:oMath>
                </a14:m>
                <a:r>
                  <a:rPr lang="en-US" sz="2000" dirty="0">
                    <a:latin typeface="NimbusRomNo9L-Regu"/>
                  </a:rPr>
                  <a:t>, </a:t>
                </a:r>
                <a14:m>
                  <m:oMath xmlns:m="http://schemas.openxmlformats.org/officeDocument/2006/math">
                    <m:r>
                      <a:rPr lang="en-US" sz="2000" i="1">
                        <a:latin typeface="Cambria Math" panose="02040503050406030204" pitchFamily="18" charset="0"/>
                      </a:rPr>
                      <m:t>𝜏</m:t>
                    </m:r>
                    <m:r>
                      <a:rPr lang="en-US" sz="2000" i="1">
                        <a:latin typeface="Cambria Math" panose="02040503050406030204" pitchFamily="18" charset="0"/>
                      </a:rPr>
                      <m:t>=</m:t>
                    </m:r>
                    <m:sSup>
                      <m:sSupPr>
                        <m:ctrlPr>
                          <a:rPr lang="en-US" sz="2000" i="1" dirty="0">
                            <a:latin typeface="Cambria Math" panose="02040503050406030204" pitchFamily="18" charset="0"/>
                          </a:rPr>
                        </m:ctrlPr>
                      </m:sSupPr>
                      <m:e>
                        <m:r>
                          <a:rPr lang="en-US" sz="2000" b="0" i="1" dirty="0" smtClean="0">
                            <a:latin typeface="Cambria Math" panose="02040503050406030204" pitchFamily="18" charset="0"/>
                          </a:rPr>
                          <m:t>5×</m:t>
                        </m:r>
                        <m:r>
                          <a:rPr lang="en-US" sz="2000" i="1" dirty="0">
                            <a:latin typeface="Cambria Math" panose="02040503050406030204" pitchFamily="18" charset="0"/>
                          </a:rPr>
                          <m:t>10</m:t>
                        </m:r>
                      </m:e>
                      <m:sup>
                        <m:r>
                          <a:rPr lang="en-US" sz="2000" i="1" dirty="0">
                            <a:latin typeface="Cambria Math" panose="02040503050406030204" pitchFamily="18" charset="0"/>
                          </a:rPr>
                          <m:t>−</m:t>
                        </m:r>
                        <m:r>
                          <a:rPr lang="en-US" sz="2000" b="0" i="1" dirty="0" smtClean="0">
                            <a:latin typeface="Cambria Math" panose="02040503050406030204" pitchFamily="18" charset="0"/>
                          </a:rPr>
                          <m:t>5</m:t>
                        </m:r>
                      </m:sup>
                    </m:sSup>
                    <m:r>
                      <m:rPr>
                        <m:nor/>
                      </m:rPr>
                      <a:rPr lang="en-US" sz="2000" dirty="0">
                        <a:latin typeface="NimbusRomNo9L-Regu"/>
                      </a:rPr>
                      <m:t> </m:t>
                    </m:r>
                    <m:r>
                      <m:rPr>
                        <m:nor/>
                      </m:rPr>
                      <a:rPr lang="en-US" sz="2000" dirty="0">
                        <a:latin typeface="NimbusRomNo9L-Regu"/>
                      </a:rPr>
                      <m:t>seconds</m:t>
                    </m:r>
                  </m:oMath>
                </a14:m>
                <a:r>
                  <a:rPr lang="en-US" sz="2000" dirty="0">
                    <a:latin typeface="NimbusRomNo9L-Regu"/>
                  </a:rPr>
                  <a:t>, Human cell, </a:t>
                </a:r>
                <a14:m>
                  <m:oMath xmlns:m="http://schemas.openxmlformats.org/officeDocument/2006/math">
                    <m:r>
                      <m:rPr>
                        <m:sty m:val="p"/>
                      </m:rPr>
                      <a:rPr lang="en-US" sz="2000" dirty="0">
                        <a:latin typeface="Cambria Math" panose="02040503050406030204" pitchFamily="18" charset="0"/>
                      </a:rPr>
                      <m:t>R</m:t>
                    </m:r>
                    <m:r>
                      <a:rPr lang="en-US" sz="2000" dirty="0">
                        <a:latin typeface="Cambria Math" panose="02040503050406030204" pitchFamily="18" charset="0"/>
                      </a:rPr>
                      <m:t>~</m:t>
                    </m:r>
                    <m:r>
                      <a:rPr lang="en-US" sz="2000" i="1" dirty="0">
                        <a:latin typeface="Cambria Math" panose="02040503050406030204" pitchFamily="18" charset="0"/>
                      </a:rPr>
                      <m:t>10 </m:t>
                    </m:r>
                    <m:r>
                      <a:rPr lang="en-US" sz="2000" i="1" dirty="0">
                        <a:latin typeface="Cambria Math" panose="02040503050406030204" pitchFamily="18" charset="0"/>
                      </a:rPr>
                      <m:t>𝜇</m:t>
                    </m:r>
                    <m:r>
                      <a:rPr lang="en-US" sz="2000" i="1" dirty="0">
                        <a:latin typeface="Cambria Math" panose="02040503050406030204" pitchFamily="18" charset="0"/>
                      </a:rPr>
                      <m:t>𝑚</m:t>
                    </m:r>
                  </m:oMath>
                </a14:m>
                <a:r>
                  <a:rPr lang="en-US" sz="2000" dirty="0">
                    <a:latin typeface="NimbusRomNo9L-Regu"/>
                  </a:rPr>
                  <a:t>, </a:t>
                </a:r>
                <a14:m>
                  <m:oMath xmlns:m="http://schemas.openxmlformats.org/officeDocument/2006/math">
                    <m:r>
                      <a:rPr lang="en-US" sz="2000" i="1">
                        <a:latin typeface="Cambria Math" panose="02040503050406030204" pitchFamily="18" charset="0"/>
                      </a:rPr>
                      <m:t>𝜏</m:t>
                    </m:r>
                    <m:r>
                      <a:rPr lang="en-US" sz="2000" i="1">
                        <a:latin typeface="Cambria Math" panose="02040503050406030204" pitchFamily="18" charset="0"/>
                      </a:rPr>
                      <m:t>=0.05 </m:t>
                    </m:r>
                    <m:r>
                      <m:rPr>
                        <m:nor/>
                      </m:rPr>
                      <a:rPr lang="en-US" sz="2000" dirty="0">
                        <a:latin typeface="NimbusRomNo9L-Regu"/>
                      </a:rPr>
                      <m:t>seconds</m:t>
                    </m:r>
                  </m:oMath>
                </a14:m>
                <a:endParaRPr lang="en-US" sz="2000" dirty="0">
                  <a:latin typeface="NimbusRomNo9L-Regu"/>
                </a:endParaRPr>
              </a:p>
              <a:p>
                <a:r>
                  <a:rPr lang="en-US" sz="2000" dirty="0" smtClean="0">
                    <a:latin typeface="NimbusRomNo9L-Regu"/>
                  </a:rPr>
                  <a:t>For </a:t>
                </a:r>
                <a:r>
                  <a:rPr lang="en-US" sz="2000" dirty="0">
                    <a:latin typeface="NimbusRomNo9L-Regu"/>
                  </a:rPr>
                  <a:t>a </a:t>
                </a:r>
                <a:r>
                  <a:rPr lang="en-US" sz="2000" dirty="0" smtClean="0">
                    <a:latin typeface="NimbusRomNo9L-Regu"/>
                  </a:rPr>
                  <a:t>large 140 </a:t>
                </a:r>
                <a:r>
                  <a:rPr lang="en-US" sz="2000" dirty="0" err="1" smtClean="0">
                    <a:latin typeface="NimbusRomNo9L-Regu"/>
                  </a:rPr>
                  <a:t>kDa</a:t>
                </a:r>
                <a:r>
                  <a:rPr lang="en-US" sz="2000" dirty="0" smtClean="0">
                    <a:latin typeface="NimbusRomNo9L-Regu"/>
                  </a:rPr>
                  <a:t> protein, </a:t>
                </a:r>
                <a14:m>
                  <m:oMath xmlns:m="http://schemas.openxmlformats.org/officeDocument/2006/math">
                    <m:r>
                      <a:rPr lang="en-US" sz="2000" i="1" dirty="0">
                        <a:latin typeface="Cambria Math" panose="02040503050406030204" pitchFamily="18" charset="0"/>
                      </a:rPr>
                      <m:t>𝐷</m:t>
                    </m:r>
                    <m:r>
                      <a:rPr lang="en-US" sz="2000" i="1" dirty="0">
                        <a:latin typeface="Cambria Math" panose="02040503050406030204" pitchFamily="18" charset="0"/>
                      </a:rPr>
                      <m:t>=0.4 </m:t>
                    </m:r>
                    <m:f>
                      <m:fPr>
                        <m:ctrlPr>
                          <a:rPr lang="en-US" sz="2000" i="1" dirty="0">
                            <a:latin typeface="Cambria Math" panose="02040503050406030204" pitchFamily="18" charset="0"/>
                          </a:rPr>
                        </m:ctrlPr>
                      </m:fPr>
                      <m:num>
                        <m:sSup>
                          <m:sSupPr>
                            <m:ctrlPr>
                              <a:rPr lang="en-US" sz="2000" i="1" dirty="0">
                                <a:latin typeface="Cambria Math" panose="02040503050406030204" pitchFamily="18" charset="0"/>
                              </a:rPr>
                            </m:ctrlPr>
                          </m:sSupPr>
                          <m:e>
                            <m:r>
                              <a:rPr lang="en-US" sz="2000" i="1" dirty="0">
                                <a:latin typeface="Cambria Math" panose="02040503050406030204" pitchFamily="18" charset="0"/>
                              </a:rPr>
                              <m:t>𝜇</m:t>
                            </m:r>
                          </m:e>
                          <m:sup>
                            <m:r>
                              <a:rPr lang="en-US" sz="2000" i="1" dirty="0">
                                <a:latin typeface="Cambria Math" panose="02040503050406030204" pitchFamily="18" charset="0"/>
                              </a:rPr>
                              <m:t>2</m:t>
                            </m:r>
                          </m:sup>
                        </m:sSup>
                      </m:num>
                      <m:den>
                        <m:r>
                          <a:rPr lang="en-US" sz="2000" i="1" dirty="0">
                            <a:latin typeface="Cambria Math" panose="02040503050406030204" pitchFamily="18" charset="0"/>
                          </a:rPr>
                          <m:t>𝑠</m:t>
                        </m:r>
                      </m:den>
                    </m:f>
                  </m:oMath>
                </a14:m>
                <a:endParaRPr lang="en-US" sz="2000" dirty="0" smtClean="0">
                  <a:latin typeface="NimbusRomNo9L-Regu"/>
                </a:endParaRPr>
              </a:p>
              <a:p>
                <a:r>
                  <a:rPr lang="en-US" sz="2000" dirty="0">
                    <a:latin typeface="NimbusRomNo9L-Regu"/>
                    <a:sym typeface="Wingdings" panose="05000000000000000000" pitchFamily="2" charset="2"/>
                  </a:rPr>
                  <a:t></a:t>
                </a:r>
                <a:r>
                  <a:rPr lang="en-US" sz="2000" dirty="0">
                    <a:latin typeface="NimbusRomNo9L-Regu"/>
                  </a:rPr>
                  <a:t>Bacterium, </a:t>
                </a:r>
                <a14:m>
                  <m:oMath xmlns:m="http://schemas.openxmlformats.org/officeDocument/2006/math">
                    <m:r>
                      <m:rPr>
                        <m:sty m:val="p"/>
                      </m:rPr>
                      <a:rPr lang="en-US" sz="2000" dirty="0">
                        <a:latin typeface="Cambria Math" panose="02040503050406030204" pitchFamily="18" charset="0"/>
                      </a:rPr>
                      <m:t>R</m:t>
                    </m:r>
                    <m:r>
                      <a:rPr lang="en-US" sz="2000" dirty="0">
                        <a:latin typeface="Cambria Math" panose="02040503050406030204" pitchFamily="18" charset="0"/>
                      </a:rPr>
                      <m:t>~</m:t>
                    </m:r>
                    <m:r>
                      <a:rPr lang="en-US" sz="2000" b="0" i="1" dirty="0" smtClean="0">
                        <a:latin typeface="Cambria Math" panose="02040503050406030204" pitchFamily="18" charset="0"/>
                      </a:rPr>
                      <m:t>0.3</m:t>
                    </m:r>
                    <m:r>
                      <a:rPr lang="en-US" sz="2000" i="1" dirty="0">
                        <a:latin typeface="Cambria Math" panose="02040503050406030204" pitchFamily="18" charset="0"/>
                      </a:rPr>
                      <m:t> </m:t>
                    </m:r>
                    <m:r>
                      <a:rPr lang="en-US" sz="2000" i="1" dirty="0">
                        <a:latin typeface="Cambria Math" panose="02040503050406030204" pitchFamily="18" charset="0"/>
                      </a:rPr>
                      <m:t>𝜇</m:t>
                    </m:r>
                    <m:r>
                      <a:rPr lang="en-US" sz="2000" i="1" dirty="0">
                        <a:latin typeface="Cambria Math" panose="02040503050406030204" pitchFamily="18" charset="0"/>
                      </a:rPr>
                      <m:t>𝑚</m:t>
                    </m:r>
                  </m:oMath>
                </a14:m>
                <a:r>
                  <a:rPr lang="en-US" sz="2000" dirty="0">
                    <a:latin typeface="NimbusRomNo9L-Regu"/>
                  </a:rPr>
                  <a:t>, </a:t>
                </a:r>
                <a14:m>
                  <m:oMath xmlns:m="http://schemas.openxmlformats.org/officeDocument/2006/math">
                    <m:r>
                      <a:rPr lang="en-US" sz="2000" i="1">
                        <a:latin typeface="Cambria Math" panose="02040503050406030204" pitchFamily="18" charset="0"/>
                      </a:rPr>
                      <m:t>𝜏</m:t>
                    </m:r>
                    <m:r>
                      <a:rPr lang="en-US" sz="2000" i="1">
                        <a:latin typeface="Cambria Math" panose="02040503050406030204" pitchFamily="18" charset="0"/>
                      </a:rPr>
                      <m:t>=0</m:t>
                    </m:r>
                    <m:r>
                      <m:rPr>
                        <m:nor/>
                      </m:rPr>
                      <a:rPr lang="en-US" sz="2000" b="0" i="0" dirty="0" smtClean="0">
                        <a:latin typeface="Cambria Math" panose="02040503050406030204" pitchFamily="18" charset="0"/>
                      </a:rPr>
                      <m:t>.1</m:t>
                    </m:r>
                    <m:r>
                      <m:rPr>
                        <m:nor/>
                      </m:rPr>
                      <a:rPr lang="en-US" sz="2000" dirty="0">
                        <a:latin typeface="NimbusRomNo9L-Regu"/>
                      </a:rPr>
                      <m:t> </m:t>
                    </m:r>
                    <m:r>
                      <m:rPr>
                        <m:nor/>
                      </m:rPr>
                      <a:rPr lang="en-US" sz="2000" dirty="0">
                        <a:latin typeface="NimbusRomNo9L-Regu"/>
                      </a:rPr>
                      <m:t>seconds</m:t>
                    </m:r>
                  </m:oMath>
                </a14:m>
                <a:r>
                  <a:rPr lang="en-US" sz="2000" dirty="0">
                    <a:latin typeface="NimbusRomNo9L-Regu"/>
                  </a:rPr>
                  <a:t>, Human cell, </a:t>
                </a:r>
                <a14:m>
                  <m:oMath xmlns:m="http://schemas.openxmlformats.org/officeDocument/2006/math">
                    <m:r>
                      <m:rPr>
                        <m:sty m:val="p"/>
                      </m:rPr>
                      <a:rPr lang="en-US" sz="2000" dirty="0">
                        <a:latin typeface="Cambria Math" panose="02040503050406030204" pitchFamily="18" charset="0"/>
                      </a:rPr>
                      <m:t>R</m:t>
                    </m:r>
                    <m:r>
                      <a:rPr lang="en-US" sz="2000" dirty="0">
                        <a:latin typeface="Cambria Math" panose="02040503050406030204" pitchFamily="18" charset="0"/>
                      </a:rPr>
                      <m:t>~</m:t>
                    </m:r>
                    <m:r>
                      <a:rPr lang="en-US" sz="2000" i="1" dirty="0">
                        <a:latin typeface="Cambria Math" panose="02040503050406030204" pitchFamily="18" charset="0"/>
                      </a:rPr>
                      <m:t>10 </m:t>
                    </m:r>
                    <m:r>
                      <a:rPr lang="en-US" sz="2000" i="1" dirty="0">
                        <a:latin typeface="Cambria Math" panose="02040503050406030204" pitchFamily="18" charset="0"/>
                      </a:rPr>
                      <m:t>𝜇</m:t>
                    </m:r>
                    <m:r>
                      <a:rPr lang="en-US" sz="2000" i="1" dirty="0">
                        <a:latin typeface="Cambria Math" panose="02040503050406030204" pitchFamily="18" charset="0"/>
                      </a:rPr>
                      <m:t>𝑚</m:t>
                    </m:r>
                  </m:oMath>
                </a14:m>
                <a:r>
                  <a:rPr lang="en-US" sz="2000" dirty="0">
                    <a:latin typeface="NimbusRomNo9L-Regu"/>
                  </a:rPr>
                  <a:t>, </a:t>
                </a:r>
                <a14:m>
                  <m:oMath xmlns:m="http://schemas.openxmlformats.org/officeDocument/2006/math">
                    <m:r>
                      <a:rPr lang="en-US" sz="2000" i="1">
                        <a:latin typeface="Cambria Math" panose="02040503050406030204" pitchFamily="18" charset="0"/>
                      </a:rPr>
                      <m:t>𝜏</m:t>
                    </m:r>
                    <m:r>
                      <a:rPr lang="en-US" sz="2000" i="1">
                        <a:latin typeface="Cambria Math" panose="02040503050406030204" pitchFamily="18" charset="0"/>
                      </a:rPr>
                      <m:t>=100 </m:t>
                    </m:r>
                    <m:r>
                      <m:rPr>
                        <m:nor/>
                      </m:rPr>
                      <a:rPr lang="en-US" sz="2000" dirty="0">
                        <a:latin typeface="NimbusRomNo9L-Regu"/>
                      </a:rPr>
                      <m:t>seconds</m:t>
                    </m:r>
                  </m:oMath>
                </a14:m>
                <a:endParaRPr lang="en-US" sz="2000" dirty="0" smtClean="0">
                  <a:latin typeface="NimbusRomNo9L-Regu"/>
                </a:endParaRPr>
              </a:p>
            </p:txBody>
          </p:sp>
        </mc:Choice>
        <mc:Fallback xmlns="">
          <p:sp>
            <p:nvSpPr>
              <p:cNvPr id="7" name="Rectangle 6"/>
              <p:cNvSpPr>
                <a:spLocks noRot="1" noChangeAspect="1" noMove="1" noResize="1" noEditPoints="1" noAdjustHandles="1" noChangeArrowheads="1" noChangeShapeType="1" noTextEdit="1"/>
              </p:cNvSpPr>
              <p:nvPr/>
            </p:nvSpPr>
            <p:spPr>
              <a:xfrm>
                <a:off x="549707" y="3231298"/>
                <a:ext cx="8045372" cy="3382721"/>
              </a:xfrm>
              <a:prstGeom prst="rect">
                <a:avLst/>
              </a:prstGeom>
              <a:blipFill rotWithShape="0">
                <a:blip r:embed="rId6"/>
                <a:stretch>
                  <a:fillRect l="-758"/>
                </a:stretch>
              </a:blipFill>
            </p:spPr>
            <p:txBody>
              <a:bodyPr/>
              <a:lstStyle/>
              <a:p>
                <a:r>
                  <a:rPr lang="en-US">
                    <a:noFill/>
                  </a:rPr>
                  <a:t> </a:t>
                </a:r>
              </a:p>
            </p:txBody>
          </p:sp>
        </mc:Fallback>
      </mc:AlternateContent>
    </p:spTree>
    <p:extLst>
      <p:ext uri="{BB962C8B-B14F-4D97-AF65-F5344CB8AC3E}">
        <p14:creationId xmlns:p14="http://schemas.microsoft.com/office/powerpoint/2010/main" val="152721225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457200" y="0"/>
            <a:ext cx="8229600" cy="838200"/>
          </a:xfrm>
        </p:spPr>
        <p:txBody>
          <a:bodyPr/>
          <a:lstStyle/>
          <a:p>
            <a:pPr eaLnBrk="1" hangingPunct="1"/>
            <a:r>
              <a:rPr lang="en-US" b="1" dirty="0" smtClean="0">
                <a:solidFill>
                  <a:srgbClr val="0000CC"/>
                </a:solidFill>
              </a:rPr>
              <a:t>Last Time: Intro to Modeling</a:t>
            </a:r>
          </a:p>
        </p:txBody>
      </p:sp>
      <p:sp>
        <p:nvSpPr>
          <p:cNvPr id="7171" name="Rectangle 3"/>
          <p:cNvSpPr>
            <a:spLocks noGrp="1" noChangeArrowheads="1"/>
          </p:cNvSpPr>
          <p:nvPr>
            <p:ph type="body" idx="1"/>
          </p:nvPr>
        </p:nvSpPr>
        <p:spPr>
          <a:xfrm>
            <a:off x="190500" y="1026711"/>
            <a:ext cx="8632317" cy="4525963"/>
          </a:xfrm>
        </p:spPr>
        <p:txBody>
          <a:bodyPr/>
          <a:lstStyle/>
          <a:p>
            <a:pPr eaLnBrk="1" hangingPunct="1">
              <a:lnSpc>
                <a:spcPct val="80000"/>
              </a:lnSpc>
            </a:pPr>
            <a:r>
              <a:rPr lang="en-US" sz="2800" dirty="0" smtClean="0"/>
              <a:t>Science and engineering </a:t>
            </a:r>
            <a:r>
              <a:rPr lang="en-US" sz="2800" b="1" dirty="0" smtClean="0"/>
              <a:t>require predictive models</a:t>
            </a:r>
            <a:r>
              <a:rPr lang="en-US" sz="2800" dirty="0" smtClean="0"/>
              <a:t>, the former to </a:t>
            </a:r>
            <a:r>
              <a:rPr lang="en-US" sz="2800" b="1" dirty="0" smtClean="0"/>
              <a:t>explain</a:t>
            </a:r>
            <a:r>
              <a:rPr lang="en-US" sz="2800" dirty="0" smtClean="0"/>
              <a:t>, the latter to </a:t>
            </a:r>
            <a:r>
              <a:rPr lang="en-US" sz="2800" b="1" dirty="0" smtClean="0"/>
              <a:t>control</a:t>
            </a:r>
            <a:r>
              <a:rPr lang="en-US" sz="2800" dirty="0" smtClean="0"/>
              <a:t> systems</a:t>
            </a:r>
          </a:p>
          <a:p>
            <a:pPr eaLnBrk="1" hangingPunct="1">
              <a:lnSpc>
                <a:spcPct val="80000"/>
              </a:lnSpc>
            </a:pPr>
            <a:endParaRPr lang="en-US" sz="2800" dirty="0" smtClean="0"/>
          </a:p>
          <a:p>
            <a:pPr eaLnBrk="1" hangingPunct="1">
              <a:lnSpc>
                <a:spcPct val="80000"/>
              </a:lnSpc>
            </a:pPr>
            <a:endParaRPr lang="en-US" sz="2800" dirty="0" smtClean="0"/>
          </a:p>
          <a:p>
            <a:pPr eaLnBrk="1" hangingPunct="1">
              <a:lnSpc>
                <a:spcPct val="80000"/>
              </a:lnSpc>
            </a:pPr>
            <a:endParaRPr lang="en-US" sz="2800" dirty="0" smtClean="0"/>
          </a:p>
          <a:p>
            <a:pPr eaLnBrk="1" hangingPunct="1">
              <a:lnSpc>
                <a:spcPct val="80000"/>
              </a:lnSpc>
            </a:pPr>
            <a:endParaRPr lang="en-US" sz="2800" dirty="0" smtClean="0"/>
          </a:p>
        </p:txBody>
      </p:sp>
      <p:pic>
        <p:nvPicPr>
          <p:cNvPr id="7172"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3" name="Picture 5"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5"/>
          <a:stretch>
            <a:fillRect/>
          </a:stretch>
        </p:blipFill>
        <p:spPr>
          <a:xfrm>
            <a:off x="5147798" y="1828800"/>
            <a:ext cx="3513137" cy="2029449"/>
          </a:xfrm>
          <a:prstGeom prst="rect">
            <a:avLst/>
          </a:prstGeom>
        </p:spPr>
      </p:pic>
      <p:sp>
        <p:nvSpPr>
          <p:cNvPr id="3" name="Rectangle 2"/>
          <p:cNvSpPr/>
          <p:nvPr/>
        </p:nvSpPr>
        <p:spPr>
          <a:xfrm>
            <a:off x="190500" y="4046760"/>
            <a:ext cx="8953500" cy="2068259"/>
          </a:xfrm>
          <a:prstGeom prst="rect">
            <a:avLst/>
          </a:prstGeom>
        </p:spPr>
        <p:txBody>
          <a:bodyPr wrap="square">
            <a:spAutoFit/>
          </a:bodyPr>
          <a:lstStyle/>
          <a:p>
            <a:pPr marL="457200" indent="-457200" eaLnBrk="1" hangingPunct="1">
              <a:lnSpc>
                <a:spcPct val="80000"/>
              </a:lnSpc>
              <a:spcAft>
                <a:spcPts val="300"/>
              </a:spcAft>
              <a:buFont typeface="Arial" panose="020B0604020202020204" pitchFamily="34" charset="0"/>
              <a:buChar char="•"/>
            </a:pPr>
            <a:r>
              <a:rPr lang="en-US" sz="2800" dirty="0" smtClean="0"/>
              <a:t>Models include four </a:t>
            </a:r>
            <a:r>
              <a:rPr lang="en-US" sz="2800" b="1" dirty="0"/>
              <a:t>Elements</a:t>
            </a:r>
          </a:p>
          <a:p>
            <a:pPr marL="800100" lvl="1" indent="-342900" eaLnBrk="1" hangingPunct="1">
              <a:lnSpc>
                <a:spcPct val="80000"/>
              </a:lnSpc>
              <a:spcAft>
                <a:spcPts val="300"/>
              </a:spcAft>
              <a:buFont typeface="Arial" panose="020B0604020202020204" pitchFamily="34" charset="0"/>
              <a:buChar char="•"/>
            </a:pPr>
            <a:r>
              <a:rPr lang="en-US" sz="2400" b="1" dirty="0" smtClean="0"/>
              <a:t>Objects</a:t>
            </a:r>
            <a:r>
              <a:rPr lang="en-US" sz="2400" dirty="0" smtClean="0"/>
              <a:t> Modeled, their </a:t>
            </a:r>
            <a:r>
              <a:rPr lang="en-US" sz="2400" b="1" dirty="0" smtClean="0"/>
              <a:t>Parameters</a:t>
            </a:r>
            <a:r>
              <a:rPr lang="en-US" sz="2400" dirty="0" smtClean="0"/>
              <a:t> </a:t>
            </a:r>
            <a:r>
              <a:rPr lang="en-US" sz="2400" dirty="0"/>
              <a:t>and </a:t>
            </a:r>
            <a:r>
              <a:rPr lang="en-US" sz="2400" b="1" dirty="0"/>
              <a:t>V</a:t>
            </a:r>
            <a:r>
              <a:rPr lang="en-US" sz="2400" b="1" dirty="0" smtClean="0"/>
              <a:t>ariables (State)</a:t>
            </a:r>
            <a:endParaRPr lang="en-US" sz="2400" dirty="0" smtClean="0"/>
          </a:p>
          <a:p>
            <a:pPr marL="800100" lvl="1" indent="-342900" eaLnBrk="1" hangingPunct="1">
              <a:lnSpc>
                <a:spcPct val="80000"/>
              </a:lnSpc>
              <a:spcAft>
                <a:spcPts val="300"/>
              </a:spcAft>
              <a:buFont typeface="Arial" panose="020B0604020202020204" pitchFamily="34" charset="0"/>
              <a:buChar char="•"/>
            </a:pPr>
            <a:r>
              <a:rPr lang="en-US" sz="2400" dirty="0" smtClean="0"/>
              <a:t>Object</a:t>
            </a:r>
            <a:r>
              <a:rPr lang="en-US" sz="2400" b="1" dirty="0" smtClean="0"/>
              <a:t> Behaviors </a:t>
            </a:r>
            <a:r>
              <a:rPr lang="en-US" sz="2400" dirty="0" smtClean="0"/>
              <a:t>and</a:t>
            </a:r>
            <a:r>
              <a:rPr lang="en-US" sz="2400" b="1" dirty="0" smtClean="0"/>
              <a:t> Interactions </a:t>
            </a:r>
            <a:r>
              <a:rPr lang="en-US" sz="2400" dirty="0" smtClean="0"/>
              <a:t>and their </a:t>
            </a:r>
            <a:r>
              <a:rPr lang="en-US" sz="2400" b="1" dirty="0"/>
              <a:t>P</a:t>
            </a:r>
            <a:r>
              <a:rPr lang="en-US" sz="2400" b="1" dirty="0" smtClean="0"/>
              <a:t>arameters</a:t>
            </a:r>
          </a:p>
          <a:p>
            <a:pPr marL="800100" lvl="1" indent="-342900" eaLnBrk="1" hangingPunct="1">
              <a:lnSpc>
                <a:spcPct val="80000"/>
              </a:lnSpc>
              <a:spcAft>
                <a:spcPts val="300"/>
              </a:spcAft>
              <a:buFont typeface="Arial" panose="020B0604020202020204" pitchFamily="34" charset="0"/>
              <a:buChar char="•"/>
            </a:pPr>
            <a:r>
              <a:rPr lang="en-US" sz="2400" b="1" dirty="0" smtClean="0"/>
              <a:t>Initial </a:t>
            </a:r>
            <a:r>
              <a:rPr lang="en-US" sz="2400" dirty="0" smtClean="0"/>
              <a:t>and</a:t>
            </a:r>
            <a:r>
              <a:rPr lang="en-US" sz="2400" b="1" dirty="0" smtClean="0"/>
              <a:t> Boundary Conditions</a:t>
            </a:r>
            <a:r>
              <a:rPr lang="en-US" sz="2400" dirty="0" smtClean="0"/>
              <a:t>, </a:t>
            </a:r>
            <a:r>
              <a:rPr lang="en-US" sz="2400" b="1" dirty="0" smtClean="0"/>
              <a:t>Tweaks </a:t>
            </a:r>
            <a:r>
              <a:rPr lang="en-US" sz="2400" dirty="0" smtClean="0"/>
              <a:t>(external interventions)</a:t>
            </a:r>
          </a:p>
          <a:p>
            <a:pPr marL="800100" lvl="1" indent="-342900" eaLnBrk="1" hangingPunct="1">
              <a:lnSpc>
                <a:spcPct val="80000"/>
              </a:lnSpc>
              <a:spcAft>
                <a:spcPts val="300"/>
              </a:spcAft>
              <a:buFont typeface="Arial" panose="020B0604020202020204" pitchFamily="34" charset="0"/>
              <a:buChar char="•"/>
            </a:pPr>
            <a:r>
              <a:rPr lang="en-US" sz="2400" b="1" dirty="0" smtClean="0"/>
              <a:t>Dynamics</a:t>
            </a:r>
            <a:r>
              <a:rPr lang="en-US" sz="2400" dirty="0" smtClean="0"/>
              <a:t> evolve the State of the model in time</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stretch>
            <a:fillRect/>
          </a:stretch>
        </p:blipFill>
        <p:spPr>
          <a:xfrm>
            <a:off x="5457039" y="728470"/>
            <a:ext cx="3686175" cy="2324100"/>
          </a:xfrm>
          <a:prstGeom prst="rect">
            <a:avLst/>
          </a:prstGeom>
        </p:spPr>
      </p:pic>
      <p:pic>
        <p:nvPicPr>
          <p:cNvPr id="8" name="Picture 7"/>
          <p:cNvPicPr>
            <a:picLocks noChangeAspect="1"/>
          </p:cNvPicPr>
          <p:nvPr/>
        </p:nvPicPr>
        <p:blipFill>
          <a:blip r:embed="rId3"/>
          <a:stretch>
            <a:fillRect/>
          </a:stretch>
        </p:blipFill>
        <p:spPr>
          <a:xfrm>
            <a:off x="5327943" y="3581400"/>
            <a:ext cx="3816057" cy="2490325"/>
          </a:xfrm>
          <a:prstGeom prst="rect">
            <a:avLst/>
          </a:prstGeom>
        </p:spPr>
      </p:pic>
      <p:sp>
        <p:nvSpPr>
          <p:cNvPr id="2" name="Title 1"/>
          <p:cNvSpPr>
            <a:spLocks noGrp="1"/>
          </p:cNvSpPr>
          <p:nvPr>
            <p:ph type="ctrTitle"/>
          </p:nvPr>
        </p:nvSpPr>
        <p:spPr>
          <a:xfrm>
            <a:off x="23567" y="155112"/>
            <a:ext cx="9143214" cy="762000"/>
          </a:xfrm>
        </p:spPr>
        <p:txBody>
          <a:bodyPr>
            <a:noAutofit/>
          </a:bodyPr>
          <a:lstStyle/>
          <a:p>
            <a:r>
              <a:rPr lang="en-US" sz="3600" b="1" dirty="0">
                <a:solidFill>
                  <a:srgbClr val="0000CC"/>
                </a:solidFill>
              </a:rPr>
              <a:t>Timescales, Length Scales </a:t>
            </a:r>
            <a:r>
              <a:rPr lang="en-US" sz="3600" b="1" dirty="0" smtClean="0">
                <a:solidFill>
                  <a:srgbClr val="0000CC"/>
                </a:solidFill>
              </a:rPr>
              <a:t>and </a:t>
            </a:r>
            <a:r>
              <a:rPr lang="en-US" sz="3600" b="1" dirty="0">
                <a:solidFill>
                  <a:srgbClr val="0000CC"/>
                </a:solidFill>
              </a:rPr>
              <a:t>Stirred Reactors</a:t>
            </a:r>
          </a:p>
        </p:txBody>
      </p:sp>
      <p:pic>
        <p:nvPicPr>
          <p:cNvPr id="5" name="Picture 3" descr="Biocomplexity Log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descr="redblackblocki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12" name="Rectangle 11"/>
              <p:cNvSpPr/>
              <p:nvPr/>
            </p:nvSpPr>
            <p:spPr>
              <a:xfrm>
                <a:off x="538608" y="990600"/>
                <a:ext cx="5386122" cy="5965479"/>
              </a:xfrm>
              <a:prstGeom prst="rect">
                <a:avLst/>
              </a:prstGeom>
            </p:spPr>
            <p:txBody>
              <a:bodyPr wrap="square">
                <a:spAutoFit/>
              </a:bodyPr>
              <a:lstStyle/>
              <a:p>
                <a:r>
                  <a:rPr lang="en-US" sz="2000" dirty="0" smtClean="0">
                    <a:latin typeface="NimbusRomNo9L-Regu"/>
                  </a:rPr>
                  <a:t>Time </a:t>
                </a:r>
                <a14:m>
                  <m:oMath xmlns:m="http://schemas.openxmlformats.org/officeDocument/2006/math">
                    <m:r>
                      <a:rPr lang="en-US" sz="2000" i="1">
                        <a:latin typeface="Cambria Math" panose="02040503050406030204" pitchFamily="18" charset="0"/>
                      </a:rPr>
                      <m:t>𝜏</m:t>
                    </m:r>
                    <m:r>
                      <a:rPr lang="en-US" sz="2000" i="1">
                        <a:latin typeface="Cambria Math" panose="02040503050406030204" pitchFamily="18" charset="0"/>
                      </a:rPr>
                      <m:t> </m:t>
                    </m:r>
                  </m:oMath>
                </a14:m>
                <a:r>
                  <a:rPr lang="en-US" sz="2000" dirty="0" smtClean="0">
                    <a:latin typeface="NimbusRomNo9L-Regu"/>
                  </a:rPr>
                  <a:t>to diffuse distance </a:t>
                </a:r>
                <a14:m>
                  <m:oMath xmlns:m="http://schemas.openxmlformats.org/officeDocument/2006/math">
                    <m:r>
                      <a:rPr lang="en-US" sz="2000" i="1" dirty="0" smtClean="0">
                        <a:latin typeface="Cambria Math" panose="02040503050406030204" pitchFamily="18" charset="0"/>
                      </a:rPr>
                      <m:t>𝑅</m:t>
                    </m:r>
                  </m:oMath>
                </a14:m>
                <a:r>
                  <a:rPr lang="en-US" sz="2000" dirty="0" smtClean="0">
                    <a:latin typeface="NimbusRomNo9L-Regu"/>
                  </a:rPr>
                  <a:t>: </a:t>
                </a:r>
              </a:p>
              <a:p>
                <a:pPr/>
                <a14:m>
                  <m:oMathPara xmlns:m="http://schemas.openxmlformats.org/officeDocument/2006/math">
                    <m:oMathParaPr>
                      <m:jc m:val="centerGroup"/>
                    </m:oMathParaPr>
                    <m:oMath xmlns:m="http://schemas.openxmlformats.org/officeDocument/2006/math">
                      <m:r>
                        <a:rPr lang="en-US" sz="2000" b="0" i="1" smtClean="0">
                          <a:latin typeface="Cambria Math" panose="02040503050406030204" pitchFamily="18" charset="0"/>
                        </a:rPr>
                        <m:t>𝜏</m:t>
                      </m:r>
                      <m:r>
                        <a:rPr lang="en-US" sz="2000" b="0" i="1" smtClean="0">
                          <a:latin typeface="Cambria Math" panose="02040503050406030204" pitchFamily="18" charset="0"/>
                        </a:rPr>
                        <m:t>=</m:t>
                      </m:r>
                      <m:f>
                        <m:fPr>
                          <m:ctrlPr>
                            <a:rPr lang="en-US" sz="2000" b="0" i="1" smtClean="0">
                              <a:latin typeface="Cambria Math" panose="02040503050406030204" pitchFamily="18" charset="0"/>
                            </a:rPr>
                          </m:ctrlPr>
                        </m:fPr>
                        <m:num>
                          <m:sSup>
                            <m:sSupPr>
                              <m:ctrlPr>
                                <a:rPr lang="en-US" sz="2000" b="0" i="1" smtClean="0">
                                  <a:latin typeface="Cambria Math" panose="02040503050406030204" pitchFamily="18" charset="0"/>
                                </a:rPr>
                              </m:ctrlPr>
                            </m:sSupPr>
                            <m:e>
                              <m:r>
                                <a:rPr lang="en-US" sz="2000" b="0" i="1" smtClean="0">
                                  <a:latin typeface="Cambria Math" panose="02040503050406030204" pitchFamily="18" charset="0"/>
                                </a:rPr>
                                <m:t>𝑅</m:t>
                              </m:r>
                            </m:e>
                            <m:sup>
                              <m:r>
                                <a:rPr lang="en-US" sz="2000" b="0" i="1" smtClean="0">
                                  <a:latin typeface="Cambria Math" panose="02040503050406030204" pitchFamily="18" charset="0"/>
                                </a:rPr>
                                <m:t>2</m:t>
                              </m:r>
                            </m:sup>
                          </m:sSup>
                        </m:num>
                        <m:den>
                          <m:r>
                            <a:rPr lang="en-US" sz="2000" b="0" i="1" smtClean="0">
                              <a:latin typeface="Cambria Math" panose="02040503050406030204" pitchFamily="18" charset="0"/>
                            </a:rPr>
                            <m:t>6</m:t>
                          </m:r>
                          <m:r>
                            <a:rPr lang="en-US" sz="2000" b="0" i="1" smtClean="0">
                              <a:latin typeface="Cambria Math" panose="02040503050406030204" pitchFamily="18" charset="0"/>
                            </a:rPr>
                            <m:t>𝐷</m:t>
                          </m:r>
                        </m:den>
                      </m:f>
                    </m:oMath>
                  </m:oMathPara>
                </a14:m>
                <a:endParaRPr lang="en-US" sz="2000" dirty="0" smtClean="0">
                  <a:latin typeface="NimbusRomNo9L-Regu"/>
                </a:endParaRPr>
              </a:p>
              <a:p>
                <a:endParaRPr lang="en-US" sz="2000" dirty="0">
                  <a:latin typeface="NimbusRomNo9L-Regu"/>
                </a:endParaRPr>
              </a:p>
              <a:p>
                <a:r>
                  <a:rPr lang="en-US" sz="2000" dirty="0" smtClean="0">
                    <a:latin typeface="NimbusRomNo9L-Regu"/>
                  </a:rPr>
                  <a:t>Roughly from Stokes-Einstein relation</a:t>
                </a:r>
              </a:p>
              <a:p>
                <a:pPr/>
                <a14:m>
                  <m:oMathPara xmlns:m="http://schemas.openxmlformats.org/officeDocument/2006/math">
                    <m:oMathParaPr>
                      <m:jc m:val="centerGroup"/>
                    </m:oMathParaPr>
                    <m:oMath xmlns:m="http://schemas.openxmlformats.org/officeDocument/2006/math">
                      <m:r>
                        <a:rPr lang="en-US" sz="2000" b="0" i="1" smtClean="0">
                          <a:latin typeface="Cambria Math" panose="02040503050406030204" pitchFamily="18" charset="0"/>
                        </a:rPr>
                        <m:t>𝐷</m:t>
                      </m:r>
                      <m:r>
                        <a:rPr lang="en-US" sz="2000" b="0" i="1" smtClean="0">
                          <a:latin typeface="Cambria Math" panose="02040503050406030204" pitchFamily="18" charset="0"/>
                        </a:rPr>
                        <m:t>=</m:t>
                      </m:r>
                      <m:f>
                        <m:fPr>
                          <m:ctrlPr>
                            <a:rPr lang="en-US" sz="2000" b="0" i="1" smtClean="0">
                              <a:latin typeface="Cambria Math" panose="02040503050406030204" pitchFamily="18" charset="0"/>
                            </a:rPr>
                          </m:ctrlPr>
                        </m:fPr>
                        <m:num>
                          <m:sSub>
                            <m:sSubPr>
                              <m:ctrlPr>
                                <a:rPr lang="en-US" sz="2000" b="0" i="1" smtClean="0">
                                  <a:latin typeface="Cambria Math" panose="02040503050406030204" pitchFamily="18" charset="0"/>
                                </a:rPr>
                              </m:ctrlPr>
                            </m:sSubPr>
                            <m:e>
                              <m:r>
                                <a:rPr lang="en-US" sz="2000" b="0" i="1" smtClean="0">
                                  <a:latin typeface="Cambria Math" panose="02040503050406030204" pitchFamily="18" charset="0"/>
                                </a:rPr>
                                <m:t>𝑘</m:t>
                              </m:r>
                            </m:e>
                            <m:sub>
                              <m:r>
                                <a:rPr lang="en-US" sz="2000" b="0" i="1" smtClean="0">
                                  <a:latin typeface="Cambria Math" panose="02040503050406030204" pitchFamily="18" charset="0"/>
                                </a:rPr>
                                <m:t>𝐵</m:t>
                              </m:r>
                            </m:sub>
                          </m:sSub>
                          <m:r>
                            <a:rPr lang="en-US" sz="2000" b="0" i="1" smtClean="0">
                              <a:latin typeface="Cambria Math" panose="02040503050406030204" pitchFamily="18" charset="0"/>
                            </a:rPr>
                            <m:t>𝑇</m:t>
                          </m:r>
                        </m:num>
                        <m:den>
                          <m:r>
                            <a:rPr lang="en-US" sz="2000" b="0" i="1" smtClean="0">
                              <a:latin typeface="Cambria Math" panose="02040503050406030204" pitchFamily="18" charset="0"/>
                            </a:rPr>
                            <m:t>6</m:t>
                          </m:r>
                          <m:r>
                            <a:rPr lang="en-US" sz="2000" b="0" i="1" smtClean="0">
                              <a:latin typeface="Cambria Math" panose="02040503050406030204" pitchFamily="18" charset="0"/>
                            </a:rPr>
                            <m:t>𝜋𝜂</m:t>
                          </m:r>
                          <m:r>
                            <a:rPr lang="en-US" sz="2000" b="0" i="1" smtClean="0">
                              <a:latin typeface="Cambria Math" panose="02040503050406030204" pitchFamily="18" charset="0"/>
                            </a:rPr>
                            <m:t>𝑎</m:t>
                          </m:r>
                        </m:den>
                      </m:f>
                      <m:r>
                        <a:rPr lang="en-US" sz="2000" b="0" i="1" smtClean="0">
                          <a:latin typeface="Cambria Math" panose="02040503050406030204" pitchFamily="18" charset="0"/>
                        </a:rPr>
                        <m:t>⇒</m:t>
                      </m:r>
                      <m:r>
                        <a:rPr lang="en-US" sz="2000" i="1">
                          <a:latin typeface="Cambria Math" panose="02040503050406030204" pitchFamily="18" charset="0"/>
                        </a:rPr>
                        <m:t>𝜏</m:t>
                      </m:r>
                      <m:r>
                        <a:rPr lang="en-US" sz="2000" i="1">
                          <a:latin typeface="Cambria Math" panose="02040503050406030204" pitchFamily="18" charset="0"/>
                        </a:rPr>
                        <m:t>=</m:t>
                      </m:r>
                      <m:f>
                        <m:fPr>
                          <m:ctrlPr>
                            <a:rPr lang="en-US" sz="2000" i="1">
                              <a:latin typeface="Cambria Math" panose="02040503050406030204" pitchFamily="18" charset="0"/>
                            </a:rPr>
                          </m:ctrlPr>
                        </m:fPr>
                        <m:num>
                          <m:sSup>
                            <m:sSupPr>
                              <m:ctrlPr>
                                <a:rPr lang="en-US" sz="2000" i="1">
                                  <a:latin typeface="Cambria Math" panose="02040503050406030204" pitchFamily="18" charset="0"/>
                                </a:rPr>
                              </m:ctrlPr>
                            </m:sSupPr>
                            <m:e>
                              <m:r>
                                <a:rPr lang="en-US" sz="2000" i="1">
                                  <a:latin typeface="Cambria Math" panose="02040503050406030204" pitchFamily="18" charset="0"/>
                                </a:rPr>
                                <m:t>𝑅</m:t>
                              </m:r>
                            </m:e>
                            <m:sup>
                              <m:r>
                                <a:rPr lang="en-US" sz="2000" i="1">
                                  <a:latin typeface="Cambria Math" panose="02040503050406030204" pitchFamily="18" charset="0"/>
                                </a:rPr>
                                <m:t>2</m:t>
                              </m:r>
                            </m:sup>
                          </m:sSup>
                          <m:r>
                            <a:rPr lang="en-US" sz="2000" b="0" i="1" smtClean="0">
                              <a:latin typeface="Cambria Math" panose="02040503050406030204" pitchFamily="18" charset="0"/>
                            </a:rPr>
                            <m:t>𝜋𝜂</m:t>
                          </m:r>
                          <m:r>
                            <a:rPr lang="en-US" sz="2000" b="0" i="1" smtClean="0">
                              <a:latin typeface="Cambria Math" panose="02040503050406030204" pitchFamily="18" charset="0"/>
                            </a:rPr>
                            <m:t>𝑎</m:t>
                          </m:r>
                        </m:num>
                        <m:den>
                          <m:sSub>
                            <m:sSubPr>
                              <m:ctrlPr>
                                <a:rPr lang="en-US" sz="2000" b="0" i="1" smtClean="0">
                                  <a:latin typeface="Cambria Math" panose="02040503050406030204" pitchFamily="18" charset="0"/>
                                </a:rPr>
                              </m:ctrlPr>
                            </m:sSubPr>
                            <m:e>
                              <m:r>
                                <a:rPr lang="en-US" sz="2000" b="0" i="1" smtClean="0">
                                  <a:latin typeface="Cambria Math" panose="02040503050406030204" pitchFamily="18" charset="0"/>
                                </a:rPr>
                                <m:t>𝑘</m:t>
                              </m:r>
                            </m:e>
                            <m:sub>
                              <m:r>
                                <a:rPr lang="en-US" sz="2000" b="0" i="1" smtClean="0">
                                  <a:latin typeface="Cambria Math" panose="02040503050406030204" pitchFamily="18" charset="0"/>
                                </a:rPr>
                                <m:t>𝐵</m:t>
                              </m:r>
                            </m:sub>
                          </m:sSub>
                          <m:r>
                            <a:rPr lang="en-US" sz="2000" b="0" i="1" smtClean="0">
                              <a:latin typeface="Cambria Math" panose="02040503050406030204" pitchFamily="18" charset="0"/>
                            </a:rPr>
                            <m:t>𝑇</m:t>
                          </m:r>
                        </m:den>
                      </m:f>
                    </m:oMath>
                  </m:oMathPara>
                </a14:m>
                <a:endParaRPr lang="en-US" sz="2000" dirty="0" smtClean="0">
                  <a:latin typeface="NimbusRomNo9L-Regu"/>
                </a:endParaRPr>
              </a:p>
              <a:p>
                <a:r>
                  <a:rPr lang="en-US" sz="2000" dirty="0" smtClean="0">
                    <a:latin typeface="NimbusRomNo9L-Regu"/>
                  </a:rPr>
                  <a:t>Where </a:t>
                </a:r>
                <a14:m>
                  <m:oMath xmlns:m="http://schemas.openxmlformats.org/officeDocument/2006/math">
                    <m:r>
                      <a:rPr lang="en-US" sz="2000" i="1">
                        <a:latin typeface="Cambria Math" panose="02040503050406030204" pitchFamily="18" charset="0"/>
                      </a:rPr>
                      <m:t>𝑎</m:t>
                    </m:r>
                    <m:r>
                      <a:rPr lang="en-US" sz="2000" b="0" i="0" smtClean="0">
                        <a:latin typeface="Cambria Math" panose="02040503050406030204" pitchFamily="18" charset="0"/>
                      </a:rPr>
                      <m:t>= </m:t>
                    </m:r>
                  </m:oMath>
                </a14:m>
                <a:r>
                  <a:rPr lang="en-US" sz="2000" dirty="0" smtClean="0">
                    <a:latin typeface="NimbusRomNo9L-Regu"/>
                  </a:rPr>
                  <a:t>radius of protein and </a:t>
                </a:r>
                <a14:m>
                  <m:oMath xmlns:m="http://schemas.openxmlformats.org/officeDocument/2006/math">
                    <m:r>
                      <a:rPr lang="en-US" sz="2000" i="1">
                        <a:latin typeface="Cambria Math" panose="02040503050406030204" pitchFamily="18" charset="0"/>
                      </a:rPr>
                      <m:t>𝜂</m:t>
                    </m:r>
                    <m:r>
                      <a:rPr lang="en-US" sz="2000" b="0" i="1" smtClean="0">
                        <a:latin typeface="Cambria Math" panose="02040503050406030204" pitchFamily="18" charset="0"/>
                      </a:rPr>
                      <m:t>=</m:t>
                    </m:r>
                  </m:oMath>
                </a14:m>
                <a:r>
                  <a:rPr lang="en-US" sz="2000" dirty="0" smtClean="0">
                    <a:latin typeface="NimbusRomNo9L-Regu"/>
                  </a:rPr>
                  <a:t> viscosity of fluid</a:t>
                </a:r>
              </a:p>
              <a:p>
                <a:endParaRPr lang="en-US" sz="2000" dirty="0" smtClean="0">
                  <a:latin typeface="NimbusRomNo9L-Regu"/>
                </a:endParaRPr>
              </a:p>
              <a:p>
                <a:r>
                  <a:rPr lang="en-US" sz="2000" dirty="0"/>
                  <a:t>Many reactions occur on membrane surfaces or within membrane bound compartments, and cytoplasm </a:t>
                </a:r>
                <a:r>
                  <a:rPr lang="en-US" sz="2000" dirty="0" smtClean="0"/>
                  <a:t>packed </a:t>
                </a:r>
                <a:r>
                  <a:rPr lang="en-US" sz="2000" dirty="0"/>
                  <a:t>with proteins (average center-center distance 7nm)</a:t>
                </a:r>
              </a:p>
              <a:p>
                <a:endParaRPr lang="en-US" sz="2000" dirty="0" smtClean="0">
                  <a:latin typeface="NimbusRomNo9L-Regu"/>
                </a:endParaRPr>
              </a:p>
              <a:p>
                <a:r>
                  <a:rPr lang="en-US" sz="2000" dirty="0" smtClean="0">
                    <a:latin typeface="NimbusRomNo9L-Regu"/>
                  </a:rPr>
                  <a:t>Diffusion </a:t>
                </a:r>
                <a14:m>
                  <m:oMath xmlns:m="http://schemas.openxmlformats.org/officeDocument/2006/math">
                    <m:r>
                      <a:rPr lang="en-US" sz="2000" i="1" dirty="0">
                        <a:latin typeface="Cambria Math" panose="02040503050406030204" pitchFamily="18" charset="0"/>
                      </a:rPr>
                      <m:t>4−10</m:t>
                    </m:r>
                    <m:r>
                      <a:rPr lang="en-US" sz="2000" b="0" i="1" dirty="0" smtClean="0">
                        <a:latin typeface="Cambria Math" panose="02040503050406030204" pitchFamily="18" charset="0"/>
                      </a:rPr>
                      <m:t>00</m:t>
                    </m:r>
                    <m:r>
                      <a:rPr lang="en-US" sz="2000" i="1" dirty="0">
                        <a:latin typeface="Cambria Math" panose="02040503050406030204" pitchFamily="18" charset="0"/>
                      </a:rPr>
                      <m:t>×</m:t>
                    </m:r>
                  </m:oMath>
                </a14:m>
                <a:r>
                  <a:rPr lang="en-US" sz="2000" dirty="0" smtClean="0">
                    <a:latin typeface="NimbusRomNo9L-Regu"/>
                  </a:rPr>
                  <a:t> slower </a:t>
                </a:r>
                <a:r>
                  <a:rPr lang="en-US" sz="2000" dirty="0">
                    <a:latin typeface="NimbusRomNo9L-Regu"/>
                  </a:rPr>
                  <a:t>in cytoplasm than water and </a:t>
                </a:r>
                <a14:m>
                  <m:oMath xmlns:m="http://schemas.openxmlformats.org/officeDocument/2006/math">
                    <m:r>
                      <a:rPr lang="en-US" sz="2000" i="1" dirty="0" smtClean="0">
                        <a:latin typeface="Cambria Math" panose="02040503050406030204" pitchFamily="18" charset="0"/>
                      </a:rPr>
                      <m:t>2−10×</m:t>
                    </m:r>
                  </m:oMath>
                </a14:m>
                <a:r>
                  <a:rPr lang="en-US" sz="2000" dirty="0">
                    <a:latin typeface="NimbusRomNo9L-Regu"/>
                  </a:rPr>
                  <a:t> </a:t>
                </a:r>
                <a:r>
                  <a:rPr lang="en-US" sz="2000" dirty="0" smtClean="0">
                    <a:latin typeface="NimbusRomNo9L-Regu"/>
                  </a:rPr>
                  <a:t>slower </a:t>
                </a:r>
                <a:r>
                  <a:rPr lang="en-US" sz="2000" dirty="0">
                    <a:latin typeface="NimbusRomNo9L-Regu"/>
                  </a:rPr>
                  <a:t>in </a:t>
                </a:r>
                <a:r>
                  <a:rPr lang="en-US" sz="2000" dirty="0" smtClean="0">
                    <a:latin typeface="NimbusRomNo9L-Regu"/>
                  </a:rPr>
                  <a:t>membrane than cytoplasm, but depends on size of protein!</a:t>
                </a:r>
                <a:endParaRPr lang="en-US" sz="2000" dirty="0">
                  <a:latin typeface="NimbusRomNo9L-Regu"/>
                </a:endParaRPr>
              </a:p>
              <a:p>
                <a:endParaRPr lang="en-US" sz="2000" dirty="0" smtClean="0">
                  <a:latin typeface="NimbusRomNo9L-Regu"/>
                </a:endParaRPr>
              </a:p>
            </p:txBody>
          </p:sp>
        </mc:Choice>
        <mc:Fallback xmlns="">
          <p:sp>
            <p:nvSpPr>
              <p:cNvPr id="12" name="Rectangle 11"/>
              <p:cNvSpPr>
                <a:spLocks noRot="1" noChangeAspect="1" noMove="1" noResize="1" noEditPoints="1" noAdjustHandles="1" noChangeArrowheads="1" noChangeShapeType="1" noTextEdit="1"/>
              </p:cNvSpPr>
              <p:nvPr/>
            </p:nvSpPr>
            <p:spPr>
              <a:xfrm>
                <a:off x="538608" y="990600"/>
                <a:ext cx="5386122" cy="5965479"/>
              </a:xfrm>
              <a:prstGeom prst="rect">
                <a:avLst/>
              </a:prstGeom>
              <a:blipFill rotWithShape="0">
                <a:blip r:embed="rId7"/>
                <a:stretch>
                  <a:fillRect l="-1131" t="-511" r="-1584"/>
                </a:stretch>
              </a:blipFill>
            </p:spPr>
            <p:txBody>
              <a:bodyPr/>
              <a:lstStyle/>
              <a:p>
                <a:r>
                  <a:rPr lang="en-US">
                    <a:noFill/>
                  </a:rPr>
                  <a:t> </a:t>
                </a:r>
              </a:p>
            </p:txBody>
          </p:sp>
        </mc:Fallback>
      </mc:AlternateContent>
      <p:sp>
        <p:nvSpPr>
          <p:cNvPr id="4" name="Rectangle 3"/>
          <p:cNvSpPr/>
          <p:nvPr/>
        </p:nvSpPr>
        <p:spPr>
          <a:xfrm>
            <a:off x="5867399" y="3194550"/>
            <a:ext cx="3233257" cy="461665"/>
          </a:xfrm>
          <a:prstGeom prst="rect">
            <a:avLst/>
          </a:prstGeom>
        </p:spPr>
        <p:txBody>
          <a:bodyPr wrap="square">
            <a:spAutoFit/>
          </a:bodyPr>
          <a:lstStyle/>
          <a:p>
            <a:r>
              <a:rPr lang="en-US" sz="1200" dirty="0"/>
              <a:t>http://book.bionumbers.org/what-are-the-time-scales-for-diffusion-in-cells/</a:t>
            </a:r>
          </a:p>
        </p:txBody>
      </p:sp>
    </p:spTree>
    <p:extLst>
      <p:ext uri="{BB962C8B-B14F-4D97-AF65-F5344CB8AC3E}">
        <p14:creationId xmlns:p14="http://schemas.microsoft.com/office/powerpoint/2010/main" val="250695939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Biocomplexity Logo"/>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descr="redblackblocki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p:nvSpPr>
        <p:spPr>
          <a:xfrm>
            <a:off x="110062" y="533400"/>
            <a:ext cx="9033152" cy="2215991"/>
          </a:xfrm>
          <a:prstGeom prst="rect">
            <a:avLst/>
          </a:prstGeom>
        </p:spPr>
        <p:txBody>
          <a:bodyPr wrap="square">
            <a:spAutoFit/>
          </a:bodyPr>
          <a:lstStyle/>
          <a:p>
            <a:r>
              <a:rPr lang="en-US" sz="2400" b="1" dirty="0" smtClean="0">
                <a:solidFill>
                  <a:srgbClr val="00CC00"/>
                </a:solidFill>
                <a:latin typeface="NimbusRomNo9L-Regu"/>
              </a:rPr>
              <a:t>Stirred reactor OK for small molecules in GRNs and Signaling in bacteria, but only for GRNs in eukaryotes</a:t>
            </a:r>
          </a:p>
          <a:p>
            <a:endParaRPr lang="en-US" dirty="0">
              <a:latin typeface="NimbusRomNo9L-Regu"/>
            </a:endParaRPr>
          </a:p>
          <a:p>
            <a:r>
              <a:rPr lang="en-US" dirty="0" smtClean="0">
                <a:latin typeface="NimbusRomNo9L-Regu"/>
              </a:rPr>
              <a:t>For Metabolic networks and for large molecules in both bacteria and eukaryotes and for Signaling networks </a:t>
            </a:r>
          </a:p>
          <a:p>
            <a:endParaRPr lang="en-US" dirty="0" smtClean="0">
              <a:latin typeface="NimbusRomNo9L-Regu"/>
            </a:endParaRPr>
          </a:p>
          <a:p>
            <a:r>
              <a:rPr lang="en-US" dirty="0" smtClean="0">
                <a:latin typeface="NimbusRomNo9L-Regu"/>
              </a:rPr>
              <a:t>In eukaryotes we may need to at least divide into compartments </a:t>
            </a:r>
            <a:endParaRPr lang="en-US" dirty="0"/>
          </a:p>
        </p:txBody>
      </p:sp>
      <mc:AlternateContent xmlns:mc="http://schemas.openxmlformats.org/markup-compatibility/2006" xmlns:a14="http://schemas.microsoft.com/office/drawing/2010/main">
        <mc:Choice Requires="a14">
          <p:graphicFrame>
            <p:nvGraphicFramePr>
              <p:cNvPr id="3" name="Table 2"/>
              <p:cNvGraphicFramePr>
                <a:graphicFrameLocks noGrp="1"/>
              </p:cNvGraphicFramePr>
              <p:nvPr>
                <p:extLst>
                  <p:ext uri="{D42A27DB-BD31-4B8C-83A1-F6EECF244321}">
                    <p14:modId xmlns:p14="http://schemas.microsoft.com/office/powerpoint/2010/main" val="3643301295"/>
                  </p:ext>
                </p:extLst>
              </p:nvPr>
            </p:nvGraphicFramePr>
            <p:xfrm>
              <a:off x="188110" y="1524000"/>
              <a:ext cx="8659027" cy="4447746"/>
            </p:xfrm>
            <a:graphic>
              <a:graphicData uri="http://schemas.openxmlformats.org/drawingml/2006/table">
                <a:tbl>
                  <a:tblPr firstRow="1" bandRow="1">
                    <a:tableStyleId>{5C22544A-7EE6-4342-B048-85BDC9FD1C3A}</a:tableStyleId>
                  </a:tblPr>
                  <a:tblGrid>
                    <a:gridCol w="1434307"/>
                    <a:gridCol w="1143000"/>
                    <a:gridCol w="1371600"/>
                    <a:gridCol w="1509991"/>
                    <a:gridCol w="1569612"/>
                    <a:gridCol w="1630517"/>
                  </a:tblGrid>
                  <a:tr h="378245">
                    <a:tc>
                      <a:txBody>
                        <a:bodyPr/>
                        <a:lstStyle/>
                        <a:p>
                          <a:endParaRPr lang="en-US" sz="1600" dirty="0"/>
                        </a:p>
                      </a:txBody>
                      <a:tcPr/>
                    </a:tc>
                    <a:tc>
                      <a:txBody>
                        <a:bodyPr/>
                        <a:lstStyle/>
                        <a:p>
                          <a:endParaRPr lang="en-US" sz="1600" dirty="0"/>
                        </a:p>
                      </a:txBody>
                      <a:tcPr/>
                    </a:tc>
                    <a:tc>
                      <a:txBody>
                        <a:bodyPr/>
                        <a:lstStyle/>
                        <a:p>
                          <a:endParaRPr lang="en-US" sz="1600" dirty="0"/>
                        </a:p>
                      </a:txBody>
                      <a:tcPr/>
                    </a:tc>
                    <a:tc gridSpan="3">
                      <a:txBody>
                        <a:bodyPr/>
                        <a:lstStyle/>
                        <a:p>
                          <a:r>
                            <a:rPr lang="en-US" sz="1600" dirty="0" smtClean="0"/>
                            <a:t>Diffusion </a:t>
                          </a:r>
                          <a:r>
                            <a:rPr lang="en-US" sz="1600" dirty="0" err="1" smtClean="0"/>
                            <a:t>TImes</a:t>
                          </a:r>
                          <a:endParaRPr lang="en-US" sz="1600" dirty="0"/>
                        </a:p>
                      </a:txBody>
                      <a:tcPr/>
                    </a:tc>
                    <a:tc hMerge="1">
                      <a:txBody>
                        <a:bodyPr/>
                        <a:lstStyle/>
                        <a:p>
                          <a:endParaRPr lang="en-US" dirty="0"/>
                        </a:p>
                      </a:txBody>
                      <a:tcPr/>
                    </a:tc>
                    <a:tc hMerge="1">
                      <a:txBody>
                        <a:bodyPr/>
                        <a:lstStyle/>
                        <a:p>
                          <a:endParaRPr lang="en-US" dirty="0"/>
                        </a:p>
                      </a:txBody>
                      <a:tcPr/>
                    </a:tc>
                  </a:tr>
                  <a:tr h="652862">
                    <a:tc>
                      <a:txBody>
                        <a:bodyPr/>
                        <a:lstStyle/>
                        <a:p>
                          <a:endParaRPr lang="en-US" sz="1600" dirty="0"/>
                        </a:p>
                      </a:txBody>
                      <a:tcPr/>
                    </a:tc>
                    <a:tc>
                      <a:txBody>
                        <a:bodyPr/>
                        <a:lstStyle/>
                        <a:p>
                          <a:r>
                            <a:rPr lang="en-US" sz="1600" dirty="0" smtClean="0"/>
                            <a:t>Length Scale</a:t>
                          </a:r>
                          <a:endParaRPr lang="en-US" sz="1600" dirty="0"/>
                        </a:p>
                      </a:txBody>
                      <a:tcPr/>
                    </a:tc>
                    <a:tc>
                      <a:txBody>
                        <a:bodyPr/>
                        <a:lstStyle/>
                        <a:p>
                          <a:r>
                            <a:rPr lang="en-US" sz="1600" dirty="0" smtClean="0"/>
                            <a:t>Time Scale</a:t>
                          </a:r>
                          <a:endParaRPr lang="en-US" sz="1600" dirty="0"/>
                        </a:p>
                      </a:txBody>
                      <a:tcPr/>
                    </a:tc>
                    <a:tc>
                      <a:txBody>
                        <a:bodyPr/>
                        <a:lstStyle/>
                        <a:p>
                          <a:r>
                            <a:rPr lang="en-US" sz="1600" dirty="0" smtClean="0"/>
                            <a:t>Small Molecule</a:t>
                          </a:r>
                          <a:endParaRPr lang="en-US" sz="1600" dirty="0"/>
                        </a:p>
                      </a:txBody>
                      <a:tcPr/>
                    </a:tc>
                    <a:tc>
                      <a:txBody>
                        <a:bodyPr/>
                        <a:lstStyle/>
                        <a:p>
                          <a:r>
                            <a:rPr lang="en-US" sz="1600" dirty="0" smtClean="0"/>
                            <a:t>Typical Protein</a:t>
                          </a:r>
                          <a:endParaRPr lang="en-US" sz="1600" dirty="0"/>
                        </a:p>
                      </a:txBody>
                      <a:tcPr/>
                    </a:tc>
                    <a:tc>
                      <a:txBody>
                        <a:bodyPr/>
                        <a:lstStyle/>
                        <a:p>
                          <a:r>
                            <a:rPr lang="en-US" sz="1600" dirty="0" smtClean="0"/>
                            <a:t>Large Protein</a:t>
                          </a:r>
                          <a:endParaRPr lang="en-US" sz="1600" dirty="0"/>
                        </a:p>
                      </a:txBody>
                      <a:tcPr/>
                    </a:tc>
                  </a:tr>
                  <a:tr h="606439">
                    <a:tc>
                      <a:txBody>
                        <a:bodyPr/>
                        <a:lstStyle/>
                        <a:p>
                          <a:r>
                            <a:rPr lang="en-US" sz="1600" dirty="0" smtClean="0"/>
                            <a:t>Bacteria</a:t>
                          </a:r>
                        </a:p>
                        <a:p>
                          <a:r>
                            <a:rPr lang="en-US" sz="1600" dirty="0" smtClean="0"/>
                            <a:t>Mitochondria</a:t>
                          </a:r>
                          <a:endParaRPr lang="en-US" sz="1600" dirty="0"/>
                        </a:p>
                      </a:txBody>
                      <a:tcPr/>
                    </a:tc>
                    <a:tc>
                      <a:txBody>
                        <a:bodyPr/>
                        <a:lstStyle/>
                        <a:p>
                          <a:pPr/>
                          <a14:m>
                            <m:oMathPara xmlns:m="http://schemas.openxmlformats.org/officeDocument/2006/math">
                              <m:oMathParaPr>
                                <m:jc m:val="centerGroup"/>
                              </m:oMathParaPr>
                              <m:oMath xmlns:m="http://schemas.openxmlformats.org/officeDocument/2006/math">
                                <m:r>
                                  <a:rPr lang="en-US" sz="1600" b="0" i="1" smtClean="0">
                                    <a:latin typeface="Cambria Math" panose="02040503050406030204" pitchFamily="18" charset="0"/>
                                  </a:rPr>
                                  <m:t>1 </m:t>
                                </m:r>
                                <m:r>
                                  <a:rPr lang="en-US" sz="1600" b="0" i="1" smtClean="0">
                                    <a:latin typeface="Cambria Math" panose="02040503050406030204" pitchFamily="18" charset="0"/>
                                  </a:rPr>
                                  <m:t>𝜇</m:t>
                                </m:r>
                                <m:r>
                                  <a:rPr lang="en-US" sz="1600" b="0" i="1" smtClean="0">
                                    <a:latin typeface="Cambria Math" panose="02040503050406030204" pitchFamily="18" charset="0"/>
                                  </a:rPr>
                                  <m:t>𝑚</m:t>
                                </m:r>
                              </m:oMath>
                            </m:oMathPara>
                          </a14:m>
                          <a:endParaRPr lang="en-US" sz="1600" dirty="0"/>
                        </a:p>
                      </a:txBody>
                      <a:tcPr/>
                    </a:tc>
                    <a:tc>
                      <a:txBody>
                        <a:bodyPr/>
                        <a:lstStyle/>
                        <a:p>
                          <a:endParaRPr lang="en-US" sz="1600" dirty="0"/>
                        </a:p>
                      </a:txBody>
                      <a:tcPr/>
                    </a:tc>
                    <a:tc>
                      <a:txBody>
                        <a:bodyPr/>
                        <a:lstStyle/>
                        <a:p>
                          <a:pPr/>
                          <a14:m>
                            <m:oMathPara xmlns:m="http://schemas.openxmlformats.org/officeDocument/2006/math">
                              <m:oMathParaPr>
                                <m:jc m:val="centerGroup"/>
                              </m:oMathParaPr>
                              <m:oMath xmlns:m="http://schemas.openxmlformats.org/officeDocument/2006/math">
                                <m:sSup>
                                  <m:sSupPr>
                                    <m:ctrlPr>
                                      <a:rPr lang="en-US" sz="1600" i="1" dirty="0" smtClean="0">
                                        <a:latin typeface="Cambria Math" panose="02040503050406030204" pitchFamily="18" charset="0"/>
                                      </a:rPr>
                                    </m:ctrlPr>
                                  </m:sSupPr>
                                  <m:e>
                                    <m:r>
                                      <a:rPr lang="en-US" sz="1600" b="0" i="1" dirty="0" smtClean="0">
                                        <a:latin typeface="Cambria Math" panose="02040503050406030204" pitchFamily="18" charset="0"/>
                                      </a:rPr>
                                      <m:t>5×</m:t>
                                    </m:r>
                                    <m:r>
                                      <a:rPr lang="en-US" sz="1600" i="1" dirty="0">
                                        <a:latin typeface="Cambria Math" panose="02040503050406030204" pitchFamily="18" charset="0"/>
                                      </a:rPr>
                                      <m:t>10</m:t>
                                    </m:r>
                                  </m:e>
                                  <m:sup>
                                    <m:r>
                                      <a:rPr lang="en-US" sz="1600" i="1" dirty="0">
                                        <a:latin typeface="Cambria Math" panose="02040503050406030204" pitchFamily="18" charset="0"/>
                                      </a:rPr>
                                      <m:t>−</m:t>
                                    </m:r>
                                    <m:r>
                                      <a:rPr lang="en-US" sz="1600" b="0" i="1" dirty="0" smtClean="0">
                                        <a:latin typeface="Cambria Math" panose="02040503050406030204" pitchFamily="18" charset="0"/>
                                      </a:rPr>
                                      <m:t>5</m:t>
                                    </m:r>
                                  </m:sup>
                                </m:sSup>
                                <m:r>
                                  <m:rPr>
                                    <m:nor/>
                                  </m:rPr>
                                  <a:rPr lang="en-US" sz="1600" dirty="0">
                                    <a:latin typeface="NimbusRomNo9L-Regu"/>
                                  </a:rPr>
                                  <m:t> </m:t>
                                </m:r>
                                <m:r>
                                  <m:rPr>
                                    <m:nor/>
                                  </m:rPr>
                                  <a:rPr lang="en-US" sz="1600" dirty="0">
                                    <a:latin typeface="NimbusRomNo9L-Regu"/>
                                  </a:rPr>
                                  <m:t>s</m:t>
                                </m:r>
                              </m:oMath>
                            </m:oMathPara>
                          </a14:m>
                          <a:endParaRPr lang="en-US" sz="1600" dirty="0"/>
                        </a:p>
                      </a:txBody>
                      <a:tcPr/>
                    </a:tc>
                    <a:tc>
                      <a:txBody>
                        <a:bodyPr/>
                        <a:lstStyle/>
                        <a:p>
                          <a:pPr/>
                          <a14:m>
                            <m:oMathPara xmlns:m="http://schemas.openxmlformats.org/officeDocument/2006/math">
                              <m:oMathParaPr>
                                <m:jc m:val="centerGroup"/>
                              </m:oMathParaPr>
                              <m:oMath xmlns:m="http://schemas.openxmlformats.org/officeDocument/2006/math">
                                <m:sSup>
                                  <m:sSupPr>
                                    <m:ctrlPr>
                                      <a:rPr lang="en-US" sz="1600" i="1" dirty="0" smtClean="0">
                                        <a:latin typeface="Cambria Math" panose="02040503050406030204" pitchFamily="18" charset="0"/>
                                      </a:rPr>
                                    </m:ctrlPr>
                                  </m:sSupPr>
                                  <m:e>
                                    <m:r>
                                      <a:rPr lang="en-US" sz="1600" i="1" dirty="0">
                                        <a:latin typeface="Cambria Math" panose="02040503050406030204" pitchFamily="18" charset="0"/>
                                      </a:rPr>
                                      <m:t>10</m:t>
                                    </m:r>
                                  </m:e>
                                  <m:sup>
                                    <m:r>
                                      <a:rPr lang="en-US" sz="1600" i="1" dirty="0">
                                        <a:latin typeface="Cambria Math" panose="02040503050406030204" pitchFamily="18" charset="0"/>
                                      </a:rPr>
                                      <m:t>−2</m:t>
                                    </m:r>
                                  </m:sup>
                                </m:sSup>
                                <m:r>
                                  <m:rPr>
                                    <m:nor/>
                                  </m:rPr>
                                  <a:rPr lang="en-US" sz="1600" dirty="0">
                                    <a:latin typeface="NimbusRomNo9L-Regu"/>
                                  </a:rPr>
                                  <m:t> </m:t>
                                </m:r>
                                <m:r>
                                  <m:rPr>
                                    <m:nor/>
                                  </m:rPr>
                                  <a:rPr lang="en-US" sz="1600" dirty="0">
                                    <a:latin typeface="NimbusRomNo9L-Regu"/>
                                  </a:rPr>
                                  <m:t>s</m:t>
                                </m:r>
                              </m:oMath>
                            </m:oMathPara>
                          </a14:m>
                          <a:endParaRPr lang="en-US" sz="1600" dirty="0"/>
                        </a:p>
                      </a:txBody>
                      <a:tcPr/>
                    </a:tc>
                    <a:tc>
                      <a:txBody>
                        <a:bodyPr/>
                        <a:lstStyle/>
                        <a:p>
                          <a14:m>
                            <m:oMath xmlns:m="http://schemas.openxmlformats.org/officeDocument/2006/math">
                              <m:r>
                                <a:rPr lang="en-US" sz="1600" b="0" i="1" smtClean="0">
                                  <a:latin typeface="Cambria Math" panose="02040503050406030204" pitchFamily="18" charset="0"/>
                                </a:rPr>
                                <m:t>0.1</m:t>
                              </m:r>
                            </m:oMath>
                          </a14:m>
                          <a:r>
                            <a:rPr lang="en-US" sz="1600" dirty="0" smtClean="0"/>
                            <a:t> s</a:t>
                          </a:r>
                          <a:endParaRPr lang="en-US" sz="1600" dirty="0"/>
                        </a:p>
                      </a:txBody>
                      <a:tcPr/>
                    </a:tc>
                  </a:tr>
                  <a:tr h="381000">
                    <a:tc>
                      <a:txBody>
                        <a:bodyPr/>
                        <a:lstStyle/>
                        <a:p>
                          <a:r>
                            <a:rPr lang="en-US" sz="1600" dirty="0" smtClean="0"/>
                            <a:t>Metabolic</a:t>
                          </a:r>
                        </a:p>
                      </a:txBody>
                      <a:tcPr/>
                    </a:tc>
                    <a:tc>
                      <a:txBody>
                        <a:bodyPr/>
                        <a:lstStyle/>
                        <a:p>
                          <a:endParaRPr lang="en-US" sz="1600" dirty="0"/>
                        </a:p>
                      </a:txBody>
                      <a:tcPr/>
                    </a:tc>
                    <a:tc>
                      <a:txBody>
                        <a:bodyPr/>
                        <a:lstStyle/>
                        <a:p>
                          <a:r>
                            <a:rPr lang="en-US" sz="1600" dirty="0" smtClean="0"/>
                            <a:t>0.01s</a:t>
                          </a:r>
                        </a:p>
                      </a:txBody>
                      <a:tcPr/>
                    </a:tc>
                    <a:tc>
                      <a:txBody>
                        <a:bodyPr/>
                        <a:lstStyle/>
                        <a:p>
                          <a:r>
                            <a:rPr lang="en-US" sz="1600" b="1" dirty="0" smtClean="0"/>
                            <a:t>OK</a:t>
                          </a:r>
                        </a:p>
                      </a:txBody>
                      <a:tcPr>
                        <a:solidFill>
                          <a:srgbClr val="00CC00"/>
                        </a:solidFill>
                      </a:tcPr>
                    </a:tc>
                    <a:tc>
                      <a:txBody>
                        <a:bodyPr/>
                        <a:lstStyle/>
                        <a:p>
                          <a:r>
                            <a:rPr lang="en-US" sz="1600" b="1" dirty="0" smtClean="0"/>
                            <a:t>??</a:t>
                          </a:r>
                        </a:p>
                      </a:txBody>
                      <a:tcPr>
                        <a:solidFill>
                          <a:srgbClr val="FFFF00"/>
                        </a:solidFill>
                      </a:tcPr>
                    </a:tc>
                    <a:tc>
                      <a:txBody>
                        <a:bodyPr/>
                        <a:lstStyle/>
                        <a:p>
                          <a:r>
                            <a:rPr lang="en-US" sz="1600" b="1" dirty="0" smtClean="0"/>
                            <a:t>BAD</a:t>
                          </a:r>
                        </a:p>
                      </a:txBody>
                      <a:tcPr>
                        <a:solidFill>
                          <a:srgbClr val="FF0000"/>
                        </a:solidFill>
                      </a:tcPr>
                    </a:tc>
                  </a:tr>
                  <a:tr h="381000">
                    <a:tc>
                      <a:txBody>
                        <a:bodyPr/>
                        <a:lstStyle/>
                        <a:p>
                          <a:r>
                            <a:rPr lang="en-US" sz="1600" dirty="0" smtClean="0"/>
                            <a:t>Signal</a:t>
                          </a:r>
                        </a:p>
                      </a:txBody>
                      <a:tcPr/>
                    </a:tc>
                    <a:tc>
                      <a:txBody>
                        <a:bodyPr/>
                        <a:lstStyle/>
                        <a:p>
                          <a:endParaRPr lang="en-US" sz="1600" dirty="0"/>
                        </a:p>
                      </a:txBody>
                      <a:tcPr/>
                    </a:tc>
                    <a:tc>
                      <a:txBody>
                        <a:bodyPr/>
                        <a:lstStyle/>
                        <a:p>
                          <a:r>
                            <a:rPr lang="en-US" sz="1600" dirty="0" smtClean="0"/>
                            <a:t>10s</a:t>
                          </a:r>
                        </a:p>
                        <a:p>
                          <a:endParaRPr lang="en-US" sz="1600" dirty="0"/>
                        </a:p>
                      </a:txBody>
                      <a:tcPr/>
                    </a:tc>
                    <a:tc>
                      <a:txBody>
                        <a:bodyPr/>
                        <a:lstStyle/>
                        <a:p>
                          <a:r>
                            <a:rPr lang="en-US" sz="1600" b="1" dirty="0" smtClean="0"/>
                            <a:t>OK</a:t>
                          </a:r>
                          <a:endParaRPr lang="en-US" sz="1600" b="1" dirty="0"/>
                        </a:p>
                      </a:txBody>
                      <a:tcPr>
                        <a:solidFill>
                          <a:srgbClr val="00CC00"/>
                        </a:solidFill>
                      </a:tcPr>
                    </a:tc>
                    <a:tc>
                      <a:txBody>
                        <a:bodyPr/>
                        <a:lstStyle/>
                        <a:p>
                          <a:r>
                            <a:rPr lang="en-US" sz="1600" b="1" dirty="0" smtClean="0"/>
                            <a:t>OK</a:t>
                          </a:r>
                          <a:endParaRPr lang="en-US" sz="1600" b="1" dirty="0"/>
                        </a:p>
                      </a:txBody>
                      <a:tcPr>
                        <a:solidFill>
                          <a:srgbClr val="00CC00"/>
                        </a:solidFill>
                      </a:tcPr>
                    </a:tc>
                    <a:tc>
                      <a:txBody>
                        <a:bodyPr/>
                        <a:lstStyle/>
                        <a:p>
                          <a:r>
                            <a:rPr lang="en-US" sz="1600" b="1" dirty="0" smtClean="0"/>
                            <a:t>OK</a:t>
                          </a:r>
                          <a:endParaRPr lang="en-US" sz="1600" b="1" dirty="0"/>
                        </a:p>
                      </a:txBody>
                      <a:tcPr>
                        <a:solidFill>
                          <a:srgbClr val="00CC00"/>
                        </a:solidFill>
                      </a:tcPr>
                    </a:tc>
                  </a:tr>
                  <a:tr h="335280">
                    <a:tc>
                      <a:txBody>
                        <a:bodyPr/>
                        <a:lstStyle/>
                        <a:p>
                          <a:r>
                            <a:rPr lang="en-US" sz="1600" dirty="0" smtClean="0"/>
                            <a:t>GRN</a:t>
                          </a:r>
                          <a:endParaRPr lang="en-US" sz="1600" dirty="0"/>
                        </a:p>
                      </a:txBody>
                      <a:tcPr/>
                    </a:tc>
                    <a:tc>
                      <a:txBody>
                        <a:bodyPr/>
                        <a:lstStyle/>
                        <a:p>
                          <a:endParaRPr lang="en-US" sz="1600" dirty="0"/>
                        </a:p>
                      </a:txBody>
                      <a:tcPr/>
                    </a:tc>
                    <a:tc>
                      <a:txBody>
                        <a:bodyPr/>
                        <a:lstStyle/>
                        <a:p>
                          <a:r>
                            <a:rPr lang="en-US" sz="1600" dirty="0" smtClean="0"/>
                            <a:t>500s</a:t>
                          </a:r>
                          <a:endParaRPr lang="en-US" sz="1600" dirty="0"/>
                        </a:p>
                      </a:txBody>
                      <a:tcPr/>
                    </a:tc>
                    <a:tc>
                      <a:txBody>
                        <a:bodyPr/>
                        <a:lstStyle/>
                        <a:p>
                          <a:r>
                            <a:rPr lang="en-US" sz="1600" b="1" dirty="0" smtClean="0"/>
                            <a:t>OK</a:t>
                          </a:r>
                          <a:endParaRPr lang="en-US" sz="1600" b="1" dirty="0"/>
                        </a:p>
                      </a:txBody>
                      <a:tcPr>
                        <a:solidFill>
                          <a:srgbClr val="00CC00"/>
                        </a:solidFill>
                      </a:tcPr>
                    </a:tc>
                    <a:tc>
                      <a:txBody>
                        <a:bodyPr/>
                        <a:lstStyle/>
                        <a:p>
                          <a:r>
                            <a:rPr lang="en-US" sz="1600" b="1" dirty="0" smtClean="0"/>
                            <a:t>OK</a:t>
                          </a:r>
                          <a:endParaRPr lang="en-US" sz="1600" b="1" dirty="0"/>
                        </a:p>
                      </a:txBody>
                      <a:tcPr>
                        <a:solidFill>
                          <a:srgbClr val="00CC00"/>
                        </a:solidFill>
                      </a:tcPr>
                    </a:tc>
                    <a:tc>
                      <a:txBody>
                        <a:bodyPr/>
                        <a:lstStyle/>
                        <a:p>
                          <a:r>
                            <a:rPr lang="en-US" sz="1600" b="1" dirty="0" smtClean="0"/>
                            <a:t>OK</a:t>
                          </a:r>
                          <a:endParaRPr lang="en-US" sz="1600" b="1" dirty="0"/>
                        </a:p>
                      </a:txBody>
                      <a:tcPr>
                        <a:solidFill>
                          <a:srgbClr val="00CC00"/>
                        </a:solidFill>
                      </a:tcPr>
                    </a:tc>
                  </a:tr>
                  <a:tr h="399260">
                    <a:tc>
                      <a:txBody>
                        <a:bodyPr/>
                        <a:lstStyle/>
                        <a:p>
                          <a:r>
                            <a:rPr lang="en-US" sz="1600" dirty="0" smtClean="0"/>
                            <a:t>Human</a:t>
                          </a:r>
                          <a:r>
                            <a:rPr lang="en-US" sz="1600" baseline="0" dirty="0" smtClean="0"/>
                            <a:t> Cell</a:t>
                          </a:r>
                          <a:endParaRPr lang="en-US"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sz="1600" b="0" i="1" smtClean="0">
                                    <a:latin typeface="Cambria Math" panose="02040503050406030204" pitchFamily="18" charset="0"/>
                                  </a:rPr>
                                  <m:t>10 </m:t>
                                </m:r>
                                <m:r>
                                  <a:rPr lang="en-US" sz="1600" b="0" i="1" smtClean="0">
                                    <a:latin typeface="Cambria Math" panose="02040503050406030204" pitchFamily="18" charset="0"/>
                                  </a:rPr>
                                  <m:t>𝜇</m:t>
                                </m:r>
                                <m:r>
                                  <a:rPr lang="en-US" sz="1600" b="0" i="1" smtClean="0">
                                    <a:latin typeface="Cambria Math" panose="02040503050406030204" pitchFamily="18" charset="0"/>
                                  </a:rPr>
                                  <m:t>𝑚</m:t>
                                </m:r>
                              </m:oMath>
                            </m:oMathPara>
                          </a14:m>
                          <a:endParaRPr lang="en-US" sz="1600" dirty="0"/>
                        </a:p>
                      </a:txBody>
                      <a:tcPr/>
                    </a:tc>
                    <a:tc>
                      <a:txBody>
                        <a:bodyPr/>
                        <a:lstStyle/>
                        <a:p>
                          <a:endParaRPr lang="en-US"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p>
                                  <m:sSupPr>
                                    <m:ctrlPr>
                                      <a:rPr lang="en-US" sz="1600" b="0" i="1" dirty="0" smtClean="0">
                                        <a:latin typeface="Cambria Math" panose="02040503050406030204" pitchFamily="18" charset="0"/>
                                      </a:rPr>
                                    </m:ctrlPr>
                                  </m:sSupPr>
                                  <m:e>
                                    <m:r>
                                      <a:rPr lang="en-US" sz="1600" b="0" i="1" dirty="0" smtClean="0">
                                        <a:latin typeface="Cambria Math" panose="02040503050406030204" pitchFamily="18" charset="0"/>
                                      </a:rPr>
                                      <m:t>5×</m:t>
                                    </m:r>
                                    <m:r>
                                      <a:rPr lang="en-US" sz="1600" b="0" i="1" dirty="0">
                                        <a:latin typeface="Cambria Math" panose="02040503050406030204" pitchFamily="18" charset="0"/>
                                      </a:rPr>
                                      <m:t>10</m:t>
                                    </m:r>
                                  </m:e>
                                  <m:sup>
                                    <m:r>
                                      <a:rPr lang="en-US" sz="1600" b="0" i="1" dirty="0">
                                        <a:latin typeface="Cambria Math" panose="02040503050406030204" pitchFamily="18" charset="0"/>
                                      </a:rPr>
                                      <m:t>−</m:t>
                                    </m:r>
                                    <m:r>
                                      <a:rPr lang="en-US" sz="1600" b="0" i="1" dirty="0" smtClean="0">
                                        <a:latin typeface="Cambria Math" panose="02040503050406030204" pitchFamily="18" charset="0"/>
                                      </a:rPr>
                                      <m:t>2</m:t>
                                    </m:r>
                                  </m:sup>
                                </m:sSup>
                                <m:r>
                                  <m:rPr>
                                    <m:nor/>
                                  </m:rPr>
                                  <a:rPr lang="en-US" sz="1600" b="0" dirty="0">
                                    <a:latin typeface="NimbusRomNo9L-Regu"/>
                                  </a:rPr>
                                  <m:t> </m:t>
                                </m:r>
                                <m:r>
                                  <m:rPr>
                                    <m:nor/>
                                  </m:rPr>
                                  <a:rPr lang="en-US" sz="1600" b="0" dirty="0">
                                    <a:latin typeface="NimbusRomNo9L-Regu"/>
                                  </a:rPr>
                                  <m:t>s</m:t>
                                </m:r>
                              </m:oMath>
                            </m:oMathPara>
                          </a14:m>
                          <a:endParaRPr lang="en-US" sz="1600" b="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 xmlns:m="http://schemas.openxmlformats.org/officeDocument/2006/math">
                              <m:r>
                                <a:rPr lang="en-US" sz="1600" b="0" i="1" smtClean="0">
                                  <a:latin typeface="Cambria Math" panose="02040503050406030204" pitchFamily="18" charset="0"/>
                                </a:rPr>
                                <m:t>10</m:t>
                              </m:r>
                            </m:oMath>
                          </a14:m>
                          <a:r>
                            <a:rPr lang="en-US" sz="1600" b="0" dirty="0" smtClean="0"/>
                            <a:t> s</a:t>
                          </a:r>
                          <a:endParaRPr lang="en-US" sz="1600" b="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 xmlns:m="http://schemas.openxmlformats.org/officeDocument/2006/math">
                              <m:r>
                                <a:rPr lang="en-US" sz="1600" b="0" i="1" smtClean="0">
                                  <a:latin typeface="Cambria Math" panose="02040503050406030204" pitchFamily="18" charset="0"/>
                                </a:rPr>
                                <m:t>100</m:t>
                              </m:r>
                            </m:oMath>
                          </a14:m>
                          <a:r>
                            <a:rPr lang="en-US" sz="1600" b="0" dirty="0" smtClean="0"/>
                            <a:t> s</a:t>
                          </a:r>
                          <a:endParaRPr lang="en-US" sz="1600" b="0" dirty="0"/>
                        </a:p>
                      </a:txBody>
                      <a:tcPr/>
                    </a:tc>
                  </a:tr>
                  <a:tr h="335280">
                    <a:tc>
                      <a:txBody>
                        <a:bodyPr/>
                        <a:lstStyle/>
                        <a:p>
                          <a:r>
                            <a:rPr lang="en-US" sz="1600" dirty="0" smtClean="0"/>
                            <a:t>Metabolic</a:t>
                          </a:r>
                        </a:p>
                      </a:txBody>
                      <a:tcPr/>
                    </a:tc>
                    <a:tc>
                      <a:txBody>
                        <a:bodyPr/>
                        <a:lstStyle/>
                        <a:p>
                          <a:endParaRPr lang="en-US" sz="1600" dirty="0"/>
                        </a:p>
                      </a:txBody>
                      <a:tcPr/>
                    </a:tc>
                    <a:tc>
                      <a:txBody>
                        <a:bodyPr/>
                        <a:lstStyle/>
                        <a:p>
                          <a:r>
                            <a:rPr lang="en-US" sz="1600" dirty="0" smtClean="0"/>
                            <a:t>0.01s</a:t>
                          </a:r>
                        </a:p>
                      </a:txBody>
                      <a:tcPr/>
                    </a:tc>
                    <a:tc>
                      <a:txBody>
                        <a:bodyPr/>
                        <a:lstStyle/>
                        <a:p>
                          <a:r>
                            <a:rPr lang="en-US" sz="1600" b="1" dirty="0" smtClean="0"/>
                            <a:t>BAD</a:t>
                          </a:r>
                        </a:p>
                      </a:txBody>
                      <a:tcPr>
                        <a:solidFill>
                          <a:srgbClr val="FF0000"/>
                        </a:solidFill>
                      </a:tcPr>
                    </a:tc>
                    <a:tc>
                      <a:txBody>
                        <a:bodyPr/>
                        <a:lstStyle/>
                        <a:p>
                          <a:r>
                            <a:rPr lang="en-US" sz="1600" b="1" dirty="0" smtClean="0"/>
                            <a:t>BAD</a:t>
                          </a:r>
                        </a:p>
                      </a:txBody>
                      <a:tcPr>
                        <a:solidFill>
                          <a:srgbClr val="FF0000"/>
                        </a:solidFill>
                      </a:tcPr>
                    </a:tc>
                    <a:tc>
                      <a:txBody>
                        <a:bodyPr/>
                        <a:lstStyle/>
                        <a:p>
                          <a:r>
                            <a:rPr lang="en-US" sz="1600" b="1" dirty="0" smtClean="0"/>
                            <a:t>BAD</a:t>
                          </a:r>
                        </a:p>
                      </a:txBody>
                      <a:tcPr>
                        <a:solidFill>
                          <a:srgbClr val="FF0000"/>
                        </a:solidFill>
                      </a:tcPr>
                    </a:tc>
                  </a:tr>
                  <a:tr h="381000">
                    <a:tc>
                      <a:txBody>
                        <a:bodyPr/>
                        <a:lstStyle/>
                        <a:p>
                          <a:r>
                            <a:rPr lang="en-US" sz="1600" dirty="0" smtClean="0"/>
                            <a:t>Signal</a:t>
                          </a:r>
                        </a:p>
                      </a:txBody>
                      <a:tcPr/>
                    </a:tc>
                    <a:tc>
                      <a:txBody>
                        <a:bodyPr/>
                        <a:lstStyle/>
                        <a:p>
                          <a:endParaRPr lang="en-US" sz="1600" dirty="0"/>
                        </a:p>
                      </a:txBody>
                      <a:tcPr/>
                    </a:tc>
                    <a:tc>
                      <a:txBody>
                        <a:bodyPr/>
                        <a:lstStyle/>
                        <a:p>
                          <a:r>
                            <a:rPr lang="en-US" sz="1600" dirty="0" smtClean="0"/>
                            <a:t>10s</a:t>
                          </a:r>
                        </a:p>
                      </a:txBody>
                      <a:tcPr/>
                    </a:tc>
                    <a:tc>
                      <a:txBody>
                        <a:bodyPr/>
                        <a:lstStyle/>
                        <a:p>
                          <a:r>
                            <a:rPr lang="en-US" sz="1600" b="1" dirty="0" smtClean="0"/>
                            <a:t>OK</a:t>
                          </a:r>
                        </a:p>
                      </a:txBody>
                      <a:tcPr>
                        <a:solidFill>
                          <a:srgbClr val="00CC00"/>
                        </a:solidFill>
                      </a:tcPr>
                    </a:tc>
                    <a:tc>
                      <a:txBody>
                        <a:bodyPr/>
                        <a:lstStyle/>
                        <a:p>
                          <a:r>
                            <a:rPr lang="en-US" sz="1600" b="1" dirty="0" smtClean="0"/>
                            <a:t>BAD</a:t>
                          </a:r>
                        </a:p>
                      </a:txBody>
                      <a:tcPr>
                        <a:solidFill>
                          <a:srgbClr val="FF0000"/>
                        </a:solidFill>
                      </a:tcPr>
                    </a:tc>
                    <a:tc>
                      <a:txBody>
                        <a:bodyPr/>
                        <a:lstStyle/>
                        <a:p>
                          <a:r>
                            <a:rPr lang="en-US" sz="1600" b="1" dirty="0" smtClean="0"/>
                            <a:t>BAD</a:t>
                          </a:r>
                        </a:p>
                      </a:txBody>
                      <a:tcPr>
                        <a:solidFill>
                          <a:srgbClr val="FF0000"/>
                        </a:solidFill>
                      </a:tcPr>
                    </a:tc>
                  </a:tr>
                  <a:tr h="399260">
                    <a:tc>
                      <a:txBody>
                        <a:bodyPr/>
                        <a:lstStyle/>
                        <a:p>
                          <a:r>
                            <a:rPr lang="en-US" sz="1600" dirty="0" smtClean="0"/>
                            <a:t>GRN</a:t>
                          </a:r>
                          <a:endParaRPr lang="en-US" sz="1600" dirty="0"/>
                        </a:p>
                      </a:txBody>
                      <a:tcPr/>
                    </a:tc>
                    <a:tc>
                      <a:txBody>
                        <a:bodyPr/>
                        <a:lstStyle/>
                        <a:p>
                          <a:endParaRPr lang="en-US" sz="1600" dirty="0"/>
                        </a:p>
                      </a:txBody>
                      <a:tcPr/>
                    </a:tc>
                    <a:tc>
                      <a:txBody>
                        <a:bodyPr/>
                        <a:lstStyle/>
                        <a:p>
                          <a:r>
                            <a:rPr lang="en-US" sz="1600" dirty="0" smtClean="0"/>
                            <a:t>500s</a:t>
                          </a:r>
                          <a:endParaRPr lang="en-US" sz="1600" dirty="0"/>
                        </a:p>
                      </a:txBody>
                      <a:tcPr/>
                    </a:tc>
                    <a:tc>
                      <a:txBody>
                        <a:bodyPr/>
                        <a:lstStyle/>
                        <a:p>
                          <a:r>
                            <a:rPr lang="en-US" sz="1600" b="1" dirty="0" smtClean="0"/>
                            <a:t>OK</a:t>
                          </a:r>
                          <a:endParaRPr lang="en-US" sz="1600" b="1" dirty="0"/>
                        </a:p>
                      </a:txBody>
                      <a:tcPr>
                        <a:solidFill>
                          <a:srgbClr val="00CC00"/>
                        </a:solidFill>
                      </a:tcPr>
                    </a:tc>
                    <a:tc>
                      <a:txBody>
                        <a:bodyPr/>
                        <a:lstStyle/>
                        <a:p>
                          <a:r>
                            <a:rPr lang="en-US" sz="1600" b="1" dirty="0" smtClean="0"/>
                            <a:t>OK</a:t>
                          </a:r>
                          <a:endParaRPr lang="en-US" sz="1600" b="1" dirty="0"/>
                        </a:p>
                      </a:txBody>
                      <a:tcPr>
                        <a:solidFill>
                          <a:srgbClr val="00CC00"/>
                        </a:solidFill>
                      </a:tcPr>
                    </a:tc>
                    <a:tc>
                      <a:txBody>
                        <a:bodyPr/>
                        <a:lstStyle/>
                        <a:p>
                          <a:r>
                            <a:rPr lang="en-US" sz="1600" b="1" dirty="0" smtClean="0"/>
                            <a:t>BAD</a:t>
                          </a:r>
                          <a:endParaRPr lang="en-US" sz="1600" b="1" dirty="0"/>
                        </a:p>
                      </a:txBody>
                      <a:tcPr>
                        <a:solidFill>
                          <a:srgbClr val="FF0000"/>
                        </a:solidFill>
                      </a:tcPr>
                    </a:tc>
                  </a:tr>
                </a:tbl>
              </a:graphicData>
            </a:graphic>
          </p:graphicFrame>
        </mc:Choice>
        <mc:Fallback xmlns="">
          <p:graphicFrame>
            <p:nvGraphicFramePr>
              <p:cNvPr id="3" name="Table 2"/>
              <p:cNvGraphicFramePr>
                <a:graphicFrameLocks noGrp="1"/>
              </p:cNvGraphicFramePr>
              <p:nvPr>
                <p:extLst>
                  <p:ext uri="{D42A27DB-BD31-4B8C-83A1-F6EECF244321}">
                    <p14:modId xmlns:p14="http://schemas.microsoft.com/office/powerpoint/2010/main" val="3643301295"/>
                  </p:ext>
                </p:extLst>
              </p:nvPr>
            </p:nvGraphicFramePr>
            <p:xfrm>
              <a:off x="188110" y="1524000"/>
              <a:ext cx="8659027" cy="4447746"/>
            </p:xfrm>
            <a:graphic>
              <a:graphicData uri="http://schemas.openxmlformats.org/drawingml/2006/table">
                <a:tbl>
                  <a:tblPr firstRow="1" bandRow="1">
                    <a:tableStyleId>{5C22544A-7EE6-4342-B048-85BDC9FD1C3A}</a:tableStyleId>
                  </a:tblPr>
                  <a:tblGrid>
                    <a:gridCol w="1434307"/>
                    <a:gridCol w="1143000"/>
                    <a:gridCol w="1371600"/>
                    <a:gridCol w="1509991"/>
                    <a:gridCol w="1569612"/>
                    <a:gridCol w="1630517"/>
                  </a:tblGrid>
                  <a:tr h="378245">
                    <a:tc>
                      <a:txBody>
                        <a:bodyPr/>
                        <a:lstStyle/>
                        <a:p>
                          <a:endParaRPr lang="en-US" sz="1600" dirty="0"/>
                        </a:p>
                      </a:txBody>
                      <a:tcPr/>
                    </a:tc>
                    <a:tc>
                      <a:txBody>
                        <a:bodyPr/>
                        <a:lstStyle/>
                        <a:p>
                          <a:endParaRPr lang="en-US" sz="1600" dirty="0"/>
                        </a:p>
                      </a:txBody>
                      <a:tcPr/>
                    </a:tc>
                    <a:tc>
                      <a:txBody>
                        <a:bodyPr/>
                        <a:lstStyle/>
                        <a:p>
                          <a:endParaRPr lang="en-US" sz="1600" dirty="0"/>
                        </a:p>
                      </a:txBody>
                      <a:tcPr/>
                    </a:tc>
                    <a:tc gridSpan="3">
                      <a:txBody>
                        <a:bodyPr/>
                        <a:lstStyle/>
                        <a:p>
                          <a:r>
                            <a:rPr lang="en-US" sz="1600" dirty="0" smtClean="0"/>
                            <a:t>Diffusion </a:t>
                          </a:r>
                          <a:r>
                            <a:rPr lang="en-US" sz="1600" dirty="0" err="1" smtClean="0"/>
                            <a:t>TImes</a:t>
                          </a:r>
                          <a:endParaRPr lang="en-US" sz="1600" dirty="0"/>
                        </a:p>
                      </a:txBody>
                      <a:tcPr/>
                    </a:tc>
                    <a:tc hMerge="1">
                      <a:txBody>
                        <a:bodyPr/>
                        <a:lstStyle/>
                        <a:p>
                          <a:endParaRPr lang="en-US" dirty="0"/>
                        </a:p>
                      </a:txBody>
                      <a:tcPr/>
                    </a:tc>
                    <a:tc hMerge="1">
                      <a:txBody>
                        <a:bodyPr/>
                        <a:lstStyle/>
                        <a:p>
                          <a:endParaRPr lang="en-US" dirty="0"/>
                        </a:p>
                      </a:txBody>
                      <a:tcPr/>
                    </a:tc>
                  </a:tr>
                  <a:tr h="652862">
                    <a:tc>
                      <a:txBody>
                        <a:bodyPr/>
                        <a:lstStyle/>
                        <a:p>
                          <a:endParaRPr lang="en-US" sz="1600" dirty="0"/>
                        </a:p>
                      </a:txBody>
                      <a:tcPr/>
                    </a:tc>
                    <a:tc>
                      <a:txBody>
                        <a:bodyPr/>
                        <a:lstStyle/>
                        <a:p>
                          <a:r>
                            <a:rPr lang="en-US" sz="1600" dirty="0" smtClean="0"/>
                            <a:t>Length Scale</a:t>
                          </a:r>
                          <a:endParaRPr lang="en-US" sz="1600" dirty="0"/>
                        </a:p>
                      </a:txBody>
                      <a:tcPr/>
                    </a:tc>
                    <a:tc>
                      <a:txBody>
                        <a:bodyPr/>
                        <a:lstStyle/>
                        <a:p>
                          <a:r>
                            <a:rPr lang="en-US" sz="1600" dirty="0" smtClean="0"/>
                            <a:t>Time Scale</a:t>
                          </a:r>
                          <a:endParaRPr lang="en-US" sz="1600" dirty="0"/>
                        </a:p>
                      </a:txBody>
                      <a:tcPr/>
                    </a:tc>
                    <a:tc>
                      <a:txBody>
                        <a:bodyPr/>
                        <a:lstStyle/>
                        <a:p>
                          <a:r>
                            <a:rPr lang="en-US" sz="1600" dirty="0" smtClean="0"/>
                            <a:t>Small Molecule</a:t>
                          </a:r>
                          <a:endParaRPr lang="en-US" sz="1600" dirty="0"/>
                        </a:p>
                      </a:txBody>
                      <a:tcPr/>
                    </a:tc>
                    <a:tc>
                      <a:txBody>
                        <a:bodyPr/>
                        <a:lstStyle/>
                        <a:p>
                          <a:r>
                            <a:rPr lang="en-US" sz="1600" dirty="0" smtClean="0"/>
                            <a:t>Typical Protein</a:t>
                          </a:r>
                          <a:endParaRPr lang="en-US" sz="1600" dirty="0"/>
                        </a:p>
                      </a:txBody>
                      <a:tcPr/>
                    </a:tc>
                    <a:tc>
                      <a:txBody>
                        <a:bodyPr/>
                        <a:lstStyle/>
                        <a:p>
                          <a:r>
                            <a:rPr lang="en-US" sz="1600" dirty="0" smtClean="0"/>
                            <a:t>Large Protein</a:t>
                          </a:r>
                          <a:endParaRPr lang="en-US" sz="1600" dirty="0"/>
                        </a:p>
                      </a:txBody>
                      <a:tcPr/>
                    </a:tc>
                  </a:tr>
                  <a:tr h="606439">
                    <a:tc>
                      <a:txBody>
                        <a:bodyPr/>
                        <a:lstStyle/>
                        <a:p>
                          <a:r>
                            <a:rPr lang="en-US" sz="1600" dirty="0" smtClean="0"/>
                            <a:t>Bacteria</a:t>
                          </a:r>
                        </a:p>
                        <a:p>
                          <a:r>
                            <a:rPr lang="en-US" sz="1600" dirty="0" smtClean="0"/>
                            <a:t>Mitochondria</a:t>
                          </a:r>
                          <a:endParaRPr lang="en-US" sz="1600" dirty="0"/>
                        </a:p>
                      </a:txBody>
                      <a:tcPr/>
                    </a:tc>
                    <a:tc>
                      <a:txBody>
                        <a:bodyPr/>
                        <a:lstStyle/>
                        <a:p>
                          <a:endParaRPr lang="en-US"/>
                        </a:p>
                      </a:txBody>
                      <a:tcPr>
                        <a:blipFill rotWithShape="0">
                          <a:blip r:embed="rId4"/>
                          <a:stretch>
                            <a:fillRect l="-126738" t="-172000" r="-536364" b="-463000"/>
                          </a:stretch>
                        </a:blipFill>
                      </a:tcPr>
                    </a:tc>
                    <a:tc>
                      <a:txBody>
                        <a:bodyPr/>
                        <a:lstStyle/>
                        <a:p>
                          <a:endParaRPr lang="en-US" sz="1600" dirty="0"/>
                        </a:p>
                      </a:txBody>
                      <a:tcPr/>
                    </a:tc>
                    <a:tc>
                      <a:txBody>
                        <a:bodyPr/>
                        <a:lstStyle/>
                        <a:p>
                          <a:endParaRPr lang="en-US"/>
                        </a:p>
                      </a:txBody>
                      <a:tcPr>
                        <a:blipFill rotWithShape="0">
                          <a:blip r:embed="rId4"/>
                          <a:stretch>
                            <a:fillRect l="-261694" t="-172000" r="-213710" b="-463000"/>
                          </a:stretch>
                        </a:blipFill>
                      </a:tcPr>
                    </a:tc>
                    <a:tc>
                      <a:txBody>
                        <a:bodyPr/>
                        <a:lstStyle/>
                        <a:p>
                          <a:endParaRPr lang="en-US"/>
                        </a:p>
                      </a:txBody>
                      <a:tcPr>
                        <a:blipFill rotWithShape="0">
                          <a:blip r:embed="rId4"/>
                          <a:stretch>
                            <a:fillRect l="-347674" t="-172000" r="-105426" b="-463000"/>
                          </a:stretch>
                        </a:blipFill>
                      </a:tcPr>
                    </a:tc>
                    <a:tc>
                      <a:txBody>
                        <a:bodyPr/>
                        <a:lstStyle/>
                        <a:p>
                          <a:endParaRPr lang="en-US"/>
                        </a:p>
                      </a:txBody>
                      <a:tcPr>
                        <a:blipFill rotWithShape="0">
                          <a:blip r:embed="rId4"/>
                          <a:stretch>
                            <a:fillRect l="-430970" t="-172000" r="-1493" b="-463000"/>
                          </a:stretch>
                        </a:blipFill>
                      </a:tcPr>
                    </a:tc>
                  </a:tr>
                  <a:tr h="381000">
                    <a:tc>
                      <a:txBody>
                        <a:bodyPr/>
                        <a:lstStyle/>
                        <a:p>
                          <a:r>
                            <a:rPr lang="en-US" sz="1600" dirty="0" smtClean="0"/>
                            <a:t>Metabolic</a:t>
                          </a:r>
                        </a:p>
                      </a:txBody>
                      <a:tcPr/>
                    </a:tc>
                    <a:tc>
                      <a:txBody>
                        <a:bodyPr/>
                        <a:lstStyle/>
                        <a:p>
                          <a:endParaRPr lang="en-US" sz="1600" dirty="0"/>
                        </a:p>
                      </a:txBody>
                      <a:tcPr/>
                    </a:tc>
                    <a:tc>
                      <a:txBody>
                        <a:bodyPr/>
                        <a:lstStyle/>
                        <a:p>
                          <a:r>
                            <a:rPr lang="en-US" sz="1600" dirty="0" smtClean="0"/>
                            <a:t>0.01s</a:t>
                          </a:r>
                        </a:p>
                      </a:txBody>
                      <a:tcPr/>
                    </a:tc>
                    <a:tc>
                      <a:txBody>
                        <a:bodyPr/>
                        <a:lstStyle/>
                        <a:p>
                          <a:r>
                            <a:rPr lang="en-US" sz="1600" b="1" dirty="0" smtClean="0"/>
                            <a:t>OK</a:t>
                          </a:r>
                        </a:p>
                      </a:txBody>
                      <a:tcPr>
                        <a:solidFill>
                          <a:srgbClr val="00CC00"/>
                        </a:solidFill>
                      </a:tcPr>
                    </a:tc>
                    <a:tc>
                      <a:txBody>
                        <a:bodyPr/>
                        <a:lstStyle/>
                        <a:p>
                          <a:r>
                            <a:rPr lang="en-US" sz="1600" b="1" dirty="0" smtClean="0"/>
                            <a:t>??</a:t>
                          </a:r>
                        </a:p>
                      </a:txBody>
                      <a:tcPr>
                        <a:solidFill>
                          <a:srgbClr val="FFFF00"/>
                        </a:solidFill>
                      </a:tcPr>
                    </a:tc>
                    <a:tc>
                      <a:txBody>
                        <a:bodyPr/>
                        <a:lstStyle/>
                        <a:p>
                          <a:r>
                            <a:rPr lang="en-US" sz="1600" b="1" dirty="0" smtClean="0"/>
                            <a:t>BAD</a:t>
                          </a:r>
                        </a:p>
                      </a:txBody>
                      <a:tcPr>
                        <a:solidFill>
                          <a:srgbClr val="FF0000"/>
                        </a:solidFill>
                      </a:tcPr>
                    </a:tc>
                  </a:tr>
                  <a:tr h="579120">
                    <a:tc>
                      <a:txBody>
                        <a:bodyPr/>
                        <a:lstStyle/>
                        <a:p>
                          <a:r>
                            <a:rPr lang="en-US" sz="1600" dirty="0" smtClean="0"/>
                            <a:t>Signal</a:t>
                          </a:r>
                          <a:endParaRPr lang="en-US" sz="1600" dirty="0" smtClean="0"/>
                        </a:p>
                      </a:txBody>
                      <a:tcPr/>
                    </a:tc>
                    <a:tc>
                      <a:txBody>
                        <a:bodyPr/>
                        <a:lstStyle/>
                        <a:p>
                          <a:endParaRPr lang="en-US" sz="1600" dirty="0"/>
                        </a:p>
                      </a:txBody>
                      <a:tcPr/>
                    </a:tc>
                    <a:tc>
                      <a:txBody>
                        <a:bodyPr/>
                        <a:lstStyle/>
                        <a:p>
                          <a:r>
                            <a:rPr lang="en-US" sz="1600" dirty="0" smtClean="0"/>
                            <a:t>10s</a:t>
                          </a:r>
                          <a:endParaRPr lang="en-US" sz="1600" dirty="0" smtClean="0"/>
                        </a:p>
                        <a:p>
                          <a:endParaRPr lang="en-US" sz="1600" dirty="0"/>
                        </a:p>
                      </a:txBody>
                      <a:tcPr/>
                    </a:tc>
                    <a:tc>
                      <a:txBody>
                        <a:bodyPr/>
                        <a:lstStyle/>
                        <a:p>
                          <a:r>
                            <a:rPr lang="en-US" sz="1600" b="1" dirty="0" smtClean="0"/>
                            <a:t>OK</a:t>
                          </a:r>
                          <a:endParaRPr lang="en-US" sz="1600" b="1" dirty="0"/>
                        </a:p>
                      </a:txBody>
                      <a:tcPr>
                        <a:solidFill>
                          <a:srgbClr val="00CC00"/>
                        </a:solidFill>
                      </a:tcPr>
                    </a:tc>
                    <a:tc>
                      <a:txBody>
                        <a:bodyPr/>
                        <a:lstStyle/>
                        <a:p>
                          <a:r>
                            <a:rPr lang="en-US" sz="1600" b="1" dirty="0" smtClean="0"/>
                            <a:t>OK</a:t>
                          </a:r>
                          <a:endParaRPr lang="en-US" sz="1600" b="1" dirty="0"/>
                        </a:p>
                      </a:txBody>
                      <a:tcPr>
                        <a:solidFill>
                          <a:srgbClr val="00CC00"/>
                        </a:solidFill>
                      </a:tcPr>
                    </a:tc>
                    <a:tc>
                      <a:txBody>
                        <a:bodyPr/>
                        <a:lstStyle/>
                        <a:p>
                          <a:r>
                            <a:rPr lang="en-US" sz="1600" b="1" dirty="0" smtClean="0"/>
                            <a:t>OK</a:t>
                          </a:r>
                          <a:endParaRPr lang="en-US" sz="1600" b="1" dirty="0"/>
                        </a:p>
                      </a:txBody>
                      <a:tcPr>
                        <a:solidFill>
                          <a:srgbClr val="00CC00"/>
                        </a:solidFill>
                      </a:tcPr>
                    </a:tc>
                  </a:tr>
                  <a:tr h="335280">
                    <a:tc>
                      <a:txBody>
                        <a:bodyPr/>
                        <a:lstStyle/>
                        <a:p>
                          <a:r>
                            <a:rPr lang="en-US" sz="1600" dirty="0" smtClean="0"/>
                            <a:t>GRN</a:t>
                          </a:r>
                          <a:endParaRPr lang="en-US" sz="1600" dirty="0"/>
                        </a:p>
                      </a:txBody>
                      <a:tcPr/>
                    </a:tc>
                    <a:tc>
                      <a:txBody>
                        <a:bodyPr/>
                        <a:lstStyle/>
                        <a:p>
                          <a:endParaRPr lang="en-US" sz="1600" dirty="0"/>
                        </a:p>
                      </a:txBody>
                      <a:tcPr/>
                    </a:tc>
                    <a:tc>
                      <a:txBody>
                        <a:bodyPr/>
                        <a:lstStyle/>
                        <a:p>
                          <a:r>
                            <a:rPr lang="en-US" sz="1600" dirty="0" smtClean="0"/>
                            <a:t>500s</a:t>
                          </a:r>
                          <a:endParaRPr lang="en-US" sz="1600" dirty="0"/>
                        </a:p>
                      </a:txBody>
                      <a:tcPr/>
                    </a:tc>
                    <a:tc>
                      <a:txBody>
                        <a:bodyPr/>
                        <a:lstStyle/>
                        <a:p>
                          <a:r>
                            <a:rPr lang="en-US" sz="1600" b="1" dirty="0" smtClean="0"/>
                            <a:t>OK</a:t>
                          </a:r>
                          <a:endParaRPr lang="en-US" sz="1600" b="1" dirty="0"/>
                        </a:p>
                      </a:txBody>
                      <a:tcPr>
                        <a:solidFill>
                          <a:srgbClr val="00CC00"/>
                        </a:solidFill>
                      </a:tcPr>
                    </a:tc>
                    <a:tc>
                      <a:txBody>
                        <a:bodyPr/>
                        <a:lstStyle/>
                        <a:p>
                          <a:r>
                            <a:rPr lang="en-US" sz="1600" b="1" dirty="0" smtClean="0"/>
                            <a:t>OK</a:t>
                          </a:r>
                          <a:endParaRPr lang="en-US" sz="1600" b="1" dirty="0"/>
                        </a:p>
                      </a:txBody>
                      <a:tcPr>
                        <a:solidFill>
                          <a:srgbClr val="00CC00"/>
                        </a:solidFill>
                      </a:tcPr>
                    </a:tc>
                    <a:tc>
                      <a:txBody>
                        <a:bodyPr/>
                        <a:lstStyle/>
                        <a:p>
                          <a:r>
                            <a:rPr lang="en-US" sz="1600" b="1" dirty="0" smtClean="0"/>
                            <a:t>OK</a:t>
                          </a:r>
                          <a:endParaRPr lang="en-US" sz="1600" b="1" dirty="0"/>
                        </a:p>
                      </a:txBody>
                      <a:tcPr>
                        <a:solidFill>
                          <a:srgbClr val="00CC00"/>
                        </a:solidFill>
                      </a:tcPr>
                    </a:tc>
                  </a:tr>
                  <a:tr h="399260">
                    <a:tc>
                      <a:txBody>
                        <a:bodyPr/>
                        <a:lstStyle/>
                        <a:p>
                          <a:r>
                            <a:rPr lang="en-US" sz="1600" dirty="0" smtClean="0"/>
                            <a:t>Human</a:t>
                          </a:r>
                          <a:r>
                            <a:rPr lang="en-US" sz="1600" baseline="0" dirty="0" smtClean="0"/>
                            <a:t> Cell</a:t>
                          </a:r>
                          <a:endParaRPr lang="en-US" sz="1600" dirty="0"/>
                        </a:p>
                      </a:txBody>
                      <a:tcPr/>
                    </a:tc>
                    <a:tc>
                      <a:txBody>
                        <a:bodyPr/>
                        <a:lstStyle/>
                        <a:p>
                          <a:endParaRPr lang="en-US"/>
                        </a:p>
                      </a:txBody>
                      <a:tcPr>
                        <a:blipFill rotWithShape="0">
                          <a:blip r:embed="rId4"/>
                          <a:stretch>
                            <a:fillRect l="-126738" t="-733333" r="-536364" b="-280303"/>
                          </a:stretch>
                        </a:blipFill>
                      </a:tcPr>
                    </a:tc>
                    <a:tc>
                      <a:txBody>
                        <a:bodyPr/>
                        <a:lstStyle/>
                        <a:p>
                          <a:endParaRPr lang="en-US" sz="1600" dirty="0"/>
                        </a:p>
                      </a:txBody>
                      <a:tcPr/>
                    </a:tc>
                    <a:tc>
                      <a:txBody>
                        <a:bodyPr/>
                        <a:lstStyle/>
                        <a:p>
                          <a:endParaRPr lang="en-US"/>
                        </a:p>
                      </a:txBody>
                      <a:tcPr>
                        <a:blipFill rotWithShape="0">
                          <a:blip r:embed="rId4"/>
                          <a:stretch>
                            <a:fillRect l="-261694" t="-733333" r="-213710" b="-280303"/>
                          </a:stretch>
                        </a:blipFill>
                      </a:tcPr>
                    </a:tc>
                    <a:tc>
                      <a:txBody>
                        <a:bodyPr/>
                        <a:lstStyle/>
                        <a:p>
                          <a:endParaRPr lang="en-US"/>
                        </a:p>
                      </a:txBody>
                      <a:tcPr>
                        <a:blipFill rotWithShape="0">
                          <a:blip r:embed="rId4"/>
                          <a:stretch>
                            <a:fillRect l="-347674" t="-733333" r="-105426" b="-280303"/>
                          </a:stretch>
                        </a:blipFill>
                      </a:tcPr>
                    </a:tc>
                    <a:tc>
                      <a:txBody>
                        <a:bodyPr/>
                        <a:lstStyle/>
                        <a:p>
                          <a:endParaRPr lang="en-US"/>
                        </a:p>
                      </a:txBody>
                      <a:tcPr>
                        <a:blipFill rotWithShape="0">
                          <a:blip r:embed="rId4"/>
                          <a:stretch>
                            <a:fillRect l="-430970" t="-733333" r="-1493" b="-280303"/>
                          </a:stretch>
                        </a:blipFill>
                      </a:tcPr>
                    </a:tc>
                  </a:tr>
                  <a:tr h="335280">
                    <a:tc>
                      <a:txBody>
                        <a:bodyPr/>
                        <a:lstStyle/>
                        <a:p>
                          <a:r>
                            <a:rPr lang="en-US" sz="1600" dirty="0" smtClean="0"/>
                            <a:t>Metabolic</a:t>
                          </a:r>
                        </a:p>
                      </a:txBody>
                      <a:tcPr/>
                    </a:tc>
                    <a:tc>
                      <a:txBody>
                        <a:bodyPr/>
                        <a:lstStyle/>
                        <a:p>
                          <a:endParaRPr lang="en-US" sz="1600" dirty="0"/>
                        </a:p>
                      </a:txBody>
                      <a:tcPr/>
                    </a:tc>
                    <a:tc>
                      <a:txBody>
                        <a:bodyPr/>
                        <a:lstStyle/>
                        <a:p>
                          <a:r>
                            <a:rPr lang="en-US" sz="1600" dirty="0" smtClean="0"/>
                            <a:t>0.01s</a:t>
                          </a:r>
                        </a:p>
                      </a:txBody>
                      <a:tcPr/>
                    </a:tc>
                    <a:tc>
                      <a:txBody>
                        <a:bodyPr/>
                        <a:lstStyle/>
                        <a:p>
                          <a:r>
                            <a:rPr lang="en-US" sz="1600" b="1" dirty="0" smtClean="0"/>
                            <a:t>BAD</a:t>
                          </a:r>
                        </a:p>
                      </a:txBody>
                      <a:tcPr>
                        <a:solidFill>
                          <a:srgbClr val="FF0000"/>
                        </a:solidFill>
                      </a:tcPr>
                    </a:tc>
                    <a:tc>
                      <a:txBody>
                        <a:bodyPr/>
                        <a:lstStyle/>
                        <a:p>
                          <a:r>
                            <a:rPr lang="en-US" sz="1600" b="1" dirty="0" smtClean="0"/>
                            <a:t>BAD</a:t>
                          </a:r>
                        </a:p>
                      </a:txBody>
                      <a:tcPr>
                        <a:solidFill>
                          <a:srgbClr val="FF0000"/>
                        </a:solidFill>
                      </a:tcPr>
                    </a:tc>
                    <a:tc>
                      <a:txBody>
                        <a:bodyPr/>
                        <a:lstStyle/>
                        <a:p>
                          <a:r>
                            <a:rPr lang="en-US" sz="1600" b="1" dirty="0" smtClean="0"/>
                            <a:t>BAD</a:t>
                          </a:r>
                        </a:p>
                      </a:txBody>
                      <a:tcPr>
                        <a:solidFill>
                          <a:srgbClr val="FF0000"/>
                        </a:solidFill>
                      </a:tcPr>
                    </a:tc>
                  </a:tr>
                  <a:tr h="381000">
                    <a:tc>
                      <a:txBody>
                        <a:bodyPr/>
                        <a:lstStyle/>
                        <a:p>
                          <a:r>
                            <a:rPr lang="en-US" sz="1600" dirty="0" smtClean="0"/>
                            <a:t>Signal</a:t>
                          </a:r>
                          <a:endParaRPr lang="en-US" sz="1600" dirty="0" smtClean="0"/>
                        </a:p>
                      </a:txBody>
                      <a:tcPr/>
                    </a:tc>
                    <a:tc>
                      <a:txBody>
                        <a:bodyPr/>
                        <a:lstStyle/>
                        <a:p>
                          <a:endParaRPr lang="en-US" sz="1600" dirty="0"/>
                        </a:p>
                      </a:txBody>
                      <a:tcPr/>
                    </a:tc>
                    <a:tc>
                      <a:txBody>
                        <a:bodyPr/>
                        <a:lstStyle/>
                        <a:p>
                          <a:r>
                            <a:rPr lang="en-US" sz="1600" dirty="0" smtClean="0"/>
                            <a:t>10s</a:t>
                          </a:r>
                          <a:endParaRPr lang="en-US" sz="1600" dirty="0" smtClean="0"/>
                        </a:p>
                      </a:txBody>
                      <a:tcPr/>
                    </a:tc>
                    <a:tc>
                      <a:txBody>
                        <a:bodyPr/>
                        <a:lstStyle/>
                        <a:p>
                          <a:r>
                            <a:rPr lang="en-US" sz="1600" b="1" dirty="0" smtClean="0"/>
                            <a:t>OK</a:t>
                          </a:r>
                          <a:endParaRPr lang="en-US" sz="1600" b="1" dirty="0" smtClean="0"/>
                        </a:p>
                      </a:txBody>
                      <a:tcPr>
                        <a:solidFill>
                          <a:srgbClr val="00CC00"/>
                        </a:solidFill>
                      </a:tcPr>
                    </a:tc>
                    <a:tc>
                      <a:txBody>
                        <a:bodyPr/>
                        <a:lstStyle/>
                        <a:p>
                          <a:r>
                            <a:rPr lang="en-US" sz="1600" b="1" dirty="0" smtClean="0"/>
                            <a:t>BAD</a:t>
                          </a:r>
                          <a:endParaRPr lang="en-US" sz="1600" b="1" dirty="0" smtClean="0"/>
                        </a:p>
                      </a:txBody>
                      <a:tcPr>
                        <a:solidFill>
                          <a:srgbClr val="FF0000"/>
                        </a:solidFill>
                      </a:tcPr>
                    </a:tc>
                    <a:tc>
                      <a:txBody>
                        <a:bodyPr/>
                        <a:lstStyle/>
                        <a:p>
                          <a:r>
                            <a:rPr lang="en-US" sz="1600" b="1" dirty="0" smtClean="0"/>
                            <a:t>BAD</a:t>
                          </a:r>
                          <a:endParaRPr lang="en-US" sz="1600" b="1" dirty="0" smtClean="0"/>
                        </a:p>
                      </a:txBody>
                      <a:tcPr>
                        <a:solidFill>
                          <a:srgbClr val="FF0000"/>
                        </a:solidFill>
                      </a:tcPr>
                    </a:tc>
                  </a:tr>
                  <a:tr h="399260">
                    <a:tc>
                      <a:txBody>
                        <a:bodyPr/>
                        <a:lstStyle/>
                        <a:p>
                          <a:r>
                            <a:rPr lang="en-US" sz="1600" dirty="0" smtClean="0"/>
                            <a:t>GRN</a:t>
                          </a:r>
                          <a:endParaRPr lang="en-US" sz="1600" dirty="0"/>
                        </a:p>
                      </a:txBody>
                      <a:tcPr/>
                    </a:tc>
                    <a:tc>
                      <a:txBody>
                        <a:bodyPr/>
                        <a:lstStyle/>
                        <a:p>
                          <a:endParaRPr lang="en-US" sz="1600" dirty="0"/>
                        </a:p>
                      </a:txBody>
                      <a:tcPr/>
                    </a:tc>
                    <a:tc>
                      <a:txBody>
                        <a:bodyPr/>
                        <a:lstStyle/>
                        <a:p>
                          <a:r>
                            <a:rPr lang="en-US" sz="1600" dirty="0" smtClean="0"/>
                            <a:t>500s</a:t>
                          </a:r>
                          <a:endParaRPr lang="en-US" sz="1600" dirty="0"/>
                        </a:p>
                      </a:txBody>
                      <a:tcPr/>
                    </a:tc>
                    <a:tc>
                      <a:txBody>
                        <a:bodyPr/>
                        <a:lstStyle/>
                        <a:p>
                          <a:r>
                            <a:rPr lang="en-US" sz="1600" b="1" dirty="0" smtClean="0"/>
                            <a:t>OK</a:t>
                          </a:r>
                          <a:endParaRPr lang="en-US" sz="1600" b="1" dirty="0"/>
                        </a:p>
                      </a:txBody>
                      <a:tcPr>
                        <a:solidFill>
                          <a:srgbClr val="00CC00"/>
                        </a:solidFill>
                      </a:tcPr>
                    </a:tc>
                    <a:tc>
                      <a:txBody>
                        <a:bodyPr/>
                        <a:lstStyle/>
                        <a:p>
                          <a:r>
                            <a:rPr lang="en-US" sz="1600" b="1" dirty="0" smtClean="0"/>
                            <a:t>OK</a:t>
                          </a:r>
                          <a:endParaRPr lang="en-US" sz="1600" b="1" dirty="0"/>
                        </a:p>
                      </a:txBody>
                      <a:tcPr>
                        <a:solidFill>
                          <a:srgbClr val="00CC00"/>
                        </a:solidFill>
                      </a:tcPr>
                    </a:tc>
                    <a:tc>
                      <a:txBody>
                        <a:bodyPr/>
                        <a:lstStyle/>
                        <a:p>
                          <a:r>
                            <a:rPr lang="en-US" sz="1600" b="1" dirty="0" smtClean="0"/>
                            <a:t>BAD</a:t>
                          </a:r>
                          <a:endParaRPr lang="en-US" sz="1600" b="1" dirty="0"/>
                        </a:p>
                      </a:txBody>
                      <a:tcPr>
                        <a:solidFill>
                          <a:srgbClr val="FF0000"/>
                        </a:solidFill>
                      </a:tcPr>
                    </a:tc>
                  </a:tr>
                </a:tbl>
              </a:graphicData>
            </a:graphic>
          </p:graphicFrame>
        </mc:Fallback>
      </mc:AlternateContent>
      <p:sp>
        <p:nvSpPr>
          <p:cNvPr id="7" name="Rectangle 6"/>
          <p:cNvSpPr/>
          <p:nvPr/>
        </p:nvSpPr>
        <p:spPr>
          <a:xfrm>
            <a:off x="496757" y="6019800"/>
            <a:ext cx="9033152" cy="400110"/>
          </a:xfrm>
          <a:prstGeom prst="rect">
            <a:avLst/>
          </a:prstGeom>
        </p:spPr>
        <p:txBody>
          <a:bodyPr wrap="square">
            <a:spAutoFit/>
          </a:bodyPr>
          <a:lstStyle/>
          <a:p>
            <a:r>
              <a:rPr lang="en-US" sz="2000" b="1" dirty="0" smtClean="0">
                <a:solidFill>
                  <a:srgbClr val="FF0000"/>
                </a:solidFill>
                <a:latin typeface="NimbusRomNo9L-Regu"/>
              </a:rPr>
              <a:t>Other networks may need compartments </a:t>
            </a:r>
            <a:endParaRPr lang="en-US" sz="2000" b="1" dirty="0">
              <a:solidFill>
                <a:srgbClr val="FF0000"/>
              </a:solidFill>
            </a:endParaRPr>
          </a:p>
        </p:txBody>
      </p:sp>
      <p:sp>
        <p:nvSpPr>
          <p:cNvPr id="8" name="Rectangle 7"/>
          <p:cNvSpPr/>
          <p:nvPr/>
        </p:nvSpPr>
        <p:spPr>
          <a:xfrm>
            <a:off x="79776" y="0"/>
            <a:ext cx="9063438" cy="523220"/>
          </a:xfrm>
          <a:prstGeom prst="rect">
            <a:avLst/>
          </a:prstGeom>
        </p:spPr>
        <p:txBody>
          <a:bodyPr wrap="square">
            <a:spAutoFit/>
          </a:bodyPr>
          <a:lstStyle/>
          <a:p>
            <a:pPr algn="ctr"/>
            <a:r>
              <a:rPr lang="en-US" sz="2800" b="1" dirty="0">
                <a:solidFill>
                  <a:srgbClr val="0000CC"/>
                </a:solidFill>
              </a:rPr>
              <a:t>Timescales, Length Scales and Stirred Reactors</a:t>
            </a:r>
            <a:endParaRPr lang="en-US" sz="2800" dirty="0"/>
          </a:p>
        </p:txBody>
      </p:sp>
    </p:spTree>
    <p:extLst>
      <p:ext uri="{BB962C8B-B14F-4D97-AF65-F5344CB8AC3E}">
        <p14:creationId xmlns:p14="http://schemas.microsoft.com/office/powerpoint/2010/main" val="248011404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Biocomplexity Logo"/>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descr="redblackblocki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p:nvSpPr>
        <p:spPr>
          <a:xfrm>
            <a:off x="110062" y="533400"/>
            <a:ext cx="9033152" cy="6370975"/>
          </a:xfrm>
          <a:prstGeom prst="rect">
            <a:avLst/>
          </a:prstGeom>
        </p:spPr>
        <p:txBody>
          <a:bodyPr wrap="square">
            <a:spAutoFit/>
          </a:bodyPr>
          <a:lstStyle/>
          <a:p>
            <a:r>
              <a:rPr lang="en-US" sz="2400" dirty="0" smtClean="0">
                <a:latin typeface="NimbusRomNo9L-Regu"/>
              </a:rPr>
              <a:t>Single biological </a:t>
            </a:r>
            <a:r>
              <a:rPr lang="en-US" sz="2400" b="1" dirty="0" smtClean="0">
                <a:latin typeface="NimbusRomNo9L-Regu"/>
              </a:rPr>
              <a:t>macromolecules</a:t>
            </a:r>
            <a:r>
              <a:rPr lang="en-US" sz="2400" dirty="0" smtClean="0">
                <a:latin typeface="NimbusRomNo9L-Regu"/>
              </a:rPr>
              <a:t> can be microns long (DNA, actin filaments, microtubules, collagen)</a:t>
            </a:r>
          </a:p>
          <a:p>
            <a:endParaRPr lang="en-US" sz="2400" dirty="0" smtClean="0">
              <a:latin typeface="NimbusRomNo9L-Regu"/>
            </a:endParaRPr>
          </a:p>
          <a:p>
            <a:r>
              <a:rPr lang="en-US" sz="2400" dirty="0" smtClean="0">
                <a:solidFill>
                  <a:srgbClr val="FF0000"/>
                </a:solidFill>
                <a:latin typeface="NimbusRomNo9L-Regu"/>
              </a:rPr>
              <a:t>Different parts of </a:t>
            </a:r>
            <a:r>
              <a:rPr lang="en-US" sz="2400" b="1" dirty="0" smtClean="0">
                <a:solidFill>
                  <a:srgbClr val="FF0000"/>
                </a:solidFill>
                <a:latin typeface="NimbusRomNo9L-Regu"/>
              </a:rPr>
              <a:t>a single macromolecule molecule </a:t>
            </a:r>
            <a:r>
              <a:rPr lang="en-US" sz="2400" dirty="0" smtClean="0">
                <a:solidFill>
                  <a:srgbClr val="FF0000"/>
                </a:solidFill>
                <a:latin typeface="NimbusRomNo9L-Regu"/>
              </a:rPr>
              <a:t>may see different surrounding concentrations!</a:t>
            </a:r>
          </a:p>
          <a:p>
            <a:endParaRPr lang="en-US" sz="2400" dirty="0">
              <a:solidFill>
                <a:srgbClr val="FF0000"/>
              </a:solidFill>
              <a:latin typeface="NimbusRomNo9L-Regu"/>
            </a:endParaRPr>
          </a:p>
          <a:p>
            <a:r>
              <a:rPr lang="en-US" sz="2400" dirty="0" smtClean="0">
                <a:solidFill>
                  <a:srgbClr val="FF0000"/>
                </a:solidFill>
                <a:latin typeface="NimbusRomNo9L-Regu"/>
              </a:rPr>
              <a:t>Macromolecules </a:t>
            </a:r>
            <a:r>
              <a:rPr lang="en-US" sz="2400" dirty="0">
                <a:solidFill>
                  <a:srgbClr val="FF0000"/>
                </a:solidFill>
                <a:latin typeface="NimbusRomNo9L-Regu"/>
              </a:rPr>
              <a:t>form </a:t>
            </a:r>
            <a:r>
              <a:rPr lang="en-US" sz="2400" b="1" dirty="0">
                <a:solidFill>
                  <a:srgbClr val="FF0000"/>
                </a:solidFill>
                <a:latin typeface="NimbusRomNo9L-Regu"/>
              </a:rPr>
              <a:t>specific</a:t>
            </a:r>
            <a:r>
              <a:rPr lang="en-US" sz="2400" dirty="0">
                <a:solidFill>
                  <a:srgbClr val="FF0000"/>
                </a:solidFill>
                <a:latin typeface="NimbusRomNo9L-Regu"/>
              </a:rPr>
              <a:t>, not </a:t>
            </a:r>
            <a:r>
              <a:rPr lang="en-US" sz="2400" dirty="0" smtClean="0">
                <a:solidFill>
                  <a:srgbClr val="FF0000"/>
                </a:solidFill>
                <a:latin typeface="NimbusRomNo9L-Regu"/>
              </a:rPr>
              <a:t>random, spatial associations (cytoskeleton, spindles, extracellular matrix) </a:t>
            </a:r>
          </a:p>
          <a:p>
            <a:endParaRPr lang="en-US" sz="2400" dirty="0">
              <a:solidFill>
                <a:srgbClr val="FF0000"/>
              </a:solidFill>
              <a:latin typeface="NimbusRomNo9L-Regu"/>
            </a:endParaRPr>
          </a:p>
          <a:p>
            <a:r>
              <a:rPr lang="en-US" sz="2400" dirty="0" smtClean="0">
                <a:solidFill>
                  <a:srgbClr val="FF0000"/>
                </a:solidFill>
                <a:latin typeface="NimbusRomNo9L-Regu"/>
              </a:rPr>
              <a:t>Molecular motors </a:t>
            </a:r>
            <a:r>
              <a:rPr lang="en-US" sz="2400" dirty="0">
                <a:solidFill>
                  <a:srgbClr val="FF0000"/>
                </a:solidFill>
                <a:latin typeface="NimbusRomNo9L-Regu"/>
              </a:rPr>
              <a:t>(like Myosin, Dynein, RNA polymerase, DNA polymerase,…)</a:t>
            </a:r>
          </a:p>
          <a:p>
            <a:r>
              <a:rPr lang="en-US" sz="2400" dirty="0" smtClean="0">
                <a:solidFill>
                  <a:srgbClr val="FF0000"/>
                </a:solidFill>
                <a:latin typeface="NimbusRomNo9L-Regu"/>
              </a:rPr>
              <a:t>move </a:t>
            </a:r>
            <a:r>
              <a:rPr lang="en-US" sz="2400" b="1" dirty="0" smtClean="0">
                <a:solidFill>
                  <a:srgbClr val="FF0000"/>
                </a:solidFill>
                <a:latin typeface="NimbusRomNo9L-Regu"/>
              </a:rPr>
              <a:t>actively</a:t>
            </a:r>
            <a:r>
              <a:rPr lang="en-US" sz="2400" dirty="0" smtClean="0">
                <a:solidFill>
                  <a:srgbClr val="FF0000"/>
                </a:solidFill>
                <a:latin typeface="NimbusRomNo9L-Regu"/>
              </a:rPr>
              <a:t>, not diffusively</a:t>
            </a:r>
          </a:p>
          <a:p>
            <a:endParaRPr lang="en-US" sz="2400" dirty="0">
              <a:solidFill>
                <a:srgbClr val="FF0000"/>
              </a:solidFill>
              <a:latin typeface="NimbusRomNo9L-Regu"/>
            </a:endParaRPr>
          </a:p>
          <a:p>
            <a:r>
              <a:rPr lang="en-US" sz="2400" b="1" dirty="0" smtClean="0">
                <a:solidFill>
                  <a:srgbClr val="FF0000"/>
                </a:solidFill>
                <a:latin typeface="NimbusRomNo9L-Regu"/>
              </a:rPr>
              <a:t>The </a:t>
            </a:r>
            <a:r>
              <a:rPr lang="en-US" sz="2400" b="1" dirty="0">
                <a:solidFill>
                  <a:srgbClr val="FF0000"/>
                </a:solidFill>
                <a:latin typeface="NimbusRomNo9L-Regu"/>
              </a:rPr>
              <a:t>abstraction </a:t>
            </a:r>
            <a:r>
              <a:rPr lang="en-US" sz="2400" b="1" dirty="0" smtClean="0">
                <a:solidFill>
                  <a:srgbClr val="FF0000"/>
                </a:solidFill>
                <a:latin typeface="NimbusRomNo9L-Regu"/>
              </a:rPr>
              <a:t>and simplifications of chemical reactions not fully appropriate in these cases!</a:t>
            </a:r>
            <a:endParaRPr lang="en-US" sz="2400" b="1" dirty="0" smtClean="0">
              <a:latin typeface="NimbusRomNo9L-Regu"/>
            </a:endParaRPr>
          </a:p>
          <a:p>
            <a:endParaRPr lang="en-US" sz="2400" dirty="0">
              <a:latin typeface="NimbusRomNo9L-Regu"/>
            </a:endParaRPr>
          </a:p>
          <a:p>
            <a:endParaRPr lang="en-US" sz="2400" dirty="0"/>
          </a:p>
        </p:txBody>
      </p:sp>
      <p:sp>
        <p:nvSpPr>
          <p:cNvPr id="8" name="Rectangle 7"/>
          <p:cNvSpPr/>
          <p:nvPr/>
        </p:nvSpPr>
        <p:spPr>
          <a:xfrm>
            <a:off x="79776" y="0"/>
            <a:ext cx="9063438" cy="523220"/>
          </a:xfrm>
          <a:prstGeom prst="rect">
            <a:avLst/>
          </a:prstGeom>
        </p:spPr>
        <p:txBody>
          <a:bodyPr wrap="square">
            <a:spAutoFit/>
          </a:bodyPr>
          <a:lstStyle/>
          <a:p>
            <a:pPr algn="ctr"/>
            <a:r>
              <a:rPr lang="en-US" sz="2800" b="1" dirty="0" smtClean="0">
                <a:solidFill>
                  <a:srgbClr val="0000CC"/>
                </a:solidFill>
              </a:rPr>
              <a:t>Length </a:t>
            </a:r>
            <a:r>
              <a:rPr lang="en-US" sz="2800" b="1" dirty="0">
                <a:solidFill>
                  <a:srgbClr val="0000CC"/>
                </a:solidFill>
              </a:rPr>
              <a:t>Scales and </a:t>
            </a:r>
            <a:r>
              <a:rPr lang="en-US" sz="2800" b="1" dirty="0" smtClean="0">
                <a:solidFill>
                  <a:srgbClr val="0000CC"/>
                </a:solidFill>
              </a:rPr>
              <a:t>Chemical Reactions</a:t>
            </a:r>
            <a:endParaRPr lang="en-US" sz="2800" dirty="0"/>
          </a:p>
        </p:txBody>
      </p:sp>
    </p:spTree>
    <p:extLst>
      <p:ext uri="{BB962C8B-B14F-4D97-AF65-F5344CB8AC3E}">
        <p14:creationId xmlns:p14="http://schemas.microsoft.com/office/powerpoint/2010/main" val="214404242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0"/>
            <a:ext cx="9143214" cy="762000"/>
          </a:xfrm>
        </p:spPr>
        <p:txBody>
          <a:bodyPr>
            <a:noAutofit/>
          </a:bodyPr>
          <a:lstStyle/>
          <a:p>
            <a:r>
              <a:rPr lang="en-US" sz="3600" b="1" dirty="0" smtClean="0">
                <a:solidFill>
                  <a:srgbClr val="0000CC"/>
                </a:solidFill>
              </a:rPr>
              <a:t>Copy Number and Continuity</a:t>
            </a:r>
            <a:endParaRPr lang="en-US" sz="3600" b="1" dirty="0">
              <a:solidFill>
                <a:srgbClr val="0000CC"/>
              </a:solidFill>
            </a:endParaRPr>
          </a:p>
        </p:txBody>
      </p:sp>
      <mc:AlternateContent xmlns:mc="http://schemas.openxmlformats.org/markup-compatibility/2006" xmlns:a14="http://schemas.microsoft.com/office/drawing/2010/main">
        <mc:Choice Requires="a14">
          <p:sp>
            <p:nvSpPr>
              <p:cNvPr id="4" name="TextBox 3"/>
              <p:cNvSpPr txBox="1"/>
              <p:nvPr/>
            </p:nvSpPr>
            <p:spPr>
              <a:xfrm>
                <a:off x="152400" y="762000"/>
                <a:ext cx="8915400" cy="6463308"/>
              </a:xfrm>
              <a:prstGeom prst="rect">
                <a:avLst/>
              </a:prstGeom>
              <a:noFill/>
            </p:spPr>
            <p:txBody>
              <a:bodyPr wrap="square" rtlCol="0">
                <a:spAutoFit/>
              </a:bodyPr>
              <a:lstStyle/>
              <a:p>
                <a:r>
                  <a:rPr lang="en-US" sz="2800" dirty="0" smtClean="0"/>
                  <a:t>Number of copies of molecular species varies widely—1 </a:t>
                </a:r>
                <a:r>
                  <a:rPr lang="en-US" sz="2800" dirty="0" err="1" smtClean="0"/>
                  <a:t>nM</a:t>
                </a:r>
                <a:r>
                  <a:rPr lang="en-US" sz="2800" dirty="0" smtClean="0"/>
                  <a:t> corresponds to one molecule/</a:t>
                </a:r>
                <a:r>
                  <a:rPr lang="en-US" sz="2800" i="1" dirty="0" smtClean="0"/>
                  <a:t>E. coli</a:t>
                </a:r>
              </a:p>
              <a:p>
                <a:endParaRPr lang="en-US" sz="2800" dirty="0" smtClean="0"/>
              </a:p>
              <a:p>
                <a:r>
                  <a:rPr lang="en-US" sz="2800" dirty="0" smtClean="0"/>
                  <a:t>Many transcription factors and RNAs have 10-100 copies per human cell—continuum assumption not good</a:t>
                </a:r>
                <a:r>
                  <a:rPr lang="en-US" sz="2800" dirty="0"/>
                  <a:t> </a:t>
                </a:r>
                <a:r>
                  <a:rPr lang="en-US" sz="2800" dirty="0" smtClean="0"/>
                  <a:t>(can use stochastic single molecule models)</a:t>
                </a:r>
              </a:p>
              <a:p>
                <a:endParaRPr lang="en-US" sz="2800" dirty="0"/>
              </a:p>
              <a:p>
                <a:r>
                  <a:rPr lang="en-US" sz="2800" dirty="0" smtClean="0"/>
                  <a:t>For ATP, O</a:t>
                </a:r>
                <a:r>
                  <a:rPr lang="en-US" sz="2800" baseline="-25000" dirty="0" smtClean="0"/>
                  <a:t>2</a:t>
                </a:r>
                <a:r>
                  <a:rPr lang="en-US" sz="2800" dirty="0" smtClean="0"/>
                  <a:t> or H</a:t>
                </a:r>
                <a:r>
                  <a:rPr lang="en-US" sz="2800" baseline="-25000" dirty="0" smtClean="0"/>
                  <a:t>2</a:t>
                </a:r>
                <a:r>
                  <a:rPr lang="en-US" sz="2800" dirty="0" smtClean="0"/>
                  <a:t>O, not a problem. “Average” concentrations of </a:t>
                </a:r>
                <a14:m>
                  <m:oMath xmlns:m="http://schemas.openxmlformats.org/officeDocument/2006/math">
                    <m:r>
                      <m:rPr>
                        <m:sty m:val="p"/>
                      </m:rPr>
                      <a:rPr lang="en-US" sz="2800" i="0" dirty="0" smtClean="0">
                        <a:latin typeface="Cambria Math" panose="02040503050406030204" pitchFamily="18" charset="0"/>
                      </a:rPr>
                      <m:t>ATP</m:t>
                    </m:r>
                    <m:r>
                      <a:rPr lang="en-US" sz="2800" i="1" dirty="0" smtClean="0">
                        <a:latin typeface="Cambria Math" panose="02040503050406030204" pitchFamily="18" charset="0"/>
                      </a:rPr>
                      <m:t> ~ 2 </m:t>
                    </m:r>
                    <m:r>
                      <a:rPr lang="en-US" sz="2800" i="1" dirty="0" err="1" smtClean="0">
                        <a:latin typeface="Cambria Math" panose="02040503050406030204" pitchFamily="18" charset="0"/>
                      </a:rPr>
                      <m:t>𝑚𝑀</m:t>
                    </m:r>
                    <m:r>
                      <a:rPr lang="en-US" sz="2800" i="1" dirty="0" smtClean="0">
                        <a:latin typeface="Cambria Math" panose="02040503050406030204" pitchFamily="18" charset="0"/>
                      </a:rPr>
                      <m:t>, 2 ×</m:t>
                    </m:r>
                    <m:sSup>
                      <m:sSupPr>
                        <m:ctrlPr>
                          <a:rPr lang="en-US" sz="2800" i="1" dirty="0" smtClean="0">
                            <a:latin typeface="Cambria Math" panose="02040503050406030204" pitchFamily="18" charset="0"/>
                          </a:rPr>
                        </m:ctrlPr>
                      </m:sSupPr>
                      <m:e>
                        <m:r>
                          <a:rPr lang="en-US" sz="2800" i="1" dirty="0" smtClean="0">
                            <a:latin typeface="Cambria Math" panose="02040503050406030204" pitchFamily="18" charset="0"/>
                          </a:rPr>
                          <m:t>10</m:t>
                        </m:r>
                      </m:e>
                      <m:sup>
                        <m:r>
                          <a:rPr lang="en-US" sz="2800" i="1" dirty="0" smtClean="0">
                            <a:latin typeface="Cambria Math" panose="02040503050406030204" pitchFamily="18" charset="0"/>
                          </a:rPr>
                          <m:t>6</m:t>
                        </m:r>
                      </m:sup>
                    </m:sSup>
                  </m:oMath>
                </a14:m>
                <a:r>
                  <a:rPr lang="en-US" sz="2800" dirty="0" smtClean="0"/>
                  <a:t> in </a:t>
                </a:r>
                <a:r>
                  <a:rPr lang="en-US" sz="2800" i="1" dirty="0" smtClean="0"/>
                  <a:t>E. coli</a:t>
                </a:r>
              </a:p>
              <a:p>
                <a:endParaRPr lang="en-US" sz="2800" i="1" dirty="0"/>
              </a:p>
              <a:p>
                <a:r>
                  <a:rPr lang="en-US" sz="2800" dirty="0" smtClean="0"/>
                  <a:t>See </a:t>
                </a:r>
                <a:r>
                  <a:rPr lang="en-US" sz="2800" dirty="0" err="1" smtClean="0"/>
                  <a:t>bionumbers</a:t>
                </a:r>
                <a:r>
                  <a:rPr lang="en-US" sz="2800" dirty="0"/>
                  <a:t> database: </a:t>
                </a:r>
                <a:r>
                  <a:rPr lang="en-US" sz="2800" dirty="0">
                    <a:hlinkClick r:id="rId2"/>
                  </a:rPr>
                  <a:t>http://bionumbers.hms.harvard.edu</a:t>
                </a:r>
                <a:r>
                  <a:rPr lang="en-US" sz="2800" dirty="0" smtClean="0">
                    <a:hlinkClick r:id="rId2"/>
                  </a:rPr>
                  <a:t>/</a:t>
                </a:r>
                <a:r>
                  <a:rPr lang="en-US" sz="2800" dirty="0" smtClean="0"/>
                  <a:t> </a:t>
                </a:r>
                <a:endParaRPr lang="en-US" sz="2000" dirty="0" smtClean="0"/>
              </a:p>
              <a:p>
                <a:endParaRPr lang="en-US" sz="2000" i="1" dirty="0"/>
              </a:p>
              <a:p>
                <a:endParaRPr lang="en-US" sz="2000" i="1" dirty="0"/>
              </a:p>
              <a:p>
                <a:endParaRPr lang="en-US" sz="2000" dirty="0"/>
              </a:p>
              <a:p>
                <a:endParaRPr lang="en-US" sz="2000" dirty="0"/>
              </a:p>
            </p:txBody>
          </p:sp>
        </mc:Choice>
        <mc:Fallback xmlns="">
          <p:sp>
            <p:nvSpPr>
              <p:cNvPr id="4" name="TextBox 3"/>
              <p:cNvSpPr txBox="1">
                <a:spLocks noRot="1" noChangeAspect="1" noMove="1" noResize="1" noEditPoints="1" noAdjustHandles="1" noChangeArrowheads="1" noChangeShapeType="1" noTextEdit="1"/>
              </p:cNvSpPr>
              <p:nvPr/>
            </p:nvSpPr>
            <p:spPr>
              <a:xfrm>
                <a:off x="152400" y="762000"/>
                <a:ext cx="8915400" cy="6463308"/>
              </a:xfrm>
              <a:prstGeom prst="rect">
                <a:avLst/>
              </a:prstGeom>
              <a:blipFill rotWithShape="0">
                <a:blip r:embed="rId7"/>
                <a:stretch>
                  <a:fillRect l="-1367" t="-943"/>
                </a:stretch>
              </a:blipFill>
            </p:spPr>
            <p:txBody>
              <a:bodyPr/>
              <a:lstStyle/>
              <a:p>
                <a:r>
                  <a:rPr lang="en-US">
                    <a:noFill/>
                  </a:rPr>
                  <a:t> </a:t>
                </a:r>
              </a:p>
            </p:txBody>
          </p:sp>
        </mc:Fallback>
      </mc:AlternateContent>
      <p:pic>
        <p:nvPicPr>
          <p:cNvPr id="5" name="Picture 3" descr="Biocomplexity Logo"/>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descr="redblackblockiu"/>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8882392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221813"/>
            <a:ext cx="9144000" cy="838200"/>
          </a:xfrm>
        </p:spPr>
        <p:txBody>
          <a:bodyPr/>
          <a:lstStyle/>
          <a:p>
            <a:pPr eaLnBrk="1" hangingPunct="1"/>
            <a:r>
              <a:rPr lang="en-US" sz="3600" b="1" dirty="0" smtClean="0">
                <a:solidFill>
                  <a:srgbClr val="0000CC"/>
                </a:solidFill>
              </a:rPr>
              <a:t>Questions We Can Ask Using Dynamics on Network Models</a:t>
            </a:r>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p:cNvSpPr txBox="1"/>
          <p:nvPr/>
        </p:nvSpPr>
        <p:spPr>
          <a:xfrm>
            <a:off x="230310" y="1219200"/>
            <a:ext cx="8787189" cy="3170099"/>
          </a:xfrm>
          <a:prstGeom prst="rect">
            <a:avLst/>
          </a:prstGeom>
          <a:noFill/>
        </p:spPr>
        <p:txBody>
          <a:bodyPr wrap="square" rtlCol="0">
            <a:spAutoFit/>
          </a:bodyPr>
          <a:lstStyle/>
          <a:p>
            <a:r>
              <a:rPr lang="en-US" sz="2000" dirty="0" smtClean="0"/>
              <a:t>To validate or apply a model we need to be able to compare model predictions of how metrics based on experimentally measurable observables depend on experimentally controllable and measurable parameters (either changed by the experimenter or naturally varying in </a:t>
            </a:r>
            <a:r>
              <a:rPr lang="en-US" sz="2000" dirty="0" smtClean="0"/>
              <a:t>population or </a:t>
            </a:r>
            <a:r>
              <a:rPr lang="en-US" sz="2000" dirty="0" err="1" smtClean="0"/>
              <a:t>inferrable</a:t>
            </a:r>
            <a:r>
              <a:rPr lang="en-US" sz="2000" dirty="0" smtClean="0"/>
              <a:t>) and </a:t>
            </a:r>
            <a:r>
              <a:rPr lang="en-US" sz="2000" smtClean="0"/>
              <a:t>model structures</a:t>
            </a:r>
            <a:endParaRPr lang="en-US" sz="2000" dirty="0" smtClean="0"/>
          </a:p>
          <a:p>
            <a:endParaRPr lang="en-US" sz="2000" dirty="0"/>
          </a:p>
          <a:p>
            <a:r>
              <a:rPr lang="en-US" sz="2000" dirty="0"/>
              <a:t>Often we don’t know exact quantitative </a:t>
            </a:r>
            <a:r>
              <a:rPr lang="en-US" sz="2000" dirty="0" smtClean="0"/>
              <a:t>values of parameters or output metrics from </a:t>
            </a:r>
            <a:r>
              <a:rPr lang="en-US" sz="2000" dirty="0"/>
              <a:t>experiments but we do </a:t>
            </a:r>
            <a:r>
              <a:rPr lang="en-US" sz="2000" dirty="0" smtClean="0"/>
              <a:t>have qualitative </a:t>
            </a:r>
            <a:r>
              <a:rPr lang="en-US" sz="2000" dirty="0"/>
              <a:t>or semi-quantitative </a:t>
            </a:r>
            <a:r>
              <a:rPr lang="en-US" sz="2000" dirty="0" smtClean="0"/>
              <a:t>information about them</a:t>
            </a:r>
            <a:endParaRPr lang="en-US" sz="2000" dirty="0"/>
          </a:p>
          <a:p>
            <a:endParaRPr lang="en-US" sz="2000" dirty="0" smtClean="0"/>
          </a:p>
        </p:txBody>
      </p:sp>
      <p:sp>
        <p:nvSpPr>
          <p:cNvPr id="14" name="Right Arrow 13"/>
          <p:cNvSpPr/>
          <p:nvPr/>
        </p:nvSpPr>
        <p:spPr>
          <a:xfrm>
            <a:off x="514905" y="4000500"/>
            <a:ext cx="2362200" cy="838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rPr>
              <a:t>Input Parameters</a:t>
            </a:r>
            <a:endParaRPr lang="en-US" b="1" dirty="0">
              <a:solidFill>
                <a:schemeClr val="tx1"/>
              </a:solidFill>
            </a:endParaRPr>
          </a:p>
        </p:txBody>
      </p:sp>
      <p:sp>
        <p:nvSpPr>
          <p:cNvPr id="15" name="Right Arrow 14"/>
          <p:cNvSpPr/>
          <p:nvPr/>
        </p:nvSpPr>
        <p:spPr>
          <a:xfrm>
            <a:off x="6248400" y="4419600"/>
            <a:ext cx="2133600" cy="838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rPr>
              <a:t>Output Metrics</a:t>
            </a:r>
            <a:endParaRPr lang="en-US" b="1" dirty="0">
              <a:solidFill>
                <a:schemeClr val="tx1"/>
              </a:solidFill>
            </a:endParaRPr>
          </a:p>
        </p:txBody>
      </p:sp>
      <p:sp>
        <p:nvSpPr>
          <p:cNvPr id="16" name="Rectangle 15"/>
          <p:cNvSpPr/>
          <p:nvPr/>
        </p:nvSpPr>
        <p:spPr>
          <a:xfrm>
            <a:off x="2895600" y="4191000"/>
            <a:ext cx="3352800" cy="14543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dirty="0" smtClean="0">
                <a:solidFill>
                  <a:schemeClr val="tx1"/>
                </a:solidFill>
              </a:rPr>
              <a:t>Model</a:t>
            </a:r>
            <a:endParaRPr lang="en-US" sz="4800" b="1" dirty="0">
              <a:solidFill>
                <a:schemeClr val="tx1"/>
              </a:solidFill>
            </a:endParaRPr>
          </a:p>
        </p:txBody>
      </p:sp>
      <p:sp>
        <p:nvSpPr>
          <p:cNvPr id="8" name="Right Arrow 7"/>
          <p:cNvSpPr/>
          <p:nvPr/>
        </p:nvSpPr>
        <p:spPr>
          <a:xfrm>
            <a:off x="514905" y="4918198"/>
            <a:ext cx="2362200" cy="838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rPr>
              <a:t>Model Structure</a:t>
            </a:r>
            <a:endParaRPr lang="en-US" b="1" dirty="0">
              <a:solidFill>
                <a:schemeClr val="tx1"/>
              </a:solidFill>
            </a:endParaRPr>
          </a:p>
        </p:txBody>
      </p:sp>
    </p:spTree>
    <p:extLst>
      <p:ext uri="{BB962C8B-B14F-4D97-AF65-F5344CB8AC3E}">
        <p14:creationId xmlns:p14="http://schemas.microsoft.com/office/powerpoint/2010/main" val="3813832062"/>
      </p:ext>
    </p:extLst>
  </p:cSld>
  <p:clrMapOvr>
    <a:masterClrMapping/>
  </p:clrMapOvr>
  <p:transition spd="slow">
    <p:wip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221813"/>
            <a:ext cx="9144000" cy="838200"/>
          </a:xfrm>
        </p:spPr>
        <p:txBody>
          <a:bodyPr/>
          <a:lstStyle/>
          <a:p>
            <a:pPr eaLnBrk="1" hangingPunct="1"/>
            <a:r>
              <a:rPr lang="en-US" sz="3600" b="1" dirty="0" smtClean="0">
                <a:solidFill>
                  <a:srgbClr val="0000CC"/>
                </a:solidFill>
              </a:rPr>
              <a:t>Questions We Can Ask Using Dynamics on Network Models</a:t>
            </a:r>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p:cNvSpPr txBox="1"/>
          <p:nvPr/>
        </p:nvSpPr>
        <p:spPr>
          <a:xfrm>
            <a:off x="230310" y="1219200"/>
            <a:ext cx="8787189" cy="5632311"/>
          </a:xfrm>
          <a:prstGeom prst="rect">
            <a:avLst/>
          </a:prstGeom>
          <a:noFill/>
        </p:spPr>
        <p:txBody>
          <a:bodyPr wrap="square" rtlCol="0">
            <a:spAutoFit/>
          </a:bodyPr>
          <a:lstStyle/>
          <a:p>
            <a:r>
              <a:rPr lang="en-US" sz="2000" dirty="0" smtClean="0"/>
              <a:t>In most cases, in our networks models, the </a:t>
            </a:r>
            <a:r>
              <a:rPr lang="en-US" sz="2000" b="1" dirty="0" smtClean="0"/>
              <a:t>input parameters </a:t>
            </a:r>
            <a:r>
              <a:rPr lang="en-US" sz="2000" dirty="0" smtClean="0"/>
              <a:t>will be amounts of boundary species, rate constants, rate laws, or interaction structure</a:t>
            </a:r>
          </a:p>
          <a:p>
            <a:endParaRPr lang="en-US" sz="2000" dirty="0"/>
          </a:p>
          <a:p>
            <a:r>
              <a:rPr lang="en-US" sz="2000" dirty="0" smtClean="0"/>
              <a:t>The output state variables we will consider will be </a:t>
            </a:r>
            <a:r>
              <a:rPr lang="en-US" sz="2000" b="1" dirty="0" smtClean="0"/>
              <a:t>amounts </a:t>
            </a:r>
            <a:r>
              <a:rPr lang="en-US" sz="2000" dirty="0" smtClean="0"/>
              <a:t>or </a:t>
            </a:r>
            <a:r>
              <a:rPr lang="en-US" sz="2000" b="1" dirty="0" smtClean="0"/>
              <a:t>concentrations </a:t>
            </a:r>
            <a:r>
              <a:rPr lang="en-US" sz="2000" dirty="0" smtClean="0"/>
              <a:t>(or some other </a:t>
            </a:r>
            <a:r>
              <a:rPr lang="en-US" sz="2000" b="1" dirty="0" smtClean="0"/>
              <a:t>numerical value</a:t>
            </a:r>
            <a:r>
              <a:rPr lang="en-US" sz="2000" dirty="0" smtClean="0"/>
              <a:t>)</a:t>
            </a:r>
            <a:r>
              <a:rPr lang="en-US" sz="2000" b="1" dirty="0" smtClean="0"/>
              <a:t> </a:t>
            </a:r>
            <a:r>
              <a:rPr lang="en-US" sz="2000" dirty="0" smtClean="0"/>
              <a:t>and we will calculate </a:t>
            </a:r>
            <a:r>
              <a:rPr lang="en-US" sz="2000" b="1" dirty="0" smtClean="0"/>
              <a:t>time series </a:t>
            </a:r>
            <a:r>
              <a:rPr lang="en-US" sz="2000" dirty="0" smtClean="0"/>
              <a:t>of these concentrations</a:t>
            </a:r>
          </a:p>
          <a:p>
            <a:endParaRPr lang="en-US" sz="2000" dirty="0"/>
          </a:p>
          <a:p>
            <a:endParaRPr lang="en-US" sz="2000" dirty="0" smtClean="0"/>
          </a:p>
          <a:p>
            <a:endParaRPr lang="en-US" sz="2000" b="1" dirty="0"/>
          </a:p>
          <a:p>
            <a:r>
              <a:rPr lang="en-US" sz="2000" b="1" dirty="0" smtClean="0"/>
              <a:t> </a:t>
            </a:r>
          </a:p>
          <a:p>
            <a:r>
              <a:rPr lang="en-US" sz="2000" dirty="0" smtClean="0"/>
              <a:t>We can therefore basic types of questions about how the output behaviors of network models depend on (changes of) input parameters</a:t>
            </a:r>
          </a:p>
          <a:p>
            <a:endParaRPr lang="en-US" sz="2000" dirty="0"/>
          </a:p>
          <a:p>
            <a:r>
              <a:rPr lang="en-US" sz="2000" dirty="0" smtClean="0"/>
              <a:t>Different questions will be significant in different situations</a:t>
            </a:r>
          </a:p>
          <a:p>
            <a:endParaRPr lang="en-US" sz="2000" dirty="0"/>
          </a:p>
          <a:p>
            <a:endParaRPr lang="en-US" sz="2000" dirty="0"/>
          </a:p>
          <a:p>
            <a:endParaRPr lang="en-US" sz="2000" dirty="0"/>
          </a:p>
        </p:txBody>
      </p:sp>
      <p:grpSp>
        <p:nvGrpSpPr>
          <p:cNvPr id="11" name="Group 10"/>
          <p:cNvGrpSpPr/>
          <p:nvPr/>
        </p:nvGrpSpPr>
        <p:grpSpPr>
          <a:xfrm>
            <a:off x="6705600" y="3200400"/>
            <a:ext cx="1681113" cy="1245282"/>
            <a:chOff x="609600" y="2362200"/>
            <a:chExt cx="1681113" cy="1245282"/>
          </a:xfrm>
        </p:grpSpPr>
        <p:grpSp>
          <p:nvGrpSpPr>
            <p:cNvPr id="9" name="Group 8"/>
            <p:cNvGrpSpPr/>
            <p:nvPr/>
          </p:nvGrpSpPr>
          <p:grpSpPr>
            <a:xfrm>
              <a:off x="609600" y="2362200"/>
              <a:ext cx="1656397" cy="1245282"/>
              <a:chOff x="2221414" y="2672593"/>
              <a:chExt cx="1656397" cy="1245282"/>
            </a:xfrm>
          </p:grpSpPr>
          <p:grpSp>
            <p:nvGrpSpPr>
              <p:cNvPr id="6" name="Group 5"/>
              <p:cNvGrpSpPr/>
              <p:nvPr/>
            </p:nvGrpSpPr>
            <p:grpSpPr>
              <a:xfrm>
                <a:off x="2221414" y="2672593"/>
                <a:ext cx="1656397" cy="914400"/>
                <a:chOff x="2221414" y="2672593"/>
                <a:chExt cx="1656397" cy="914400"/>
              </a:xfrm>
            </p:grpSpPr>
            <p:grpSp>
              <p:nvGrpSpPr>
                <p:cNvPr id="4" name="Group 3"/>
                <p:cNvGrpSpPr/>
                <p:nvPr/>
              </p:nvGrpSpPr>
              <p:grpSpPr>
                <a:xfrm>
                  <a:off x="2658611" y="2672593"/>
                  <a:ext cx="1219200" cy="914400"/>
                  <a:chOff x="2658611" y="2672593"/>
                  <a:chExt cx="1219200" cy="914400"/>
                </a:xfrm>
              </p:grpSpPr>
              <p:cxnSp>
                <p:nvCxnSpPr>
                  <p:cNvPr id="3" name="Straight Arrow Connector 2"/>
                  <p:cNvCxnSpPr/>
                  <p:nvPr/>
                </p:nvCxnSpPr>
                <p:spPr>
                  <a:xfrm flipV="1">
                    <a:off x="2667000" y="2672593"/>
                    <a:ext cx="0" cy="9144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rot="5400000" flipV="1">
                    <a:off x="3268211" y="2963411"/>
                    <a:ext cx="0" cy="12192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5" name="TextBox 4"/>
                <p:cNvSpPr txBox="1"/>
                <p:nvPr/>
              </p:nvSpPr>
              <p:spPr>
                <a:xfrm>
                  <a:off x="2221414" y="2828300"/>
                  <a:ext cx="461665" cy="665118"/>
                </a:xfrm>
                <a:prstGeom prst="rect">
                  <a:avLst/>
                </a:prstGeom>
                <a:noFill/>
              </p:spPr>
              <p:txBody>
                <a:bodyPr vert="vert270" wrap="none" rtlCol="0">
                  <a:spAutoFit/>
                </a:bodyPr>
                <a:lstStyle/>
                <a:p>
                  <a:r>
                    <a:rPr lang="en-US" dirty="0" smtClean="0">
                      <a:solidFill>
                        <a:srgbClr val="0000CC"/>
                      </a:solidFill>
                    </a:rPr>
                    <a:t>Value</a:t>
                  </a:r>
                  <a:endParaRPr lang="en-US" dirty="0">
                    <a:solidFill>
                      <a:srgbClr val="0000CC"/>
                    </a:solidFill>
                  </a:endParaRPr>
                </a:p>
              </p:txBody>
            </p:sp>
          </p:grpSp>
          <p:sp>
            <p:nvSpPr>
              <p:cNvPr id="7" name="TextBox 6"/>
              <p:cNvSpPr txBox="1"/>
              <p:nvPr/>
            </p:nvSpPr>
            <p:spPr>
              <a:xfrm>
                <a:off x="2895600" y="3548543"/>
                <a:ext cx="914400" cy="369332"/>
              </a:xfrm>
              <a:prstGeom prst="rect">
                <a:avLst/>
              </a:prstGeom>
              <a:noFill/>
            </p:spPr>
            <p:txBody>
              <a:bodyPr wrap="square" rtlCol="0">
                <a:spAutoFit/>
              </a:bodyPr>
              <a:lstStyle/>
              <a:p>
                <a:r>
                  <a:rPr lang="en-US" dirty="0" smtClean="0">
                    <a:solidFill>
                      <a:srgbClr val="0000CC"/>
                    </a:solidFill>
                  </a:rPr>
                  <a:t>Time</a:t>
                </a:r>
                <a:endParaRPr lang="en-US" dirty="0">
                  <a:solidFill>
                    <a:srgbClr val="0000CC"/>
                  </a:solidFill>
                </a:endParaRPr>
              </a:p>
            </p:txBody>
          </p:sp>
        </p:grpSp>
        <p:sp>
          <p:nvSpPr>
            <p:cNvPr id="2" name="Freeform 1"/>
            <p:cNvSpPr/>
            <p:nvPr/>
          </p:nvSpPr>
          <p:spPr>
            <a:xfrm>
              <a:off x="1065229" y="2677212"/>
              <a:ext cx="1225484" cy="367646"/>
            </a:xfrm>
            <a:custGeom>
              <a:avLst/>
              <a:gdLst>
                <a:gd name="connsiteX0" fmla="*/ 0 w 1225484"/>
                <a:gd name="connsiteY0" fmla="*/ 367646 h 367646"/>
                <a:gd name="connsiteX1" fmla="*/ 197963 w 1225484"/>
                <a:gd name="connsiteY1" fmla="*/ 103695 h 367646"/>
                <a:gd name="connsiteX2" fmla="*/ 405352 w 1225484"/>
                <a:gd name="connsiteY2" fmla="*/ 113122 h 367646"/>
                <a:gd name="connsiteX3" fmla="*/ 659876 w 1225484"/>
                <a:gd name="connsiteY3" fmla="*/ 56561 h 367646"/>
                <a:gd name="connsiteX4" fmla="*/ 1036948 w 1225484"/>
                <a:gd name="connsiteY4" fmla="*/ 179110 h 367646"/>
                <a:gd name="connsiteX5" fmla="*/ 1225484 w 1225484"/>
                <a:gd name="connsiteY5" fmla="*/ 0 h 367646"/>
                <a:gd name="connsiteX6" fmla="*/ 1225484 w 1225484"/>
                <a:gd name="connsiteY6" fmla="*/ 0 h 367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5484" h="367646">
                  <a:moveTo>
                    <a:pt x="0" y="367646"/>
                  </a:moveTo>
                  <a:cubicBezTo>
                    <a:pt x="65202" y="256881"/>
                    <a:pt x="130404" y="146116"/>
                    <a:pt x="197963" y="103695"/>
                  </a:cubicBezTo>
                  <a:cubicBezTo>
                    <a:pt x="265522" y="61274"/>
                    <a:pt x="328367" y="120978"/>
                    <a:pt x="405352" y="113122"/>
                  </a:cubicBezTo>
                  <a:cubicBezTo>
                    <a:pt x="482337" y="105266"/>
                    <a:pt x="554610" y="45563"/>
                    <a:pt x="659876" y="56561"/>
                  </a:cubicBezTo>
                  <a:cubicBezTo>
                    <a:pt x="765142" y="67559"/>
                    <a:pt x="942680" y="188537"/>
                    <a:pt x="1036948" y="179110"/>
                  </a:cubicBezTo>
                  <a:cubicBezTo>
                    <a:pt x="1131216" y="169683"/>
                    <a:pt x="1225484" y="0"/>
                    <a:pt x="1225484" y="0"/>
                  </a:cubicBezTo>
                  <a:lnTo>
                    <a:pt x="1225484" y="0"/>
                  </a:lnTo>
                </a:path>
              </a:pathLst>
            </a:custGeom>
            <a:noFill/>
            <a:ln w="38100">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072884926"/>
      </p:ext>
    </p:extLst>
  </p:cSld>
  <p:clrMapOvr>
    <a:masterClrMapping/>
  </p:clrMapOvr>
  <p:transition spd="slow">
    <p:wip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1876"/>
            <a:ext cx="9144000" cy="838200"/>
          </a:xfrm>
        </p:spPr>
        <p:txBody>
          <a:bodyPr/>
          <a:lstStyle/>
          <a:p>
            <a:pPr eaLnBrk="1" hangingPunct="1"/>
            <a:r>
              <a:rPr lang="en-US" sz="3600" b="1" dirty="0" smtClean="0">
                <a:solidFill>
                  <a:srgbClr val="0000CC"/>
                </a:solidFill>
              </a:rPr>
              <a:t>Qualitative Questions</a:t>
            </a:r>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7" name="Picture 5"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p:cNvSpPr txBox="1"/>
          <p:nvPr/>
        </p:nvSpPr>
        <p:spPr>
          <a:xfrm>
            <a:off x="484188" y="772561"/>
            <a:ext cx="8659812" cy="5940088"/>
          </a:xfrm>
          <a:prstGeom prst="rect">
            <a:avLst/>
          </a:prstGeom>
          <a:noFill/>
        </p:spPr>
        <p:txBody>
          <a:bodyPr wrap="square" rtlCol="0">
            <a:spAutoFit/>
          </a:bodyPr>
          <a:lstStyle/>
          <a:p>
            <a:r>
              <a:rPr lang="en-US" sz="2000" dirty="0" smtClean="0"/>
              <a:t>The most generic questions we can ask are </a:t>
            </a:r>
            <a:r>
              <a:rPr lang="en-US" sz="2000" b="1" dirty="0" smtClean="0"/>
              <a:t>qualitative</a:t>
            </a:r>
            <a:r>
              <a:rPr lang="en-US" sz="2000" dirty="0" smtClean="0"/>
              <a:t> (don’t refer to specific numerical values but to </a:t>
            </a:r>
            <a:r>
              <a:rPr lang="en-US" sz="2000" b="1" dirty="0" smtClean="0"/>
              <a:t>categories</a:t>
            </a:r>
            <a:r>
              <a:rPr lang="en-US" sz="2000" dirty="0" smtClean="0"/>
              <a:t> of behavior)</a:t>
            </a:r>
          </a:p>
          <a:p>
            <a:endParaRPr lang="en-US" sz="2000" dirty="0"/>
          </a:p>
          <a:p>
            <a:r>
              <a:rPr lang="en-US" sz="2000" dirty="0" smtClean="0"/>
              <a:t>These questions are useful because we </a:t>
            </a:r>
            <a:r>
              <a:rPr lang="en-US" sz="2000" b="1" dirty="0" smtClean="0">
                <a:solidFill>
                  <a:srgbClr val="FF0000"/>
                </a:solidFill>
              </a:rPr>
              <a:t>may not be able to quantify values in experiments</a:t>
            </a:r>
            <a:r>
              <a:rPr lang="en-US" sz="2000" dirty="0" smtClean="0"/>
              <a:t> and because </a:t>
            </a:r>
            <a:r>
              <a:rPr lang="en-US" sz="2000" b="1" dirty="0" smtClean="0">
                <a:solidFill>
                  <a:srgbClr val="00CC00"/>
                </a:solidFill>
              </a:rPr>
              <a:t>qualitative behaviors are more robust </a:t>
            </a:r>
            <a:r>
              <a:rPr lang="en-US" sz="2000" dirty="0" smtClean="0"/>
              <a:t>to model approximations </a:t>
            </a:r>
            <a:r>
              <a:rPr lang="en-US" sz="2000" b="1" dirty="0" smtClean="0"/>
              <a:t>than quantitative ones</a:t>
            </a:r>
          </a:p>
          <a:p>
            <a:endParaRPr lang="en-US" sz="2000" dirty="0"/>
          </a:p>
          <a:p>
            <a:endParaRPr lang="en-US" sz="2000" dirty="0" smtClean="0"/>
          </a:p>
          <a:p>
            <a:endParaRPr lang="en-US" sz="2000" dirty="0" smtClean="0"/>
          </a:p>
          <a:p>
            <a:endParaRPr lang="en-US" sz="2000" dirty="0"/>
          </a:p>
          <a:p>
            <a:endParaRPr lang="en-US" sz="2000" dirty="0" smtClean="0"/>
          </a:p>
          <a:p>
            <a:endParaRPr lang="en-US" sz="2000" dirty="0" smtClean="0"/>
          </a:p>
          <a:p>
            <a:r>
              <a:rPr lang="en-US" sz="2000" dirty="0" smtClean="0"/>
              <a:t>A simple time series can have </a:t>
            </a:r>
            <a:r>
              <a:rPr lang="en-US" sz="2000" b="1" dirty="0" smtClean="0"/>
              <a:t>four qualitative responses</a:t>
            </a:r>
            <a:r>
              <a:rPr lang="en-US" sz="2000" dirty="0" smtClean="0"/>
              <a:t>—it can reach a </a:t>
            </a:r>
            <a:r>
              <a:rPr lang="en-US" sz="2000" b="1" dirty="0" smtClean="0"/>
              <a:t>steady state</a:t>
            </a:r>
            <a:r>
              <a:rPr lang="en-US" sz="2000" dirty="0" smtClean="0"/>
              <a:t>, it can </a:t>
            </a:r>
            <a:r>
              <a:rPr lang="en-US" sz="2000" b="1" dirty="0" smtClean="0"/>
              <a:t>oscillate</a:t>
            </a:r>
            <a:r>
              <a:rPr lang="en-US" sz="2000" dirty="0" smtClean="0"/>
              <a:t> periodically, it can be </a:t>
            </a:r>
            <a:r>
              <a:rPr lang="en-US" sz="2000" b="1" dirty="0" smtClean="0"/>
              <a:t>chaotic</a:t>
            </a:r>
            <a:r>
              <a:rPr lang="en-US" sz="2000" dirty="0" smtClean="0"/>
              <a:t>, or it can </a:t>
            </a:r>
            <a:r>
              <a:rPr lang="en-US" sz="2000" b="1" dirty="0" smtClean="0"/>
              <a:t>diverge (divergence usually leads to death)</a:t>
            </a:r>
          </a:p>
          <a:p>
            <a:endParaRPr lang="en-US" sz="2000" dirty="0"/>
          </a:p>
          <a:p>
            <a:r>
              <a:rPr lang="en-US" sz="2000" dirty="0" smtClean="0"/>
              <a:t>We can ask questions like, “for a given model with a given set of parameters, boundary and initial conditions, does the time series reach steady state, oscillate or is it chaotic or divergent?”</a:t>
            </a:r>
          </a:p>
        </p:txBody>
      </p:sp>
      <p:grpSp>
        <p:nvGrpSpPr>
          <p:cNvPr id="33" name="Group 32"/>
          <p:cNvGrpSpPr/>
          <p:nvPr/>
        </p:nvGrpSpPr>
        <p:grpSpPr>
          <a:xfrm>
            <a:off x="609600" y="2749150"/>
            <a:ext cx="7767964" cy="1557848"/>
            <a:chOff x="609600" y="2923493"/>
            <a:chExt cx="7767964" cy="1557848"/>
          </a:xfrm>
        </p:grpSpPr>
        <p:grpSp>
          <p:nvGrpSpPr>
            <p:cNvPr id="25" name="Group 24"/>
            <p:cNvGrpSpPr/>
            <p:nvPr/>
          </p:nvGrpSpPr>
          <p:grpSpPr>
            <a:xfrm>
              <a:off x="609600" y="2923493"/>
              <a:ext cx="7767964" cy="1331548"/>
              <a:chOff x="609600" y="2923493"/>
              <a:chExt cx="7767964" cy="1331548"/>
            </a:xfrm>
          </p:grpSpPr>
          <p:grpSp>
            <p:nvGrpSpPr>
              <p:cNvPr id="15" name="Group 14"/>
              <p:cNvGrpSpPr/>
              <p:nvPr/>
            </p:nvGrpSpPr>
            <p:grpSpPr>
              <a:xfrm>
                <a:off x="2634586" y="2966626"/>
                <a:ext cx="1656397" cy="1245282"/>
                <a:chOff x="2711583" y="3011577"/>
                <a:chExt cx="1656397" cy="1245282"/>
              </a:xfrm>
            </p:grpSpPr>
            <p:grpSp>
              <p:nvGrpSpPr>
                <p:cNvPr id="16" name="Group 15"/>
                <p:cNvGrpSpPr/>
                <p:nvPr/>
              </p:nvGrpSpPr>
              <p:grpSpPr>
                <a:xfrm>
                  <a:off x="2711583" y="3011577"/>
                  <a:ext cx="1656397" cy="1245282"/>
                  <a:chOff x="2221414" y="2672593"/>
                  <a:chExt cx="1656397" cy="1245282"/>
                </a:xfrm>
              </p:grpSpPr>
              <p:grpSp>
                <p:nvGrpSpPr>
                  <p:cNvPr id="18" name="Group 17"/>
                  <p:cNvGrpSpPr/>
                  <p:nvPr/>
                </p:nvGrpSpPr>
                <p:grpSpPr>
                  <a:xfrm>
                    <a:off x="2221414" y="2672593"/>
                    <a:ext cx="1656397" cy="914400"/>
                    <a:chOff x="2221414" y="2672593"/>
                    <a:chExt cx="1656397" cy="914400"/>
                  </a:xfrm>
                </p:grpSpPr>
                <p:grpSp>
                  <p:nvGrpSpPr>
                    <p:cNvPr id="20" name="Group 19"/>
                    <p:cNvGrpSpPr/>
                    <p:nvPr/>
                  </p:nvGrpSpPr>
                  <p:grpSpPr>
                    <a:xfrm>
                      <a:off x="2658611" y="2672593"/>
                      <a:ext cx="1219200" cy="914400"/>
                      <a:chOff x="2658611" y="2672593"/>
                      <a:chExt cx="1219200" cy="914400"/>
                    </a:xfrm>
                  </p:grpSpPr>
                  <p:cxnSp>
                    <p:nvCxnSpPr>
                      <p:cNvPr id="22" name="Straight Arrow Connector 21"/>
                      <p:cNvCxnSpPr/>
                      <p:nvPr/>
                    </p:nvCxnSpPr>
                    <p:spPr>
                      <a:xfrm flipV="1">
                        <a:off x="2667000" y="2672593"/>
                        <a:ext cx="0" cy="9144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rot="5400000" flipV="1">
                        <a:off x="3268211" y="2963411"/>
                        <a:ext cx="0" cy="12192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21" name="TextBox 20"/>
                    <p:cNvSpPr txBox="1"/>
                    <p:nvPr/>
                  </p:nvSpPr>
                  <p:spPr>
                    <a:xfrm>
                      <a:off x="2221414" y="2828300"/>
                      <a:ext cx="461665" cy="665118"/>
                    </a:xfrm>
                    <a:prstGeom prst="rect">
                      <a:avLst/>
                    </a:prstGeom>
                    <a:noFill/>
                  </p:spPr>
                  <p:txBody>
                    <a:bodyPr vert="vert270" wrap="none" rtlCol="0">
                      <a:spAutoFit/>
                    </a:bodyPr>
                    <a:lstStyle/>
                    <a:p>
                      <a:r>
                        <a:rPr lang="en-US" dirty="0" smtClean="0">
                          <a:solidFill>
                            <a:srgbClr val="0000CC"/>
                          </a:solidFill>
                        </a:rPr>
                        <a:t>Value</a:t>
                      </a:r>
                      <a:endParaRPr lang="en-US" dirty="0">
                        <a:solidFill>
                          <a:srgbClr val="0000CC"/>
                        </a:solidFill>
                      </a:endParaRPr>
                    </a:p>
                  </p:txBody>
                </p:sp>
              </p:grpSp>
              <p:sp>
                <p:nvSpPr>
                  <p:cNvPr id="19" name="TextBox 18"/>
                  <p:cNvSpPr txBox="1"/>
                  <p:nvPr/>
                </p:nvSpPr>
                <p:spPr>
                  <a:xfrm>
                    <a:off x="2895600" y="3548543"/>
                    <a:ext cx="914400" cy="369332"/>
                  </a:xfrm>
                  <a:prstGeom prst="rect">
                    <a:avLst/>
                  </a:prstGeom>
                  <a:noFill/>
                </p:spPr>
                <p:txBody>
                  <a:bodyPr wrap="square" rtlCol="0">
                    <a:spAutoFit/>
                  </a:bodyPr>
                  <a:lstStyle/>
                  <a:p>
                    <a:r>
                      <a:rPr lang="en-US" dirty="0" smtClean="0">
                        <a:solidFill>
                          <a:srgbClr val="0000CC"/>
                        </a:solidFill>
                      </a:rPr>
                      <a:t>Time</a:t>
                    </a:r>
                    <a:endParaRPr lang="en-US" dirty="0">
                      <a:solidFill>
                        <a:srgbClr val="0000CC"/>
                      </a:solidFill>
                    </a:endParaRPr>
                  </a:p>
                </p:txBody>
              </p:sp>
            </p:grpSp>
            <p:sp>
              <p:nvSpPr>
                <p:cNvPr id="12" name="Freeform 11"/>
                <p:cNvSpPr/>
                <p:nvPr/>
              </p:nvSpPr>
              <p:spPr>
                <a:xfrm>
                  <a:off x="3179428" y="3405923"/>
                  <a:ext cx="981511" cy="486597"/>
                </a:xfrm>
                <a:custGeom>
                  <a:avLst/>
                  <a:gdLst>
                    <a:gd name="connsiteX0" fmla="*/ 0 w 981511"/>
                    <a:gd name="connsiteY0" fmla="*/ 478201 h 495007"/>
                    <a:gd name="connsiteX1" fmla="*/ 117445 w 981511"/>
                    <a:gd name="connsiteY1" fmla="*/ 28 h 495007"/>
                    <a:gd name="connsiteX2" fmla="*/ 251669 w 981511"/>
                    <a:gd name="connsiteY2" fmla="*/ 494979 h 495007"/>
                    <a:gd name="connsiteX3" fmla="*/ 377504 w 981511"/>
                    <a:gd name="connsiteY3" fmla="*/ 25195 h 495007"/>
                    <a:gd name="connsiteX4" fmla="*/ 503339 w 981511"/>
                    <a:gd name="connsiteY4" fmla="*/ 461423 h 495007"/>
                    <a:gd name="connsiteX5" fmla="*/ 612396 w 981511"/>
                    <a:gd name="connsiteY5" fmla="*/ 28 h 495007"/>
                    <a:gd name="connsiteX6" fmla="*/ 729842 w 981511"/>
                    <a:gd name="connsiteY6" fmla="*/ 486590 h 495007"/>
                    <a:gd name="connsiteX7" fmla="*/ 855677 w 981511"/>
                    <a:gd name="connsiteY7" fmla="*/ 28 h 495007"/>
                    <a:gd name="connsiteX8" fmla="*/ 981511 w 981511"/>
                    <a:gd name="connsiteY8" fmla="*/ 478201 h 495007"/>
                    <a:gd name="connsiteX9" fmla="*/ 981511 w 981511"/>
                    <a:gd name="connsiteY9" fmla="*/ 478201 h 495007"/>
                    <a:gd name="connsiteX10" fmla="*/ 973122 w 981511"/>
                    <a:gd name="connsiteY10" fmla="*/ 478201 h 495007"/>
                    <a:gd name="connsiteX0" fmla="*/ 0 w 981511"/>
                    <a:gd name="connsiteY0" fmla="*/ 478201 h 494982"/>
                    <a:gd name="connsiteX1" fmla="*/ 117445 w 981511"/>
                    <a:gd name="connsiteY1" fmla="*/ 28 h 494982"/>
                    <a:gd name="connsiteX2" fmla="*/ 251669 w 981511"/>
                    <a:gd name="connsiteY2" fmla="*/ 494979 h 494982"/>
                    <a:gd name="connsiteX3" fmla="*/ 377504 w 981511"/>
                    <a:gd name="connsiteY3" fmla="*/ 8417 h 494982"/>
                    <a:gd name="connsiteX4" fmla="*/ 503339 w 981511"/>
                    <a:gd name="connsiteY4" fmla="*/ 461423 h 494982"/>
                    <a:gd name="connsiteX5" fmla="*/ 612396 w 981511"/>
                    <a:gd name="connsiteY5" fmla="*/ 28 h 494982"/>
                    <a:gd name="connsiteX6" fmla="*/ 729842 w 981511"/>
                    <a:gd name="connsiteY6" fmla="*/ 486590 h 494982"/>
                    <a:gd name="connsiteX7" fmla="*/ 855677 w 981511"/>
                    <a:gd name="connsiteY7" fmla="*/ 28 h 494982"/>
                    <a:gd name="connsiteX8" fmla="*/ 981511 w 981511"/>
                    <a:gd name="connsiteY8" fmla="*/ 478201 h 494982"/>
                    <a:gd name="connsiteX9" fmla="*/ 981511 w 981511"/>
                    <a:gd name="connsiteY9" fmla="*/ 478201 h 494982"/>
                    <a:gd name="connsiteX10" fmla="*/ 973122 w 981511"/>
                    <a:gd name="connsiteY10" fmla="*/ 478201 h 494982"/>
                    <a:gd name="connsiteX0" fmla="*/ 0 w 981511"/>
                    <a:gd name="connsiteY0" fmla="*/ 478201 h 494982"/>
                    <a:gd name="connsiteX1" fmla="*/ 117445 w 981511"/>
                    <a:gd name="connsiteY1" fmla="*/ 28 h 494982"/>
                    <a:gd name="connsiteX2" fmla="*/ 251669 w 981511"/>
                    <a:gd name="connsiteY2" fmla="*/ 494979 h 494982"/>
                    <a:gd name="connsiteX3" fmla="*/ 377504 w 981511"/>
                    <a:gd name="connsiteY3" fmla="*/ 8417 h 494982"/>
                    <a:gd name="connsiteX4" fmla="*/ 503339 w 981511"/>
                    <a:gd name="connsiteY4" fmla="*/ 461423 h 494982"/>
                    <a:gd name="connsiteX5" fmla="*/ 612396 w 981511"/>
                    <a:gd name="connsiteY5" fmla="*/ 28 h 494982"/>
                    <a:gd name="connsiteX6" fmla="*/ 729842 w 981511"/>
                    <a:gd name="connsiteY6" fmla="*/ 486590 h 494982"/>
                    <a:gd name="connsiteX7" fmla="*/ 880844 w 981511"/>
                    <a:gd name="connsiteY7" fmla="*/ 25195 h 494982"/>
                    <a:gd name="connsiteX8" fmla="*/ 981511 w 981511"/>
                    <a:gd name="connsiteY8" fmla="*/ 478201 h 494982"/>
                    <a:gd name="connsiteX9" fmla="*/ 981511 w 981511"/>
                    <a:gd name="connsiteY9" fmla="*/ 478201 h 494982"/>
                    <a:gd name="connsiteX10" fmla="*/ 973122 w 981511"/>
                    <a:gd name="connsiteY10" fmla="*/ 478201 h 494982"/>
                    <a:gd name="connsiteX0" fmla="*/ 0 w 981511"/>
                    <a:gd name="connsiteY0" fmla="*/ 478201 h 494982"/>
                    <a:gd name="connsiteX1" fmla="*/ 117445 w 981511"/>
                    <a:gd name="connsiteY1" fmla="*/ 28 h 494982"/>
                    <a:gd name="connsiteX2" fmla="*/ 251669 w 981511"/>
                    <a:gd name="connsiteY2" fmla="*/ 494979 h 494982"/>
                    <a:gd name="connsiteX3" fmla="*/ 377504 w 981511"/>
                    <a:gd name="connsiteY3" fmla="*/ 8417 h 494982"/>
                    <a:gd name="connsiteX4" fmla="*/ 503339 w 981511"/>
                    <a:gd name="connsiteY4" fmla="*/ 461423 h 494982"/>
                    <a:gd name="connsiteX5" fmla="*/ 645952 w 981511"/>
                    <a:gd name="connsiteY5" fmla="*/ 28 h 494982"/>
                    <a:gd name="connsiteX6" fmla="*/ 729842 w 981511"/>
                    <a:gd name="connsiteY6" fmla="*/ 486590 h 494982"/>
                    <a:gd name="connsiteX7" fmla="*/ 880844 w 981511"/>
                    <a:gd name="connsiteY7" fmla="*/ 25195 h 494982"/>
                    <a:gd name="connsiteX8" fmla="*/ 981511 w 981511"/>
                    <a:gd name="connsiteY8" fmla="*/ 478201 h 494982"/>
                    <a:gd name="connsiteX9" fmla="*/ 981511 w 981511"/>
                    <a:gd name="connsiteY9" fmla="*/ 478201 h 494982"/>
                    <a:gd name="connsiteX10" fmla="*/ 973122 w 981511"/>
                    <a:gd name="connsiteY10" fmla="*/ 478201 h 494982"/>
                    <a:gd name="connsiteX0" fmla="*/ 0 w 981511"/>
                    <a:gd name="connsiteY0" fmla="*/ 478198 h 494979"/>
                    <a:gd name="connsiteX1" fmla="*/ 117445 w 981511"/>
                    <a:gd name="connsiteY1" fmla="*/ 25 h 494979"/>
                    <a:gd name="connsiteX2" fmla="*/ 251669 w 981511"/>
                    <a:gd name="connsiteY2" fmla="*/ 494976 h 494979"/>
                    <a:gd name="connsiteX3" fmla="*/ 377504 w 981511"/>
                    <a:gd name="connsiteY3" fmla="*/ 8414 h 494979"/>
                    <a:gd name="connsiteX4" fmla="*/ 503339 w 981511"/>
                    <a:gd name="connsiteY4" fmla="*/ 478198 h 494979"/>
                    <a:gd name="connsiteX5" fmla="*/ 645952 w 981511"/>
                    <a:gd name="connsiteY5" fmla="*/ 25 h 494979"/>
                    <a:gd name="connsiteX6" fmla="*/ 729842 w 981511"/>
                    <a:gd name="connsiteY6" fmla="*/ 486587 h 494979"/>
                    <a:gd name="connsiteX7" fmla="*/ 880844 w 981511"/>
                    <a:gd name="connsiteY7" fmla="*/ 25192 h 494979"/>
                    <a:gd name="connsiteX8" fmla="*/ 981511 w 981511"/>
                    <a:gd name="connsiteY8" fmla="*/ 478198 h 494979"/>
                    <a:gd name="connsiteX9" fmla="*/ 981511 w 981511"/>
                    <a:gd name="connsiteY9" fmla="*/ 478198 h 494979"/>
                    <a:gd name="connsiteX10" fmla="*/ 973122 w 981511"/>
                    <a:gd name="connsiteY10" fmla="*/ 478198 h 494979"/>
                    <a:gd name="connsiteX0" fmla="*/ 0 w 981511"/>
                    <a:gd name="connsiteY0" fmla="*/ 478180 h 486597"/>
                    <a:gd name="connsiteX1" fmla="*/ 117445 w 981511"/>
                    <a:gd name="connsiteY1" fmla="*/ 7 h 486597"/>
                    <a:gd name="connsiteX2" fmla="*/ 251669 w 981511"/>
                    <a:gd name="connsiteY2" fmla="*/ 486569 h 486597"/>
                    <a:gd name="connsiteX3" fmla="*/ 377504 w 981511"/>
                    <a:gd name="connsiteY3" fmla="*/ 8396 h 486597"/>
                    <a:gd name="connsiteX4" fmla="*/ 503339 w 981511"/>
                    <a:gd name="connsiteY4" fmla="*/ 478180 h 486597"/>
                    <a:gd name="connsiteX5" fmla="*/ 645952 w 981511"/>
                    <a:gd name="connsiteY5" fmla="*/ 7 h 486597"/>
                    <a:gd name="connsiteX6" fmla="*/ 729842 w 981511"/>
                    <a:gd name="connsiteY6" fmla="*/ 486569 h 486597"/>
                    <a:gd name="connsiteX7" fmla="*/ 880844 w 981511"/>
                    <a:gd name="connsiteY7" fmla="*/ 25174 h 486597"/>
                    <a:gd name="connsiteX8" fmla="*/ 981511 w 981511"/>
                    <a:gd name="connsiteY8" fmla="*/ 478180 h 486597"/>
                    <a:gd name="connsiteX9" fmla="*/ 981511 w 981511"/>
                    <a:gd name="connsiteY9" fmla="*/ 478180 h 486597"/>
                    <a:gd name="connsiteX10" fmla="*/ 973122 w 981511"/>
                    <a:gd name="connsiteY10" fmla="*/ 478180 h 486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81511" h="486597">
                      <a:moveTo>
                        <a:pt x="0" y="478180"/>
                      </a:moveTo>
                      <a:cubicBezTo>
                        <a:pt x="37750" y="237695"/>
                        <a:pt x="75500" y="-1391"/>
                        <a:pt x="117445" y="7"/>
                      </a:cubicBezTo>
                      <a:cubicBezTo>
                        <a:pt x="159390" y="1405"/>
                        <a:pt x="208326" y="485171"/>
                        <a:pt x="251669" y="486569"/>
                      </a:cubicBezTo>
                      <a:cubicBezTo>
                        <a:pt x="295012" y="487967"/>
                        <a:pt x="335559" y="9794"/>
                        <a:pt x="377504" y="8396"/>
                      </a:cubicBezTo>
                      <a:cubicBezTo>
                        <a:pt x="419449" y="6998"/>
                        <a:pt x="458598" y="479578"/>
                        <a:pt x="503339" y="478180"/>
                      </a:cubicBezTo>
                      <a:cubicBezTo>
                        <a:pt x="548080" y="476782"/>
                        <a:pt x="608202" y="-1391"/>
                        <a:pt x="645952" y="7"/>
                      </a:cubicBezTo>
                      <a:cubicBezTo>
                        <a:pt x="683702" y="1405"/>
                        <a:pt x="690693" y="482375"/>
                        <a:pt x="729842" y="486569"/>
                      </a:cubicBezTo>
                      <a:cubicBezTo>
                        <a:pt x="768991" y="490764"/>
                        <a:pt x="838899" y="26572"/>
                        <a:pt x="880844" y="25174"/>
                      </a:cubicBezTo>
                      <a:cubicBezTo>
                        <a:pt x="922789" y="23776"/>
                        <a:pt x="964733" y="402679"/>
                        <a:pt x="981511" y="478180"/>
                      </a:cubicBezTo>
                      <a:lnTo>
                        <a:pt x="981511" y="478180"/>
                      </a:lnTo>
                      <a:lnTo>
                        <a:pt x="973122" y="478180"/>
                      </a:lnTo>
                    </a:path>
                  </a:pathLst>
                </a:cu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7" name="Group 16"/>
              <p:cNvGrpSpPr/>
              <p:nvPr/>
            </p:nvGrpSpPr>
            <p:grpSpPr>
              <a:xfrm>
                <a:off x="609600" y="2966626"/>
                <a:ext cx="1656397" cy="1245282"/>
                <a:chOff x="609600" y="2971800"/>
                <a:chExt cx="1656397" cy="1245282"/>
              </a:xfrm>
            </p:grpSpPr>
            <p:grpSp>
              <p:nvGrpSpPr>
                <p:cNvPr id="9" name="Group 8"/>
                <p:cNvGrpSpPr/>
                <p:nvPr/>
              </p:nvGrpSpPr>
              <p:grpSpPr>
                <a:xfrm>
                  <a:off x="609600" y="2971800"/>
                  <a:ext cx="1656397" cy="1245282"/>
                  <a:chOff x="2221414" y="2672593"/>
                  <a:chExt cx="1656397" cy="1245282"/>
                </a:xfrm>
              </p:grpSpPr>
              <p:grpSp>
                <p:nvGrpSpPr>
                  <p:cNvPr id="6" name="Group 5"/>
                  <p:cNvGrpSpPr/>
                  <p:nvPr/>
                </p:nvGrpSpPr>
                <p:grpSpPr>
                  <a:xfrm>
                    <a:off x="2221414" y="2672593"/>
                    <a:ext cx="1656397" cy="914400"/>
                    <a:chOff x="2221414" y="2672593"/>
                    <a:chExt cx="1656397" cy="914400"/>
                  </a:xfrm>
                </p:grpSpPr>
                <p:grpSp>
                  <p:nvGrpSpPr>
                    <p:cNvPr id="4" name="Group 3"/>
                    <p:cNvGrpSpPr/>
                    <p:nvPr/>
                  </p:nvGrpSpPr>
                  <p:grpSpPr>
                    <a:xfrm>
                      <a:off x="2658611" y="2672593"/>
                      <a:ext cx="1219200" cy="914400"/>
                      <a:chOff x="2658611" y="2672593"/>
                      <a:chExt cx="1219200" cy="914400"/>
                    </a:xfrm>
                  </p:grpSpPr>
                  <p:cxnSp>
                    <p:nvCxnSpPr>
                      <p:cNvPr id="3" name="Straight Arrow Connector 2"/>
                      <p:cNvCxnSpPr/>
                      <p:nvPr/>
                    </p:nvCxnSpPr>
                    <p:spPr>
                      <a:xfrm flipV="1">
                        <a:off x="2667000" y="2672593"/>
                        <a:ext cx="0" cy="9144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rot="5400000" flipV="1">
                        <a:off x="3268211" y="2963411"/>
                        <a:ext cx="0" cy="12192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5" name="TextBox 4"/>
                    <p:cNvSpPr txBox="1"/>
                    <p:nvPr/>
                  </p:nvSpPr>
                  <p:spPr>
                    <a:xfrm>
                      <a:off x="2221414" y="2828300"/>
                      <a:ext cx="461665" cy="665118"/>
                    </a:xfrm>
                    <a:prstGeom prst="rect">
                      <a:avLst/>
                    </a:prstGeom>
                    <a:noFill/>
                  </p:spPr>
                  <p:txBody>
                    <a:bodyPr vert="vert270" wrap="none" rtlCol="0">
                      <a:spAutoFit/>
                    </a:bodyPr>
                    <a:lstStyle/>
                    <a:p>
                      <a:r>
                        <a:rPr lang="en-US" dirty="0" smtClean="0">
                          <a:solidFill>
                            <a:srgbClr val="0000CC"/>
                          </a:solidFill>
                        </a:rPr>
                        <a:t>Value</a:t>
                      </a:r>
                      <a:endParaRPr lang="en-US" dirty="0">
                        <a:solidFill>
                          <a:srgbClr val="0000CC"/>
                        </a:solidFill>
                      </a:endParaRPr>
                    </a:p>
                  </p:txBody>
                </p:sp>
              </p:grpSp>
              <p:sp>
                <p:nvSpPr>
                  <p:cNvPr id="7" name="TextBox 6"/>
                  <p:cNvSpPr txBox="1"/>
                  <p:nvPr/>
                </p:nvSpPr>
                <p:spPr>
                  <a:xfrm>
                    <a:off x="2895600" y="3548543"/>
                    <a:ext cx="914400" cy="369332"/>
                  </a:xfrm>
                  <a:prstGeom prst="rect">
                    <a:avLst/>
                  </a:prstGeom>
                  <a:noFill/>
                </p:spPr>
                <p:txBody>
                  <a:bodyPr wrap="square" rtlCol="0">
                    <a:spAutoFit/>
                  </a:bodyPr>
                  <a:lstStyle/>
                  <a:p>
                    <a:r>
                      <a:rPr lang="en-US" dirty="0" smtClean="0">
                        <a:solidFill>
                          <a:srgbClr val="0000CC"/>
                        </a:solidFill>
                      </a:rPr>
                      <a:t>Time</a:t>
                    </a:r>
                    <a:endParaRPr lang="en-US" dirty="0">
                      <a:solidFill>
                        <a:srgbClr val="0000CC"/>
                      </a:solidFill>
                    </a:endParaRPr>
                  </a:p>
                </p:txBody>
              </p:sp>
            </p:grpSp>
            <p:sp>
              <p:nvSpPr>
                <p:cNvPr id="13" name="Freeform 12"/>
                <p:cNvSpPr/>
                <p:nvPr/>
              </p:nvSpPr>
              <p:spPr>
                <a:xfrm>
                  <a:off x="1065402" y="3262833"/>
                  <a:ext cx="1192597" cy="604492"/>
                </a:xfrm>
                <a:custGeom>
                  <a:avLst/>
                  <a:gdLst>
                    <a:gd name="connsiteX0" fmla="*/ 0 w 1192597"/>
                    <a:gd name="connsiteY0" fmla="*/ 604492 h 604492"/>
                    <a:gd name="connsiteX1" fmla="*/ 151002 w 1192597"/>
                    <a:gd name="connsiteY1" fmla="*/ 243765 h 604492"/>
                    <a:gd name="connsiteX2" fmla="*/ 562062 w 1192597"/>
                    <a:gd name="connsiteY2" fmla="*/ 34040 h 604492"/>
                    <a:gd name="connsiteX3" fmla="*/ 1115736 w 1192597"/>
                    <a:gd name="connsiteY3" fmla="*/ 484 h 604492"/>
                    <a:gd name="connsiteX4" fmla="*/ 1174459 w 1192597"/>
                    <a:gd name="connsiteY4" fmla="*/ 17262 h 604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2597" h="604492">
                      <a:moveTo>
                        <a:pt x="0" y="604492"/>
                      </a:moveTo>
                      <a:cubicBezTo>
                        <a:pt x="28662" y="471666"/>
                        <a:pt x="57325" y="338840"/>
                        <a:pt x="151002" y="243765"/>
                      </a:cubicBezTo>
                      <a:cubicBezTo>
                        <a:pt x="244679" y="148690"/>
                        <a:pt x="401273" y="74587"/>
                        <a:pt x="562062" y="34040"/>
                      </a:cubicBezTo>
                      <a:cubicBezTo>
                        <a:pt x="722851" y="-6507"/>
                        <a:pt x="1013670" y="3280"/>
                        <a:pt x="1115736" y="484"/>
                      </a:cubicBezTo>
                      <a:cubicBezTo>
                        <a:pt x="1217802" y="-2312"/>
                        <a:pt x="1196130" y="7475"/>
                        <a:pt x="1174459" y="17262"/>
                      </a:cubicBezTo>
                    </a:path>
                  </a:pathLst>
                </a:cu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1" name="Group 10"/>
              <p:cNvGrpSpPr/>
              <p:nvPr/>
            </p:nvGrpSpPr>
            <p:grpSpPr>
              <a:xfrm>
                <a:off x="4659572" y="2966626"/>
                <a:ext cx="1693006" cy="1245282"/>
                <a:chOff x="4623904" y="2988288"/>
                <a:chExt cx="1693006" cy="1245282"/>
              </a:xfrm>
            </p:grpSpPr>
            <p:grpSp>
              <p:nvGrpSpPr>
                <p:cNvPr id="26" name="Group 25"/>
                <p:cNvGrpSpPr/>
                <p:nvPr/>
              </p:nvGrpSpPr>
              <p:grpSpPr>
                <a:xfrm>
                  <a:off x="4623904" y="2988288"/>
                  <a:ext cx="1656397" cy="1245282"/>
                  <a:chOff x="2221414" y="2672593"/>
                  <a:chExt cx="1656397" cy="1245282"/>
                </a:xfrm>
              </p:grpSpPr>
              <p:grpSp>
                <p:nvGrpSpPr>
                  <p:cNvPr id="27" name="Group 26"/>
                  <p:cNvGrpSpPr/>
                  <p:nvPr/>
                </p:nvGrpSpPr>
                <p:grpSpPr>
                  <a:xfrm>
                    <a:off x="2221414" y="2672593"/>
                    <a:ext cx="1656397" cy="914400"/>
                    <a:chOff x="2221414" y="2672593"/>
                    <a:chExt cx="1656397" cy="914400"/>
                  </a:xfrm>
                </p:grpSpPr>
                <p:grpSp>
                  <p:nvGrpSpPr>
                    <p:cNvPr id="29" name="Group 28"/>
                    <p:cNvGrpSpPr/>
                    <p:nvPr/>
                  </p:nvGrpSpPr>
                  <p:grpSpPr>
                    <a:xfrm>
                      <a:off x="2658611" y="2672593"/>
                      <a:ext cx="1219200" cy="914400"/>
                      <a:chOff x="2658611" y="2672593"/>
                      <a:chExt cx="1219200" cy="914400"/>
                    </a:xfrm>
                  </p:grpSpPr>
                  <p:cxnSp>
                    <p:nvCxnSpPr>
                      <p:cNvPr id="31" name="Straight Arrow Connector 30"/>
                      <p:cNvCxnSpPr/>
                      <p:nvPr/>
                    </p:nvCxnSpPr>
                    <p:spPr>
                      <a:xfrm flipV="1">
                        <a:off x="2667000" y="2672593"/>
                        <a:ext cx="0" cy="9144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rot="5400000" flipV="1">
                        <a:off x="3268211" y="2963411"/>
                        <a:ext cx="0" cy="12192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30" name="TextBox 29"/>
                    <p:cNvSpPr txBox="1"/>
                    <p:nvPr/>
                  </p:nvSpPr>
                  <p:spPr>
                    <a:xfrm>
                      <a:off x="2221414" y="2828300"/>
                      <a:ext cx="461665" cy="665118"/>
                    </a:xfrm>
                    <a:prstGeom prst="rect">
                      <a:avLst/>
                    </a:prstGeom>
                    <a:noFill/>
                  </p:spPr>
                  <p:txBody>
                    <a:bodyPr vert="vert270" wrap="none" rtlCol="0">
                      <a:spAutoFit/>
                    </a:bodyPr>
                    <a:lstStyle/>
                    <a:p>
                      <a:r>
                        <a:rPr lang="en-US" dirty="0" smtClean="0">
                          <a:solidFill>
                            <a:srgbClr val="0000CC"/>
                          </a:solidFill>
                        </a:rPr>
                        <a:t>Value</a:t>
                      </a:r>
                      <a:endParaRPr lang="en-US" dirty="0">
                        <a:solidFill>
                          <a:srgbClr val="0000CC"/>
                        </a:solidFill>
                      </a:endParaRPr>
                    </a:p>
                  </p:txBody>
                </p:sp>
              </p:grpSp>
              <p:sp>
                <p:nvSpPr>
                  <p:cNvPr id="28" name="TextBox 27"/>
                  <p:cNvSpPr txBox="1"/>
                  <p:nvPr/>
                </p:nvSpPr>
                <p:spPr>
                  <a:xfrm>
                    <a:off x="2895600" y="3548543"/>
                    <a:ext cx="914400" cy="369332"/>
                  </a:xfrm>
                  <a:prstGeom prst="rect">
                    <a:avLst/>
                  </a:prstGeom>
                  <a:noFill/>
                </p:spPr>
                <p:txBody>
                  <a:bodyPr wrap="square" rtlCol="0">
                    <a:spAutoFit/>
                  </a:bodyPr>
                  <a:lstStyle/>
                  <a:p>
                    <a:r>
                      <a:rPr lang="en-US" dirty="0" smtClean="0">
                        <a:solidFill>
                          <a:srgbClr val="0000CC"/>
                        </a:solidFill>
                      </a:rPr>
                      <a:t>Time</a:t>
                    </a:r>
                    <a:endParaRPr lang="en-US" dirty="0">
                      <a:solidFill>
                        <a:srgbClr val="0000CC"/>
                      </a:solidFill>
                    </a:endParaRPr>
                  </a:p>
                </p:txBody>
              </p:sp>
            </p:grpSp>
            <p:sp>
              <p:nvSpPr>
                <p:cNvPr id="14" name="Freeform 13"/>
                <p:cNvSpPr/>
                <p:nvPr/>
              </p:nvSpPr>
              <p:spPr>
                <a:xfrm>
                  <a:off x="5058561" y="3089906"/>
                  <a:ext cx="1258349" cy="696037"/>
                </a:xfrm>
                <a:custGeom>
                  <a:avLst/>
                  <a:gdLst>
                    <a:gd name="connsiteX0" fmla="*/ 0 w 1258349"/>
                    <a:gd name="connsiteY0" fmla="*/ 567694 h 696037"/>
                    <a:gd name="connsiteX1" fmla="*/ 167780 w 1258349"/>
                    <a:gd name="connsiteY1" fmla="*/ 248912 h 696037"/>
                    <a:gd name="connsiteX2" fmla="*/ 243281 w 1258349"/>
                    <a:gd name="connsiteY2" fmla="*/ 693529 h 696037"/>
                    <a:gd name="connsiteX3" fmla="*/ 310393 w 1258349"/>
                    <a:gd name="connsiteY3" fmla="*/ 5632 h 696037"/>
                    <a:gd name="connsiteX4" fmla="*/ 503340 w 1258349"/>
                    <a:gd name="connsiteY4" fmla="*/ 366358 h 696037"/>
                    <a:gd name="connsiteX5" fmla="*/ 654342 w 1258349"/>
                    <a:gd name="connsiteY5" fmla="*/ 349580 h 696037"/>
                    <a:gd name="connsiteX6" fmla="*/ 729843 w 1258349"/>
                    <a:gd name="connsiteY6" fmla="*/ 601250 h 696037"/>
                    <a:gd name="connsiteX7" fmla="*/ 796955 w 1258349"/>
                    <a:gd name="connsiteY7" fmla="*/ 106300 h 696037"/>
                    <a:gd name="connsiteX8" fmla="*/ 1015068 w 1258349"/>
                    <a:gd name="connsiteY8" fmla="*/ 374747 h 696037"/>
                    <a:gd name="connsiteX9" fmla="*/ 1115736 w 1258349"/>
                    <a:gd name="connsiteY9" fmla="*/ 559305 h 696037"/>
                    <a:gd name="connsiteX10" fmla="*/ 1115736 w 1258349"/>
                    <a:gd name="connsiteY10" fmla="*/ 240523 h 696037"/>
                    <a:gd name="connsiteX11" fmla="*/ 1258349 w 1258349"/>
                    <a:gd name="connsiteY11" fmla="*/ 383136 h 696037"/>
                    <a:gd name="connsiteX12" fmla="*/ 1258349 w 1258349"/>
                    <a:gd name="connsiteY12" fmla="*/ 383136 h 696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58349" h="696037">
                      <a:moveTo>
                        <a:pt x="0" y="567694"/>
                      </a:moveTo>
                      <a:cubicBezTo>
                        <a:pt x="63616" y="397816"/>
                        <a:pt x="127233" y="227939"/>
                        <a:pt x="167780" y="248912"/>
                      </a:cubicBezTo>
                      <a:cubicBezTo>
                        <a:pt x="208327" y="269884"/>
                        <a:pt x="219512" y="734076"/>
                        <a:pt x="243281" y="693529"/>
                      </a:cubicBezTo>
                      <a:cubicBezTo>
                        <a:pt x="267050" y="652982"/>
                        <a:pt x="267050" y="60160"/>
                        <a:pt x="310393" y="5632"/>
                      </a:cubicBezTo>
                      <a:cubicBezTo>
                        <a:pt x="353736" y="-48897"/>
                        <a:pt x="446015" y="309033"/>
                        <a:pt x="503340" y="366358"/>
                      </a:cubicBezTo>
                      <a:cubicBezTo>
                        <a:pt x="560665" y="423683"/>
                        <a:pt x="616592" y="310431"/>
                        <a:pt x="654342" y="349580"/>
                      </a:cubicBezTo>
                      <a:cubicBezTo>
                        <a:pt x="692092" y="388729"/>
                        <a:pt x="706074" y="641797"/>
                        <a:pt x="729843" y="601250"/>
                      </a:cubicBezTo>
                      <a:cubicBezTo>
                        <a:pt x="753612" y="560703"/>
                        <a:pt x="749418" y="144050"/>
                        <a:pt x="796955" y="106300"/>
                      </a:cubicBezTo>
                      <a:cubicBezTo>
                        <a:pt x="844493" y="68549"/>
                        <a:pt x="961938" y="299246"/>
                        <a:pt x="1015068" y="374747"/>
                      </a:cubicBezTo>
                      <a:cubicBezTo>
                        <a:pt x="1068198" y="450248"/>
                        <a:pt x="1098958" y="581676"/>
                        <a:pt x="1115736" y="559305"/>
                      </a:cubicBezTo>
                      <a:cubicBezTo>
                        <a:pt x="1132514" y="536934"/>
                        <a:pt x="1091967" y="269884"/>
                        <a:pt x="1115736" y="240523"/>
                      </a:cubicBezTo>
                      <a:cubicBezTo>
                        <a:pt x="1139505" y="211161"/>
                        <a:pt x="1258349" y="383136"/>
                        <a:pt x="1258349" y="383136"/>
                      </a:cubicBezTo>
                      <a:lnTo>
                        <a:pt x="1258349" y="383136"/>
                      </a:lnTo>
                    </a:path>
                  </a:pathLst>
                </a:cu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4" name="Group 23"/>
              <p:cNvGrpSpPr/>
              <p:nvPr/>
            </p:nvGrpSpPr>
            <p:grpSpPr>
              <a:xfrm>
                <a:off x="6721167" y="2923493"/>
                <a:ext cx="1656397" cy="1331548"/>
                <a:chOff x="6721167" y="2921676"/>
                <a:chExt cx="1656397" cy="1331548"/>
              </a:xfrm>
            </p:grpSpPr>
            <p:grpSp>
              <p:nvGrpSpPr>
                <p:cNvPr id="37" name="Group 36"/>
                <p:cNvGrpSpPr/>
                <p:nvPr/>
              </p:nvGrpSpPr>
              <p:grpSpPr>
                <a:xfrm>
                  <a:off x="6721167" y="3007942"/>
                  <a:ext cx="1656397" cy="1245282"/>
                  <a:chOff x="2221414" y="2672593"/>
                  <a:chExt cx="1656397" cy="1245282"/>
                </a:xfrm>
              </p:grpSpPr>
              <p:grpSp>
                <p:nvGrpSpPr>
                  <p:cNvPr id="38" name="Group 37"/>
                  <p:cNvGrpSpPr/>
                  <p:nvPr/>
                </p:nvGrpSpPr>
                <p:grpSpPr>
                  <a:xfrm>
                    <a:off x="2221414" y="2672593"/>
                    <a:ext cx="1656397" cy="914400"/>
                    <a:chOff x="2221414" y="2672593"/>
                    <a:chExt cx="1656397" cy="914400"/>
                  </a:xfrm>
                </p:grpSpPr>
                <p:grpSp>
                  <p:nvGrpSpPr>
                    <p:cNvPr id="40" name="Group 39"/>
                    <p:cNvGrpSpPr/>
                    <p:nvPr/>
                  </p:nvGrpSpPr>
                  <p:grpSpPr>
                    <a:xfrm>
                      <a:off x="2658611" y="2672593"/>
                      <a:ext cx="1219200" cy="914400"/>
                      <a:chOff x="2658611" y="2672593"/>
                      <a:chExt cx="1219200" cy="914400"/>
                    </a:xfrm>
                  </p:grpSpPr>
                  <p:cxnSp>
                    <p:nvCxnSpPr>
                      <p:cNvPr id="42" name="Straight Arrow Connector 41"/>
                      <p:cNvCxnSpPr/>
                      <p:nvPr/>
                    </p:nvCxnSpPr>
                    <p:spPr>
                      <a:xfrm flipV="1">
                        <a:off x="2667000" y="2672593"/>
                        <a:ext cx="0" cy="9144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p:nvPr/>
                    </p:nvCxnSpPr>
                    <p:spPr>
                      <a:xfrm rot="5400000" flipV="1">
                        <a:off x="3268211" y="2963411"/>
                        <a:ext cx="0" cy="12192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41" name="TextBox 40"/>
                    <p:cNvSpPr txBox="1"/>
                    <p:nvPr/>
                  </p:nvSpPr>
                  <p:spPr>
                    <a:xfrm>
                      <a:off x="2221414" y="2828300"/>
                      <a:ext cx="461665" cy="665118"/>
                    </a:xfrm>
                    <a:prstGeom prst="rect">
                      <a:avLst/>
                    </a:prstGeom>
                    <a:noFill/>
                  </p:spPr>
                  <p:txBody>
                    <a:bodyPr vert="vert270" wrap="none" rtlCol="0">
                      <a:spAutoFit/>
                    </a:bodyPr>
                    <a:lstStyle/>
                    <a:p>
                      <a:r>
                        <a:rPr lang="en-US" dirty="0" smtClean="0">
                          <a:solidFill>
                            <a:srgbClr val="0000CC"/>
                          </a:solidFill>
                        </a:rPr>
                        <a:t>Value</a:t>
                      </a:r>
                      <a:endParaRPr lang="en-US" dirty="0">
                        <a:solidFill>
                          <a:srgbClr val="0000CC"/>
                        </a:solidFill>
                      </a:endParaRPr>
                    </a:p>
                  </p:txBody>
                </p:sp>
              </p:grpSp>
              <p:sp>
                <p:nvSpPr>
                  <p:cNvPr id="39" name="TextBox 38"/>
                  <p:cNvSpPr txBox="1"/>
                  <p:nvPr/>
                </p:nvSpPr>
                <p:spPr>
                  <a:xfrm>
                    <a:off x="2895600" y="3548543"/>
                    <a:ext cx="914400" cy="369332"/>
                  </a:xfrm>
                  <a:prstGeom prst="rect">
                    <a:avLst/>
                  </a:prstGeom>
                  <a:noFill/>
                </p:spPr>
                <p:txBody>
                  <a:bodyPr wrap="square" rtlCol="0">
                    <a:spAutoFit/>
                  </a:bodyPr>
                  <a:lstStyle/>
                  <a:p>
                    <a:r>
                      <a:rPr lang="en-US" dirty="0" smtClean="0">
                        <a:solidFill>
                          <a:srgbClr val="0000CC"/>
                        </a:solidFill>
                      </a:rPr>
                      <a:t>Time</a:t>
                    </a:r>
                    <a:endParaRPr lang="en-US" dirty="0">
                      <a:solidFill>
                        <a:srgbClr val="0000CC"/>
                      </a:solidFill>
                    </a:endParaRPr>
                  </a:p>
                </p:txBody>
              </p:sp>
            </p:grpSp>
            <p:sp>
              <p:nvSpPr>
                <p:cNvPr id="34" name="Freeform 33"/>
                <p:cNvSpPr/>
                <p:nvPr/>
              </p:nvSpPr>
              <p:spPr>
                <a:xfrm>
                  <a:off x="7155809" y="2921676"/>
                  <a:ext cx="1002816" cy="831246"/>
                </a:xfrm>
                <a:custGeom>
                  <a:avLst/>
                  <a:gdLst>
                    <a:gd name="connsiteX0" fmla="*/ 0 w 1002816"/>
                    <a:gd name="connsiteY0" fmla="*/ 828203 h 831246"/>
                    <a:gd name="connsiteX1" fmla="*/ 612397 w 1002816"/>
                    <a:gd name="connsiteY1" fmla="*/ 769480 h 831246"/>
                    <a:gd name="connsiteX2" fmla="*/ 855677 w 1002816"/>
                    <a:gd name="connsiteY2" fmla="*/ 408753 h 831246"/>
                    <a:gd name="connsiteX3" fmla="*/ 989901 w 1002816"/>
                    <a:gd name="connsiteY3" fmla="*/ 31249 h 831246"/>
                    <a:gd name="connsiteX4" fmla="*/ 989901 w 1002816"/>
                    <a:gd name="connsiteY4" fmla="*/ 48027 h 8312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2816" h="831246">
                      <a:moveTo>
                        <a:pt x="0" y="828203"/>
                      </a:moveTo>
                      <a:cubicBezTo>
                        <a:pt x="234892" y="833795"/>
                        <a:pt x="469784" y="839388"/>
                        <a:pt x="612397" y="769480"/>
                      </a:cubicBezTo>
                      <a:cubicBezTo>
                        <a:pt x="755010" y="699572"/>
                        <a:pt x="792760" y="531791"/>
                        <a:pt x="855677" y="408753"/>
                      </a:cubicBezTo>
                      <a:cubicBezTo>
                        <a:pt x="918594" y="285715"/>
                        <a:pt x="967530" y="91370"/>
                        <a:pt x="989901" y="31249"/>
                      </a:cubicBezTo>
                      <a:cubicBezTo>
                        <a:pt x="1012272" y="-28872"/>
                        <a:pt x="1001086" y="9577"/>
                        <a:pt x="989901" y="48027"/>
                      </a:cubicBezTo>
                    </a:path>
                  </a:pathLst>
                </a:cu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2" name="Rectangle 1"/>
            <p:cNvSpPr/>
            <p:nvPr/>
          </p:nvSpPr>
          <p:spPr>
            <a:xfrm>
              <a:off x="882084" y="4112009"/>
              <a:ext cx="1569660" cy="369332"/>
            </a:xfrm>
            <a:prstGeom prst="rect">
              <a:avLst/>
            </a:prstGeom>
          </p:spPr>
          <p:txBody>
            <a:bodyPr wrap="none">
              <a:spAutoFit/>
            </a:bodyPr>
            <a:lstStyle/>
            <a:p>
              <a:r>
                <a:rPr lang="en-US" b="1" dirty="0" smtClean="0">
                  <a:solidFill>
                    <a:srgbClr val="0000CC"/>
                  </a:solidFill>
                </a:rPr>
                <a:t>Steady State</a:t>
              </a:r>
              <a:endParaRPr lang="en-US" b="1" dirty="0">
                <a:solidFill>
                  <a:srgbClr val="0000CC"/>
                </a:solidFill>
              </a:endParaRPr>
            </a:p>
          </p:txBody>
        </p:sp>
        <p:sp>
          <p:nvSpPr>
            <p:cNvPr id="44" name="Rectangle 43"/>
            <p:cNvSpPr/>
            <p:nvPr/>
          </p:nvSpPr>
          <p:spPr>
            <a:xfrm>
              <a:off x="2979379" y="4112009"/>
              <a:ext cx="1364476" cy="369332"/>
            </a:xfrm>
            <a:prstGeom prst="rect">
              <a:avLst/>
            </a:prstGeom>
          </p:spPr>
          <p:txBody>
            <a:bodyPr wrap="none">
              <a:spAutoFit/>
            </a:bodyPr>
            <a:lstStyle/>
            <a:p>
              <a:r>
                <a:rPr lang="en-US" b="1" dirty="0" smtClean="0">
                  <a:solidFill>
                    <a:srgbClr val="0000CC"/>
                  </a:solidFill>
                </a:rPr>
                <a:t>Oscillating</a:t>
              </a:r>
              <a:endParaRPr lang="en-US" b="1" dirty="0">
                <a:solidFill>
                  <a:srgbClr val="0000CC"/>
                </a:solidFill>
              </a:endParaRPr>
            </a:p>
          </p:txBody>
        </p:sp>
        <p:sp>
          <p:nvSpPr>
            <p:cNvPr id="45" name="Rectangle 44"/>
            <p:cNvSpPr/>
            <p:nvPr/>
          </p:nvSpPr>
          <p:spPr>
            <a:xfrm>
              <a:off x="5178102" y="4112009"/>
              <a:ext cx="1031051" cy="369332"/>
            </a:xfrm>
            <a:prstGeom prst="rect">
              <a:avLst/>
            </a:prstGeom>
          </p:spPr>
          <p:txBody>
            <a:bodyPr wrap="none">
              <a:spAutoFit/>
            </a:bodyPr>
            <a:lstStyle/>
            <a:p>
              <a:r>
                <a:rPr lang="en-US" b="1" dirty="0" smtClean="0">
                  <a:solidFill>
                    <a:srgbClr val="0000CC"/>
                  </a:solidFill>
                </a:rPr>
                <a:t>Chaotic</a:t>
              </a:r>
              <a:endParaRPr lang="en-US" b="1" dirty="0">
                <a:solidFill>
                  <a:srgbClr val="0000CC"/>
                </a:solidFill>
              </a:endParaRPr>
            </a:p>
          </p:txBody>
        </p:sp>
        <p:sp>
          <p:nvSpPr>
            <p:cNvPr id="46" name="Rectangle 45"/>
            <p:cNvSpPr/>
            <p:nvPr/>
          </p:nvSpPr>
          <p:spPr>
            <a:xfrm>
              <a:off x="7116657" y="4112009"/>
              <a:ext cx="1249060" cy="369332"/>
            </a:xfrm>
            <a:prstGeom prst="rect">
              <a:avLst/>
            </a:prstGeom>
          </p:spPr>
          <p:txBody>
            <a:bodyPr wrap="none">
              <a:spAutoFit/>
            </a:bodyPr>
            <a:lstStyle/>
            <a:p>
              <a:r>
                <a:rPr lang="en-US" b="1" dirty="0" smtClean="0">
                  <a:solidFill>
                    <a:srgbClr val="0000CC"/>
                  </a:solidFill>
                </a:rPr>
                <a:t>Diverging</a:t>
              </a:r>
              <a:endParaRPr lang="en-US" b="1" dirty="0">
                <a:solidFill>
                  <a:srgbClr val="0000CC"/>
                </a:solidFill>
              </a:endParaRPr>
            </a:p>
          </p:txBody>
        </p:sp>
      </p:grpSp>
    </p:spTree>
    <p:extLst>
      <p:ext uri="{BB962C8B-B14F-4D97-AF65-F5344CB8AC3E}">
        <p14:creationId xmlns:p14="http://schemas.microsoft.com/office/powerpoint/2010/main" val="895228725"/>
      </p:ext>
    </p:extLst>
  </p:cSld>
  <p:clrMapOvr>
    <a:masterClrMapping/>
  </p:clrMapOvr>
  <p:transition spd="slow">
    <p:wip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29588" y="-18240"/>
            <a:ext cx="9144000" cy="692912"/>
          </a:xfrm>
        </p:spPr>
        <p:txBody>
          <a:bodyPr/>
          <a:lstStyle/>
          <a:p>
            <a:pPr eaLnBrk="1" hangingPunct="1"/>
            <a:r>
              <a:rPr lang="en-US" sz="3600" b="1" dirty="0" smtClean="0">
                <a:solidFill>
                  <a:srgbClr val="0000CC"/>
                </a:solidFill>
              </a:rPr>
              <a:t>Qualitative Questions</a:t>
            </a:r>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7" name="Picture 5"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p:cNvSpPr txBox="1"/>
          <p:nvPr/>
        </p:nvSpPr>
        <p:spPr>
          <a:xfrm>
            <a:off x="123170" y="4030989"/>
            <a:ext cx="8787189" cy="1938992"/>
          </a:xfrm>
          <a:prstGeom prst="rect">
            <a:avLst/>
          </a:prstGeom>
          <a:noFill/>
        </p:spPr>
        <p:txBody>
          <a:bodyPr wrap="square" rtlCol="0">
            <a:spAutoFit/>
          </a:bodyPr>
          <a:lstStyle/>
          <a:p>
            <a:r>
              <a:rPr lang="en-US" sz="2000" dirty="0" smtClean="0"/>
              <a:t>Often want to know </a:t>
            </a:r>
            <a:r>
              <a:rPr lang="en-US" sz="2000" b="1" dirty="0" smtClean="0"/>
              <a:t>how many different states of each type </a:t>
            </a:r>
            <a:r>
              <a:rPr lang="en-US" sz="2000" dirty="0" smtClean="0"/>
              <a:t>(e.g. if we are controlling stem cell differentiation, </a:t>
            </a:r>
            <a:r>
              <a:rPr lang="en-US" sz="2000" dirty="0"/>
              <a:t>each cell type </a:t>
            </a:r>
            <a:r>
              <a:rPr lang="en-US" sz="2000" dirty="0" smtClean="0"/>
              <a:t>will have different steady-states) and </a:t>
            </a:r>
            <a:r>
              <a:rPr lang="en-US" sz="2000" b="1" dirty="0" smtClean="0"/>
              <a:t>how the boundaries between states behave </a:t>
            </a:r>
            <a:r>
              <a:rPr lang="en-US" sz="2000" dirty="0" smtClean="0"/>
              <a:t>(</a:t>
            </a:r>
            <a:r>
              <a:rPr lang="en-US" sz="2000" i="1" dirty="0" smtClean="0"/>
              <a:t>e.g. </a:t>
            </a:r>
            <a:r>
              <a:rPr lang="en-US" sz="2000" dirty="0" smtClean="0"/>
              <a:t>if we want a drug that turns off the periodic cell cycle in a cancer cell! We need to know that an oscillatory state becomes steady-state or if we want to kill a bacterium with an antibiotic without killing the host organism)</a:t>
            </a:r>
            <a:endParaRPr lang="en-US" sz="2000" dirty="0"/>
          </a:p>
        </p:txBody>
      </p:sp>
      <p:sp>
        <p:nvSpPr>
          <p:cNvPr id="44" name="Rectangle 43"/>
          <p:cNvSpPr/>
          <p:nvPr/>
        </p:nvSpPr>
        <p:spPr>
          <a:xfrm>
            <a:off x="123170" y="568234"/>
            <a:ext cx="8697233" cy="1631216"/>
          </a:xfrm>
          <a:prstGeom prst="rect">
            <a:avLst/>
          </a:prstGeom>
        </p:spPr>
        <p:txBody>
          <a:bodyPr wrap="square">
            <a:spAutoFit/>
          </a:bodyPr>
          <a:lstStyle/>
          <a:p>
            <a:r>
              <a:rPr lang="en-US" sz="2000" dirty="0"/>
              <a:t>If we change </a:t>
            </a:r>
            <a:r>
              <a:rPr lang="en-US" sz="2000" dirty="0" smtClean="0"/>
              <a:t>model structure, parameters</a:t>
            </a:r>
            <a:r>
              <a:rPr lang="en-US" sz="2000" dirty="0"/>
              <a:t>, boundary or initial conditions, does the qualitative behavior change? </a:t>
            </a:r>
            <a:r>
              <a:rPr lang="en-US" sz="2000" b="1" dirty="0">
                <a:solidFill>
                  <a:srgbClr val="00CC00"/>
                </a:solidFill>
              </a:rPr>
              <a:t>These questions are extremely important in biology, because they describe changes of functional behavior </a:t>
            </a:r>
            <a:r>
              <a:rPr lang="en-US" sz="2000" dirty="0"/>
              <a:t>(</a:t>
            </a:r>
            <a:r>
              <a:rPr lang="en-US" sz="2000" i="1" dirty="0"/>
              <a:t>e.g. </a:t>
            </a:r>
            <a:r>
              <a:rPr lang="en-US" sz="2000" dirty="0"/>
              <a:t>differentiation, </a:t>
            </a:r>
            <a:r>
              <a:rPr lang="en-US" sz="2000" dirty="0" smtClean="0"/>
              <a:t>cell movement, cell </a:t>
            </a:r>
            <a:r>
              <a:rPr lang="en-US" sz="2000" dirty="0"/>
              <a:t>division, </a:t>
            </a:r>
            <a:r>
              <a:rPr lang="en-US" sz="2000" dirty="0" smtClean="0"/>
              <a:t>cell (organism) death,…)</a:t>
            </a:r>
            <a:endParaRPr lang="en-US" sz="2000" dirty="0"/>
          </a:p>
        </p:txBody>
      </p:sp>
      <p:grpSp>
        <p:nvGrpSpPr>
          <p:cNvPr id="45" name="Group 44"/>
          <p:cNvGrpSpPr/>
          <p:nvPr/>
        </p:nvGrpSpPr>
        <p:grpSpPr>
          <a:xfrm>
            <a:off x="381000" y="2286000"/>
            <a:ext cx="7767964" cy="1557848"/>
            <a:chOff x="609600" y="2923493"/>
            <a:chExt cx="7767964" cy="1557848"/>
          </a:xfrm>
        </p:grpSpPr>
        <p:grpSp>
          <p:nvGrpSpPr>
            <p:cNvPr id="46" name="Group 45"/>
            <p:cNvGrpSpPr/>
            <p:nvPr/>
          </p:nvGrpSpPr>
          <p:grpSpPr>
            <a:xfrm>
              <a:off x="609600" y="2923493"/>
              <a:ext cx="7767964" cy="1331548"/>
              <a:chOff x="609600" y="2923493"/>
              <a:chExt cx="7767964" cy="1331548"/>
            </a:xfrm>
          </p:grpSpPr>
          <p:grpSp>
            <p:nvGrpSpPr>
              <p:cNvPr id="51" name="Group 50"/>
              <p:cNvGrpSpPr/>
              <p:nvPr/>
            </p:nvGrpSpPr>
            <p:grpSpPr>
              <a:xfrm>
                <a:off x="2634586" y="2966626"/>
                <a:ext cx="1656397" cy="1245282"/>
                <a:chOff x="2711583" y="3011577"/>
                <a:chExt cx="1656397" cy="1245282"/>
              </a:xfrm>
            </p:grpSpPr>
            <p:grpSp>
              <p:nvGrpSpPr>
                <p:cNvPr id="79" name="Group 78"/>
                <p:cNvGrpSpPr/>
                <p:nvPr/>
              </p:nvGrpSpPr>
              <p:grpSpPr>
                <a:xfrm>
                  <a:off x="2711583" y="3011577"/>
                  <a:ext cx="1656397" cy="1245282"/>
                  <a:chOff x="2221414" y="2672593"/>
                  <a:chExt cx="1656397" cy="1245282"/>
                </a:xfrm>
              </p:grpSpPr>
              <p:grpSp>
                <p:nvGrpSpPr>
                  <p:cNvPr id="81" name="Group 80"/>
                  <p:cNvGrpSpPr/>
                  <p:nvPr/>
                </p:nvGrpSpPr>
                <p:grpSpPr>
                  <a:xfrm>
                    <a:off x="2221414" y="2672593"/>
                    <a:ext cx="1656397" cy="914400"/>
                    <a:chOff x="2221414" y="2672593"/>
                    <a:chExt cx="1656397" cy="914400"/>
                  </a:xfrm>
                </p:grpSpPr>
                <p:grpSp>
                  <p:nvGrpSpPr>
                    <p:cNvPr id="83" name="Group 82"/>
                    <p:cNvGrpSpPr/>
                    <p:nvPr/>
                  </p:nvGrpSpPr>
                  <p:grpSpPr>
                    <a:xfrm>
                      <a:off x="2658611" y="2672593"/>
                      <a:ext cx="1219200" cy="914400"/>
                      <a:chOff x="2658611" y="2672593"/>
                      <a:chExt cx="1219200" cy="914400"/>
                    </a:xfrm>
                  </p:grpSpPr>
                  <p:cxnSp>
                    <p:nvCxnSpPr>
                      <p:cNvPr id="85" name="Straight Arrow Connector 84"/>
                      <p:cNvCxnSpPr/>
                      <p:nvPr/>
                    </p:nvCxnSpPr>
                    <p:spPr>
                      <a:xfrm flipV="1">
                        <a:off x="2667000" y="2672593"/>
                        <a:ext cx="0" cy="9144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6" name="Straight Arrow Connector 85"/>
                      <p:cNvCxnSpPr/>
                      <p:nvPr/>
                    </p:nvCxnSpPr>
                    <p:spPr>
                      <a:xfrm rot="5400000" flipV="1">
                        <a:off x="3268211" y="2963411"/>
                        <a:ext cx="0" cy="12192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84" name="TextBox 83"/>
                    <p:cNvSpPr txBox="1"/>
                    <p:nvPr/>
                  </p:nvSpPr>
                  <p:spPr>
                    <a:xfrm>
                      <a:off x="2221414" y="2828300"/>
                      <a:ext cx="461665" cy="665118"/>
                    </a:xfrm>
                    <a:prstGeom prst="rect">
                      <a:avLst/>
                    </a:prstGeom>
                    <a:noFill/>
                  </p:spPr>
                  <p:txBody>
                    <a:bodyPr vert="vert270" wrap="none" rtlCol="0">
                      <a:spAutoFit/>
                    </a:bodyPr>
                    <a:lstStyle/>
                    <a:p>
                      <a:r>
                        <a:rPr lang="en-US" dirty="0" smtClean="0">
                          <a:solidFill>
                            <a:srgbClr val="0000CC"/>
                          </a:solidFill>
                        </a:rPr>
                        <a:t>Value</a:t>
                      </a:r>
                      <a:endParaRPr lang="en-US" dirty="0">
                        <a:solidFill>
                          <a:srgbClr val="0000CC"/>
                        </a:solidFill>
                      </a:endParaRPr>
                    </a:p>
                  </p:txBody>
                </p:sp>
              </p:grpSp>
              <p:sp>
                <p:nvSpPr>
                  <p:cNvPr id="82" name="TextBox 81"/>
                  <p:cNvSpPr txBox="1"/>
                  <p:nvPr/>
                </p:nvSpPr>
                <p:spPr>
                  <a:xfrm>
                    <a:off x="2895600" y="3548543"/>
                    <a:ext cx="914400" cy="369332"/>
                  </a:xfrm>
                  <a:prstGeom prst="rect">
                    <a:avLst/>
                  </a:prstGeom>
                  <a:noFill/>
                </p:spPr>
                <p:txBody>
                  <a:bodyPr wrap="square" rtlCol="0">
                    <a:spAutoFit/>
                  </a:bodyPr>
                  <a:lstStyle/>
                  <a:p>
                    <a:r>
                      <a:rPr lang="en-US" dirty="0" smtClean="0">
                        <a:solidFill>
                          <a:srgbClr val="0000CC"/>
                        </a:solidFill>
                      </a:rPr>
                      <a:t>Time</a:t>
                    </a:r>
                    <a:endParaRPr lang="en-US" dirty="0">
                      <a:solidFill>
                        <a:srgbClr val="0000CC"/>
                      </a:solidFill>
                    </a:endParaRPr>
                  </a:p>
                </p:txBody>
              </p:sp>
            </p:grpSp>
            <p:sp>
              <p:nvSpPr>
                <p:cNvPr id="80" name="Freeform 79"/>
                <p:cNvSpPr/>
                <p:nvPr/>
              </p:nvSpPr>
              <p:spPr>
                <a:xfrm>
                  <a:off x="3179428" y="3405923"/>
                  <a:ext cx="981511" cy="486597"/>
                </a:xfrm>
                <a:custGeom>
                  <a:avLst/>
                  <a:gdLst>
                    <a:gd name="connsiteX0" fmla="*/ 0 w 981511"/>
                    <a:gd name="connsiteY0" fmla="*/ 478201 h 495007"/>
                    <a:gd name="connsiteX1" fmla="*/ 117445 w 981511"/>
                    <a:gd name="connsiteY1" fmla="*/ 28 h 495007"/>
                    <a:gd name="connsiteX2" fmla="*/ 251669 w 981511"/>
                    <a:gd name="connsiteY2" fmla="*/ 494979 h 495007"/>
                    <a:gd name="connsiteX3" fmla="*/ 377504 w 981511"/>
                    <a:gd name="connsiteY3" fmla="*/ 25195 h 495007"/>
                    <a:gd name="connsiteX4" fmla="*/ 503339 w 981511"/>
                    <a:gd name="connsiteY4" fmla="*/ 461423 h 495007"/>
                    <a:gd name="connsiteX5" fmla="*/ 612396 w 981511"/>
                    <a:gd name="connsiteY5" fmla="*/ 28 h 495007"/>
                    <a:gd name="connsiteX6" fmla="*/ 729842 w 981511"/>
                    <a:gd name="connsiteY6" fmla="*/ 486590 h 495007"/>
                    <a:gd name="connsiteX7" fmla="*/ 855677 w 981511"/>
                    <a:gd name="connsiteY7" fmla="*/ 28 h 495007"/>
                    <a:gd name="connsiteX8" fmla="*/ 981511 w 981511"/>
                    <a:gd name="connsiteY8" fmla="*/ 478201 h 495007"/>
                    <a:gd name="connsiteX9" fmla="*/ 981511 w 981511"/>
                    <a:gd name="connsiteY9" fmla="*/ 478201 h 495007"/>
                    <a:gd name="connsiteX10" fmla="*/ 973122 w 981511"/>
                    <a:gd name="connsiteY10" fmla="*/ 478201 h 495007"/>
                    <a:gd name="connsiteX0" fmla="*/ 0 w 981511"/>
                    <a:gd name="connsiteY0" fmla="*/ 478201 h 494982"/>
                    <a:gd name="connsiteX1" fmla="*/ 117445 w 981511"/>
                    <a:gd name="connsiteY1" fmla="*/ 28 h 494982"/>
                    <a:gd name="connsiteX2" fmla="*/ 251669 w 981511"/>
                    <a:gd name="connsiteY2" fmla="*/ 494979 h 494982"/>
                    <a:gd name="connsiteX3" fmla="*/ 377504 w 981511"/>
                    <a:gd name="connsiteY3" fmla="*/ 8417 h 494982"/>
                    <a:gd name="connsiteX4" fmla="*/ 503339 w 981511"/>
                    <a:gd name="connsiteY4" fmla="*/ 461423 h 494982"/>
                    <a:gd name="connsiteX5" fmla="*/ 612396 w 981511"/>
                    <a:gd name="connsiteY5" fmla="*/ 28 h 494982"/>
                    <a:gd name="connsiteX6" fmla="*/ 729842 w 981511"/>
                    <a:gd name="connsiteY6" fmla="*/ 486590 h 494982"/>
                    <a:gd name="connsiteX7" fmla="*/ 855677 w 981511"/>
                    <a:gd name="connsiteY7" fmla="*/ 28 h 494982"/>
                    <a:gd name="connsiteX8" fmla="*/ 981511 w 981511"/>
                    <a:gd name="connsiteY8" fmla="*/ 478201 h 494982"/>
                    <a:gd name="connsiteX9" fmla="*/ 981511 w 981511"/>
                    <a:gd name="connsiteY9" fmla="*/ 478201 h 494982"/>
                    <a:gd name="connsiteX10" fmla="*/ 973122 w 981511"/>
                    <a:gd name="connsiteY10" fmla="*/ 478201 h 494982"/>
                    <a:gd name="connsiteX0" fmla="*/ 0 w 981511"/>
                    <a:gd name="connsiteY0" fmla="*/ 478201 h 494982"/>
                    <a:gd name="connsiteX1" fmla="*/ 117445 w 981511"/>
                    <a:gd name="connsiteY1" fmla="*/ 28 h 494982"/>
                    <a:gd name="connsiteX2" fmla="*/ 251669 w 981511"/>
                    <a:gd name="connsiteY2" fmla="*/ 494979 h 494982"/>
                    <a:gd name="connsiteX3" fmla="*/ 377504 w 981511"/>
                    <a:gd name="connsiteY3" fmla="*/ 8417 h 494982"/>
                    <a:gd name="connsiteX4" fmla="*/ 503339 w 981511"/>
                    <a:gd name="connsiteY4" fmla="*/ 461423 h 494982"/>
                    <a:gd name="connsiteX5" fmla="*/ 612396 w 981511"/>
                    <a:gd name="connsiteY5" fmla="*/ 28 h 494982"/>
                    <a:gd name="connsiteX6" fmla="*/ 729842 w 981511"/>
                    <a:gd name="connsiteY6" fmla="*/ 486590 h 494982"/>
                    <a:gd name="connsiteX7" fmla="*/ 880844 w 981511"/>
                    <a:gd name="connsiteY7" fmla="*/ 25195 h 494982"/>
                    <a:gd name="connsiteX8" fmla="*/ 981511 w 981511"/>
                    <a:gd name="connsiteY8" fmla="*/ 478201 h 494982"/>
                    <a:gd name="connsiteX9" fmla="*/ 981511 w 981511"/>
                    <a:gd name="connsiteY9" fmla="*/ 478201 h 494982"/>
                    <a:gd name="connsiteX10" fmla="*/ 973122 w 981511"/>
                    <a:gd name="connsiteY10" fmla="*/ 478201 h 494982"/>
                    <a:gd name="connsiteX0" fmla="*/ 0 w 981511"/>
                    <a:gd name="connsiteY0" fmla="*/ 478201 h 494982"/>
                    <a:gd name="connsiteX1" fmla="*/ 117445 w 981511"/>
                    <a:gd name="connsiteY1" fmla="*/ 28 h 494982"/>
                    <a:gd name="connsiteX2" fmla="*/ 251669 w 981511"/>
                    <a:gd name="connsiteY2" fmla="*/ 494979 h 494982"/>
                    <a:gd name="connsiteX3" fmla="*/ 377504 w 981511"/>
                    <a:gd name="connsiteY3" fmla="*/ 8417 h 494982"/>
                    <a:gd name="connsiteX4" fmla="*/ 503339 w 981511"/>
                    <a:gd name="connsiteY4" fmla="*/ 461423 h 494982"/>
                    <a:gd name="connsiteX5" fmla="*/ 645952 w 981511"/>
                    <a:gd name="connsiteY5" fmla="*/ 28 h 494982"/>
                    <a:gd name="connsiteX6" fmla="*/ 729842 w 981511"/>
                    <a:gd name="connsiteY6" fmla="*/ 486590 h 494982"/>
                    <a:gd name="connsiteX7" fmla="*/ 880844 w 981511"/>
                    <a:gd name="connsiteY7" fmla="*/ 25195 h 494982"/>
                    <a:gd name="connsiteX8" fmla="*/ 981511 w 981511"/>
                    <a:gd name="connsiteY8" fmla="*/ 478201 h 494982"/>
                    <a:gd name="connsiteX9" fmla="*/ 981511 w 981511"/>
                    <a:gd name="connsiteY9" fmla="*/ 478201 h 494982"/>
                    <a:gd name="connsiteX10" fmla="*/ 973122 w 981511"/>
                    <a:gd name="connsiteY10" fmla="*/ 478201 h 494982"/>
                    <a:gd name="connsiteX0" fmla="*/ 0 w 981511"/>
                    <a:gd name="connsiteY0" fmla="*/ 478198 h 494979"/>
                    <a:gd name="connsiteX1" fmla="*/ 117445 w 981511"/>
                    <a:gd name="connsiteY1" fmla="*/ 25 h 494979"/>
                    <a:gd name="connsiteX2" fmla="*/ 251669 w 981511"/>
                    <a:gd name="connsiteY2" fmla="*/ 494976 h 494979"/>
                    <a:gd name="connsiteX3" fmla="*/ 377504 w 981511"/>
                    <a:gd name="connsiteY3" fmla="*/ 8414 h 494979"/>
                    <a:gd name="connsiteX4" fmla="*/ 503339 w 981511"/>
                    <a:gd name="connsiteY4" fmla="*/ 478198 h 494979"/>
                    <a:gd name="connsiteX5" fmla="*/ 645952 w 981511"/>
                    <a:gd name="connsiteY5" fmla="*/ 25 h 494979"/>
                    <a:gd name="connsiteX6" fmla="*/ 729842 w 981511"/>
                    <a:gd name="connsiteY6" fmla="*/ 486587 h 494979"/>
                    <a:gd name="connsiteX7" fmla="*/ 880844 w 981511"/>
                    <a:gd name="connsiteY7" fmla="*/ 25192 h 494979"/>
                    <a:gd name="connsiteX8" fmla="*/ 981511 w 981511"/>
                    <a:gd name="connsiteY8" fmla="*/ 478198 h 494979"/>
                    <a:gd name="connsiteX9" fmla="*/ 981511 w 981511"/>
                    <a:gd name="connsiteY9" fmla="*/ 478198 h 494979"/>
                    <a:gd name="connsiteX10" fmla="*/ 973122 w 981511"/>
                    <a:gd name="connsiteY10" fmla="*/ 478198 h 494979"/>
                    <a:gd name="connsiteX0" fmla="*/ 0 w 981511"/>
                    <a:gd name="connsiteY0" fmla="*/ 478180 h 486597"/>
                    <a:gd name="connsiteX1" fmla="*/ 117445 w 981511"/>
                    <a:gd name="connsiteY1" fmla="*/ 7 h 486597"/>
                    <a:gd name="connsiteX2" fmla="*/ 251669 w 981511"/>
                    <a:gd name="connsiteY2" fmla="*/ 486569 h 486597"/>
                    <a:gd name="connsiteX3" fmla="*/ 377504 w 981511"/>
                    <a:gd name="connsiteY3" fmla="*/ 8396 h 486597"/>
                    <a:gd name="connsiteX4" fmla="*/ 503339 w 981511"/>
                    <a:gd name="connsiteY4" fmla="*/ 478180 h 486597"/>
                    <a:gd name="connsiteX5" fmla="*/ 645952 w 981511"/>
                    <a:gd name="connsiteY5" fmla="*/ 7 h 486597"/>
                    <a:gd name="connsiteX6" fmla="*/ 729842 w 981511"/>
                    <a:gd name="connsiteY6" fmla="*/ 486569 h 486597"/>
                    <a:gd name="connsiteX7" fmla="*/ 880844 w 981511"/>
                    <a:gd name="connsiteY7" fmla="*/ 25174 h 486597"/>
                    <a:gd name="connsiteX8" fmla="*/ 981511 w 981511"/>
                    <a:gd name="connsiteY8" fmla="*/ 478180 h 486597"/>
                    <a:gd name="connsiteX9" fmla="*/ 981511 w 981511"/>
                    <a:gd name="connsiteY9" fmla="*/ 478180 h 486597"/>
                    <a:gd name="connsiteX10" fmla="*/ 973122 w 981511"/>
                    <a:gd name="connsiteY10" fmla="*/ 478180 h 486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81511" h="486597">
                      <a:moveTo>
                        <a:pt x="0" y="478180"/>
                      </a:moveTo>
                      <a:cubicBezTo>
                        <a:pt x="37750" y="237695"/>
                        <a:pt x="75500" y="-1391"/>
                        <a:pt x="117445" y="7"/>
                      </a:cubicBezTo>
                      <a:cubicBezTo>
                        <a:pt x="159390" y="1405"/>
                        <a:pt x="208326" y="485171"/>
                        <a:pt x="251669" y="486569"/>
                      </a:cubicBezTo>
                      <a:cubicBezTo>
                        <a:pt x="295012" y="487967"/>
                        <a:pt x="335559" y="9794"/>
                        <a:pt x="377504" y="8396"/>
                      </a:cubicBezTo>
                      <a:cubicBezTo>
                        <a:pt x="419449" y="6998"/>
                        <a:pt x="458598" y="479578"/>
                        <a:pt x="503339" y="478180"/>
                      </a:cubicBezTo>
                      <a:cubicBezTo>
                        <a:pt x="548080" y="476782"/>
                        <a:pt x="608202" y="-1391"/>
                        <a:pt x="645952" y="7"/>
                      </a:cubicBezTo>
                      <a:cubicBezTo>
                        <a:pt x="683702" y="1405"/>
                        <a:pt x="690693" y="482375"/>
                        <a:pt x="729842" y="486569"/>
                      </a:cubicBezTo>
                      <a:cubicBezTo>
                        <a:pt x="768991" y="490764"/>
                        <a:pt x="838899" y="26572"/>
                        <a:pt x="880844" y="25174"/>
                      </a:cubicBezTo>
                      <a:cubicBezTo>
                        <a:pt x="922789" y="23776"/>
                        <a:pt x="964733" y="402679"/>
                        <a:pt x="981511" y="478180"/>
                      </a:cubicBezTo>
                      <a:lnTo>
                        <a:pt x="981511" y="478180"/>
                      </a:lnTo>
                      <a:lnTo>
                        <a:pt x="973122" y="478180"/>
                      </a:lnTo>
                    </a:path>
                  </a:pathLst>
                </a:custGeom>
                <a:noFill/>
                <a:ln w="38100">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2" name="Group 51"/>
              <p:cNvGrpSpPr/>
              <p:nvPr/>
            </p:nvGrpSpPr>
            <p:grpSpPr>
              <a:xfrm>
                <a:off x="609600" y="2966626"/>
                <a:ext cx="1656397" cy="1245282"/>
                <a:chOff x="609600" y="2971800"/>
                <a:chExt cx="1656397" cy="1245282"/>
              </a:xfrm>
            </p:grpSpPr>
            <p:grpSp>
              <p:nvGrpSpPr>
                <p:cNvPr id="71" name="Group 70"/>
                <p:cNvGrpSpPr/>
                <p:nvPr/>
              </p:nvGrpSpPr>
              <p:grpSpPr>
                <a:xfrm>
                  <a:off x="609600" y="2971800"/>
                  <a:ext cx="1656397" cy="1245282"/>
                  <a:chOff x="2221414" y="2672593"/>
                  <a:chExt cx="1656397" cy="1245282"/>
                </a:xfrm>
              </p:grpSpPr>
              <p:grpSp>
                <p:nvGrpSpPr>
                  <p:cNvPr id="73" name="Group 72"/>
                  <p:cNvGrpSpPr/>
                  <p:nvPr/>
                </p:nvGrpSpPr>
                <p:grpSpPr>
                  <a:xfrm>
                    <a:off x="2221414" y="2672593"/>
                    <a:ext cx="1656397" cy="914400"/>
                    <a:chOff x="2221414" y="2672593"/>
                    <a:chExt cx="1656397" cy="914400"/>
                  </a:xfrm>
                </p:grpSpPr>
                <p:grpSp>
                  <p:nvGrpSpPr>
                    <p:cNvPr id="75" name="Group 74"/>
                    <p:cNvGrpSpPr/>
                    <p:nvPr/>
                  </p:nvGrpSpPr>
                  <p:grpSpPr>
                    <a:xfrm>
                      <a:off x="2658611" y="2672593"/>
                      <a:ext cx="1219200" cy="914400"/>
                      <a:chOff x="2658611" y="2672593"/>
                      <a:chExt cx="1219200" cy="914400"/>
                    </a:xfrm>
                  </p:grpSpPr>
                  <p:cxnSp>
                    <p:nvCxnSpPr>
                      <p:cNvPr id="77" name="Straight Arrow Connector 76"/>
                      <p:cNvCxnSpPr/>
                      <p:nvPr/>
                    </p:nvCxnSpPr>
                    <p:spPr>
                      <a:xfrm flipV="1">
                        <a:off x="2667000" y="2672593"/>
                        <a:ext cx="0" cy="9144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8" name="Straight Arrow Connector 77"/>
                      <p:cNvCxnSpPr/>
                      <p:nvPr/>
                    </p:nvCxnSpPr>
                    <p:spPr>
                      <a:xfrm rot="5400000" flipV="1">
                        <a:off x="3268211" y="2963411"/>
                        <a:ext cx="0" cy="12192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76" name="TextBox 75"/>
                    <p:cNvSpPr txBox="1"/>
                    <p:nvPr/>
                  </p:nvSpPr>
                  <p:spPr>
                    <a:xfrm>
                      <a:off x="2221414" y="2828300"/>
                      <a:ext cx="461665" cy="665118"/>
                    </a:xfrm>
                    <a:prstGeom prst="rect">
                      <a:avLst/>
                    </a:prstGeom>
                    <a:noFill/>
                  </p:spPr>
                  <p:txBody>
                    <a:bodyPr vert="vert270" wrap="none" rtlCol="0">
                      <a:spAutoFit/>
                    </a:bodyPr>
                    <a:lstStyle/>
                    <a:p>
                      <a:r>
                        <a:rPr lang="en-US" dirty="0" smtClean="0">
                          <a:solidFill>
                            <a:srgbClr val="0000CC"/>
                          </a:solidFill>
                        </a:rPr>
                        <a:t>Value</a:t>
                      </a:r>
                      <a:endParaRPr lang="en-US" dirty="0">
                        <a:solidFill>
                          <a:srgbClr val="0000CC"/>
                        </a:solidFill>
                      </a:endParaRPr>
                    </a:p>
                  </p:txBody>
                </p:sp>
              </p:grpSp>
              <p:sp>
                <p:nvSpPr>
                  <p:cNvPr id="74" name="TextBox 73"/>
                  <p:cNvSpPr txBox="1"/>
                  <p:nvPr/>
                </p:nvSpPr>
                <p:spPr>
                  <a:xfrm>
                    <a:off x="2895600" y="3548543"/>
                    <a:ext cx="914400" cy="369332"/>
                  </a:xfrm>
                  <a:prstGeom prst="rect">
                    <a:avLst/>
                  </a:prstGeom>
                  <a:noFill/>
                </p:spPr>
                <p:txBody>
                  <a:bodyPr wrap="square" rtlCol="0">
                    <a:spAutoFit/>
                  </a:bodyPr>
                  <a:lstStyle/>
                  <a:p>
                    <a:r>
                      <a:rPr lang="en-US" dirty="0" smtClean="0">
                        <a:solidFill>
                          <a:srgbClr val="0000CC"/>
                        </a:solidFill>
                      </a:rPr>
                      <a:t>Time</a:t>
                    </a:r>
                    <a:endParaRPr lang="en-US" dirty="0">
                      <a:solidFill>
                        <a:srgbClr val="0000CC"/>
                      </a:solidFill>
                    </a:endParaRPr>
                  </a:p>
                </p:txBody>
              </p:sp>
            </p:grpSp>
            <p:sp>
              <p:nvSpPr>
                <p:cNvPr id="72" name="Freeform 71"/>
                <p:cNvSpPr/>
                <p:nvPr/>
              </p:nvSpPr>
              <p:spPr>
                <a:xfrm>
                  <a:off x="1065402" y="3262833"/>
                  <a:ext cx="1192597" cy="604492"/>
                </a:xfrm>
                <a:custGeom>
                  <a:avLst/>
                  <a:gdLst>
                    <a:gd name="connsiteX0" fmla="*/ 0 w 1192597"/>
                    <a:gd name="connsiteY0" fmla="*/ 604492 h 604492"/>
                    <a:gd name="connsiteX1" fmla="*/ 151002 w 1192597"/>
                    <a:gd name="connsiteY1" fmla="*/ 243765 h 604492"/>
                    <a:gd name="connsiteX2" fmla="*/ 562062 w 1192597"/>
                    <a:gd name="connsiteY2" fmla="*/ 34040 h 604492"/>
                    <a:gd name="connsiteX3" fmla="*/ 1115736 w 1192597"/>
                    <a:gd name="connsiteY3" fmla="*/ 484 h 604492"/>
                    <a:gd name="connsiteX4" fmla="*/ 1174459 w 1192597"/>
                    <a:gd name="connsiteY4" fmla="*/ 17262 h 604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2597" h="604492">
                      <a:moveTo>
                        <a:pt x="0" y="604492"/>
                      </a:moveTo>
                      <a:cubicBezTo>
                        <a:pt x="28662" y="471666"/>
                        <a:pt x="57325" y="338840"/>
                        <a:pt x="151002" y="243765"/>
                      </a:cubicBezTo>
                      <a:cubicBezTo>
                        <a:pt x="244679" y="148690"/>
                        <a:pt x="401273" y="74587"/>
                        <a:pt x="562062" y="34040"/>
                      </a:cubicBezTo>
                      <a:cubicBezTo>
                        <a:pt x="722851" y="-6507"/>
                        <a:pt x="1013670" y="3280"/>
                        <a:pt x="1115736" y="484"/>
                      </a:cubicBezTo>
                      <a:cubicBezTo>
                        <a:pt x="1217802" y="-2312"/>
                        <a:pt x="1196130" y="7475"/>
                        <a:pt x="1174459" y="17262"/>
                      </a:cubicBezTo>
                    </a:path>
                  </a:pathLst>
                </a:custGeom>
                <a:noFill/>
                <a:ln w="38100">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3" name="Group 52"/>
              <p:cNvGrpSpPr/>
              <p:nvPr/>
            </p:nvGrpSpPr>
            <p:grpSpPr>
              <a:xfrm>
                <a:off x="4659572" y="2966626"/>
                <a:ext cx="1693006" cy="1245282"/>
                <a:chOff x="4623904" y="2988288"/>
                <a:chExt cx="1693006" cy="1245282"/>
              </a:xfrm>
            </p:grpSpPr>
            <p:grpSp>
              <p:nvGrpSpPr>
                <p:cNvPr id="63" name="Group 62"/>
                <p:cNvGrpSpPr/>
                <p:nvPr/>
              </p:nvGrpSpPr>
              <p:grpSpPr>
                <a:xfrm>
                  <a:off x="4623904" y="2988288"/>
                  <a:ext cx="1656397" cy="1245282"/>
                  <a:chOff x="2221414" y="2672593"/>
                  <a:chExt cx="1656397" cy="1245282"/>
                </a:xfrm>
              </p:grpSpPr>
              <p:grpSp>
                <p:nvGrpSpPr>
                  <p:cNvPr id="65" name="Group 64"/>
                  <p:cNvGrpSpPr/>
                  <p:nvPr/>
                </p:nvGrpSpPr>
                <p:grpSpPr>
                  <a:xfrm>
                    <a:off x="2221414" y="2672593"/>
                    <a:ext cx="1656397" cy="914400"/>
                    <a:chOff x="2221414" y="2672593"/>
                    <a:chExt cx="1656397" cy="914400"/>
                  </a:xfrm>
                </p:grpSpPr>
                <p:grpSp>
                  <p:nvGrpSpPr>
                    <p:cNvPr id="67" name="Group 66"/>
                    <p:cNvGrpSpPr/>
                    <p:nvPr/>
                  </p:nvGrpSpPr>
                  <p:grpSpPr>
                    <a:xfrm>
                      <a:off x="2658611" y="2672593"/>
                      <a:ext cx="1219200" cy="914400"/>
                      <a:chOff x="2658611" y="2672593"/>
                      <a:chExt cx="1219200" cy="914400"/>
                    </a:xfrm>
                  </p:grpSpPr>
                  <p:cxnSp>
                    <p:nvCxnSpPr>
                      <p:cNvPr id="69" name="Straight Arrow Connector 68"/>
                      <p:cNvCxnSpPr/>
                      <p:nvPr/>
                    </p:nvCxnSpPr>
                    <p:spPr>
                      <a:xfrm flipV="1">
                        <a:off x="2667000" y="2672593"/>
                        <a:ext cx="0" cy="9144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0" name="Straight Arrow Connector 69"/>
                      <p:cNvCxnSpPr/>
                      <p:nvPr/>
                    </p:nvCxnSpPr>
                    <p:spPr>
                      <a:xfrm rot="5400000" flipV="1">
                        <a:off x="3268211" y="2963411"/>
                        <a:ext cx="0" cy="12192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68" name="TextBox 67"/>
                    <p:cNvSpPr txBox="1"/>
                    <p:nvPr/>
                  </p:nvSpPr>
                  <p:spPr>
                    <a:xfrm>
                      <a:off x="2221414" y="2828300"/>
                      <a:ext cx="461665" cy="665118"/>
                    </a:xfrm>
                    <a:prstGeom prst="rect">
                      <a:avLst/>
                    </a:prstGeom>
                    <a:noFill/>
                  </p:spPr>
                  <p:txBody>
                    <a:bodyPr vert="vert270" wrap="none" rtlCol="0">
                      <a:spAutoFit/>
                    </a:bodyPr>
                    <a:lstStyle/>
                    <a:p>
                      <a:r>
                        <a:rPr lang="en-US" dirty="0" smtClean="0">
                          <a:solidFill>
                            <a:srgbClr val="0000CC"/>
                          </a:solidFill>
                        </a:rPr>
                        <a:t>Value</a:t>
                      </a:r>
                      <a:endParaRPr lang="en-US" dirty="0">
                        <a:solidFill>
                          <a:srgbClr val="0000CC"/>
                        </a:solidFill>
                      </a:endParaRPr>
                    </a:p>
                  </p:txBody>
                </p:sp>
              </p:grpSp>
              <p:sp>
                <p:nvSpPr>
                  <p:cNvPr id="66" name="TextBox 65"/>
                  <p:cNvSpPr txBox="1"/>
                  <p:nvPr/>
                </p:nvSpPr>
                <p:spPr>
                  <a:xfrm>
                    <a:off x="2895600" y="3548543"/>
                    <a:ext cx="914400" cy="369332"/>
                  </a:xfrm>
                  <a:prstGeom prst="rect">
                    <a:avLst/>
                  </a:prstGeom>
                  <a:noFill/>
                </p:spPr>
                <p:txBody>
                  <a:bodyPr wrap="square" rtlCol="0">
                    <a:spAutoFit/>
                  </a:bodyPr>
                  <a:lstStyle/>
                  <a:p>
                    <a:r>
                      <a:rPr lang="en-US" dirty="0" smtClean="0">
                        <a:solidFill>
                          <a:srgbClr val="0000CC"/>
                        </a:solidFill>
                      </a:rPr>
                      <a:t>Time</a:t>
                    </a:r>
                    <a:endParaRPr lang="en-US" dirty="0">
                      <a:solidFill>
                        <a:srgbClr val="0000CC"/>
                      </a:solidFill>
                    </a:endParaRPr>
                  </a:p>
                </p:txBody>
              </p:sp>
            </p:grpSp>
            <p:sp>
              <p:nvSpPr>
                <p:cNvPr id="64" name="Freeform 63"/>
                <p:cNvSpPr/>
                <p:nvPr/>
              </p:nvSpPr>
              <p:spPr>
                <a:xfrm>
                  <a:off x="5058561" y="3089906"/>
                  <a:ext cx="1258349" cy="696037"/>
                </a:xfrm>
                <a:custGeom>
                  <a:avLst/>
                  <a:gdLst>
                    <a:gd name="connsiteX0" fmla="*/ 0 w 1258349"/>
                    <a:gd name="connsiteY0" fmla="*/ 567694 h 696037"/>
                    <a:gd name="connsiteX1" fmla="*/ 167780 w 1258349"/>
                    <a:gd name="connsiteY1" fmla="*/ 248912 h 696037"/>
                    <a:gd name="connsiteX2" fmla="*/ 243281 w 1258349"/>
                    <a:gd name="connsiteY2" fmla="*/ 693529 h 696037"/>
                    <a:gd name="connsiteX3" fmla="*/ 310393 w 1258349"/>
                    <a:gd name="connsiteY3" fmla="*/ 5632 h 696037"/>
                    <a:gd name="connsiteX4" fmla="*/ 503340 w 1258349"/>
                    <a:gd name="connsiteY4" fmla="*/ 366358 h 696037"/>
                    <a:gd name="connsiteX5" fmla="*/ 654342 w 1258349"/>
                    <a:gd name="connsiteY5" fmla="*/ 349580 h 696037"/>
                    <a:gd name="connsiteX6" fmla="*/ 729843 w 1258349"/>
                    <a:gd name="connsiteY6" fmla="*/ 601250 h 696037"/>
                    <a:gd name="connsiteX7" fmla="*/ 796955 w 1258349"/>
                    <a:gd name="connsiteY7" fmla="*/ 106300 h 696037"/>
                    <a:gd name="connsiteX8" fmla="*/ 1015068 w 1258349"/>
                    <a:gd name="connsiteY8" fmla="*/ 374747 h 696037"/>
                    <a:gd name="connsiteX9" fmla="*/ 1115736 w 1258349"/>
                    <a:gd name="connsiteY9" fmla="*/ 559305 h 696037"/>
                    <a:gd name="connsiteX10" fmla="*/ 1115736 w 1258349"/>
                    <a:gd name="connsiteY10" fmla="*/ 240523 h 696037"/>
                    <a:gd name="connsiteX11" fmla="*/ 1258349 w 1258349"/>
                    <a:gd name="connsiteY11" fmla="*/ 383136 h 696037"/>
                    <a:gd name="connsiteX12" fmla="*/ 1258349 w 1258349"/>
                    <a:gd name="connsiteY12" fmla="*/ 383136 h 696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58349" h="696037">
                      <a:moveTo>
                        <a:pt x="0" y="567694"/>
                      </a:moveTo>
                      <a:cubicBezTo>
                        <a:pt x="63616" y="397816"/>
                        <a:pt x="127233" y="227939"/>
                        <a:pt x="167780" y="248912"/>
                      </a:cubicBezTo>
                      <a:cubicBezTo>
                        <a:pt x="208327" y="269884"/>
                        <a:pt x="219512" y="734076"/>
                        <a:pt x="243281" y="693529"/>
                      </a:cubicBezTo>
                      <a:cubicBezTo>
                        <a:pt x="267050" y="652982"/>
                        <a:pt x="267050" y="60160"/>
                        <a:pt x="310393" y="5632"/>
                      </a:cubicBezTo>
                      <a:cubicBezTo>
                        <a:pt x="353736" y="-48897"/>
                        <a:pt x="446015" y="309033"/>
                        <a:pt x="503340" y="366358"/>
                      </a:cubicBezTo>
                      <a:cubicBezTo>
                        <a:pt x="560665" y="423683"/>
                        <a:pt x="616592" y="310431"/>
                        <a:pt x="654342" y="349580"/>
                      </a:cubicBezTo>
                      <a:cubicBezTo>
                        <a:pt x="692092" y="388729"/>
                        <a:pt x="706074" y="641797"/>
                        <a:pt x="729843" y="601250"/>
                      </a:cubicBezTo>
                      <a:cubicBezTo>
                        <a:pt x="753612" y="560703"/>
                        <a:pt x="749418" y="144050"/>
                        <a:pt x="796955" y="106300"/>
                      </a:cubicBezTo>
                      <a:cubicBezTo>
                        <a:pt x="844493" y="68549"/>
                        <a:pt x="961938" y="299246"/>
                        <a:pt x="1015068" y="374747"/>
                      </a:cubicBezTo>
                      <a:cubicBezTo>
                        <a:pt x="1068198" y="450248"/>
                        <a:pt x="1098958" y="581676"/>
                        <a:pt x="1115736" y="559305"/>
                      </a:cubicBezTo>
                      <a:cubicBezTo>
                        <a:pt x="1132514" y="536934"/>
                        <a:pt x="1091967" y="269884"/>
                        <a:pt x="1115736" y="240523"/>
                      </a:cubicBezTo>
                      <a:cubicBezTo>
                        <a:pt x="1139505" y="211161"/>
                        <a:pt x="1258349" y="383136"/>
                        <a:pt x="1258349" y="383136"/>
                      </a:cubicBezTo>
                      <a:lnTo>
                        <a:pt x="1258349" y="383136"/>
                      </a:lnTo>
                    </a:path>
                  </a:pathLst>
                </a:custGeom>
                <a:noFill/>
                <a:ln w="38100">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4" name="Group 53"/>
              <p:cNvGrpSpPr/>
              <p:nvPr/>
            </p:nvGrpSpPr>
            <p:grpSpPr>
              <a:xfrm>
                <a:off x="6721167" y="2923493"/>
                <a:ext cx="1656397" cy="1331548"/>
                <a:chOff x="6721167" y="2921676"/>
                <a:chExt cx="1656397" cy="1331548"/>
              </a:xfrm>
            </p:grpSpPr>
            <p:grpSp>
              <p:nvGrpSpPr>
                <p:cNvPr id="55" name="Group 54"/>
                <p:cNvGrpSpPr/>
                <p:nvPr/>
              </p:nvGrpSpPr>
              <p:grpSpPr>
                <a:xfrm>
                  <a:off x="6721167" y="3007942"/>
                  <a:ext cx="1656397" cy="1245282"/>
                  <a:chOff x="2221414" y="2672593"/>
                  <a:chExt cx="1656397" cy="1245282"/>
                </a:xfrm>
              </p:grpSpPr>
              <p:grpSp>
                <p:nvGrpSpPr>
                  <p:cNvPr id="57" name="Group 56"/>
                  <p:cNvGrpSpPr/>
                  <p:nvPr/>
                </p:nvGrpSpPr>
                <p:grpSpPr>
                  <a:xfrm>
                    <a:off x="2221414" y="2672593"/>
                    <a:ext cx="1656397" cy="914400"/>
                    <a:chOff x="2221414" y="2672593"/>
                    <a:chExt cx="1656397" cy="914400"/>
                  </a:xfrm>
                </p:grpSpPr>
                <p:grpSp>
                  <p:nvGrpSpPr>
                    <p:cNvPr id="59" name="Group 58"/>
                    <p:cNvGrpSpPr/>
                    <p:nvPr/>
                  </p:nvGrpSpPr>
                  <p:grpSpPr>
                    <a:xfrm>
                      <a:off x="2658611" y="2672593"/>
                      <a:ext cx="1219200" cy="914400"/>
                      <a:chOff x="2658611" y="2672593"/>
                      <a:chExt cx="1219200" cy="914400"/>
                    </a:xfrm>
                  </p:grpSpPr>
                  <p:cxnSp>
                    <p:nvCxnSpPr>
                      <p:cNvPr id="61" name="Straight Arrow Connector 60"/>
                      <p:cNvCxnSpPr/>
                      <p:nvPr/>
                    </p:nvCxnSpPr>
                    <p:spPr>
                      <a:xfrm flipV="1">
                        <a:off x="2667000" y="2672593"/>
                        <a:ext cx="0" cy="9144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2" name="Straight Arrow Connector 61"/>
                      <p:cNvCxnSpPr/>
                      <p:nvPr/>
                    </p:nvCxnSpPr>
                    <p:spPr>
                      <a:xfrm rot="5400000" flipV="1">
                        <a:off x="3268211" y="2963411"/>
                        <a:ext cx="0" cy="12192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60" name="TextBox 59"/>
                    <p:cNvSpPr txBox="1"/>
                    <p:nvPr/>
                  </p:nvSpPr>
                  <p:spPr>
                    <a:xfrm>
                      <a:off x="2221414" y="2828300"/>
                      <a:ext cx="461665" cy="665118"/>
                    </a:xfrm>
                    <a:prstGeom prst="rect">
                      <a:avLst/>
                    </a:prstGeom>
                    <a:noFill/>
                  </p:spPr>
                  <p:txBody>
                    <a:bodyPr vert="vert270" wrap="none" rtlCol="0">
                      <a:spAutoFit/>
                    </a:bodyPr>
                    <a:lstStyle/>
                    <a:p>
                      <a:r>
                        <a:rPr lang="en-US" dirty="0" smtClean="0">
                          <a:solidFill>
                            <a:srgbClr val="0000CC"/>
                          </a:solidFill>
                        </a:rPr>
                        <a:t>Value</a:t>
                      </a:r>
                      <a:endParaRPr lang="en-US" dirty="0">
                        <a:solidFill>
                          <a:srgbClr val="0000CC"/>
                        </a:solidFill>
                      </a:endParaRPr>
                    </a:p>
                  </p:txBody>
                </p:sp>
              </p:grpSp>
              <p:sp>
                <p:nvSpPr>
                  <p:cNvPr id="58" name="TextBox 57"/>
                  <p:cNvSpPr txBox="1"/>
                  <p:nvPr/>
                </p:nvSpPr>
                <p:spPr>
                  <a:xfrm>
                    <a:off x="2895600" y="3548543"/>
                    <a:ext cx="914400" cy="369332"/>
                  </a:xfrm>
                  <a:prstGeom prst="rect">
                    <a:avLst/>
                  </a:prstGeom>
                  <a:noFill/>
                </p:spPr>
                <p:txBody>
                  <a:bodyPr wrap="square" rtlCol="0">
                    <a:spAutoFit/>
                  </a:bodyPr>
                  <a:lstStyle/>
                  <a:p>
                    <a:r>
                      <a:rPr lang="en-US" dirty="0" smtClean="0">
                        <a:solidFill>
                          <a:srgbClr val="0000CC"/>
                        </a:solidFill>
                      </a:rPr>
                      <a:t>Time</a:t>
                    </a:r>
                    <a:endParaRPr lang="en-US" dirty="0">
                      <a:solidFill>
                        <a:srgbClr val="0000CC"/>
                      </a:solidFill>
                    </a:endParaRPr>
                  </a:p>
                </p:txBody>
              </p:sp>
            </p:grpSp>
            <p:sp>
              <p:nvSpPr>
                <p:cNvPr id="56" name="Freeform 55"/>
                <p:cNvSpPr/>
                <p:nvPr/>
              </p:nvSpPr>
              <p:spPr>
                <a:xfrm>
                  <a:off x="7155809" y="2921676"/>
                  <a:ext cx="1002816" cy="831246"/>
                </a:xfrm>
                <a:custGeom>
                  <a:avLst/>
                  <a:gdLst>
                    <a:gd name="connsiteX0" fmla="*/ 0 w 1002816"/>
                    <a:gd name="connsiteY0" fmla="*/ 828203 h 831246"/>
                    <a:gd name="connsiteX1" fmla="*/ 612397 w 1002816"/>
                    <a:gd name="connsiteY1" fmla="*/ 769480 h 831246"/>
                    <a:gd name="connsiteX2" fmla="*/ 855677 w 1002816"/>
                    <a:gd name="connsiteY2" fmla="*/ 408753 h 831246"/>
                    <a:gd name="connsiteX3" fmla="*/ 989901 w 1002816"/>
                    <a:gd name="connsiteY3" fmla="*/ 31249 h 831246"/>
                    <a:gd name="connsiteX4" fmla="*/ 989901 w 1002816"/>
                    <a:gd name="connsiteY4" fmla="*/ 48027 h 8312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2816" h="831246">
                      <a:moveTo>
                        <a:pt x="0" y="828203"/>
                      </a:moveTo>
                      <a:cubicBezTo>
                        <a:pt x="234892" y="833795"/>
                        <a:pt x="469784" y="839388"/>
                        <a:pt x="612397" y="769480"/>
                      </a:cubicBezTo>
                      <a:cubicBezTo>
                        <a:pt x="755010" y="699572"/>
                        <a:pt x="792760" y="531791"/>
                        <a:pt x="855677" y="408753"/>
                      </a:cubicBezTo>
                      <a:cubicBezTo>
                        <a:pt x="918594" y="285715"/>
                        <a:pt x="967530" y="91370"/>
                        <a:pt x="989901" y="31249"/>
                      </a:cubicBezTo>
                      <a:cubicBezTo>
                        <a:pt x="1012272" y="-28872"/>
                        <a:pt x="1001086" y="9577"/>
                        <a:pt x="989901" y="48027"/>
                      </a:cubicBezTo>
                    </a:path>
                  </a:pathLst>
                </a:custGeom>
                <a:noFill/>
                <a:ln w="38100">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47" name="Rectangle 46"/>
            <p:cNvSpPr/>
            <p:nvPr/>
          </p:nvSpPr>
          <p:spPr>
            <a:xfrm>
              <a:off x="882084" y="4112009"/>
              <a:ext cx="1569660" cy="369332"/>
            </a:xfrm>
            <a:prstGeom prst="rect">
              <a:avLst/>
            </a:prstGeom>
          </p:spPr>
          <p:txBody>
            <a:bodyPr wrap="none">
              <a:spAutoFit/>
            </a:bodyPr>
            <a:lstStyle/>
            <a:p>
              <a:r>
                <a:rPr lang="en-US" b="1" dirty="0" smtClean="0">
                  <a:solidFill>
                    <a:srgbClr val="0000CC"/>
                  </a:solidFill>
                </a:rPr>
                <a:t>Steady State</a:t>
              </a:r>
              <a:endParaRPr lang="en-US" b="1" dirty="0">
                <a:solidFill>
                  <a:srgbClr val="0000CC"/>
                </a:solidFill>
              </a:endParaRPr>
            </a:p>
          </p:txBody>
        </p:sp>
        <p:sp>
          <p:nvSpPr>
            <p:cNvPr id="48" name="Rectangle 47"/>
            <p:cNvSpPr/>
            <p:nvPr/>
          </p:nvSpPr>
          <p:spPr>
            <a:xfrm>
              <a:off x="2979379" y="4112009"/>
              <a:ext cx="1364476" cy="369332"/>
            </a:xfrm>
            <a:prstGeom prst="rect">
              <a:avLst/>
            </a:prstGeom>
          </p:spPr>
          <p:txBody>
            <a:bodyPr wrap="none">
              <a:spAutoFit/>
            </a:bodyPr>
            <a:lstStyle/>
            <a:p>
              <a:r>
                <a:rPr lang="en-US" b="1" dirty="0" smtClean="0">
                  <a:solidFill>
                    <a:srgbClr val="0000CC"/>
                  </a:solidFill>
                </a:rPr>
                <a:t>Oscillating</a:t>
              </a:r>
              <a:endParaRPr lang="en-US" b="1" dirty="0">
                <a:solidFill>
                  <a:srgbClr val="0000CC"/>
                </a:solidFill>
              </a:endParaRPr>
            </a:p>
          </p:txBody>
        </p:sp>
        <p:sp>
          <p:nvSpPr>
            <p:cNvPr id="49" name="Rectangle 48"/>
            <p:cNvSpPr/>
            <p:nvPr/>
          </p:nvSpPr>
          <p:spPr>
            <a:xfrm>
              <a:off x="5178102" y="4112009"/>
              <a:ext cx="1031051" cy="369332"/>
            </a:xfrm>
            <a:prstGeom prst="rect">
              <a:avLst/>
            </a:prstGeom>
          </p:spPr>
          <p:txBody>
            <a:bodyPr wrap="none">
              <a:spAutoFit/>
            </a:bodyPr>
            <a:lstStyle/>
            <a:p>
              <a:r>
                <a:rPr lang="en-US" b="1" dirty="0" smtClean="0">
                  <a:solidFill>
                    <a:srgbClr val="0000CC"/>
                  </a:solidFill>
                </a:rPr>
                <a:t>Chaotic</a:t>
              </a:r>
              <a:endParaRPr lang="en-US" b="1" dirty="0">
                <a:solidFill>
                  <a:srgbClr val="0000CC"/>
                </a:solidFill>
              </a:endParaRPr>
            </a:p>
          </p:txBody>
        </p:sp>
        <p:sp>
          <p:nvSpPr>
            <p:cNvPr id="50" name="Rectangle 49"/>
            <p:cNvSpPr/>
            <p:nvPr/>
          </p:nvSpPr>
          <p:spPr>
            <a:xfrm>
              <a:off x="7116657" y="4112009"/>
              <a:ext cx="1249060" cy="369332"/>
            </a:xfrm>
            <a:prstGeom prst="rect">
              <a:avLst/>
            </a:prstGeom>
          </p:spPr>
          <p:txBody>
            <a:bodyPr wrap="none">
              <a:spAutoFit/>
            </a:bodyPr>
            <a:lstStyle/>
            <a:p>
              <a:r>
                <a:rPr lang="en-US" b="1" dirty="0" smtClean="0">
                  <a:solidFill>
                    <a:srgbClr val="0000CC"/>
                  </a:solidFill>
                </a:rPr>
                <a:t>Diverging</a:t>
              </a:r>
              <a:endParaRPr lang="en-US" b="1" dirty="0">
                <a:solidFill>
                  <a:srgbClr val="0000CC"/>
                </a:solidFill>
              </a:endParaRPr>
            </a:p>
          </p:txBody>
        </p:sp>
      </p:grpSp>
    </p:spTree>
    <p:extLst>
      <p:ext uri="{BB962C8B-B14F-4D97-AF65-F5344CB8AC3E}">
        <p14:creationId xmlns:p14="http://schemas.microsoft.com/office/powerpoint/2010/main" val="1406410881"/>
      </p:ext>
    </p:extLst>
  </p:cSld>
  <p:clrMapOvr>
    <a:masterClrMapping/>
  </p:clrMapOvr>
  <p:transition spd="slow">
    <p:wip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5417"/>
            <a:ext cx="9144000" cy="838200"/>
          </a:xfrm>
        </p:spPr>
        <p:txBody>
          <a:bodyPr/>
          <a:lstStyle/>
          <a:p>
            <a:pPr eaLnBrk="1" hangingPunct="1"/>
            <a:r>
              <a:rPr lang="en-US" sz="3600" b="1" dirty="0" smtClean="0">
                <a:solidFill>
                  <a:srgbClr val="0000CC"/>
                </a:solidFill>
              </a:rPr>
              <a:t>Semi-Quantitative Questions</a:t>
            </a:r>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7" name="Picture 5"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p:cNvSpPr txBox="1"/>
          <p:nvPr/>
        </p:nvSpPr>
        <p:spPr>
          <a:xfrm>
            <a:off x="484188" y="832783"/>
            <a:ext cx="8659812" cy="5632311"/>
          </a:xfrm>
          <a:prstGeom prst="rect">
            <a:avLst/>
          </a:prstGeom>
          <a:noFill/>
        </p:spPr>
        <p:txBody>
          <a:bodyPr wrap="square" rtlCol="0">
            <a:spAutoFit/>
          </a:bodyPr>
          <a:lstStyle/>
          <a:p>
            <a:r>
              <a:rPr lang="en-US" sz="2000" dirty="0" smtClean="0"/>
              <a:t>Even if we can’t measure exact values in experiments (</a:t>
            </a:r>
            <a:r>
              <a:rPr lang="en-US" sz="2000" i="1" dirty="0" smtClean="0"/>
              <a:t>e.g.</a:t>
            </a:r>
            <a:r>
              <a:rPr lang="en-US" sz="2000" dirty="0" smtClean="0"/>
              <a:t> using a fluorescent marker in a cell) we may be able to measure </a:t>
            </a:r>
            <a:r>
              <a:rPr lang="en-US" sz="2000" b="1" dirty="0" smtClean="0"/>
              <a:t>relationships between values </a:t>
            </a:r>
            <a:r>
              <a:rPr lang="en-US" sz="2000" dirty="0" smtClean="0"/>
              <a:t>or </a:t>
            </a:r>
            <a:r>
              <a:rPr lang="en-US" sz="2000" b="1" dirty="0" smtClean="0"/>
              <a:t>trends</a:t>
            </a:r>
            <a:r>
              <a:rPr lang="en-US" sz="2000" dirty="0" smtClean="0"/>
              <a:t>, </a:t>
            </a:r>
            <a:r>
              <a:rPr lang="en-US" sz="2000" i="1" dirty="0" smtClean="0"/>
              <a:t>e.g.</a:t>
            </a:r>
            <a:r>
              <a:rPr lang="en-US" sz="2000" dirty="0" smtClean="0"/>
              <a:t> does a level increase or decrease in time?</a:t>
            </a:r>
          </a:p>
          <a:p>
            <a:endParaRPr lang="en-US" sz="2000" dirty="0"/>
          </a:p>
          <a:p>
            <a:r>
              <a:rPr lang="en-US" sz="2000" dirty="0" smtClean="0"/>
              <a:t>Examples of semi-quantitative questions include: </a:t>
            </a:r>
          </a:p>
          <a:p>
            <a:r>
              <a:rPr lang="en-US" sz="2000" dirty="0" smtClean="0"/>
              <a:t>Does A </a:t>
            </a:r>
            <a:r>
              <a:rPr lang="en-US" sz="2000" b="1" dirty="0" smtClean="0">
                <a:solidFill>
                  <a:srgbClr val="00CC00"/>
                </a:solidFill>
              </a:rPr>
              <a:t>increase</a:t>
            </a:r>
            <a:r>
              <a:rPr lang="en-US" sz="2000" dirty="0" smtClean="0">
                <a:solidFill>
                  <a:srgbClr val="00CC00"/>
                </a:solidFill>
              </a:rPr>
              <a:t> </a:t>
            </a:r>
            <a:r>
              <a:rPr lang="en-US" sz="2000" dirty="0" smtClean="0"/>
              <a:t>or </a:t>
            </a:r>
            <a:r>
              <a:rPr lang="en-US" sz="2000" b="1" dirty="0" smtClean="0">
                <a:solidFill>
                  <a:srgbClr val="FF0000"/>
                </a:solidFill>
              </a:rPr>
              <a:t>decrease</a:t>
            </a:r>
            <a:r>
              <a:rPr lang="en-US" sz="2000" dirty="0" smtClean="0">
                <a:solidFill>
                  <a:srgbClr val="FF0000"/>
                </a:solidFill>
              </a:rPr>
              <a:t> </a:t>
            </a:r>
            <a:r>
              <a:rPr lang="en-US" sz="2000" dirty="0" smtClean="0"/>
              <a:t>in time?</a:t>
            </a:r>
          </a:p>
          <a:p>
            <a:endParaRPr lang="en-US" sz="2000" dirty="0" smtClean="0"/>
          </a:p>
          <a:p>
            <a:r>
              <a:rPr lang="en-US" sz="2000" dirty="0"/>
              <a:t>Does A happen </a:t>
            </a:r>
            <a:r>
              <a:rPr lang="en-US" sz="2000" b="1" dirty="0">
                <a:solidFill>
                  <a:srgbClr val="00CC00"/>
                </a:solidFill>
              </a:rPr>
              <a:t>before</a:t>
            </a:r>
            <a:r>
              <a:rPr lang="en-US" sz="2000" dirty="0">
                <a:solidFill>
                  <a:srgbClr val="00CC00"/>
                </a:solidFill>
              </a:rPr>
              <a:t> </a:t>
            </a:r>
            <a:r>
              <a:rPr lang="en-US" sz="2000" dirty="0"/>
              <a:t>or </a:t>
            </a:r>
            <a:r>
              <a:rPr lang="en-US" sz="2000" dirty="0">
                <a:solidFill>
                  <a:srgbClr val="FF0000"/>
                </a:solidFill>
              </a:rPr>
              <a:t>after</a:t>
            </a:r>
            <a:r>
              <a:rPr lang="en-US" sz="2000" dirty="0"/>
              <a:t> B</a:t>
            </a:r>
            <a:r>
              <a:rPr lang="en-US" sz="2000" dirty="0" smtClean="0"/>
              <a:t>?</a:t>
            </a:r>
            <a:endParaRPr lang="en-US" sz="2000" dirty="0"/>
          </a:p>
          <a:p>
            <a:endParaRPr lang="en-US" sz="2000" dirty="0"/>
          </a:p>
          <a:p>
            <a:endParaRPr lang="en-US" sz="2000" dirty="0" smtClean="0"/>
          </a:p>
          <a:p>
            <a:r>
              <a:rPr lang="en-US" sz="2000" dirty="0" smtClean="0"/>
              <a:t>Such </a:t>
            </a:r>
            <a:r>
              <a:rPr lang="en-US" sz="2000" dirty="0"/>
              <a:t>questions often address the effect of a stimulus on a </a:t>
            </a:r>
            <a:r>
              <a:rPr lang="en-US" sz="2000" dirty="0" smtClean="0"/>
              <a:t>response, </a:t>
            </a:r>
            <a:r>
              <a:rPr lang="en-US" sz="2000" i="1" dirty="0" smtClean="0"/>
              <a:t>e.g. </a:t>
            </a:r>
            <a:r>
              <a:rPr lang="en-US" sz="2000" dirty="0" smtClean="0"/>
              <a:t>does a steady-state level increase or decrease when </a:t>
            </a:r>
            <a:r>
              <a:rPr lang="en-US" sz="2000" dirty="0"/>
              <a:t>a substrate concentration </a:t>
            </a:r>
            <a:r>
              <a:rPr lang="en-US" sz="2000" dirty="0" smtClean="0"/>
              <a:t>increases?</a:t>
            </a:r>
            <a:endParaRPr lang="en-US" sz="2000" dirty="0"/>
          </a:p>
          <a:p>
            <a:endParaRPr lang="en-US" sz="2000" dirty="0"/>
          </a:p>
          <a:p>
            <a:r>
              <a:rPr lang="en-US" sz="2000" dirty="0" smtClean="0"/>
              <a:t>Does increase of A </a:t>
            </a:r>
            <a:r>
              <a:rPr lang="en-US" sz="2000" b="1" dirty="0" smtClean="0">
                <a:solidFill>
                  <a:srgbClr val="00CC00"/>
                </a:solidFill>
              </a:rPr>
              <a:t>increase</a:t>
            </a:r>
            <a:r>
              <a:rPr lang="en-US" sz="2000" dirty="0" smtClean="0">
                <a:solidFill>
                  <a:srgbClr val="00CC00"/>
                </a:solidFill>
              </a:rPr>
              <a:t> </a:t>
            </a:r>
          </a:p>
          <a:p>
            <a:r>
              <a:rPr lang="en-US" sz="2000" dirty="0" smtClean="0"/>
              <a:t>or </a:t>
            </a:r>
            <a:r>
              <a:rPr lang="en-US" sz="2000" b="1" dirty="0" smtClean="0">
                <a:solidFill>
                  <a:srgbClr val="FF0000"/>
                </a:solidFill>
              </a:rPr>
              <a:t>decrease</a:t>
            </a:r>
            <a:r>
              <a:rPr lang="en-US" sz="2000" dirty="0" smtClean="0">
                <a:solidFill>
                  <a:srgbClr val="FF0000"/>
                </a:solidFill>
              </a:rPr>
              <a:t> </a:t>
            </a:r>
            <a:r>
              <a:rPr lang="en-US" sz="2000" dirty="0" smtClean="0"/>
              <a:t>B?</a:t>
            </a:r>
          </a:p>
          <a:p>
            <a:endParaRPr lang="en-US" sz="2000" dirty="0"/>
          </a:p>
          <a:p>
            <a:r>
              <a:rPr lang="en-US" sz="2000" dirty="0" smtClean="0"/>
              <a:t>Does increase in A </a:t>
            </a:r>
            <a:r>
              <a:rPr lang="en-US" sz="2000" b="1" dirty="0" smtClean="0">
                <a:solidFill>
                  <a:srgbClr val="00CC00"/>
                </a:solidFill>
              </a:rPr>
              <a:t>speed up </a:t>
            </a:r>
            <a:r>
              <a:rPr lang="en-US" sz="2000" dirty="0" smtClean="0"/>
              <a:t>or </a:t>
            </a:r>
            <a:r>
              <a:rPr lang="en-US" sz="2000" b="1" dirty="0" smtClean="0">
                <a:solidFill>
                  <a:srgbClr val="FF0000"/>
                </a:solidFill>
              </a:rPr>
              <a:t>slow down </a:t>
            </a:r>
            <a:r>
              <a:rPr lang="en-US" sz="2000" dirty="0" smtClean="0"/>
              <a:t>a change in B?</a:t>
            </a:r>
            <a:endParaRPr lang="en-US" sz="2000" dirty="0"/>
          </a:p>
        </p:txBody>
      </p:sp>
      <p:grpSp>
        <p:nvGrpSpPr>
          <p:cNvPr id="15" name="Group 14"/>
          <p:cNvGrpSpPr/>
          <p:nvPr/>
        </p:nvGrpSpPr>
        <p:grpSpPr>
          <a:xfrm>
            <a:off x="6375162" y="2021194"/>
            <a:ext cx="1656397" cy="1245282"/>
            <a:chOff x="5867400" y="2057400"/>
            <a:chExt cx="1656397" cy="1245282"/>
          </a:xfrm>
        </p:grpSpPr>
        <p:grpSp>
          <p:nvGrpSpPr>
            <p:cNvPr id="9" name="Group 8"/>
            <p:cNvGrpSpPr/>
            <p:nvPr/>
          </p:nvGrpSpPr>
          <p:grpSpPr>
            <a:xfrm>
              <a:off x="5867400" y="2057400"/>
              <a:ext cx="1656397" cy="1245282"/>
              <a:chOff x="2221414" y="2672593"/>
              <a:chExt cx="1656397" cy="1245282"/>
            </a:xfrm>
          </p:grpSpPr>
          <p:grpSp>
            <p:nvGrpSpPr>
              <p:cNvPr id="6" name="Group 5"/>
              <p:cNvGrpSpPr/>
              <p:nvPr/>
            </p:nvGrpSpPr>
            <p:grpSpPr>
              <a:xfrm>
                <a:off x="2221414" y="2672593"/>
                <a:ext cx="1656397" cy="914400"/>
                <a:chOff x="2221414" y="2672593"/>
                <a:chExt cx="1656397" cy="914400"/>
              </a:xfrm>
            </p:grpSpPr>
            <p:grpSp>
              <p:nvGrpSpPr>
                <p:cNvPr id="4" name="Group 3"/>
                <p:cNvGrpSpPr/>
                <p:nvPr/>
              </p:nvGrpSpPr>
              <p:grpSpPr>
                <a:xfrm>
                  <a:off x="2658611" y="2672593"/>
                  <a:ext cx="1219200" cy="914400"/>
                  <a:chOff x="2658611" y="2672593"/>
                  <a:chExt cx="1219200" cy="914400"/>
                </a:xfrm>
              </p:grpSpPr>
              <p:cxnSp>
                <p:nvCxnSpPr>
                  <p:cNvPr id="3" name="Straight Arrow Connector 2"/>
                  <p:cNvCxnSpPr/>
                  <p:nvPr/>
                </p:nvCxnSpPr>
                <p:spPr>
                  <a:xfrm flipV="1">
                    <a:off x="2667000" y="2672593"/>
                    <a:ext cx="0" cy="9144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rot="5400000" flipV="1">
                    <a:off x="3268211" y="2963411"/>
                    <a:ext cx="0" cy="12192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5" name="TextBox 4"/>
                <p:cNvSpPr txBox="1"/>
                <p:nvPr/>
              </p:nvSpPr>
              <p:spPr>
                <a:xfrm>
                  <a:off x="2221414" y="2828300"/>
                  <a:ext cx="461665" cy="665118"/>
                </a:xfrm>
                <a:prstGeom prst="rect">
                  <a:avLst/>
                </a:prstGeom>
                <a:noFill/>
              </p:spPr>
              <p:txBody>
                <a:bodyPr vert="vert270" wrap="none" rtlCol="0">
                  <a:spAutoFit/>
                </a:bodyPr>
                <a:lstStyle/>
                <a:p>
                  <a:r>
                    <a:rPr lang="en-US" dirty="0" smtClean="0">
                      <a:solidFill>
                        <a:srgbClr val="0000CC"/>
                      </a:solidFill>
                    </a:rPr>
                    <a:t>Value</a:t>
                  </a:r>
                  <a:endParaRPr lang="en-US" dirty="0">
                    <a:solidFill>
                      <a:srgbClr val="0000CC"/>
                    </a:solidFill>
                  </a:endParaRPr>
                </a:p>
              </p:txBody>
            </p:sp>
          </p:grpSp>
          <p:sp>
            <p:nvSpPr>
              <p:cNvPr id="7" name="TextBox 6"/>
              <p:cNvSpPr txBox="1"/>
              <p:nvPr/>
            </p:nvSpPr>
            <p:spPr>
              <a:xfrm>
                <a:off x="2895600" y="3548543"/>
                <a:ext cx="914400" cy="369332"/>
              </a:xfrm>
              <a:prstGeom prst="rect">
                <a:avLst/>
              </a:prstGeom>
              <a:noFill/>
            </p:spPr>
            <p:txBody>
              <a:bodyPr wrap="square" rtlCol="0">
                <a:spAutoFit/>
              </a:bodyPr>
              <a:lstStyle/>
              <a:p>
                <a:r>
                  <a:rPr lang="en-US" dirty="0" smtClean="0">
                    <a:solidFill>
                      <a:srgbClr val="0000CC"/>
                    </a:solidFill>
                  </a:rPr>
                  <a:t>Time</a:t>
                </a:r>
                <a:endParaRPr lang="en-US" dirty="0">
                  <a:solidFill>
                    <a:srgbClr val="0000CC"/>
                  </a:solidFill>
                </a:endParaRPr>
              </a:p>
            </p:txBody>
          </p:sp>
        </p:grpSp>
        <p:sp>
          <p:nvSpPr>
            <p:cNvPr id="11" name="Freeform 10"/>
            <p:cNvSpPr/>
            <p:nvPr/>
          </p:nvSpPr>
          <p:spPr>
            <a:xfrm>
              <a:off x="6325386" y="2177592"/>
              <a:ext cx="952107" cy="377072"/>
            </a:xfrm>
            <a:custGeom>
              <a:avLst/>
              <a:gdLst>
                <a:gd name="connsiteX0" fmla="*/ 0 w 952107"/>
                <a:gd name="connsiteY0" fmla="*/ 377072 h 377072"/>
                <a:gd name="connsiteX1" fmla="*/ 339365 w 952107"/>
                <a:gd name="connsiteY1" fmla="*/ 301657 h 377072"/>
                <a:gd name="connsiteX2" fmla="*/ 669303 w 952107"/>
                <a:gd name="connsiteY2" fmla="*/ 94268 h 377072"/>
                <a:gd name="connsiteX3" fmla="*/ 952107 w 952107"/>
                <a:gd name="connsiteY3" fmla="*/ 0 h 377072"/>
                <a:gd name="connsiteX4" fmla="*/ 952107 w 952107"/>
                <a:gd name="connsiteY4" fmla="*/ 0 h 377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107" h="377072">
                  <a:moveTo>
                    <a:pt x="0" y="377072"/>
                  </a:moveTo>
                  <a:cubicBezTo>
                    <a:pt x="113907" y="362931"/>
                    <a:pt x="227815" y="348791"/>
                    <a:pt x="339365" y="301657"/>
                  </a:cubicBezTo>
                  <a:cubicBezTo>
                    <a:pt x="450915" y="254523"/>
                    <a:pt x="567179" y="144544"/>
                    <a:pt x="669303" y="94268"/>
                  </a:cubicBezTo>
                  <a:cubicBezTo>
                    <a:pt x="771427" y="43992"/>
                    <a:pt x="952107" y="0"/>
                    <a:pt x="952107" y="0"/>
                  </a:cubicBezTo>
                  <a:lnTo>
                    <a:pt x="952107" y="0"/>
                  </a:lnTo>
                </a:path>
              </a:pathLst>
            </a:custGeom>
            <a:noFill/>
            <a:ln w="38100">
              <a:solidFill>
                <a:srgbClr val="00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11"/>
            <p:cNvSpPr/>
            <p:nvPr/>
          </p:nvSpPr>
          <p:spPr>
            <a:xfrm>
              <a:off x="6306532" y="2545237"/>
              <a:ext cx="989814" cy="245097"/>
            </a:xfrm>
            <a:custGeom>
              <a:avLst/>
              <a:gdLst>
                <a:gd name="connsiteX0" fmla="*/ 0 w 989814"/>
                <a:gd name="connsiteY0" fmla="*/ 0 h 245097"/>
                <a:gd name="connsiteX1" fmla="*/ 311084 w 989814"/>
                <a:gd name="connsiteY1" fmla="*/ 37707 h 245097"/>
                <a:gd name="connsiteX2" fmla="*/ 678730 w 989814"/>
                <a:gd name="connsiteY2" fmla="*/ 188536 h 245097"/>
                <a:gd name="connsiteX3" fmla="*/ 989814 w 989814"/>
                <a:gd name="connsiteY3" fmla="*/ 245097 h 245097"/>
              </a:gdLst>
              <a:ahLst/>
              <a:cxnLst>
                <a:cxn ang="0">
                  <a:pos x="connsiteX0" y="connsiteY0"/>
                </a:cxn>
                <a:cxn ang="0">
                  <a:pos x="connsiteX1" y="connsiteY1"/>
                </a:cxn>
                <a:cxn ang="0">
                  <a:pos x="connsiteX2" y="connsiteY2"/>
                </a:cxn>
                <a:cxn ang="0">
                  <a:pos x="connsiteX3" y="connsiteY3"/>
                </a:cxn>
              </a:cxnLst>
              <a:rect l="l" t="t" r="r" b="b"/>
              <a:pathLst>
                <a:path w="989814" h="245097">
                  <a:moveTo>
                    <a:pt x="0" y="0"/>
                  </a:moveTo>
                  <a:cubicBezTo>
                    <a:pt x="98981" y="3142"/>
                    <a:pt x="197962" y="6284"/>
                    <a:pt x="311084" y="37707"/>
                  </a:cubicBezTo>
                  <a:cubicBezTo>
                    <a:pt x="424206" y="69130"/>
                    <a:pt x="565608" y="153971"/>
                    <a:pt x="678730" y="188536"/>
                  </a:cubicBezTo>
                  <a:cubicBezTo>
                    <a:pt x="791852" y="223101"/>
                    <a:pt x="890833" y="234099"/>
                    <a:pt x="989814" y="245097"/>
                  </a:cubicBezTo>
                </a:path>
              </a:pathLst>
            </a:cu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5" name="Group 34"/>
          <p:cNvGrpSpPr/>
          <p:nvPr/>
        </p:nvGrpSpPr>
        <p:grpSpPr>
          <a:xfrm>
            <a:off x="4371360" y="2543451"/>
            <a:ext cx="1687820" cy="1511107"/>
            <a:chOff x="4232213" y="2552790"/>
            <a:chExt cx="1687820" cy="1511107"/>
          </a:xfrm>
        </p:grpSpPr>
        <p:sp>
          <p:nvSpPr>
            <p:cNvPr id="13" name="Freeform 12"/>
            <p:cNvSpPr/>
            <p:nvPr/>
          </p:nvSpPr>
          <p:spPr>
            <a:xfrm>
              <a:off x="4685122" y="2931316"/>
              <a:ext cx="1159497" cy="629676"/>
            </a:xfrm>
            <a:custGeom>
              <a:avLst/>
              <a:gdLst>
                <a:gd name="connsiteX0" fmla="*/ 0 w 1159497"/>
                <a:gd name="connsiteY0" fmla="*/ 584882 h 629676"/>
                <a:gd name="connsiteX1" fmla="*/ 179109 w 1159497"/>
                <a:gd name="connsiteY1" fmla="*/ 584882 h 629676"/>
                <a:gd name="connsiteX2" fmla="*/ 311084 w 1159497"/>
                <a:gd name="connsiteY2" fmla="*/ 556602 h 629676"/>
                <a:gd name="connsiteX3" fmla="*/ 395925 w 1159497"/>
                <a:gd name="connsiteY3" fmla="*/ 122969 h 629676"/>
                <a:gd name="connsiteX4" fmla="*/ 424206 w 1159497"/>
                <a:gd name="connsiteY4" fmla="*/ 420 h 629676"/>
                <a:gd name="connsiteX5" fmla="*/ 480767 w 1159497"/>
                <a:gd name="connsiteY5" fmla="*/ 151249 h 629676"/>
                <a:gd name="connsiteX6" fmla="*/ 537327 w 1159497"/>
                <a:gd name="connsiteY6" fmla="*/ 594309 h 629676"/>
                <a:gd name="connsiteX7" fmla="*/ 1008668 w 1159497"/>
                <a:gd name="connsiteY7" fmla="*/ 603736 h 629676"/>
                <a:gd name="connsiteX8" fmla="*/ 1159497 w 1159497"/>
                <a:gd name="connsiteY8" fmla="*/ 613162 h 629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9497" h="629676">
                  <a:moveTo>
                    <a:pt x="0" y="584882"/>
                  </a:moveTo>
                  <a:cubicBezTo>
                    <a:pt x="63631" y="587238"/>
                    <a:pt x="127262" y="589595"/>
                    <a:pt x="179109" y="584882"/>
                  </a:cubicBezTo>
                  <a:cubicBezTo>
                    <a:pt x="230956" y="580169"/>
                    <a:pt x="274948" y="633587"/>
                    <a:pt x="311084" y="556602"/>
                  </a:cubicBezTo>
                  <a:cubicBezTo>
                    <a:pt x="347220" y="479617"/>
                    <a:pt x="377071" y="215666"/>
                    <a:pt x="395925" y="122969"/>
                  </a:cubicBezTo>
                  <a:cubicBezTo>
                    <a:pt x="414779" y="30272"/>
                    <a:pt x="410066" y="-4293"/>
                    <a:pt x="424206" y="420"/>
                  </a:cubicBezTo>
                  <a:cubicBezTo>
                    <a:pt x="438346" y="5133"/>
                    <a:pt x="461914" y="52268"/>
                    <a:pt x="480767" y="151249"/>
                  </a:cubicBezTo>
                  <a:cubicBezTo>
                    <a:pt x="499620" y="250230"/>
                    <a:pt x="449344" y="518895"/>
                    <a:pt x="537327" y="594309"/>
                  </a:cubicBezTo>
                  <a:cubicBezTo>
                    <a:pt x="625310" y="669723"/>
                    <a:pt x="904973" y="600594"/>
                    <a:pt x="1008668" y="603736"/>
                  </a:cubicBezTo>
                  <a:cubicBezTo>
                    <a:pt x="1112363" y="606878"/>
                    <a:pt x="1135930" y="610020"/>
                    <a:pt x="1159497" y="613162"/>
                  </a:cubicBezTo>
                </a:path>
              </a:pathLst>
            </a:cu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4" name="Group 33"/>
            <p:cNvGrpSpPr/>
            <p:nvPr/>
          </p:nvGrpSpPr>
          <p:grpSpPr>
            <a:xfrm>
              <a:off x="4232213" y="2552790"/>
              <a:ext cx="1687820" cy="1511107"/>
              <a:chOff x="4232213" y="2552790"/>
              <a:chExt cx="1687820" cy="1511107"/>
            </a:xfrm>
          </p:grpSpPr>
          <p:sp>
            <p:nvSpPr>
              <p:cNvPr id="14" name="Freeform 13"/>
              <p:cNvSpPr/>
              <p:nvPr/>
            </p:nvSpPr>
            <p:spPr>
              <a:xfrm>
                <a:off x="4675695" y="3113810"/>
                <a:ext cx="1244338" cy="547859"/>
              </a:xfrm>
              <a:custGeom>
                <a:avLst/>
                <a:gdLst>
                  <a:gd name="connsiteX0" fmla="*/ 0 w 1244338"/>
                  <a:gd name="connsiteY0" fmla="*/ 6462 h 547859"/>
                  <a:gd name="connsiteX1" fmla="*/ 292231 w 1244338"/>
                  <a:gd name="connsiteY1" fmla="*/ 6462 h 547859"/>
                  <a:gd name="connsiteX2" fmla="*/ 622169 w 1244338"/>
                  <a:gd name="connsiteY2" fmla="*/ 44169 h 547859"/>
                  <a:gd name="connsiteX3" fmla="*/ 791851 w 1244338"/>
                  <a:gd name="connsiteY3" fmla="*/ 326974 h 547859"/>
                  <a:gd name="connsiteX4" fmla="*/ 810705 w 1244338"/>
                  <a:gd name="connsiteY4" fmla="*/ 543790 h 547859"/>
                  <a:gd name="connsiteX5" fmla="*/ 904973 w 1244338"/>
                  <a:gd name="connsiteY5" fmla="*/ 440095 h 547859"/>
                  <a:gd name="connsiteX6" fmla="*/ 904973 w 1244338"/>
                  <a:gd name="connsiteY6" fmla="*/ 100730 h 547859"/>
                  <a:gd name="connsiteX7" fmla="*/ 1036948 w 1244338"/>
                  <a:gd name="connsiteY7" fmla="*/ 6462 h 547859"/>
                  <a:gd name="connsiteX8" fmla="*/ 1244338 w 1244338"/>
                  <a:gd name="connsiteY8" fmla="*/ 15889 h 54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44338" h="547859">
                    <a:moveTo>
                      <a:pt x="0" y="6462"/>
                    </a:moveTo>
                    <a:cubicBezTo>
                      <a:pt x="94268" y="3319"/>
                      <a:pt x="188536" y="177"/>
                      <a:pt x="292231" y="6462"/>
                    </a:cubicBezTo>
                    <a:cubicBezTo>
                      <a:pt x="395926" y="12747"/>
                      <a:pt x="538899" y="-9250"/>
                      <a:pt x="622169" y="44169"/>
                    </a:cubicBezTo>
                    <a:cubicBezTo>
                      <a:pt x="705439" y="97588"/>
                      <a:pt x="760428" y="243704"/>
                      <a:pt x="791851" y="326974"/>
                    </a:cubicBezTo>
                    <a:cubicBezTo>
                      <a:pt x="823274" y="410244"/>
                      <a:pt x="791851" y="524937"/>
                      <a:pt x="810705" y="543790"/>
                    </a:cubicBezTo>
                    <a:cubicBezTo>
                      <a:pt x="829559" y="562643"/>
                      <a:pt x="889262" y="513938"/>
                      <a:pt x="904973" y="440095"/>
                    </a:cubicBezTo>
                    <a:cubicBezTo>
                      <a:pt x="920684" y="366252"/>
                      <a:pt x="882977" y="173002"/>
                      <a:pt x="904973" y="100730"/>
                    </a:cubicBezTo>
                    <a:cubicBezTo>
                      <a:pt x="926969" y="28458"/>
                      <a:pt x="980387" y="20602"/>
                      <a:pt x="1036948" y="6462"/>
                    </a:cubicBezTo>
                    <a:cubicBezTo>
                      <a:pt x="1093509" y="-7678"/>
                      <a:pt x="1168923" y="4105"/>
                      <a:pt x="1244338" y="15889"/>
                    </a:cubicBezTo>
                  </a:path>
                </a:pathLst>
              </a:cu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3" name="Group 32"/>
              <p:cNvGrpSpPr/>
              <p:nvPr/>
            </p:nvGrpSpPr>
            <p:grpSpPr>
              <a:xfrm>
                <a:off x="4232213" y="2552790"/>
                <a:ext cx="1656397" cy="1511107"/>
                <a:chOff x="4232213" y="2552790"/>
                <a:chExt cx="1656397" cy="1511107"/>
              </a:xfrm>
            </p:grpSpPr>
            <p:grpSp>
              <p:nvGrpSpPr>
                <p:cNvPr id="28" name="Group 27"/>
                <p:cNvGrpSpPr/>
                <p:nvPr/>
              </p:nvGrpSpPr>
              <p:grpSpPr>
                <a:xfrm>
                  <a:off x="4232213" y="2552790"/>
                  <a:ext cx="1656397" cy="1511107"/>
                  <a:chOff x="4232213" y="2552790"/>
                  <a:chExt cx="1656397" cy="1511107"/>
                </a:xfrm>
              </p:grpSpPr>
              <p:grpSp>
                <p:nvGrpSpPr>
                  <p:cNvPr id="24" name="Group 23"/>
                  <p:cNvGrpSpPr/>
                  <p:nvPr/>
                </p:nvGrpSpPr>
                <p:grpSpPr>
                  <a:xfrm>
                    <a:off x="4232213" y="2552790"/>
                    <a:ext cx="1656397" cy="1511107"/>
                    <a:chOff x="4232213" y="2552790"/>
                    <a:chExt cx="1656397" cy="1511107"/>
                  </a:xfrm>
                </p:grpSpPr>
                <p:grpSp>
                  <p:nvGrpSpPr>
                    <p:cNvPr id="16" name="Group 15"/>
                    <p:cNvGrpSpPr/>
                    <p:nvPr/>
                  </p:nvGrpSpPr>
                  <p:grpSpPr>
                    <a:xfrm>
                      <a:off x="4232213" y="2818615"/>
                      <a:ext cx="1656397" cy="1245282"/>
                      <a:chOff x="2221414" y="2672593"/>
                      <a:chExt cx="1656397" cy="1245282"/>
                    </a:xfrm>
                  </p:grpSpPr>
                  <p:grpSp>
                    <p:nvGrpSpPr>
                      <p:cNvPr id="17" name="Group 16"/>
                      <p:cNvGrpSpPr/>
                      <p:nvPr/>
                    </p:nvGrpSpPr>
                    <p:grpSpPr>
                      <a:xfrm>
                        <a:off x="2221414" y="2672593"/>
                        <a:ext cx="1656397" cy="914400"/>
                        <a:chOff x="2221414" y="2672593"/>
                        <a:chExt cx="1656397" cy="914400"/>
                      </a:xfrm>
                    </p:grpSpPr>
                    <p:grpSp>
                      <p:nvGrpSpPr>
                        <p:cNvPr id="19" name="Group 18"/>
                        <p:cNvGrpSpPr/>
                        <p:nvPr/>
                      </p:nvGrpSpPr>
                      <p:grpSpPr>
                        <a:xfrm>
                          <a:off x="2658611" y="2672593"/>
                          <a:ext cx="1219200" cy="914400"/>
                          <a:chOff x="2658611" y="2672593"/>
                          <a:chExt cx="1219200" cy="914400"/>
                        </a:xfrm>
                      </p:grpSpPr>
                      <p:cxnSp>
                        <p:nvCxnSpPr>
                          <p:cNvPr id="21" name="Straight Arrow Connector 20"/>
                          <p:cNvCxnSpPr/>
                          <p:nvPr/>
                        </p:nvCxnSpPr>
                        <p:spPr>
                          <a:xfrm flipV="1">
                            <a:off x="2667000" y="2672593"/>
                            <a:ext cx="0" cy="9144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rot="5400000" flipV="1">
                            <a:off x="3268211" y="2963411"/>
                            <a:ext cx="0" cy="12192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20" name="TextBox 19"/>
                        <p:cNvSpPr txBox="1"/>
                        <p:nvPr/>
                      </p:nvSpPr>
                      <p:spPr>
                        <a:xfrm>
                          <a:off x="2221414" y="2828300"/>
                          <a:ext cx="461665" cy="665118"/>
                        </a:xfrm>
                        <a:prstGeom prst="rect">
                          <a:avLst/>
                        </a:prstGeom>
                        <a:noFill/>
                      </p:spPr>
                      <p:txBody>
                        <a:bodyPr vert="vert270" wrap="none" rtlCol="0">
                          <a:spAutoFit/>
                        </a:bodyPr>
                        <a:lstStyle/>
                        <a:p>
                          <a:r>
                            <a:rPr lang="en-US" dirty="0" smtClean="0">
                              <a:solidFill>
                                <a:srgbClr val="0000CC"/>
                              </a:solidFill>
                            </a:rPr>
                            <a:t>Value</a:t>
                          </a:r>
                          <a:endParaRPr lang="en-US" dirty="0">
                            <a:solidFill>
                              <a:srgbClr val="0000CC"/>
                            </a:solidFill>
                          </a:endParaRPr>
                        </a:p>
                      </p:txBody>
                    </p:sp>
                  </p:grpSp>
                  <p:sp>
                    <p:nvSpPr>
                      <p:cNvPr id="18" name="TextBox 17"/>
                      <p:cNvSpPr txBox="1"/>
                      <p:nvPr/>
                    </p:nvSpPr>
                    <p:spPr>
                      <a:xfrm>
                        <a:off x="2895600" y="3548543"/>
                        <a:ext cx="914400" cy="369332"/>
                      </a:xfrm>
                      <a:prstGeom prst="rect">
                        <a:avLst/>
                      </a:prstGeom>
                      <a:noFill/>
                    </p:spPr>
                    <p:txBody>
                      <a:bodyPr wrap="square" rtlCol="0">
                        <a:spAutoFit/>
                      </a:bodyPr>
                      <a:lstStyle/>
                      <a:p>
                        <a:r>
                          <a:rPr lang="en-US" dirty="0" smtClean="0">
                            <a:solidFill>
                              <a:srgbClr val="0000CC"/>
                            </a:solidFill>
                          </a:rPr>
                          <a:t>Time</a:t>
                        </a:r>
                        <a:endParaRPr lang="en-US" dirty="0">
                          <a:solidFill>
                            <a:srgbClr val="0000CC"/>
                          </a:solidFill>
                        </a:endParaRPr>
                      </a:p>
                    </p:txBody>
                  </p:sp>
                </p:grpSp>
                <p:sp>
                  <p:nvSpPr>
                    <p:cNvPr id="23" name="TextBox 22"/>
                    <p:cNvSpPr txBox="1"/>
                    <p:nvPr/>
                  </p:nvSpPr>
                  <p:spPr>
                    <a:xfrm>
                      <a:off x="4944746" y="2554664"/>
                      <a:ext cx="351378" cy="369332"/>
                    </a:xfrm>
                    <a:prstGeom prst="rect">
                      <a:avLst/>
                    </a:prstGeom>
                    <a:noFill/>
                  </p:spPr>
                  <p:txBody>
                    <a:bodyPr wrap="none" rtlCol="0">
                      <a:spAutoFit/>
                    </a:bodyPr>
                    <a:lstStyle/>
                    <a:p>
                      <a:r>
                        <a:rPr lang="en-US" b="1" dirty="0" smtClean="0">
                          <a:solidFill>
                            <a:srgbClr val="00CC00"/>
                          </a:solidFill>
                        </a:rPr>
                        <a:t>A</a:t>
                      </a:r>
                      <a:endParaRPr lang="en-US" b="1" dirty="0">
                        <a:solidFill>
                          <a:srgbClr val="00CC00"/>
                        </a:solidFill>
                      </a:endParaRPr>
                    </a:p>
                  </p:txBody>
                </p:sp>
                <p:sp>
                  <p:nvSpPr>
                    <p:cNvPr id="27" name="TextBox 26"/>
                    <p:cNvSpPr txBox="1"/>
                    <p:nvPr/>
                  </p:nvSpPr>
                  <p:spPr>
                    <a:xfrm>
                      <a:off x="5343228" y="2552790"/>
                      <a:ext cx="351378" cy="369332"/>
                    </a:xfrm>
                    <a:prstGeom prst="rect">
                      <a:avLst/>
                    </a:prstGeom>
                    <a:noFill/>
                  </p:spPr>
                  <p:txBody>
                    <a:bodyPr wrap="none" rtlCol="0">
                      <a:spAutoFit/>
                    </a:bodyPr>
                    <a:lstStyle/>
                    <a:p>
                      <a:r>
                        <a:rPr lang="en-US" b="1" dirty="0" smtClean="0">
                          <a:solidFill>
                            <a:srgbClr val="FF0000"/>
                          </a:solidFill>
                        </a:rPr>
                        <a:t>B</a:t>
                      </a:r>
                      <a:endParaRPr lang="en-US" b="1" dirty="0">
                        <a:solidFill>
                          <a:srgbClr val="FF0000"/>
                        </a:solidFill>
                      </a:endParaRPr>
                    </a:p>
                  </p:txBody>
                </p:sp>
              </p:grpSp>
              <p:cxnSp>
                <p:nvCxnSpPr>
                  <p:cNvPr id="26" name="Straight Arrow Connector 25"/>
                  <p:cNvCxnSpPr>
                    <a:stCxn id="23" idx="2"/>
                  </p:cNvCxnSpPr>
                  <p:nvPr/>
                </p:nvCxnSpPr>
                <p:spPr>
                  <a:xfrm>
                    <a:off x="5120435" y="2923996"/>
                    <a:ext cx="5305" cy="792429"/>
                  </a:xfrm>
                  <a:prstGeom prst="straightConnector1">
                    <a:avLst/>
                  </a:prstGeom>
                  <a:ln w="25400">
                    <a:solidFill>
                      <a:schemeClr val="tx1"/>
                    </a:solidFill>
                    <a:prstDash val="sysDot"/>
                    <a:tailEnd type="none"/>
                  </a:ln>
                </p:spPr>
                <p:style>
                  <a:lnRef idx="1">
                    <a:schemeClr val="accent1"/>
                  </a:lnRef>
                  <a:fillRef idx="0">
                    <a:schemeClr val="accent1"/>
                  </a:fillRef>
                  <a:effectRef idx="0">
                    <a:schemeClr val="accent1"/>
                  </a:effectRef>
                  <a:fontRef idx="minor">
                    <a:schemeClr val="tx1"/>
                  </a:fontRef>
                </p:style>
              </p:cxnSp>
            </p:grpSp>
            <p:cxnSp>
              <p:nvCxnSpPr>
                <p:cNvPr id="32" name="Straight Arrow Connector 31"/>
                <p:cNvCxnSpPr>
                  <a:stCxn id="27" idx="2"/>
                </p:cNvCxnSpPr>
                <p:nvPr/>
              </p:nvCxnSpPr>
              <p:spPr>
                <a:xfrm flipH="1">
                  <a:off x="5514680" y="2922122"/>
                  <a:ext cx="4237" cy="846237"/>
                </a:xfrm>
                <a:prstGeom prst="straightConnector1">
                  <a:avLst/>
                </a:prstGeom>
                <a:ln w="25400">
                  <a:solidFill>
                    <a:schemeClr val="tx1"/>
                  </a:solidFill>
                  <a:prstDash val="sysDot"/>
                  <a:tailEnd type="none"/>
                </a:ln>
              </p:spPr>
              <p:style>
                <a:lnRef idx="1">
                  <a:schemeClr val="accent1"/>
                </a:lnRef>
                <a:fillRef idx="0">
                  <a:schemeClr val="accent1"/>
                </a:fillRef>
                <a:effectRef idx="0">
                  <a:schemeClr val="accent1"/>
                </a:effectRef>
                <a:fontRef idx="minor">
                  <a:schemeClr val="tx1"/>
                </a:fontRef>
              </p:style>
            </p:cxnSp>
          </p:grpSp>
        </p:grpSp>
      </p:grpSp>
      <p:grpSp>
        <p:nvGrpSpPr>
          <p:cNvPr id="62" name="Group 61"/>
          <p:cNvGrpSpPr/>
          <p:nvPr/>
        </p:nvGrpSpPr>
        <p:grpSpPr>
          <a:xfrm>
            <a:off x="3911254" y="4701319"/>
            <a:ext cx="1656397" cy="1245282"/>
            <a:chOff x="6541728" y="4562794"/>
            <a:chExt cx="1656397" cy="1245282"/>
          </a:xfrm>
        </p:grpSpPr>
        <p:sp>
          <p:nvSpPr>
            <p:cNvPr id="73" name="TextBox 72"/>
            <p:cNvSpPr txBox="1"/>
            <p:nvPr/>
          </p:nvSpPr>
          <p:spPr>
            <a:xfrm>
              <a:off x="7078465" y="4616412"/>
              <a:ext cx="351378" cy="369332"/>
            </a:xfrm>
            <a:prstGeom prst="rect">
              <a:avLst/>
            </a:prstGeom>
            <a:noFill/>
          </p:spPr>
          <p:txBody>
            <a:bodyPr wrap="none" rtlCol="0">
              <a:spAutoFit/>
            </a:bodyPr>
            <a:lstStyle/>
            <a:p>
              <a:r>
                <a:rPr lang="en-US" b="1" dirty="0" smtClean="0"/>
                <a:t>B</a:t>
              </a:r>
              <a:endParaRPr lang="en-US" b="1" dirty="0"/>
            </a:p>
          </p:txBody>
        </p:sp>
        <p:grpSp>
          <p:nvGrpSpPr>
            <p:cNvPr id="61" name="Group 60"/>
            <p:cNvGrpSpPr/>
            <p:nvPr/>
          </p:nvGrpSpPr>
          <p:grpSpPr>
            <a:xfrm>
              <a:off x="6541728" y="4562794"/>
              <a:ext cx="1656397" cy="1245282"/>
              <a:chOff x="6541728" y="4562794"/>
              <a:chExt cx="1656397" cy="1245282"/>
            </a:xfrm>
          </p:grpSpPr>
          <p:grpSp>
            <p:nvGrpSpPr>
              <p:cNvPr id="63" name="Group 62"/>
              <p:cNvGrpSpPr/>
              <p:nvPr/>
            </p:nvGrpSpPr>
            <p:grpSpPr>
              <a:xfrm>
                <a:off x="6541728" y="4562794"/>
                <a:ext cx="1656397" cy="1245282"/>
                <a:chOff x="5867400" y="2057400"/>
                <a:chExt cx="1656397" cy="1245282"/>
              </a:xfrm>
            </p:grpSpPr>
            <p:grpSp>
              <p:nvGrpSpPr>
                <p:cNvPr id="64" name="Group 63"/>
                <p:cNvGrpSpPr/>
                <p:nvPr/>
              </p:nvGrpSpPr>
              <p:grpSpPr>
                <a:xfrm>
                  <a:off x="5867400" y="2057400"/>
                  <a:ext cx="1656397" cy="1245282"/>
                  <a:chOff x="2221414" y="2672593"/>
                  <a:chExt cx="1656397" cy="1245282"/>
                </a:xfrm>
              </p:grpSpPr>
              <p:grpSp>
                <p:nvGrpSpPr>
                  <p:cNvPr id="67" name="Group 66"/>
                  <p:cNvGrpSpPr/>
                  <p:nvPr/>
                </p:nvGrpSpPr>
                <p:grpSpPr>
                  <a:xfrm>
                    <a:off x="2221414" y="2672593"/>
                    <a:ext cx="1656397" cy="914400"/>
                    <a:chOff x="2221414" y="2672593"/>
                    <a:chExt cx="1656397" cy="914400"/>
                  </a:xfrm>
                </p:grpSpPr>
                <p:grpSp>
                  <p:nvGrpSpPr>
                    <p:cNvPr id="69" name="Group 68"/>
                    <p:cNvGrpSpPr/>
                    <p:nvPr/>
                  </p:nvGrpSpPr>
                  <p:grpSpPr>
                    <a:xfrm>
                      <a:off x="2658611" y="2672593"/>
                      <a:ext cx="1219200" cy="914400"/>
                      <a:chOff x="2658611" y="2672593"/>
                      <a:chExt cx="1219200" cy="914400"/>
                    </a:xfrm>
                  </p:grpSpPr>
                  <p:cxnSp>
                    <p:nvCxnSpPr>
                      <p:cNvPr id="71" name="Straight Arrow Connector 70"/>
                      <p:cNvCxnSpPr/>
                      <p:nvPr/>
                    </p:nvCxnSpPr>
                    <p:spPr>
                      <a:xfrm flipV="1">
                        <a:off x="2667000" y="2672593"/>
                        <a:ext cx="0" cy="9144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2" name="Straight Arrow Connector 71"/>
                      <p:cNvCxnSpPr/>
                      <p:nvPr/>
                    </p:nvCxnSpPr>
                    <p:spPr>
                      <a:xfrm rot="5400000" flipV="1">
                        <a:off x="3268211" y="2963411"/>
                        <a:ext cx="0" cy="12192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70" name="TextBox 69"/>
                    <p:cNvSpPr txBox="1"/>
                    <p:nvPr/>
                  </p:nvSpPr>
                  <p:spPr>
                    <a:xfrm>
                      <a:off x="2221414" y="2828300"/>
                      <a:ext cx="461665" cy="665118"/>
                    </a:xfrm>
                    <a:prstGeom prst="rect">
                      <a:avLst/>
                    </a:prstGeom>
                    <a:noFill/>
                  </p:spPr>
                  <p:txBody>
                    <a:bodyPr vert="vert270" wrap="none" rtlCol="0">
                      <a:spAutoFit/>
                    </a:bodyPr>
                    <a:lstStyle/>
                    <a:p>
                      <a:r>
                        <a:rPr lang="en-US" dirty="0" smtClean="0">
                          <a:solidFill>
                            <a:srgbClr val="0000CC"/>
                          </a:solidFill>
                        </a:rPr>
                        <a:t>Value</a:t>
                      </a:r>
                      <a:endParaRPr lang="en-US" dirty="0">
                        <a:solidFill>
                          <a:srgbClr val="0000CC"/>
                        </a:solidFill>
                      </a:endParaRPr>
                    </a:p>
                  </p:txBody>
                </p:sp>
              </p:grpSp>
              <p:sp>
                <p:nvSpPr>
                  <p:cNvPr id="68" name="TextBox 67"/>
                  <p:cNvSpPr txBox="1"/>
                  <p:nvPr/>
                </p:nvSpPr>
                <p:spPr>
                  <a:xfrm>
                    <a:off x="2895600" y="3548543"/>
                    <a:ext cx="914400" cy="369332"/>
                  </a:xfrm>
                  <a:prstGeom prst="rect">
                    <a:avLst/>
                  </a:prstGeom>
                  <a:noFill/>
                </p:spPr>
                <p:txBody>
                  <a:bodyPr wrap="square" rtlCol="0">
                    <a:spAutoFit/>
                  </a:bodyPr>
                  <a:lstStyle/>
                  <a:p>
                    <a:r>
                      <a:rPr lang="en-US" dirty="0" smtClean="0">
                        <a:solidFill>
                          <a:srgbClr val="0000CC"/>
                        </a:solidFill>
                      </a:rPr>
                      <a:t>Time</a:t>
                    </a:r>
                    <a:endParaRPr lang="en-US" dirty="0">
                      <a:solidFill>
                        <a:srgbClr val="0000CC"/>
                      </a:solidFill>
                    </a:endParaRPr>
                  </a:p>
                </p:txBody>
              </p:sp>
            </p:grpSp>
            <p:sp>
              <p:nvSpPr>
                <p:cNvPr id="65" name="Freeform 64"/>
                <p:cNvSpPr/>
                <p:nvPr/>
              </p:nvSpPr>
              <p:spPr>
                <a:xfrm>
                  <a:off x="6325386" y="2176246"/>
                  <a:ext cx="952107" cy="386657"/>
                </a:xfrm>
                <a:custGeom>
                  <a:avLst/>
                  <a:gdLst>
                    <a:gd name="connsiteX0" fmla="*/ 0 w 952107"/>
                    <a:gd name="connsiteY0" fmla="*/ 377072 h 377072"/>
                    <a:gd name="connsiteX1" fmla="*/ 339365 w 952107"/>
                    <a:gd name="connsiteY1" fmla="*/ 301657 h 377072"/>
                    <a:gd name="connsiteX2" fmla="*/ 669303 w 952107"/>
                    <a:gd name="connsiteY2" fmla="*/ 94268 h 377072"/>
                    <a:gd name="connsiteX3" fmla="*/ 952107 w 952107"/>
                    <a:gd name="connsiteY3" fmla="*/ 0 h 377072"/>
                    <a:gd name="connsiteX4" fmla="*/ 952107 w 952107"/>
                    <a:gd name="connsiteY4" fmla="*/ 0 h 377072"/>
                    <a:gd name="connsiteX0" fmla="*/ 0 w 952107"/>
                    <a:gd name="connsiteY0" fmla="*/ 377072 h 381173"/>
                    <a:gd name="connsiteX1" fmla="*/ 405353 w 952107"/>
                    <a:gd name="connsiteY1" fmla="*/ 358217 h 381173"/>
                    <a:gd name="connsiteX2" fmla="*/ 669303 w 952107"/>
                    <a:gd name="connsiteY2" fmla="*/ 94268 h 381173"/>
                    <a:gd name="connsiteX3" fmla="*/ 952107 w 952107"/>
                    <a:gd name="connsiteY3" fmla="*/ 0 h 381173"/>
                    <a:gd name="connsiteX4" fmla="*/ 952107 w 952107"/>
                    <a:gd name="connsiteY4" fmla="*/ 0 h 381173"/>
                    <a:gd name="connsiteX0" fmla="*/ 0 w 952107"/>
                    <a:gd name="connsiteY0" fmla="*/ 378418 h 386657"/>
                    <a:gd name="connsiteX1" fmla="*/ 405353 w 952107"/>
                    <a:gd name="connsiteY1" fmla="*/ 359563 h 386657"/>
                    <a:gd name="connsiteX2" fmla="*/ 659876 w 952107"/>
                    <a:gd name="connsiteY2" fmla="*/ 39053 h 386657"/>
                    <a:gd name="connsiteX3" fmla="*/ 952107 w 952107"/>
                    <a:gd name="connsiteY3" fmla="*/ 1346 h 386657"/>
                    <a:gd name="connsiteX4" fmla="*/ 952107 w 952107"/>
                    <a:gd name="connsiteY4" fmla="*/ 1346 h 3866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107" h="386657">
                      <a:moveTo>
                        <a:pt x="0" y="378418"/>
                      </a:moveTo>
                      <a:cubicBezTo>
                        <a:pt x="113907" y="364277"/>
                        <a:pt x="295374" y="416124"/>
                        <a:pt x="405353" y="359563"/>
                      </a:cubicBezTo>
                      <a:cubicBezTo>
                        <a:pt x="515332" y="303002"/>
                        <a:pt x="568750" y="98756"/>
                        <a:pt x="659876" y="39053"/>
                      </a:cubicBezTo>
                      <a:cubicBezTo>
                        <a:pt x="751002" y="-20650"/>
                        <a:pt x="903402" y="7631"/>
                        <a:pt x="952107" y="1346"/>
                      </a:cubicBezTo>
                      <a:lnTo>
                        <a:pt x="952107" y="1346"/>
                      </a:lnTo>
                    </a:path>
                  </a:pathLst>
                </a:custGeom>
                <a:noFill/>
                <a:ln w="38100">
                  <a:solidFill>
                    <a:srgbClr val="00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Freeform 65"/>
                <p:cNvSpPr/>
                <p:nvPr/>
              </p:nvSpPr>
              <p:spPr>
                <a:xfrm>
                  <a:off x="6306532" y="2545238"/>
                  <a:ext cx="952107" cy="282804"/>
                </a:xfrm>
                <a:custGeom>
                  <a:avLst/>
                  <a:gdLst>
                    <a:gd name="connsiteX0" fmla="*/ 0 w 989814"/>
                    <a:gd name="connsiteY0" fmla="*/ 0 h 245097"/>
                    <a:gd name="connsiteX1" fmla="*/ 311084 w 989814"/>
                    <a:gd name="connsiteY1" fmla="*/ 37707 h 245097"/>
                    <a:gd name="connsiteX2" fmla="*/ 678730 w 989814"/>
                    <a:gd name="connsiteY2" fmla="*/ 188536 h 245097"/>
                    <a:gd name="connsiteX3" fmla="*/ 989814 w 989814"/>
                    <a:gd name="connsiteY3" fmla="*/ 245097 h 245097"/>
                    <a:gd name="connsiteX0" fmla="*/ 0 w 989814"/>
                    <a:gd name="connsiteY0" fmla="*/ 1213 h 246310"/>
                    <a:gd name="connsiteX1" fmla="*/ 320511 w 989814"/>
                    <a:gd name="connsiteY1" fmla="*/ 20066 h 246310"/>
                    <a:gd name="connsiteX2" fmla="*/ 678730 w 989814"/>
                    <a:gd name="connsiteY2" fmla="*/ 189749 h 246310"/>
                    <a:gd name="connsiteX3" fmla="*/ 989814 w 989814"/>
                    <a:gd name="connsiteY3" fmla="*/ 246310 h 246310"/>
                    <a:gd name="connsiteX0" fmla="*/ 0 w 989814"/>
                    <a:gd name="connsiteY0" fmla="*/ 5439 h 272851"/>
                    <a:gd name="connsiteX1" fmla="*/ 320511 w 989814"/>
                    <a:gd name="connsiteY1" fmla="*/ 24292 h 272851"/>
                    <a:gd name="connsiteX2" fmla="*/ 735290 w 989814"/>
                    <a:gd name="connsiteY2" fmla="*/ 259963 h 272851"/>
                    <a:gd name="connsiteX3" fmla="*/ 989814 w 989814"/>
                    <a:gd name="connsiteY3" fmla="*/ 250536 h 272851"/>
                    <a:gd name="connsiteX0" fmla="*/ 0 w 989814"/>
                    <a:gd name="connsiteY0" fmla="*/ 5439 h 272851"/>
                    <a:gd name="connsiteX1" fmla="*/ 405352 w 989814"/>
                    <a:gd name="connsiteY1" fmla="*/ 24292 h 272851"/>
                    <a:gd name="connsiteX2" fmla="*/ 735290 w 989814"/>
                    <a:gd name="connsiteY2" fmla="*/ 259963 h 272851"/>
                    <a:gd name="connsiteX3" fmla="*/ 989814 w 989814"/>
                    <a:gd name="connsiteY3" fmla="*/ 250536 h 272851"/>
                    <a:gd name="connsiteX0" fmla="*/ 0 w 989814"/>
                    <a:gd name="connsiteY0" fmla="*/ 0 h 267412"/>
                    <a:gd name="connsiteX1" fmla="*/ 405352 w 989814"/>
                    <a:gd name="connsiteY1" fmla="*/ 18853 h 267412"/>
                    <a:gd name="connsiteX2" fmla="*/ 735290 w 989814"/>
                    <a:gd name="connsiteY2" fmla="*/ 254524 h 267412"/>
                    <a:gd name="connsiteX3" fmla="*/ 989814 w 989814"/>
                    <a:gd name="connsiteY3" fmla="*/ 245097 h 267412"/>
                    <a:gd name="connsiteX0" fmla="*/ 0 w 999241"/>
                    <a:gd name="connsiteY0" fmla="*/ 0 h 282804"/>
                    <a:gd name="connsiteX1" fmla="*/ 405352 w 999241"/>
                    <a:gd name="connsiteY1" fmla="*/ 18853 h 282804"/>
                    <a:gd name="connsiteX2" fmla="*/ 735290 w 999241"/>
                    <a:gd name="connsiteY2" fmla="*/ 254524 h 282804"/>
                    <a:gd name="connsiteX3" fmla="*/ 999241 w 999241"/>
                    <a:gd name="connsiteY3" fmla="*/ 282804 h 282804"/>
                    <a:gd name="connsiteX0" fmla="*/ 0 w 952107"/>
                    <a:gd name="connsiteY0" fmla="*/ 0 h 282804"/>
                    <a:gd name="connsiteX1" fmla="*/ 405352 w 952107"/>
                    <a:gd name="connsiteY1" fmla="*/ 18853 h 282804"/>
                    <a:gd name="connsiteX2" fmla="*/ 735290 w 952107"/>
                    <a:gd name="connsiteY2" fmla="*/ 254524 h 282804"/>
                    <a:gd name="connsiteX3" fmla="*/ 952107 w 952107"/>
                    <a:gd name="connsiteY3" fmla="*/ 282804 h 282804"/>
                  </a:gdLst>
                  <a:ahLst/>
                  <a:cxnLst>
                    <a:cxn ang="0">
                      <a:pos x="connsiteX0" y="connsiteY0"/>
                    </a:cxn>
                    <a:cxn ang="0">
                      <a:pos x="connsiteX1" y="connsiteY1"/>
                    </a:cxn>
                    <a:cxn ang="0">
                      <a:pos x="connsiteX2" y="connsiteY2"/>
                    </a:cxn>
                    <a:cxn ang="0">
                      <a:pos x="connsiteX3" y="connsiteY3"/>
                    </a:cxn>
                  </a:cxnLst>
                  <a:rect l="l" t="t" r="r" b="b"/>
                  <a:pathLst>
                    <a:path w="952107" h="282804">
                      <a:moveTo>
                        <a:pt x="0" y="0"/>
                      </a:moveTo>
                      <a:cubicBezTo>
                        <a:pt x="98981" y="3142"/>
                        <a:pt x="282804" y="4712"/>
                        <a:pt x="405352" y="18853"/>
                      </a:cubicBezTo>
                      <a:cubicBezTo>
                        <a:pt x="527900" y="32994"/>
                        <a:pt x="644164" y="210532"/>
                        <a:pt x="735290" y="254524"/>
                      </a:cubicBezTo>
                      <a:cubicBezTo>
                        <a:pt x="826416" y="298516"/>
                        <a:pt x="853126" y="271806"/>
                        <a:pt x="952107" y="282804"/>
                      </a:cubicBezTo>
                    </a:path>
                  </a:pathLst>
                </a:cu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6" name="Freeform 35"/>
              <p:cNvSpPr/>
              <p:nvPr/>
            </p:nvSpPr>
            <p:spPr>
              <a:xfrm>
                <a:off x="6985262" y="4968446"/>
                <a:ext cx="1018095" cy="469396"/>
              </a:xfrm>
              <a:custGeom>
                <a:avLst/>
                <a:gdLst>
                  <a:gd name="connsiteX0" fmla="*/ 0 w 1018095"/>
                  <a:gd name="connsiteY0" fmla="*/ 433113 h 469396"/>
                  <a:gd name="connsiteX1" fmla="*/ 377072 w 1018095"/>
                  <a:gd name="connsiteY1" fmla="*/ 433113 h 469396"/>
                  <a:gd name="connsiteX2" fmla="*/ 622169 w 1018095"/>
                  <a:gd name="connsiteY2" fmla="*/ 56041 h 469396"/>
                  <a:gd name="connsiteX3" fmla="*/ 1018095 w 1018095"/>
                  <a:gd name="connsiteY3" fmla="*/ 8907 h 469396"/>
                </a:gdLst>
                <a:ahLst/>
                <a:cxnLst>
                  <a:cxn ang="0">
                    <a:pos x="connsiteX0" y="connsiteY0"/>
                  </a:cxn>
                  <a:cxn ang="0">
                    <a:pos x="connsiteX1" y="connsiteY1"/>
                  </a:cxn>
                  <a:cxn ang="0">
                    <a:pos x="connsiteX2" y="connsiteY2"/>
                  </a:cxn>
                  <a:cxn ang="0">
                    <a:pos x="connsiteX3" y="connsiteY3"/>
                  </a:cxn>
                </a:cxnLst>
                <a:rect l="l" t="t" r="r" b="b"/>
                <a:pathLst>
                  <a:path w="1018095" h="469396">
                    <a:moveTo>
                      <a:pt x="0" y="433113"/>
                    </a:moveTo>
                    <a:cubicBezTo>
                      <a:pt x="136688" y="464535"/>
                      <a:pt x="273377" y="495958"/>
                      <a:pt x="377072" y="433113"/>
                    </a:cubicBezTo>
                    <a:cubicBezTo>
                      <a:pt x="480767" y="370268"/>
                      <a:pt x="515332" y="126742"/>
                      <a:pt x="622169" y="56041"/>
                    </a:cubicBezTo>
                    <a:cubicBezTo>
                      <a:pt x="729006" y="-14660"/>
                      <a:pt x="873550" y="-2877"/>
                      <a:pt x="1018095" y="8907"/>
                    </a:cubicBezTo>
                  </a:path>
                </a:pathLst>
              </a:custGeom>
              <a:noFill/>
              <a:ln>
                <a:solidFill>
                  <a:srgbClr val="0070C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TextBox 74"/>
              <p:cNvSpPr txBox="1"/>
              <p:nvPr/>
            </p:nvSpPr>
            <p:spPr>
              <a:xfrm>
                <a:off x="7757278" y="4904364"/>
                <a:ext cx="351378" cy="369332"/>
              </a:xfrm>
              <a:prstGeom prst="rect">
                <a:avLst/>
              </a:prstGeom>
              <a:noFill/>
            </p:spPr>
            <p:txBody>
              <a:bodyPr wrap="none" rtlCol="0">
                <a:spAutoFit/>
              </a:bodyPr>
              <a:lstStyle/>
              <a:p>
                <a:r>
                  <a:rPr lang="en-US" b="1" dirty="0" smtClean="0"/>
                  <a:t>A</a:t>
                </a:r>
                <a:endParaRPr lang="en-US" b="1" dirty="0"/>
              </a:p>
            </p:txBody>
          </p:sp>
        </p:grpSp>
      </p:grpSp>
      <p:grpSp>
        <p:nvGrpSpPr>
          <p:cNvPr id="88" name="Group 87"/>
          <p:cNvGrpSpPr/>
          <p:nvPr/>
        </p:nvGrpSpPr>
        <p:grpSpPr>
          <a:xfrm>
            <a:off x="6887065" y="4898013"/>
            <a:ext cx="1656397" cy="1360762"/>
            <a:chOff x="6541728" y="4447314"/>
            <a:chExt cx="1656397" cy="1360762"/>
          </a:xfrm>
        </p:grpSpPr>
        <p:sp>
          <p:nvSpPr>
            <p:cNvPr id="89" name="TextBox 88"/>
            <p:cNvSpPr txBox="1"/>
            <p:nvPr/>
          </p:nvSpPr>
          <p:spPr>
            <a:xfrm>
              <a:off x="7078465" y="4616412"/>
              <a:ext cx="351378" cy="369332"/>
            </a:xfrm>
            <a:prstGeom prst="rect">
              <a:avLst/>
            </a:prstGeom>
            <a:noFill/>
          </p:spPr>
          <p:txBody>
            <a:bodyPr wrap="none" rtlCol="0">
              <a:spAutoFit/>
            </a:bodyPr>
            <a:lstStyle/>
            <a:p>
              <a:r>
                <a:rPr lang="en-US" b="1" dirty="0" smtClean="0"/>
                <a:t>B</a:t>
              </a:r>
              <a:endParaRPr lang="en-US" b="1" dirty="0"/>
            </a:p>
          </p:txBody>
        </p:sp>
        <p:grpSp>
          <p:nvGrpSpPr>
            <p:cNvPr id="90" name="Group 89"/>
            <p:cNvGrpSpPr/>
            <p:nvPr/>
          </p:nvGrpSpPr>
          <p:grpSpPr>
            <a:xfrm>
              <a:off x="6541728" y="4447314"/>
              <a:ext cx="1656397" cy="1360762"/>
              <a:chOff x="6541728" y="4447314"/>
              <a:chExt cx="1656397" cy="1360762"/>
            </a:xfrm>
          </p:grpSpPr>
          <p:grpSp>
            <p:nvGrpSpPr>
              <p:cNvPr id="91" name="Group 90"/>
              <p:cNvGrpSpPr/>
              <p:nvPr/>
            </p:nvGrpSpPr>
            <p:grpSpPr>
              <a:xfrm>
                <a:off x="6541728" y="4447314"/>
                <a:ext cx="1656397" cy="1360762"/>
                <a:chOff x="5867400" y="1941920"/>
                <a:chExt cx="1656397" cy="1360762"/>
              </a:xfrm>
            </p:grpSpPr>
            <p:grpSp>
              <p:nvGrpSpPr>
                <p:cNvPr id="94" name="Group 93"/>
                <p:cNvGrpSpPr/>
                <p:nvPr/>
              </p:nvGrpSpPr>
              <p:grpSpPr>
                <a:xfrm>
                  <a:off x="5867400" y="2057400"/>
                  <a:ext cx="1656397" cy="1245282"/>
                  <a:chOff x="2221414" y="2672593"/>
                  <a:chExt cx="1656397" cy="1245282"/>
                </a:xfrm>
              </p:grpSpPr>
              <p:grpSp>
                <p:nvGrpSpPr>
                  <p:cNvPr id="97" name="Group 96"/>
                  <p:cNvGrpSpPr/>
                  <p:nvPr/>
                </p:nvGrpSpPr>
                <p:grpSpPr>
                  <a:xfrm>
                    <a:off x="2221414" y="2672593"/>
                    <a:ext cx="1656397" cy="914400"/>
                    <a:chOff x="2221414" y="2672593"/>
                    <a:chExt cx="1656397" cy="914400"/>
                  </a:xfrm>
                </p:grpSpPr>
                <p:grpSp>
                  <p:nvGrpSpPr>
                    <p:cNvPr id="99" name="Group 98"/>
                    <p:cNvGrpSpPr/>
                    <p:nvPr/>
                  </p:nvGrpSpPr>
                  <p:grpSpPr>
                    <a:xfrm>
                      <a:off x="2658611" y="2672593"/>
                      <a:ext cx="1219200" cy="914400"/>
                      <a:chOff x="2658611" y="2672593"/>
                      <a:chExt cx="1219200" cy="914400"/>
                    </a:xfrm>
                  </p:grpSpPr>
                  <p:cxnSp>
                    <p:nvCxnSpPr>
                      <p:cNvPr id="101" name="Straight Arrow Connector 100"/>
                      <p:cNvCxnSpPr/>
                      <p:nvPr/>
                    </p:nvCxnSpPr>
                    <p:spPr>
                      <a:xfrm flipV="1">
                        <a:off x="2667000" y="2672593"/>
                        <a:ext cx="0" cy="9144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2" name="Straight Arrow Connector 101"/>
                      <p:cNvCxnSpPr/>
                      <p:nvPr/>
                    </p:nvCxnSpPr>
                    <p:spPr>
                      <a:xfrm rot="5400000" flipV="1">
                        <a:off x="3268211" y="2963411"/>
                        <a:ext cx="0" cy="12192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100" name="TextBox 99"/>
                    <p:cNvSpPr txBox="1"/>
                    <p:nvPr/>
                  </p:nvSpPr>
                  <p:spPr>
                    <a:xfrm>
                      <a:off x="2221414" y="2828300"/>
                      <a:ext cx="461665" cy="665118"/>
                    </a:xfrm>
                    <a:prstGeom prst="rect">
                      <a:avLst/>
                    </a:prstGeom>
                    <a:noFill/>
                  </p:spPr>
                  <p:txBody>
                    <a:bodyPr vert="vert270" wrap="none" rtlCol="0">
                      <a:spAutoFit/>
                    </a:bodyPr>
                    <a:lstStyle/>
                    <a:p>
                      <a:r>
                        <a:rPr lang="en-US" dirty="0" smtClean="0">
                          <a:solidFill>
                            <a:srgbClr val="0000CC"/>
                          </a:solidFill>
                        </a:rPr>
                        <a:t>Value</a:t>
                      </a:r>
                      <a:endParaRPr lang="en-US" dirty="0">
                        <a:solidFill>
                          <a:srgbClr val="0000CC"/>
                        </a:solidFill>
                      </a:endParaRPr>
                    </a:p>
                  </p:txBody>
                </p:sp>
              </p:grpSp>
              <p:sp>
                <p:nvSpPr>
                  <p:cNvPr id="98" name="TextBox 97"/>
                  <p:cNvSpPr txBox="1"/>
                  <p:nvPr/>
                </p:nvSpPr>
                <p:spPr>
                  <a:xfrm>
                    <a:off x="2895600" y="3548543"/>
                    <a:ext cx="914400" cy="369332"/>
                  </a:xfrm>
                  <a:prstGeom prst="rect">
                    <a:avLst/>
                  </a:prstGeom>
                  <a:noFill/>
                </p:spPr>
                <p:txBody>
                  <a:bodyPr wrap="square" rtlCol="0">
                    <a:spAutoFit/>
                  </a:bodyPr>
                  <a:lstStyle/>
                  <a:p>
                    <a:r>
                      <a:rPr lang="en-US" dirty="0" smtClean="0">
                        <a:solidFill>
                          <a:srgbClr val="0000CC"/>
                        </a:solidFill>
                      </a:rPr>
                      <a:t>Time</a:t>
                    </a:r>
                    <a:endParaRPr lang="en-US" dirty="0">
                      <a:solidFill>
                        <a:srgbClr val="0000CC"/>
                      </a:solidFill>
                    </a:endParaRPr>
                  </a:p>
                </p:txBody>
              </p:sp>
            </p:grpSp>
            <p:sp>
              <p:nvSpPr>
                <p:cNvPr id="95" name="Freeform 94"/>
                <p:cNvSpPr/>
                <p:nvPr/>
              </p:nvSpPr>
              <p:spPr>
                <a:xfrm>
                  <a:off x="6325386" y="1941920"/>
                  <a:ext cx="915527" cy="612743"/>
                </a:xfrm>
                <a:custGeom>
                  <a:avLst/>
                  <a:gdLst>
                    <a:gd name="connsiteX0" fmla="*/ 0 w 952107"/>
                    <a:gd name="connsiteY0" fmla="*/ 377072 h 377072"/>
                    <a:gd name="connsiteX1" fmla="*/ 339365 w 952107"/>
                    <a:gd name="connsiteY1" fmla="*/ 301657 h 377072"/>
                    <a:gd name="connsiteX2" fmla="*/ 669303 w 952107"/>
                    <a:gd name="connsiteY2" fmla="*/ 94268 h 377072"/>
                    <a:gd name="connsiteX3" fmla="*/ 952107 w 952107"/>
                    <a:gd name="connsiteY3" fmla="*/ 0 h 377072"/>
                    <a:gd name="connsiteX4" fmla="*/ 952107 w 952107"/>
                    <a:gd name="connsiteY4" fmla="*/ 0 h 377072"/>
                    <a:gd name="connsiteX0" fmla="*/ 0 w 952107"/>
                    <a:gd name="connsiteY0" fmla="*/ 377072 h 381173"/>
                    <a:gd name="connsiteX1" fmla="*/ 405353 w 952107"/>
                    <a:gd name="connsiteY1" fmla="*/ 358217 h 381173"/>
                    <a:gd name="connsiteX2" fmla="*/ 669303 w 952107"/>
                    <a:gd name="connsiteY2" fmla="*/ 94268 h 381173"/>
                    <a:gd name="connsiteX3" fmla="*/ 952107 w 952107"/>
                    <a:gd name="connsiteY3" fmla="*/ 0 h 381173"/>
                    <a:gd name="connsiteX4" fmla="*/ 952107 w 952107"/>
                    <a:gd name="connsiteY4" fmla="*/ 0 h 381173"/>
                    <a:gd name="connsiteX0" fmla="*/ 0 w 952107"/>
                    <a:gd name="connsiteY0" fmla="*/ 378418 h 386657"/>
                    <a:gd name="connsiteX1" fmla="*/ 405353 w 952107"/>
                    <a:gd name="connsiteY1" fmla="*/ 359563 h 386657"/>
                    <a:gd name="connsiteX2" fmla="*/ 659876 w 952107"/>
                    <a:gd name="connsiteY2" fmla="*/ 39053 h 386657"/>
                    <a:gd name="connsiteX3" fmla="*/ 952107 w 952107"/>
                    <a:gd name="connsiteY3" fmla="*/ 1346 h 386657"/>
                    <a:gd name="connsiteX4" fmla="*/ 952107 w 952107"/>
                    <a:gd name="connsiteY4" fmla="*/ 1346 h 386657"/>
                    <a:gd name="connsiteX0" fmla="*/ 0 w 952107"/>
                    <a:gd name="connsiteY0" fmla="*/ 377072 h 377072"/>
                    <a:gd name="connsiteX1" fmla="*/ 405353 w 952107"/>
                    <a:gd name="connsiteY1" fmla="*/ 263949 h 377072"/>
                    <a:gd name="connsiteX2" fmla="*/ 659876 w 952107"/>
                    <a:gd name="connsiteY2" fmla="*/ 37707 h 377072"/>
                    <a:gd name="connsiteX3" fmla="*/ 952107 w 952107"/>
                    <a:gd name="connsiteY3" fmla="*/ 0 h 377072"/>
                    <a:gd name="connsiteX4" fmla="*/ 952107 w 952107"/>
                    <a:gd name="connsiteY4" fmla="*/ 0 h 377072"/>
                    <a:gd name="connsiteX0" fmla="*/ 0 w 967576"/>
                    <a:gd name="connsiteY0" fmla="*/ 603316 h 603316"/>
                    <a:gd name="connsiteX1" fmla="*/ 405353 w 967576"/>
                    <a:gd name="connsiteY1" fmla="*/ 490193 h 603316"/>
                    <a:gd name="connsiteX2" fmla="*/ 659876 w 967576"/>
                    <a:gd name="connsiteY2" fmla="*/ 263951 h 603316"/>
                    <a:gd name="connsiteX3" fmla="*/ 952107 w 967576"/>
                    <a:gd name="connsiteY3" fmla="*/ 226244 h 603316"/>
                    <a:gd name="connsiteX4" fmla="*/ 923827 w 967576"/>
                    <a:gd name="connsiteY4" fmla="*/ 0 h 603316"/>
                    <a:gd name="connsiteX0" fmla="*/ 0 w 924604"/>
                    <a:gd name="connsiteY0" fmla="*/ 603316 h 603316"/>
                    <a:gd name="connsiteX1" fmla="*/ 405353 w 924604"/>
                    <a:gd name="connsiteY1" fmla="*/ 490193 h 603316"/>
                    <a:gd name="connsiteX2" fmla="*/ 659876 w 924604"/>
                    <a:gd name="connsiteY2" fmla="*/ 263951 h 603316"/>
                    <a:gd name="connsiteX3" fmla="*/ 810705 w 924604"/>
                    <a:gd name="connsiteY3" fmla="*/ 141403 h 603316"/>
                    <a:gd name="connsiteX4" fmla="*/ 923827 w 924604"/>
                    <a:gd name="connsiteY4" fmla="*/ 0 h 603316"/>
                    <a:gd name="connsiteX0" fmla="*/ 0 w 915255"/>
                    <a:gd name="connsiteY0" fmla="*/ 612743 h 612743"/>
                    <a:gd name="connsiteX1" fmla="*/ 405353 w 915255"/>
                    <a:gd name="connsiteY1" fmla="*/ 499620 h 612743"/>
                    <a:gd name="connsiteX2" fmla="*/ 659876 w 915255"/>
                    <a:gd name="connsiteY2" fmla="*/ 273378 h 612743"/>
                    <a:gd name="connsiteX3" fmla="*/ 810705 w 915255"/>
                    <a:gd name="connsiteY3" fmla="*/ 150830 h 612743"/>
                    <a:gd name="connsiteX4" fmla="*/ 914400 w 915255"/>
                    <a:gd name="connsiteY4" fmla="*/ 0 h 612743"/>
                    <a:gd name="connsiteX0" fmla="*/ 0 w 915255"/>
                    <a:gd name="connsiteY0" fmla="*/ 612743 h 612743"/>
                    <a:gd name="connsiteX1" fmla="*/ 405353 w 915255"/>
                    <a:gd name="connsiteY1" fmla="*/ 518473 h 612743"/>
                    <a:gd name="connsiteX2" fmla="*/ 659876 w 915255"/>
                    <a:gd name="connsiteY2" fmla="*/ 273378 h 612743"/>
                    <a:gd name="connsiteX3" fmla="*/ 810705 w 915255"/>
                    <a:gd name="connsiteY3" fmla="*/ 150830 h 612743"/>
                    <a:gd name="connsiteX4" fmla="*/ 914400 w 915255"/>
                    <a:gd name="connsiteY4" fmla="*/ 0 h 612743"/>
                    <a:gd name="connsiteX0" fmla="*/ 0 w 915165"/>
                    <a:gd name="connsiteY0" fmla="*/ 612743 h 612743"/>
                    <a:gd name="connsiteX1" fmla="*/ 405353 w 915165"/>
                    <a:gd name="connsiteY1" fmla="*/ 518473 h 612743"/>
                    <a:gd name="connsiteX2" fmla="*/ 716437 w 915165"/>
                    <a:gd name="connsiteY2" fmla="*/ 292232 h 612743"/>
                    <a:gd name="connsiteX3" fmla="*/ 810705 w 915165"/>
                    <a:gd name="connsiteY3" fmla="*/ 150830 h 612743"/>
                    <a:gd name="connsiteX4" fmla="*/ 914400 w 915165"/>
                    <a:gd name="connsiteY4" fmla="*/ 0 h 612743"/>
                    <a:gd name="connsiteX0" fmla="*/ 0 w 915165"/>
                    <a:gd name="connsiteY0" fmla="*/ 612743 h 612743"/>
                    <a:gd name="connsiteX1" fmla="*/ 405353 w 915165"/>
                    <a:gd name="connsiteY1" fmla="*/ 518473 h 612743"/>
                    <a:gd name="connsiteX2" fmla="*/ 716437 w 915165"/>
                    <a:gd name="connsiteY2" fmla="*/ 292232 h 612743"/>
                    <a:gd name="connsiteX3" fmla="*/ 810705 w 915165"/>
                    <a:gd name="connsiteY3" fmla="*/ 150830 h 612743"/>
                    <a:gd name="connsiteX4" fmla="*/ 914400 w 915165"/>
                    <a:gd name="connsiteY4" fmla="*/ 0 h 612743"/>
                    <a:gd name="connsiteX0" fmla="*/ 0 w 915527"/>
                    <a:gd name="connsiteY0" fmla="*/ 612743 h 612743"/>
                    <a:gd name="connsiteX1" fmla="*/ 405353 w 915527"/>
                    <a:gd name="connsiteY1" fmla="*/ 518473 h 612743"/>
                    <a:gd name="connsiteX2" fmla="*/ 716437 w 915527"/>
                    <a:gd name="connsiteY2" fmla="*/ 292232 h 612743"/>
                    <a:gd name="connsiteX3" fmla="*/ 838986 w 915527"/>
                    <a:gd name="connsiteY3" fmla="*/ 150830 h 612743"/>
                    <a:gd name="connsiteX4" fmla="*/ 914400 w 915527"/>
                    <a:gd name="connsiteY4" fmla="*/ 0 h 6127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527" h="612743">
                      <a:moveTo>
                        <a:pt x="0" y="612743"/>
                      </a:moveTo>
                      <a:cubicBezTo>
                        <a:pt x="113907" y="598602"/>
                        <a:pt x="285947" y="571891"/>
                        <a:pt x="405353" y="518473"/>
                      </a:cubicBezTo>
                      <a:cubicBezTo>
                        <a:pt x="524759" y="465055"/>
                        <a:pt x="644165" y="353506"/>
                        <a:pt x="716437" y="292232"/>
                      </a:cubicBezTo>
                      <a:cubicBezTo>
                        <a:pt x="788709" y="230958"/>
                        <a:pt x="805992" y="199535"/>
                        <a:pt x="838986" y="150830"/>
                      </a:cubicBezTo>
                      <a:cubicBezTo>
                        <a:pt x="871980" y="102125"/>
                        <a:pt x="923827" y="75415"/>
                        <a:pt x="914400" y="0"/>
                      </a:cubicBezTo>
                    </a:path>
                  </a:pathLst>
                </a:custGeom>
                <a:noFill/>
                <a:ln w="38100">
                  <a:solidFill>
                    <a:srgbClr val="00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Freeform 95"/>
                <p:cNvSpPr/>
                <p:nvPr/>
              </p:nvSpPr>
              <p:spPr>
                <a:xfrm>
                  <a:off x="6306533" y="2438522"/>
                  <a:ext cx="1046374" cy="106868"/>
                </a:xfrm>
                <a:custGeom>
                  <a:avLst/>
                  <a:gdLst>
                    <a:gd name="connsiteX0" fmla="*/ 0 w 989814"/>
                    <a:gd name="connsiteY0" fmla="*/ 0 h 245097"/>
                    <a:gd name="connsiteX1" fmla="*/ 311084 w 989814"/>
                    <a:gd name="connsiteY1" fmla="*/ 37707 h 245097"/>
                    <a:gd name="connsiteX2" fmla="*/ 678730 w 989814"/>
                    <a:gd name="connsiteY2" fmla="*/ 188536 h 245097"/>
                    <a:gd name="connsiteX3" fmla="*/ 989814 w 989814"/>
                    <a:gd name="connsiteY3" fmla="*/ 245097 h 245097"/>
                    <a:gd name="connsiteX0" fmla="*/ 0 w 989814"/>
                    <a:gd name="connsiteY0" fmla="*/ 1213 h 246310"/>
                    <a:gd name="connsiteX1" fmla="*/ 320511 w 989814"/>
                    <a:gd name="connsiteY1" fmla="*/ 20066 h 246310"/>
                    <a:gd name="connsiteX2" fmla="*/ 678730 w 989814"/>
                    <a:gd name="connsiteY2" fmla="*/ 189749 h 246310"/>
                    <a:gd name="connsiteX3" fmla="*/ 989814 w 989814"/>
                    <a:gd name="connsiteY3" fmla="*/ 246310 h 246310"/>
                    <a:gd name="connsiteX0" fmla="*/ 0 w 989814"/>
                    <a:gd name="connsiteY0" fmla="*/ 5439 h 272851"/>
                    <a:gd name="connsiteX1" fmla="*/ 320511 w 989814"/>
                    <a:gd name="connsiteY1" fmla="*/ 24292 h 272851"/>
                    <a:gd name="connsiteX2" fmla="*/ 735290 w 989814"/>
                    <a:gd name="connsiteY2" fmla="*/ 259963 h 272851"/>
                    <a:gd name="connsiteX3" fmla="*/ 989814 w 989814"/>
                    <a:gd name="connsiteY3" fmla="*/ 250536 h 272851"/>
                    <a:gd name="connsiteX0" fmla="*/ 0 w 989814"/>
                    <a:gd name="connsiteY0" fmla="*/ 5439 h 272851"/>
                    <a:gd name="connsiteX1" fmla="*/ 405352 w 989814"/>
                    <a:gd name="connsiteY1" fmla="*/ 24292 h 272851"/>
                    <a:gd name="connsiteX2" fmla="*/ 735290 w 989814"/>
                    <a:gd name="connsiteY2" fmla="*/ 259963 h 272851"/>
                    <a:gd name="connsiteX3" fmla="*/ 989814 w 989814"/>
                    <a:gd name="connsiteY3" fmla="*/ 250536 h 272851"/>
                    <a:gd name="connsiteX0" fmla="*/ 0 w 989814"/>
                    <a:gd name="connsiteY0" fmla="*/ 0 h 267412"/>
                    <a:gd name="connsiteX1" fmla="*/ 405352 w 989814"/>
                    <a:gd name="connsiteY1" fmla="*/ 18853 h 267412"/>
                    <a:gd name="connsiteX2" fmla="*/ 735290 w 989814"/>
                    <a:gd name="connsiteY2" fmla="*/ 254524 h 267412"/>
                    <a:gd name="connsiteX3" fmla="*/ 989814 w 989814"/>
                    <a:gd name="connsiteY3" fmla="*/ 245097 h 267412"/>
                    <a:gd name="connsiteX0" fmla="*/ 0 w 999241"/>
                    <a:gd name="connsiteY0" fmla="*/ 0 h 282804"/>
                    <a:gd name="connsiteX1" fmla="*/ 405352 w 999241"/>
                    <a:gd name="connsiteY1" fmla="*/ 18853 h 282804"/>
                    <a:gd name="connsiteX2" fmla="*/ 735290 w 999241"/>
                    <a:gd name="connsiteY2" fmla="*/ 254524 h 282804"/>
                    <a:gd name="connsiteX3" fmla="*/ 999241 w 999241"/>
                    <a:gd name="connsiteY3" fmla="*/ 282804 h 282804"/>
                    <a:gd name="connsiteX0" fmla="*/ 0 w 952107"/>
                    <a:gd name="connsiteY0" fmla="*/ 0 h 282804"/>
                    <a:gd name="connsiteX1" fmla="*/ 405352 w 952107"/>
                    <a:gd name="connsiteY1" fmla="*/ 18853 h 282804"/>
                    <a:gd name="connsiteX2" fmla="*/ 735290 w 952107"/>
                    <a:gd name="connsiteY2" fmla="*/ 254524 h 282804"/>
                    <a:gd name="connsiteX3" fmla="*/ 952107 w 952107"/>
                    <a:gd name="connsiteY3" fmla="*/ 282804 h 282804"/>
                    <a:gd name="connsiteX0" fmla="*/ 0 w 952107"/>
                    <a:gd name="connsiteY0" fmla="*/ 58363 h 344336"/>
                    <a:gd name="connsiteX1" fmla="*/ 424205 w 952107"/>
                    <a:gd name="connsiteY1" fmla="*/ 1801 h 344336"/>
                    <a:gd name="connsiteX2" fmla="*/ 735290 w 952107"/>
                    <a:gd name="connsiteY2" fmla="*/ 312887 h 344336"/>
                    <a:gd name="connsiteX3" fmla="*/ 952107 w 952107"/>
                    <a:gd name="connsiteY3" fmla="*/ 341167 h 344336"/>
                    <a:gd name="connsiteX0" fmla="*/ 0 w 1018094"/>
                    <a:gd name="connsiteY0" fmla="*/ 292403 h 550116"/>
                    <a:gd name="connsiteX1" fmla="*/ 424205 w 1018094"/>
                    <a:gd name="connsiteY1" fmla="*/ 235841 h 550116"/>
                    <a:gd name="connsiteX2" fmla="*/ 735290 w 1018094"/>
                    <a:gd name="connsiteY2" fmla="*/ 546927 h 550116"/>
                    <a:gd name="connsiteX3" fmla="*/ 1018094 w 1018094"/>
                    <a:gd name="connsiteY3" fmla="*/ 172 h 550116"/>
                    <a:gd name="connsiteX0" fmla="*/ 0 w 1018094"/>
                    <a:gd name="connsiteY0" fmla="*/ 293042 h 293250"/>
                    <a:gd name="connsiteX1" fmla="*/ 424205 w 1018094"/>
                    <a:gd name="connsiteY1" fmla="*/ 236480 h 293250"/>
                    <a:gd name="connsiteX2" fmla="*/ 735290 w 1018094"/>
                    <a:gd name="connsiteY2" fmla="*/ 132787 h 293250"/>
                    <a:gd name="connsiteX3" fmla="*/ 1018094 w 1018094"/>
                    <a:gd name="connsiteY3" fmla="*/ 811 h 293250"/>
                    <a:gd name="connsiteX0" fmla="*/ 0 w 1018094"/>
                    <a:gd name="connsiteY0" fmla="*/ 292839 h 293016"/>
                    <a:gd name="connsiteX1" fmla="*/ 424205 w 1018094"/>
                    <a:gd name="connsiteY1" fmla="*/ 236277 h 293016"/>
                    <a:gd name="connsiteX2" fmla="*/ 735290 w 1018094"/>
                    <a:gd name="connsiteY2" fmla="*/ 170291 h 293016"/>
                    <a:gd name="connsiteX3" fmla="*/ 1018094 w 1018094"/>
                    <a:gd name="connsiteY3" fmla="*/ 608 h 293016"/>
                    <a:gd name="connsiteX0" fmla="*/ 0 w 1046374"/>
                    <a:gd name="connsiteY0" fmla="*/ 137213 h 137390"/>
                    <a:gd name="connsiteX1" fmla="*/ 424205 w 1046374"/>
                    <a:gd name="connsiteY1" fmla="*/ 80651 h 137390"/>
                    <a:gd name="connsiteX2" fmla="*/ 735290 w 1046374"/>
                    <a:gd name="connsiteY2" fmla="*/ 14665 h 137390"/>
                    <a:gd name="connsiteX3" fmla="*/ 1046374 w 1046374"/>
                    <a:gd name="connsiteY3" fmla="*/ 5238 h 137390"/>
                    <a:gd name="connsiteX0" fmla="*/ 0 w 1046374"/>
                    <a:gd name="connsiteY0" fmla="*/ 133673 h 133827"/>
                    <a:gd name="connsiteX1" fmla="*/ 424205 w 1046374"/>
                    <a:gd name="connsiteY1" fmla="*/ 77111 h 133827"/>
                    <a:gd name="connsiteX2" fmla="*/ 744716 w 1046374"/>
                    <a:gd name="connsiteY2" fmla="*/ 48832 h 133827"/>
                    <a:gd name="connsiteX3" fmla="*/ 1046374 w 1046374"/>
                    <a:gd name="connsiteY3" fmla="*/ 1698 h 133827"/>
                    <a:gd name="connsiteX0" fmla="*/ 0 w 1046374"/>
                    <a:gd name="connsiteY0" fmla="*/ 90953 h 91107"/>
                    <a:gd name="connsiteX1" fmla="*/ 424205 w 1046374"/>
                    <a:gd name="connsiteY1" fmla="*/ 34391 h 91107"/>
                    <a:gd name="connsiteX2" fmla="*/ 744716 w 1046374"/>
                    <a:gd name="connsiteY2" fmla="*/ 6112 h 91107"/>
                    <a:gd name="connsiteX3" fmla="*/ 1046374 w 1046374"/>
                    <a:gd name="connsiteY3" fmla="*/ 6112 h 91107"/>
                    <a:gd name="connsiteX0" fmla="*/ 0 w 1046374"/>
                    <a:gd name="connsiteY0" fmla="*/ 90953 h 91107"/>
                    <a:gd name="connsiteX1" fmla="*/ 424205 w 1046374"/>
                    <a:gd name="connsiteY1" fmla="*/ 34391 h 91107"/>
                    <a:gd name="connsiteX2" fmla="*/ 744716 w 1046374"/>
                    <a:gd name="connsiteY2" fmla="*/ 6112 h 91107"/>
                    <a:gd name="connsiteX3" fmla="*/ 1046374 w 1046374"/>
                    <a:gd name="connsiteY3" fmla="*/ 6112 h 91107"/>
                    <a:gd name="connsiteX0" fmla="*/ 0 w 1046374"/>
                    <a:gd name="connsiteY0" fmla="*/ 106714 h 106868"/>
                    <a:gd name="connsiteX1" fmla="*/ 424205 w 1046374"/>
                    <a:gd name="connsiteY1" fmla="*/ 50152 h 106868"/>
                    <a:gd name="connsiteX2" fmla="*/ 744716 w 1046374"/>
                    <a:gd name="connsiteY2" fmla="*/ 21873 h 106868"/>
                    <a:gd name="connsiteX3" fmla="*/ 1046374 w 1046374"/>
                    <a:gd name="connsiteY3" fmla="*/ 3019 h 106868"/>
                  </a:gdLst>
                  <a:ahLst/>
                  <a:cxnLst>
                    <a:cxn ang="0">
                      <a:pos x="connsiteX0" y="connsiteY0"/>
                    </a:cxn>
                    <a:cxn ang="0">
                      <a:pos x="connsiteX1" y="connsiteY1"/>
                    </a:cxn>
                    <a:cxn ang="0">
                      <a:pos x="connsiteX2" y="connsiteY2"/>
                    </a:cxn>
                    <a:cxn ang="0">
                      <a:pos x="connsiteX3" y="connsiteY3"/>
                    </a:cxn>
                  </a:cxnLst>
                  <a:rect l="l" t="t" r="r" b="b"/>
                  <a:pathLst>
                    <a:path w="1046374" h="106868">
                      <a:moveTo>
                        <a:pt x="0" y="106714"/>
                      </a:moveTo>
                      <a:cubicBezTo>
                        <a:pt x="98981" y="109856"/>
                        <a:pt x="300086" y="64292"/>
                        <a:pt x="424205" y="50152"/>
                      </a:cubicBezTo>
                      <a:cubicBezTo>
                        <a:pt x="548324" y="36012"/>
                        <a:pt x="641021" y="29728"/>
                        <a:pt x="744716" y="21873"/>
                      </a:cubicBezTo>
                      <a:cubicBezTo>
                        <a:pt x="848411" y="14018"/>
                        <a:pt x="947393" y="-7979"/>
                        <a:pt x="1046374" y="3019"/>
                      </a:cubicBezTo>
                    </a:path>
                  </a:pathLst>
                </a:cu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2" name="Freeform 91"/>
              <p:cNvSpPr/>
              <p:nvPr/>
            </p:nvSpPr>
            <p:spPr>
              <a:xfrm>
                <a:off x="6985262" y="4968446"/>
                <a:ext cx="1018095" cy="469396"/>
              </a:xfrm>
              <a:custGeom>
                <a:avLst/>
                <a:gdLst>
                  <a:gd name="connsiteX0" fmla="*/ 0 w 1018095"/>
                  <a:gd name="connsiteY0" fmla="*/ 433113 h 469396"/>
                  <a:gd name="connsiteX1" fmla="*/ 377072 w 1018095"/>
                  <a:gd name="connsiteY1" fmla="*/ 433113 h 469396"/>
                  <a:gd name="connsiteX2" fmla="*/ 622169 w 1018095"/>
                  <a:gd name="connsiteY2" fmla="*/ 56041 h 469396"/>
                  <a:gd name="connsiteX3" fmla="*/ 1018095 w 1018095"/>
                  <a:gd name="connsiteY3" fmla="*/ 8907 h 469396"/>
                </a:gdLst>
                <a:ahLst/>
                <a:cxnLst>
                  <a:cxn ang="0">
                    <a:pos x="connsiteX0" y="connsiteY0"/>
                  </a:cxn>
                  <a:cxn ang="0">
                    <a:pos x="connsiteX1" y="connsiteY1"/>
                  </a:cxn>
                  <a:cxn ang="0">
                    <a:pos x="connsiteX2" y="connsiteY2"/>
                  </a:cxn>
                  <a:cxn ang="0">
                    <a:pos x="connsiteX3" y="connsiteY3"/>
                  </a:cxn>
                </a:cxnLst>
                <a:rect l="l" t="t" r="r" b="b"/>
                <a:pathLst>
                  <a:path w="1018095" h="469396">
                    <a:moveTo>
                      <a:pt x="0" y="433113"/>
                    </a:moveTo>
                    <a:cubicBezTo>
                      <a:pt x="136688" y="464535"/>
                      <a:pt x="273377" y="495958"/>
                      <a:pt x="377072" y="433113"/>
                    </a:cubicBezTo>
                    <a:cubicBezTo>
                      <a:pt x="480767" y="370268"/>
                      <a:pt x="515332" y="126742"/>
                      <a:pt x="622169" y="56041"/>
                    </a:cubicBezTo>
                    <a:cubicBezTo>
                      <a:pt x="729006" y="-14660"/>
                      <a:pt x="873550" y="-2877"/>
                      <a:pt x="1018095" y="8907"/>
                    </a:cubicBezTo>
                  </a:path>
                </a:pathLst>
              </a:custGeom>
              <a:noFill/>
              <a:ln>
                <a:solidFill>
                  <a:srgbClr val="0070C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TextBox 92"/>
              <p:cNvSpPr txBox="1"/>
              <p:nvPr/>
            </p:nvSpPr>
            <p:spPr>
              <a:xfrm>
                <a:off x="7757278" y="4904364"/>
                <a:ext cx="351378" cy="369332"/>
              </a:xfrm>
              <a:prstGeom prst="rect">
                <a:avLst/>
              </a:prstGeom>
              <a:noFill/>
            </p:spPr>
            <p:txBody>
              <a:bodyPr wrap="none" rtlCol="0">
                <a:spAutoFit/>
              </a:bodyPr>
              <a:lstStyle/>
              <a:p>
                <a:r>
                  <a:rPr lang="en-US" b="1" dirty="0" smtClean="0"/>
                  <a:t>A</a:t>
                </a:r>
                <a:endParaRPr lang="en-US" b="1" dirty="0"/>
              </a:p>
            </p:txBody>
          </p:sp>
        </p:grpSp>
      </p:grpSp>
    </p:spTree>
    <p:extLst>
      <p:ext uri="{BB962C8B-B14F-4D97-AF65-F5344CB8AC3E}">
        <p14:creationId xmlns:p14="http://schemas.microsoft.com/office/powerpoint/2010/main" val="1964040424"/>
      </p:ext>
    </p:extLst>
  </p:cSld>
  <p:clrMapOvr>
    <a:masterClrMapping/>
  </p:clrMapOvr>
  <p:transition spd="slow">
    <p:wip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5417"/>
            <a:ext cx="9144000" cy="838200"/>
          </a:xfrm>
        </p:spPr>
        <p:txBody>
          <a:bodyPr/>
          <a:lstStyle/>
          <a:p>
            <a:pPr eaLnBrk="1" hangingPunct="1"/>
            <a:r>
              <a:rPr lang="en-US" sz="3600" b="1" dirty="0" smtClean="0">
                <a:solidFill>
                  <a:srgbClr val="0000CC"/>
                </a:solidFill>
              </a:rPr>
              <a:t>Semi-Quantitative Questions</a:t>
            </a:r>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7" name="Picture 5"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p:cNvSpPr txBox="1"/>
          <p:nvPr/>
        </p:nvSpPr>
        <p:spPr>
          <a:xfrm>
            <a:off x="484188" y="832783"/>
            <a:ext cx="8659812" cy="400110"/>
          </a:xfrm>
          <a:prstGeom prst="rect">
            <a:avLst/>
          </a:prstGeom>
          <a:noFill/>
        </p:spPr>
        <p:txBody>
          <a:bodyPr wrap="square" rtlCol="0">
            <a:spAutoFit/>
          </a:bodyPr>
          <a:lstStyle/>
          <a:p>
            <a:r>
              <a:rPr lang="en-US" sz="2000" dirty="0" smtClean="0"/>
              <a:t>Is A </a:t>
            </a:r>
            <a:r>
              <a:rPr lang="en-US" sz="2000" b="1" dirty="0" smtClean="0">
                <a:solidFill>
                  <a:srgbClr val="0000CC"/>
                </a:solidFill>
              </a:rPr>
              <a:t>0</a:t>
            </a:r>
            <a:r>
              <a:rPr lang="en-US" sz="2000" b="1" dirty="0" smtClean="0">
                <a:solidFill>
                  <a:srgbClr val="00CC00"/>
                </a:solidFill>
              </a:rPr>
              <a:t>, bounded </a:t>
            </a:r>
            <a:r>
              <a:rPr lang="en-US" sz="2000" dirty="0" smtClean="0"/>
              <a:t>or</a:t>
            </a:r>
            <a:r>
              <a:rPr lang="en-US" sz="2000" b="1" dirty="0" smtClean="0"/>
              <a:t> </a:t>
            </a:r>
            <a:r>
              <a:rPr lang="en-US" sz="2000" b="1" dirty="0" smtClean="0">
                <a:solidFill>
                  <a:srgbClr val="FF0000"/>
                </a:solidFill>
              </a:rPr>
              <a:t>infinite</a:t>
            </a:r>
            <a:r>
              <a:rPr lang="en-US" sz="2000" b="1" dirty="0" smtClean="0">
                <a:solidFill>
                  <a:srgbClr val="00CC00"/>
                </a:solidFill>
              </a:rPr>
              <a:t> </a:t>
            </a:r>
            <a:r>
              <a:rPr lang="en-US" sz="2000" dirty="0" smtClean="0"/>
              <a:t>at long times?</a:t>
            </a:r>
          </a:p>
        </p:txBody>
      </p:sp>
      <p:grpSp>
        <p:nvGrpSpPr>
          <p:cNvPr id="90" name="Group 89"/>
          <p:cNvGrpSpPr/>
          <p:nvPr/>
        </p:nvGrpSpPr>
        <p:grpSpPr>
          <a:xfrm>
            <a:off x="5959946" y="662727"/>
            <a:ext cx="1656397" cy="1360762"/>
            <a:chOff x="6541728" y="4447314"/>
            <a:chExt cx="1656397" cy="1360762"/>
          </a:xfrm>
        </p:grpSpPr>
        <p:grpSp>
          <p:nvGrpSpPr>
            <p:cNvPr id="91" name="Group 90"/>
            <p:cNvGrpSpPr/>
            <p:nvPr/>
          </p:nvGrpSpPr>
          <p:grpSpPr>
            <a:xfrm>
              <a:off x="6541728" y="4447314"/>
              <a:ext cx="1656397" cy="1360762"/>
              <a:chOff x="5867400" y="1941920"/>
              <a:chExt cx="1656397" cy="1360762"/>
            </a:xfrm>
          </p:grpSpPr>
          <p:grpSp>
            <p:nvGrpSpPr>
              <p:cNvPr id="94" name="Group 93"/>
              <p:cNvGrpSpPr/>
              <p:nvPr/>
            </p:nvGrpSpPr>
            <p:grpSpPr>
              <a:xfrm>
                <a:off x="5867400" y="2057400"/>
                <a:ext cx="1656397" cy="1245282"/>
                <a:chOff x="2221414" y="2672593"/>
                <a:chExt cx="1656397" cy="1245282"/>
              </a:xfrm>
            </p:grpSpPr>
            <p:grpSp>
              <p:nvGrpSpPr>
                <p:cNvPr id="97" name="Group 96"/>
                <p:cNvGrpSpPr/>
                <p:nvPr/>
              </p:nvGrpSpPr>
              <p:grpSpPr>
                <a:xfrm>
                  <a:off x="2221414" y="2672593"/>
                  <a:ext cx="1656397" cy="914400"/>
                  <a:chOff x="2221414" y="2672593"/>
                  <a:chExt cx="1656397" cy="914400"/>
                </a:xfrm>
              </p:grpSpPr>
              <p:grpSp>
                <p:nvGrpSpPr>
                  <p:cNvPr id="99" name="Group 98"/>
                  <p:cNvGrpSpPr/>
                  <p:nvPr/>
                </p:nvGrpSpPr>
                <p:grpSpPr>
                  <a:xfrm>
                    <a:off x="2658611" y="2672593"/>
                    <a:ext cx="1219200" cy="914400"/>
                    <a:chOff x="2658611" y="2672593"/>
                    <a:chExt cx="1219200" cy="914400"/>
                  </a:xfrm>
                </p:grpSpPr>
                <p:cxnSp>
                  <p:nvCxnSpPr>
                    <p:cNvPr id="101" name="Straight Arrow Connector 100"/>
                    <p:cNvCxnSpPr/>
                    <p:nvPr/>
                  </p:nvCxnSpPr>
                  <p:spPr>
                    <a:xfrm flipV="1">
                      <a:off x="2667000" y="2672593"/>
                      <a:ext cx="0" cy="9144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2" name="Straight Arrow Connector 101"/>
                    <p:cNvCxnSpPr/>
                    <p:nvPr/>
                  </p:nvCxnSpPr>
                  <p:spPr>
                    <a:xfrm rot="5400000" flipV="1">
                      <a:off x="3268211" y="2963411"/>
                      <a:ext cx="0" cy="12192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100" name="TextBox 99"/>
                  <p:cNvSpPr txBox="1"/>
                  <p:nvPr/>
                </p:nvSpPr>
                <p:spPr>
                  <a:xfrm>
                    <a:off x="2221414" y="2828300"/>
                    <a:ext cx="461665" cy="665118"/>
                  </a:xfrm>
                  <a:prstGeom prst="rect">
                    <a:avLst/>
                  </a:prstGeom>
                  <a:noFill/>
                </p:spPr>
                <p:txBody>
                  <a:bodyPr vert="vert270" wrap="none" rtlCol="0">
                    <a:spAutoFit/>
                  </a:bodyPr>
                  <a:lstStyle/>
                  <a:p>
                    <a:r>
                      <a:rPr lang="en-US" dirty="0" smtClean="0">
                        <a:solidFill>
                          <a:srgbClr val="0000CC"/>
                        </a:solidFill>
                      </a:rPr>
                      <a:t>Value</a:t>
                    </a:r>
                    <a:endParaRPr lang="en-US" dirty="0">
                      <a:solidFill>
                        <a:srgbClr val="0000CC"/>
                      </a:solidFill>
                    </a:endParaRPr>
                  </a:p>
                </p:txBody>
              </p:sp>
            </p:grpSp>
            <p:sp>
              <p:nvSpPr>
                <p:cNvPr id="98" name="TextBox 97"/>
                <p:cNvSpPr txBox="1"/>
                <p:nvPr/>
              </p:nvSpPr>
              <p:spPr>
                <a:xfrm>
                  <a:off x="2895600" y="3548543"/>
                  <a:ext cx="914400" cy="369332"/>
                </a:xfrm>
                <a:prstGeom prst="rect">
                  <a:avLst/>
                </a:prstGeom>
                <a:noFill/>
              </p:spPr>
              <p:txBody>
                <a:bodyPr wrap="square" rtlCol="0">
                  <a:spAutoFit/>
                </a:bodyPr>
                <a:lstStyle/>
                <a:p>
                  <a:r>
                    <a:rPr lang="en-US" dirty="0" smtClean="0">
                      <a:solidFill>
                        <a:srgbClr val="0000CC"/>
                      </a:solidFill>
                    </a:rPr>
                    <a:t>Time</a:t>
                  </a:r>
                  <a:endParaRPr lang="en-US" dirty="0">
                    <a:solidFill>
                      <a:srgbClr val="0000CC"/>
                    </a:solidFill>
                  </a:endParaRPr>
                </a:p>
              </p:txBody>
            </p:sp>
          </p:grpSp>
          <p:sp>
            <p:nvSpPr>
              <p:cNvPr id="95" name="Freeform 94"/>
              <p:cNvSpPr/>
              <p:nvPr/>
            </p:nvSpPr>
            <p:spPr>
              <a:xfrm>
                <a:off x="6325386" y="1941920"/>
                <a:ext cx="915527" cy="612743"/>
              </a:xfrm>
              <a:custGeom>
                <a:avLst/>
                <a:gdLst>
                  <a:gd name="connsiteX0" fmla="*/ 0 w 952107"/>
                  <a:gd name="connsiteY0" fmla="*/ 377072 h 377072"/>
                  <a:gd name="connsiteX1" fmla="*/ 339365 w 952107"/>
                  <a:gd name="connsiteY1" fmla="*/ 301657 h 377072"/>
                  <a:gd name="connsiteX2" fmla="*/ 669303 w 952107"/>
                  <a:gd name="connsiteY2" fmla="*/ 94268 h 377072"/>
                  <a:gd name="connsiteX3" fmla="*/ 952107 w 952107"/>
                  <a:gd name="connsiteY3" fmla="*/ 0 h 377072"/>
                  <a:gd name="connsiteX4" fmla="*/ 952107 w 952107"/>
                  <a:gd name="connsiteY4" fmla="*/ 0 h 377072"/>
                  <a:gd name="connsiteX0" fmla="*/ 0 w 952107"/>
                  <a:gd name="connsiteY0" fmla="*/ 377072 h 381173"/>
                  <a:gd name="connsiteX1" fmla="*/ 405353 w 952107"/>
                  <a:gd name="connsiteY1" fmla="*/ 358217 h 381173"/>
                  <a:gd name="connsiteX2" fmla="*/ 669303 w 952107"/>
                  <a:gd name="connsiteY2" fmla="*/ 94268 h 381173"/>
                  <a:gd name="connsiteX3" fmla="*/ 952107 w 952107"/>
                  <a:gd name="connsiteY3" fmla="*/ 0 h 381173"/>
                  <a:gd name="connsiteX4" fmla="*/ 952107 w 952107"/>
                  <a:gd name="connsiteY4" fmla="*/ 0 h 381173"/>
                  <a:gd name="connsiteX0" fmla="*/ 0 w 952107"/>
                  <a:gd name="connsiteY0" fmla="*/ 378418 h 386657"/>
                  <a:gd name="connsiteX1" fmla="*/ 405353 w 952107"/>
                  <a:gd name="connsiteY1" fmla="*/ 359563 h 386657"/>
                  <a:gd name="connsiteX2" fmla="*/ 659876 w 952107"/>
                  <a:gd name="connsiteY2" fmla="*/ 39053 h 386657"/>
                  <a:gd name="connsiteX3" fmla="*/ 952107 w 952107"/>
                  <a:gd name="connsiteY3" fmla="*/ 1346 h 386657"/>
                  <a:gd name="connsiteX4" fmla="*/ 952107 w 952107"/>
                  <a:gd name="connsiteY4" fmla="*/ 1346 h 386657"/>
                  <a:gd name="connsiteX0" fmla="*/ 0 w 952107"/>
                  <a:gd name="connsiteY0" fmla="*/ 377072 h 377072"/>
                  <a:gd name="connsiteX1" fmla="*/ 405353 w 952107"/>
                  <a:gd name="connsiteY1" fmla="*/ 263949 h 377072"/>
                  <a:gd name="connsiteX2" fmla="*/ 659876 w 952107"/>
                  <a:gd name="connsiteY2" fmla="*/ 37707 h 377072"/>
                  <a:gd name="connsiteX3" fmla="*/ 952107 w 952107"/>
                  <a:gd name="connsiteY3" fmla="*/ 0 h 377072"/>
                  <a:gd name="connsiteX4" fmla="*/ 952107 w 952107"/>
                  <a:gd name="connsiteY4" fmla="*/ 0 h 377072"/>
                  <a:gd name="connsiteX0" fmla="*/ 0 w 967576"/>
                  <a:gd name="connsiteY0" fmla="*/ 603316 h 603316"/>
                  <a:gd name="connsiteX1" fmla="*/ 405353 w 967576"/>
                  <a:gd name="connsiteY1" fmla="*/ 490193 h 603316"/>
                  <a:gd name="connsiteX2" fmla="*/ 659876 w 967576"/>
                  <a:gd name="connsiteY2" fmla="*/ 263951 h 603316"/>
                  <a:gd name="connsiteX3" fmla="*/ 952107 w 967576"/>
                  <a:gd name="connsiteY3" fmla="*/ 226244 h 603316"/>
                  <a:gd name="connsiteX4" fmla="*/ 923827 w 967576"/>
                  <a:gd name="connsiteY4" fmla="*/ 0 h 603316"/>
                  <a:gd name="connsiteX0" fmla="*/ 0 w 924604"/>
                  <a:gd name="connsiteY0" fmla="*/ 603316 h 603316"/>
                  <a:gd name="connsiteX1" fmla="*/ 405353 w 924604"/>
                  <a:gd name="connsiteY1" fmla="*/ 490193 h 603316"/>
                  <a:gd name="connsiteX2" fmla="*/ 659876 w 924604"/>
                  <a:gd name="connsiteY2" fmla="*/ 263951 h 603316"/>
                  <a:gd name="connsiteX3" fmla="*/ 810705 w 924604"/>
                  <a:gd name="connsiteY3" fmla="*/ 141403 h 603316"/>
                  <a:gd name="connsiteX4" fmla="*/ 923827 w 924604"/>
                  <a:gd name="connsiteY4" fmla="*/ 0 h 603316"/>
                  <a:gd name="connsiteX0" fmla="*/ 0 w 915255"/>
                  <a:gd name="connsiteY0" fmla="*/ 612743 h 612743"/>
                  <a:gd name="connsiteX1" fmla="*/ 405353 w 915255"/>
                  <a:gd name="connsiteY1" fmla="*/ 499620 h 612743"/>
                  <a:gd name="connsiteX2" fmla="*/ 659876 w 915255"/>
                  <a:gd name="connsiteY2" fmla="*/ 273378 h 612743"/>
                  <a:gd name="connsiteX3" fmla="*/ 810705 w 915255"/>
                  <a:gd name="connsiteY3" fmla="*/ 150830 h 612743"/>
                  <a:gd name="connsiteX4" fmla="*/ 914400 w 915255"/>
                  <a:gd name="connsiteY4" fmla="*/ 0 h 612743"/>
                  <a:gd name="connsiteX0" fmla="*/ 0 w 915255"/>
                  <a:gd name="connsiteY0" fmla="*/ 612743 h 612743"/>
                  <a:gd name="connsiteX1" fmla="*/ 405353 w 915255"/>
                  <a:gd name="connsiteY1" fmla="*/ 518473 h 612743"/>
                  <a:gd name="connsiteX2" fmla="*/ 659876 w 915255"/>
                  <a:gd name="connsiteY2" fmla="*/ 273378 h 612743"/>
                  <a:gd name="connsiteX3" fmla="*/ 810705 w 915255"/>
                  <a:gd name="connsiteY3" fmla="*/ 150830 h 612743"/>
                  <a:gd name="connsiteX4" fmla="*/ 914400 w 915255"/>
                  <a:gd name="connsiteY4" fmla="*/ 0 h 612743"/>
                  <a:gd name="connsiteX0" fmla="*/ 0 w 915165"/>
                  <a:gd name="connsiteY0" fmla="*/ 612743 h 612743"/>
                  <a:gd name="connsiteX1" fmla="*/ 405353 w 915165"/>
                  <a:gd name="connsiteY1" fmla="*/ 518473 h 612743"/>
                  <a:gd name="connsiteX2" fmla="*/ 716437 w 915165"/>
                  <a:gd name="connsiteY2" fmla="*/ 292232 h 612743"/>
                  <a:gd name="connsiteX3" fmla="*/ 810705 w 915165"/>
                  <a:gd name="connsiteY3" fmla="*/ 150830 h 612743"/>
                  <a:gd name="connsiteX4" fmla="*/ 914400 w 915165"/>
                  <a:gd name="connsiteY4" fmla="*/ 0 h 612743"/>
                  <a:gd name="connsiteX0" fmla="*/ 0 w 915165"/>
                  <a:gd name="connsiteY0" fmla="*/ 612743 h 612743"/>
                  <a:gd name="connsiteX1" fmla="*/ 405353 w 915165"/>
                  <a:gd name="connsiteY1" fmla="*/ 518473 h 612743"/>
                  <a:gd name="connsiteX2" fmla="*/ 716437 w 915165"/>
                  <a:gd name="connsiteY2" fmla="*/ 292232 h 612743"/>
                  <a:gd name="connsiteX3" fmla="*/ 810705 w 915165"/>
                  <a:gd name="connsiteY3" fmla="*/ 150830 h 612743"/>
                  <a:gd name="connsiteX4" fmla="*/ 914400 w 915165"/>
                  <a:gd name="connsiteY4" fmla="*/ 0 h 612743"/>
                  <a:gd name="connsiteX0" fmla="*/ 0 w 915527"/>
                  <a:gd name="connsiteY0" fmla="*/ 612743 h 612743"/>
                  <a:gd name="connsiteX1" fmla="*/ 405353 w 915527"/>
                  <a:gd name="connsiteY1" fmla="*/ 518473 h 612743"/>
                  <a:gd name="connsiteX2" fmla="*/ 716437 w 915527"/>
                  <a:gd name="connsiteY2" fmla="*/ 292232 h 612743"/>
                  <a:gd name="connsiteX3" fmla="*/ 838986 w 915527"/>
                  <a:gd name="connsiteY3" fmla="*/ 150830 h 612743"/>
                  <a:gd name="connsiteX4" fmla="*/ 914400 w 915527"/>
                  <a:gd name="connsiteY4" fmla="*/ 0 h 6127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527" h="612743">
                    <a:moveTo>
                      <a:pt x="0" y="612743"/>
                    </a:moveTo>
                    <a:cubicBezTo>
                      <a:pt x="113907" y="598602"/>
                      <a:pt x="285947" y="571891"/>
                      <a:pt x="405353" y="518473"/>
                    </a:cubicBezTo>
                    <a:cubicBezTo>
                      <a:pt x="524759" y="465055"/>
                      <a:pt x="644165" y="353506"/>
                      <a:pt x="716437" y="292232"/>
                    </a:cubicBezTo>
                    <a:cubicBezTo>
                      <a:pt x="788709" y="230958"/>
                      <a:pt x="805992" y="199535"/>
                      <a:pt x="838986" y="150830"/>
                    </a:cubicBezTo>
                    <a:cubicBezTo>
                      <a:pt x="871980" y="102125"/>
                      <a:pt x="923827" y="75415"/>
                      <a:pt x="914400" y="0"/>
                    </a:cubicBezTo>
                  </a:path>
                </a:pathLst>
              </a:cu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Freeform 95"/>
              <p:cNvSpPr/>
              <p:nvPr/>
            </p:nvSpPr>
            <p:spPr>
              <a:xfrm>
                <a:off x="6306533" y="2438522"/>
                <a:ext cx="1046374" cy="106868"/>
              </a:xfrm>
              <a:custGeom>
                <a:avLst/>
                <a:gdLst>
                  <a:gd name="connsiteX0" fmla="*/ 0 w 989814"/>
                  <a:gd name="connsiteY0" fmla="*/ 0 h 245097"/>
                  <a:gd name="connsiteX1" fmla="*/ 311084 w 989814"/>
                  <a:gd name="connsiteY1" fmla="*/ 37707 h 245097"/>
                  <a:gd name="connsiteX2" fmla="*/ 678730 w 989814"/>
                  <a:gd name="connsiteY2" fmla="*/ 188536 h 245097"/>
                  <a:gd name="connsiteX3" fmla="*/ 989814 w 989814"/>
                  <a:gd name="connsiteY3" fmla="*/ 245097 h 245097"/>
                  <a:gd name="connsiteX0" fmla="*/ 0 w 989814"/>
                  <a:gd name="connsiteY0" fmla="*/ 1213 h 246310"/>
                  <a:gd name="connsiteX1" fmla="*/ 320511 w 989814"/>
                  <a:gd name="connsiteY1" fmla="*/ 20066 h 246310"/>
                  <a:gd name="connsiteX2" fmla="*/ 678730 w 989814"/>
                  <a:gd name="connsiteY2" fmla="*/ 189749 h 246310"/>
                  <a:gd name="connsiteX3" fmla="*/ 989814 w 989814"/>
                  <a:gd name="connsiteY3" fmla="*/ 246310 h 246310"/>
                  <a:gd name="connsiteX0" fmla="*/ 0 w 989814"/>
                  <a:gd name="connsiteY0" fmla="*/ 5439 h 272851"/>
                  <a:gd name="connsiteX1" fmla="*/ 320511 w 989814"/>
                  <a:gd name="connsiteY1" fmla="*/ 24292 h 272851"/>
                  <a:gd name="connsiteX2" fmla="*/ 735290 w 989814"/>
                  <a:gd name="connsiteY2" fmla="*/ 259963 h 272851"/>
                  <a:gd name="connsiteX3" fmla="*/ 989814 w 989814"/>
                  <a:gd name="connsiteY3" fmla="*/ 250536 h 272851"/>
                  <a:gd name="connsiteX0" fmla="*/ 0 w 989814"/>
                  <a:gd name="connsiteY0" fmla="*/ 5439 h 272851"/>
                  <a:gd name="connsiteX1" fmla="*/ 405352 w 989814"/>
                  <a:gd name="connsiteY1" fmla="*/ 24292 h 272851"/>
                  <a:gd name="connsiteX2" fmla="*/ 735290 w 989814"/>
                  <a:gd name="connsiteY2" fmla="*/ 259963 h 272851"/>
                  <a:gd name="connsiteX3" fmla="*/ 989814 w 989814"/>
                  <a:gd name="connsiteY3" fmla="*/ 250536 h 272851"/>
                  <a:gd name="connsiteX0" fmla="*/ 0 w 989814"/>
                  <a:gd name="connsiteY0" fmla="*/ 0 h 267412"/>
                  <a:gd name="connsiteX1" fmla="*/ 405352 w 989814"/>
                  <a:gd name="connsiteY1" fmla="*/ 18853 h 267412"/>
                  <a:gd name="connsiteX2" fmla="*/ 735290 w 989814"/>
                  <a:gd name="connsiteY2" fmla="*/ 254524 h 267412"/>
                  <a:gd name="connsiteX3" fmla="*/ 989814 w 989814"/>
                  <a:gd name="connsiteY3" fmla="*/ 245097 h 267412"/>
                  <a:gd name="connsiteX0" fmla="*/ 0 w 999241"/>
                  <a:gd name="connsiteY0" fmla="*/ 0 h 282804"/>
                  <a:gd name="connsiteX1" fmla="*/ 405352 w 999241"/>
                  <a:gd name="connsiteY1" fmla="*/ 18853 h 282804"/>
                  <a:gd name="connsiteX2" fmla="*/ 735290 w 999241"/>
                  <a:gd name="connsiteY2" fmla="*/ 254524 h 282804"/>
                  <a:gd name="connsiteX3" fmla="*/ 999241 w 999241"/>
                  <a:gd name="connsiteY3" fmla="*/ 282804 h 282804"/>
                  <a:gd name="connsiteX0" fmla="*/ 0 w 952107"/>
                  <a:gd name="connsiteY0" fmla="*/ 0 h 282804"/>
                  <a:gd name="connsiteX1" fmla="*/ 405352 w 952107"/>
                  <a:gd name="connsiteY1" fmla="*/ 18853 h 282804"/>
                  <a:gd name="connsiteX2" fmla="*/ 735290 w 952107"/>
                  <a:gd name="connsiteY2" fmla="*/ 254524 h 282804"/>
                  <a:gd name="connsiteX3" fmla="*/ 952107 w 952107"/>
                  <a:gd name="connsiteY3" fmla="*/ 282804 h 282804"/>
                  <a:gd name="connsiteX0" fmla="*/ 0 w 952107"/>
                  <a:gd name="connsiteY0" fmla="*/ 58363 h 344336"/>
                  <a:gd name="connsiteX1" fmla="*/ 424205 w 952107"/>
                  <a:gd name="connsiteY1" fmla="*/ 1801 h 344336"/>
                  <a:gd name="connsiteX2" fmla="*/ 735290 w 952107"/>
                  <a:gd name="connsiteY2" fmla="*/ 312887 h 344336"/>
                  <a:gd name="connsiteX3" fmla="*/ 952107 w 952107"/>
                  <a:gd name="connsiteY3" fmla="*/ 341167 h 344336"/>
                  <a:gd name="connsiteX0" fmla="*/ 0 w 1018094"/>
                  <a:gd name="connsiteY0" fmla="*/ 292403 h 550116"/>
                  <a:gd name="connsiteX1" fmla="*/ 424205 w 1018094"/>
                  <a:gd name="connsiteY1" fmla="*/ 235841 h 550116"/>
                  <a:gd name="connsiteX2" fmla="*/ 735290 w 1018094"/>
                  <a:gd name="connsiteY2" fmla="*/ 546927 h 550116"/>
                  <a:gd name="connsiteX3" fmla="*/ 1018094 w 1018094"/>
                  <a:gd name="connsiteY3" fmla="*/ 172 h 550116"/>
                  <a:gd name="connsiteX0" fmla="*/ 0 w 1018094"/>
                  <a:gd name="connsiteY0" fmla="*/ 293042 h 293250"/>
                  <a:gd name="connsiteX1" fmla="*/ 424205 w 1018094"/>
                  <a:gd name="connsiteY1" fmla="*/ 236480 h 293250"/>
                  <a:gd name="connsiteX2" fmla="*/ 735290 w 1018094"/>
                  <a:gd name="connsiteY2" fmla="*/ 132787 h 293250"/>
                  <a:gd name="connsiteX3" fmla="*/ 1018094 w 1018094"/>
                  <a:gd name="connsiteY3" fmla="*/ 811 h 293250"/>
                  <a:gd name="connsiteX0" fmla="*/ 0 w 1018094"/>
                  <a:gd name="connsiteY0" fmla="*/ 292839 h 293016"/>
                  <a:gd name="connsiteX1" fmla="*/ 424205 w 1018094"/>
                  <a:gd name="connsiteY1" fmla="*/ 236277 h 293016"/>
                  <a:gd name="connsiteX2" fmla="*/ 735290 w 1018094"/>
                  <a:gd name="connsiteY2" fmla="*/ 170291 h 293016"/>
                  <a:gd name="connsiteX3" fmla="*/ 1018094 w 1018094"/>
                  <a:gd name="connsiteY3" fmla="*/ 608 h 293016"/>
                  <a:gd name="connsiteX0" fmla="*/ 0 w 1046374"/>
                  <a:gd name="connsiteY0" fmla="*/ 137213 h 137390"/>
                  <a:gd name="connsiteX1" fmla="*/ 424205 w 1046374"/>
                  <a:gd name="connsiteY1" fmla="*/ 80651 h 137390"/>
                  <a:gd name="connsiteX2" fmla="*/ 735290 w 1046374"/>
                  <a:gd name="connsiteY2" fmla="*/ 14665 h 137390"/>
                  <a:gd name="connsiteX3" fmla="*/ 1046374 w 1046374"/>
                  <a:gd name="connsiteY3" fmla="*/ 5238 h 137390"/>
                  <a:gd name="connsiteX0" fmla="*/ 0 w 1046374"/>
                  <a:gd name="connsiteY0" fmla="*/ 133673 h 133827"/>
                  <a:gd name="connsiteX1" fmla="*/ 424205 w 1046374"/>
                  <a:gd name="connsiteY1" fmla="*/ 77111 h 133827"/>
                  <a:gd name="connsiteX2" fmla="*/ 744716 w 1046374"/>
                  <a:gd name="connsiteY2" fmla="*/ 48832 h 133827"/>
                  <a:gd name="connsiteX3" fmla="*/ 1046374 w 1046374"/>
                  <a:gd name="connsiteY3" fmla="*/ 1698 h 133827"/>
                  <a:gd name="connsiteX0" fmla="*/ 0 w 1046374"/>
                  <a:gd name="connsiteY0" fmla="*/ 90953 h 91107"/>
                  <a:gd name="connsiteX1" fmla="*/ 424205 w 1046374"/>
                  <a:gd name="connsiteY1" fmla="*/ 34391 h 91107"/>
                  <a:gd name="connsiteX2" fmla="*/ 744716 w 1046374"/>
                  <a:gd name="connsiteY2" fmla="*/ 6112 h 91107"/>
                  <a:gd name="connsiteX3" fmla="*/ 1046374 w 1046374"/>
                  <a:gd name="connsiteY3" fmla="*/ 6112 h 91107"/>
                  <a:gd name="connsiteX0" fmla="*/ 0 w 1046374"/>
                  <a:gd name="connsiteY0" fmla="*/ 90953 h 91107"/>
                  <a:gd name="connsiteX1" fmla="*/ 424205 w 1046374"/>
                  <a:gd name="connsiteY1" fmla="*/ 34391 h 91107"/>
                  <a:gd name="connsiteX2" fmla="*/ 744716 w 1046374"/>
                  <a:gd name="connsiteY2" fmla="*/ 6112 h 91107"/>
                  <a:gd name="connsiteX3" fmla="*/ 1046374 w 1046374"/>
                  <a:gd name="connsiteY3" fmla="*/ 6112 h 91107"/>
                  <a:gd name="connsiteX0" fmla="*/ 0 w 1046374"/>
                  <a:gd name="connsiteY0" fmla="*/ 106714 h 106868"/>
                  <a:gd name="connsiteX1" fmla="*/ 424205 w 1046374"/>
                  <a:gd name="connsiteY1" fmla="*/ 50152 h 106868"/>
                  <a:gd name="connsiteX2" fmla="*/ 744716 w 1046374"/>
                  <a:gd name="connsiteY2" fmla="*/ 21873 h 106868"/>
                  <a:gd name="connsiteX3" fmla="*/ 1046374 w 1046374"/>
                  <a:gd name="connsiteY3" fmla="*/ 3019 h 106868"/>
                </a:gdLst>
                <a:ahLst/>
                <a:cxnLst>
                  <a:cxn ang="0">
                    <a:pos x="connsiteX0" y="connsiteY0"/>
                  </a:cxn>
                  <a:cxn ang="0">
                    <a:pos x="connsiteX1" y="connsiteY1"/>
                  </a:cxn>
                  <a:cxn ang="0">
                    <a:pos x="connsiteX2" y="connsiteY2"/>
                  </a:cxn>
                  <a:cxn ang="0">
                    <a:pos x="connsiteX3" y="connsiteY3"/>
                  </a:cxn>
                </a:cxnLst>
                <a:rect l="l" t="t" r="r" b="b"/>
                <a:pathLst>
                  <a:path w="1046374" h="106868">
                    <a:moveTo>
                      <a:pt x="0" y="106714"/>
                    </a:moveTo>
                    <a:cubicBezTo>
                      <a:pt x="98981" y="109856"/>
                      <a:pt x="300086" y="64292"/>
                      <a:pt x="424205" y="50152"/>
                    </a:cubicBezTo>
                    <a:cubicBezTo>
                      <a:pt x="548324" y="36012"/>
                      <a:pt x="641021" y="29728"/>
                      <a:pt x="744716" y="21873"/>
                    </a:cubicBezTo>
                    <a:cubicBezTo>
                      <a:pt x="848411" y="14018"/>
                      <a:pt x="947393" y="-7979"/>
                      <a:pt x="1046374" y="3019"/>
                    </a:cubicBezTo>
                  </a:path>
                </a:pathLst>
              </a:custGeom>
              <a:noFill/>
              <a:ln w="38100">
                <a:solidFill>
                  <a:srgbClr val="00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3" name="TextBox 92"/>
            <p:cNvSpPr txBox="1"/>
            <p:nvPr/>
          </p:nvSpPr>
          <p:spPr>
            <a:xfrm>
              <a:off x="7757278" y="4904364"/>
              <a:ext cx="351378" cy="369332"/>
            </a:xfrm>
            <a:prstGeom prst="rect">
              <a:avLst/>
            </a:prstGeom>
            <a:noFill/>
          </p:spPr>
          <p:txBody>
            <a:bodyPr wrap="none" rtlCol="0">
              <a:spAutoFit/>
            </a:bodyPr>
            <a:lstStyle/>
            <a:p>
              <a:r>
                <a:rPr lang="en-US" b="1" dirty="0" smtClean="0"/>
                <a:t>A</a:t>
              </a:r>
              <a:endParaRPr lang="en-US" b="1" dirty="0"/>
            </a:p>
          </p:txBody>
        </p:sp>
      </p:grpSp>
      <p:sp>
        <p:nvSpPr>
          <p:cNvPr id="2" name="Freeform 1"/>
          <p:cNvSpPr/>
          <p:nvPr/>
        </p:nvSpPr>
        <p:spPr>
          <a:xfrm>
            <a:off x="6436311" y="1296140"/>
            <a:ext cx="985421" cy="346953"/>
          </a:xfrm>
          <a:custGeom>
            <a:avLst/>
            <a:gdLst>
              <a:gd name="connsiteX0" fmla="*/ 0 w 985421"/>
              <a:gd name="connsiteY0" fmla="*/ 0 h 346953"/>
              <a:gd name="connsiteX1" fmla="*/ 470516 w 985421"/>
              <a:gd name="connsiteY1" fmla="*/ 79899 h 346953"/>
              <a:gd name="connsiteX2" fmla="*/ 674703 w 985421"/>
              <a:gd name="connsiteY2" fmla="*/ 310718 h 346953"/>
              <a:gd name="connsiteX3" fmla="*/ 985421 w 985421"/>
              <a:gd name="connsiteY3" fmla="*/ 346229 h 346953"/>
              <a:gd name="connsiteX4" fmla="*/ 985421 w 985421"/>
              <a:gd name="connsiteY4" fmla="*/ 346229 h 346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421" h="346953">
                <a:moveTo>
                  <a:pt x="0" y="0"/>
                </a:moveTo>
                <a:cubicBezTo>
                  <a:pt x="179033" y="14056"/>
                  <a:pt x="358066" y="28113"/>
                  <a:pt x="470516" y="79899"/>
                </a:cubicBezTo>
                <a:cubicBezTo>
                  <a:pt x="582966" y="131685"/>
                  <a:pt x="588885" y="266330"/>
                  <a:pt x="674703" y="310718"/>
                </a:cubicBezTo>
                <a:cubicBezTo>
                  <a:pt x="760521" y="355106"/>
                  <a:pt x="985421" y="346229"/>
                  <a:pt x="985421" y="346229"/>
                </a:cubicBezTo>
                <a:lnTo>
                  <a:pt x="985421" y="346229"/>
                </a:lnTo>
              </a:path>
            </a:pathLst>
          </a:custGeom>
          <a:noFill/>
          <a:ln w="38100">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19480094"/>
      </p:ext>
    </p:extLst>
  </p:cSld>
  <p:clrMapOvr>
    <a:masterClrMapping/>
  </p:clrMapOvr>
  <p:transition spd="slow">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3"/>
          <a:stretch>
            <a:fillRect/>
          </a:stretch>
        </p:blipFill>
        <p:spPr>
          <a:xfrm>
            <a:off x="1295400" y="2395545"/>
            <a:ext cx="2752725" cy="628650"/>
          </a:xfrm>
          <a:prstGeom prst="rect">
            <a:avLst/>
          </a:prstGeom>
        </p:spPr>
      </p:pic>
      <p:sp>
        <p:nvSpPr>
          <p:cNvPr id="13314" name="Rectangle 2"/>
          <p:cNvSpPr>
            <a:spLocks noGrp="1" noChangeArrowheads="1"/>
          </p:cNvSpPr>
          <p:nvPr>
            <p:ph type="title"/>
          </p:nvPr>
        </p:nvSpPr>
        <p:spPr>
          <a:xfrm>
            <a:off x="0" y="0"/>
            <a:ext cx="7343062" cy="838200"/>
          </a:xfrm>
        </p:spPr>
        <p:txBody>
          <a:bodyPr/>
          <a:lstStyle/>
          <a:p>
            <a:pPr eaLnBrk="1" hangingPunct="1"/>
            <a:r>
              <a:rPr lang="en-US" b="1" dirty="0" smtClean="0">
                <a:solidFill>
                  <a:srgbClr val="0000CC"/>
                </a:solidFill>
              </a:rPr>
              <a:t>Last Time: Networks</a:t>
            </a:r>
          </a:p>
        </p:txBody>
      </p:sp>
      <p:sp>
        <p:nvSpPr>
          <p:cNvPr id="13315" name="Rectangle 3"/>
          <p:cNvSpPr>
            <a:spLocks noGrp="1" noChangeArrowheads="1"/>
          </p:cNvSpPr>
          <p:nvPr>
            <p:ph type="body" idx="1"/>
          </p:nvPr>
        </p:nvSpPr>
        <p:spPr>
          <a:xfrm>
            <a:off x="460873" y="794300"/>
            <a:ext cx="6882189" cy="4525963"/>
          </a:xfrm>
        </p:spPr>
        <p:txBody>
          <a:bodyPr/>
          <a:lstStyle/>
          <a:p>
            <a:pPr marL="0" indent="0" eaLnBrk="1" hangingPunct="1">
              <a:buNone/>
            </a:pPr>
            <a:r>
              <a:rPr lang="en-US" sz="2600" b="1" dirty="0" smtClean="0"/>
              <a:t>Networks </a:t>
            </a:r>
            <a:r>
              <a:rPr lang="en-US" sz="2600" dirty="0" smtClean="0"/>
              <a:t>model systems as </a:t>
            </a:r>
            <a:r>
              <a:rPr lang="en-US" sz="2600" b="1" dirty="0" smtClean="0"/>
              <a:t>nodes</a:t>
            </a:r>
            <a:r>
              <a:rPr lang="en-US" sz="2600" dirty="0" smtClean="0"/>
              <a:t> (with states) with interconnecting </a:t>
            </a:r>
            <a:r>
              <a:rPr lang="en-US" sz="2600" b="1" dirty="0" smtClean="0"/>
              <a:t>links defining their relationships </a:t>
            </a:r>
          </a:p>
          <a:p>
            <a:pPr marL="0" indent="0" eaLnBrk="1" hangingPunct="1">
              <a:buNone/>
            </a:pPr>
            <a:r>
              <a:rPr lang="en-US" sz="2400" dirty="0" smtClean="0"/>
              <a:t>In </a:t>
            </a:r>
            <a:r>
              <a:rPr lang="en-US" sz="2400" b="1" dirty="0"/>
              <a:t>dynamic network models</a:t>
            </a:r>
            <a:r>
              <a:rPr lang="en-US" sz="2400" dirty="0"/>
              <a:t>, links </a:t>
            </a:r>
            <a:r>
              <a:rPr lang="en-US" sz="2400" dirty="0" smtClean="0"/>
              <a:t>shown using arrows (                          ) represent </a:t>
            </a:r>
            <a:r>
              <a:rPr lang="en-US" sz="2400" b="1" dirty="0"/>
              <a:t>interactions</a:t>
            </a:r>
            <a:r>
              <a:rPr lang="en-US" sz="2400" dirty="0"/>
              <a:t> between </a:t>
            </a:r>
            <a:r>
              <a:rPr lang="en-US" sz="2400" dirty="0" smtClean="0"/>
              <a:t>nodes, which </a:t>
            </a:r>
            <a:r>
              <a:rPr lang="en-US" sz="2400" b="1" dirty="0" smtClean="0"/>
              <a:t>change</a:t>
            </a:r>
            <a:r>
              <a:rPr lang="en-US" sz="2400" dirty="0" smtClean="0"/>
              <a:t> node states, often by </a:t>
            </a:r>
            <a:r>
              <a:rPr lang="en-US" sz="2400" b="1" dirty="0"/>
              <a:t>transformation</a:t>
            </a:r>
            <a:r>
              <a:rPr lang="en-US" sz="2400" dirty="0"/>
              <a:t> or </a:t>
            </a:r>
            <a:r>
              <a:rPr lang="en-US" sz="2400" b="1" dirty="0"/>
              <a:t>transport</a:t>
            </a:r>
            <a:r>
              <a:rPr lang="en-US" sz="2400" dirty="0"/>
              <a:t> </a:t>
            </a:r>
          </a:p>
          <a:p>
            <a:pPr marL="0" indent="0" eaLnBrk="1" hangingPunct="1">
              <a:buNone/>
            </a:pPr>
            <a:endParaRPr lang="en-US" sz="2600" b="1" dirty="0" smtClean="0"/>
          </a:p>
          <a:p>
            <a:pPr marL="0" indent="0" eaLnBrk="1" hangingPunct="1">
              <a:buNone/>
            </a:pPr>
            <a:r>
              <a:rPr lang="en-US" sz="2600" dirty="0" smtClean="0"/>
              <a:t>Networks </a:t>
            </a:r>
            <a:r>
              <a:rPr lang="en-US" sz="2600" dirty="0"/>
              <a:t>models </a:t>
            </a:r>
            <a:r>
              <a:rPr lang="en-US" sz="2600" b="1" dirty="0" smtClean="0">
                <a:solidFill>
                  <a:srgbClr val="00CC00"/>
                </a:solidFill>
              </a:rPr>
              <a:t>topological</a:t>
            </a:r>
            <a:r>
              <a:rPr lang="en-US" sz="2600" dirty="0"/>
              <a:t>, </a:t>
            </a:r>
            <a:r>
              <a:rPr lang="en-US" sz="2600" b="1" dirty="0">
                <a:solidFill>
                  <a:srgbClr val="FF0000"/>
                </a:solidFill>
              </a:rPr>
              <a:t>not </a:t>
            </a:r>
            <a:r>
              <a:rPr lang="en-US" sz="2600" b="1" dirty="0" smtClean="0">
                <a:solidFill>
                  <a:srgbClr val="FF0000"/>
                </a:solidFill>
              </a:rPr>
              <a:t>spatial</a:t>
            </a:r>
          </a:p>
          <a:p>
            <a:pPr marL="0" indent="0" eaLnBrk="1" hangingPunct="1">
              <a:buNone/>
            </a:pPr>
            <a:r>
              <a:rPr lang="en-US" sz="2800" dirty="0">
                <a:solidFill>
                  <a:srgbClr val="FF0000"/>
                </a:solidFill>
              </a:rPr>
              <a:t>Nodes </a:t>
            </a:r>
            <a:r>
              <a:rPr lang="en-US" sz="2800" dirty="0" smtClean="0">
                <a:solidFill>
                  <a:srgbClr val="FF0000"/>
                </a:solidFill>
              </a:rPr>
              <a:t>lack </a:t>
            </a:r>
            <a:r>
              <a:rPr lang="en-US" sz="2800" dirty="0">
                <a:solidFill>
                  <a:srgbClr val="FF0000"/>
                </a:solidFill>
              </a:rPr>
              <a:t>internal spatial structure </a:t>
            </a:r>
            <a:r>
              <a:rPr lang="en-US" sz="2800" dirty="0" smtClean="0">
                <a:solidFill>
                  <a:srgbClr val="00CC00"/>
                </a:solidFill>
              </a:rPr>
              <a:t>(In chemistry the </a:t>
            </a:r>
            <a:r>
              <a:rPr lang="en-US" sz="2800" b="1" dirty="0">
                <a:solidFill>
                  <a:srgbClr val="00CC00"/>
                </a:solidFill>
              </a:rPr>
              <a:t>stirred reactor </a:t>
            </a:r>
            <a:r>
              <a:rPr lang="en-US" sz="2800" dirty="0">
                <a:solidFill>
                  <a:srgbClr val="00CC00"/>
                </a:solidFill>
              </a:rPr>
              <a:t>model</a:t>
            </a:r>
            <a:r>
              <a:rPr lang="en-US" sz="2800" dirty="0" smtClean="0">
                <a:solidFill>
                  <a:srgbClr val="00CC00"/>
                </a:solidFill>
              </a:rPr>
              <a:t>)</a:t>
            </a:r>
          </a:p>
          <a:p>
            <a:pPr marL="0" indent="0" eaLnBrk="1" hangingPunct="1">
              <a:buNone/>
            </a:pPr>
            <a:r>
              <a:rPr lang="en-US" sz="2800" dirty="0" smtClean="0"/>
              <a:t>Network models used in many fields</a:t>
            </a:r>
            <a:endParaRPr lang="en-US" sz="2800" dirty="0"/>
          </a:p>
          <a:p>
            <a:pPr marL="0" indent="0" eaLnBrk="1" hangingPunct="1">
              <a:buNone/>
            </a:pPr>
            <a:endParaRPr lang="en-US" sz="2600" b="1" dirty="0" smtClean="0"/>
          </a:p>
        </p:txBody>
      </p:sp>
      <p:pic>
        <p:nvPicPr>
          <p:cNvPr id="13316" name="Picture 4" descr="Biocomplexity Log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7" name="Picture 5" descr="redblackblocki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rotWithShape="1">
          <a:blip r:embed="rId6"/>
          <a:srcRect l="32678" r="31101"/>
          <a:stretch/>
        </p:blipFill>
        <p:spPr>
          <a:xfrm>
            <a:off x="7126973" y="0"/>
            <a:ext cx="2017027" cy="3124200"/>
          </a:xfrm>
          <a:prstGeom prst="rect">
            <a:avLst/>
          </a:prstGeom>
        </p:spPr>
      </p:pic>
      <p:sp>
        <p:nvSpPr>
          <p:cNvPr id="4" name="Rectangle 3"/>
          <p:cNvSpPr/>
          <p:nvPr/>
        </p:nvSpPr>
        <p:spPr>
          <a:xfrm>
            <a:off x="7126974" y="2869751"/>
            <a:ext cx="2017026" cy="1015663"/>
          </a:xfrm>
          <a:prstGeom prst="rect">
            <a:avLst/>
          </a:prstGeom>
        </p:spPr>
        <p:txBody>
          <a:bodyPr wrap="square">
            <a:spAutoFit/>
          </a:bodyPr>
          <a:lstStyle/>
          <a:p>
            <a:r>
              <a:rPr lang="en-US" sz="1000" dirty="0"/>
              <a:t>https://upload.wikimedia.org/wikipedia/en/thumb/2/25/DynamicNetworkAnalysisExample.jpg/510px-DynamicNetworkAnalysisExample.jpg</a:t>
            </a:r>
          </a:p>
        </p:txBody>
      </p:sp>
      <p:pic>
        <p:nvPicPr>
          <p:cNvPr id="8" name="Picture 7"/>
          <p:cNvPicPr>
            <a:picLocks noChangeAspect="1"/>
          </p:cNvPicPr>
          <p:nvPr/>
        </p:nvPicPr>
        <p:blipFill rotWithShape="1">
          <a:blip r:embed="rId7"/>
          <a:srcRect r="68957"/>
          <a:stretch/>
        </p:blipFill>
        <p:spPr>
          <a:xfrm>
            <a:off x="6934200" y="3869335"/>
            <a:ext cx="2286000" cy="2355723"/>
          </a:xfrm>
          <a:prstGeom prst="rect">
            <a:avLst/>
          </a:prstGeom>
        </p:spPr>
      </p:pic>
      <p:sp>
        <p:nvSpPr>
          <p:cNvPr id="9" name="Rectangle 8"/>
          <p:cNvSpPr/>
          <p:nvPr/>
        </p:nvSpPr>
        <p:spPr>
          <a:xfrm>
            <a:off x="6934200" y="5692831"/>
            <a:ext cx="2433941" cy="707886"/>
          </a:xfrm>
          <a:prstGeom prst="rect">
            <a:avLst/>
          </a:prstGeom>
        </p:spPr>
        <p:txBody>
          <a:bodyPr wrap="square">
            <a:spAutoFit/>
          </a:bodyPr>
          <a:lstStyle/>
          <a:p>
            <a:r>
              <a:rPr lang="en-US" sz="1000" dirty="0"/>
              <a:t>https://dsweb.siam.org/The-Magazine/Article/adaptive-networks-in-action-opinion-formation-epidemics-and-the-evolution-of-cooperation</a:t>
            </a:r>
          </a:p>
        </p:txBody>
      </p:sp>
    </p:spTree>
    <p:extLst>
      <p:ext uri="{BB962C8B-B14F-4D97-AF65-F5344CB8AC3E}">
        <p14:creationId xmlns:p14="http://schemas.microsoft.com/office/powerpoint/2010/main" val="156260001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0"/>
            <a:ext cx="9144000" cy="685800"/>
          </a:xfrm>
        </p:spPr>
        <p:txBody>
          <a:bodyPr/>
          <a:lstStyle/>
          <a:p>
            <a:pPr eaLnBrk="1" hangingPunct="1"/>
            <a:r>
              <a:rPr lang="en-US" sz="3600" b="1" dirty="0" smtClean="0">
                <a:solidFill>
                  <a:srgbClr val="0000CC"/>
                </a:solidFill>
              </a:rPr>
              <a:t>Quantitative Questions</a:t>
            </a:r>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7" name="Picture 5"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p:cNvSpPr txBox="1"/>
          <p:nvPr/>
        </p:nvSpPr>
        <p:spPr>
          <a:xfrm>
            <a:off x="178405" y="685800"/>
            <a:ext cx="8787189" cy="4401205"/>
          </a:xfrm>
          <a:prstGeom prst="rect">
            <a:avLst/>
          </a:prstGeom>
          <a:noFill/>
        </p:spPr>
        <p:txBody>
          <a:bodyPr wrap="square" rtlCol="0">
            <a:spAutoFit/>
          </a:bodyPr>
          <a:lstStyle/>
          <a:p>
            <a:r>
              <a:rPr lang="en-US" sz="2000" dirty="0" smtClean="0"/>
              <a:t>Sometimes we can measure (or simply need to know) definite quantitative results:</a:t>
            </a:r>
          </a:p>
          <a:p>
            <a:endParaRPr lang="en-US" sz="2000" dirty="0" smtClean="0"/>
          </a:p>
          <a:p>
            <a:r>
              <a:rPr lang="en-US" sz="2000" dirty="0" smtClean="0"/>
              <a:t>Examples of quantitative questions include: </a:t>
            </a:r>
          </a:p>
          <a:p>
            <a:endParaRPr lang="en-US" sz="2000" dirty="0" smtClean="0"/>
          </a:p>
          <a:p>
            <a:r>
              <a:rPr lang="en-US" sz="2000" dirty="0" smtClean="0"/>
              <a:t>Is A bigger or less than a fixed concentration at some time?</a:t>
            </a:r>
          </a:p>
          <a:p>
            <a:endParaRPr lang="en-US" sz="2000" dirty="0"/>
          </a:p>
          <a:p>
            <a:endParaRPr lang="en-US" sz="2000" dirty="0" smtClean="0"/>
          </a:p>
          <a:p>
            <a:r>
              <a:rPr lang="en-US" sz="2000" dirty="0" smtClean="0"/>
              <a:t>When does A happen?                          How fast does A change?</a:t>
            </a:r>
          </a:p>
          <a:p>
            <a:endParaRPr lang="en-US" sz="2000" dirty="0" smtClean="0"/>
          </a:p>
          <a:p>
            <a:endParaRPr lang="en-US" sz="2000" dirty="0"/>
          </a:p>
          <a:p>
            <a:r>
              <a:rPr lang="en-US" sz="2000" dirty="0" smtClean="0"/>
              <a:t>How frequently does A happen </a:t>
            </a:r>
          </a:p>
          <a:p>
            <a:r>
              <a:rPr lang="en-US" sz="2000" dirty="0" smtClean="0"/>
              <a:t>(often relatively easy to measure)</a:t>
            </a:r>
          </a:p>
          <a:p>
            <a:endParaRPr lang="en-US" sz="2000" dirty="0" smtClean="0"/>
          </a:p>
        </p:txBody>
      </p:sp>
      <p:grpSp>
        <p:nvGrpSpPr>
          <p:cNvPr id="30" name="Group 29"/>
          <p:cNvGrpSpPr/>
          <p:nvPr/>
        </p:nvGrpSpPr>
        <p:grpSpPr>
          <a:xfrm>
            <a:off x="2819400" y="2388282"/>
            <a:ext cx="1656397" cy="1509233"/>
            <a:chOff x="4232213" y="2554664"/>
            <a:chExt cx="1656397" cy="1509233"/>
          </a:xfrm>
        </p:grpSpPr>
        <p:sp>
          <p:nvSpPr>
            <p:cNvPr id="31" name="Freeform 30"/>
            <p:cNvSpPr/>
            <p:nvPr/>
          </p:nvSpPr>
          <p:spPr>
            <a:xfrm>
              <a:off x="4685122" y="2931316"/>
              <a:ext cx="1159497" cy="629676"/>
            </a:xfrm>
            <a:custGeom>
              <a:avLst/>
              <a:gdLst>
                <a:gd name="connsiteX0" fmla="*/ 0 w 1159497"/>
                <a:gd name="connsiteY0" fmla="*/ 584882 h 629676"/>
                <a:gd name="connsiteX1" fmla="*/ 179109 w 1159497"/>
                <a:gd name="connsiteY1" fmla="*/ 584882 h 629676"/>
                <a:gd name="connsiteX2" fmla="*/ 311084 w 1159497"/>
                <a:gd name="connsiteY2" fmla="*/ 556602 h 629676"/>
                <a:gd name="connsiteX3" fmla="*/ 395925 w 1159497"/>
                <a:gd name="connsiteY3" fmla="*/ 122969 h 629676"/>
                <a:gd name="connsiteX4" fmla="*/ 424206 w 1159497"/>
                <a:gd name="connsiteY4" fmla="*/ 420 h 629676"/>
                <a:gd name="connsiteX5" fmla="*/ 480767 w 1159497"/>
                <a:gd name="connsiteY5" fmla="*/ 151249 h 629676"/>
                <a:gd name="connsiteX6" fmla="*/ 537327 w 1159497"/>
                <a:gd name="connsiteY6" fmla="*/ 594309 h 629676"/>
                <a:gd name="connsiteX7" fmla="*/ 1008668 w 1159497"/>
                <a:gd name="connsiteY7" fmla="*/ 603736 h 629676"/>
                <a:gd name="connsiteX8" fmla="*/ 1159497 w 1159497"/>
                <a:gd name="connsiteY8" fmla="*/ 613162 h 629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9497" h="629676">
                  <a:moveTo>
                    <a:pt x="0" y="584882"/>
                  </a:moveTo>
                  <a:cubicBezTo>
                    <a:pt x="63631" y="587238"/>
                    <a:pt x="127262" y="589595"/>
                    <a:pt x="179109" y="584882"/>
                  </a:cubicBezTo>
                  <a:cubicBezTo>
                    <a:pt x="230956" y="580169"/>
                    <a:pt x="274948" y="633587"/>
                    <a:pt x="311084" y="556602"/>
                  </a:cubicBezTo>
                  <a:cubicBezTo>
                    <a:pt x="347220" y="479617"/>
                    <a:pt x="377071" y="215666"/>
                    <a:pt x="395925" y="122969"/>
                  </a:cubicBezTo>
                  <a:cubicBezTo>
                    <a:pt x="414779" y="30272"/>
                    <a:pt x="410066" y="-4293"/>
                    <a:pt x="424206" y="420"/>
                  </a:cubicBezTo>
                  <a:cubicBezTo>
                    <a:pt x="438346" y="5133"/>
                    <a:pt x="461914" y="52268"/>
                    <a:pt x="480767" y="151249"/>
                  </a:cubicBezTo>
                  <a:cubicBezTo>
                    <a:pt x="499620" y="250230"/>
                    <a:pt x="449344" y="518895"/>
                    <a:pt x="537327" y="594309"/>
                  </a:cubicBezTo>
                  <a:cubicBezTo>
                    <a:pt x="625310" y="669723"/>
                    <a:pt x="904973" y="600594"/>
                    <a:pt x="1008668" y="603736"/>
                  </a:cubicBezTo>
                  <a:cubicBezTo>
                    <a:pt x="1112363" y="606878"/>
                    <a:pt x="1135930" y="610020"/>
                    <a:pt x="1159497" y="613162"/>
                  </a:cubicBezTo>
                </a:path>
              </a:pathLst>
            </a:cu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5" name="Group 34"/>
            <p:cNvGrpSpPr/>
            <p:nvPr/>
          </p:nvGrpSpPr>
          <p:grpSpPr>
            <a:xfrm>
              <a:off x="4232213" y="2554664"/>
              <a:ext cx="1656397" cy="1509233"/>
              <a:chOff x="4232213" y="2554664"/>
              <a:chExt cx="1656397" cy="1509233"/>
            </a:xfrm>
          </p:grpSpPr>
          <p:grpSp>
            <p:nvGrpSpPr>
              <p:cNvPr id="37" name="Group 36"/>
              <p:cNvGrpSpPr/>
              <p:nvPr/>
            </p:nvGrpSpPr>
            <p:grpSpPr>
              <a:xfrm>
                <a:off x="4232213" y="2554664"/>
                <a:ext cx="1656397" cy="1509233"/>
                <a:chOff x="4232213" y="2554664"/>
                <a:chExt cx="1656397" cy="1509233"/>
              </a:xfrm>
            </p:grpSpPr>
            <p:grpSp>
              <p:nvGrpSpPr>
                <p:cNvPr id="39" name="Group 38"/>
                <p:cNvGrpSpPr/>
                <p:nvPr/>
              </p:nvGrpSpPr>
              <p:grpSpPr>
                <a:xfrm>
                  <a:off x="4232213" y="2818615"/>
                  <a:ext cx="1656397" cy="1245282"/>
                  <a:chOff x="2221414" y="2672593"/>
                  <a:chExt cx="1656397" cy="1245282"/>
                </a:xfrm>
              </p:grpSpPr>
              <p:grpSp>
                <p:nvGrpSpPr>
                  <p:cNvPr id="42" name="Group 41"/>
                  <p:cNvGrpSpPr/>
                  <p:nvPr/>
                </p:nvGrpSpPr>
                <p:grpSpPr>
                  <a:xfrm>
                    <a:off x="2221414" y="2672593"/>
                    <a:ext cx="1656397" cy="914400"/>
                    <a:chOff x="2221414" y="2672593"/>
                    <a:chExt cx="1656397" cy="914400"/>
                  </a:xfrm>
                </p:grpSpPr>
                <p:grpSp>
                  <p:nvGrpSpPr>
                    <p:cNvPr id="44" name="Group 43"/>
                    <p:cNvGrpSpPr/>
                    <p:nvPr/>
                  </p:nvGrpSpPr>
                  <p:grpSpPr>
                    <a:xfrm>
                      <a:off x="2658611" y="2672593"/>
                      <a:ext cx="1219200" cy="914400"/>
                      <a:chOff x="2658611" y="2672593"/>
                      <a:chExt cx="1219200" cy="914400"/>
                    </a:xfrm>
                  </p:grpSpPr>
                  <p:cxnSp>
                    <p:nvCxnSpPr>
                      <p:cNvPr id="46" name="Straight Arrow Connector 45"/>
                      <p:cNvCxnSpPr/>
                      <p:nvPr/>
                    </p:nvCxnSpPr>
                    <p:spPr>
                      <a:xfrm flipV="1">
                        <a:off x="2667000" y="2672593"/>
                        <a:ext cx="0" cy="9144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p:nvPr/>
                    </p:nvCxnSpPr>
                    <p:spPr>
                      <a:xfrm rot="5400000" flipV="1">
                        <a:off x="3268211" y="2963411"/>
                        <a:ext cx="0" cy="12192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45" name="TextBox 44"/>
                    <p:cNvSpPr txBox="1"/>
                    <p:nvPr/>
                  </p:nvSpPr>
                  <p:spPr>
                    <a:xfrm>
                      <a:off x="2221414" y="2828300"/>
                      <a:ext cx="461665" cy="665118"/>
                    </a:xfrm>
                    <a:prstGeom prst="rect">
                      <a:avLst/>
                    </a:prstGeom>
                    <a:noFill/>
                  </p:spPr>
                  <p:txBody>
                    <a:bodyPr vert="vert270" wrap="none" rtlCol="0">
                      <a:spAutoFit/>
                    </a:bodyPr>
                    <a:lstStyle/>
                    <a:p>
                      <a:r>
                        <a:rPr lang="en-US" dirty="0" smtClean="0">
                          <a:solidFill>
                            <a:srgbClr val="0000CC"/>
                          </a:solidFill>
                        </a:rPr>
                        <a:t>Value</a:t>
                      </a:r>
                      <a:endParaRPr lang="en-US" dirty="0">
                        <a:solidFill>
                          <a:srgbClr val="0000CC"/>
                        </a:solidFill>
                      </a:endParaRPr>
                    </a:p>
                  </p:txBody>
                </p:sp>
              </p:grpSp>
              <p:sp>
                <p:nvSpPr>
                  <p:cNvPr id="43" name="TextBox 42"/>
                  <p:cNvSpPr txBox="1"/>
                  <p:nvPr/>
                </p:nvSpPr>
                <p:spPr>
                  <a:xfrm>
                    <a:off x="2895600" y="3548543"/>
                    <a:ext cx="914400" cy="369332"/>
                  </a:xfrm>
                  <a:prstGeom prst="rect">
                    <a:avLst/>
                  </a:prstGeom>
                  <a:noFill/>
                </p:spPr>
                <p:txBody>
                  <a:bodyPr wrap="square" rtlCol="0">
                    <a:spAutoFit/>
                  </a:bodyPr>
                  <a:lstStyle/>
                  <a:p>
                    <a:r>
                      <a:rPr lang="en-US" dirty="0" smtClean="0">
                        <a:solidFill>
                          <a:srgbClr val="0000CC"/>
                        </a:solidFill>
                      </a:rPr>
                      <a:t>Time</a:t>
                    </a:r>
                    <a:endParaRPr lang="en-US" dirty="0">
                      <a:solidFill>
                        <a:srgbClr val="0000CC"/>
                      </a:solidFill>
                    </a:endParaRPr>
                  </a:p>
                </p:txBody>
              </p:sp>
            </p:grpSp>
            <p:sp>
              <p:nvSpPr>
                <p:cNvPr id="40" name="TextBox 39"/>
                <p:cNvSpPr txBox="1"/>
                <p:nvPr/>
              </p:nvSpPr>
              <p:spPr>
                <a:xfrm>
                  <a:off x="4944746" y="2554664"/>
                  <a:ext cx="351378" cy="369332"/>
                </a:xfrm>
                <a:prstGeom prst="rect">
                  <a:avLst/>
                </a:prstGeom>
                <a:noFill/>
              </p:spPr>
              <p:txBody>
                <a:bodyPr wrap="none" rtlCol="0">
                  <a:spAutoFit/>
                </a:bodyPr>
                <a:lstStyle/>
                <a:p>
                  <a:r>
                    <a:rPr lang="en-US" b="1" dirty="0" smtClean="0">
                      <a:solidFill>
                        <a:srgbClr val="00CC00"/>
                      </a:solidFill>
                    </a:rPr>
                    <a:t>A</a:t>
                  </a:r>
                  <a:endParaRPr lang="en-US" b="1" dirty="0">
                    <a:solidFill>
                      <a:srgbClr val="00CC00"/>
                    </a:solidFill>
                  </a:endParaRPr>
                </a:p>
              </p:txBody>
            </p:sp>
          </p:grpSp>
          <p:cxnSp>
            <p:nvCxnSpPr>
              <p:cNvPr id="38" name="Straight Arrow Connector 37"/>
              <p:cNvCxnSpPr>
                <a:stCxn id="40" idx="2"/>
              </p:cNvCxnSpPr>
              <p:nvPr/>
            </p:nvCxnSpPr>
            <p:spPr>
              <a:xfrm>
                <a:off x="5120435" y="2923996"/>
                <a:ext cx="5305" cy="792429"/>
              </a:xfrm>
              <a:prstGeom prst="straightConnector1">
                <a:avLst/>
              </a:prstGeom>
              <a:ln w="25400">
                <a:solidFill>
                  <a:schemeClr val="tx1"/>
                </a:solidFill>
                <a:prstDash val="sysDot"/>
                <a:tailEnd type="none"/>
              </a:ln>
            </p:spPr>
            <p:style>
              <a:lnRef idx="1">
                <a:schemeClr val="accent1"/>
              </a:lnRef>
              <a:fillRef idx="0">
                <a:schemeClr val="accent1"/>
              </a:fillRef>
              <a:effectRef idx="0">
                <a:schemeClr val="accent1"/>
              </a:effectRef>
              <a:fontRef idx="minor">
                <a:schemeClr val="tx1"/>
              </a:fontRef>
            </p:style>
          </p:cxnSp>
        </p:grpSp>
      </p:grpSp>
      <p:grpSp>
        <p:nvGrpSpPr>
          <p:cNvPr id="28" name="Group 27"/>
          <p:cNvGrpSpPr/>
          <p:nvPr/>
        </p:nvGrpSpPr>
        <p:grpSpPr>
          <a:xfrm>
            <a:off x="7407978" y="2322414"/>
            <a:ext cx="1904636" cy="1301308"/>
            <a:chOff x="7218433" y="2764934"/>
            <a:chExt cx="1904636" cy="1301308"/>
          </a:xfrm>
        </p:grpSpPr>
        <p:grpSp>
          <p:nvGrpSpPr>
            <p:cNvPr id="49" name="Group 48"/>
            <p:cNvGrpSpPr/>
            <p:nvPr/>
          </p:nvGrpSpPr>
          <p:grpSpPr>
            <a:xfrm>
              <a:off x="7218433" y="2820960"/>
              <a:ext cx="1656397" cy="1245282"/>
              <a:chOff x="5715000" y="1547967"/>
              <a:chExt cx="1656397" cy="1245282"/>
            </a:xfrm>
          </p:grpSpPr>
          <p:grpSp>
            <p:nvGrpSpPr>
              <p:cNvPr id="51" name="Group 50"/>
              <p:cNvGrpSpPr/>
              <p:nvPr/>
            </p:nvGrpSpPr>
            <p:grpSpPr>
              <a:xfrm>
                <a:off x="5715000" y="1547967"/>
                <a:ext cx="1656397" cy="1245282"/>
                <a:chOff x="5867400" y="2057400"/>
                <a:chExt cx="1656397" cy="1245282"/>
              </a:xfrm>
            </p:grpSpPr>
            <p:grpSp>
              <p:nvGrpSpPr>
                <p:cNvPr id="53" name="Group 52"/>
                <p:cNvGrpSpPr/>
                <p:nvPr/>
              </p:nvGrpSpPr>
              <p:grpSpPr>
                <a:xfrm>
                  <a:off x="5867400" y="2057400"/>
                  <a:ext cx="1656397" cy="1245282"/>
                  <a:chOff x="2221414" y="2672593"/>
                  <a:chExt cx="1656397" cy="1245282"/>
                </a:xfrm>
              </p:grpSpPr>
              <p:grpSp>
                <p:nvGrpSpPr>
                  <p:cNvPr id="56" name="Group 55"/>
                  <p:cNvGrpSpPr/>
                  <p:nvPr/>
                </p:nvGrpSpPr>
                <p:grpSpPr>
                  <a:xfrm>
                    <a:off x="2221414" y="2672593"/>
                    <a:ext cx="1656397" cy="914400"/>
                    <a:chOff x="2221414" y="2672593"/>
                    <a:chExt cx="1656397" cy="914400"/>
                  </a:xfrm>
                </p:grpSpPr>
                <p:grpSp>
                  <p:nvGrpSpPr>
                    <p:cNvPr id="58" name="Group 57"/>
                    <p:cNvGrpSpPr/>
                    <p:nvPr/>
                  </p:nvGrpSpPr>
                  <p:grpSpPr>
                    <a:xfrm>
                      <a:off x="2658611" y="2672593"/>
                      <a:ext cx="1219200" cy="914400"/>
                      <a:chOff x="2658611" y="2672593"/>
                      <a:chExt cx="1219200" cy="914400"/>
                    </a:xfrm>
                  </p:grpSpPr>
                  <p:cxnSp>
                    <p:nvCxnSpPr>
                      <p:cNvPr id="60" name="Straight Arrow Connector 59"/>
                      <p:cNvCxnSpPr/>
                      <p:nvPr/>
                    </p:nvCxnSpPr>
                    <p:spPr>
                      <a:xfrm flipV="1">
                        <a:off x="2667000" y="2672593"/>
                        <a:ext cx="0" cy="9144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p:nvPr/>
                    </p:nvCxnSpPr>
                    <p:spPr>
                      <a:xfrm rot="5400000" flipV="1">
                        <a:off x="3268211" y="2963411"/>
                        <a:ext cx="0" cy="12192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59" name="TextBox 58"/>
                    <p:cNvSpPr txBox="1"/>
                    <p:nvPr/>
                  </p:nvSpPr>
                  <p:spPr>
                    <a:xfrm>
                      <a:off x="2221414" y="2828300"/>
                      <a:ext cx="461665" cy="665118"/>
                    </a:xfrm>
                    <a:prstGeom prst="rect">
                      <a:avLst/>
                    </a:prstGeom>
                    <a:noFill/>
                  </p:spPr>
                  <p:txBody>
                    <a:bodyPr vert="vert270" wrap="none" rtlCol="0">
                      <a:spAutoFit/>
                    </a:bodyPr>
                    <a:lstStyle/>
                    <a:p>
                      <a:r>
                        <a:rPr lang="en-US" dirty="0" smtClean="0">
                          <a:solidFill>
                            <a:srgbClr val="0000CC"/>
                          </a:solidFill>
                        </a:rPr>
                        <a:t>Value</a:t>
                      </a:r>
                      <a:endParaRPr lang="en-US" dirty="0">
                        <a:solidFill>
                          <a:srgbClr val="0000CC"/>
                        </a:solidFill>
                      </a:endParaRPr>
                    </a:p>
                  </p:txBody>
                </p:sp>
              </p:grpSp>
              <p:sp>
                <p:nvSpPr>
                  <p:cNvPr id="57" name="TextBox 56"/>
                  <p:cNvSpPr txBox="1"/>
                  <p:nvPr/>
                </p:nvSpPr>
                <p:spPr>
                  <a:xfrm>
                    <a:off x="2895600" y="3548543"/>
                    <a:ext cx="914400" cy="369332"/>
                  </a:xfrm>
                  <a:prstGeom prst="rect">
                    <a:avLst/>
                  </a:prstGeom>
                  <a:noFill/>
                </p:spPr>
                <p:txBody>
                  <a:bodyPr wrap="square" rtlCol="0">
                    <a:spAutoFit/>
                  </a:bodyPr>
                  <a:lstStyle/>
                  <a:p>
                    <a:r>
                      <a:rPr lang="en-US" dirty="0" smtClean="0">
                        <a:solidFill>
                          <a:srgbClr val="0000CC"/>
                        </a:solidFill>
                      </a:rPr>
                      <a:t>Time</a:t>
                    </a:r>
                    <a:endParaRPr lang="en-US" dirty="0">
                      <a:solidFill>
                        <a:srgbClr val="0000CC"/>
                      </a:solidFill>
                    </a:endParaRPr>
                  </a:p>
                </p:txBody>
              </p:sp>
            </p:grpSp>
            <p:sp>
              <p:nvSpPr>
                <p:cNvPr id="54" name="Freeform 53"/>
                <p:cNvSpPr/>
                <p:nvPr/>
              </p:nvSpPr>
              <p:spPr>
                <a:xfrm>
                  <a:off x="6325386" y="2177592"/>
                  <a:ext cx="952107" cy="377072"/>
                </a:xfrm>
                <a:custGeom>
                  <a:avLst/>
                  <a:gdLst>
                    <a:gd name="connsiteX0" fmla="*/ 0 w 952107"/>
                    <a:gd name="connsiteY0" fmla="*/ 377072 h 377072"/>
                    <a:gd name="connsiteX1" fmla="*/ 339365 w 952107"/>
                    <a:gd name="connsiteY1" fmla="*/ 301657 h 377072"/>
                    <a:gd name="connsiteX2" fmla="*/ 669303 w 952107"/>
                    <a:gd name="connsiteY2" fmla="*/ 94268 h 377072"/>
                    <a:gd name="connsiteX3" fmla="*/ 952107 w 952107"/>
                    <a:gd name="connsiteY3" fmla="*/ 0 h 377072"/>
                    <a:gd name="connsiteX4" fmla="*/ 952107 w 952107"/>
                    <a:gd name="connsiteY4" fmla="*/ 0 h 377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107" h="377072">
                      <a:moveTo>
                        <a:pt x="0" y="377072"/>
                      </a:moveTo>
                      <a:cubicBezTo>
                        <a:pt x="113907" y="362931"/>
                        <a:pt x="227815" y="348791"/>
                        <a:pt x="339365" y="301657"/>
                      </a:cubicBezTo>
                      <a:cubicBezTo>
                        <a:pt x="450915" y="254523"/>
                        <a:pt x="567179" y="144544"/>
                        <a:pt x="669303" y="94268"/>
                      </a:cubicBezTo>
                      <a:cubicBezTo>
                        <a:pt x="771427" y="43992"/>
                        <a:pt x="952107" y="0"/>
                        <a:pt x="952107" y="0"/>
                      </a:cubicBezTo>
                      <a:lnTo>
                        <a:pt x="952107" y="0"/>
                      </a:lnTo>
                    </a:path>
                  </a:pathLst>
                </a:custGeom>
                <a:noFill/>
                <a:ln w="38100">
                  <a:solidFill>
                    <a:srgbClr val="00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52" name="Straight Arrow Connector 51"/>
              <p:cNvCxnSpPr/>
              <p:nvPr/>
            </p:nvCxnSpPr>
            <p:spPr>
              <a:xfrm flipV="1">
                <a:off x="6223460" y="1635748"/>
                <a:ext cx="874642" cy="485869"/>
              </a:xfrm>
              <a:prstGeom prst="straightConnector1">
                <a:avLst/>
              </a:prstGeom>
              <a:ln w="25400">
                <a:solidFill>
                  <a:srgbClr val="0000CC"/>
                </a:solidFill>
                <a:prstDash val="sysDot"/>
                <a:tailEnd type="none"/>
              </a:ln>
            </p:spPr>
            <p:style>
              <a:lnRef idx="1">
                <a:schemeClr val="accent1"/>
              </a:lnRef>
              <a:fillRef idx="0">
                <a:schemeClr val="accent1"/>
              </a:fillRef>
              <a:effectRef idx="0">
                <a:schemeClr val="accent1"/>
              </a:effectRef>
              <a:fontRef idx="minor">
                <a:schemeClr val="tx1"/>
              </a:fontRef>
            </p:style>
          </p:cxnSp>
        </p:grpSp>
        <p:sp>
          <p:nvSpPr>
            <p:cNvPr id="63" name="TextBox 62"/>
            <p:cNvSpPr txBox="1"/>
            <p:nvPr/>
          </p:nvSpPr>
          <p:spPr>
            <a:xfrm>
              <a:off x="7675269" y="2764934"/>
              <a:ext cx="1447800" cy="338554"/>
            </a:xfrm>
            <a:prstGeom prst="rect">
              <a:avLst/>
            </a:prstGeom>
            <a:noFill/>
          </p:spPr>
          <p:txBody>
            <a:bodyPr wrap="square" rtlCol="0">
              <a:spAutoFit/>
            </a:bodyPr>
            <a:lstStyle/>
            <a:p>
              <a:r>
                <a:rPr lang="en-US" sz="1600" b="1" dirty="0" smtClean="0">
                  <a:solidFill>
                    <a:srgbClr val="0000CC"/>
                  </a:solidFill>
                </a:rPr>
                <a:t>Slope</a:t>
              </a:r>
              <a:endParaRPr lang="en-US" sz="1600" b="1" dirty="0">
                <a:solidFill>
                  <a:srgbClr val="0000CC"/>
                </a:solidFill>
              </a:endParaRPr>
            </a:p>
          </p:txBody>
        </p:sp>
      </p:grpSp>
      <p:sp>
        <p:nvSpPr>
          <p:cNvPr id="65" name="TextBox 64"/>
          <p:cNvSpPr txBox="1"/>
          <p:nvPr/>
        </p:nvSpPr>
        <p:spPr>
          <a:xfrm>
            <a:off x="3716782" y="2588337"/>
            <a:ext cx="1447800" cy="338554"/>
          </a:xfrm>
          <a:prstGeom prst="rect">
            <a:avLst/>
          </a:prstGeom>
          <a:noFill/>
        </p:spPr>
        <p:txBody>
          <a:bodyPr wrap="square" rtlCol="0">
            <a:spAutoFit/>
          </a:bodyPr>
          <a:lstStyle/>
          <a:p>
            <a:r>
              <a:rPr lang="en-US" sz="1600" b="1" dirty="0" smtClean="0">
                <a:solidFill>
                  <a:srgbClr val="0000CC"/>
                </a:solidFill>
              </a:rPr>
              <a:t>Event Time</a:t>
            </a:r>
            <a:endParaRPr lang="en-US" sz="1600" b="1" dirty="0">
              <a:solidFill>
                <a:srgbClr val="0000CC"/>
              </a:solidFill>
            </a:endParaRPr>
          </a:p>
        </p:txBody>
      </p:sp>
      <p:grpSp>
        <p:nvGrpSpPr>
          <p:cNvPr id="62" name="Group 61"/>
          <p:cNvGrpSpPr/>
          <p:nvPr/>
        </p:nvGrpSpPr>
        <p:grpSpPr>
          <a:xfrm>
            <a:off x="6093010" y="942068"/>
            <a:ext cx="2762768" cy="1446214"/>
            <a:chOff x="6093010" y="942068"/>
            <a:chExt cx="2762768" cy="1446214"/>
          </a:xfrm>
        </p:grpSpPr>
        <p:sp>
          <p:nvSpPr>
            <p:cNvPr id="66" name="TextBox 65"/>
            <p:cNvSpPr txBox="1"/>
            <p:nvPr/>
          </p:nvSpPr>
          <p:spPr>
            <a:xfrm>
              <a:off x="6867427" y="942068"/>
              <a:ext cx="660245" cy="338554"/>
            </a:xfrm>
            <a:prstGeom prst="rect">
              <a:avLst/>
            </a:prstGeom>
            <a:noFill/>
          </p:spPr>
          <p:txBody>
            <a:bodyPr wrap="none" rtlCol="0">
              <a:spAutoFit/>
            </a:bodyPr>
            <a:lstStyle/>
            <a:p>
              <a:r>
                <a:rPr lang="en-US" sz="1600" b="1" dirty="0" smtClean="0">
                  <a:solidFill>
                    <a:srgbClr val="0000CC"/>
                  </a:solidFill>
                </a:rPr>
                <a:t>Time</a:t>
              </a:r>
              <a:endParaRPr lang="en-US" sz="1600" b="1" dirty="0">
                <a:solidFill>
                  <a:srgbClr val="0000CC"/>
                </a:solidFill>
              </a:endParaRPr>
            </a:p>
          </p:txBody>
        </p:sp>
        <p:grpSp>
          <p:nvGrpSpPr>
            <p:cNvPr id="29" name="Group 28"/>
            <p:cNvGrpSpPr/>
            <p:nvPr/>
          </p:nvGrpSpPr>
          <p:grpSpPr>
            <a:xfrm>
              <a:off x="6093010" y="1143000"/>
              <a:ext cx="2762768" cy="1245282"/>
              <a:chOff x="6093010" y="1143000"/>
              <a:chExt cx="2762768" cy="1245282"/>
            </a:xfrm>
          </p:grpSpPr>
          <p:grpSp>
            <p:nvGrpSpPr>
              <p:cNvPr id="25" name="Group 24"/>
              <p:cNvGrpSpPr/>
              <p:nvPr/>
            </p:nvGrpSpPr>
            <p:grpSpPr>
              <a:xfrm>
                <a:off x="6093010" y="1143000"/>
                <a:ext cx="2762768" cy="1245282"/>
                <a:chOff x="6695710" y="1233608"/>
                <a:chExt cx="2762768" cy="1245282"/>
              </a:xfrm>
            </p:grpSpPr>
            <p:grpSp>
              <p:nvGrpSpPr>
                <p:cNvPr id="23" name="Group 22"/>
                <p:cNvGrpSpPr/>
                <p:nvPr/>
              </p:nvGrpSpPr>
              <p:grpSpPr>
                <a:xfrm>
                  <a:off x="6695710" y="1233608"/>
                  <a:ext cx="1656397" cy="1245282"/>
                  <a:chOff x="5715000" y="1547967"/>
                  <a:chExt cx="1656397" cy="1245282"/>
                </a:xfrm>
              </p:grpSpPr>
              <p:grpSp>
                <p:nvGrpSpPr>
                  <p:cNvPr id="13" name="Group 12"/>
                  <p:cNvGrpSpPr/>
                  <p:nvPr/>
                </p:nvGrpSpPr>
                <p:grpSpPr>
                  <a:xfrm>
                    <a:off x="5715000" y="1547967"/>
                    <a:ext cx="1656397" cy="1245282"/>
                    <a:chOff x="5867400" y="2057400"/>
                    <a:chExt cx="1656397" cy="1245282"/>
                  </a:xfrm>
                </p:grpSpPr>
                <p:grpSp>
                  <p:nvGrpSpPr>
                    <p:cNvPr id="14" name="Group 13"/>
                    <p:cNvGrpSpPr/>
                    <p:nvPr/>
                  </p:nvGrpSpPr>
                  <p:grpSpPr>
                    <a:xfrm>
                      <a:off x="5867400" y="2057400"/>
                      <a:ext cx="1656397" cy="1245282"/>
                      <a:chOff x="2221414" y="2672593"/>
                      <a:chExt cx="1656397" cy="1245282"/>
                    </a:xfrm>
                  </p:grpSpPr>
                  <p:grpSp>
                    <p:nvGrpSpPr>
                      <p:cNvPr id="17" name="Group 16"/>
                      <p:cNvGrpSpPr/>
                      <p:nvPr/>
                    </p:nvGrpSpPr>
                    <p:grpSpPr>
                      <a:xfrm>
                        <a:off x="2221414" y="2672593"/>
                        <a:ext cx="1656397" cy="914400"/>
                        <a:chOff x="2221414" y="2672593"/>
                        <a:chExt cx="1656397" cy="914400"/>
                      </a:xfrm>
                    </p:grpSpPr>
                    <p:grpSp>
                      <p:nvGrpSpPr>
                        <p:cNvPr id="19" name="Group 18"/>
                        <p:cNvGrpSpPr/>
                        <p:nvPr/>
                      </p:nvGrpSpPr>
                      <p:grpSpPr>
                        <a:xfrm>
                          <a:off x="2658611" y="2672593"/>
                          <a:ext cx="1219200" cy="914400"/>
                          <a:chOff x="2658611" y="2672593"/>
                          <a:chExt cx="1219200" cy="914400"/>
                        </a:xfrm>
                      </p:grpSpPr>
                      <p:cxnSp>
                        <p:nvCxnSpPr>
                          <p:cNvPr id="21" name="Straight Arrow Connector 20"/>
                          <p:cNvCxnSpPr/>
                          <p:nvPr/>
                        </p:nvCxnSpPr>
                        <p:spPr>
                          <a:xfrm flipV="1">
                            <a:off x="2667000" y="2672593"/>
                            <a:ext cx="0" cy="9144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rot="5400000" flipV="1">
                            <a:off x="3268211" y="2963411"/>
                            <a:ext cx="0" cy="12192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20" name="TextBox 19"/>
                        <p:cNvSpPr txBox="1"/>
                        <p:nvPr/>
                      </p:nvSpPr>
                      <p:spPr>
                        <a:xfrm>
                          <a:off x="2221414" y="2828300"/>
                          <a:ext cx="461665" cy="665118"/>
                        </a:xfrm>
                        <a:prstGeom prst="rect">
                          <a:avLst/>
                        </a:prstGeom>
                        <a:noFill/>
                      </p:spPr>
                      <p:txBody>
                        <a:bodyPr vert="vert270" wrap="none" rtlCol="0">
                          <a:spAutoFit/>
                        </a:bodyPr>
                        <a:lstStyle/>
                        <a:p>
                          <a:r>
                            <a:rPr lang="en-US" dirty="0" smtClean="0">
                              <a:solidFill>
                                <a:srgbClr val="0000CC"/>
                              </a:solidFill>
                            </a:rPr>
                            <a:t>Value</a:t>
                          </a:r>
                          <a:endParaRPr lang="en-US" dirty="0">
                            <a:solidFill>
                              <a:srgbClr val="0000CC"/>
                            </a:solidFill>
                          </a:endParaRPr>
                        </a:p>
                      </p:txBody>
                    </p:sp>
                  </p:grpSp>
                  <p:sp>
                    <p:nvSpPr>
                      <p:cNvPr id="18" name="TextBox 17"/>
                      <p:cNvSpPr txBox="1"/>
                      <p:nvPr/>
                    </p:nvSpPr>
                    <p:spPr>
                      <a:xfrm>
                        <a:off x="2895600" y="3548543"/>
                        <a:ext cx="914400" cy="369332"/>
                      </a:xfrm>
                      <a:prstGeom prst="rect">
                        <a:avLst/>
                      </a:prstGeom>
                      <a:noFill/>
                    </p:spPr>
                    <p:txBody>
                      <a:bodyPr wrap="square" rtlCol="0">
                        <a:spAutoFit/>
                      </a:bodyPr>
                      <a:lstStyle/>
                      <a:p>
                        <a:r>
                          <a:rPr lang="en-US" dirty="0" smtClean="0">
                            <a:solidFill>
                              <a:srgbClr val="0000CC"/>
                            </a:solidFill>
                          </a:rPr>
                          <a:t>Time</a:t>
                        </a:r>
                        <a:endParaRPr lang="en-US" dirty="0">
                          <a:solidFill>
                            <a:srgbClr val="0000CC"/>
                          </a:solidFill>
                        </a:endParaRPr>
                      </a:p>
                    </p:txBody>
                  </p:sp>
                </p:grpSp>
                <p:sp>
                  <p:nvSpPr>
                    <p:cNvPr id="15" name="Freeform 14"/>
                    <p:cNvSpPr/>
                    <p:nvPr/>
                  </p:nvSpPr>
                  <p:spPr>
                    <a:xfrm>
                      <a:off x="6325386" y="2177592"/>
                      <a:ext cx="952107" cy="377072"/>
                    </a:xfrm>
                    <a:custGeom>
                      <a:avLst/>
                      <a:gdLst>
                        <a:gd name="connsiteX0" fmla="*/ 0 w 952107"/>
                        <a:gd name="connsiteY0" fmla="*/ 377072 h 377072"/>
                        <a:gd name="connsiteX1" fmla="*/ 339365 w 952107"/>
                        <a:gd name="connsiteY1" fmla="*/ 301657 h 377072"/>
                        <a:gd name="connsiteX2" fmla="*/ 669303 w 952107"/>
                        <a:gd name="connsiteY2" fmla="*/ 94268 h 377072"/>
                        <a:gd name="connsiteX3" fmla="*/ 952107 w 952107"/>
                        <a:gd name="connsiteY3" fmla="*/ 0 h 377072"/>
                        <a:gd name="connsiteX4" fmla="*/ 952107 w 952107"/>
                        <a:gd name="connsiteY4" fmla="*/ 0 h 377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107" h="377072">
                          <a:moveTo>
                            <a:pt x="0" y="377072"/>
                          </a:moveTo>
                          <a:cubicBezTo>
                            <a:pt x="113907" y="362931"/>
                            <a:pt x="227815" y="348791"/>
                            <a:pt x="339365" y="301657"/>
                          </a:cubicBezTo>
                          <a:cubicBezTo>
                            <a:pt x="450915" y="254523"/>
                            <a:pt x="567179" y="144544"/>
                            <a:pt x="669303" y="94268"/>
                          </a:cubicBezTo>
                          <a:cubicBezTo>
                            <a:pt x="771427" y="43992"/>
                            <a:pt x="952107" y="0"/>
                            <a:pt x="952107" y="0"/>
                          </a:cubicBezTo>
                          <a:lnTo>
                            <a:pt x="952107" y="0"/>
                          </a:lnTo>
                        </a:path>
                      </a:pathLst>
                    </a:custGeom>
                    <a:noFill/>
                    <a:ln w="38100">
                      <a:solidFill>
                        <a:srgbClr val="00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15"/>
                    <p:cNvSpPr/>
                    <p:nvPr/>
                  </p:nvSpPr>
                  <p:spPr>
                    <a:xfrm>
                      <a:off x="6306532" y="2545237"/>
                      <a:ext cx="989814" cy="245097"/>
                    </a:xfrm>
                    <a:custGeom>
                      <a:avLst/>
                      <a:gdLst>
                        <a:gd name="connsiteX0" fmla="*/ 0 w 989814"/>
                        <a:gd name="connsiteY0" fmla="*/ 0 h 245097"/>
                        <a:gd name="connsiteX1" fmla="*/ 311084 w 989814"/>
                        <a:gd name="connsiteY1" fmla="*/ 37707 h 245097"/>
                        <a:gd name="connsiteX2" fmla="*/ 678730 w 989814"/>
                        <a:gd name="connsiteY2" fmla="*/ 188536 h 245097"/>
                        <a:gd name="connsiteX3" fmla="*/ 989814 w 989814"/>
                        <a:gd name="connsiteY3" fmla="*/ 245097 h 245097"/>
                      </a:gdLst>
                      <a:ahLst/>
                      <a:cxnLst>
                        <a:cxn ang="0">
                          <a:pos x="connsiteX0" y="connsiteY0"/>
                        </a:cxn>
                        <a:cxn ang="0">
                          <a:pos x="connsiteX1" y="connsiteY1"/>
                        </a:cxn>
                        <a:cxn ang="0">
                          <a:pos x="connsiteX2" y="connsiteY2"/>
                        </a:cxn>
                        <a:cxn ang="0">
                          <a:pos x="connsiteX3" y="connsiteY3"/>
                        </a:cxn>
                      </a:cxnLst>
                      <a:rect l="l" t="t" r="r" b="b"/>
                      <a:pathLst>
                        <a:path w="989814" h="245097">
                          <a:moveTo>
                            <a:pt x="0" y="0"/>
                          </a:moveTo>
                          <a:cubicBezTo>
                            <a:pt x="98981" y="3142"/>
                            <a:pt x="197962" y="6284"/>
                            <a:pt x="311084" y="37707"/>
                          </a:cubicBezTo>
                          <a:cubicBezTo>
                            <a:pt x="424206" y="69130"/>
                            <a:pt x="565608" y="153971"/>
                            <a:pt x="678730" y="188536"/>
                          </a:cubicBezTo>
                          <a:cubicBezTo>
                            <a:pt x="791852" y="223101"/>
                            <a:pt x="890833" y="234099"/>
                            <a:pt x="989814" y="245097"/>
                          </a:cubicBezTo>
                        </a:path>
                      </a:pathLst>
                    </a:cu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26" name="Straight Arrow Connector 25"/>
                  <p:cNvCxnSpPr/>
                  <p:nvPr/>
                </p:nvCxnSpPr>
                <p:spPr>
                  <a:xfrm rot="5400000" flipV="1">
                    <a:off x="6720840" y="1316469"/>
                    <a:ext cx="0" cy="1097280"/>
                  </a:xfrm>
                  <a:prstGeom prst="straightConnector1">
                    <a:avLst/>
                  </a:prstGeom>
                  <a:ln w="25400">
                    <a:solidFill>
                      <a:srgbClr val="0000CC"/>
                    </a:solidFill>
                    <a:prstDash val="sysDot"/>
                    <a:tailEnd type="none"/>
                  </a:ln>
                </p:spPr>
                <p:style>
                  <a:lnRef idx="1">
                    <a:schemeClr val="accent1"/>
                  </a:lnRef>
                  <a:fillRef idx="0">
                    <a:schemeClr val="accent1"/>
                  </a:fillRef>
                  <a:effectRef idx="0">
                    <a:schemeClr val="accent1"/>
                  </a:effectRef>
                  <a:fontRef idx="minor">
                    <a:schemeClr val="tx1"/>
                  </a:fontRef>
                </p:style>
              </p:cxnSp>
            </p:grpSp>
            <p:sp>
              <p:nvSpPr>
                <p:cNvPr id="24" name="TextBox 23"/>
                <p:cNvSpPr txBox="1"/>
                <p:nvPr/>
              </p:nvSpPr>
              <p:spPr>
                <a:xfrm>
                  <a:off x="8010678" y="1259218"/>
                  <a:ext cx="1447800" cy="584775"/>
                </a:xfrm>
                <a:prstGeom prst="rect">
                  <a:avLst/>
                </a:prstGeom>
                <a:noFill/>
              </p:spPr>
              <p:txBody>
                <a:bodyPr wrap="square" rtlCol="0">
                  <a:spAutoFit/>
                </a:bodyPr>
                <a:lstStyle/>
                <a:p>
                  <a:r>
                    <a:rPr lang="en-US" sz="1600" b="1" dirty="0" smtClean="0">
                      <a:solidFill>
                        <a:srgbClr val="0000CC"/>
                      </a:solidFill>
                    </a:rPr>
                    <a:t>Reference Level</a:t>
                  </a:r>
                  <a:endParaRPr lang="en-US" sz="1600" b="1" dirty="0">
                    <a:solidFill>
                      <a:srgbClr val="0000CC"/>
                    </a:solidFill>
                  </a:endParaRPr>
                </a:p>
              </p:txBody>
            </p:sp>
          </p:grpSp>
          <p:cxnSp>
            <p:nvCxnSpPr>
              <p:cNvPr id="67" name="Straight Arrow Connector 66"/>
              <p:cNvCxnSpPr/>
              <p:nvPr/>
            </p:nvCxnSpPr>
            <p:spPr>
              <a:xfrm>
                <a:off x="7197550" y="1250989"/>
                <a:ext cx="5305" cy="792429"/>
              </a:xfrm>
              <a:prstGeom prst="straightConnector1">
                <a:avLst/>
              </a:prstGeom>
              <a:ln w="25400">
                <a:solidFill>
                  <a:schemeClr val="tx1"/>
                </a:solidFill>
                <a:prstDash val="sysDot"/>
                <a:tailEnd type="none"/>
              </a:ln>
            </p:spPr>
            <p:style>
              <a:lnRef idx="1">
                <a:schemeClr val="accent1"/>
              </a:lnRef>
              <a:fillRef idx="0">
                <a:schemeClr val="accent1"/>
              </a:fillRef>
              <a:effectRef idx="0">
                <a:schemeClr val="accent1"/>
              </a:effectRef>
              <a:fontRef idx="minor">
                <a:schemeClr val="tx1"/>
              </a:fontRef>
            </p:style>
          </p:cxnSp>
        </p:grpSp>
      </p:grpSp>
      <p:grpSp>
        <p:nvGrpSpPr>
          <p:cNvPr id="64" name="Group 63"/>
          <p:cNvGrpSpPr/>
          <p:nvPr/>
        </p:nvGrpSpPr>
        <p:grpSpPr>
          <a:xfrm>
            <a:off x="4074155" y="3549241"/>
            <a:ext cx="3662754" cy="1509233"/>
            <a:chOff x="4074155" y="3549241"/>
            <a:chExt cx="3662754" cy="1509233"/>
          </a:xfrm>
        </p:grpSpPr>
        <p:grpSp>
          <p:nvGrpSpPr>
            <p:cNvPr id="70" name="Group 69"/>
            <p:cNvGrpSpPr/>
            <p:nvPr/>
          </p:nvGrpSpPr>
          <p:grpSpPr>
            <a:xfrm>
              <a:off x="4074155" y="3549241"/>
              <a:ext cx="3530605" cy="1509233"/>
              <a:chOff x="4232213" y="2554664"/>
              <a:chExt cx="3530605" cy="1509233"/>
            </a:xfrm>
          </p:grpSpPr>
          <p:sp>
            <p:nvSpPr>
              <p:cNvPr id="71" name="Freeform 70"/>
              <p:cNvSpPr/>
              <p:nvPr/>
            </p:nvSpPr>
            <p:spPr>
              <a:xfrm>
                <a:off x="4685122" y="2931316"/>
                <a:ext cx="1159497" cy="629676"/>
              </a:xfrm>
              <a:custGeom>
                <a:avLst/>
                <a:gdLst>
                  <a:gd name="connsiteX0" fmla="*/ 0 w 1159497"/>
                  <a:gd name="connsiteY0" fmla="*/ 584882 h 629676"/>
                  <a:gd name="connsiteX1" fmla="*/ 179109 w 1159497"/>
                  <a:gd name="connsiteY1" fmla="*/ 584882 h 629676"/>
                  <a:gd name="connsiteX2" fmla="*/ 311084 w 1159497"/>
                  <a:gd name="connsiteY2" fmla="*/ 556602 h 629676"/>
                  <a:gd name="connsiteX3" fmla="*/ 395925 w 1159497"/>
                  <a:gd name="connsiteY3" fmla="*/ 122969 h 629676"/>
                  <a:gd name="connsiteX4" fmla="*/ 424206 w 1159497"/>
                  <a:gd name="connsiteY4" fmla="*/ 420 h 629676"/>
                  <a:gd name="connsiteX5" fmla="*/ 480767 w 1159497"/>
                  <a:gd name="connsiteY5" fmla="*/ 151249 h 629676"/>
                  <a:gd name="connsiteX6" fmla="*/ 537327 w 1159497"/>
                  <a:gd name="connsiteY6" fmla="*/ 594309 h 629676"/>
                  <a:gd name="connsiteX7" fmla="*/ 1008668 w 1159497"/>
                  <a:gd name="connsiteY7" fmla="*/ 603736 h 629676"/>
                  <a:gd name="connsiteX8" fmla="*/ 1159497 w 1159497"/>
                  <a:gd name="connsiteY8" fmla="*/ 613162 h 629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9497" h="629676">
                    <a:moveTo>
                      <a:pt x="0" y="584882"/>
                    </a:moveTo>
                    <a:cubicBezTo>
                      <a:pt x="63631" y="587238"/>
                      <a:pt x="127262" y="589595"/>
                      <a:pt x="179109" y="584882"/>
                    </a:cubicBezTo>
                    <a:cubicBezTo>
                      <a:pt x="230956" y="580169"/>
                      <a:pt x="274948" y="633587"/>
                      <a:pt x="311084" y="556602"/>
                    </a:cubicBezTo>
                    <a:cubicBezTo>
                      <a:pt x="347220" y="479617"/>
                      <a:pt x="377071" y="215666"/>
                      <a:pt x="395925" y="122969"/>
                    </a:cubicBezTo>
                    <a:cubicBezTo>
                      <a:pt x="414779" y="30272"/>
                      <a:pt x="410066" y="-4293"/>
                      <a:pt x="424206" y="420"/>
                    </a:cubicBezTo>
                    <a:cubicBezTo>
                      <a:pt x="438346" y="5133"/>
                      <a:pt x="461914" y="52268"/>
                      <a:pt x="480767" y="151249"/>
                    </a:cubicBezTo>
                    <a:cubicBezTo>
                      <a:pt x="499620" y="250230"/>
                      <a:pt x="449344" y="518895"/>
                      <a:pt x="537327" y="594309"/>
                    </a:cubicBezTo>
                    <a:cubicBezTo>
                      <a:pt x="625310" y="669723"/>
                      <a:pt x="904973" y="600594"/>
                      <a:pt x="1008668" y="603736"/>
                    </a:cubicBezTo>
                    <a:cubicBezTo>
                      <a:pt x="1112363" y="606878"/>
                      <a:pt x="1135930" y="610020"/>
                      <a:pt x="1159497" y="613162"/>
                    </a:cubicBezTo>
                  </a:path>
                </a:pathLst>
              </a:cu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3" name="Group 72"/>
              <p:cNvGrpSpPr/>
              <p:nvPr/>
            </p:nvGrpSpPr>
            <p:grpSpPr>
              <a:xfrm>
                <a:off x="4232213" y="2554664"/>
                <a:ext cx="3530605" cy="1509233"/>
                <a:chOff x="4232213" y="2554664"/>
                <a:chExt cx="3530605" cy="1509233"/>
              </a:xfrm>
            </p:grpSpPr>
            <p:grpSp>
              <p:nvGrpSpPr>
                <p:cNvPr id="75" name="Group 74"/>
                <p:cNvGrpSpPr/>
                <p:nvPr/>
              </p:nvGrpSpPr>
              <p:grpSpPr>
                <a:xfrm>
                  <a:off x="4232213" y="2818615"/>
                  <a:ext cx="3530605" cy="1245282"/>
                  <a:chOff x="2221414" y="2672593"/>
                  <a:chExt cx="3530605" cy="1245282"/>
                </a:xfrm>
              </p:grpSpPr>
              <p:grpSp>
                <p:nvGrpSpPr>
                  <p:cNvPr id="77" name="Group 76"/>
                  <p:cNvGrpSpPr/>
                  <p:nvPr/>
                </p:nvGrpSpPr>
                <p:grpSpPr>
                  <a:xfrm>
                    <a:off x="2221414" y="2672593"/>
                    <a:ext cx="3530605" cy="914400"/>
                    <a:chOff x="2221414" y="2672593"/>
                    <a:chExt cx="3530605" cy="914400"/>
                  </a:xfrm>
                </p:grpSpPr>
                <p:grpSp>
                  <p:nvGrpSpPr>
                    <p:cNvPr id="79" name="Group 78"/>
                    <p:cNvGrpSpPr/>
                    <p:nvPr/>
                  </p:nvGrpSpPr>
                  <p:grpSpPr>
                    <a:xfrm>
                      <a:off x="2643059" y="2672593"/>
                      <a:ext cx="3108960" cy="914400"/>
                      <a:chOff x="2643059" y="2672593"/>
                      <a:chExt cx="3108960" cy="914400"/>
                    </a:xfrm>
                  </p:grpSpPr>
                  <p:cxnSp>
                    <p:nvCxnSpPr>
                      <p:cNvPr id="81" name="Straight Arrow Connector 80"/>
                      <p:cNvCxnSpPr/>
                      <p:nvPr/>
                    </p:nvCxnSpPr>
                    <p:spPr>
                      <a:xfrm flipV="1">
                        <a:off x="2667000" y="2672593"/>
                        <a:ext cx="0" cy="9144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2" name="Straight Arrow Connector 81"/>
                      <p:cNvCxnSpPr/>
                      <p:nvPr/>
                    </p:nvCxnSpPr>
                    <p:spPr>
                      <a:xfrm rot="5400000" flipV="1">
                        <a:off x="4197539" y="2018531"/>
                        <a:ext cx="0" cy="310896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80" name="TextBox 79"/>
                    <p:cNvSpPr txBox="1"/>
                    <p:nvPr/>
                  </p:nvSpPr>
                  <p:spPr>
                    <a:xfrm>
                      <a:off x="2221414" y="2828300"/>
                      <a:ext cx="461665" cy="665118"/>
                    </a:xfrm>
                    <a:prstGeom prst="rect">
                      <a:avLst/>
                    </a:prstGeom>
                    <a:noFill/>
                  </p:spPr>
                  <p:txBody>
                    <a:bodyPr vert="vert270" wrap="none" rtlCol="0">
                      <a:spAutoFit/>
                    </a:bodyPr>
                    <a:lstStyle/>
                    <a:p>
                      <a:r>
                        <a:rPr lang="en-US" dirty="0" smtClean="0">
                          <a:solidFill>
                            <a:srgbClr val="0000CC"/>
                          </a:solidFill>
                        </a:rPr>
                        <a:t>Value</a:t>
                      </a:r>
                      <a:endParaRPr lang="en-US" dirty="0">
                        <a:solidFill>
                          <a:srgbClr val="0000CC"/>
                        </a:solidFill>
                      </a:endParaRPr>
                    </a:p>
                  </p:txBody>
                </p:sp>
              </p:grpSp>
              <p:sp>
                <p:nvSpPr>
                  <p:cNvPr id="78" name="TextBox 77"/>
                  <p:cNvSpPr txBox="1"/>
                  <p:nvPr/>
                </p:nvSpPr>
                <p:spPr>
                  <a:xfrm>
                    <a:off x="2895600" y="3548543"/>
                    <a:ext cx="914400" cy="369332"/>
                  </a:xfrm>
                  <a:prstGeom prst="rect">
                    <a:avLst/>
                  </a:prstGeom>
                  <a:noFill/>
                </p:spPr>
                <p:txBody>
                  <a:bodyPr wrap="square" rtlCol="0">
                    <a:spAutoFit/>
                  </a:bodyPr>
                  <a:lstStyle/>
                  <a:p>
                    <a:r>
                      <a:rPr lang="en-US" dirty="0" smtClean="0">
                        <a:solidFill>
                          <a:srgbClr val="0000CC"/>
                        </a:solidFill>
                      </a:rPr>
                      <a:t>Time</a:t>
                    </a:r>
                    <a:endParaRPr lang="en-US" dirty="0">
                      <a:solidFill>
                        <a:srgbClr val="0000CC"/>
                      </a:solidFill>
                    </a:endParaRPr>
                  </a:p>
                </p:txBody>
              </p:sp>
            </p:grpSp>
            <p:sp>
              <p:nvSpPr>
                <p:cNvPr id="76" name="TextBox 75"/>
                <p:cNvSpPr txBox="1"/>
                <p:nvPr/>
              </p:nvSpPr>
              <p:spPr>
                <a:xfrm>
                  <a:off x="4944746" y="2554664"/>
                  <a:ext cx="351378" cy="369332"/>
                </a:xfrm>
                <a:prstGeom prst="rect">
                  <a:avLst/>
                </a:prstGeom>
                <a:noFill/>
              </p:spPr>
              <p:txBody>
                <a:bodyPr wrap="none" rtlCol="0">
                  <a:spAutoFit/>
                </a:bodyPr>
                <a:lstStyle/>
                <a:p>
                  <a:r>
                    <a:rPr lang="en-US" b="1" dirty="0" smtClean="0">
                      <a:solidFill>
                        <a:srgbClr val="00CC00"/>
                      </a:solidFill>
                    </a:rPr>
                    <a:t>A</a:t>
                  </a:r>
                  <a:endParaRPr lang="en-US" b="1" dirty="0">
                    <a:solidFill>
                      <a:srgbClr val="00CC00"/>
                    </a:solidFill>
                  </a:endParaRPr>
                </a:p>
              </p:txBody>
            </p:sp>
          </p:grpSp>
        </p:grpSp>
        <p:sp>
          <p:nvSpPr>
            <p:cNvPr id="83" name="Freeform 82"/>
            <p:cNvSpPr/>
            <p:nvPr/>
          </p:nvSpPr>
          <p:spPr>
            <a:xfrm>
              <a:off x="5534571" y="3945922"/>
              <a:ext cx="1159497" cy="629676"/>
            </a:xfrm>
            <a:custGeom>
              <a:avLst/>
              <a:gdLst>
                <a:gd name="connsiteX0" fmla="*/ 0 w 1159497"/>
                <a:gd name="connsiteY0" fmla="*/ 584882 h 629676"/>
                <a:gd name="connsiteX1" fmla="*/ 179109 w 1159497"/>
                <a:gd name="connsiteY1" fmla="*/ 584882 h 629676"/>
                <a:gd name="connsiteX2" fmla="*/ 311084 w 1159497"/>
                <a:gd name="connsiteY2" fmla="*/ 556602 h 629676"/>
                <a:gd name="connsiteX3" fmla="*/ 395925 w 1159497"/>
                <a:gd name="connsiteY3" fmla="*/ 122969 h 629676"/>
                <a:gd name="connsiteX4" fmla="*/ 424206 w 1159497"/>
                <a:gd name="connsiteY4" fmla="*/ 420 h 629676"/>
                <a:gd name="connsiteX5" fmla="*/ 480767 w 1159497"/>
                <a:gd name="connsiteY5" fmla="*/ 151249 h 629676"/>
                <a:gd name="connsiteX6" fmla="*/ 537327 w 1159497"/>
                <a:gd name="connsiteY6" fmla="*/ 594309 h 629676"/>
                <a:gd name="connsiteX7" fmla="*/ 1008668 w 1159497"/>
                <a:gd name="connsiteY7" fmla="*/ 603736 h 629676"/>
                <a:gd name="connsiteX8" fmla="*/ 1159497 w 1159497"/>
                <a:gd name="connsiteY8" fmla="*/ 613162 h 629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9497" h="629676">
                  <a:moveTo>
                    <a:pt x="0" y="584882"/>
                  </a:moveTo>
                  <a:cubicBezTo>
                    <a:pt x="63631" y="587238"/>
                    <a:pt x="127262" y="589595"/>
                    <a:pt x="179109" y="584882"/>
                  </a:cubicBezTo>
                  <a:cubicBezTo>
                    <a:pt x="230956" y="580169"/>
                    <a:pt x="274948" y="633587"/>
                    <a:pt x="311084" y="556602"/>
                  </a:cubicBezTo>
                  <a:cubicBezTo>
                    <a:pt x="347220" y="479617"/>
                    <a:pt x="377071" y="215666"/>
                    <a:pt x="395925" y="122969"/>
                  </a:cubicBezTo>
                  <a:cubicBezTo>
                    <a:pt x="414779" y="30272"/>
                    <a:pt x="410066" y="-4293"/>
                    <a:pt x="424206" y="420"/>
                  </a:cubicBezTo>
                  <a:cubicBezTo>
                    <a:pt x="438346" y="5133"/>
                    <a:pt x="461914" y="52268"/>
                    <a:pt x="480767" y="151249"/>
                  </a:cubicBezTo>
                  <a:cubicBezTo>
                    <a:pt x="499620" y="250230"/>
                    <a:pt x="449344" y="518895"/>
                    <a:pt x="537327" y="594309"/>
                  </a:cubicBezTo>
                  <a:cubicBezTo>
                    <a:pt x="625310" y="669723"/>
                    <a:pt x="904973" y="600594"/>
                    <a:pt x="1008668" y="603736"/>
                  </a:cubicBezTo>
                  <a:cubicBezTo>
                    <a:pt x="1112363" y="606878"/>
                    <a:pt x="1135930" y="610020"/>
                    <a:pt x="1159497" y="613162"/>
                  </a:cubicBezTo>
                </a:path>
              </a:pathLst>
            </a:cu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TextBox 83"/>
            <p:cNvSpPr txBox="1"/>
            <p:nvPr/>
          </p:nvSpPr>
          <p:spPr>
            <a:xfrm>
              <a:off x="5794195" y="3569270"/>
              <a:ext cx="351378" cy="369332"/>
            </a:xfrm>
            <a:prstGeom prst="rect">
              <a:avLst/>
            </a:prstGeom>
            <a:noFill/>
          </p:spPr>
          <p:txBody>
            <a:bodyPr wrap="none" rtlCol="0">
              <a:spAutoFit/>
            </a:bodyPr>
            <a:lstStyle/>
            <a:p>
              <a:r>
                <a:rPr lang="en-US" b="1" dirty="0" smtClean="0">
                  <a:solidFill>
                    <a:srgbClr val="00CC00"/>
                  </a:solidFill>
                </a:rPr>
                <a:t>A</a:t>
              </a:r>
              <a:endParaRPr lang="en-US" b="1" dirty="0">
                <a:solidFill>
                  <a:srgbClr val="00CC00"/>
                </a:solidFill>
              </a:endParaRPr>
            </a:p>
          </p:txBody>
        </p:sp>
        <p:sp>
          <p:nvSpPr>
            <p:cNvPr id="85" name="Freeform 84"/>
            <p:cNvSpPr/>
            <p:nvPr/>
          </p:nvSpPr>
          <p:spPr>
            <a:xfrm>
              <a:off x="6577412" y="3961961"/>
              <a:ext cx="1159497" cy="629676"/>
            </a:xfrm>
            <a:custGeom>
              <a:avLst/>
              <a:gdLst>
                <a:gd name="connsiteX0" fmla="*/ 0 w 1159497"/>
                <a:gd name="connsiteY0" fmla="*/ 584882 h 629676"/>
                <a:gd name="connsiteX1" fmla="*/ 179109 w 1159497"/>
                <a:gd name="connsiteY1" fmla="*/ 584882 h 629676"/>
                <a:gd name="connsiteX2" fmla="*/ 311084 w 1159497"/>
                <a:gd name="connsiteY2" fmla="*/ 556602 h 629676"/>
                <a:gd name="connsiteX3" fmla="*/ 395925 w 1159497"/>
                <a:gd name="connsiteY3" fmla="*/ 122969 h 629676"/>
                <a:gd name="connsiteX4" fmla="*/ 424206 w 1159497"/>
                <a:gd name="connsiteY4" fmla="*/ 420 h 629676"/>
                <a:gd name="connsiteX5" fmla="*/ 480767 w 1159497"/>
                <a:gd name="connsiteY5" fmla="*/ 151249 h 629676"/>
                <a:gd name="connsiteX6" fmla="*/ 537327 w 1159497"/>
                <a:gd name="connsiteY6" fmla="*/ 594309 h 629676"/>
                <a:gd name="connsiteX7" fmla="*/ 1008668 w 1159497"/>
                <a:gd name="connsiteY7" fmla="*/ 603736 h 629676"/>
                <a:gd name="connsiteX8" fmla="*/ 1159497 w 1159497"/>
                <a:gd name="connsiteY8" fmla="*/ 613162 h 629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9497" h="629676">
                  <a:moveTo>
                    <a:pt x="0" y="584882"/>
                  </a:moveTo>
                  <a:cubicBezTo>
                    <a:pt x="63631" y="587238"/>
                    <a:pt x="127262" y="589595"/>
                    <a:pt x="179109" y="584882"/>
                  </a:cubicBezTo>
                  <a:cubicBezTo>
                    <a:pt x="230956" y="580169"/>
                    <a:pt x="274948" y="633587"/>
                    <a:pt x="311084" y="556602"/>
                  </a:cubicBezTo>
                  <a:cubicBezTo>
                    <a:pt x="347220" y="479617"/>
                    <a:pt x="377071" y="215666"/>
                    <a:pt x="395925" y="122969"/>
                  </a:cubicBezTo>
                  <a:cubicBezTo>
                    <a:pt x="414779" y="30272"/>
                    <a:pt x="410066" y="-4293"/>
                    <a:pt x="424206" y="420"/>
                  </a:cubicBezTo>
                  <a:cubicBezTo>
                    <a:pt x="438346" y="5133"/>
                    <a:pt x="461914" y="52268"/>
                    <a:pt x="480767" y="151249"/>
                  </a:cubicBezTo>
                  <a:cubicBezTo>
                    <a:pt x="499620" y="250230"/>
                    <a:pt x="449344" y="518895"/>
                    <a:pt x="537327" y="594309"/>
                  </a:cubicBezTo>
                  <a:cubicBezTo>
                    <a:pt x="625310" y="669723"/>
                    <a:pt x="904973" y="600594"/>
                    <a:pt x="1008668" y="603736"/>
                  </a:cubicBezTo>
                  <a:cubicBezTo>
                    <a:pt x="1112363" y="606878"/>
                    <a:pt x="1135930" y="610020"/>
                    <a:pt x="1159497" y="613162"/>
                  </a:cubicBezTo>
                </a:path>
              </a:pathLst>
            </a:cu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TextBox 85"/>
            <p:cNvSpPr txBox="1"/>
            <p:nvPr/>
          </p:nvSpPr>
          <p:spPr>
            <a:xfrm>
              <a:off x="6813873" y="3556561"/>
              <a:ext cx="351378" cy="369332"/>
            </a:xfrm>
            <a:prstGeom prst="rect">
              <a:avLst/>
            </a:prstGeom>
            <a:noFill/>
          </p:spPr>
          <p:txBody>
            <a:bodyPr wrap="none" rtlCol="0">
              <a:spAutoFit/>
            </a:bodyPr>
            <a:lstStyle/>
            <a:p>
              <a:r>
                <a:rPr lang="en-US" b="1" dirty="0" smtClean="0">
                  <a:solidFill>
                    <a:srgbClr val="00CC00"/>
                  </a:solidFill>
                </a:rPr>
                <a:t>A</a:t>
              </a:r>
              <a:endParaRPr lang="en-US" b="1" dirty="0">
                <a:solidFill>
                  <a:srgbClr val="00CC00"/>
                </a:solidFill>
              </a:endParaRPr>
            </a:p>
          </p:txBody>
        </p:sp>
      </p:grpSp>
    </p:spTree>
    <p:extLst>
      <p:ext uri="{BB962C8B-B14F-4D97-AF65-F5344CB8AC3E}">
        <p14:creationId xmlns:p14="http://schemas.microsoft.com/office/powerpoint/2010/main" val="1411650819"/>
      </p:ext>
    </p:extLst>
  </p:cSld>
  <p:clrMapOvr>
    <a:masterClrMapping/>
  </p:clrMapOvr>
  <p:transition spd="slow">
    <p:wip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0"/>
            <a:ext cx="9144000" cy="685800"/>
          </a:xfrm>
        </p:spPr>
        <p:txBody>
          <a:bodyPr/>
          <a:lstStyle/>
          <a:p>
            <a:pPr eaLnBrk="1" hangingPunct="1"/>
            <a:r>
              <a:rPr lang="en-US" sz="3600" b="1" dirty="0" smtClean="0">
                <a:solidFill>
                  <a:srgbClr val="0000CC"/>
                </a:solidFill>
              </a:rPr>
              <a:t>Quantitative Questions</a:t>
            </a:r>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7" name="Picture 5"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p:cNvSpPr txBox="1"/>
          <p:nvPr/>
        </p:nvSpPr>
        <p:spPr>
          <a:xfrm>
            <a:off x="178405" y="685800"/>
            <a:ext cx="8787189" cy="5632311"/>
          </a:xfrm>
          <a:prstGeom prst="rect">
            <a:avLst/>
          </a:prstGeom>
          <a:noFill/>
        </p:spPr>
        <p:txBody>
          <a:bodyPr wrap="square" rtlCol="0">
            <a:spAutoFit/>
          </a:bodyPr>
          <a:lstStyle/>
          <a:p>
            <a:r>
              <a:rPr lang="en-US" sz="2000" dirty="0" smtClean="0"/>
              <a:t>Is the amount of </a:t>
            </a:r>
            <a:r>
              <a:rPr lang="en-US" sz="2000" b="1" dirty="0" smtClean="0">
                <a:solidFill>
                  <a:srgbClr val="00CC00"/>
                </a:solidFill>
              </a:rPr>
              <a:t>A</a:t>
            </a:r>
            <a:r>
              <a:rPr lang="en-US" sz="2000" dirty="0" smtClean="0"/>
              <a:t> greater or less than that of </a:t>
            </a:r>
            <a:r>
              <a:rPr lang="en-US" sz="2000" dirty="0" smtClean="0">
                <a:solidFill>
                  <a:srgbClr val="FF0000"/>
                </a:solidFill>
              </a:rPr>
              <a:t>B</a:t>
            </a:r>
            <a:r>
              <a:rPr lang="en-US" sz="2000" dirty="0" smtClean="0"/>
              <a:t>?</a:t>
            </a:r>
          </a:p>
          <a:p>
            <a:endParaRPr lang="en-US" sz="2000" dirty="0"/>
          </a:p>
          <a:p>
            <a:endParaRPr lang="en-US" sz="2000" dirty="0" smtClean="0"/>
          </a:p>
          <a:p>
            <a:endParaRPr lang="en-US" sz="2000" dirty="0"/>
          </a:p>
          <a:p>
            <a:endParaRPr lang="en-US" sz="2000" dirty="0" smtClean="0"/>
          </a:p>
          <a:p>
            <a:endParaRPr lang="en-US" sz="2000" dirty="0"/>
          </a:p>
          <a:p>
            <a:endParaRPr lang="en-US" sz="2000" dirty="0" smtClean="0"/>
          </a:p>
          <a:p>
            <a:r>
              <a:rPr lang="en-US" sz="2000" dirty="0" smtClean="0"/>
              <a:t>Is </a:t>
            </a:r>
            <a:r>
              <a:rPr lang="en-US" sz="2000" dirty="0"/>
              <a:t>the </a:t>
            </a:r>
            <a:r>
              <a:rPr lang="en-US" sz="2000" dirty="0" smtClean="0"/>
              <a:t>rate </a:t>
            </a:r>
            <a:r>
              <a:rPr lang="en-US" sz="2000" dirty="0"/>
              <a:t>of </a:t>
            </a:r>
            <a:r>
              <a:rPr lang="en-US" sz="2000" dirty="0" smtClean="0"/>
              <a:t>increase </a:t>
            </a:r>
            <a:r>
              <a:rPr lang="en-US" sz="2000" dirty="0"/>
              <a:t>of A greater or less than that of B?</a:t>
            </a:r>
          </a:p>
          <a:p>
            <a:endParaRPr lang="en-US" sz="2000" dirty="0" smtClean="0"/>
          </a:p>
          <a:p>
            <a:endParaRPr lang="en-US" sz="2000" dirty="0" smtClean="0"/>
          </a:p>
          <a:p>
            <a:endParaRPr lang="en-US" sz="2000" dirty="0"/>
          </a:p>
          <a:p>
            <a:endParaRPr lang="en-US" sz="2000" dirty="0" smtClean="0"/>
          </a:p>
          <a:p>
            <a:r>
              <a:rPr lang="en-US" sz="2000" dirty="0" smtClean="0"/>
              <a:t>What is the specific functional relationship between A and B?</a:t>
            </a:r>
          </a:p>
          <a:p>
            <a:endParaRPr lang="en-US" sz="2000" dirty="0"/>
          </a:p>
          <a:p>
            <a:r>
              <a:rPr lang="en-US" sz="2000" dirty="0" smtClean="0"/>
              <a:t>These questions often have immediate practical value (</a:t>
            </a:r>
            <a:r>
              <a:rPr lang="en-US" sz="2000" i="1" dirty="0" smtClean="0"/>
              <a:t>e.g.</a:t>
            </a:r>
            <a:r>
              <a:rPr lang="en-US" sz="2000" dirty="0" smtClean="0"/>
              <a:t>, how much drug reaches our target tissue, how much ethanol we produce per unit of glucose,…?) but they are also the most susceptible to the uncertainties and omissions of our models</a:t>
            </a:r>
            <a:endParaRPr lang="en-US" sz="2000" dirty="0"/>
          </a:p>
        </p:txBody>
      </p:sp>
      <p:grpSp>
        <p:nvGrpSpPr>
          <p:cNvPr id="3" name="Group 2"/>
          <p:cNvGrpSpPr/>
          <p:nvPr/>
        </p:nvGrpSpPr>
        <p:grpSpPr>
          <a:xfrm>
            <a:off x="5960649" y="532611"/>
            <a:ext cx="1726614" cy="1446214"/>
            <a:chOff x="5960649" y="532611"/>
            <a:chExt cx="1726614" cy="1446214"/>
          </a:xfrm>
        </p:grpSpPr>
        <p:grpSp>
          <p:nvGrpSpPr>
            <p:cNvPr id="2" name="Group 1"/>
            <p:cNvGrpSpPr/>
            <p:nvPr/>
          </p:nvGrpSpPr>
          <p:grpSpPr>
            <a:xfrm>
              <a:off x="5960649" y="532611"/>
              <a:ext cx="1726614" cy="1446214"/>
              <a:chOff x="6791092" y="384499"/>
              <a:chExt cx="1726614" cy="1446214"/>
            </a:xfrm>
          </p:grpSpPr>
          <p:grpSp>
            <p:nvGrpSpPr>
              <p:cNvPr id="62" name="Group 61"/>
              <p:cNvGrpSpPr/>
              <p:nvPr/>
            </p:nvGrpSpPr>
            <p:grpSpPr>
              <a:xfrm>
                <a:off x="6791092" y="384499"/>
                <a:ext cx="1656397" cy="1446214"/>
                <a:chOff x="6093010" y="942068"/>
                <a:chExt cx="1656397" cy="1446214"/>
              </a:xfrm>
            </p:grpSpPr>
            <p:sp>
              <p:nvSpPr>
                <p:cNvPr id="66" name="TextBox 65"/>
                <p:cNvSpPr txBox="1"/>
                <p:nvPr/>
              </p:nvSpPr>
              <p:spPr>
                <a:xfrm>
                  <a:off x="6867427" y="942068"/>
                  <a:ext cx="660245" cy="338554"/>
                </a:xfrm>
                <a:prstGeom prst="rect">
                  <a:avLst/>
                </a:prstGeom>
                <a:noFill/>
              </p:spPr>
              <p:txBody>
                <a:bodyPr wrap="none" rtlCol="0">
                  <a:spAutoFit/>
                </a:bodyPr>
                <a:lstStyle/>
                <a:p>
                  <a:r>
                    <a:rPr lang="en-US" sz="1600" b="1" dirty="0" smtClean="0">
                      <a:solidFill>
                        <a:srgbClr val="0000CC"/>
                      </a:solidFill>
                    </a:rPr>
                    <a:t>Time</a:t>
                  </a:r>
                  <a:endParaRPr lang="en-US" sz="1600" b="1" dirty="0">
                    <a:solidFill>
                      <a:srgbClr val="0000CC"/>
                    </a:solidFill>
                  </a:endParaRPr>
                </a:p>
              </p:txBody>
            </p:sp>
            <p:grpSp>
              <p:nvGrpSpPr>
                <p:cNvPr id="29" name="Group 28"/>
                <p:cNvGrpSpPr/>
                <p:nvPr/>
              </p:nvGrpSpPr>
              <p:grpSpPr>
                <a:xfrm>
                  <a:off x="6093010" y="1143000"/>
                  <a:ext cx="1656397" cy="1245282"/>
                  <a:chOff x="6093010" y="1143000"/>
                  <a:chExt cx="1656397" cy="1245282"/>
                </a:xfrm>
              </p:grpSpPr>
              <p:grpSp>
                <p:nvGrpSpPr>
                  <p:cNvPr id="13" name="Group 12"/>
                  <p:cNvGrpSpPr/>
                  <p:nvPr/>
                </p:nvGrpSpPr>
                <p:grpSpPr>
                  <a:xfrm>
                    <a:off x="6093010" y="1143000"/>
                    <a:ext cx="1656397" cy="1245282"/>
                    <a:chOff x="5867400" y="2057400"/>
                    <a:chExt cx="1656397" cy="1245282"/>
                  </a:xfrm>
                </p:grpSpPr>
                <p:grpSp>
                  <p:nvGrpSpPr>
                    <p:cNvPr id="14" name="Group 13"/>
                    <p:cNvGrpSpPr/>
                    <p:nvPr/>
                  </p:nvGrpSpPr>
                  <p:grpSpPr>
                    <a:xfrm>
                      <a:off x="5867400" y="2057400"/>
                      <a:ext cx="1656397" cy="1245282"/>
                      <a:chOff x="2221414" y="2672593"/>
                      <a:chExt cx="1656397" cy="1245282"/>
                    </a:xfrm>
                  </p:grpSpPr>
                  <p:grpSp>
                    <p:nvGrpSpPr>
                      <p:cNvPr id="17" name="Group 16"/>
                      <p:cNvGrpSpPr/>
                      <p:nvPr/>
                    </p:nvGrpSpPr>
                    <p:grpSpPr>
                      <a:xfrm>
                        <a:off x="2221414" y="2672593"/>
                        <a:ext cx="1656397" cy="914400"/>
                        <a:chOff x="2221414" y="2672593"/>
                        <a:chExt cx="1656397" cy="914400"/>
                      </a:xfrm>
                    </p:grpSpPr>
                    <p:grpSp>
                      <p:nvGrpSpPr>
                        <p:cNvPr id="19" name="Group 18"/>
                        <p:cNvGrpSpPr/>
                        <p:nvPr/>
                      </p:nvGrpSpPr>
                      <p:grpSpPr>
                        <a:xfrm>
                          <a:off x="2658611" y="2672593"/>
                          <a:ext cx="1219200" cy="914400"/>
                          <a:chOff x="2658611" y="2672593"/>
                          <a:chExt cx="1219200" cy="914400"/>
                        </a:xfrm>
                      </p:grpSpPr>
                      <p:cxnSp>
                        <p:nvCxnSpPr>
                          <p:cNvPr id="21" name="Straight Arrow Connector 20"/>
                          <p:cNvCxnSpPr/>
                          <p:nvPr/>
                        </p:nvCxnSpPr>
                        <p:spPr>
                          <a:xfrm flipV="1">
                            <a:off x="2667000" y="2672593"/>
                            <a:ext cx="0" cy="9144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rot="5400000" flipV="1">
                            <a:off x="3268211" y="2963411"/>
                            <a:ext cx="0" cy="12192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20" name="TextBox 19"/>
                        <p:cNvSpPr txBox="1"/>
                        <p:nvPr/>
                      </p:nvSpPr>
                      <p:spPr>
                        <a:xfrm>
                          <a:off x="2221414" y="2828300"/>
                          <a:ext cx="461665" cy="665118"/>
                        </a:xfrm>
                        <a:prstGeom prst="rect">
                          <a:avLst/>
                        </a:prstGeom>
                        <a:noFill/>
                      </p:spPr>
                      <p:txBody>
                        <a:bodyPr vert="vert270" wrap="none" rtlCol="0">
                          <a:spAutoFit/>
                        </a:bodyPr>
                        <a:lstStyle/>
                        <a:p>
                          <a:r>
                            <a:rPr lang="en-US" dirty="0" smtClean="0">
                              <a:solidFill>
                                <a:srgbClr val="0000CC"/>
                              </a:solidFill>
                            </a:rPr>
                            <a:t>Value</a:t>
                          </a:r>
                          <a:endParaRPr lang="en-US" dirty="0">
                            <a:solidFill>
                              <a:srgbClr val="0000CC"/>
                            </a:solidFill>
                          </a:endParaRPr>
                        </a:p>
                      </p:txBody>
                    </p:sp>
                  </p:grpSp>
                  <p:sp>
                    <p:nvSpPr>
                      <p:cNvPr id="18" name="TextBox 17"/>
                      <p:cNvSpPr txBox="1"/>
                      <p:nvPr/>
                    </p:nvSpPr>
                    <p:spPr>
                      <a:xfrm>
                        <a:off x="2895600" y="3548543"/>
                        <a:ext cx="914400" cy="369332"/>
                      </a:xfrm>
                      <a:prstGeom prst="rect">
                        <a:avLst/>
                      </a:prstGeom>
                      <a:noFill/>
                    </p:spPr>
                    <p:txBody>
                      <a:bodyPr wrap="square" rtlCol="0">
                        <a:spAutoFit/>
                      </a:bodyPr>
                      <a:lstStyle/>
                      <a:p>
                        <a:r>
                          <a:rPr lang="en-US" dirty="0" smtClean="0">
                            <a:solidFill>
                              <a:srgbClr val="0000CC"/>
                            </a:solidFill>
                          </a:rPr>
                          <a:t>Time</a:t>
                        </a:r>
                        <a:endParaRPr lang="en-US" dirty="0">
                          <a:solidFill>
                            <a:srgbClr val="0000CC"/>
                          </a:solidFill>
                        </a:endParaRPr>
                      </a:p>
                    </p:txBody>
                  </p:sp>
                </p:grpSp>
                <p:sp>
                  <p:nvSpPr>
                    <p:cNvPr id="15" name="Freeform 14"/>
                    <p:cNvSpPr/>
                    <p:nvPr/>
                  </p:nvSpPr>
                  <p:spPr>
                    <a:xfrm>
                      <a:off x="6325386" y="2177592"/>
                      <a:ext cx="952107" cy="377072"/>
                    </a:xfrm>
                    <a:custGeom>
                      <a:avLst/>
                      <a:gdLst>
                        <a:gd name="connsiteX0" fmla="*/ 0 w 952107"/>
                        <a:gd name="connsiteY0" fmla="*/ 377072 h 377072"/>
                        <a:gd name="connsiteX1" fmla="*/ 339365 w 952107"/>
                        <a:gd name="connsiteY1" fmla="*/ 301657 h 377072"/>
                        <a:gd name="connsiteX2" fmla="*/ 669303 w 952107"/>
                        <a:gd name="connsiteY2" fmla="*/ 94268 h 377072"/>
                        <a:gd name="connsiteX3" fmla="*/ 952107 w 952107"/>
                        <a:gd name="connsiteY3" fmla="*/ 0 h 377072"/>
                        <a:gd name="connsiteX4" fmla="*/ 952107 w 952107"/>
                        <a:gd name="connsiteY4" fmla="*/ 0 h 377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107" h="377072">
                          <a:moveTo>
                            <a:pt x="0" y="377072"/>
                          </a:moveTo>
                          <a:cubicBezTo>
                            <a:pt x="113907" y="362931"/>
                            <a:pt x="227815" y="348791"/>
                            <a:pt x="339365" y="301657"/>
                          </a:cubicBezTo>
                          <a:cubicBezTo>
                            <a:pt x="450915" y="254523"/>
                            <a:pt x="567179" y="144544"/>
                            <a:pt x="669303" y="94268"/>
                          </a:cubicBezTo>
                          <a:cubicBezTo>
                            <a:pt x="771427" y="43992"/>
                            <a:pt x="952107" y="0"/>
                            <a:pt x="952107" y="0"/>
                          </a:cubicBezTo>
                          <a:lnTo>
                            <a:pt x="952107" y="0"/>
                          </a:lnTo>
                        </a:path>
                      </a:pathLst>
                    </a:custGeom>
                    <a:noFill/>
                    <a:ln w="38100">
                      <a:solidFill>
                        <a:srgbClr val="00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15"/>
                    <p:cNvSpPr/>
                    <p:nvPr/>
                  </p:nvSpPr>
                  <p:spPr>
                    <a:xfrm>
                      <a:off x="6306532" y="2545237"/>
                      <a:ext cx="989814" cy="245097"/>
                    </a:xfrm>
                    <a:custGeom>
                      <a:avLst/>
                      <a:gdLst>
                        <a:gd name="connsiteX0" fmla="*/ 0 w 989814"/>
                        <a:gd name="connsiteY0" fmla="*/ 0 h 245097"/>
                        <a:gd name="connsiteX1" fmla="*/ 311084 w 989814"/>
                        <a:gd name="connsiteY1" fmla="*/ 37707 h 245097"/>
                        <a:gd name="connsiteX2" fmla="*/ 678730 w 989814"/>
                        <a:gd name="connsiteY2" fmla="*/ 188536 h 245097"/>
                        <a:gd name="connsiteX3" fmla="*/ 989814 w 989814"/>
                        <a:gd name="connsiteY3" fmla="*/ 245097 h 245097"/>
                      </a:gdLst>
                      <a:ahLst/>
                      <a:cxnLst>
                        <a:cxn ang="0">
                          <a:pos x="connsiteX0" y="connsiteY0"/>
                        </a:cxn>
                        <a:cxn ang="0">
                          <a:pos x="connsiteX1" y="connsiteY1"/>
                        </a:cxn>
                        <a:cxn ang="0">
                          <a:pos x="connsiteX2" y="connsiteY2"/>
                        </a:cxn>
                        <a:cxn ang="0">
                          <a:pos x="connsiteX3" y="connsiteY3"/>
                        </a:cxn>
                      </a:cxnLst>
                      <a:rect l="l" t="t" r="r" b="b"/>
                      <a:pathLst>
                        <a:path w="989814" h="245097">
                          <a:moveTo>
                            <a:pt x="0" y="0"/>
                          </a:moveTo>
                          <a:cubicBezTo>
                            <a:pt x="98981" y="3142"/>
                            <a:pt x="197962" y="6284"/>
                            <a:pt x="311084" y="37707"/>
                          </a:cubicBezTo>
                          <a:cubicBezTo>
                            <a:pt x="424206" y="69130"/>
                            <a:pt x="565608" y="153971"/>
                            <a:pt x="678730" y="188536"/>
                          </a:cubicBezTo>
                          <a:cubicBezTo>
                            <a:pt x="791852" y="223101"/>
                            <a:pt x="890833" y="234099"/>
                            <a:pt x="989814" y="245097"/>
                          </a:cubicBezTo>
                        </a:path>
                      </a:pathLst>
                    </a:cu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67" name="Straight Arrow Connector 66"/>
                  <p:cNvCxnSpPr/>
                  <p:nvPr/>
                </p:nvCxnSpPr>
                <p:spPr>
                  <a:xfrm>
                    <a:off x="7197550" y="1250989"/>
                    <a:ext cx="5305" cy="792429"/>
                  </a:xfrm>
                  <a:prstGeom prst="straightConnector1">
                    <a:avLst/>
                  </a:prstGeom>
                  <a:ln w="25400">
                    <a:solidFill>
                      <a:schemeClr val="tx1"/>
                    </a:solidFill>
                    <a:prstDash val="sysDot"/>
                    <a:tailEnd type="none"/>
                  </a:ln>
                </p:spPr>
                <p:style>
                  <a:lnRef idx="1">
                    <a:schemeClr val="accent1"/>
                  </a:lnRef>
                  <a:fillRef idx="0">
                    <a:schemeClr val="accent1"/>
                  </a:fillRef>
                  <a:effectRef idx="0">
                    <a:schemeClr val="accent1"/>
                  </a:effectRef>
                  <a:fontRef idx="minor">
                    <a:schemeClr val="tx1"/>
                  </a:fontRef>
                </p:style>
              </p:cxnSp>
            </p:grpSp>
          </p:grpSp>
          <p:sp>
            <p:nvSpPr>
              <p:cNvPr id="68" name="TextBox 67"/>
              <p:cNvSpPr txBox="1"/>
              <p:nvPr/>
            </p:nvSpPr>
            <p:spPr>
              <a:xfrm>
                <a:off x="8166328" y="1110814"/>
                <a:ext cx="351378" cy="369332"/>
              </a:xfrm>
              <a:prstGeom prst="rect">
                <a:avLst/>
              </a:prstGeom>
              <a:noFill/>
            </p:spPr>
            <p:txBody>
              <a:bodyPr wrap="none" rtlCol="0">
                <a:spAutoFit/>
              </a:bodyPr>
              <a:lstStyle/>
              <a:p>
                <a:r>
                  <a:rPr lang="en-US" b="1" dirty="0" smtClean="0">
                    <a:solidFill>
                      <a:srgbClr val="FF0000"/>
                    </a:solidFill>
                  </a:rPr>
                  <a:t>B</a:t>
                </a:r>
                <a:endParaRPr lang="en-US" b="1" dirty="0">
                  <a:solidFill>
                    <a:srgbClr val="FF0000"/>
                  </a:solidFill>
                </a:endParaRPr>
              </a:p>
            </p:txBody>
          </p:sp>
        </p:grpSp>
        <p:sp>
          <p:nvSpPr>
            <p:cNvPr id="69" name="TextBox 68"/>
            <p:cNvSpPr txBox="1"/>
            <p:nvPr/>
          </p:nvSpPr>
          <p:spPr>
            <a:xfrm>
              <a:off x="7325159" y="650296"/>
              <a:ext cx="351378" cy="369332"/>
            </a:xfrm>
            <a:prstGeom prst="rect">
              <a:avLst/>
            </a:prstGeom>
            <a:noFill/>
          </p:spPr>
          <p:txBody>
            <a:bodyPr wrap="none" rtlCol="0">
              <a:spAutoFit/>
            </a:bodyPr>
            <a:lstStyle/>
            <a:p>
              <a:r>
                <a:rPr lang="en-US" b="1" dirty="0" smtClean="0">
                  <a:solidFill>
                    <a:srgbClr val="92D050"/>
                  </a:solidFill>
                </a:rPr>
                <a:t>A</a:t>
              </a:r>
              <a:endParaRPr lang="en-US" b="1" dirty="0">
                <a:solidFill>
                  <a:srgbClr val="92D050"/>
                </a:solidFill>
              </a:endParaRPr>
            </a:p>
          </p:txBody>
        </p:sp>
      </p:grpSp>
      <p:cxnSp>
        <p:nvCxnSpPr>
          <p:cNvPr id="87" name="Straight Arrow Connector 86"/>
          <p:cNvCxnSpPr/>
          <p:nvPr/>
        </p:nvCxnSpPr>
        <p:spPr>
          <a:xfrm flipV="1">
            <a:off x="7370742" y="2638361"/>
            <a:ext cx="518289" cy="690319"/>
          </a:xfrm>
          <a:prstGeom prst="straightConnector1">
            <a:avLst/>
          </a:prstGeom>
          <a:ln w="25400">
            <a:solidFill>
              <a:srgbClr val="0000CC"/>
            </a:solidFill>
            <a:prstDash val="sysDot"/>
            <a:tailEnd type="none"/>
          </a:ln>
        </p:spPr>
        <p:style>
          <a:lnRef idx="1">
            <a:schemeClr val="accent1"/>
          </a:lnRef>
          <a:fillRef idx="0">
            <a:schemeClr val="accent1"/>
          </a:fillRef>
          <a:effectRef idx="0">
            <a:schemeClr val="accent1"/>
          </a:effectRef>
          <a:fontRef idx="minor">
            <a:schemeClr val="tx1"/>
          </a:fontRef>
        </p:style>
      </p:cxnSp>
      <p:sp>
        <p:nvSpPr>
          <p:cNvPr id="88" name="Freeform 87"/>
          <p:cNvSpPr/>
          <p:nvPr/>
        </p:nvSpPr>
        <p:spPr>
          <a:xfrm>
            <a:off x="7140992" y="2608667"/>
            <a:ext cx="952107" cy="633943"/>
          </a:xfrm>
          <a:custGeom>
            <a:avLst/>
            <a:gdLst>
              <a:gd name="connsiteX0" fmla="*/ 0 w 952107"/>
              <a:gd name="connsiteY0" fmla="*/ 377072 h 377072"/>
              <a:gd name="connsiteX1" fmla="*/ 339365 w 952107"/>
              <a:gd name="connsiteY1" fmla="*/ 301657 h 377072"/>
              <a:gd name="connsiteX2" fmla="*/ 669303 w 952107"/>
              <a:gd name="connsiteY2" fmla="*/ 94268 h 377072"/>
              <a:gd name="connsiteX3" fmla="*/ 952107 w 952107"/>
              <a:gd name="connsiteY3" fmla="*/ 0 h 377072"/>
              <a:gd name="connsiteX4" fmla="*/ 952107 w 952107"/>
              <a:gd name="connsiteY4" fmla="*/ 0 h 377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107" h="377072">
                <a:moveTo>
                  <a:pt x="0" y="377072"/>
                </a:moveTo>
                <a:cubicBezTo>
                  <a:pt x="113907" y="362931"/>
                  <a:pt x="227815" y="348791"/>
                  <a:pt x="339365" y="301657"/>
                </a:cubicBezTo>
                <a:cubicBezTo>
                  <a:pt x="450915" y="254523"/>
                  <a:pt x="567179" y="144544"/>
                  <a:pt x="669303" y="94268"/>
                </a:cubicBezTo>
                <a:cubicBezTo>
                  <a:pt x="771427" y="43992"/>
                  <a:pt x="952107" y="0"/>
                  <a:pt x="952107" y="0"/>
                </a:cubicBezTo>
                <a:lnTo>
                  <a:pt x="952107" y="0"/>
                </a:lnTo>
              </a:path>
            </a:pathLst>
          </a:cu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TextBox 88"/>
          <p:cNvSpPr txBox="1"/>
          <p:nvPr/>
        </p:nvSpPr>
        <p:spPr>
          <a:xfrm>
            <a:off x="7676537" y="2849303"/>
            <a:ext cx="1447800" cy="338554"/>
          </a:xfrm>
          <a:prstGeom prst="rect">
            <a:avLst/>
          </a:prstGeom>
          <a:noFill/>
        </p:spPr>
        <p:txBody>
          <a:bodyPr wrap="square" rtlCol="0">
            <a:spAutoFit/>
          </a:bodyPr>
          <a:lstStyle/>
          <a:p>
            <a:r>
              <a:rPr lang="en-US" sz="1600" b="1" dirty="0" smtClean="0">
                <a:solidFill>
                  <a:srgbClr val="FF0000"/>
                </a:solidFill>
              </a:rPr>
              <a:t>Slope B</a:t>
            </a:r>
            <a:endParaRPr lang="en-US" sz="1600" b="1" dirty="0">
              <a:solidFill>
                <a:srgbClr val="FF0000"/>
              </a:solidFill>
            </a:endParaRPr>
          </a:p>
        </p:txBody>
      </p:sp>
      <p:grpSp>
        <p:nvGrpSpPr>
          <p:cNvPr id="6" name="Group 5"/>
          <p:cNvGrpSpPr/>
          <p:nvPr/>
        </p:nvGrpSpPr>
        <p:grpSpPr>
          <a:xfrm>
            <a:off x="6664728" y="2184043"/>
            <a:ext cx="1901776" cy="1431323"/>
            <a:chOff x="6664728" y="2184043"/>
            <a:chExt cx="1901776" cy="1431323"/>
          </a:xfrm>
        </p:grpSpPr>
        <p:grpSp>
          <p:nvGrpSpPr>
            <p:cNvPr id="28" name="Group 27"/>
            <p:cNvGrpSpPr/>
            <p:nvPr/>
          </p:nvGrpSpPr>
          <p:grpSpPr>
            <a:xfrm>
              <a:off x="6664728" y="2184043"/>
              <a:ext cx="1901776" cy="1431323"/>
              <a:chOff x="7218433" y="2634919"/>
              <a:chExt cx="1901776" cy="1431323"/>
            </a:xfrm>
          </p:grpSpPr>
          <p:grpSp>
            <p:nvGrpSpPr>
              <p:cNvPr id="49" name="Group 48"/>
              <p:cNvGrpSpPr/>
              <p:nvPr/>
            </p:nvGrpSpPr>
            <p:grpSpPr>
              <a:xfrm>
                <a:off x="7218433" y="2820960"/>
                <a:ext cx="1656397" cy="1245282"/>
                <a:chOff x="5715000" y="1547967"/>
                <a:chExt cx="1656397" cy="1245282"/>
              </a:xfrm>
            </p:grpSpPr>
            <p:grpSp>
              <p:nvGrpSpPr>
                <p:cNvPr id="51" name="Group 50"/>
                <p:cNvGrpSpPr/>
                <p:nvPr/>
              </p:nvGrpSpPr>
              <p:grpSpPr>
                <a:xfrm>
                  <a:off x="5715000" y="1547967"/>
                  <a:ext cx="1656397" cy="1245282"/>
                  <a:chOff x="5867400" y="2057400"/>
                  <a:chExt cx="1656397" cy="1245282"/>
                </a:xfrm>
              </p:grpSpPr>
              <p:grpSp>
                <p:nvGrpSpPr>
                  <p:cNvPr id="53" name="Group 52"/>
                  <p:cNvGrpSpPr/>
                  <p:nvPr/>
                </p:nvGrpSpPr>
                <p:grpSpPr>
                  <a:xfrm>
                    <a:off x="5867400" y="2057400"/>
                    <a:ext cx="1656397" cy="1245282"/>
                    <a:chOff x="2221414" y="2672593"/>
                    <a:chExt cx="1656397" cy="1245282"/>
                  </a:xfrm>
                </p:grpSpPr>
                <p:grpSp>
                  <p:nvGrpSpPr>
                    <p:cNvPr id="56" name="Group 55"/>
                    <p:cNvGrpSpPr/>
                    <p:nvPr/>
                  </p:nvGrpSpPr>
                  <p:grpSpPr>
                    <a:xfrm>
                      <a:off x="2221414" y="2672593"/>
                      <a:ext cx="1656397" cy="914400"/>
                      <a:chOff x="2221414" y="2672593"/>
                      <a:chExt cx="1656397" cy="914400"/>
                    </a:xfrm>
                  </p:grpSpPr>
                  <p:grpSp>
                    <p:nvGrpSpPr>
                      <p:cNvPr id="58" name="Group 57"/>
                      <p:cNvGrpSpPr/>
                      <p:nvPr/>
                    </p:nvGrpSpPr>
                    <p:grpSpPr>
                      <a:xfrm>
                        <a:off x="2658611" y="2672593"/>
                        <a:ext cx="1219200" cy="914400"/>
                        <a:chOff x="2658611" y="2672593"/>
                        <a:chExt cx="1219200" cy="914400"/>
                      </a:xfrm>
                    </p:grpSpPr>
                    <p:cxnSp>
                      <p:nvCxnSpPr>
                        <p:cNvPr id="60" name="Straight Arrow Connector 59"/>
                        <p:cNvCxnSpPr/>
                        <p:nvPr/>
                      </p:nvCxnSpPr>
                      <p:spPr>
                        <a:xfrm flipV="1">
                          <a:off x="2667000" y="2672593"/>
                          <a:ext cx="0" cy="9144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p:nvPr/>
                      </p:nvCxnSpPr>
                      <p:spPr>
                        <a:xfrm rot="5400000" flipV="1">
                          <a:off x="3268211" y="2963411"/>
                          <a:ext cx="0" cy="12192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59" name="TextBox 58"/>
                      <p:cNvSpPr txBox="1"/>
                      <p:nvPr/>
                    </p:nvSpPr>
                    <p:spPr>
                      <a:xfrm>
                        <a:off x="2221414" y="2828300"/>
                        <a:ext cx="461665" cy="665118"/>
                      </a:xfrm>
                      <a:prstGeom prst="rect">
                        <a:avLst/>
                      </a:prstGeom>
                      <a:noFill/>
                    </p:spPr>
                    <p:txBody>
                      <a:bodyPr vert="vert270" wrap="none" rtlCol="0">
                        <a:spAutoFit/>
                      </a:bodyPr>
                      <a:lstStyle/>
                      <a:p>
                        <a:r>
                          <a:rPr lang="en-US" dirty="0" smtClean="0">
                            <a:solidFill>
                              <a:srgbClr val="0000CC"/>
                            </a:solidFill>
                          </a:rPr>
                          <a:t>Value</a:t>
                        </a:r>
                        <a:endParaRPr lang="en-US" dirty="0">
                          <a:solidFill>
                            <a:srgbClr val="0000CC"/>
                          </a:solidFill>
                        </a:endParaRPr>
                      </a:p>
                    </p:txBody>
                  </p:sp>
                </p:grpSp>
                <p:sp>
                  <p:nvSpPr>
                    <p:cNvPr id="57" name="TextBox 56"/>
                    <p:cNvSpPr txBox="1"/>
                    <p:nvPr/>
                  </p:nvSpPr>
                  <p:spPr>
                    <a:xfrm>
                      <a:off x="2895600" y="3548543"/>
                      <a:ext cx="914400" cy="369332"/>
                    </a:xfrm>
                    <a:prstGeom prst="rect">
                      <a:avLst/>
                    </a:prstGeom>
                    <a:noFill/>
                  </p:spPr>
                  <p:txBody>
                    <a:bodyPr wrap="square" rtlCol="0">
                      <a:spAutoFit/>
                    </a:bodyPr>
                    <a:lstStyle/>
                    <a:p>
                      <a:r>
                        <a:rPr lang="en-US" dirty="0" smtClean="0">
                          <a:solidFill>
                            <a:srgbClr val="0000CC"/>
                          </a:solidFill>
                        </a:rPr>
                        <a:t>Time</a:t>
                      </a:r>
                      <a:endParaRPr lang="en-US" dirty="0">
                        <a:solidFill>
                          <a:srgbClr val="0000CC"/>
                        </a:solidFill>
                      </a:endParaRPr>
                    </a:p>
                  </p:txBody>
                </p:sp>
              </p:grpSp>
              <p:sp>
                <p:nvSpPr>
                  <p:cNvPr id="54" name="Freeform 53"/>
                  <p:cNvSpPr/>
                  <p:nvPr/>
                </p:nvSpPr>
                <p:spPr>
                  <a:xfrm>
                    <a:off x="6325386" y="2177592"/>
                    <a:ext cx="952107" cy="377072"/>
                  </a:xfrm>
                  <a:custGeom>
                    <a:avLst/>
                    <a:gdLst>
                      <a:gd name="connsiteX0" fmla="*/ 0 w 952107"/>
                      <a:gd name="connsiteY0" fmla="*/ 377072 h 377072"/>
                      <a:gd name="connsiteX1" fmla="*/ 339365 w 952107"/>
                      <a:gd name="connsiteY1" fmla="*/ 301657 h 377072"/>
                      <a:gd name="connsiteX2" fmla="*/ 669303 w 952107"/>
                      <a:gd name="connsiteY2" fmla="*/ 94268 h 377072"/>
                      <a:gd name="connsiteX3" fmla="*/ 952107 w 952107"/>
                      <a:gd name="connsiteY3" fmla="*/ 0 h 377072"/>
                      <a:gd name="connsiteX4" fmla="*/ 952107 w 952107"/>
                      <a:gd name="connsiteY4" fmla="*/ 0 h 377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107" h="377072">
                        <a:moveTo>
                          <a:pt x="0" y="377072"/>
                        </a:moveTo>
                        <a:cubicBezTo>
                          <a:pt x="113907" y="362931"/>
                          <a:pt x="227815" y="348791"/>
                          <a:pt x="339365" y="301657"/>
                        </a:cubicBezTo>
                        <a:cubicBezTo>
                          <a:pt x="450915" y="254523"/>
                          <a:pt x="567179" y="144544"/>
                          <a:pt x="669303" y="94268"/>
                        </a:cubicBezTo>
                        <a:cubicBezTo>
                          <a:pt x="771427" y="43992"/>
                          <a:pt x="952107" y="0"/>
                          <a:pt x="952107" y="0"/>
                        </a:cubicBezTo>
                        <a:lnTo>
                          <a:pt x="952107" y="0"/>
                        </a:lnTo>
                      </a:path>
                    </a:pathLst>
                  </a:custGeom>
                  <a:noFill/>
                  <a:ln w="38100">
                    <a:solidFill>
                      <a:srgbClr val="00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52" name="Straight Arrow Connector 51"/>
                <p:cNvCxnSpPr/>
                <p:nvPr/>
              </p:nvCxnSpPr>
              <p:spPr>
                <a:xfrm flipV="1">
                  <a:off x="6223460" y="1635748"/>
                  <a:ext cx="874642" cy="485869"/>
                </a:xfrm>
                <a:prstGeom prst="straightConnector1">
                  <a:avLst/>
                </a:prstGeom>
                <a:ln w="25400">
                  <a:solidFill>
                    <a:srgbClr val="0000CC"/>
                  </a:solidFill>
                  <a:prstDash val="sysDot"/>
                  <a:tailEnd type="none"/>
                </a:ln>
              </p:spPr>
              <p:style>
                <a:lnRef idx="1">
                  <a:schemeClr val="accent1"/>
                </a:lnRef>
                <a:fillRef idx="0">
                  <a:schemeClr val="accent1"/>
                </a:fillRef>
                <a:effectRef idx="0">
                  <a:schemeClr val="accent1"/>
                </a:effectRef>
                <a:fontRef idx="minor">
                  <a:schemeClr val="tx1"/>
                </a:fontRef>
              </p:style>
            </p:cxnSp>
          </p:grpSp>
          <p:sp>
            <p:nvSpPr>
              <p:cNvPr id="63" name="TextBox 62"/>
              <p:cNvSpPr txBox="1"/>
              <p:nvPr/>
            </p:nvSpPr>
            <p:spPr>
              <a:xfrm>
                <a:off x="7672409" y="2634919"/>
                <a:ext cx="1447800" cy="338554"/>
              </a:xfrm>
              <a:prstGeom prst="rect">
                <a:avLst/>
              </a:prstGeom>
              <a:noFill/>
            </p:spPr>
            <p:txBody>
              <a:bodyPr wrap="square" rtlCol="0">
                <a:spAutoFit/>
              </a:bodyPr>
              <a:lstStyle/>
              <a:p>
                <a:r>
                  <a:rPr lang="en-US" sz="1600" b="1" dirty="0" smtClean="0">
                    <a:solidFill>
                      <a:srgbClr val="92D050"/>
                    </a:solidFill>
                  </a:rPr>
                  <a:t>Slope A</a:t>
                </a:r>
                <a:endParaRPr lang="en-US" sz="1600" b="1" dirty="0">
                  <a:solidFill>
                    <a:srgbClr val="92D050"/>
                  </a:solidFill>
                </a:endParaRPr>
              </a:p>
            </p:txBody>
          </p:sp>
        </p:grpSp>
        <p:cxnSp>
          <p:nvCxnSpPr>
            <p:cNvPr id="90" name="Straight Arrow Connector 89"/>
            <p:cNvCxnSpPr/>
            <p:nvPr/>
          </p:nvCxnSpPr>
          <p:spPr>
            <a:xfrm>
              <a:off x="7651527" y="2457865"/>
              <a:ext cx="5305" cy="792429"/>
            </a:xfrm>
            <a:prstGeom prst="straightConnector1">
              <a:avLst/>
            </a:prstGeom>
            <a:ln w="25400">
              <a:solidFill>
                <a:schemeClr val="tx1"/>
              </a:solidFill>
              <a:prstDash val="sysDot"/>
              <a:tailEnd type="none"/>
            </a:ln>
          </p:spPr>
          <p:style>
            <a:lnRef idx="1">
              <a:schemeClr val="accent1"/>
            </a:lnRef>
            <a:fillRef idx="0">
              <a:schemeClr val="accent1"/>
            </a:fillRef>
            <a:effectRef idx="0">
              <a:schemeClr val="accent1"/>
            </a:effectRef>
            <a:fontRef idx="minor">
              <a:schemeClr val="tx1"/>
            </a:fontRef>
          </p:style>
        </p:cxnSp>
      </p:grpSp>
      <p:grpSp>
        <p:nvGrpSpPr>
          <p:cNvPr id="96" name="Group 95"/>
          <p:cNvGrpSpPr/>
          <p:nvPr/>
        </p:nvGrpSpPr>
        <p:grpSpPr>
          <a:xfrm>
            <a:off x="6996080" y="3776658"/>
            <a:ext cx="1672476" cy="1245282"/>
            <a:chOff x="2205335" y="2672593"/>
            <a:chExt cx="1672476" cy="1245282"/>
          </a:xfrm>
        </p:grpSpPr>
        <p:grpSp>
          <p:nvGrpSpPr>
            <p:cNvPr id="98" name="Group 97"/>
            <p:cNvGrpSpPr/>
            <p:nvPr/>
          </p:nvGrpSpPr>
          <p:grpSpPr>
            <a:xfrm>
              <a:off x="2205335" y="2672593"/>
              <a:ext cx="1672476" cy="914400"/>
              <a:chOff x="2205335" y="2672593"/>
              <a:chExt cx="1672476" cy="914400"/>
            </a:xfrm>
          </p:grpSpPr>
          <p:grpSp>
            <p:nvGrpSpPr>
              <p:cNvPr id="100" name="Group 99"/>
              <p:cNvGrpSpPr/>
              <p:nvPr/>
            </p:nvGrpSpPr>
            <p:grpSpPr>
              <a:xfrm>
                <a:off x="2658611" y="2672593"/>
                <a:ext cx="1219200" cy="914400"/>
                <a:chOff x="2658611" y="2672593"/>
                <a:chExt cx="1219200" cy="914400"/>
              </a:xfrm>
            </p:grpSpPr>
            <p:cxnSp>
              <p:nvCxnSpPr>
                <p:cNvPr id="102" name="Straight Arrow Connector 101"/>
                <p:cNvCxnSpPr/>
                <p:nvPr/>
              </p:nvCxnSpPr>
              <p:spPr>
                <a:xfrm flipV="1">
                  <a:off x="2667000" y="2672593"/>
                  <a:ext cx="0" cy="9144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3" name="Straight Arrow Connector 102"/>
                <p:cNvCxnSpPr/>
                <p:nvPr/>
              </p:nvCxnSpPr>
              <p:spPr>
                <a:xfrm rot="5400000" flipV="1">
                  <a:off x="3268211" y="2963411"/>
                  <a:ext cx="0" cy="12192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101" name="TextBox 100"/>
              <p:cNvSpPr txBox="1"/>
              <p:nvPr/>
            </p:nvSpPr>
            <p:spPr>
              <a:xfrm>
                <a:off x="2205335" y="2954195"/>
                <a:ext cx="461665" cy="259045"/>
              </a:xfrm>
              <a:prstGeom prst="rect">
                <a:avLst/>
              </a:prstGeom>
              <a:noFill/>
            </p:spPr>
            <p:txBody>
              <a:bodyPr vert="vert270" wrap="none" rtlCol="0">
                <a:spAutoFit/>
              </a:bodyPr>
              <a:lstStyle/>
              <a:p>
                <a:r>
                  <a:rPr lang="en-US" b="1" dirty="0">
                    <a:solidFill>
                      <a:srgbClr val="0000CC"/>
                    </a:solidFill>
                  </a:rPr>
                  <a:t>B</a:t>
                </a:r>
              </a:p>
            </p:txBody>
          </p:sp>
        </p:grpSp>
        <p:sp>
          <p:nvSpPr>
            <p:cNvPr id="99" name="TextBox 98"/>
            <p:cNvSpPr txBox="1"/>
            <p:nvPr/>
          </p:nvSpPr>
          <p:spPr>
            <a:xfrm>
              <a:off x="2895600" y="3548543"/>
              <a:ext cx="914400" cy="369332"/>
            </a:xfrm>
            <a:prstGeom prst="rect">
              <a:avLst/>
            </a:prstGeom>
            <a:noFill/>
          </p:spPr>
          <p:txBody>
            <a:bodyPr wrap="square" rtlCol="0">
              <a:spAutoFit/>
            </a:bodyPr>
            <a:lstStyle/>
            <a:p>
              <a:r>
                <a:rPr lang="en-US" b="1" dirty="0" smtClean="0">
                  <a:solidFill>
                    <a:srgbClr val="0000CC"/>
                  </a:solidFill>
                </a:rPr>
                <a:t>A</a:t>
              </a:r>
              <a:endParaRPr lang="en-US" b="1" dirty="0">
                <a:solidFill>
                  <a:srgbClr val="0000CC"/>
                </a:solidFill>
              </a:endParaRPr>
            </a:p>
          </p:txBody>
        </p:sp>
      </p:grpSp>
      <p:sp>
        <p:nvSpPr>
          <p:cNvPr id="7" name="Freeform 6"/>
          <p:cNvSpPr/>
          <p:nvPr/>
        </p:nvSpPr>
        <p:spPr>
          <a:xfrm>
            <a:off x="7469516" y="4022525"/>
            <a:ext cx="1042888" cy="474061"/>
          </a:xfrm>
          <a:custGeom>
            <a:avLst/>
            <a:gdLst>
              <a:gd name="connsiteX0" fmla="*/ 5940 w 1042888"/>
              <a:gd name="connsiteY0" fmla="*/ 398646 h 474061"/>
              <a:gd name="connsiteX1" fmla="*/ 24793 w 1042888"/>
              <a:gd name="connsiteY1" fmla="*/ 351512 h 474061"/>
              <a:gd name="connsiteX2" fmla="*/ 203903 w 1042888"/>
              <a:gd name="connsiteY2" fmla="*/ 125269 h 474061"/>
              <a:gd name="connsiteX3" fmla="*/ 411292 w 1042888"/>
              <a:gd name="connsiteY3" fmla="*/ 2720 h 474061"/>
              <a:gd name="connsiteX4" fmla="*/ 646962 w 1042888"/>
              <a:gd name="connsiteY4" fmla="*/ 238390 h 474061"/>
              <a:gd name="connsiteX5" fmla="*/ 844925 w 1042888"/>
              <a:gd name="connsiteY5" fmla="*/ 247817 h 474061"/>
              <a:gd name="connsiteX6" fmla="*/ 1042888 w 1042888"/>
              <a:gd name="connsiteY6" fmla="*/ 474061 h 474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42888" h="474061">
                <a:moveTo>
                  <a:pt x="5940" y="398646"/>
                </a:moveTo>
                <a:cubicBezTo>
                  <a:pt x="-1131" y="397860"/>
                  <a:pt x="-8201" y="397075"/>
                  <a:pt x="24793" y="351512"/>
                </a:cubicBezTo>
                <a:cubicBezTo>
                  <a:pt x="57787" y="305949"/>
                  <a:pt x="139487" y="183401"/>
                  <a:pt x="203903" y="125269"/>
                </a:cubicBezTo>
                <a:cubicBezTo>
                  <a:pt x="268319" y="67137"/>
                  <a:pt x="337449" y="-16133"/>
                  <a:pt x="411292" y="2720"/>
                </a:cubicBezTo>
                <a:cubicBezTo>
                  <a:pt x="485135" y="21573"/>
                  <a:pt x="574690" y="197540"/>
                  <a:pt x="646962" y="238390"/>
                </a:cubicBezTo>
                <a:cubicBezTo>
                  <a:pt x="719234" y="279239"/>
                  <a:pt x="778937" y="208538"/>
                  <a:pt x="844925" y="247817"/>
                </a:cubicBezTo>
                <a:cubicBezTo>
                  <a:pt x="910913" y="287095"/>
                  <a:pt x="976900" y="380578"/>
                  <a:pt x="1042888" y="474061"/>
                </a:cubicBezTo>
              </a:path>
            </a:pathLst>
          </a:custGeom>
          <a:noFill/>
          <a:ln w="3810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13280403"/>
      </p:ext>
    </p:extLst>
  </p:cSld>
  <p:clrMapOvr>
    <a:masterClrMapping/>
  </p:clrMapOvr>
  <p:transition spd="slow">
    <p:wip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221813"/>
            <a:ext cx="9144000" cy="838200"/>
          </a:xfrm>
        </p:spPr>
        <p:txBody>
          <a:bodyPr/>
          <a:lstStyle/>
          <a:p>
            <a:pPr eaLnBrk="1" hangingPunct="1"/>
            <a:r>
              <a:rPr lang="en-US" sz="3600" b="1" dirty="0" smtClean="0">
                <a:solidFill>
                  <a:srgbClr val="0000CC"/>
                </a:solidFill>
              </a:rPr>
              <a:t>In Class Exercise/Homework</a:t>
            </a:r>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7" name="Picture 5"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p:cNvSpPr txBox="1"/>
          <p:nvPr/>
        </p:nvSpPr>
        <p:spPr>
          <a:xfrm>
            <a:off x="230311" y="1219200"/>
            <a:ext cx="7084890" cy="3170099"/>
          </a:xfrm>
          <a:prstGeom prst="rect">
            <a:avLst/>
          </a:prstGeom>
          <a:noFill/>
        </p:spPr>
        <p:txBody>
          <a:bodyPr wrap="square" rtlCol="0">
            <a:spAutoFit/>
          </a:bodyPr>
          <a:lstStyle/>
          <a:p>
            <a:r>
              <a:rPr lang="en-US" sz="2000" dirty="0" smtClean="0"/>
              <a:t>Think of some at least two examples each of qualitative, semi-quantitative and quantitative questions relevant to your problem of interest</a:t>
            </a:r>
          </a:p>
          <a:p>
            <a:endParaRPr lang="en-US" sz="2000" dirty="0"/>
          </a:p>
          <a:p>
            <a:endParaRPr lang="en-US" sz="2000" dirty="0" smtClean="0"/>
          </a:p>
          <a:p>
            <a:endParaRPr lang="en-US" sz="2000" dirty="0"/>
          </a:p>
          <a:p>
            <a:endParaRPr lang="en-US" sz="2000" dirty="0" smtClean="0"/>
          </a:p>
          <a:p>
            <a:endParaRPr lang="en-US" sz="2000" dirty="0"/>
          </a:p>
          <a:p>
            <a:endParaRPr lang="en-US" sz="2000" dirty="0" smtClean="0"/>
          </a:p>
          <a:p>
            <a:endParaRPr lang="en-US" sz="2000" dirty="0"/>
          </a:p>
        </p:txBody>
      </p:sp>
      <p:grpSp>
        <p:nvGrpSpPr>
          <p:cNvPr id="13" name="Group 12"/>
          <p:cNvGrpSpPr/>
          <p:nvPr/>
        </p:nvGrpSpPr>
        <p:grpSpPr>
          <a:xfrm>
            <a:off x="7239868" y="1063941"/>
            <a:ext cx="1681113" cy="1245282"/>
            <a:chOff x="609600" y="2362200"/>
            <a:chExt cx="1681113" cy="1245282"/>
          </a:xfrm>
        </p:grpSpPr>
        <p:grpSp>
          <p:nvGrpSpPr>
            <p:cNvPr id="14" name="Group 13"/>
            <p:cNvGrpSpPr/>
            <p:nvPr/>
          </p:nvGrpSpPr>
          <p:grpSpPr>
            <a:xfrm>
              <a:off x="609600" y="2362200"/>
              <a:ext cx="1656397" cy="1245282"/>
              <a:chOff x="2221414" y="2672593"/>
              <a:chExt cx="1656397" cy="1245282"/>
            </a:xfrm>
          </p:grpSpPr>
          <p:grpSp>
            <p:nvGrpSpPr>
              <p:cNvPr id="16" name="Group 15"/>
              <p:cNvGrpSpPr/>
              <p:nvPr/>
            </p:nvGrpSpPr>
            <p:grpSpPr>
              <a:xfrm>
                <a:off x="2221414" y="2672593"/>
                <a:ext cx="1656397" cy="914400"/>
                <a:chOff x="2221414" y="2672593"/>
                <a:chExt cx="1656397" cy="914400"/>
              </a:xfrm>
            </p:grpSpPr>
            <p:grpSp>
              <p:nvGrpSpPr>
                <p:cNvPr id="18" name="Group 17"/>
                <p:cNvGrpSpPr/>
                <p:nvPr/>
              </p:nvGrpSpPr>
              <p:grpSpPr>
                <a:xfrm>
                  <a:off x="2658611" y="2672593"/>
                  <a:ext cx="1219200" cy="914400"/>
                  <a:chOff x="2658611" y="2672593"/>
                  <a:chExt cx="1219200" cy="914400"/>
                </a:xfrm>
              </p:grpSpPr>
              <p:cxnSp>
                <p:nvCxnSpPr>
                  <p:cNvPr id="20" name="Straight Arrow Connector 19"/>
                  <p:cNvCxnSpPr/>
                  <p:nvPr/>
                </p:nvCxnSpPr>
                <p:spPr>
                  <a:xfrm flipV="1">
                    <a:off x="2667000" y="2672593"/>
                    <a:ext cx="0" cy="9144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rot="5400000" flipV="1">
                    <a:off x="3268211" y="2963411"/>
                    <a:ext cx="0" cy="12192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19" name="TextBox 18"/>
                <p:cNvSpPr txBox="1"/>
                <p:nvPr/>
              </p:nvSpPr>
              <p:spPr>
                <a:xfrm>
                  <a:off x="2221414" y="2828300"/>
                  <a:ext cx="461665" cy="665118"/>
                </a:xfrm>
                <a:prstGeom prst="rect">
                  <a:avLst/>
                </a:prstGeom>
                <a:noFill/>
              </p:spPr>
              <p:txBody>
                <a:bodyPr vert="vert270" wrap="none" rtlCol="0">
                  <a:spAutoFit/>
                </a:bodyPr>
                <a:lstStyle/>
                <a:p>
                  <a:r>
                    <a:rPr lang="en-US" dirty="0" smtClean="0">
                      <a:solidFill>
                        <a:srgbClr val="0000CC"/>
                      </a:solidFill>
                    </a:rPr>
                    <a:t>Value</a:t>
                  </a:r>
                  <a:endParaRPr lang="en-US" dirty="0">
                    <a:solidFill>
                      <a:srgbClr val="0000CC"/>
                    </a:solidFill>
                  </a:endParaRPr>
                </a:p>
              </p:txBody>
            </p:sp>
          </p:grpSp>
          <p:sp>
            <p:nvSpPr>
              <p:cNvPr id="17" name="TextBox 16"/>
              <p:cNvSpPr txBox="1"/>
              <p:nvPr/>
            </p:nvSpPr>
            <p:spPr>
              <a:xfrm>
                <a:off x="2895600" y="3548543"/>
                <a:ext cx="914400" cy="369332"/>
              </a:xfrm>
              <a:prstGeom prst="rect">
                <a:avLst/>
              </a:prstGeom>
              <a:noFill/>
            </p:spPr>
            <p:txBody>
              <a:bodyPr wrap="square" rtlCol="0">
                <a:spAutoFit/>
              </a:bodyPr>
              <a:lstStyle/>
              <a:p>
                <a:r>
                  <a:rPr lang="en-US" dirty="0" smtClean="0">
                    <a:solidFill>
                      <a:srgbClr val="0000CC"/>
                    </a:solidFill>
                  </a:rPr>
                  <a:t>Time</a:t>
                </a:r>
                <a:endParaRPr lang="en-US" dirty="0">
                  <a:solidFill>
                    <a:srgbClr val="0000CC"/>
                  </a:solidFill>
                </a:endParaRPr>
              </a:p>
            </p:txBody>
          </p:sp>
        </p:grpSp>
        <p:sp>
          <p:nvSpPr>
            <p:cNvPr id="15" name="Freeform 14"/>
            <p:cNvSpPr/>
            <p:nvPr/>
          </p:nvSpPr>
          <p:spPr>
            <a:xfrm>
              <a:off x="1065229" y="2677212"/>
              <a:ext cx="1225484" cy="367646"/>
            </a:xfrm>
            <a:custGeom>
              <a:avLst/>
              <a:gdLst>
                <a:gd name="connsiteX0" fmla="*/ 0 w 1225484"/>
                <a:gd name="connsiteY0" fmla="*/ 367646 h 367646"/>
                <a:gd name="connsiteX1" fmla="*/ 197963 w 1225484"/>
                <a:gd name="connsiteY1" fmla="*/ 103695 h 367646"/>
                <a:gd name="connsiteX2" fmla="*/ 405352 w 1225484"/>
                <a:gd name="connsiteY2" fmla="*/ 113122 h 367646"/>
                <a:gd name="connsiteX3" fmla="*/ 659876 w 1225484"/>
                <a:gd name="connsiteY3" fmla="*/ 56561 h 367646"/>
                <a:gd name="connsiteX4" fmla="*/ 1036948 w 1225484"/>
                <a:gd name="connsiteY4" fmla="*/ 179110 h 367646"/>
                <a:gd name="connsiteX5" fmla="*/ 1225484 w 1225484"/>
                <a:gd name="connsiteY5" fmla="*/ 0 h 367646"/>
                <a:gd name="connsiteX6" fmla="*/ 1225484 w 1225484"/>
                <a:gd name="connsiteY6" fmla="*/ 0 h 367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5484" h="367646">
                  <a:moveTo>
                    <a:pt x="0" y="367646"/>
                  </a:moveTo>
                  <a:cubicBezTo>
                    <a:pt x="65202" y="256881"/>
                    <a:pt x="130404" y="146116"/>
                    <a:pt x="197963" y="103695"/>
                  </a:cubicBezTo>
                  <a:cubicBezTo>
                    <a:pt x="265522" y="61274"/>
                    <a:pt x="328367" y="120978"/>
                    <a:pt x="405352" y="113122"/>
                  </a:cubicBezTo>
                  <a:cubicBezTo>
                    <a:pt x="482337" y="105266"/>
                    <a:pt x="554610" y="45563"/>
                    <a:pt x="659876" y="56561"/>
                  </a:cubicBezTo>
                  <a:cubicBezTo>
                    <a:pt x="765142" y="67559"/>
                    <a:pt x="942680" y="188537"/>
                    <a:pt x="1036948" y="179110"/>
                  </a:cubicBezTo>
                  <a:cubicBezTo>
                    <a:pt x="1131216" y="169683"/>
                    <a:pt x="1225484" y="0"/>
                    <a:pt x="1225484" y="0"/>
                  </a:cubicBezTo>
                  <a:lnTo>
                    <a:pt x="1225484" y="0"/>
                  </a:lnTo>
                </a:path>
              </a:pathLst>
            </a:custGeom>
            <a:noFill/>
            <a:ln w="38100">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Rectangle 1"/>
          <p:cNvSpPr/>
          <p:nvPr/>
        </p:nvSpPr>
        <p:spPr>
          <a:xfrm>
            <a:off x="230311" y="2283582"/>
            <a:ext cx="8690670" cy="2246769"/>
          </a:xfrm>
          <a:prstGeom prst="rect">
            <a:avLst/>
          </a:prstGeom>
        </p:spPr>
        <p:txBody>
          <a:bodyPr wrap="square">
            <a:spAutoFit/>
          </a:bodyPr>
          <a:lstStyle/>
          <a:p>
            <a:pPr marL="457200" indent="-457200">
              <a:buAutoNum type="arabicParenR"/>
            </a:pPr>
            <a:r>
              <a:rPr lang="en-US" sz="2000" dirty="0"/>
              <a:t>Briefly present your problem of interest</a:t>
            </a:r>
          </a:p>
          <a:p>
            <a:pPr marL="457200" indent="-457200">
              <a:buAutoNum type="arabicParenR"/>
            </a:pPr>
            <a:r>
              <a:rPr lang="en-US" sz="2000" dirty="0"/>
              <a:t>For each case (qualitative, semi-quantitative, quantitative) discuss:</a:t>
            </a:r>
          </a:p>
          <a:p>
            <a:pPr marL="914400" lvl="1" indent="-457200">
              <a:buAutoNum type="arabicParenR"/>
            </a:pPr>
            <a:r>
              <a:rPr lang="en-US" sz="2000" dirty="0"/>
              <a:t>What is/are the variable(s) you are considering?</a:t>
            </a:r>
          </a:p>
          <a:p>
            <a:pPr marL="914400" lvl="1" indent="-457200">
              <a:buAutoNum type="arabicParenR"/>
            </a:pPr>
            <a:r>
              <a:rPr lang="en-US" sz="2000" dirty="0"/>
              <a:t>How can they be measured in an experiment (what aspects of them can be measures)?</a:t>
            </a:r>
          </a:p>
          <a:p>
            <a:pPr marL="914400" lvl="1" indent="-457200">
              <a:buAutoNum type="arabicParenR"/>
            </a:pPr>
            <a:r>
              <a:rPr lang="en-US" sz="2000" dirty="0"/>
              <a:t>What is the behavior you wish to determine?</a:t>
            </a:r>
          </a:p>
          <a:p>
            <a:pPr marL="914400" lvl="1" indent="-457200">
              <a:buAutoNum type="arabicParenR"/>
            </a:pPr>
            <a:r>
              <a:rPr lang="en-US" sz="2000" dirty="0"/>
              <a:t>Why is the behavior significant?</a:t>
            </a:r>
          </a:p>
        </p:txBody>
      </p:sp>
    </p:spTree>
    <p:extLst>
      <p:ext uri="{BB962C8B-B14F-4D97-AF65-F5344CB8AC3E}">
        <p14:creationId xmlns:p14="http://schemas.microsoft.com/office/powerpoint/2010/main" val="4154340221"/>
      </p:ext>
    </p:extLst>
  </p:cSld>
  <p:clrMapOvr>
    <a:masterClrMapping/>
  </p:clrMapOvr>
  <p:transition spd="slow">
    <p:wip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76200" y="0"/>
            <a:ext cx="8991600" cy="609600"/>
          </a:xfrm>
        </p:spPr>
        <p:txBody>
          <a:bodyPr>
            <a:noAutofit/>
          </a:bodyPr>
          <a:lstStyle/>
          <a:p>
            <a:r>
              <a:rPr lang="en-US" sz="3600" b="1" dirty="0" smtClean="0">
                <a:solidFill>
                  <a:srgbClr val="1421DC"/>
                </a:solidFill>
              </a:rPr>
              <a:t>The Workflow of Model Development</a:t>
            </a:r>
          </a:p>
        </p:txBody>
      </p:sp>
      <p:sp>
        <p:nvSpPr>
          <p:cNvPr id="27651"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fld id="{90C87441-6A3E-438F-B1A7-A4D3B4AC6AB3}" type="slidenum">
              <a:rPr lang="en-US" sz="1200">
                <a:solidFill>
                  <a:srgbClr val="898989"/>
                </a:solidFill>
                <a:ea typeface="ＭＳ Ｐゴシック" pitchFamily="34" charset="-128"/>
              </a:rPr>
              <a:pPr eaLnBrk="1" hangingPunct="1"/>
              <a:t>33</a:t>
            </a:fld>
            <a:endParaRPr lang="en-US" sz="1200">
              <a:solidFill>
                <a:srgbClr val="898989"/>
              </a:solidFill>
              <a:ea typeface="ＭＳ Ｐゴシック" pitchFamily="34" charset="-128"/>
            </a:endParaRPr>
          </a:p>
        </p:txBody>
      </p:sp>
      <p:pic>
        <p:nvPicPr>
          <p:cNvPr id="27652" name="Picture 3"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3" name="Picture 4"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381000" y="1139155"/>
            <a:ext cx="5535612" cy="5632311"/>
          </a:xfrm>
          <a:prstGeom prst="rect">
            <a:avLst/>
          </a:prstGeom>
          <a:noFill/>
        </p:spPr>
        <p:txBody>
          <a:bodyPr wrap="square" rtlCol="0">
            <a:spAutoFit/>
          </a:bodyPr>
          <a:lstStyle/>
          <a:p>
            <a:r>
              <a:rPr lang="en-US" dirty="0" smtClean="0"/>
              <a:t>Refine the conceptual model to reflect hypothesized quantitative relationships</a:t>
            </a:r>
          </a:p>
          <a:p>
            <a:endParaRPr lang="en-US" dirty="0" smtClean="0"/>
          </a:p>
          <a:p>
            <a:r>
              <a:rPr lang="en-US" i="1" dirty="0" smtClean="0"/>
              <a:t>E.g. that the rate of a chemical reaction obeys Mass-Action or </a:t>
            </a:r>
            <a:r>
              <a:rPr lang="en-US" i="1" dirty="0" err="1" smtClean="0"/>
              <a:t>Michaelis</a:t>
            </a:r>
            <a:r>
              <a:rPr lang="en-US" i="1" dirty="0" smtClean="0"/>
              <a:t> </a:t>
            </a:r>
            <a:r>
              <a:rPr lang="en-US" i="1" dirty="0" err="1" smtClean="0"/>
              <a:t>Menten</a:t>
            </a:r>
            <a:r>
              <a:rPr lang="en-US" i="1" dirty="0" smtClean="0"/>
              <a:t> Kinetics, that the behavior of a material is linear elastic or that the force of contraction in a cell’s contractile actin ring is proportional to the </a:t>
            </a:r>
            <a:r>
              <a:rPr lang="en-US" i="1" dirty="0" err="1" smtClean="0"/>
              <a:t>acto</a:t>
            </a:r>
            <a:r>
              <a:rPr lang="en-US" i="1" dirty="0" smtClean="0"/>
              <a:t>-myosin density</a:t>
            </a:r>
          </a:p>
          <a:p>
            <a:endParaRPr lang="en-US" i="1" dirty="0"/>
          </a:p>
          <a:p>
            <a:r>
              <a:rPr lang="en-US" b="1" i="1" dirty="0"/>
              <a:t>Up to this point, the model you are developing is sharable and generic—it describes only biology, physics and chemistry and your hypotheses about them. Anyone interpreting it should come to the same conclusions about its </a:t>
            </a:r>
            <a:r>
              <a:rPr lang="en-US" b="1" i="1" dirty="0" smtClean="0"/>
              <a:t>results</a:t>
            </a:r>
            <a:endParaRPr lang="en-US" i="1" dirty="0" smtClean="0"/>
          </a:p>
          <a:p>
            <a:endParaRPr lang="en-US" i="1" dirty="0"/>
          </a:p>
          <a:p>
            <a:r>
              <a:rPr lang="en-US" i="1" dirty="0" smtClean="0"/>
              <a:t>See Mathematical Model in Wikipedia—actually, Wikipedia conflates two steps here—the Quantitative model template, which is sharable, from the Mathematical Model which is not </a:t>
            </a:r>
          </a:p>
          <a:p>
            <a:endParaRPr lang="en-US" i="1" dirty="0"/>
          </a:p>
        </p:txBody>
      </p:sp>
      <p:sp>
        <p:nvSpPr>
          <p:cNvPr id="10" name="Rectangle 9"/>
          <p:cNvSpPr/>
          <p:nvPr/>
        </p:nvSpPr>
        <p:spPr bwMode="auto">
          <a:xfrm>
            <a:off x="484188" y="681496"/>
            <a:ext cx="4746625" cy="385763"/>
          </a:xfrm>
          <a:prstGeom prst="rect">
            <a:avLst/>
          </a:prstGeom>
          <a:solidFill>
            <a:srgbClr val="FF0000"/>
          </a:solidFill>
          <a:ln w="285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spAutoFit/>
          </a:bodyPr>
          <a:lstStyle/>
          <a:p>
            <a:pPr algn="ctr" fontAlgn="auto">
              <a:spcBef>
                <a:spcPts val="0"/>
              </a:spcBef>
              <a:spcAft>
                <a:spcPts val="0"/>
              </a:spcAft>
              <a:defRPr/>
            </a:pPr>
            <a:r>
              <a:rPr lang="en-US" sz="1900" b="1" dirty="0">
                <a:solidFill>
                  <a:schemeClr val="tx1"/>
                </a:solidFill>
                <a:latin typeface="Calibri" pitchFamily="34" charset="0"/>
              </a:rPr>
              <a:t>Define </a:t>
            </a:r>
            <a:r>
              <a:rPr lang="en-US" sz="1900" b="1" dirty="0" smtClean="0">
                <a:solidFill>
                  <a:schemeClr val="tx1"/>
                </a:solidFill>
                <a:latin typeface="Calibri" pitchFamily="34" charset="0"/>
              </a:rPr>
              <a:t>Quantitative Model Template</a:t>
            </a:r>
            <a:endParaRPr lang="en-US" sz="1400" b="1" dirty="0">
              <a:solidFill>
                <a:schemeClr val="tx1"/>
              </a:solidFill>
              <a:latin typeface="Calibri" pitchFamily="34" charset="0"/>
            </a:endParaRPr>
          </a:p>
        </p:txBody>
      </p:sp>
      <p:pic>
        <p:nvPicPr>
          <p:cNvPr id="9" name="Picture 8"/>
          <p:cNvPicPr>
            <a:picLocks noChangeAspect="1"/>
          </p:cNvPicPr>
          <p:nvPr/>
        </p:nvPicPr>
        <p:blipFill>
          <a:blip r:embed="rId5"/>
          <a:stretch>
            <a:fillRect/>
          </a:stretch>
        </p:blipFill>
        <p:spPr>
          <a:xfrm>
            <a:off x="5989163" y="634091"/>
            <a:ext cx="2865894" cy="2805112"/>
          </a:xfrm>
          <a:prstGeom prst="rect">
            <a:avLst/>
          </a:prstGeom>
        </p:spPr>
      </p:pic>
    </p:spTree>
    <p:extLst>
      <p:ext uri="{BB962C8B-B14F-4D97-AF65-F5344CB8AC3E}">
        <p14:creationId xmlns:p14="http://schemas.microsoft.com/office/powerpoint/2010/main" val="310326702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76200" y="0"/>
            <a:ext cx="8991600" cy="609600"/>
          </a:xfrm>
        </p:spPr>
        <p:txBody>
          <a:bodyPr>
            <a:noAutofit/>
          </a:bodyPr>
          <a:lstStyle/>
          <a:p>
            <a:r>
              <a:rPr lang="en-US" sz="3600" b="1" dirty="0" smtClean="0">
                <a:solidFill>
                  <a:srgbClr val="1421DC"/>
                </a:solidFill>
              </a:rPr>
              <a:t>The Workflow of Model Development</a:t>
            </a:r>
          </a:p>
        </p:txBody>
      </p:sp>
      <p:sp>
        <p:nvSpPr>
          <p:cNvPr id="27651"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fld id="{90C87441-6A3E-438F-B1A7-A4D3B4AC6AB3}" type="slidenum">
              <a:rPr lang="en-US" sz="1200">
                <a:solidFill>
                  <a:srgbClr val="898989"/>
                </a:solidFill>
                <a:ea typeface="ＭＳ Ｐゴシック" pitchFamily="34" charset="-128"/>
              </a:rPr>
              <a:pPr eaLnBrk="1" hangingPunct="1"/>
              <a:t>34</a:t>
            </a:fld>
            <a:endParaRPr lang="en-US" sz="1200">
              <a:solidFill>
                <a:srgbClr val="898989"/>
              </a:solidFill>
              <a:ea typeface="ＭＳ Ｐゴシック" pitchFamily="34" charset="-128"/>
            </a:endParaRPr>
          </a:p>
        </p:txBody>
      </p:sp>
      <p:pic>
        <p:nvPicPr>
          <p:cNvPr id="27652" name="Picture 3"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3" name="Picture 4"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3" name="TextBox 2"/>
              <p:cNvSpPr txBox="1"/>
              <p:nvPr/>
            </p:nvSpPr>
            <p:spPr>
              <a:xfrm>
                <a:off x="381000" y="1139155"/>
                <a:ext cx="5535612" cy="3031086"/>
              </a:xfrm>
              <a:prstGeom prst="rect">
                <a:avLst/>
              </a:prstGeom>
              <a:noFill/>
            </p:spPr>
            <p:txBody>
              <a:bodyPr wrap="square" rtlCol="0">
                <a:spAutoFit/>
              </a:bodyPr>
              <a:lstStyle/>
              <a:p>
                <a:pPr>
                  <a:spcAft>
                    <a:spcPts val="300"/>
                  </a:spcAft>
                </a:pPr>
                <a:r>
                  <a:rPr lang="en-US" sz="2000" dirty="0" smtClean="0"/>
                  <a:t>Biochemical network models have a very simple quantitative model template</a:t>
                </a:r>
              </a:p>
              <a:p>
                <a:pPr>
                  <a:spcAft>
                    <a:spcPts val="300"/>
                  </a:spcAft>
                </a:pPr>
                <a:r>
                  <a:rPr lang="en-US" sz="2000" dirty="0" smtClean="0"/>
                  <a:t>For an interaction: </a:t>
                </a:r>
                <a14:m>
                  <m:oMath xmlns:m="http://schemas.openxmlformats.org/officeDocument/2006/math">
                    <m:r>
                      <a:rPr lang="en-US" sz="2000" b="0" i="1" smtClean="0">
                        <a:latin typeface="Cambria Math" panose="02040503050406030204" pitchFamily="18" charset="0"/>
                      </a:rPr>
                      <m:t>𝐴</m:t>
                    </m:r>
                    <m:r>
                      <a:rPr lang="en-US" sz="2000" b="0" i="1" smtClean="0">
                        <a:latin typeface="Cambria Math" panose="02040503050406030204" pitchFamily="18" charset="0"/>
                        <a:ea typeface="Cambria Math" panose="02040503050406030204" pitchFamily="18" charset="0"/>
                      </a:rPr>
                      <m:t>⇌</m:t>
                    </m:r>
                    <m:r>
                      <a:rPr lang="en-US" sz="2000" b="0" i="1" smtClean="0">
                        <a:latin typeface="Cambria Math" panose="02040503050406030204" pitchFamily="18" charset="0"/>
                        <a:ea typeface="Cambria Math" panose="02040503050406030204" pitchFamily="18" charset="0"/>
                      </a:rPr>
                      <m:t>𝐵</m:t>
                    </m:r>
                  </m:oMath>
                </a14:m>
                <a:endParaRPr lang="en-US" sz="2000" b="0" i="1" dirty="0" smtClean="0">
                  <a:latin typeface="Cambria Math" panose="02040503050406030204" pitchFamily="18" charset="0"/>
                  <a:ea typeface="Cambria Math" panose="02040503050406030204" pitchFamily="18" charset="0"/>
                </a:endParaRPr>
              </a:p>
              <a:p>
                <a:pPr>
                  <a:spcAft>
                    <a:spcPts val="300"/>
                  </a:spcAft>
                </a:pPr>
                <a:r>
                  <a:rPr lang="en-US" sz="2000" dirty="0" smtClean="0"/>
                  <a:t>The quantitative model template is:</a:t>
                </a:r>
              </a:p>
              <a:p>
                <a:pPr>
                  <a:spcAft>
                    <a:spcPts val="300"/>
                  </a:spcAft>
                </a:pPr>
                <a:endParaRPr lang="en-US" sz="2000" i="1" dirty="0" smtClean="0"/>
              </a:p>
              <a:p>
                <a:pPr>
                  <a:spcAft>
                    <a:spcPts val="300"/>
                  </a:spcAft>
                </a:pPr>
                <a14:m>
                  <m:oMathPara xmlns:m="http://schemas.openxmlformats.org/officeDocument/2006/math">
                    <m:oMathParaPr>
                      <m:jc m:val="centerGroup"/>
                    </m:oMathParaPr>
                    <m:oMath xmlns:m="http://schemas.openxmlformats.org/officeDocument/2006/math">
                      <m:r>
                        <a:rPr lang="en-US" sz="2000" i="1">
                          <a:latin typeface="Cambria Math" panose="02040503050406030204" pitchFamily="18" charset="0"/>
                        </a:rPr>
                        <m:t>𝐴</m:t>
                      </m:r>
                      <m:m>
                        <m:mPr>
                          <m:mcs>
                            <m:mc>
                              <m:mcPr>
                                <m:count m:val="1"/>
                                <m:mcJc m:val="center"/>
                              </m:mcPr>
                            </m:mc>
                          </m:mcs>
                          <m:ctrlPr>
                            <a:rPr lang="en-US" sz="2000" i="1" smtClean="0">
                              <a:latin typeface="Cambria Math" panose="02040503050406030204" pitchFamily="18" charset="0"/>
                            </a:rPr>
                          </m:ctrlPr>
                        </m:mPr>
                        <m:mr>
                          <m:e>
                            <m:sSub>
                              <m:sSubPr>
                                <m:ctrlPr>
                                  <a:rPr lang="en-US" sz="2000" b="0" i="1" smtClean="0">
                                    <a:latin typeface="Cambria Math" panose="02040503050406030204" pitchFamily="18" charset="0"/>
                                  </a:rPr>
                                </m:ctrlPr>
                              </m:sSubPr>
                              <m:e>
                                <m:r>
                                  <m:rPr>
                                    <m:brk m:alnAt="7"/>
                                  </m:rPr>
                                  <a:rPr lang="en-US" sz="2000" b="0" i="1" smtClean="0">
                                    <a:latin typeface="Cambria Math" panose="02040503050406030204" pitchFamily="18" charset="0"/>
                                  </a:rPr>
                                  <m:t>𝑣</m:t>
                                </m:r>
                              </m:e>
                              <m:sub>
                                <m:r>
                                  <m:rPr>
                                    <m:brk m:alnAt="7"/>
                                  </m:rPr>
                                  <a:rPr lang="en-US" sz="2000" b="0" i="1" smtClean="0">
                                    <a:latin typeface="Cambria Math" panose="02040503050406030204" pitchFamily="18" charset="0"/>
                                  </a:rPr>
                                  <m:t>𝑓</m:t>
                                </m:r>
                              </m:sub>
                            </m:sSub>
                            <m:r>
                              <m:rPr>
                                <m:brk m:alnAt="7"/>
                              </m:rPr>
                              <a:rPr lang="en-US" sz="2000" b="0" i="1" smtClean="0">
                                <a:latin typeface="Cambria Math" panose="02040503050406030204" pitchFamily="18" charset="0"/>
                              </a:rPr>
                              <m:t>(</m:t>
                            </m:r>
                            <m:r>
                              <a:rPr lang="en-US" sz="2000" b="0" i="1" smtClean="0">
                                <a:latin typeface="Cambria Math" panose="02040503050406030204" pitchFamily="18" charset="0"/>
                              </a:rPr>
                              <m:t>𝐴</m:t>
                            </m:r>
                            <m:r>
                              <a:rPr lang="en-US" sz="2000" b="0" i="1" smtClean="0">
                                <a:latin typeface="Cambria Math" panose="02040503050406030204" pitchFamily="18" charset="0"/>
                              </a:rPr>
                              <m:t>, </m:t>
                            </m:r>
                            <m:r>
                              <a:rPr lang="en-US" sz="2000" b="0" i="1" smtClean="0">
                                <a:latin typeface="Cambria Math" panose="02040503050406030204" pitchFamily="18" charset="0"/>
                              </a:rPr>
                              <m:t>𝐵</m:t>
                            </m:r>
                            <m:r>
                              <a:rPr lang="en-US" sz="2000" b="0" i="1" smtClean="0">
                                <a:latin typeface="Cambria Math" panose="02040503050406030204" pitchFamily="18" charset="0"/>
                              </a:rPr>
                              <m:t>, </m:t>
                            </m:r>
                            <m:r>
                              <m:rPr>
                                <m:sty m:val="p"/>
                                <m:brk m:alnAt="7"/>
                              </m:rPr>
                              <a:rPr lang="en-US" sz="2000" b="0" i="0" smtClean="0">
                                <a:latin typeface="Cambria Math" panose="02040503050406030204" pitchFamily="18" charset="0"/>
                              </a:rPr>
                              <m:t>p</m:t>
                            </m:r>
                            <m:r>
                              <m:rPr>
                                <m:sty m:val="p"/>
                              </m:rPr>
                              <a:rPr lang="en-US" sz="2000" b="0" i="0" smtClean="0">
                                <a:latin typeface="Cambria Math" panose="02040503050406030204" pitchFamily="18" charset="0"/>
                              </a:rPr>
                              <m:t>arameters</m:t>
                            </m:r>
                            <m:r>
                              <m:rPr>
                                <m:brk m:alnAt="7"/>
                              </m:rPr>
                              <a:rPr lang="en-US" sz="2000" b="0" i="1" smtClean="0">
                                <a:latin typeface="Cambria Math" panose="02040503050406030204" pitchFamily="18" charset="0"/>
                              </a:rPr>
                              <m:t>)</m:t>
                            </m:r>
                          </m:e>
                        </m:mr>
                        <m:mr>
                          <m:e>
                            <m:r>
                              <a:rPr lang="en-US" sz="2000" i="1">
                                <a:latin typeface="Cambria Math" panose="02040503050406030204" pitchFamily="18" charset="0"/>
                                <a:ea typeface="Cambria Math" panose="02040503050406030204" pitchFamily="18" charset="0"/>
                              </a:rPr>
                              <m:t>⇌</m:t>
                            </m:r>
                          </m:e>
                        </m:mr>
                        <m:mr>
                          <m:e>
                            <m:sSub>
                              <m:sSubPr>
                                <m:ctrlPr>
                                  <a:rPr lang="en-US" sz="2000" i="1">
                                    <a:latin typeface="Cambria Math" panose="02040503050406030204" pitchFamily="18" charset="0"/>
                                  </a:rPr>
                                </m:ctrlPr>
                              </m:sSubPr>
                              <m:e>
                                <m:r>
                                  <m:rPr>
                                    <m:brk m:alnAt="7"/>
                                  </m:rPr>
                                  <a:rPr lang="en-US" sz="2000" i="1">
                                    <a:latin typeface="Cambria Math" panose="02040503050406030204" pitchFamily="18" charset="0"/>
                                  </a:rPr>
                                  <m:t>𝑣</m:t>
                                </m:r>
                              </m:e>
                              <m:sub>
                                <m:r>
                                  <a:rPr lang="en-US" sz="2000" b="0" i="1" smtClean="0">
                                    <a:latin typeface="Cambria Math" panose="02040503050406030204" pitchFamily="18" charset="0"/>
                                  </a:rPr>
                                  <m:t>𝑟</m:t>
                                </m:r>
                              </m:sub>
                            </m:sSub>
                            <m:r>
                              <m:rPr>
                                <m:brk m:alnAt="7"/>
                              </m:rPr>
                              <a:rPr lang="en-US" sz="2000" i="1">
                                <a:latin typeface="Cambria Math" panose="02040503050406030204" pitchFamily="18" charset="0"/>
                              </a:rPr>
                              <m:t>(</m:t>
                            </m:r>
                            <m:r>
                              <a:rPr lang="en-US" sz="2000" b="0" i="1" smtClean="0">
                                <a:latin typeface="Cambria Math" panose="02040503050406030204" pitchFamily="18" charset="0"/>
                              </a:rPr>
                              <m:t>𝐴</m:t>
                            </m:r>
                            <m:r>
                              <a:rPr lang="en-US" sz="2000" b="0" i="1" smtClean="0">
                                <a:latin typeface="Cambria Math" panose="02040503050406030204" pitchFamily="18" charset="0"/>
                              </a:rPr>
                              <m:t>, </m:t>
                            </m:r>
                            <m:r>
                              <a:rPr lang="en-US" sz="2000" b="0" i="1" smtClean="0">
                                <a:latin typeface="Cambria Math" panose="02040503050406030204" pitchFamily="18" charset="0"/>
                              </a:rPr>
                              <m:t>𝐵</m:t>
                            </m:r>
                            <m:r>
                              <a:rPr lang="en-US" sz="2000" b="0" i="1" smtClean="0">
                                <a:latin typeface="Cambria Math" panose="02040503050406030204" pitchFamily="18" charset="0"/>
                              </a:rPr>
                              <m:t>, </m:t>
                            </m:r>
                            <m:r>
                              <m:rPr>
                                <m:sty m:val="p"/>
                                <m:brk m:alnAt="7"/>
                              </m:rPr>
                              <a:rPr lang="en-US" sz="2000">
                                <a:latin typeface="Cambria Math" panose="02040503050406030204" pitchFamily="18" charset="0"/>
                              </a:rPr>
                              <m:t>p</m:t>
                            </m:r>
                            <m:r>
                              <m:rPr>
                                <m:sty m:val="p"/>
                              </m:rPr>
                              <a:rPr lang="en-US" sz="2000">
                                <a:latin typeface="Cambria Math" panose="02040503050406030204" pitchFamily="18" charset="0"/>
                              </a:rPr>
                              <m:t>arameters</m:t>
                            </m:r>
                            <m:r>
                              <m:rPr>
                                <m:brk m:alnAt="7"/>
                              </m:rPr>
                              <a:rPr lang="en-US" sz="2000" i="1">
                                <a:latin typeface="Cambria Math" panose="02040503050406030204" pitchFamily="18" charset="0"/>
                              </a:rPr>
                              <m:t>)</m:t>
                            </m:r>
                          </m:e>
                        </m:mr>
                      </m:m>
                      <m:r>
                        <a:rPr lang="en-US" sz="2000" i="1">
                          <a:latin typeface="Cambria Math" panose="02040503050406030204" pitchFamily="18" charset="0"/>
                          <a:ea typeface="Cambria Math" panose="02040503050406030204" pitchFamily="18" charset="0"/>
                        </a:rPr>
                        <m:t>𝐵</m:t>
                      </m:r>
                    </m:oMath>
                  </m:oMathPara>
                </a14:m>
                <a:endParaRPr lang="en-US" sz="2000" i="1" dirty="0" smtClean="0"/>
              </a:p>
              <a:p>
                <a:pPr>
                  <a:spcAft>
                    <a:spcPts val="300"/>
                  </a:spcAft>
                </a:pPr>
                <a:endParaRPr lang="en-US" sz="2000" dirty="0" smtClean="0"/>
              </a:p>
            </p:txBody>
          </p:sp>
        </mc:Choice>
        <mc:Fallback xmlns="">
          <p:sp>
            <p:nvSpPr>
              <p:cNvPr id="3" name="TextBox 2"/>
              <p:cNvSpPr txBox="1">
                <a:spLocks noRot="1" noChangeAspect="1" noMove="1" noResize="1" noEditPoints="1" noAdjustHandles="1" noChangeArrowheads="1" noChangeShapeType="1" noTextEdit="1"/>
              </p:cNvSpPr>
              <p:nvPr/>
            </p:nvSpPr>
            <p:spPr>
              <a:xfrm>
                <a:off x="381000" y="1139155"/>
                <a:ext cx="5535612" cy="3031086"/>
              </a:xfrm>
              <a:prstGeom prst="rect">
                <a:avLst/>
              </a:prstGeom>
              <a:blipFill rotWithShape="0">
                <a:blip r:embed="rId5"/>
                <a:stretch>
                  <a:fillRect l="-1211" t="-1006"/>
                </a:stretch>
              </a:blipFill>
            </p:spPr>
            <p:txBody>
              <a:bodyPr/>
              <a:lstStyle/>
              <a:p>
                <a:r>
                  <a:rPr lang="en-US">
                    <a:noFill/>
                  </a:rPr>
                  <a:t> </a:t>
                </a:r>
              </a:p>
            </p:txBody>
          </p:sp>
        </mc:Fallback>
      </mc:AlternateContent>
      <p:sp>
        <p:nvSpPr>
          <p:cNvPr id="10" name="Rectangle 9"/>
          <p:cNvSpPr/>
          <p:nvPr/>
        </p:nvSpPr>
        <p:spPr bwMode="auto">
          <a:xfrm>
            <a:off x="484188" y="681496"/>
            <a:ext cx="4746625" cy="385763"/>
          </a:xfrm>
          <a:prstGeom prst="rect">
            <a:avLst/>
          </a:prstGeom>
          <a:solidFill>
            <a:srgbClr val="FF0000"/>
          </a:solidFill>
          <a:ln w="285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spAutoFit/>
          </a:bodyPr>
          <a:lstStyle/>
          <a:p>
            <a:pPr algn="ctr" fontAlgn="auto">
              <a:spcBef>
                <a:spcPts val="0"/>
              </a:spcBef>
              <a:spcAft>
                <a:spcPts val="0"/>
              </a:spcAft>
              <a:defRPr/>
            </a:pPr>
            <a:r>
              <a:rPr lang="en-US" sz="1900" b="1" dirty="0">
                <a:solidFill>
                  <a:schemeClr val="tx1"/>
                </a:solidFill>
                <a:latin typeface="Calibri" pitchFamily="34" charset="0"/>
              </a:rPr>
              <a:t>Define </a:t>
            </a:r>
            <a:r>
              <a:rPr lang="en-US" sz="1900" b="1" dirty="0" smtClean="0">
                <a:solidFill>
                  <a:schemeClr val="tx1"/>
                </a:solidFill>
                <a:latin typeface="Calibri" pitchFamily="34" charset="0"/>
              </a:rPr>
              <a:t>Quantitative Model Template</a:t>
            </a:r>
            <a:endParaRPr lang="en-US" sz="1400" b="1" dirty="0">
              <a:solidFill>
                <a:schemeClr val="tx1"/>
              </a:solidFill>
              <a:latin typeface="Calibri" pitchFamily="34" charset="0"/>
            </a:endParaRPr>
          </a:p>
        </p:txBody>
      </p:sp>
      <p:pic>
        <p:nvPicPr>
          <p:cNvPr id="9" name="Picture 8"/>
          <p:cNvPicPr>
            <a:picLocks noChangeAspect="1"/>
          </p:cNvPicPr>
          <p:nvPr/>
        </p:nvPicPr>
        <p:blipFill>
          <a:blip r:embed="rId6"/>
          <a:stretch>
            <a:fillRect/>
          </a:stretch>
        </p:blipFill>
        <p:spPr>
          <a:xfrm>
            <a:off x="5989163" y="634091"/>
            <a:ext cx="2865894" cy="2805112"/>
          </a:xfrm>
          <a:prstGeom prst="rect">
            <a:avLst/>
          </a:prstGeom>
        </p:spPr>
      </p:pic>
      <mc:AlternateContent xmlns:mc="http://schemas.openxmlformats.org/markup-compatibility/2006" xmlns:a14="http://schemas.microsoft.com/office/drawing/2010/main">
        <mc:Choice Requires="a14">
          <p:sp>
            <p:nvSpPr>
              <p:cNvPr id="2" name="Rectangle 1"/>
              <p:cNvSpPr/>
              <p:nvPr/>
            </p:nvSpPr>
            <p:spPr>
              <a:xfrm>
                <a:off x="381000" y="4824266"/>
                <a:ext cx="8686800" cy="1992340"/>
              </a:xfrm>
              <a:prstGeom prst="rect">
                <a:avLst/>
              </a:prstGeom>
            </p:spPr>
            <p:txBody>
              <a:bodyPr wrap="square">
                <a:spAutoFit/>
              </a:bodyPr>
              <a:lstStyle/>
              <a:p>
                <a:pPr>
                  <a:spcAft>
                    <a:spcPts val="300"/>
                  </a:spcAft>
                </a:pPr>
                <a:r>
                  <a:rPr lang="en-US" sz="2000" dirty="0" smtClean="0"/>
                  <a:t>In many cases (like Mass-Action, which we discuss later) the ‘forward’ rate depends only on the substrate concentration</a:t>
                </a:r>
              </a:p>
              <a:p>
                <a:pPr>
                  <a:spcAft>
                    <a:spcPts val="300"/>
                  </a:spcAft>
                </a:pPr>
                <a14:m>
                  <m:oMathPara xmlns:m="http://schemas.openxmlformats.org/officeDocument/2006/math">
                    <m:oMathParaPr>
                      <m:jc m:val="centerGroup"/>
                    </m:oMathParaPr>
                    <m:oMath xmlns:m="http://schemas.openxmlformats.org/officeDocument/2006/math">
                      <m:r>
                        <a:rPr lang="en-US" sz="2000" i="1">
                          <a:latin typeface="Cambria Math" panose="02040503050406030204" pitchFamily="18" charset="0"/>
                        </a:rPr>
                        <m:t>𝐴</m:t>
                      </m:r>
                      <m:m>
                        <m:mPr>
                          <m:mcs>
                            <m:mc>
                              <m:mcPr>
                                <m:count m:val="1"/>
                                <m:mcJc m:val="center"/>
                              </m:mcPr>
                            </m:mc>
                          </m:mcs>
                          <m:ctrlPr>
                            <a:rPr lang="en-US" sz="2000" i="1">
                              <a:latin typeface="Cambria Math" panose="02040503050406030204" pitchFamily="18" charset="0"/>
                            </a:rPr>
                          </m:ctrlPr>
                        </m:mPr>
                        <m:mr>
                          <m:e>
                            <m:sSub>
                              <m:sSubPr>
                                <m:ctrlPr>
                                  <a:rPr lang="en-US" sz="2000" i="1">
                                    <a:latin typeface="Cambria Math" panose="02040503050406030204" pitchFamily="18" charset="0"/>
                                  </a:rPr>
                                </m:ctrlPr>
                              </m:sSubPr>
                              <m:e>
                                <m:r>
                                  <m:rPr>
                                    <m:brk m:alnAt="7"/>
                                  </m:rPr>
                                  <a:rPr lang="en-US" sz="2000" i="1">
                                    <a:latin typeface="Cambria Math" panose="02040503050406030204" pitchFamily="18" charset="0"/>
                                  </a:rPr>
                                  <m:t>𝑣</m:t>
                                </m:r>
                              </m:e>
                              <m:sub>
                                <m:r>
                                  <m:rPr>
                                    <m:brk m:alnAt="7"/>
                                  </m:rPr>
                                  <a:rPr lang="en-US" sz="2000" i="1">
                                    <a:latin typeface="Cambria Math" panose="02040503050406030204" pitchFamily="18" charset="0"/>
                                  </a:rPr>
                                  <m:t>𝑓</m:t>
                                </m:r>
                              </m:sub>
                            </m:sSub>
                            <m:r>
                              <m:rPr>
                                <m:brk m:alnAt="7"/>
                              </m:rPr>
                              <a:rPr lang="en-US" sz="2000" i="1">
                                <a:latin typeface="Cambria Math" panose="02040503050406030204" pitchFamily="18" charset="0"/>
                              </a:rPr>
                              <m:t>(</m:t>
                            </m:r>
                            <m:r>
                              <a:rPr lang="en-US" sz="2000" i="1">
                                <a:latin typeface="Cambria Math" panose="02040503050406030204" pitchFamily="18" charset="0"/>
                              </a:rPr>
                              <m:t>𝐴</m:t>
                            </m:r>
                            <m:r>
                              <a:rPr lang="en-US" sz="2000" i="1">
                                <a:latin typeface="Cambria Math" panose="02040503050406030204" pitchFamily="18" charset="0"/>
                              </a:rPr>
                              <m:t>, </m:t>
                            </m:r>
                            <m:r>
                              <m:rPr>
                                <m:sty m:val="p"/>
                                <m:brk m:alnAt="7"/>
                              </m:rPr>
                              <a:rPr lang="en-US" sz="2000">
                                <a:latin typeface="Cambria Math" panose="02040503050406030204" pitchFamily="18" charset="0"/>
                              </a:rPr>
                              <m:t>p</m:t>
                            </m:r>
                            <m:r>
                              <m:rPr>
                                <m:sty m:val="p"/>
                              </m:rPr>
                              <a:rPr lang="en-US" sz="2000">
                                <a:latin typeface="Cambria Math" panose="02040503050406030204" pitchFamily="18" charset="0"/>
                              </a:rPr>
                              <m:t>arameters</m:t>
                            </m:r>
                            <m:r>
                              <m:rPr>
                                <m:brk m:alnAt="7"/>
                              </m:rPr>
                              <a:rPr lang="en-US" sz="2000" i="1">
                                <a:latin typeface="Cambria Math" panose="02040503050406030204" pitchFamily="18" charset="0"/>
                              </a:rPr>
                              <m:t>)</m:t>
                            </m:r>
                          </m:e>
                        </m:mr>
                        <m:mr>
                          <m:e>
                            <m:r>
                              <a:rPr lang="en-US" sz="2000" i="1">
                                <a:latin typeface="Cambria Math" panose="02040503050406030204" pitchFamily="18" charset="0"/>
                                <a:ea typeface="Cambria Math" panose="02040503050406030204" pitchFamily="18" charset="0"/>
                              </a:rPr>
                              <m:t>⇌</m:t>
                            </m:r>
                          </m:e>
                        </m:mr>
                        <m:mr>
                          <m:e>
                            <m:sSub>
                              <m:sSubPr>
                                <m:ctrlPr>
                                  <a:rPr lang="en-US" sz="2000" i="1">
                                    <a:latin typeface="Cambria Math" panose="02040503050406030204" pitchFamily="18" charset="0"/>
                                  </a:rPr>
                                </m:ctrlPr>
                              </m:sSubPr>
                              <m:e>
                                <m:r>
                                  <m:rPr>
                                    <m:brk m:alnAt="7"/>
                                  </m:rPr>
                                  <a:rPr lang="en-US" sz="2000" i="1">
                                    <a:latin typeface="Cambria Math" panose="02040503050406030204" pitchFamily="18" charset="0"/>
                                  </a:rPr>
                                  <m:t>𝑣</m:t>
                                </m:r>
                              </m:e>
                              <m:sub>
                                <m:r>
                                  <a:rPr lang="en-US" sz="2000" i="1">
                                    <a:latin typeface="Cambria Math" panose="02040503050406030204" pitchFamily="18" charset="0"/>
                                  </a:rPr>
                                  <m:t>𝑟</m:t>
                                </m:r>
                              </m:sub>
                            </m:sSub>
                            <m:r>
                              <m:rPr>
                                <m:brk m:alnAt="7"/>
                              </m:rPr>
                              <a:rPr lang="en-US" sz="2000" i="1">
                                <a:latin typeface="Cambria Math" panose="02040503050406030204" pitchFamily="18" charset="0"/>
                              </a:rPr>
                              <m:t>(</m:t>
                            </m:r>
                            <m:r>
                              <a:rPr lang="en-US" sz="2000" i="1" smtClean="0">
                                <a:latin typeface="Cambria Math" panose="02040503050406030204" pitchFamily="18" charset="0"/>
                              </a:rPr>
                              <m:t>𝐵</m:t>
                            </m:r>
                            <m:r>
                              <a:rPr lang="en-US" sz="2000" i="1" smtClean="0">
                                <a:latin typeface="Cambria Math" panose="02040503050406030204" pitchFamily="18" charset="0"/>
                              </a:rPr>
                              <m:t>, </m:t>
                            </m:r>
                            <m:r>
                              <m:rPr>
                                <m:sty m:val="p"/>
                                <m:brk m:alnAt="7"/>
                              </m:rPr>
                              <a:rPr lang="en-US" sz="2000">
                                <a:latin typeface="Cambria Math" panose="02040503050406030204" pitchFamily="18" charset="0"/>
                              </a:rPr>
                              <m:t>p</m:t>
                            </m:r>
                            <m:r>
                              <m:rPr>
                                <m:sty m:val="p"/>
                              </m:rPr>
                              <a:rPr lang="en-US" sz="2000">
                                <a:latin typeface="Cambria Math" panose="02040503050406030204" pitchFamily="18" charset="0"/>
                              </a:rPr>
                              <m:t>arameters</m:t>
                            </m:r>
                            <m:r>
                              <m:rPr>
                                <m:brk m:alnAt="7"/>
                              </m:rPr>
                              <a:rPr lang="en-US" sz="2000" i="1">
                                <a:latin typeface="Cambria Math" panose="02040503050406030204" pitchFamily="18" charset="0"/>
                              </a:rPr>
                              <m:t>)</m:t>
                            </m:r>
                          </m:e>
                        </m:mr>
                      </m:m>
                      <m:r>
                        <a:rPr lang="en-US" sz="2000" i="1">
                          <a:latin typeface="Cambria Math" panose="02040503050406030204" pitchFamily="18" charset="0"/>
                          <a:ea typeface="Cambria Math" panose="02040503050406030204" pitchFamily="18" charset="0"/>
                        </a:rPr>
                        <m:t>𝐵</m:t>
                      </m:r>
                    </m:oMath>
                  </m:oMathPara>
                </a14:m>
                <a:endParaRPr lang="en-US" sz="2000" i="1" dirty="0"/>
              </a:p>
              <a:p>
                <a:pPr>
                  <a:spcAft>
                    <a:spcPts val="300"/>
                  </a:spcAft>
                </a:pPr>
                <a:endParaRPr lang="en-US" sz="2000" i="1" dirty="0">
                  <a:latin typeface="Cambria Math" panose="02040503050406030204" pitchFamily="18" charset="0"/>
                  <a:ea typeface="Cambria Math" panose="02040503050406030204" pitchFamily="18" charset="0"/>
                </a:endParaRPr>
              </a:p>
            </p:txBody>
          </p:sp>
        </mc:Choice>
        <mc:Fallback xmlns="">
          <p:sp>
            <p:nvSpPr>
              <p:cNvPr id="2" name="Rectangle 1"/>
              <p:cNvSpPr>
                <a:spLocks noRot="1" noChangeAspect="1" noMove="1" noResize="1" noEditPoints="1" noAdjustHandles="1" noChangeArrowheads="1" noChangeShapeType="1" noTextEdit="1"/>
              </p:cNvSpPr>
              <p:nvPr/>
            </p:nvSpPr>
            <p:spPr>
              <a:xfrm>
                <a:off x="381000" y="4824266"/>
                <a:ext cx="8686800" cy="1992340"/>
              </a:xfrm>
              <a:prstGeom prst="rect">
                <a:avLst/>
              </a:prstGeom>
              <a:blipFill rotWithShape="0">
                <a:blip r:embed="rId7"/>
                <a:stretch>
                  <a:fillRect l="-772" t="-122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Rectangle 3"/>
              <p:cNvSpPr/>
              <p:nvPr/>
            </p:nvSpPr>
            <p:spPr>
              <a:xfrm>
                <a:off x="76200" y="3892288"/>
                <a:ext cx="9067800" cy="707886"/>
              </a:xfrm>
              <a:prstGeom prst="rect">
                <a:avLst/>
              </a:prstGeom>
            </p:spPr>
            <p:txBody>
              <a:bodyPr wrap="square">
                <a:spAutoFit/>
              </a:bodyPr>
              <a:lstStyle/>
              <a:p>
                <a:pPr>
                  <a:spcAft>
                    <a:spcPts val="300"/>
                  </a:spcAft>
                </a:pPr>
                <a:r>
                  <a:rPr lang="en-US" sz="2000" b="1" dirty="0"/>
                  <a:t>T</a:t>
                </a:r>
                <a:r>
                  <a:rPr lang="en-US" sz="2000" b="1" dirty="0" smtClean="0"/>
                  <a:t>he </a:t>
                </a:r>
                <a:r>
                  <a:rPr lang="en-US" sz="2000" b="1" dirty="0"/>
                  <a:t>interaction is </a:t>
                </a:r>
                <a:r>
                  <a:rPr lang="en-US" sz="2000" b="1" dirty="0" smtClean="0"/>
                  <a:t>fully described by the </a:t>
                </a:r>
                <a:r>
                  <a:rPr lang="en-US" sz="2000" b="1" dirty="0"/>
                  <a:t>forward and </a:t>
                </a:r>
                <a:r>
                  <a:rPr lang="en-US" sz="2000" b="1" dirty="0" smtClean="0"/>
                  <a:t>a reverse rates, which specify the rates at which </a:t>
                </a:r>
                <a14:m>
                  <m:oMath xmlns:m="http://schemas.openxmlformats.org/officeDocument/2006/math">
                    <m:r>
                      <a:rPr lang="en-US" sz="2000" b="1" i="1" dirty="0" smtClean="0">
                        <a:latin typeface="Cambria Math" panose="02040503050406030204" pitchFamily="18" charset="0"/>
                      </a:rPr>
                      <m:t>𝑨</m:t>
                    </m:r>
                  </m:oMath>
                </a14:m>
                <a:r>
                  <a:rPr lang="en-US" sz="2000" b="1" dirty="0" smtClean="0"/>
                  <a:t> is converted to </a:t>
                </a:r>
                <a14:m>
                  <m:oMath xmlns:m="http://schemas.openxmlformats.org/officeDocument/2006/math">
                    <m:r>
                      <a:rPr lang="en-US" sz="2000" b="1" i="1" dirty="0" smtClean="0">
                        <a:latin typeface="Cambria Math" panose="02040503050406030204" pitchFamily="18" charset="0"/>
                      </a:rPr>
                      <m:t>𝑩</m:t>
                    </m:r>
                  </m:oMath>
                </a14:m>
                <a:r>
                  <a:rPr lang="en-US" sz="2000" b="1" dirty="0" smtClean="0"/>
                  <a:t> and </a:t>
                </a:r>
                <a:r>
                  <a:rPr lang="en-US" sz="2000" b="1" i="1" dirty="0" smtClean="0"/>
                  <a:t>vice versa</a:t>
                </a:r>
                <a:endParaRPr lang="en-US" sz="2000" b="1" i="1" dirty="0"/>
              </a:p>
            </p:txBody>
          </p:sp>
        </mc:Choice>
        <mc:Fallback xmlns="">
          <p:sp>
            <p:nvSpPr>
              <p:cNvPr id="4" name="Rectangle 3"/>
              <p:cNvSpPr>
                <a:spLocks noRot="1" noChangeAspect="1" noMove="1" noResize="1" noEditPoints="1" noAdjustHandles="1" noChangeArrowheads="1" noChangeShapeType="1" noTextEdit="1"/>
              </p:cNvSpPr>
              <p:nvPr/>
            </p:nvSpPr>
            <p:spPr>
              <a:xfrm>
                <a:off x="76200" y="3892288"/>
                <a:ext cx="9067800" cy="707886"/>
              </a:xfrm>
              <a:prstGeom prst="rect">
                <a:avLst/>
              </a:prstGeom>
              <a:blipFill rotWithShape="0">
                <a:blip r:embed="rId8"/>
                <a:stretch>
                  <a:fillRect l="-740" t="-3419" b="-14530"/>
                </a:stretch>
              </a:blipFill>
            </p:spPr>
            <p:txBody>
              <a:bodyPr/>
              <a:lstStyle/>
              <a:p>
                <a:r>
                  <a:rPr lang="en-US">
                    <a:noFill/>
                  </a:rPr>
                  <a:t> </a:t>
                </a:r>
              </a:p>
            </p:txBody>
          </p:sp>
        </mc:Fallback>
      </mc:AlternateContent>
    </p:spTree>
    <p:extLst>
      <p:ext uri="{BB962C8B-B14F-4D97-AF65-F5344CB8AC3E}">
        <p14:creationId xmlns:p14="http://schemas.microsoft.com/office/powerpoint/2010/main" val="395299362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76200" y="0"/>
            <a:ext cx="8991600" cy="609600"/>
          </a:xfrm>
        </p:spPr>
        <p:txBody>
          <a:bodyPr>
            <a:noAutofit/>
          </a:bodyPr>
          <a:lstStyle/>
          <a:p>
            <a:r>
              <a:rPr lang="en-US" sz="3600" b="1" dirty="0" smtClean="0">
                <a:solidFill>
                  <a:srgbClr val="1421DC"/>
                </a:solidFill>
              </a:rPr>
              <a:t>The Workflow of Model Development</a:t>
            </a:r>
          </a:p>
        </p:txBody>
      </p:sp>
      <p:sp>
        <p:nvSpPr>
          <p:cNvPr id="27651"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fld id="{90C87441-6A3E-438F-B1A7-A4D3B4AC6AB3}" type="slidenum">
              <a:rPr lang="en-US" sz="1200">
                <a:solidFill>
                  <a:srgbClr val="898989"/>
                </a:solidFill>
                <a:ea typeface="ＭＳ Ｐゴシック" pitchFamily="34" charset="-128"/>
              </a:rPr>
              <a:pPr eaLnBrk="1" hangingPunct="1"/>
              <a:t>35</a:t>
            </a:fld>
            <a:endParaRPr lang="en-US" sz="1200">
              <a:solidFill>
                <a:srgbClr val="898989"/>
              </a:solidFill>
              <a:ea typeface="ＭＳ Ｐゴシック" pitchFamily="34" charset="-128"/>
            </a:endParaRPr>
          </a:p>
        </p:txBody>
      </p:sp>
      <p:pic>
        <p:nvPicPr>
          <p:cNvPr id="27652" name="Picture 3"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3" name="Picture 4"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3" name="TextBox 2"/>
              <p:cNvSpPr txBox="1"/>
              <p:nvPr/>
            </p:nvSpPr>
            <p:spPr>
              <a:xfrm>
                <a:off x="152400" y="1139155"/>
                <a:ext cx="6400800" cy="1723036"/>
              </a:xfrm>
              <a:prstGeom prst="rect">
                <a:avLst/>
              </a:prstGeom>
              <a:noFill/>
            </p:spPr>
            <p:txBody>
              <a:bodyPr wrap="square" rtlCol="0">
                <a:spAutoFit/>
              </a:bodyPr>
              <a:lstStyle/>
              <a:p>
                <a:pPr>
                  <a:spcAft>
                    <a:spcPts val="300"/>
                  </a:spcAft>
                </a:pPr>
                <a:r>
                  <a:rPr lang="en-US" sz="2000" dirty="0"/>
                  <a:t>A more complicated interaction, still has this form: </a:t>
                </a:r>
              </a:p>
              <a:p>
                <a:pPr>
                  <a:spcAft>
                    <a:spcPts val="300"/>
                  </a:spcAft>
                </a:pPr>
                <a14:m>
                  <m:oMathPara xmlns:m="http://schemas.openxmlformats.org/officeDocument/2006/math">
                    <m:oMathParaPr>
                      <m:jc m:val="centerGroup"/>
                    </m:oMathParaPr>
                    <m:oMath xmlns:m="http://schemas.openxmlformats.org/officeDocument/2006/math">
                      <m:r>
                        <a:rPr lang="en-US" sz="2000" i="1">
                          <a:latin typeface="Cambria Math" panose="02040503050406030204" pitchFamily="18" charset="0"/>
                        </a:rPr>
                        <m:t>3</m:t>
                      </m:r>
                      <m:r>
                        <a:rPr lang="en-US" sz="2000" i="1">
                          <a:latin typeface="Cambria Math" panose="02040503050406030204" pitchFamily="18" charset="0"/>
                        </a:rPr>
                        <m:t>𝐴</m:t>
                      </m:r>
                      <m:r>
                        <a:rPr lang="en-US" sz="2000" i="1">
                          <a:latin typeface="Cambria Math" panose="02040503050406030204" pitchFamily="18" charset="0"/>
                        </a:rPr>
                        <m:t>+6</m:t>
                      </m:r>
                      <m:r>
                        <a:rPr lang="en-US" sz="2000" i="1">
                          <a:latin typeface="Cambria Math" panose="02040503050406030204" pitchFamily="18" charset="0"/>
                        </a:rPr>
                        <m:t>𝐵</m:t>
                      </m:r>
                      <m:r>
                        <a:rPr lang="en-US" sz="2000" i="1">
                          <a:latin typeface="Cambria Math" panose="02040503050406030204" pitchFamily="18" charset="0"/>
                        </a:rPr>
                        <m:t>+4</m:t>
                      </m:r>
                      <m:r>
                        <a:rPr lang="en-US" sz="2000" i="1">
                          <a:latin typeface="Cambria Math" panose="02040503050406030204" pitchFamily="18" charset="0"/>
                        </a:rPr>
                        <m:t>𝐶</m:t>
                      </m:r>
                      <m:r>
                        <a:rPr lang="en-US" sz="2000" i="1">
                          <a:latin typeface="Cambria Math" panose="02040503050406030204" pitchFamily="18" charset="0"/>
                          <a:ea typeface="Cambria Math" panose="02040503050406030204" pitchFamily="18" charset="0"/>
                        </a:rPr>
                        <m:t>⇌2</m:t>
                      </m:r>
                      <m:r>
                        <a:rPr lang="en-US" sz="2000" i="1">
                          <a:latin typeface="Cambria Math" panose="02040503050406030204" pitchFamily="18" charset="0"/>
                          <a:ea typeface="Cambria Math" panose="02040503050406030204" pitchFamily="18" charset="0"/>
                        </a:rPr>
                        <m:t>𝐵</m:t>
                      </m:r>
                      <m:r>
                        <a:rPr lang="en-US" sz="2000" i="1">
                          <a:latin typeface="Cambria Math" panose="02040503050406030204" pitchFamily="18" charset="0"/>
                          <a:ea typeface="Cambria Math" panose="02040503050406030204" pitchFamily="18" charset="0"/>
                        </a:rPr>
                        <m:t>+3</m:t>
                      </m:r>
                      <m:r>
                        <a:rPr lang="en-US" sz="2000" i="1">
                          <a:latin typeface="Cambria Math" panose="02040503050406030204" pitchFamily="18" charset="0"/>
                          <a:ea typeface="Cambria Math" panose="02040503050406030204" pitchFamily="18" charset="0"/>
                        </a:rPr>
                        <m:t>𝐸</m:t>
                      </m:r>
                      <m:r>
                        <a:rPr lang="en-US" sz="2000" i="1">
                          <a:latin typeface="Cambria Math" panose="02040503050406030204" pitchFamily="18" charset="0"/>
                          <a:ea typeface="Cambria Math" panose="02040503050406030204" pitchFamily="18" charset="0"/>
                        </a:rPr>
                        <m:t>+9</m:t>
                      </m:r>
                      <m:r>
                        <a:rPr lang="en-US" sz="2000" i="1">
                          <a:latin typeface="Cambria Math" panose="02040503050406030204" pitchFamily="18" charset="0"/>
                          <a:ea typeface="Cambria Math" panose="02040503050406030204" pitchFamily="18" charset="0"/>
                        </a:rPr>
                        <m:t>𝐾</m:t>
                      </m:r>
                    </m:oMath>
                  </m:oMathPara>
                </a14:m>
                <a:endParaRPr lang="en-US" sz="2000" i="1" dirty="0">
                  <a:latin typeface="Cambria Math" panose="02040503050406030204" pitchFamily="18" charset="0"/>
                  <a:ea typeface="Cambria Math" panose="02040503050406030204" pitchFamily="18" charset="0"/>
                </a:endParaRPr>
              </a:p>
              <a:p>
                <a:pPr>
                  <a:spcAft>
                    <a:spcPts val="300"/>
                  </a:spcAft>
                </a:pPr>
                <a14:m>
                  <m:oMathPara xmlns:m="http://schemas.openxmlformats.org/officeDocument/2006/math">
                    <m:oMathParaPr>
                      <m:jc m:val="centerGroup"/>
                    </m:oMathParaPr>
                    <m:oMath xmlns:m="http://schemas.openxmlformats.org/officeDocument/2006/math">
                      <m:r>
                        <a:rPr lang="en-US" sz="2000" i="1">
                          <a:latin typeface="Cambria Math" panose="02040503050406030204" pitchFamily="18" charset="0"/>
                        </a:rPr>
                        <m:t>3</m:t>
                      </m:r>
                      <m:r>
                        <a:rPr lang="en-US" sz="2000" i="1">
                          <a:latin typeface="Cambria Math" panose="02040503050406030204" pitchFamily="18" charset="0"/>
                        </a:rPr>
                        <m:t>𝐴</m:t>
                      </m:r>
                      <m:r>
                        <a:rPr lang="en-US" sz="2000" i="1">
                          <a:latin typeface="Cambria Math" panose="02040503050406030204" pitchFamily="18" charset="0"/>
                        </a:rPr>
                        <m:t>+6</m:t>
                      </m:r>
                      <m:r>
                        <a:rPr lang="en-US" sz="2000" i="1">
                          <a:latin typeface="Cambria Math" panose="02040503050406030204" pitchFamily="18" charset="0"/>
                        </a:rPr>
                        <m:t>𝐵</m:t>
                      </m:r>
                      <m:r>
                        <a:rPr lang="en-US" sz="2000" i="1">
                          <a:latin typeface="Cambria Math" panose="02040503050406030204" pitchFamily="18" charset="0"/>
                        </a:rPr>
                        <m:t>+4</m:t>
                      </m:r>
                      <m:r>
                        <a:rPr lang="en-US" sz="2000" i="1">
                          <a:latin typeface="Cambria Math" panose="02040503050406030204" pitchFamily="18" charset="0"/>
                        </a:rPr>
                        <m:t>𝐶</m:t>
                      </m:r>
                      <m:m>
                        <m:mPr>
                          <m:mcs>
                            <m:mc>
                              <m:mcPr>
                                <m:count m:val="1"/>
                                <m:mcJc m:val="center"/>
                              </m:mcPr>
                            </m:mc>
                          </m:mcs>
                          <m:ctrlPr>
                            <a:rPr lang="en-US" sz="2000" i="1">
                              <a:latin typeface="Cambria Math" panose="02040503050406030204" pitchFamily="18" charset="0"/>
                            </a:rPr>
                          </m:ctrlPr>
                        </m:mPr>
                        <m:mr>
                          <m:e>
                            <m:sSub>
                              <m:sSubPr>
                                <m:ctrlPr>
                                  <a:rPr lang="en-US" sz="2000" i="1">
                                    <a:latin typeface="Cambria Math" panose="02040503050406030204" pitchFamily="18" charset="0"/>
                                  </a:rPr>
                                </m:ctrlPr>
                              </m:sSubPr>
                              <m:e>
                                <m:r>
                                  <m:rPr>
                                    <m:brk m:alnAt="7"/>
                                  </m:rPr>
                                  <a:rPr lang="en-US" sz="2000" i="1">
                                    <a:latin typeface="Cambria Math" panose="02040503050406030204" pitchFamily="18" charset="0"/>
                                  </a:rPr>
                                  <m:t>𝑣</m:t>
                                </m:r>
                              </m:e>
                              <m:sub>
                                <m:r>
                                  <m:rPr>
                                    <m:brk m:alnAt="7"/>
                                  </m:rPr>
                                  <a:rPr lang="en-US" sz="2000" i="1">
                                    <a:latin typeface="Cambria Math" panose="02040503050406030204" pitchFamily="18" charset="0"/>
                                  </a:rPr>
                                  <m:t>𝑓</m:t>
                                </m:r>
                              </m:sub>
                            </m:sSub>
                            <m:r>
                              <m:rPr>
                                <m:brk m:alnAt="7"/>
                              </m:rPr>
                              <a:rPr lang="en-US" sz="2000" i="1">
                                <a:latin typeface="Cambria Math" panose="02040503050406030204" pitchFamily="18" charset="0"/>
                              </a:rPr>
                              <m:t>(</m:t>
                            </m:r>
                            <m:r>
                              <a:rPr lang="en-US" sz="2000" i="1">
                                <a:latin typeface="Cambria Math" panose="02040503050406030204" pitchFamily="18" charset="0"/>
                              </a:rPr>
                              <m:t>𝐴</m:t>
                            </m:r>
                            <m:r>
                              <a:rPr lang="en-US" sz="2000" i="1">
                                <a:latin typeface="Cambria Math" panose="02040503050406030204" pitchFamily="18" charset="0"/>
                              </a:rPr>
                              <m:t>,</m:t>
                            </m:r>
                            <m:r>
                              <a:rPr lang="en-US" sz="2000" i="1">
                                <a:latin typeface="Cambria Math" panose="02040503050406030204" pitchFamily="18" charset="0"/>
                              </a:rPr>
                              <m:t>𝐵</m:t>
                            </m:r>
                            <m:r>
                              <a:rPr lang="en-US" sz="2000" i="1">
                                <a:latin typeface="Cambria Math" panose="02040503050406030204" pitchFamily="18" charset="0"/>
                              </a:rPr>
                              <m:t>, </m:t>
                            </m:r>
                            <m:r>
                              <a:rPr lang="en-US" sz="2000" i="1">
                                <a:latin typeface="Cambria Math" panose="02040503050406030204" pitchFamily="18" charset="0"/>
                              </a:rPr>
                              <m:t>𝐶</m:t>
                            </m:r>
                            <m:r>
                              <a:rPr lang="en-US" sz="2000">
                                <a:latin typeface="Cambria Math" panose="02040503050406030204" pitchFamily="18" charset="0"/>
                              </a:rPr>
                              <m:t>,</m:t>
                            </m:r>
                            <m:r>
                              <m:rPr>
                                <m:brk m:alnAt="7"/>
                              </m:rPr>
                              <a:rPr lang="en-US" sz="2000" i="1">
                                <a:latin typeface="Cambria Math" panose="02040503050406030204" pitchFamily="18" charset="0"/>
                              </a:rPr>
                              <m:t> </m:t>
                            </m:r>
                            <m:r>
                              <a:rPr lang="en-US" sz="2000" i="1">
                                <a:latin typeface="Cambria Math" panose="02040503050406030204" pitchFamily="18" charset="0"/>
                              </a:rPr>
                              <m:t>𝐸</m:t>
                            </m:r>
                            <m:r>
                              <a:rPr lang="en-US" sz="2000" i="1">
                                <a:latin typeface="Cambria Math" panose="02040503050406030204" pitchFamily="18" charset="0"/>
                              </a:rPr>
                              <m:t>, </m:t>
                            </m:r>
                            <m:r>
                              <a:rPr lang="en-US" sz="2000" i="1">
                                <a:latin typeface="Cambria Math" panose="02040503050406030204" pitchFamily="18" charset="0"/>
                              </a:rPr>
                              <m:t>𝐾</m:t>
                            </m:r>
                            <m:r>
                              <a:rPr lang="en-US" sz="2000" i="1">
                                <a:latin typeface="Cambria Math" panose="02040503050406030204" pitchFamily="18" charset="0"/>
                              </a:rPr>
                              <m:t>, </m:t>
                            </m:r>
                            <m:r>
                              <m:rPr>
                                <m:sty m:val="p"/>
                                <m:brk m:alnAt="7"/>
                              </m:rPr>
                              <a:rPr lang="en-US" sz="2000">
                                <a:latin typeface="Cambria Math" panose="02040503050406030204" pitchFamily="18" charset="0"/>
                              </a:rPr>
                              <m:t>p</m:t>
                            </m:r>
                            <m:r>
                              <m:rPr>
                                <m:sty m:val="p"/>
                              </m:rPr>
                              <a:rPr lang="en-US" sz="2000">
                                <a:latin typeface="Cambria Math" panose="02040503050406030204" pitchFamily="18" charset="0"/>
                              </a:rPr>
                              <m:t>arameters</m:t>
                            </m:r>
                            <m:r>
                              <m:rPr>
                                <m:brk m:alnAt="7"/>
                              </m:rPr>
                              <a:rPr lang="en-US" sz="2000" i="1">
                                <a:latin typeface="Cambria Math" panose="02040503050406030204" pitchFamily="18" charset="0"/>
                              </a:rPr>
                              <m:t>)</m:t>
                            </m:r>
                          </m:e>
                        </m:mr>
                        <m:mr>
                          <m:e>
                            <m:r>
                              <a:rPr lang="en-US" sz="2000" i="1">
                                <a:latin typeface="Cambria Math" panose="02040503050406030204" pitchFamily="18" charset="0"/>
                                <a:ea typeface="Cambria Math" panose="02040503050406030204" pitchFamily="18" charset="0"/>
                              </a:rPr>
                              <m:t>⇌</m:t>
                            </m:r>
                          </m:e>
                        </m:mr>
                        <m:mr>
                          <m:e>
                            <m:sSub>
                              <m:sSubPr>
                                <m:ctrlPr>
                                  <a:rPr lang="en-US" sz="2000" i="1">
                                    <a:latin typeface="Cambria Math" panose="02040503050406030204" pitchFamily="18" charset="0"/>
                                  </a:rPr>
                                </m:ctrlPr>
                              </m:sSubPr>
                              <m:e>
                                <m:r>
                                  <m:rPr>
                                    <m:brk m:alnAt="7"/>
                                  </m:rPr>
                                  <a:rPr lang="en-US" sz="2000" i="1">
                                    <a:latin typeface="Cambria Math" panose="02040503050406030204" pitchFamily="18" charset="0"/>
                                  </a:rPr>
                                  <m:t>𝑣</m:t>
                                </m:r>
                              </m:e>
                              <m:sub>
                                <m:r>
                                  <a:rPr lang="en-US" sz="2000" i="1">
                                    <a:latin typeface="Cambria Math" panose="02040503050406030204" pitchFamily="18" charset="0"/>
                                  </a:rPr>
                                  <m:t>𝑟</m:t>
                                </m:r>
                              </m:sub>
                            </m:sSub>
                            <m:r>
                              <m:rPr>
                                <m:brk m:alnAt="7"/>
                              </m:rPr>
                              <a:rPr lang="en-US" sz="2000" i="1">
                                <a:latin typeface="Cambria Math" panose="02040503050406030204" pitchFamily="18" charset="0"/>
                              </a:rPr>
                              <m:t>(</m:t>
                            </m:r>
                            <m:r>
                              <a:rPr lang="en-US" sz="2000" i="1">
                                <a:latin typeface="Cambria Math" panose="02040503050406030204" pitchFamily="18" charset="0"/>
                              </a:rPr>
                              <m:t>𝐴</m:t>
                            </m:r>
                            <m:r>
                              <a:rPr lang="en-US" sz="2000" i="1">
                                <a:latin typeface="Cambria Math" panose="02040503050406030204" pitchFamily="18" charset="0"/>
                              </a:rPr>
                              <m:t>, </m:t>
                            </m:r>
                            <m:r>
                              <a:rPr lang="en-US" sz="2000" i="1">
                                <a:latin typeface="Cambria Math" panose="02040503050406030204" pitchFamily="18" charset="0"/>
                              </a:rPr>
                              <m:t>𝐵</m:t>
                            </m:r>
                            <m:r>
                              <a:rPr lang="en-US" sz="2000" i="1">
                                <a:latin typeface="Cambria Math" panose="02040503050406030204" pitchFamily="18" charset="0"/>
                              </a:rPr>
                              <m:t>, </m:t>
                            </m:r>
                            <m:r>
                              <a:rPr lang="en-US" sz="2000" i="1">
                                <a:latin typeface="Cambria Math" panose="02040503050406030204" pitchFamily="18" charset="0"/>
                              </a:rPr>
                              <m:t>𝐶</m:t>
                            </m:r>
                            <m:r>
                              <a:rPr lang="en-US" sz="2000" i="1">
                                <a:latin typeface="Cambria Math" panose="02040503050406030204" pitchFamily="18" charset="0"/>
                              </a:rPr>
                              <m:t>, </m:t>
                            </m:r>
                            <m:r>
                              <a:rPr lang="en-US" sz="2000" i="1">
                                <a:latin typeface="Cambria Math" panose="02040503050406030204" pitchFamily="18" charset="0"/>
                              </a:rPr>
                              <m:t>𝐸</m:t>
                            </m:r>
                            <m:r>
                              <a:rPr lang="en-US" sz="2000" i="1">
                                <a:latin typeface="Cambria Math" panose="02040503050406030204" pitchFamily="18" charset="0"/>
                              </a:rPr>
                              <m:t>,</m:t>
                            </m:r>
                            <m:r>
                              <a:rPr lang="en-US" sz="2000" i="1">
                                <a:latin typeface="Cambria Math" panose="02040503050406030204" pitchFamily="18" charset="0"/>
                              </a:rPr>
                              <m:t>𝐾</m:t>
                            </m:r>
                            <m:r>
                              <a:rPr lang="en-US" sz="2000">
                                <a:latin typeface="Cambria Math" panose="02040503050406030204" pitchFamily="18" charset="0"/>
                              </a:rPr>
                              <m:t>,</m:t>
                            </m:r>
                            <m:r>
                              <m:rPr>
                                <m:sty m:val="p"/>
                                <m:brk m:alnAt="7"/>
                              </m:rPr>
                              <a:rPr lang="en-US" sz="2000">
                                <a:latin typeface="Cambria Math" panose="02040503050406030204" pitchFamily="18" charset="0"/>
                              </a:rPr>
                              <m:t>p</m:t>
                            </m:r>
                            <m:r>
                              <m:rPr>
                                <m:sty m:val="p"/>
                              </m:rPr>
                              <a:rPr lang="en-US" sz="2000">
                                <a:latin typeface="Cambria Math" panose="02040503050406030204" pitchFamily="18" charset="0"/>
                              </a:rPr>
                              <m:t>arameters</m:t>
                            </m:r>
                            <m:r>
                              <m:rPr>
                                <m:brk m:alnAt="7"/>
                              </m:rPr>
                              <a:rPr lang="en-US" sz="2000" i="1">
                                <a:latin typeface="Cambria Math" panose="02040503050406030204" pitchFamily="18" charset="0"/>
                              </a:rPr>
                              <m:t>)</m:t>
                            </m:r>
                          </m:e>
                        </m:mr>
                      </m:m>
                      <m:r>
                        <a:rPr lang="en-US" sz="2000" i="1">
                          <a:latin typeface="Cambria Math" panose="02040503050406030204" pitchFamily="18" charset="0"/>
                          <a:ea typeface="Cambria Math" panose="02040503050406030204" pitchFamily="18" charset="0"/>
                        </a:rPr>
                        <m:t>2</m:t>
                      </m:r>
                      <m:r>
                        <a:rPr lang="en-US" sz="2000" i="1">
                          <a:latin typeface="Cambria Math" panose="02040503050406030204" pitchFamily="18" charset="0"/>
                          <a:ea typeface="Cambria Math" panose="02040503050406030204" pitchFamily="18" charset="0"/>
                        </a:rPr>
                        <m:t>𝐵</m:t>
                      </m:r>
                      <m:r>
                        <a:rPr lang="en-US" sz="2000" i="1">
                          <a:latin typeface="Cambria Math" panose="02040503050406030204" pitchFamily="18" charset="0"/>
                          <a:ea typeface="Cambria Math" panose="02040503050406030204" pitchFamily="18" charset="0"/>
                        </a:rPr>
                        <m:t>+3</m:t>
                      </m:r>
                      <m:r>
                        <a:rPr lang="en-US" sz="2000" i="1">
                          <a:latin typeface="Cambria Math" panose="02040503050406030204" pitchFamily="18" charset="0"/>
                          <a:ea typeface="Cambria Math" panose="02040503050406030204" pitchFamily="18" charset="0"/>
                        </a:rPr>
                        <m:t>𝐸</m:t>
                      </m:r>
                      <m:r>
                        <a:rPr lang="en-US" sz="2000" i="1">
                          <a:latin typeface="Cambria Math" panose="02040503050406030204" pitchFamily="18" charset="0"/>
                          <a:ea typeface="Cambria Math" panose="02040503050406030204" pitchFamily="18" charset="0"/>
                        </a:rPr>
                        <m:t>+9</m:t>
                      </m:r>
                      <m:r>
                        <a:rPr lang="en-US" sz="2000" i="1">
                          <a:latin typeface="Cambria Math" panose="02040503050406030204" pitchFamily="18" charset="0"/>
                          <a:ea typeface="Cambria Math" panose="02040503050406030204" pitchFamily="18" charset="0"/>
                        </a:rPr>
                        <m:t>𝐾</m:t>
                      </m:r>
                    </m:oMath>
                  </m:oMathPara>
                </a14:m>
                <a:endParaRPr lang="en-US" sz="2000" i="1" dirty="0">
                  <a:latin typeface="Cambria Math" panose="02040503050406030204" pitchFamily="18" charset="0"/>
                  <a:ea typeface="Cambria Math" panose="02040503050406030204" pitchFamily="18" charset="0"/>
                </a:endParaRPr>
              </a:p>
            </p:txBody>
          </p:sp>
        </mc:Choice>
        <mc:Fallback xmlns="">
          <p:sp>
            <p:nvSpPr>
              <p:cNvPr id="3" name="TextBox 2"/>
              <p:cNvSpPr txBox="1">
                <a:spLocks noRot="1" noChangeAspect="1" noMove="1" noResize="1" noEditPoints="1" noAdjustHandles="1" noChangeArrowheads="1" noChangeShapeType="1" noTextEdit="1"/>
              </p:cNvSpPr>
              <p:nvPr/>
            </p:nvSpPr>
            <p:spPr>
              <a:xfrm>
                <a:off x="152400" y="1139155"/>
                <a:ext cx="6400800" cy="1723036"/>
              </a:xfrm>
              <a:prstGeom prst="rect">
                <a:avLst/>
              </a:prstGeom>
              <a:blipFill rotWithShape="0">
                <a:blip r:embed="rId5"/>
                <a:stretch>
                  <a:fillRect l="-952" t="-1767"/>
                </a:stretch>
              </a:blipFill>
            </p:spPr>
            <p:txBody>
              <a:bodyPr/>
              <a:lstStyle/>
              <a:p>
                <a:r>
                  <a:rPr lang="en-US">
                    <a:noFill/>
                  </a:rPr>
                  <a:t> </a:t>
                </a:r>
              </a:p>
            </p:txBody>
          </p:sp>
        </mc:Fallback>
      </mc:AlternateContent>
      <p:sp>
        <p:nvSpPr>
          <p:cNvPr id="10" name="Rectangle 9"/>
          <p:cNvSpPr/>
          <p:nvPr/>
        </p:nvSpPr>
        <p:spPr bwMode="auto">
          <a:xfrm>
            <a:off x="484188" y="681496"/>
            <a:ext cx="4746625" cy="385763"/>
          </a:xfrm>
          <a:prstGeom prst="rect">
            <a:avLst/>
          </a:prstGeom>
          <a:solidFill>
            <a:srgbClr val="FF0000"/>
          </a:solidFill>
          <a:ln w="285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spAutoFit/>
          </a:bodyPr>
          <a:lstStyle/>
          <a:p>
            <a:pPr algn="ctr" fontAlgn="auto">
              <a:spcBef>
                <a:spcPts val="0"/>
              </a:spcBef>
              <a:spcAft>
                <a:spcPts val="0"/>
              </a:spcAft>
              <a:defRPr/>
            </a:pPr>
            <a:r>
              <a:rPr lang="en-US" sz="1900" b="1" dirty="0">
                <a:solidFill>
                  <a:schemeClr val="tx1"/>
                </a:solidFill>
                <a:latin typeface="Calibri" pitchFamily="34" charset="0"/>
              </a:rPr>
              <a:t>Define </a:t>
            </a:r>
            <a:r>
              <a:rPr lang="en-US" sz="1900" b="1" dirty="0" smtClean="0">
                <a:solidFill>
                  <a:schemeClr val="tx1"/>
                </a:solidFill>
                <a:latin typeface="Calibri" pitchFamily="34" charset="0"/>
              </a:rPr>
              <a:t>Quantitative Model Template</a:t>
            </a:r>
            <a:endParaRPr lang="en-US" sz="1400" b="1" dirty="0">
              <a:solidFill>
                <a:schemeClr val="tx1"/>
              </a:solidFill>
              <a:latin typeface="Calibri" pitchFamily="34" charset="0"/>
            </a:endParaRPr>
          </a:p>
        </p:txBody>
      </p:sp>
      <p:pic>
        <p:nvPicPr>
          <p:cNvPr id="9" name="Picture 8"/>
          <p:cNvPicPr>
            <a:picLocks noChangeAspect="1"/>
          </p:cNvPicPr>
          <p:nvPr/>
        </p:nvPicPr>
        <p:blipFill>
          <a:blip r:embed="rId6"/>
          <a:stretch>
            <a:fillRect/>
          </a:stretch>
        </p:blipFill>
        <p:spPr>
          <a:xfrm>
            <a:off x="6553199" y="634091"/>
            <a:ext cx="2301857" cy="2253038"/>
          </a:xfrm>
          <a:prstGeom prst="rect">
            <a:avLst/>
          </a:prstGeom>
        </p:spPr>
      </p:pic>
      <mc:AlternateContent xmlns:mc="http://schemas.openxmlformats.org/markup-compatibility/2006" xmlns:a14="http://schemas.microsoft.com/office/drawing/2010/main">
        <mc:Choice Requires="a14">
          <p:sp>
            <p:nvSpPr>
              <p:cNvPr id="4" name="Rectangle 3"/>
              <p:cNvSpPr/>
              <p:nvPr/>
            </p:nvSpPr>
            <p:spPr>
              <a:xfrm>
                <a:off x="38100" y="3004396"/>
                <a:ext cx="9067800" cy="707886"/>
              </a:xfrm>
              <a:prstGeom prst="rect">
                <a:avLst/>
              </a:prstGeom>
            </p:spPr>
            <p:txBody>
              <a:bodyPr wrap="square">
                <a:spAutoFit/>
              </a:bodyPr>
              <a:lstStyle/>
              <a:p>
                <a:pPr>
                  <a:spcAft>
                    <a:spcPts val="300"/>
                  </a:spcAft>
                </a:pPr>
                <a:r>
                  <a:rPr lang="en-US" sz="2000" b="1" dirty="0" smtClean="0"/>
                  <a:t>The </a:t>
                </a:r>
                <a:r>
                  <a:rPr lang="en-US" sz="2000" b="1" dirty="0"/>
                  <a:t>interaction is </a:t>
                </a:r>
                <a:r>
                  <a:rPr lang="en-US" sz="2000" b="1" dirty="0" smtClean="0"/>
                  <a:t>fully described by the </a:t>
                </a:r>
                <a:r>
                  <a:rPr lang="en-US" sz="2000" b="1" dirty="0"/>
                  <a:t>forward and </a:t>
                </a:r>
                <a:r>
                  <a:rPr lang="en-US" sz="2000" b="1" dirty="0" smtClean="0"/>
                  <a:t>a reverse rates, which specify the rates at which </a:t>
                </a:r>
                <a14:m>
                  <m:oMath xmlns:m="http://schemas.openxmlformats.org/officeDocument/2006/math">
                    <m:r>
                      <a:rPr lang="en-US" sz="2000" b="1" i="1" dirty="0" smtClean="0">
                        <a:latin typeface="Cambria Math" panose="02040503050406030204" pitchFamily="18" charset="0"/>
                      </a:rPr>
                      <m:t>𝑨</m:t>
                    </m:r>
                  </m:oMath>
                </a14:m>
                <a:r>
                  <a:rPr lang="en-US" sz="2000" b="1" dirty="0" smtClean="0"/>
                  <a:t> is converted to </a:t>
                </a:r>
                <a14:m>
                  <m:oMath xmlns:m="http://schemas.openxmlformats.org/officeDocument/2006/math">
                    <m:r>
                      <a:rPr lang="en-US" sz="2000" b="1" i="1" dirty="0" smtClean="0">
                        <a:latin typeface="Cambria Math" panose="02040503050406030204" pitchFamily="18" charset="0"/>
                      </a:rPr>
                      <m:t>𝑩</m:t>
                    </m:r>
                  </m:oMath>
                </a14:m>
                <a:r>
                  <a:rPr lang="en-US" sz="2000" b="1" dirty="0" smtClean="0"/>
                  <a:t> and </a:t>
                </a:r>
                <a:r>
                  <a:rPr lang="en-US" sz="2000" b="1" i="1" dirty="0" smtClean="0"/>
                  <a:t>vice versa</a:t>
                </a:r>
                <a:endParaRPr lang="en-US" sz="2000" b="1" i="1" dirty="0"/>
              </a:p>
            </p:txBody>
          </p:sp>
        </mc:Choice>
        <mc:Fallback xmlns="">
          <p:sp>
            <p:nvSpPr>
              <p:cNvPr id="4" name="Rectangle 3"/>
              <p:cNvSpPr>
                <a:spLocks noRot="1" noChangeAspect="1" noMove="1" noResize="1" noEditPoints="1" noAdjustHandles="1" noChangeArrowheads="1" noChangeShapeType="1" noTextEdit="1"/>
              </p:cNvSpPr>
              <p:nvPr/>
            </p:nvSpPr>
            <p:spPr>
              <a:xfrm>
                <a:off x="38100" y="3004396"/>
                <a:ext cx="9067800" cy="707886"/>
              </a:xfrm>
              <a:prstGeom prst="rect">
                <a:avLst/>
              </a:prstGeom>
              <a:blipFill rotWithShape="0">
                <a:blip r:embed="rId7"/>
                <a:stretch>
                  <a:fillRect l="-672" t="-4310" b="-1551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Rectangle 10"/>
              <p:cNvSpPr/>
              <p:nvPr/>
            </p:nvSpPr>
            <p:spPr>
              <a:xfrm>
                <a:off x="122607" y="3854487"/>
                <a:ext cx="8686800" cy="1992340"/>
              </a:xfrm>
              <a:prstGeom prst="rect">
                <a:avLst/>
              </a:prstGeom>
            </p:spPr>
            <p:txBody>
              <a:bodyPr wrap="square">
                <a:spAutoFit/>
              </a:bodyPr>
              <a:lstStyle/>
              <a:p>
                <a:pPr>
                  <a:spcAft>
                    <a:spcPts val="300"/>
                  </a:spcAft>
                </a:pPr>
                <a:r>
                  <a:rPr lang="en-US" sz="2000" dirty="0" smtClean="0"/>
                  <a:t>In many cases (like Mass-Action, which we discuss later) the ‘forward’ rate depends only on the substrate concentration</a:t>
                </a:r>
              </a:p>
              <a:p>
                <a:pPr>
                  <a:spcAft>
                    <a:spcPts val="300"/>
                  </a:spcAft>
                </a:pPr>
                <a14:m>
                  <m:oMathPara xmlns:m="http://schemas.openxmlformats.org/officeDocument/2006/math">
                    <m:oMathParaPr>
                      <m:jc m:val="centerGroup"/>
                    </m:oMathParaPr>
                    <m:oMath xmlns:m="http://schemas.openxmlformats.org/officeDocument/2006/math">
                      <m:r>
                        <a:rPr lang="en-US" sz="2000" i="1">
                          <a:latin typeface="Cambria Math" panose="02040503050406030204" pitchFamily="18" charset="0"/>
                        </a:rPr>
                        <m:t>𝐴</m:t>
                      </m:r>
                      <m:m>
                        <m:mPr>
                          <m:mcs>
                            <m:mc>
                              <m:mcPr>
                                <m:count m:val="1"/>
                                <m:mcJc m:val="center"/>
                              </m:mcPr>
                            </m:mc>
                          </m:mcs>
                          <m:ctrlPr>
                            <a:rPr lang="en-US" sz="2000" i="1">
                              <a:latin typeface="Cambria Math" panose="02040503050406030204" pitchFamily="18" charset="0"/>
                            </a:rPr>
                          </m:ctrlPr>
                        </m:mPr>
                        <m:mr>
                          <m:e>
                            <m:sSub>
                              <m:sSubPr>
                                <m:ctrlPr>
                                  <a:rPr lang="en-US" sz="2000" i="1">
                                    <a:latin typeface="Cambria Math" panose="02040503050406030204" pitchFamily="18" charset="0"/>
                                  </a:rPr>
                                </m:ctrlPr>
                              </m:sSubPr>
                              <m:e>
                                <m:r>
                                  <m:rPr>
                                    <m:brk m:alnAt="7"/>
                                  </m:rPr>
                                  <a:rPr lang="en-US" sz="2000" i="1">
                                    <a:latin typeface="Cambria Math" panose="02040503050406030204" pitchFamily="18" charset="0"/>
                                  </a:rPr>
                                  <m:t>𝑣</m:t>
                                </m:r>
                              </m:e>
                              <m:sub>
                                <m:r>
                                  <m:rPr>
                                    <m:brk m:alnAt="7"/>
                                  </m:rPr>
                                  <a:rPr lang="en-US" sz="2000" i="1">
                                    <a:latin typeface="Cambria Math" panose="02040503050406030204" pitchFamily="18" charset="0"/>
                                  </a:rPr>
                                  <m:t>𝑓</m:t>
                                </m:r>
                              </m:sub>
                            </m:sSub>
                            <m:r>
                              <m:rPr>
                                <m:brk m:alnAt="7"/>
                              </m:rPr>
                              <a:rPr lang="en-US" sz="2000" i="1">
                                <a:latin typeface="Cambria Math" panose="02040503050406030204" pitchFamily="18" charset="0"/>
                              </a:rPr>
                              <m:t>(</m:t>
                            </m:r>
                            <m:r>
                              <a:rPr lang="en-US" sz="2000" i="1">
                                <a:latin typeface="Cambria Math" panose="02040503050406030204" pitchFamily="18" charset="0"/>
                              </a:rPr>
                              <m:t>𝐴</m:t>
                            </m:r>
                            <m:r>
                              <a:rPr lang="en-US" sz="2000" i="1">
                                <a:latin typeface="Cambria Math" panose="02040503050406030204" pitchFamily="18" charset="0"/>
                              </a:rPr>
                              <m:t>, </m:t>
                            </m:r>
                            <m:r>
                              <a:rPr lang="en-US" sz="2000" b="0" i="1" smtClean="0">
                                <a:latin typeface="Cambria Math" panose="02040503050406030204" pitchFamily="18" charset="0"/>
                              </a:rPr>
                              <m:t>𝐵</m:t>
                            </m:r>
                            <m:r>
                              <a:rPr lang="en-US" sz="2000" b="0" i="1" smtClean="0">
                                <a:latin typeface="Cambria Math" panose="02040503050406030204" pitchFamily="18" charset="0"/>
                              </a:rPr>
                              <m:t>,</m:t>
                            </m:r>
                            <m:r>
                              <a:rPr lang="en-US" sz="2000" b="0" i="1" smtClean="0">
                                <a:latin typeface="Cambria Math" panose="02040503050406030204" pitchFamily="18" charset="0"/>
                              </a:rPr>
                              <m:t>𝐶</m:t>
                            </m:r>
                            <m:r>
                              <a:rPr lang="en-US" sz="2000" b="0" i="1" smtClean="0">
                                <a:latin typeface="Cambria Math" panose="02040503050406030204" pitchFamily="18" charset="0"/>
                              </a:rPr>
                              <m:t>,</m:t>
                            </m:r>
                            <m:r>
                              <m:rPr>
                                <m:sty m:val="p"/>
                                <m:brk m:alnAt="7"/>
                              </m:rPr>
                              <a:rPr lang="en-US" sz="2000">
                                <a:latin typeface="Cambria Math" panose="02040503050406030204" pitchFamily="18" charset="0"/>
                              </a:rPr>
                              <m:t>p</m:t>
                            </m:r>
                            <m:r>
                              <m:rPr>
                                <m:sty m:val="p"/>
                              </m:rPr>
                              <a:rPr lang="en-US" sz="2000">
                                <a:latin typeface="Cambria Math" panose="02040503050406030204" pitchFamily="18" charset="0"/>
                              </a:rPr>
                              <m:t>arameters</m:t>
                            </m:r>
                            <m:r>
                              <m:rPr>
                                <m:brk m:alnAt="7"/>
                              </m:rPr>
                              <a:rPr lang="en-US" sz="2000" i="1">
                                <a:latin typeface="Cambria Math" panose="02040503050406030204" pitchFamily="18" charset="0"/>
                              </a:rPr>
                              <m:t>)</m:t>
                            </m:r>
                          </m:e>
                        </m:mr>
                        <m:mr>
                          <m:e>
                            <m:r>
                              <a:rPr lang="en-US" sz="2000" i="1">
                                <a:latin typeface="Cambria Math" panose="02040503050406030204" pitchFamily="18" charset="0"/>
                                <a:ea typeface="Cambria Math" panose="02040503050406030204" pitchFamily="18" charset="0"/>
                              </a:rPr>
                              <m:t>⇌</m:t>
                            </m:r>
                          </m:e>
                        </m:mr>
                        <m:mr>
                          <m:e>
                            <m:sSub>
                              <m:sSubPr>
                                <m:ctrlPr>
                                  <a:rPr lang="en-US" sz="2000" i="1">
                                    <a:latin typeface="Cambria Math" panose="02040503050406030204" pitchFamily="18" charset="0"/>
                                  </a:rPr>
                                </m:ctrlPr>
                              </m:sSubPr>
                              <m:e>
                                <m:r>
                                  <m:rPr>
                                    <m:brk m:alnAt="7"/>
                                  </m:rPr>
                                  <a:rPr lang="en-US" sz="2000" i="1">
                                    <a:latin typeface="Cambria Math" panose="02040503050406030204" pitchFamily="18" charset="0"/>
                                  </a:rPr>
                                  <m:t>𝑣</m:t>
                                </m:r>
                              </m:e>
                              <m:sub>
                                <m:r>
                                  <a:rPr lang="en-US" sz="2000" i="1">
                                    <a:latin typeface="Cambria Math" panose="02040503050406030204" pitchFamily="18" charset="0"/>
                                  </a:rPr>
                                  <m:t>𝑟</m:t>
                                </m:r>
                              </m:sub>
                            </m:sSub>
                            <m:r>
                              <m:rPr>
                                <m:brk m:alnAt="7"/>
                              </m:rPr>
                              <a:rPr lang="en-US" sz="2000" i="1">
                                <a:latin typeface="Cambria Math" panose="02040503050406030204" pitchFamily="18" charset="0"/>
                              </a:rPr>
                              <m:t>(</m:t>
                            </m:r>
                            <m:r>
                              <a:rPr lang="en-US" sz="2000" i="1" smtClean="0">
                                <a:latin typeface="Cambria Math" panose="02040503050406030204" pitchFamily="18" charset="0"/>
                              </a:rPr>
                              <m:t>𝐵</m:t>
                            </m:r>
                            <m:r>
                              <a:rPr lang="en-US" sz="2000" i="1" smtClean="0">
                                <a:latin typeface="Cambria Math" panose="02040503050406030204" pitchFamily="18" charset="0"/>
                              </a:rPr>
                              <m:t>,</m:t>
                            </m:r>
                            <m:r>
                              <a:rPr lang="en-US" sz="2000" b="0" i="1" smtClean="0">
                                <a:latin typeface="Cambria Math" panose="02040503050406030204" pitchFamily="18" charset="0"/>
                              </a:rPr>
                              <m:t>𝐸</m:t>
                            </m:r>
                            <m:r>
                              <a:rPr lang="en-US" sz="2000" b="0" i="1" smtClean="0">
                                <a:latin typeface="Cambria Math" panose="02040503050406030204" pitchFamily="18" charset="0"/>
                              </a:rPr>
                              <m:t>,</m:t>
                            </m:r>
                            <m:r>
                              <a:rPr lang="en-US" sz="2000" b="0" i="1" smtClean="0">
                                <a:latin typeface="Cambria Math" panose="02040503050406030204" pitchFamily="18" charset="0"/>
                              </a:rPr>
                              <m:t>𝐾</m:t>
                            </m:r>
                            <m:r>
                              <a:rPr lang="en-US" sz="2000" b="0" i="1" smtClean="0">
                                <a:latin typeface="Cambria Math" panose="02040503050406030204" pitchFamily="18" charset="0"/>
                              </a:rPr>
                              <m:t>, </m:t>
                            </m:r>
                            <m:r>
                              <m:rPr>
                                <m:sty m:val="p"/>
                                <m:brk m:alnAt="7"/>
                              </m:rPr>
                              <a:rPr lang="en-US" sz="2000">
                                <a:latin typeface="Cambria Math" panose="02040503050406030204" pitchFamily="18" charset="0"/>
                              </a:rPr>
                              <m:t>p</m:t>
                            </m:r>
                            <m:r>
                              <m:rPr>
                                <m:sty m:val="p"/>
                              </m:rPr>
                              <a:rPr lang="en-US" sz="2000">
                                <a:latin typeface="Cambria Math" panose="02040503050406030204" pitchFamily="18" charset="0"/>
                              </a:rPr>
                              <m:t>arameters</m:t>
                            </m:r>
                            <m:r>
                              <m:rPr>
                                <m:brk m:alnAt="7"/>
                              </m:rPr>
                              <a:rPr lang="en-US" sz="2000" i="1">
                                <a:latin typeface="Cambria Math" panose="02040503050406030204" pitchFamily="18" charset="0"/>
                              </a:rPr>
                              <m:t>)</m:t>
                            </m:r>
                          </m:e>
                        </m:mr>
                      </m:m>
                      <m:r>
                        <a:rPr lang="en-US" sz="2000" i="1">
                          <a:latin typeface="Cambria Math" panose="02040503050406030204" pitchFamily="18" charset="0"/>
                          <a:ea typeface="Cambria Math" panose="02040503050406030204" pitchFamily="18" charset="0"/>
                        </a:rPr>
                        <m:t>𝐵</m:t>
                      </m:r>
                    </m:oMath>
                  </m:oMathPara>
                </a14:m>
                <a:endParaRPr lang="en-US" sz="2000" i="1" dirty="0"/>
              </a:p>
              <a:p>
                <a:pPr>
                  <a:spcAft>
                    <a:spcPts val="300"/>
                  </a:spcAft>
                </a:pPr>
                <a:endParaRPr lang="en-US" sz="2000" i="1" dirty="0">
                  <a:latin typeface="Cambria Math" panose="02040503050406030204" pitchFamily="18" charset="0"/>
                  <a:ea typeface="Cambria Math" panose="02040503050406030204" pitchFamily="18" charset="0"/>
                </a:endParaRPr>
              </a:p>
            </p:txBody>
          </p:sp>
        </mc:Choice>
        <mc:Fallback xmlns="">
          <p:sp>
            <p:nvSpPr>
              <p:cNvPr id="11" name="Rectangle 10"/>
              <p:cNvSpPr>
                <a:spLocks noRot="1" noChangeAspect="1" noMove="1" noResize="1" noEditPoints="1" noAdjustHandles="1" noChangeArrowheads="1" noChangeShapeType="1" noTextEdit="1"/>
              </p:cNvSpPr>
              <p:nvPr/>
            </p:nvSpPr>
            <p:spPr>
              <a:xfrm>
                <a:off x="122607" y="3854487"/>
                <a:ext cx="8686800" cy="1992340"/>
              </a:xfrm>
              <a:prstGeom prst="rect">
                <a:avLst/>
              </a:prstGeom>
              <a:blipFill rotWithShape="0">
                <a:blip r:embed="rId8"/>
                <a:stretch>
                  <a:fillRect l="-702" t="-1223"/>
                </a:stretch>
              </a:blipFill>
            </p:spPr>
            <p:txBody>
              <a:bodyPr/>
              <a:lstStyle/>
              <a:p>
                <a:r>
                  <a:rPr lang="en-US">
                    <a:noFill/>
                  </a:rPr>
                  <a:t> </a:t>
                </a:r>
              </a:p>
            </p:txBody>
          </p:sp>
        </mc:Fallback>
      </mc:AlternateContent>
    </p:spTree>
    <p:extLst>
      <p:ext uri="{BB962C8B-B14F-4D97-AF65-F5344CB8AC3E}">
        <p14:creationId xmlns:p14="http://schemas.microsoft.com/office/powerpoint/2010/main" val="277148449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76200" y="0"/>
            <a:ext cx="8991600" cy="609600"/>
          </a:xfrm>
        </p:spPr>
        <p:txBody>
          <a:bodyPr>
            <a:noAutofit/>
          </a:bodyPr>
          <a:lstStyle/>
          <a:p>
            <a:r>
              <a:rPr lang="en-US" sz="3600" b="1" dirty="0" smtClean="0">
                <a:solidFill>
                  <a:srgbClr val="1421DC"/>
                </a:solidFill>
              </a:rPr>
              <a:t>The Workflow of Model Development</a:t>
            </a:r>
          </a:p>
        </p:txBody>
      </p:sp>
      <p:sp>
        <p:nvSpPr>
          <p:cNvPr id="27651"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fld id="{90C87441-6A3E-438F-B1A7-A4D3B4AC6AB3}" type="slidenum">
              <a:rPr lang="en-US" sz="1200">
                <a:solidFill>
                  <a:srgbClr val="898989"/>
                </a:solidFill>
                <a:ea typeface="ＭＳ Ｐゴシック" pitchFamily="34" charset="-128"/>
              </a:rPr>
              <a:pPr eaLnBrk="1" hangingPunct="1"/>
              <a:t>36</a:t>
            </a:fld>
            <a:endParaRPr lang="en-US" sz="1200">
              <a:solidFill>
                <a:srgbClr val="898989"/>
              </a:solidFill>
              <a:ea typeface="ＭＳ Ｐゴシック" pitchFamily="34" charset="-128"/>
            </a:endParaRPr>
          </a:p>
        </p:txBody>
      </p:sp>
      <p:pic>
        <p:nvPicPr>
          <p:cNvPr id="27652" name="Picture 3"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3" name="Picture 4"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3" name="TextBox 2"/>
              <p:cNvSpPr txBox="1"/>
              <p:nvPr/>
            </p:nvSpPr>
            <p:spPr>
              <a:xfrm>
                <a:off x="381000" y="1139155"/>
                <a:ext cx="5535612" cy="3377335"/>
              </a:xfrm>
              <a:prstGeom prst="rect">
                <a:avLst/>
              </a:prstGeom>
              <a:noFill/>
            </p:spPr>
            <p:txBody>
              <a:bodyPr wrap="square" rtlCol="0">
                <a:spAutoFit/>
              </a:bodyPr>
              <a:lstStyle/>
              <a:p>
                <a:pPr>
                  <a:spcAft>
                    <a:spcPts val="300"/>
                  </a:spcAft>
                </a:pPr>
                <a:r>
                  <a:rPr lang="en-US" sz="2000" dirty="0" smtClean="0"/>
                  <a:t>For an interaction with regulation:</a:t>
                </a:r>
              </a:p>
              <a:p>
                <a:pPr>
                  <a:spcAft>
                    <a:spcPts val="300"/>
                  </a:spcAft>
                </a:pPr>
                <a:endParaRPr lang="en-US" sz="2000" b="0" i="1" dirty="0" smtClean="0">
                  <a:latin typeface="Cambria Math" panose="02040503050406030204" pitchFamily="18" charset="0"/>
                  <a:ea typeface="Cambria Math" panose="02040503050406030204" pitchFamily="18" charset="0"/>
                </a:endParaRPr>
              </a:p>
              <a:p>
                <a:pPr>
                  <a:spcAft>
                    <a:spcPts val="300"/>
                  </a:spcAft>
                </a:pPr>
                <a:r>
                  <a:rPr lang="en-US" sz="2000" dirty="0" smtClean="0"/>
                  <a:t>The quantitative model template is:</a:t>
                </a:r>
              </a:p>
              <a:p>
                <a:pPr>
                  <a:spcAft>
                    <a:spcPts val="300"/>
                  </a:spcAft>
                </a:pPr>
                <a:endParaRPr lang="en-US" sz="2000" i="1" dirty="0" smtClean="0"/>
              </a:p>
              <a:p>
                <a:pPr>
                  <a:spcAft>
                    <a:spcPts val="300"/>
                  </a:spcAft>
                </a:pPr>
                <a14:m>
                  <m:oMathPara xmlns:m="http://schemas.openxmlformats.org/officeDocument/2006/math">
                    <m:oMathParaPr>
                      <m:jc m:val="centerGroup"/>
                    </m:oMathParaPr>
                    <m:oMath xmlns:m="http://schemas.openxmlformats.org/officeDocument/2006/math">
                      <m:sSub>
                        <m:sSubPr>
                          <m:ctrlPr>
                            <a:rPr lang="en-US" sz="2000" b="0" i="1" smtClean="0">
                              <a:latin typeface="Cambria Math" panose="02040503050406030204" pitchFamily="18" charset="0"/>
                            </a:rPr>
                          </m:ctrlPr>
                        </m:sSubPr>
                        <m:e>
                          <m:r>
                            <a:rPr lang="en-US" sz="2000" b="0" i="1" smtClean="0">
                              <a:latin typeface="Cambria Math" panose="02040503050406030204" pitchFamily="18" charset="0"/>
                            </a:rPr>
                            <m:t>𝑆</m:t>
                          </m:r>
                        </m:e>
                        <m:sub>
                          <m:r>
                            <a:rPr lang="en-US" sz="2000" b="0" i="1" smtClean="0">
                              <a:latin typeface="Cambria Math" panose="02040503050406030204" pitchFamily="18" charset="0"/>
                            </a:rPr>
                            <m:t>1</m:t>
                          </m:r>
                        </m:sub>
                      </m:sSub>
                      <m:m>
                        <m:mPr>
                          <m:mcs>
                            <m:mc>
                              <m:mcPr>
                                <m:count m:val="1"/>
                                <m:mcJc m:val="center"/>
                              </m:mcPr>
                            </m:mc>
                          </m:mcs>
                          <m:ctrlPr>
                            <a:rPr lang="en-US" sz="2000" i="1" smtClean="0">
                              <a:latin typeface="Cambria Math" panose="02040503050406030204" pitchFamily="18" charset="0"/>
                            </a:rPr>
                          </m:ctrlPr>
                        </m:mPr>
                        <m:mr>
                          <m:e>
                            <m:sSub>
                              <m:sSubPr>
                                <m:ctrlPr>
                                  <a:rPr lang="en-US" sz="2000" b="0" i="1" smtClean="0">
                                    <a:latin typeface="Cambria Math" panose="02040503050406030204" pitchFamily="18" charset="0"/>
                                  </a:rPr>
                                </m:ctrlPr>
                              </m:sSubPr>
                              <m:e>
                                <m:r>
                                  <m:rPr>
                                    <m:brk m:alnAt="7"/>
                                  </m:rPr>
                                  <a:rPr lang="en-US" sz="2000" b="0" i="1" smtClean="0">
                                    <a:latin typeface="Cambria Math" panose="02040503050406030204" pitchFamily="18" charset="0"/>
                                  </a:rPr>
                                  <m:t>𝑣</m:t>
                                </m:r>
                              </m:e>
                              <m:sub>
                                <m:r>
                                  <m:rPr>
                                    <m:brk m:alnAt="7"/>
                                  </m:rPr>
                                  <a:rPr lang="en-US" sz="2000" b="0" i="1" smtClean="0">
                                    <a:latin typeface="Cambria Math" panose="02040503050406030204" pitchFamily="18" charset="0"/>
                                  </a:rPr>
                                  <m:t>𝑓</m:t>
                                </m:r>
                              </m:sub>
                            </m:sSub>
                            <m:r>
                              <m:rPr>
                                <m:brk m:alnAt="7"/>
                              </m:rPr>
                              <a:rPr lang="en-US" sz="2000" b="0" i="1" smtClean="0">
                                <a:latin typeface="Cambria Math" panose="02040503050406030204" pitchFamily="18" charset="0"/>
                              </a:rPr>
                              <m:t>(</m:t>
                            </m:r>
                            <m:sSub>
                              <m:sSubPr>
                                <m:ctrlPr>
                                  <a:rPr lang="en-US" sz="2000" b="0" i="1" smtClean="0">
                                    <a:latin typeface="Cambria Math" panose="02040503050406030204" pitchFamily="18" charset="0"/>
                                  </a:rPr>
                                </m:ctrlPr>
                              </m:sSubPr>
                              <m:e>
                                <m:r>
                                  <m:rPr>
                                    <m:brk m:alnAt="7"/>
                                  </m:rPr>
                                  <a:rPr lang="en-US" sz="2000" b="0" i="1" smtClean="0">
                                    <a:latin typeface="Cambria Math" panose="02040503050406030204" pitchFamily="18" charset="0"/>
                                  </a:rPr>
                                  <m:t>𝑆</m:t>
                                </m:r>
                              </m:e>
                              <m:sub>
                                <m:r>
                                  <m:rPr>
                                    <m:brk m:alnAt="7"/>
                                  </m:rPr>
                                  <a:rPr lang="en-US" sz="2000" b="0" i="1" smtClean="0">
                                    <a:latin typeface="Cambria Math" panose="02040503050406030204" pitchFamily="18" charset="0"/>
                                  </a:rPr>
                                  <m:t>1</m:t>
                                </m:r>
                              </m:sub>
                            </m:sSub>
                            <m:r>
                              <m:rPr>
                                <m:brk m:alnAt="7"/>
                              </m:rPr>
                              <a:rPr lang="en-US" sz="2000" b="0" i="1" smtClean="0">
                                <a:latin typeface="Cambria Math" panose="02040503050406030204" pitchFamily="18" charset="0"/>
                              </a:rPr>
                              <m:t>,</m:t>
                            </m:r>
                            <m:r>
                              <a:rPr lang="en-US" sz="2000" b="0" i="1" smtClean="0">
                                <a:latin typeface="Cambria Math" panose="02040503050406030204" pitchFamily="18" charset="0"/>
                              </a:rPr>
                              <m:t> </m:t>
                            </m:r>
                            <m:sSub>
                              <m:sSubPr>
                                <m:ctrlPr>
                                  <a:rPr lang="en-US" sz="2000" b="0" i="1" smtClean="0">
                                    <a:latin typeface="Cambria Math" panose="02040503050406030204" pitchFamily="18" charset="0"/>
                                  </a:rPr>
                                </m:ctrlPr>
                              </m:sSubPr>
                              <m:e>
                                <m:r>
                                  <a:rPr lang="en-US" sz="2000" b="0" i="1" smtClean="0">
                                    <a:latin typeface="Cambria Math" panose="02040503050406030204" pitchFamily="18" charset="0"/>
                                  </a:rPr>
                                  <m:t>𝑆</m:t>
                                </m:r>
                              </m:e>
                              <m:sub>
                                <m:r>
                                  <a:rPr lang="en-US" sz="2000" b="0" i="1" smtClean="0">
                                    <a:latin typeface="Cambria Math" panose="02040503050406030204" pitchFamily="18" charset="0"/>
                                  </a:rPr>
                                  <m:t>2</m:t>
                                </m:r>
                              </m:sub>
                            </m:sSub>
                            <m:r>
                              <a:rPr lang="en-US" sz="2000" b="0" i="1" smtClean="0">
                                <a:latin typeface="Cambria Math" panose="02040503050406030204" pitchFamily="18" charset="0"/>
                              </a:rPr>
                              <m:t>,</m:t>
                            </m:r>
                            <m:r>
                              <a:rPr lang="en-US" sz="2000" b="0" i="1" smtClean="0">
                                <a:latin typeface="Cambria Math" panose="02040503050406030204" pitchFamily="18" charset="0"/>
                              </a:rPr>
                              <m:t>𝐴</m:t>
                            </m:r>
                            <m:r>
                              <m:rPr>
                                <m:brk m:alnAt="7"/>
                              </m:rPr>
                              <a:rPr lang="en-US" sz="2000" b="0" i="0" smtClean="0">
                                <a:latin typeface="Cambria Math" panose="02040503050406030204" pitchFamily="18" charset="0"/>
                              </a:rPr>
                              <m:t>,</m:t>
                            </m:r>
                            <m:r>
                              <a:rPr lang="en-US" sz="2000" b="0" i="0" smtClean="0">
                                <a:latin typeface="Cambria Math" panose="02040503050406030204" pitchFamily="18" charset="0"/>
                              </a:rPr>
                              <m:t> </m:t>
                            </m:r>
                            <m:r>
                              <m:rPr>
                                <m:sty m:val="p"/>
                              </m:rPr>
                              <a:rPr lang="en-US" sz="2000" b="0" i="0" smtClean="0">
                                <a:latin typeface="Cambria Math" panose="02040503050406030204" pitchFamily="18" charset="0"/>
                              </a:rPr>
                              <m:t>parameters</m:t>
                            </m:r>
                            <m:r>
                              <m:rPr>
                                <m:brk m:alnAt="7"/>
                              </m:rPr>
                              <a:rPr lang="en-US" sz="2000" b="0" i="1" smtClean="0">
                                <a:latin typeface="Cambria Math" panose="02040503050406030204" pitchFamily="18" charset="0"/>
                              </a:rPr>
                              <m:t>)</m:t>
                            </m:r>
                          </m:e>
                        </m:mr>
                        <m:mr>
                          <m:e>
                            <m:r>
                              <a:rPr lang="en-US" sz="2000" i="1">
                                <a:latin typeface="Cambria Math" panose="02040503050406030204" pitchFamily="18" charset="0"/>
                                <a:ea typeface="Cambria Math" panose="02040503050406030204" pitchFamily="18" charset="0"/>
                              </a:rPr>
                              <m:t>⇌</m:t>
                            </m:r>
                          </m:e>
                        </m:mr>
                        <m:mr>
                          <m:e>
                            <m:sSub>
                              <m:sSubPr>
                                <m:ctrlPr>
                                  <a:rPr lang="en-US" sz="2000" i="1">
                                    <a:latin typeface="Cambria Math" panose="02040503050406030204" pitchFamily="18" charset="0"/>
                                  </a:rPr>
                                </m:ctrlPr>
                              </m:sSubPr>
                              <m:e>
                                <m:r>
                                  <m:rPr>
                                    <m:brk m:alnAt="7"/>
                                  </m:rPr>
                                  <a:rPr lang="en-US" sz="2000" i="1">
                                    <a:latin typeface="Cambria Math" panose="02040503050406030204" pitchFamily="18" charset="0"/>
                                  </a:rPr>
                                  <m:t>𝑣</m:t>
                                </m:r>
                              </m:e>
                              <m:sub>
                                <m:r>
                                  <a:rPr lang="en-US" sz="2000" b="0" i="1" smtClean="0">
                                    <a:latin typeface="Cambria Math" panose="02040503050406030204" pitchFamily="18" charset="0"/>
                                  </a:rPr>
                                  <m:t>𝑟</m:t>
                                </m:r>
                              </m:sub>
                            </m:sSub>
                            <m:r>
                              <m:rPr>
                                <m:brk m:alnAt="7"/>
                              </m:rPr>
                              <a:rPr lang="en-US" sz="2000" i="1">
                                <a:latin typeface="Cambria Math" panose="02040503050406030204" pitchFamily="18" charset="0"/>
                              </a:rPr>
                              <m:t>(</m:t>
                            </m:r>
                            <m:sSub>
                              <m:sSubPr>
                                <m:ctrlPr>
                                  <a:rPr lang="en-US" sz="2000" b="0" i="1" smtClean="0">
                                    <a:latin typeface="Cambria Math" panose="02040503050406030204" pitchFamily="18" charset="0"/>
                                  </a:rPr>
                                </m:ctrlPr>
                              </m:sSubPr>
                              <m:e>
                                <m:r>
                                  <a:rPr lang="en-US" sz="2000" b="0" i="1" smtClean="0">
                                    <a:latin typeface="Cambria Math" panose="02040503050406030204" pitchFamily="18" charset="0"/>
                                  </a:rPr>
                                  <m:t>𝑆</m:t>
                                </m:r>
                              </m:e>
                              <m:sub>
                                <m:r>
                                  <a:rPr lang="en-US" sz="2000" b="0" i="1" smtClean="0">
                                    <a:latin typeface="Cambria Math" panose="02040503050406030204" pitchFamily="18" charset="0"/>
                                  </a:rPr>
                                  <m:t>1</m:t>
                                </m:r>
                              </m:sub>
                            </m:sSub>
                            <m:r>
                              <a:rPr lang="en-US" sz="2000" i="1">
                                <a:latin typeface="Cambria Math" panose="02040503050406030204" pitchFamily="18" charset="0"/>
                              </a:rPr>
                              <m:t>, </m:t>
                            </m:r>
                            <m:sSub>
                              <m:sSubPr>
                                <m:ctrlPr>
                                  <a:rPr lang="en-US" sz="2000" b="0" i="1" smtClean="0">
                                    <a:latin typeface="Cambria Math" panose="02040503050406030204" pitchFamily="18" charset="0"/>
                                  </a:rPr>
                                </m:ctrlPr>
                              </m:sSubPr>
                              <m:e>
                                <m:r>
                                  <a:rPr lang="en-US" sz="2000" b="0" i="1" smtClean="0">
                                    <a:latin typeface="Cambria Math" panose="02040503050406030204" pitchFamily="18" charset="0"/>
                                  </a:rPr>
                                  <m:t>𝑆</m:t>
                                </m:r>
                              </m:e>
                              <m:sub>
                                <m:r>
                                  <a:rPr lang="en-US" sz="2000" b="0" i="1" smtClean="0">
                                    <a:latin typeface="Cambria Math" panose="02040503050406030204" pitchFamily="18" charset="0"/>
                                  </a:rPr>
                                  <m:t>2</m:t>
                                </m:r>
                              </m:sub>
                            </m:sSub>
                            <m:r>
                              <a:rPr lang="en-US" sz="2000" b="0" i="1" smtClean="0">
                                <a:latin typeface="Cambria Math" panose="02040503050406030204" pitchFamily="18" charset="0"/>
                              </a:rPr>
                              <m:t>,</m:t>
                            </m:r>
                            <m:r>
                              <a:rPr lang="en-US" sz="2000" b="0" i="1" smtClean="0">
                                <a:latin typeface="Cambria Math" panose="02040503050406030204" pitchFamily="18" charset="0"/>
                              </a:rPr>
                              <m:t>𝐴</m:t>
                            </m:r>
                            <m:r>
                              <a:rPr lang="en-US" sz="2000" b="0" i="1" smtClean="0">
                                <a:latin typeface="Cambria Math" panose="02040503050406030204" pitchFamily="18" charset="0"/>
                              </a:rPr>
                              <m:t>, </m:t>
                            </m:r>
                            <m:r>
                              <m:rPr>
                                <m:sty m:val="p"/>
                                <m:brk m:alnAt="7"/>
                              </m:rPr>
                              <a:rPr lang="en-US" sz="2000">
                                <a:latin typeface="Cambria Math" panose="02040503050406030204" pitchFamily="18" charset="0"/>
                              </a:rPr>
                              <m:t>p</m:t>
                            </m:r>
                            <m:r>
                              <m:rPr>
                                <m:sty m:val="p"/>
                              </m:rPr>
                              <a:rPr lang="en-US" sz="2000">
                                <a:latin typeface="Cambria Math" panose="02040503050406030204" pitchFamily="18" charset="0"/>
                              </a:rPr>
                              <m:t>arameters</m:t>
                            </m:r>
                            <m:r>
                              <m:rPr>
                                <m:brk m:alnAt="7"/>
                              </m:rPr>
                              <a:rPr lang="en-US" sz="2000" i="1">
                                <a:latin typeface="Cambria Math" panose="02040503050406030204" pitchFamily="18" charset="0"/>
                              </a:rPr>
                              <m:t>)</m:t>
                            </m:r>
                          </m:e>
                        </m:mr>
                      </m:m>
                      <m:sSub>
                        <m:sSubPr>
                          <m:ctrlPr>
                            <a:rPr lang="en-US" sz="2000" b="0" i="1" smtClean="0">
                              <a:latin typeface="Cambria Math" panose="02040503050406030204" pitchFamily="18" charset="0"/>
                            </a:rPr>
                          </m:ctrlPr>
                        </m:sSubPr>
                        <m:e>
                          <m:r>
                            <a:rPr lang="en-US" sz="2000" b="0" i="1" smtClean="0">
                              <a:latin typeface="Cambria Math" panose="02040503050406030204" pitchFamily="18" charset="0"/>
                            </a:rPr>
                            <m:t>𝑆</m:t>
                          </m:r>
                        </m:e>
                        <m:sub>
                          <m:r>
                            <a:rPr lang="en-US" sz="2000" b="0" i="1" smtClean="0">
                              <a:latin typeface="Cambria Math" panose="02040503050406030204" pitchFamily="18" charset="0"/>
                            </a:rPr>
                            <m:t>2</m:t>
                          </m:r>
                        </m:sub>
                      </m:sSub>
                    </m:oMath>
                  </m:oMathPara>
                </a14:m>
                <a:endParaRPr lang="en-US" sz="2000" i="1" dirty="0" smtClean="0"/>
              </a:p>
              <a:p>
                <a:pPr>
                  <a:spcAft>
                    <a:spcPts val="300"/>
                  </a:spcAft>
                </a:pPr>
                <a:endParaRPr lang="en-US" sz="2000" dirty="0" smtClean="0"/>
              </a:p>
              <a:p>
                <a:pPr>
                  <a:spcAft>
                    <a:spcPts val="300"/>
                  </a:spcAft>
                </a:pPr>
                <a:r>
                  <a:rPr lang="en-US" sz="2000" dirty="0" smtClean="0"/>
                  <a:t>The only difference is that our forward and revers rates now depend on </a:t>
                </a:r>
                <a14:m>
                  <m:oMath xmlns:m="http://schemas.openxmlformats.org/officeDocument/2006/math">
                    <m:r>
                      <a:rPr lang="en-US" sz="2000" i="1" dirty="0" smtClean="0">
                        <a:latin typeface="Cambria Math" panose="02040503050406030204" pitchFamily="18" charset="0"/>
                      </a:rPr>
                      <m:t>𝐴</m:t>
                    </m:r>
                  </m:oMath>
                </a14:m>
                <a:endParaRPr lang="en-US" sz="2000" i="1" dirty="0"/>
              </a:p>
            </p:txBody>
          </p:sp>
        </mc:Choice>
        <mc:Fallback xmlns="">
          <p:sp>
            <p:nvSpPr>
              <p:cNvPr id="3" name="TextBox 2"/>
              <p:cNvSpPr txBox="1">
                <a:spLocks noRot="1" noChangeAspect="1" noMove="1" noResize="1" noEditPoints="1" noAdjustHandles="1" noChangeArrowheads="1" noChangeShapeType="1" noTextEdit="1"/>
              </p:cNvSpPr>
              <p:nvPr/>
            </p:nvSpPr>
            <p:spPr>
              <a:xfrm>
                <a:off x="381000" y="1139155"/>
                <a:ext cx="5535612" cy="3377335"/>
              </a:xfrm>
              <a:prstGeom prst="rect">
                <a:avLst/>
              </a:prstGeom>
              <a:blipFill rotWithShape="0">
                <a:blip r:embed="rId5"/>
                <a:stretch>
                  <a:fillRect l="-1211" t="-903" b="-2347"/>
                </a:stretch>
              </a:blipFill>
            </p:spPr>
            <p:txBody>
              <a:bodyPr/>
              <a:lstStyle/>
              <a:p>
                <a:r>
                  <a:rPr lang="en-US">
                    <a:noFill/>
                  </a:rPr>
                  <a:t> </a:t>
                </a:r>
              </a:p>
            </p:txBody>
          </p:sp>
        </mc:Fallback>
      </mc:AlternateContent>
      <p:sp>
        <p:nvSpPr>
          <p:cNvPr id="10" name="Rectangle 9"/>
          <p:cNvSpPr/>
          <p:nvPr/>
        </p:nvSpPr>
        <p:spPr bwMode="auto">
          <a:xfrm>
            <a:off x="484188" y="681496"/>
            <a:ext cx="4746625" cy="385763"/>
          </a:xfrm>
          <a:prstGeom prst="rect">
            <a:avLst/>
          </a:prstGeom>
          <a:solidFill>
            <a:srgbClr val="FF0000"/>
          </a:solidFill>
          <a:ln w="285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spAutoFit/>
          </a:bodyPr>
          <a:lstStyle/>
          <a:p>
            <a:pPr algn="ctr" fontAlgn="auto">
              <a:spcBef>
                <a:spcPts val="0"/>
              </a:spcBef>
              <a:spcAft>
                <a:spcPts val="0"/>
              </a:spcAft>
              <a:defRPr/>
            </a:pPr>
            <a:r>
              <a:rPr lang="en-US" sz="1900" b="1" dirty="0">
                <a:solidFill>
                  <a:schemeClr val="tx1"/>
                </a:solidFill>
                <a:latin typeface="Calibri" pitchFamily="34" charset="0"/>
              </a:rPr>
              <a:t>Define </a:t>
            </a:r>
            <a:r>
              <a:rPr lang="en-US" sz="1900" b="1" dirty="0" smtClean="0">
                <a:solidFill>
                  <a:schemeClr val="tx1"/>
                </a:solidFill>
                <a:latin typeface="Calibri" pitchFamily="34" charset="0"/>
              </a:rPr>
              <a:t>Quantitative Model Template</a:t>
            </a:r>
            <a:endParaRPr lang="en-US" sz="1400" b="1" dirty="0">
              <a:solidFill>
                <a:schemeClr val="tx1"/>
              </a:solidFill>
              <a:latin typeface="Calibri" pitchFamily="34" charset="0"/>
            </a:endParaRPr>
          </a:p>
        </p:txBody>
      </p:sp>
      <p:pic>
        <p:nvPicPr>
          <p:cNvPr id="9" name="Picture 8"/>
          <p:cNvPicPr>
            <a:picLocks noChangeAspect="1"/>
          </p:cNvPicPr>
          <p:nvPr/>
        </p:nvPicPr>
        <p:blipFill>
          <a:blip r:embed="rId6"/>
          <a:stretch>
            <a:fillRect/>
          </a:stretch>
        </p:blipFill>
        <p:spPr>
          <a:xfrm>
            <a:off x="5989163" y="634091"/>
            <a:ext cx="2865894" cy="2805112"/>
          </a:xfrm>
          <a:prstGeom prst="rect">
            <a:avLst/>
          </a:prstGeom>
        </p:spPr>
      </p:pic>
      <mc:AlternateContent xmlns:mc="http://schemas.openxmlformats.org/markup-compatibility/2006" xmlns:a14="http://schemas.microsoft.com/office/drawing/2010/main">
        <mc:Choice Requires="a14">
          <p:sp>
            <p:nvSpPr>
              <p:cNvPr id="2" name="Rectangle 1"/>
              <p:cNvSpPr/>
              <p:nvPr/>
            </p:nvSpPr>
            <p:spPr>
              <a:xfrm>
                <a:off x="381000" y="4604028"/>
                <a:ext cx="8686800" cy="1898597"/>
              </a:xfrm>
              <a:prstGeom prst="rect">
                <a:avLst/>
              </a:prstGeom>
            </p:spPr>
            <p:txBody>
              <a:bodyPr wrap="square">
                <a:spAutoFit/>
              </a:bodyPr>
              <a:lstStyle/>
              <a:p>
                <a:pPr>
                  <a:spcAft>
                    <a:spcPts val="300"/>
                  </a:spcAft>
                </a:pPr>
                <a:r>
                  <a:rPr lang="en-US" sz="2000" dirty="0" smtClean="0"/>
                  <a:t>Herbert points out, sometimes it is more convenient to combine </a:t>
                </a:r>
                <a14:m>
                  <m:oMath xmlns:m="http://schemas.openxmlformats.org/officeDocument/2006/math">
                    <m:sSub>
                      <m:sSubPr>
                        <m:ctrlPr>
                          <a:rPr lang="en-US" sz="2000" i="1" dirty="0" smtClean="0">
                            <a:latin typeface="Cambria Math" panose="02040503050406030204" pitchFamily="18" charset="0"/>
                          </a:rPr>
                        </m:ctrlPr>
                      </m:sSubPr>
                      <m:e>
                        <m:r>
                          <a:rPr lang="en-US" sz="2000" i="1" dirty="0" smtClean="0">
                            <a:latin typeface="Cambria Math" panose="02040503050406030204" pitchFamily="18" charset="0"/>
                          </a:rPr>
                          <m:t>𝑣</m:t>
                        </m:r>
                      </m:e>
                      <m:sub>
                        <m:r>
                          <a:rPr lang="en-US" sz="2000" i="1" dirty="0" smtClean="0">
                            <a:latin typeface="Cambria Math" panose="02040503050406030204" pitchFamily="18" charset="0"/>
                          </a:rPr>
                          <m:t>𝑓</m:t>
                        </m:r>
                      </m:sub>
                    </m:sSub>
                  </m:oMath>
                </a14:m>
                <a:r>
                  <a:rPr lang="en-US" sz="2000" dirty="0" smtClean="0"/>
                  <a:t> and </a:t>
                </a:r>
                <a14:m>
                  <m:oMath xmlns:m="http://schemas.openxmlformats.org/officeDocument/2006/math">
                    <m:sSub>
                      <m:sSubPr>
                        <m:ctrlPr>
                          <a:rPr lang="en-US" sz="2000" i="1" dirty="0" smtClean="0">
                            <a:latin typeface="Cambria Math" panose="02040503050406030204" pitchFamily="18" charset="0"/>
                          </a:rPr>
                        </m:ctrlPr>
                      </m:sSubPr>
                      <m:e>
                        <m:r>
                          <a:rPr lang="en-US" sz="2000" i="1" dirty="0" smtClean="0">
                            <a:latin typeface="Cambria Math" panose="02040503050406030204" pitchFamily="18" charset="0"/>
                          </a:rPr>
                          <m:t>𝑣</m:t>
                        </m:r>
                      </m:e>
                      <m:sub>
                        <m:r>
                          <a:rPr lang="en-US" sz="2000" i="1" dirty="0" smtClean="0">
                            <a:latin typeface="Cambria Math" panose="02040503050406030204" pitchFamily="18" charset="0"/>
                          </a:rPr>
                          <m:t>𝑟</m:t>
                        </m:r>
                      </m:sub>
                    </m:sSub>
                  </m:oMath>
                </a14:m>
                <a:r>
                  <a:rPr lang="en-US" sz="2000" dirty="0" smtClean="0"/>
                  <a:t> into a net velocity of the interaction (Herbert’s favored notation)</a:t>
                </a:r>
              </a:p>
              <a:p>
                <a:pPr>
                  <a:spcAft>
                    <a:spcPts val="300"/>
                  </a:spcAft>
                </a:pPr>
                <a:endParaRPr lang="en-US" sz="2000" dirty="0" smtClean="0"/>
              </a:p>
              <a:p>
                <a:pPr>
                  <a:spcAft>
                    <a:spcPts val="300"/>
                  </a:spcAft>
                </a:pPr>
                <a14:m>
                  <m:oMathPara xmlns:m="http://schemas.openxmlformats.org/officeDocument/2006/math">
                    <m:oMathParaPr>
                      <m:jc m:val="centerGroup"/>
                    </m:oMathParaPr>
                    <m:oMath xmlns:m="http://schemas.openxmlformats.org/officeDocument/2006/math">
                      <m:sSub>
                        <m:sSubPr>
                          <m:ctrlPr>
                            <a:rPr lang="en-US" sz="2000" b="0" i="1" smtClean="0">
                              <a:latin typeface="Cambria Math" panose="02040503050406030204" pitchFamily="18" charset="0"/>
                            </a:rPr>
                          </m:ctrlPr>
                        </m:sSubPr>
                        <m:e>
                          <m:r>
                            <a:rPr lang="en-US" sz="2000" b="0" i="1" smtClean="0">
                              <a:latin typeface="Cambria Math" panose="02040503050406030204" pitchFamily="18" charset="0"/>
                            </a:rPr>
                            <m:t>𝑆</m:t>
                          </m:r>
                        </m:e>
                        <m:sub>
                          <m:r>
                            <a:rPr lang="en-US" sz="2000" b="0" i="1" smtClean="0">
                              <a:latin typeface="Cambria Math" panose="02040503050406030204" pitchFamily="18" charset="0"/>
                            </a:rPr>
                            <m:t>1</m:t>
                          </m:r>
                        </m:sub>
                      </m:sSub>
                      <m:groupChr>
                        <m:groupChrPr>
                          <m:chr m:val="→"/>
                          <m:vertJc m:val="bot"/>
                          <m:ctrlPr>
                            <a:rPr lang="el-GR" sz="2000" b="0" i="1" smtClean="0">
                              <a:latin typeface="Cambria Math" panose="02040503050406030204" pitchFamily="18" charset="0"/>
                            </a:rPr>
                          </m:ctrlPr>
                        </m:groupChrPr>
                        <m:e>
                          <m:r>
                            <m:rPr>
                              <m:brk m:alnAt="2"/>
                            </m:rPr>
                            <a:rPr lang="en-US" sz="2000" b="0" i="1" smtClean="0">
                              <a:latin typeface="Cambria Math" panose="02040503050406030204" pitchFamily="18" charset="0"/>
                            </a:rPr>
                            <m:t>𝑣</m:t>
                          </m:r>
                          <m:d>
                            <m:dPr>
                              <m:ctrlPr>
                                <a:rPr lang="en-US" sz="2000" b="0" i="1" smtClean="0">
                                  <a:latin typeface="Cambria Math" panose="02040503050406030204" pitchFamily="18" charset="0"/>
                                </a:rPr>
                              </m:ctrlPr>
                            </m:dPr>
                            <m:e>
                              <m:sSub>
                                <m:sSubPr>
                                  <m:ctrlPr>
                                    <a:rPr lang="en-US" sz="2000" b="0" i="1" smtClean="0">
                                      <a:latin typeface="Cambria Math" panose="02040503050406030204" pitchFamily="18" charset="0"/>
                                    </a:rPr>
                                  </m:ctrlPr>
                                </m:sSubPr>
                                <m:e>
                                  <m:r>
                                    <a:rPr lang="en-US" sz="2000" b="0" i="1" smtClean="0">
                                      <a:latin typeface="Cambria Math" panose="02040503050406030204" pitchFamily="18" charset="0"/>
                                    </a:rPr>
                                    <m:t>𝑆</m:t>
                                  </m:r>
                                </m:e>
                                <m:sub>
                                  <m:r>
                                    <a:rPr lang="en-US" sz="2000" b="0" i="1" smtClean="0">
                                      <a:latin typeface="Cambria Math" panose="02040503050406030204" pitchFamily="18" charset="0"/>
                                    </a:rPr>
                                    <m:t>1</m:t>
                                  </m:r>
                                </m:sub>
                              </m:sSub>
                              <m:r>
                                <a:rPr lang="en-US" sz="2000" b="0" i="1" smtClean="0">
                                  <a:latin typeface="Cambria Math" panose="02040503050406030204" pitchFamily="18" charset="0"/>
                                </a:rPr>
                                <m:t>,</m:t>
                              </m:r>
                              <m:sSub>
                                <m:sSubPr>
                                  <m:ctrlPr>
                                    <a:rPr lang="en-US" sz="2000" b="0" i="1" smtClean="0">
                                      <a:latin typeface="Cambria Math" panose="02040503050406030204" pitchFamily="18" charset="0"/>
                                    </a:rPr>
                                  </m:ctrlPr>
                                </m:sSubPr>
                                <m:e>
                                  <m:r>
                                    <a:rPr lang="en-US" sz="2000" b="0" i="1" smtClean="0">
                                      <a:latin typeface="Cambria Math" panose="02040503050406030204" pitchFamily="18" charset="0"/>
                                    </a:rPr>
                                    <m:t>𝑆</m:t>
                                  </m:r>
                                </m:e>
                                <m:sub>
                                  <m:r>
                                    <a:rPr lang="en-US" sz="2000" b="0" i="1" smtClean="0">
                                      <a:latin typeface="Cambria Math" panose="02040503050406030204" pitchFamily="18" charset="0"/>
                                    </a:rPr>
                                    <m:t>2</m:t>
                                  </m:r>
                                </m:sub>
                              </m:sSub>
                              <m:r>
                                <a:rPr lang="en-US" sz="2000" b="0" i="1" smtClean="0">
                                  <a:latin typeface="Cambria Math" panose="02040503050406030204" pitchFamily="18" charset="0"/>
                                </a:rPr>
                                <m:t>,</m:t>
                              </m:r>
                              <m:r>
                                <a:rPr lang="en-US" sz="2000" b="0" i="1" smtClean="0">
                                  <a:latin typeface="Cambria Math" panose="02040503050406030204" pitchFamily="18" charset="0"/>
                                </a:rPr>
                                <m:t>𝐴</m:t>
                              </m:r>
                              <m:r>
                                <a:rPr lang="en-US" sz="2000" b="0" i="1" smtClean="0">
                                  <a:latin typeface="Cambria Math" panose="02040503050406030204" pitchFamily="18" charset="0"/>
                                </a:rPr>
                                <m:t>, </m:t>
                              </m:r>
                              <m:r>
                                <m:rPr>
                                  <m:sty m:val="p"/>
                                </m:rPr>
                                <a:rPr lang="en-US" sz="2000" b="0" i="0" smtClean="0">
                                  <a:latin typeface="Cambria Math" panose="02040503050406030204" pitchFamily="18" charset="0"/>
                                </a:rPr>
                                <m:t>parameters</m:t>
                              </m:r>
                            </m:e>
                          </m:d>
                        </m:e>
                      </m:groupChr>
                      <m:sSub>
                        <m:sSubPr>
                          <m:ctrlPr>
                            <a:rPr lang="en-US" sz="2000" b="0" i="1" smtClean="0">
                              <a:latin typeface="Cambria Math" panose="02040503050406030204" pitchFamily="18" charset="0"/>
                            </a:rPr>
                          </m:ctrlPr>
                        </m:sSubPr>
                        <m:e>
                          <m:r>
                            <a:rPr lang="en-US" sz="2000" b="0" i="1" smtClean="0">
                              <a:latin typeface="Cambria Math" panose="02040503050406030204" pitchFamily="18" charset="0"/>
                            </a:rPr>
                            <m:t>𝑆</m:t>
                          </m:r>
                        </m:e>
                        <m:sub>
                          <m:r>
                            <a:rPr lang="en-US" sz="2000" b="0" i="1" smtClean="0">
                              <a:latin typeface="Cambria Math" panose="02040503050406030204" pitchFamily="18" charset="0"/>
                            </a:rPr>
                            <m:t>2</m:t>
                          </m:r>
                        </m:sub>
                      </m:sSub>
                    </m:oMath>
                  </m:oMathPara>
                </a14:m>
                <a:endParaRPr lang="en-US" sz="2000" i="1" dirty="0">
                  <a:latin typeface="Cambria Math" panose="02040503050406030204" pitchFamily="18" charset="0"/>
                  <a:ea typeface="Cambria Math" panose="02040503050406030204" pitchFamily="18" charset="0"/>
                </a:endParaRPr>
              </a:p>
              <a:p>
                <a:pPr>
                  <a:spcAft>
                    <a:spcPts val="300"/>
                  </a:spcAft>
                </a:pPr>
                <a:endParaRPr lang="en-US" sz="2000" i="1" dirty="0">
                  <a:latin typeface="Cambria Math" panose="02040503050406030204" pitchFamily="18" charset="0"/>
                  <a:ea typeface="Cambria Math" panose="02040503050406030204" pitchFamily="18" charset="0"/>
                </a:endParaRPr>
              </a:p>
            </p:txBody>
          </p:sp>
        </mc:Choice>
        <mc:Fallback xmlns="">
          <p:sp>
            <p:nvSpPr>
              <p:cNvPr id="2" name="Rectangle 1"/>
              <p:cNvSpPr>
                <a:spLocks noRot="1" noChangeAspect="1" noMove="1" noResize="1" noEditPoints="1" noAdjustHandles="1" noChangeArrowheads="1" noChangeShapeType="1" noTextEdit="1"/>
              </p:cNvSpPr>
              <p:nvPr/>
            </p:nvSpPr>
            <p:spPr>
              <a:xfrm>
                <a:off x="381000" y="4604028"/>
                <a:ext cx="8686800" cy="1898597"/>
              </a:xfrm>
              <a:prstGeom prst="rect">
                <a:avLst/>
              </a:prstGeom>
              <a:blipFill rotWithShape="0">
                <a:blip r:embed="rId11"/>
                <a:stretch>
                  <a:fillRect l="-772" t="-1603"/>
                </a:stretch>
              </a:blipFill>
            </p:spPr>
            <p:txBody>
              <a:bodyPr/>
              <a:lstStyle/>
              <a:p>
                <a:r>
                  <a:rPr lang="en-US">
                    <a:noFill/>
                  </a:rPr>
                  <a:t> </a:t>
                </a:r>
              </a:p>
            </p:txBody>
          </p:sp>
        </mc:Fallback>
      </mc:AlternateContent>
      <p:grpSp>
        <p:nvGrpSpPr>
          <p:cNvPr id="11" name="Group 10"/>
          <p:cNvGrpSpPr/>
          <p:nvPr/>
        </p:nvGrpSpPr>
        <p:grpSpPr>
          <a:xfrm>
            <a:off x="4598633" y="1161349"/>
            <a:ext cx="1300356" cy="1134317"/>
            <a:chOff x="7311202" y="3279276"/>
            <a:chExt cx="1300356" cy="1134317"/>
          </a:xfrm>
        </p:grpSpPr>
        <p:pic>
          <p:nvPicPr>
            <p:cNvPr id="12" name="Picture 11"/>
            <p:cNvPicPr>
              <a:picLocks noChangeAspect="1"/>
            </p:cNvPicPr>
            <p:nvPr/>
          </p:nvPicPr>
          <p:blipFill rotWithShape="1">
            <a:blip r:embed="rId12"/>
            <a:srcRect l="52168" r="10974"/>
            <a:stretch/>
          </p:blipFill>
          <p:spPr>
            <a:xfrm>
              <a:off x="7311202" y="3279276"/>
              <a:ext cx="1295400" cy="990600"/>
            </a:xfrm>
            <a:prstGeom prst="rect">
              <a:avLst/>
            </a:prstGeom>
          </p:spPr>
        </p:pic>
        <p:sp>
          <p:nvSpPr>
            <p:cNvPr id="13" name="TextBox 12"/>
            <p:cNvSpPr txBox="1"/>
            <p:nvPr/>
          </p:nvSpPr>
          <p:spPr>
            <a:xfrm>
              <a:off x="7311202" y="4044261"/>
              <a:ext cx="1300356" cy="369332"/>
            </a:xfrm>
            <a:prstGeom prst="rect">
              <a:avLst/>
            </a:prstGeom>
            <a:noFill/>
          </p:spPr>
          <p:txBody>
            <a:bodyPr wrap="none" rtlCol="0">
              <a:spAutoFit/>
            </a:bodyPr>
            <a:lstStyle/>
            <a:p>
              <a:r>
                <a:rPr lang="en-US" b="1" dirty="0" smtClean="0">
                  <a:solidFill>
                    <a:srgbClr val="0000CC"/>
                  </a:solidFill>
                </a:rPr>
                <a:t>Activation</a:t>
              </a:r>
              <a:endParaRPr lang="en-US" b="1" dirty="0">
                <a:solidFill>
                  <a:srgbClr val="0000CC"/>
                </a:solidFill>
              </a:endParaRPr>
            </a:p>
          </p:txBody>
        </p:sp>
      </p:grpSp>
    </p:spTree>
    <p:extLst>
      <p:ext uri="{BB962C8B-B14F-4D97-AF65-F5344CB8AC3E}">
        <p14:creationId xmlns:p14="http://schemas.microsoft.com/office/powerpoint/2010/main" val="8788307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0"/>
            <a:ext cx="9143214" cy="762000"/>
          </a:xfrm>
        </p:spPr>
        <p:txBody>
          <a:bodyPr>
            <a:noAutofit/>
          </a:bodyPr>
          <a:lstStyle/>
          <a:p>
            <a:r>
              <a:rPr lang="en-US" sz="3200" b="1" dirty="0" smtClean="0">
                <a:solidFill>
                  <a:srgbClr val="0000CC"/>
                </a:solidFill>
              </a:rPr>
              <a:t>Network Motifs</a:t>
            </a:r>
            <a:endParaRPr lang="en-US" sz="3200" b="1" dirty="0">
              <a:solidFill>
                <a:srgbClr val="0000CC"/>
              </a:solidFill>
            </a:endParaRPr>
          </a:p>
        </p:txBody>
      </p:sp>
      <p:sp>
        <p:nvSpPr>
          <p:cNvPr id="4" name="TextBox 3"/>
          <p:cNvSpPr txBox="1"/>
          <p:nvPr/>
        </p:nvSpPr>
        <p:spPr>
          <a:xfrm>
            <a:off x="113907" y="609600"/>
            <a:ext cx="8915400" cy="3970318"/>
          </a:xfrm>
          <a:prstGeom prst="rect">
            <a:avLst/>
          </a:prstGeom>
          <a:noFill/>
        </p:spPr>
        <p:txBody>
          <a:bodyPr wrap="square" rtlCol="0">
            <a:spAutoFit/>
          </a:bodyPr>
          <a:lstStyle/>
          <a:p>
            <a:r>
              <a:rPr lang="en-US" dirty="0" smtClean="0"/>
              <a:t>While the potential structure of biochemical networks is almost limitless, we will find that certain few-component modules reoccur frequently and that these modules are associated with specific biological functions</a:t>
            </a:r>
          </a:p>
          <a:p>
            <a:endParaRPr lang="en-US" dirty="0"/>
          </a:p>
          <a:p>
            <a:r>
              <a:rPr lang="en-US" dirty="0" smtClean="0"/>
              <a:t>We call these modules, </a:t>
            </a:r>
            <a:r>
              <a:rPr lang="en-US" b="1" dirty="0" smtClean="0"/>
              <a:t>motifs</a:t>
            </a:r>
          </a:p>
          <a:p>
            <a:endParaRPr lang="en-US" b="1" dirty="0"/>
          </a:p>
          <a:p>
            <a:r>
              <a:rPr lang="en-US" b="1" dirty="0" smtClean="0"/>
              <a:t>We saw a few simple motifs last time</a:t>
            </a:r>
          </a:p>
          <a:p>
            <a:endParaRPr lang="en-US" b="1" dirty="0"/>
          </a:p>
          <a:p>
            <a:r>
              <a:rPr lang="en-US" b="1" dirty="0" smtClean="0"/>
              <a:t>However, there are many additional motifs!</a:t>
            </a:r>
          </a:p>
          <a:p>
            <a:endParaRPr lang="en-US" b="1" dirty="0" smtClean="0"/>
          </a:p>
          <a:p>
            <a:endParaRPr lang="en-US" b="1" dirty="0"/>
          </a:p>
          <a:p>
            <a:endParaRPr lang="en-US" i="1" dirty="0"/>
          </a:p>
          <a:p>
            <a:endParaRPr lang="en-US" dirty="0"/>
          </a:p>
          <a:p>
            <a:endParaRPr lang="en-US" dirty="0"/>
          </a:p>
        </p:txBody>
      </p:sp>
      <p:pic>
        <p:nvPicPr>
          <p:cNvPr id="5" name="Picture 3" descr="Biocomplexity Logo"/>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descr="redblackblocki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3"/>
          <p:cNvPicPr>
            <a:picLocks noChangeAspect="1" noChangeArrowheads="1"/>
          </p:cNvPicPr>
          <p:nvPr/>
        </p:nvPicPr>
        <p:blipFill>
          <a:blip r:embed="rId4" cstate="print"/>
          <a:srcRect/>
          <a:stretch>
            <a:fillRect/>
          </a:stretch>
        </p:blipFill>
        <p:spPr bwMode="auto">
          <a:xfrm>
            <a:off x="5973777" y="1600200"/>
            <a:ext cx="2894814" cy="2894814"/>
          </a:xfrm>
          <a:prstGeom prst="rect">
            <a:avLst/>
          </a:prstGeom>
          <a:noFill/>
          <a:ln w="9525">
            <a:noFill/>
            <a:miter lim="800000"/>
            <a:headEnd/>
            <a:tailEnd/>
          </a:ln>
          <a:effectLst/>
        </p:spPr>
      </p:pic>
      <p:pic>
        <p:nvPicPr>
          <p:cNvPr id="19" name="Picture 4"/>
          <p:cNvPicPr>
            <a:picLocks noChangeAspect="1" noChangeArrowheads="1"/>
          </p:cNvPicPr>
          <p:nvPr/>
        </p:nvPicPr>
        <p:blipFill>
          <a:blip r:embed="rId5" cstate="print"/>
          <a:srcRect/>
          <a:stretch>
            <a:fillRect/>
          </a:stretch>
        </p:blipFill>
        <p:spPr bwMode="auto">
          <a:xfrm>
            <a:off x="3124200" y="3487323"/>
            <a:ext cx="2893572" cy="3272492"/>
          </a:xfrm>
          <a:prstGeom prst="rect">
            <a:avLst/>
          </a:prstGeom>
          <a:noFill/>
          <a:ln w="9525">
            <a:noFill/>
            <a:miter lim="800000"/>
            <a:headEnd/>
            <a:tailEnd/>
          </a:ln>
          <a:effectLst/>
        </p:spPr>
      </p:pic>
    </p:spTree>
    <p:extLst>
      <p:ext uri="{BB962C8B-B14F-4D97-AF65-F5344CB8AC3E}">
        <p14:creationId xmlns:p14="http://schemas.microsoft.com/office/powerpoint/2010/main" val="145279594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0"/>
            <a:ext cx="9143214" cy="762000"/>
          </a:xfrm>
        </p:spPr>
        <p:txBody>
          <a:bodyPr>
            <a:noAutofit/>
          </a:bodyPr>
          <a:lstStyle/>
          <a:p>
            <a:r>
              <a:rPr lang="en-US" sz="3200" b="1" dirty="0" smtClean="0">
                <a:solidFill>
                  <a:srgbClr val="0000CC"/>
                </a:solidFill>
              </a:rPr>
              <a:t>Network Motifs—</a:t>
            </a:r>
            <a:r>
              <a:rPr lang="en-US" sz="3200" b="1" dirty="0" err="1" smtClean="0">
                <a:solidFill>
                  <a:srgbClr val="0000CC"/>
                </a:solidFill>
              </a:rPr>
              <a:t>Semiquantiative</a:t>
            </a:r>
            <a:r>
              <a:rPr lang="en-US" sz="3200" b="1" dirty="0" smtClean="0">
                <a:solidFill>
                  <a:srgbClr val="0000CC"/>
                </a:solidFill>
              </a:rPr>
              <a:t> Analysis</a:t>
            </a:r>
            <a:endParaRPr lang="en-US" sz="3200" b="1" dirty="0">
              <a:solidFill>
                <a:srgbClr val="0000CC"/>
              </a:solidFill>
            </a:endParaRPr>
          </a:p>
        </p:txBody>
      </p:sp>
      <p:sp>
        <p:nvSpPr>
          <p:cNvPr id="4" name="TextBox 3"/>
          <p:cNvSpPr txBox="1"/>
          <p:nvPr/>
        </p:nvSpPr>
        <p:spPr>
          <a:xfrm>
            <a:off x="152400" y="762000"/>
            <a:ext cx="8915400" cy="4247317"/>
          </a:xfrm>
          <a:prstGeom prst="rect">
            <a:avLst/>
          </a:prstGeom>
          <a:noFill/>
        </p:spPr>
        <p:txBody>
          <a:bodyPr wrap="square" rtlCol="0">
            <a:spAutoFit/>
          </a:bodyPr>
          <a:lstStyle/>
          <a:p>
            <a:r>
              <a:rPr lang="en-US" dirty="0" smtClean="0"/>
              <a:t>While the potential structure of biochemical networks is almost limitless, we will find that certain few-component modules reoccur frequently and that these modules are associated with specific biological functions</a:t>
            </a:r>
          </a:p>
          <a:p>
            <a:endParaRPr lang="en-US" dirty="0"/>
          </a:p>
          <a:p>
            <a:r>
              <a:rPr lang="en-US" dirty="0" smtClean="0"/>
              <a:t>We call these modules, </a:t>
            </a:r>
            <a:r>
              <a:rPr lang="en-US" b="1" dirty="0" smtClean="0"/>
              <a:t>motifs</a:t>
            </a:r>
          </a:p>
          <a:p>
            <a:endParaRPr lang="en-US" b="1" dirty="0"/>
          </a:p>
          <a:p>
            <a:r>
              <a:rPr lang="en-US" dirty="0" smtClean="0"/>
              <a:t>If we look at feedforward biochemical networks with 3 species (in each case, P1 acts on P3 directly and also indirectly through P2), each arrow can be with activating or inhibiting (2 possibilities each)</a:t>
            </a:r>
          </a:p>
          <a:p>
            <a:endParaRPr lang="en-US" dirty="0"/>
          </a:p>
          <a:p>
            <a:r>
              <a:rPr lang="en-US" dirty="0" smtClean="0"/>
              <a:t>So we have 8 possible networks</a:t>
            </a:r>
          </a:p>
          <a:p>
            <a:endParaRPr lang="en-US" i="1" dirty="0"/>
          </a:p>
          <a:p>
            <a:endParaRPr lang="en-US" i="1" dirty="0"/>
          </a:p>
          <a:p>
            <a:endParaRPr lang="en-US" dirty="0"/>
          </a:p>
          <a:p>
            <a:endParaRPr lang="en-US" dirty="0"/>
          </a:p>
        </p:txBody>
      </p:sp>
      <p:pic>
        <p:nvPicPr>
          <p:cNvPr id="5" name="Picture 3" descr="Biocomplexity Logo"/>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descr="redblackblocki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6" name="Group 15"/>
          <p:cNvGrpSpPr/>
          <p:nvPr/>
        </p:nvGrpSpPr>
        <p:grpSpPr>
          <a:xfrm>
            <a:off x="6758981" y="3200409"/>
            <a:ext cx="1691363" cy="2217662"/>
            <a:chOff x="6758981" y="3200409"/>
            <a:chExt cx="1691363" cy="2217662"/>
          </a:xfrm>
        </p:grpSpPr>
        <p:grpSp>
          <p:nvGrpSpPr>
            <p:cNvPr id="14" name="Group 13"/>
            <p:cNvGrpSpPr/>
            <p:nvPr/>
          </p:nvGrpSpPr>
          <p:grpSpPr>
            <a:xfrm>
              <a:off x="6758981" y="3200409"/>
              <a:ext cx="1691363" cy="2217662"/>
              <a:chOff x="6758981" y="3200409"/>
              <a:chExt cx="1691363" cy="2217662"/>
            </a:xfrm>
          </p:grpSpPr>
          <p:grpSp>
            <p:nvGrpSpPr>
              <p:cNvPr id="12" name="Group 11"/>
              <p:cNvGrpSpPr/>
              <p:nvPr/>
            </p:nvGrpSpPr>
            <p:grpSpPr>
              <a:xfrm>
                <a:off x="6767266" y="3200409"/>
                <a:ext cx="1683078" cy="2133601"/>
                <a:chOff x="6767266" y="3200409"/>
                <a:chExt cx="1683078" cy="2133601"/>
              </a:xfrm>
            </p:grpSpPr>
            <p:grpSp>
              <p:nvGrpSpPr>
                <p:cNvPr id="11" name="Group 10"/>
                <p:cNvGrpSpPr/>
                <p:nvPr/>
              </p:nvGrpSpPr>
              <p:grpSpPr>
                <a:xfrm>
                  <a:off x="7078743" y="3200409"/>
                  <a:ext cx="1371601" cy="2133601"/>
                  <a:chOff x="7078743" y="3200409"/>
                  <a:chExt cx="1371601" cy="2133601"/>
                </a:xfrm>
              </p:grpSpPr>
              <p:pic>
                <p:nvPicPr>
                  <p:cNvPr id="3" name="Picture 2"/>
                  <p:cNvPicPr>
                    <a:picLocks noChangeAspect="1"/>
                  </p:cNvPicPr>
                  <p:nvPr/>
                </p:nvPicPr>
                <p:blipFill rotWithShape="1">
                  <a:blip r:embed="rId4"/>
                  <a:srcRect l="5476" t="8350" r="72673" b="51579"/>
                  <a:stretch/>
                </p:blipFill>
                <p:spPr>
                  <a:xfrm>
                    <a:off x="7078743" y="3200409"/>
                    <a:ext cx="1371601" cy="2133601"/>
                  </a:xfrm>
                  <a:prstGeom prst="rect">
                    <a:avLst/>
                  </a:prstGeom>
                </p:spPr>
              </p:pic>
              <p:pic>
                <p:nvPicPr>
                  <p:cNvPr id="7" name="Picture 6"/>
                  <p:cNvPicPr>
                    <a:picLocks noChangeAspect="1"/>
                  </p:cNvPicPr>
                  <p:nvPr/>
                </p:nvPicPr>
                <p:blipFill rotWithShape="1">
                  <a:blip r:embed="rId4"/>
                  <a:srcRect l="82814" t="31395" r="9903" b="58587"/>
                  <a:stretch/>
                </p:blipFill>
                <p:spPr>
                  <a:xfrm>
                    <a:off x="7895735" y="4440667"/>
                    <a:ext cx="457200" cy="533400"/>
                  </a:xfrm>
                  <a:prstGeom prst="rect">
                    <a:avLst/>
                  </a:prstGeom>
                </p:spPr>
              </p:pic>
              <p:pic>
                <p:nvPicPr>
                  <p:cNvPr id="10" name="Picture 9"/>
                  <p:cNvPicPr>
                    <a:picLocks noChangeAspect="1"/>
                  </p:cNvPicPr>
                  <p:nvPr/>
                </p:nvPicPr>
                <p:blipFill rotWithShape="1">
                  <a:blip r:embed="rId4"/>
                  <a:srcRect l="82814" t="31395" r="9903" b="58587"/>
                  <a:stretch/>
                </p:blipFill>
                <p:spPr>
                  <a:xfrm>
                    <a:off x="7895735" y="3610465"/>
                    <a:ext cx="457200" cy="533400"/>
                  </a:xfrm>
                  <a:prstGeom prst="rect">
                    <a:avLst/>
                  </a:prstGeom>
                </p:spPr>
              </p:pic>
            </p:grpSp>
            <p:pic>
              <p:nvPicPr>
                <p:cNvPr id="8" name="Picture 7"/>
                <p:cNvPicPr>
                  <a:picLocks noChangeAspect="1"/>
                </p:cNvPicPr>
                <p:nvPr/>
              </p:nvPicPr>
              <p:blipFill rotWithShape="1">
                <a:blip r:embed="rId4"/>
                <a:srcRect l="30604" t="11448" r="61256" b="54205"/>
                <a:stretch/>
              </p:blipFill>
              <p:spPr>
                <a:xfrm>
                  <a:off x="6767266" y="3388518"/>
                  <a:ext cx="511013" cy="1828801"/>
                </a:xfrm>
                <a:prstGeom prst="rect">
                  <a:avLst/>
                </a:prstGeom>
              </p:spPr>
            </p:pic>
          </p:grpSp>
          <p:sp>
            <p:nvSpPr>
              <p:cNvPr id="13" name="Rectangle 12"/>
              <p:cNvSpPr/>
              <p:nvPr/>
            </p:nvSpPr>
            <p:spPr>
              <a:xfrm>
                <a:off x="6758981" y="5148990"/>
                <a:ext cx="415636" cy="26908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5" name="Rectangle 14"/>
            <p:cNvSpPr/>
            <p:nvPr/>
          </p:nvSpPr>
          <p:spPr>
            <a:xfrm>
              <a:off x="7078743" y="3986360"/>
              <a:ext cx="208640" cy="1575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7" name="Picture 16"/>
          <p:cNvPicPr>
            <a:picLocks noChangeAspect="1"/>
          </p:cNvPicPr>
          <p:nvPr/>
        </p:nvPicPr>
        <p:blipFill>
          <a:blip r:embed="rId4"/>
          <a:stretch>
            <a:fillRect/>
          </a:stretch>
        </p:blipFill>
        <p:spPr>
          <a:xfrm>
            <a:off x="2551464" y="3973648"/>
            <a:ext cx="3367087" cy="2856148"/>
          </a:xfrm>
          <a:prstGeom prst="rect">
            <a:avLst/>
          </a:prstGeom>
        </p:spPr>
      </p:pic>
    </p:spTree>
    <p:extLst>
      <p:ext uri="{BB962C8B-B14F-4D97-AF65-F5344CB8AC3E}">
        <p14:creationId xmlns:p14="http://schemas.microsoft.com/office/powerpoint/2010/main" val="60205280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0"/>
            <a:ext cx="9143214" cy="762000"/>
          </a:xfrm>
        </p:spPr>
        <p:txBody>
          <a:bodyPr>
            <a:noAutofit/>
          </a:bodyPr>
          <a:lstStyle/>
          <a:p>
            <a:r>
              <a:rPr lang="en-US" sz="3600" b="1" dirty="0" smtClean="0">
                <a:solidFill>
                  <a:srgbClr val="0000CC"/>
                </a:solidFill>
              </a:rPr>
              <a:t>Network Motifs</a:t>
            </a:r>
            <a:endParaRPr lang="en-US" sz="3600" b="1" dirty="0">
              <a:solidFill>
                <a:srgbClr val="0000CC"/>
              </a:solidFill>
            </a:endParaRPr>
          </a:p>
        </p:txBody>
      </p:sp>
      <p:sp>
        <p:nvSpPr>
          <p:cNvPr id="4" name="TextBox 3"/>
          <p:cNvSpPr txBox="1"/>
          <p:nvPr/>
        </p:nvSpPr>
        <p:spPr>
          <a:xfrm>
            <a:off x="270951" y="1429583"/>
            <a:ext cx="8917384" cy="3416320"/>
          </a:xfrm>
          <a:prstGeom prst="rect">
            <a:avLst/>
          </a:prstGeom>
          <a:noFill/>
        </p:spPr>
        <p:txBody>
          <a:bodyPr wrap="square" rtlCol="0">
            <a:spAutoFit/>
          </a:bodyPr>
          <a:lstStyle/>
          <a:p>
            <a:endParaRPr lang="en-US" dirty="0"/>
          </a:p>
          <a:p>
            <a:endParaRPr lang="en-US" dirty="0"/>
          </a:p>
          <a:p>
            <a:endParaRPr lang="en-US" dirty="0" smtClean="0"/>
          </a:p>
          <a:p>
            <a:endParaRPr lang="en-US" dirty="0"/>
          </a:p>
          <a:p>
            <a:endParaRPr lang="en-US" dirty="0" smtClean="0"/>
          </a:p>
          <a:p>
            <a:endParaRPr lang="en-US" dirty="0"/>
          </a:p>
          <a:p>
            <a:endParaRPr lang="en-US" dirty="0" smtClean="0"/>
          </a:p>
          <a:p>
            <a:endParaRPr lang="en-US" dirty="0" smtClean="0"/>
          </a:p>
          <a:p>
            <a:endParaRPr lang="en-US" i="1" dirty="0"/>
          </a:p>
          <a:p>
            <a:endParaRPr lang="en-US" i="1" dirty="0"/>
          </a:p>
          <a:p>
            <a:endParaRPr lang="en-US" dirty="0"/>
          </a:p>
          <a:p>
            <a:endParaRPr lang="en-US" dirty="0"/>
          </a:p>
        </p:txBody>
      </p:sp>
      <p:pic>
        <p:nvPicPr>
          <p:cNvPr id="5" name="Picture 3" descr="Biocomplexity Logo"/>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descr="redblackblocki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Rectangle 24"/>
          <p:cNvSpPr/>
          <p:nvPr/>
        </p:nvSpPr>
        <p:spPr>
          <a:xfrm>
            <a:off x="203496" y="3522534"/>
            <a:ext cx="2993127" cy="369332"/>
          </a:xfrm>
          <a:prstGeom prst="rect">
            <a:avLst/>
          </a:prstGeom>
        </p:spPr>
        <p:txBody>
          <a:bodyPr wrap="none">
            <a:spAutoFit/>
          </a:bodyPr>
          <a:lstStyle/>
          <a:p>
            <a:r>
              <a:rPr lang="en-US" dirty="0"/>
              <a:t>Increasing P1 increases P3</a:t>
            </a:r>
          </a:p>
        </p:txBody>
      </p:sp>
      <p:pic>
        <p:nvPicPr>
          <p:cNvPr id="27" name="Picture 26"/>
          <p:cNvPicPr>
            <a:picLocks noChangeAspect="1"/>
          </p:cNvPicPr>
          <p:nvPr/>
        </p:nvPicPr>
        <p:blipFill rotWithShape="1">
          <a:blip r:embed="rId4"/>
          <a:srcRect l="15528" t="10278" r="78464" b="52371"/>
          <a:stretch/>
        </p:blipFill>
        <p:spPr>
          <a:xfrm>
            <a:off x="440268" y="4047422"/>
            <a:ext cx="321732" cy="1696767"/>
          </a:xfrm>
          <a:prstGeom prst="rect">
            <a:avLst/>
          </a:prstGeom>
        </p:spPr>
      </p:pic>
      <p:sp>
        <p:nvSpPr>
          <p:cNvPr id="7" name="Rectangle 6"/>
          <p:cNvSpPr/>
          <p:nvPr/>
        </p:nvSpPr>
        <p:spPr>
          <a:xfrm>
            <a:off x="176685" y="685422"/>
            <a:ext cx="8905693" cy="1754326"/>
          </a:xfrm>
          <a:prstGeom prst="rect">
            <a:avLst/>
          </a:prstGeom>
        </p:spPr>
        <p:txBody>
          <a:bodyPr wrap="square">
            <a:spAutoFit/>
          </a:bodyPr>
          <a:lstStyle/>
          <a:p>
            <a:r>
              <a:rPr lang="en-US" dirty="0" smtClean="0"/>
              <a:t>Does </a:t>
            </a:r>
            <a:r>
              <a:rPr lang="en-US" dirty="0"/>
              <a:t>increasing the amount of </a:t>
            </a:r>
            <a:r>
              <a:rPr lang="en-US" dirty="0" smtClean="0"/>
              <a:t>substrate increase </a:t>
            </a:r>
            <a:r>
              <a:rPr lang="en-US" dirty="0"/>
              <a:t>or decrease the amount of </a:t>
            </a:r>
            <a:r>
              <a:rPr lang="en-US" dirty="0" smtClean="0"/>
              <a:t>product? Label the former with a    and the latter with a </a:t>
            </a:r>
          </a:p>
          <a:p>
            <a:endParaRPr lang="en-US" dirty="0"/>
          </a:p>
          <a:p>
            <a:r>
              <a:rPr lang="en-US" dirty="0" smtClean="0"/>
              <a:t>Drawing a simple sketch of input concentration vs output production may help</a:t>
            </a:r>
          </a:p>
          <a:p>
            <a:r>
              <a:rPr lang="en-US" dirty="0" smtClean="0"/>
              <a:t>Example</a:t>
            </a:r>
          </a:p>
          <a:p>
            <a:endParaRPr lang="en-US" dirty="0"/>
          </a:p>
        </p:txBody>
      </p:sp>
      <p:sp>
        <p:nvSpPr>
          <p:cNvPr id="39" name="Plus 38"/>
          <p:cNvSpPr/>
          <p:nvPr/>
        </p:nvSpPr>
        <p:spPr>
          <a:xfrm>
            <a:off x="2585816" y="1053471"/>
            <a:ext cx="261937" cy="228600"/>
          </a:xfrm>
          <a:prstGeom prst="mathPlus">
            <a:avLst/>
          </a:prstGeom>
          <a:solidFill>
            <a:srgbClr val="00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Minus 41"/>
          <p:cNvSpPr/>
          <p:nvPr/>
        </p:nvSpPr>
        <p:spPr>
          <a:xfrm>
            <a:off x="4912210" y="1061844"/>
            <a:ext cx="328612" cy="228600"/>
          </a:xfrm>
          <a:prstGeom prst="mathMinus">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8" name="Group 37"/>
          <p:cNvGrpSpPr/>
          <p:nvPr/>
        </p:nvGrpSpPr>
        <p:grpSpPr>
          <a:xfrm>
            <a:off x="1790715" y="1952534"/>
            <a:ext cx="685800" cy="1524001"/>
            <a:chOff x="381000" y="2229297"/>
            <a:chExt cx="685800" cy="1524001"/>
          </a:xfrm>
        </p:grpSpPr>
        <p:pic>
          <p:nvPicPr>
            <p:cNvPr id="48" name="Picture 47"/>
            <p:cNvPicPr>
              <a:picLocks noChangeAspect="1"/>
            </p:cNvPicPr>
            <p:nvPr/>
          </p:nvPicPr>
          <p:blipFill rotWithShape="1">
            <a:blip r:embed="rId4"/>
            <a:srcRect l="7847" t="9604" r="77489" b="51980"/>
            <a:stretch/>
          </p:blipFill>
          <p:spPr>
            <a:xfrm>
              <a:off x="381000" y="2229297"/>
              <a:ext cx="685800" cy="1524001"/>
            </a:xfrm>
            <a:prstGeom prst="rect">
              <a:avLst/>
            </a:prstGeom>
          </p:spPr>
        </p:pic>
        <p:sp>
          <p:nvSpPr>
            <p:cNvPr id="49" name="Rectangle 48"/>
            <p:cNvSpPr/>
            <p:nvPr/>
          </p:nvSpPr>
          <p:spPr>
            <a:xfrm>
              <a:off x="651164" y="2514600"/>
              <a:ext cx="415636"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0" name="Group 49"/>
          <p:cNvGrpSpPr/>
          <p:nvPr/>
        </p:nvGrpSpPr>
        <p:grpSpPr>
          <a:xfrm>
            <a:off x="2470638" y="2112205"/>
            <a:ext cx="2098478" cy="1254773"/>
            <a:chOff x="5557734" y="973058"/>
            <a:chExt cx="2098478" cy="1254773"/>
          </a:xfrm>
        </p:grpSpPr>
        <p:sp>
          <p:nvSpPr>
            <p:cNvPr id="51" name="Freeform 50"/>
            <p:cNvSpPr/>
            <p:nvPr/>
          </p:nvSpPr>
          <p:spPr>
            <a:xfrm>
              <a:off x="6308178" y="1231714"/>
              <a:ext cx="1348034" cy="604865"/>
            </a:xfrm>
            <a:custGeom>
              <a:avLst/>
              <a:gdLst>
                <a:gd name="connsiteX0" fmla="*/ 0 w 1263192"/>
                <a:gd name="connsiteY0" fmla="*/ 472175 h 509202"/>
                <a:gd name="connsiteX1" fmla="*/ 226244 w 1263192"/>
                <a:gd name="connsiteY1" fmla="*/ 491029 h 509202"/>
                <a:gd name="connsiteX2" fmla="*/ 499621 w 1263192"/>
                <a:gd name="connsiteY2" fmla="*/ 245932 h 509202"/>
                <a:gd name="connsiteX3" fmla="*/ 650450 w 1263192"/>
                <a:gd name="connsiteY3" fmla="*/ 29116 h 509202"/>
                <a:gd name="connsiteX4" fmla="*/ 1084083 w 1263192"/>
                <a:gd name="connsiteY4" fmla="*/ 835 h 509202"/>
                <a:gd name="connsiteX5" fmla="*/ 1263192 w 1263192"/>
                <a:gd name="connsiteY5" fmla="*/ 10262 h 509202"/>
                <a:gd name="connsiteX0" fmla="*/ 0 w 1263192"/>
                <a:gd name="connsiteY0" fmla="*/ 474333 h 507873"/>
                <a:gd name="connsiteX1" fmla="*/ 226244 w 1263192"/>
                <a:gd name="connsiteY1" fmla="*/ 493187 h 507873"/>
                <a:gd name="connsiteX2" fmla="*/ 499621 w 1263192"/>
                <a:gd name="connsiteY2" fmla="*/ 295224 h 507873"/>
                <a:gd name="connsiteX3" fmla="*/ 650450 w 1263192"/>
                <a:gd name="connsiteY3" fmla="*/ 31274 h 507873"/>
                <a:gd name="connsiteX4" fmla="*/ 1084083 w 1263192"/>
                <a:gd name="connsiteY4" fmla="*/ 2993 h 507873"/>
                <a:gd name="connsiteX5" fmla="*/ 1263192 w 1263192"/>
                <a:gd name="connsiteY5" fmla="*/ 12420 h 507873"/>
                <a:gd name="connsiteX0" fmla="*/ 0 w 1263192"/>
                <a:gd name="connsiteY0" fmla="*/ 474333 h 507873"/>
                <a:gd name="connsiteX1" fmla="*/ 226244 w 1263192"/>
                <a:gd name="connsiteY1" fmla="*/ 493187 h 507873"/>
                <a:gd name="connsiteX2" fmla="*/ 499621 w 1263192"/>
                <a:gd name="connsiteY2" fmla="*/ 295224 h 507873"/>
                <a:gd name="connsiteX3" fmla="*/ 716438 w 1263192"/>
                <a:gd name="connsiteY3" fmla="*/ 31274 h 507873"/>
                <a:gd name="connsiteX4" fmla="*/ 1084083 w 1263192"/>
                <a:gd name="connsiteY4" fmla="*/ 2993 h 507873"/>
                <a:gd name="connsiteX5" fmla="*/ 1263192 w 1263192"/>
                <a:gd name="connsiteY5" fmla="*/ 12420 h 507873"/>
                <a:gd name="connsiteX0" fmla="*/ 0 w 1263192"/>
                <a:gd name="connsiteY0" fmla="*/ 473255 h 508190"/>
                <a:gd name="connsiteX1" fmla="*/ 226244 w 1263192"/>
                <a:gd name="connsiteY1" fmla="*/ 492109 h 508190"/>
                <a:gd name="connsiteX2" fmla="*/ 556182 w 1263192"/>
                <a:gd name="connsiteY2" fmla="*/ 275293 h 508190"/>
                <a:gd name="connsiteX3" fmla="*/ 716438 w 1263192"/>
                <a:gd name="connsiteY3" fmla="*/ 30196 h 508190"/>
                <a:gd name="connsiteX4" fmla="*/ 1084083 w 1263192"/>
                <a:gd name="connsiteY4" fmla="*/ 1915 h 508190"/>
                <a:gd name="connsiteX5" fmla="*/ 1263192 w 1263192"/>
                <a:gd name="connsiteY5" fmla="*/ 11342 h 508190"/>
                <a:gd name="connsiteX0" fmla="*/ 0 w 1263192"/>
                <a:gd name="connsiteY0" fmla="*/ 463856 h 498791"/>
                <a:gd name="connsiteX1" fmla="*/ 226244 w 1263192"/>
                <a:gd name="connsiteY1" fmla="*/ 482710 h 498791"/>
                <a:gd name="connsiteX2" fmla="*/ 556182 w 1263192"/>
                <a:gd name="connsiteY2" fmla="*/ 265894 h 498791"/>
                <a:gd name="connsiteX3" fmla="*/ 716438 w 1263192"/>
                <a:gd name="connsiteY3" fmla="*/ 20797 h 498791"/>
                <a:gd name="connsiteX4" fmla="*/ 1084083 w 1263192"/>
                <a:gd name="connsiteY4" fmla="*/ 11370 h 498791"/>
                <a:gd name="connsiteX5" fmla="*/ 1263192 w 1263192"/>
                <a:gd name="connsiteY5" fmla="*/ 1943 h 498791"/>
                <a:gd name="connsiteX0" fmla="*/ 0 w 1263192"/>
                <a:gd name="connsiteY0" fmla="*/ 463805 h 498740"/>
                <a:gd name="connsiteX1" fmla="*/ 226244 w 1263192"/>
                <a:gd name="connsiteY1" fmla="*/ 482659 h 498740"/>
                <a:gd name="connsiteX2" fmla="*/ 556182 w 1263192"/>
                <a:gd name="connsiteY2" fmla="*/ 265843 h 498740"/>
                <a:gd name="connsiteX3" fmla="*/ 772999 w 1263192"/>
                <a:gd name="connsiteY3" fmla="*/ 30173 h 498740"/>
                <a:gd name="connsiteX4" fmla="*/ 1084083 w 1263192"/>
                <a:gd name="connsiteY4" fmla="*/ 11319 h 498740"/>
                <a:gd name="connsiteX5" fmla="*/ 1263192 w 1263192"/>
                <a:gd name="connsiteY5" fmla="*/ 1892 h 498740"/>
                <a:gd name="connsiteX0" fmla="*/ 0 w 1263192"/>
                <a:gd name="connsiteY0" fmla="*/ 463805 h 486816"/>
                <a:gd name="connsiteX1" fmla="*/ 367646 w 1263192"/>
                <a:gd name="connsiteY1" fmla="*/ 463805 h 486816"/>
                <a:gd name="connsiteX2" fmla="*/ 556182 w 1263192"/>
                <a:gd name="connsiteY2" fmla="*/ 265843 h 486816"/>
                <a:gd name="connsiteX3" fmla="*/ 772999 w 1263192"/>
                <a:gd name="connsiteY3" fmla="*/ 30173 h 486816"/>
                <a:gd name="connsiteX4" fmla="*/ 1084083 w 1263192"/>
                <a:gd name="connsiteY4" fmla="*/ 11319 h 486816"/>
                <a:gd name="connsiteX5" fmla="*/ 1263192 w 1263192"/>
                <a:gd name="connsiteY5" fmla="*/ 1892 h 486816"/>
                <a:gd name="connsiteX0" fmla="*/ 0 w 1263192"/>
                <a:gd name="connsiteY0" fmla="*/ 463805 h 486816"/>
                <a:gd name="connsiteX1" fmla="*/ 414780 w 1263192"/>
                <a:gd name="connsiteY1" fmla="*/ 463805 h 486816"/>
                <a:gd name="connsiteX2" fmla="*/ 556182 w 1263192"/>
                <a:gd name="connsiteY2" fmla="*/ 265843 h 486816"/>
                <a:gd name="connsiteX3" fmla="*/ 772999 w 1263192"/>
                <a:gd name="connsiteY3" fmla="*/ 30173 h 486816"/>
                <a:gd name="connsiteX4" fmla="*/ 1084083 w 1263192"/>
                <a:gd name="connsiteY4" fmla="*/ 11319 h 486816"/>
                <a:gd name="connsiteX5" fmla="*/ 1263192 w 1263192"/>
                <a:gd name="connsiteY5" fmla="*/ 1892 h 486816"/>
                <a:gd name="connsiteX0" fmla="*/ 0 w 1263192"/>
                <a:gd name="connsiteY0" fmla="*/ 478598 h 501609"/>
                <a:gd name="connsiteX1" fmla="*/ 414780 w 1263192"/>
                <a:gd name="connsiteY1" fmla="*/ 478598 h 501609"/>
                <a:gd name="connsiteX2" fmla="*/ 556182 w 1263192"/>
                <a:gd name="connsiteY2" fmla="*/ 280636 h 501609"/>
                <a:gd name="connsiteX3" fmla="*/ 772999 w 1263192"/>
                <a:gd name="connsiteY3" fmla="*/ 16686 h 501609"/>
                <a:gd name="connsiteX4" fmla="*/ 1084083 w 1263192"/>
                <a:gd name="connsiteY4" fmla="*/ 26112 h 501609"/>
                <a:gd name="connsiteX5" fmla="*/ 1263192 w 1263192"/>
                <a:gd name="connsiteY5" fmla="*/ 16685 h 501609"/>
                <a:gd name="connsiteX0" fmla="*/ 0 w 1263192"/>
                <a:gd name="connsiteY0" fmla="*/ 494442 h 517453"/>
                <a:gd name="connsiteX1" fmla="*/ 414780 w 1263192"/>
                <a:gd name="connsiteY1" fmla="*/ 494442 h 517453"/>
                <a:gd name="connsiteX2" fmla="*/ 556182 w 1263192"/>
                <a:gd name="connsiteY2" fmla="*/ 296480 h 517453"/>
                <a:gd name="connsiteX3" fmla="*/ 772999 w 1263192"/>
                <a:gd name="connsiteY3" fmla="*/ 32530 h 517453"/>
                <a:gd name="connsiteX4" fmla="*/ 1084083 w 1263192"/>
                <a:gd name="connsiteY4" fmla="*/ 4248 h 517453"/>
                <a:gd name="connsiteX5" fmla="*/ 1263192 w 1263192"/>
                <a:gd name="connsiteY5" fmla="*/ 32529 h 517453"/>
                <a:gd name="connsiteX0" fmla="*/ 0 w 1282046"/>
                <a:gd name="connsiteY0" fmla="*/ 493187 h 516198"/>
                <a:gd name="connsiteX1" fmla="*/ 414780 w 1282046"/>
                <a:gd name="connsiteY1" fmla="*/ 493187 h 516198"/>
                <a:gd name="connsiteX2" fmla="*/ 556182 w 1282046"/>
                <a:gd name="connsiteY2" fmla="*/ 295225 h 516198"/>
                <a:gd name="connsiteX3" fmla="*/ 772999 w 1282046"/>
                <a:gd name="connsiteY3" fmla="*/ 31275 h 516198"/>
                <a:gd name="connsiteX4" fmla="*/ 1084083 w 1282046"/>
                <a:gd name="connsiteY4" fmla="*/ 2993 h 516198"/>
                <a:gd name="connsiteX5" fmla="*/ 1282046 w 1282046"/>
                <a:gd name="connsiteY5" fmla="*/ 12421 h 516198"/>
                <a:gd name="connsiteX0" fmla="*/ 0 w 1282046"/>
                <a:gd name="connsiteY0" fmla="*/ 493187 h 495494"/>
                <a:gd name="connsiteX1" fmla="*/ 216817 w 1282046"/>
                <a:gd name="connsiteY1" fmla="*/ 248090 h 495494"/>
                <a:gd name="connsiteX2" fmla="*/ 556182 w 1282046"/>
                <a:gd name="connsiteY2" fmla="*/ 295225 h 495494"/>
                <a:gd name="connsiteX3" fmla="*/ 772999 w 1282046"/>
                <a:gd name="connsiteY3" fmla="*/ 31275 h 495494"/>
                <a:gd name="connsiteX4" fmla="*/ 1084083 w 1282046"/>
                <a:gd name="connsiteY4" fmla="*/ 2993 h 495494"/>
                <a:gd name="connsiteX5" fmla="*/ 1282046 w 1282046"/>
                <a:gd name="connsiteY5" fmla="*/ 12421 h 495494"/>
                <a:gd name="connsiteX0" fmla="*/ 0 w 1282046"/>
                <a:gd name="connsiteY0" fmla="*/ 491030 h 493754"/>
                <a:gd name="connsiteX1" fmla="*/ 216817 w 1282046"/>
                <a:gd name="connsiteY1" fmla="*/ 245933 h 493754"/>
                <a:gd name="connsiteX2" fmla="*/ 490194 w 1282046"/>
                <a:gd name="connsiteY2" fmla="*/ 47971 h 493754"/>
                <a:gd name="connsiteX3" fmla="*/ 772999 w 1282046"/>
                <a:gd name="connsiteY3" fmla="*/ 29118 h 493754"/>
                <a:gd name="connsiteX4" fmla="*/ 1084083 w 1282046"/>
                <a:gd name="connsiteY4" fmla="*/ 836 h 493754"/>
                <a:gd name="connsiteX5" fmla="*/ 1282046 w 1282046"/>
                <a:gd name="connsiteY5" fmla="*/ 10264 h 493754"/>
                <a:gd name="connsiteX0" fmla="*/ 0 w 1282046"/>
                <a:gd name="connsiteY0" fmla="*/ 519779 h 522503"/>
                <a:gd name="connsiteX1" fmla="*/ 216817 w 1282046"/>
                <a:gd name="connsiteY1" fmla="*/ 274682 h 522503"/>
                <a:gd name="connsiteX2" fmla="*/ 490194 w 1282046"/>
                <a:gd name="connsiteY2" fmla="*/ 76720 h 522503"/>
                <a:gd name="connsiteX3" fmla="*/ 782426 w 1282046"/>
                <a:gd name="connsiteY3" fmla="*/ 1307 h 522503"/>
                <a:gd name="connsiteX4" fmla="*/ 1084083 w 1282046"/>
                <a:gd name="connsiteY4" fmla="*/ 29585 h 522503"/>
                <a:gd name="connsiteX5" fmla="*/ 1282046 w 1282046"/>
                <a:gd name="connsiteY5" fmla="*/ 39013 h 522503"/>
                <a:gd name="connsiteX0" fmla="*/ 0 w 1282046"/>
                <a:gd name="connsiteY0" fmla="*/ 519779 h 522392"/>
                <a:gd name="connsiteX1" fmla="*/ 235671 w 1282046"/>
                <a:gd name="connsiteY1" fmla="*/ 265255 h 522392"/>
                <a:gd name="connsiteX2" fmla="*/ 490194 w 1282046"/>
                <a:gd name="connsiteY2" fmla="*/ 76720 h 522392"/>
                <a:gd name="connsiteX3" fmla="*/ 782426 w 1282046"/>
                <a:gd name="connsiteY3" fmla="*/ 1307 h 522392"/>
                <a:gd name="connsiteX4" fmla="*/ 1084083 w 1282046"/>
                <a:gd name="connsiteY4" fmla="*/ 29585 h 522392"/>
                <a:gd name="connsiteX5" fmla="*/ 1282046 w 1282046"/>
                <a:gd name="connsiteY5" fmla="*/ 39013 h 522392"/>
                <a:gd name="connsiteX0" fmla="*/ 0 w 1282046"/>
                <a:gd name="connsiteY0" fmla="*/ 519779 h 522025"/>
                <a:gd name="connsiteX1" fmla="*/ 235671 w 1282046"/>
                <a:gd name="connsiteY1" fmla="*/ 227548 h 522025"/>
                <a:gd name="connsiteX2" fmla="*/ 490194 w 1282046"/>
                <a:gd name="connsiteY2" fmla="*/ 76720 h 522025"/>
                <a:gd name="connsiteX3" fmla="*/ 782426 w 1282046"/>
                <a:gd name="connsiteY3" fmla="*/ 1307 h 522025"/>
                <a:gd name="connsiteX4" fmla="*/ 1084083 w 1282046"/>
                <a:gd name="connsiteY4" fmla="*/ 29585 h 522025"/>
                <a:gd name="connsiteX5" fmla="*/ 1282046 w 1282046"/>
                <a:gd name="connsiteY5" fmla="*/ 39013 h 522025"/>
                <a:gd name="connsiteX0" fmla="*/ 0 w 1282046"/>
                <a:gd name="connsiteY0" fmla="*/ 519779 h 522191"/>
                <a:gd name="connsiteX1" fmla="*/ 235671 w 1282046"/>
                <a:gd name="connsiteY1" fmla="*/ 227548 h 522191"/>
                <a:gd name="connsiteX2" fmla="*/ 490194 w 1282046"/>
                <a:gd name="connsiteY2" fmla="*/ 76720 h 522191"/>
                <a:gd name="connsiteX3" fmla="*/ 782426 w 1282046"/>
                <a:gd name="connsiteY3" fmla="*/ 1307 h 522191"/>
                <a:gd name="connsiteX4" fmla="*/ 1084083 w 1282046"/>
                <a:gd name="connsiteY4" fmla="*/ 29585 h 522191"/>
                <a:gd name="connsiteX5" fmla="*/ 1282046 w 1282046"/>
                <a:gd name="connsiteY5" fmla="*/ 39013 h 522191"/>
                <a:gd name="connsiteX0" fmla="*/ 0 w 1282046"/>
                <a:gd name="connsiteY0" fmla="*/ 519779 h 519779"/>
                <a:gd name="connsiteX1" fmla="*/ 235671 w 1282046"/>
                <a:gd name="connsiteY1" fmla="*/ 227548 h 519779"/>
                <a:gd name="connsiteX2" fmla="*/ 490194 w 1282046"/>
                <a:gd name="connsiteY2" fmla="*/ 76720 h 519779"/>
                <a:gd name="connsiteX3" fmla="*/ 782426 w 1282046"/>
                <a:gd name="connsiteY3" fmla="*/ 1307 h 519779"/>
                <a:gd name="connsiteX4" fmla="*/ 1084083 w 1282046"/>
                <a:gd name="connsiteY4" fmla="*/ 29585 h 519779"/>
                <a:gd name="connsiteX5" fmla="*/ 1282046 w 1282046"/>
                <a:gd name="connsiteY5" fmla="*/ 39013 h 519779"/>
                <a:gd name="connsiteX0" fmla="*/ 0 w 1282046"/>
                <a:gd name="connsiteY0" fmla="*/ 519779 h 519779"/>
                <a:gd name="connsiteX1" fmla="*/ 235671 w 1282046"/>
                <a:gd name="connsiteY1" fmla="*/ 227548 h 519779"/>
                <a:gd name="connsiteX2" fmla="*/ 490194 w 1282046"/>
                <a:gd name="connsiteY2" fmla="*/ 76720 h 519779"/>
                <a:gd name="connsiteX3" fmla="*/ 782426 w 1282046"/>
                <a:gd name="connsiteY3" fmla="*/ 1307 h 519779"/>
                <a:gd name="connsiteX4" fmla="*/ 1084083 w 1282046"/>
                <a:gd name="connsiteY4" fmla="*/ 29585 h 519779"/>
                <a:gd name="connsiteX5" fmla="*/ 1282046 w 1282046"/>
                <a:gd name="connsiteY5" fmla="*/ 39013 h 519779"/>
                <a:gd name="connsiteX0" fmla="*/ 0 w 1282046"/>
                <a:gd name="connsiteY0" fmla="*/ 519779 h 519779"/>
                <a:gd name="connsiteX1" fmla="*/ 235671 w 1282046"/>
                <a:gd name="connsiteY1" fmla="*/ 227548 h 519779"/>
                <a:gd name="connsiteX2" fmla="*/ 490194 w 1282046"/>
                <a:gd name="connsiteY2" fmla="*/ 76720 h 519779"/>
                <a:gd name="connsiteX3" fmla="*/ 782426 w 1282046"/>
                <a:gd name="connsiteY3" fmla="*/ 1307 h 519779"/>
                <a:gd name="connsiteX4" fmla="*/ 1084083 w 1282046"/>
                <a:gd name="connsiteY4" fmla="*/ 29585 h 519779"/>
                <a:gd name="connsiteX5" fmla="*/ 1282046 w 1282046"/>
                <a:gd name="connsiteY5" fmla="*/ 39013 h 519779"/>
                <a:gd name="connsiteX0" fmla="*/ 0 w 1282046"/>
                <a:gd name="connsiteY0" fmla="*/ 539296 h 539296"/>
                <a:gd name="connsiteX1" fmla="*/ 235671 w 1282046"/>
                <a:gd name="connsiteY1" fmla="*/ 247065 h 539296"/>
                <a:gd name="connsiteX2" fmla="*/ 490194 w 1282046"/>
                <a:gd name="connsiteY2" fmla="*/ 96237 h 539296"/>
                <a:gd name="connsiteX3" fmla="*/ 782426 w 1282046"/>
                <a:gd name="connsiteY3" fmla="*/ 20824 h 539296"/>
                <a:gd name="connsiteX4" fmla="*/ 1093509 w 1282046"/>
                <a:gd name="connsiteY4" fmla="*/ 1968 h 539296"/>
                <a:gd name="connsiteX5" fmla="*/ 1282046 w 1282046"/>
                <a:gd name="connsiteY5" fmla="*/ 58530 h 539296"/>
                <a:gd name="connsiteX0" fmla="*/ 0 w 1282046"/>
                <a:gd name="connsiteY0" fmla="*/ 540955 h 540955"/>
                <a:gd name="connsiteX1" fmla="*/ 235671 w 1282046"/>
                <a:gd name="connsiteY1" fmla="*/ 248724 h 540955"/>
                <a:gd name="connsiteX2" fmla="*/ 490194 w 1282046"/>
                <a:gd name="connsiteY2" fmla="*/ 97896 h 540955"/>
                <a:gd name="connsiteX3" fmla="*/ 782426 w 1282046"/>
                <a:gd name="connsiteY3" fmla="*/ 22483 h 540955"/>
                <a:gd name="connsiteX4" fmla="*/ 1093509 w 1282046"/>
                <a:gd name="connsiteY4" fmla="*/ 3627 h 540955"/>
                <a:gd name="connsiteX5" fmla="*/ 1282046 w 1282046"/>
                <a:gd name="connsiteY5" fmla="*/ 3628 h 540955"/>
                <a:gd name="connsiteX0" fmla="*/ 0 w 1282046"/>
                <a:gd name="connsiteY0" fmla="*/ 584622 h 584622"/>
                <a:gd name="connsiteX1" fmla="*/ 235671 w 1282046"/>
                <a:gd name="connsiteY1" fmla="*/ 292391 h 584622"/>
                <a:gd name="connsiteX2" fmla="*/ 490194 w 1282046"/>
                <a:gd name="connsiteY2" fmla="*/ 141563 h 584622"/>
                <a:gd name="connsiteX3" fmla="*/ 782426 w 1282046"/>
                <a:gd name="connsiteY3" fmla="*/ 66150 h 584622"/>
                <a:gd name="connsiteX4" fmla="*/ 1093509 w 1282046"/>
                <a:gd name="connsiteY4" fmla="*/ 160 h 584622"/>
                <a:gd name="connsiteX5" fmla="*/ 1282046 w 1282046"/>
                <a:gd name="connsiteY5" fmla="*/ 47295 h 584622"/>
                <a:gd name="connsiteX0" fmla="*/ 0 w 1329180"/>
                <a:gd name="connsiteY0" fmla="*/ 632348 h 632348"/>
                <a:gd name="connsiteX1" fmla="*/ 235671 w 1329180"/>
                <a:gd name="connsiteY1" fmla="*/ 340117 h 632348"/>
                <a:gd name="connsiteX2" fmla="*/ 490194 w 1329180"/>
                <a:gd name="connsiteY2" fmla="*/ 189289 h 632348"/>
                <a:gd name="connsiteX3" fmla="*/ 782426 w 1329180"/>
                <a:gd name="connsiteY3" fmla="*/ 113876 h 632348"/>
                <a:gd name="connsiteX4" fmla="*/ 1093509 w 1329180"/>
                <a:gd name="connsiteY4" fmla="*/ 47886 h 632348"/>
                <a:gd name="connsiteX5" fmla="*/ 1329180 w 1329180"/>
                <a:gd name="connsiteY5" fmla="*/ 753 h 632348"/>
                <a:gd name="connsiteX0" fmla="*/ 0 w 1329180"/>
                <a:gd name="connsiteY0" fmla="*/ 632295 h 632295"/>
                <a:gd name="connsiteX1" fmla="*/ 235671 w 1329180"/>
                <a:gd name="connsiteY1" fmla="*/ 340064 h 632295"/>
                <a:gd name="connsiteX2" fmla="*/ 490194 w 1329180"/>
                <a:gd name="connsiteY2" fmla="*/ 189236 h 632295"/>
                <a:gd name="connsiteX3" fmla="*/ 791853 w 1329180"/>
                <a:gd name="connsiteY3" fmla="*/ 94969 h 632295"/>
                <a:gd name="connsiteX4" fmla="*/ 1093509 w 1329180"/>
                <a:gd name="connsiteY4" fmla="*/ 47833 h 632295"/>
                <a:gd name="connsiteX5" fmla="*/ 1329180 w 1329180"/>
                <a:gd name="connsiteY5" fmla="*/ 700 h 632295"/>
                <a:gd name="connsiteX0" fmla="*/ 0 w 1329180"/>
                <a:gd name="connsiteY0" fmla="*/ 632295 h 632295"/>
                <a:gd name="connsiteX1" fmla="*/ 235671 w 1329180"/>
                <a:gd name="connsiteY1" fmla="*/ 340064 h 632295"/>
                <a:gd name="connsiteX2" fmla="*/ 490194 w 1329180"/>
                <a:gd name="connsiteY2" fmla="*/ 189236 h 632295"/>
                <a:gd name="connsiteX3" fmla="*/ 791853 w 1329180"/>
                <a:gd name="connsiteY3" fmla="*/ 94969 h 632295"/>
                <a:gd name="connsiteX4" fmla="*/ 1093509 w 1329180"/>
                <a:gd name="connsiteY4" fmla="*/ 47833 h 632295"/>
                <a:gd name="connsiteX5" fmla="*/ 1329180 w 1329180"/>
                <a:gd name="connsiteY5" fmla="*/ 700 h 632295"/>
                <a:gd name="connsiteX0" fmla="*/ 0 w 1348034"/>
                <a:gd name="connsiteY0" fmla="*/ 604865 h 604865"/>
                <a:gd name="connsiteX1" fmla="*/ 235671 w 1348034"/>
                <a:gd name="connsiteY1" fmla="*/ 312634 h 604865"/>
                <a:gd name="connsiteX2" fmla="*/ 490194 w 1348034"/>
                <a:gd name="connsiteY2" fmla="*/ 161806 h 604865"/>
                <a:gd name="connsiteX3" fmla="*/ 791853 w 1348034"/>
                <a:gd name="connsiteY3" fmla="*/ 67539 h 604865"/>
                <a:gd name="connsiteX4" fmla="*/ 1093509 w 1348034"/>
                <a:gd name="connsiteY4" fmla="*/ 20403 h 604865"/>
                <a:gd name="connsiteX5" fmla="*/ 1348034 w 1348034"/>
                <a:gd name="connsiteY5" fmla="*/ 1551 h 604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8034" h="604865">
                  <a:moveTo>
                    <a:pt x="0" y="604865"/>
                  </a:moveTo>
                  <a:cubicBezTo>
                    <a:pt x="52633" y="520023"/>
                    <a:pt x="144546" y="395903"/>
                    <a:pt x="235671" y="312634"/>
                  </a:cubicBezTo>
                  <a:cubicBezTo>
                    <a:pt x="326796" y="229365"/>
                    <a:pt x="397497" y="202655"/>
                    <a:pt x="490194" y="161806"/>
                  </a:cubicBezTo>
                  <a:cubicBezTo>
                    <a:pt x="582891" y="120957"/>
                    <a:pt x="691300" y="91106"/>
                    <a:pt x="791853" y="67539"/>
                  </a:cubicBezTo>
                  <a:cubicBezTo>
                    <a:pt x="892406" y="43972"/>
                    <a:pt x="1000812" y="31401"/>
                    <a:pt x="1093509" y="20403"/>
                  </a:cubicBezTo>
                  <a:cubicBezTo>
                    <a:pt x="1186206" y="9405"/>
                    <a:pt x="1309541" y="-4734"/>
                    <a:pt x="1348034" y="1551"/>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0" name="Group 59"/>
            <p:cNvGrpSpPr/>
            <p:nvPr/>
          </p:nvGrpSpPr>
          <p:grpSpPr>
            <a:xfrm>
              <a:off x="5557734" y="973058"/>
              <a:ext cx="2006192" cy="1254773"/>
              <a:chOff x="1932626" y="2672593"/>
              <a:chExt cx="2006192" cy="1254773"/>
            </a:xfrm>
          </p:grpSpPr>
          <p:grpSp>
            <p:nvGrpSpPr>
              <p:cNvPr id="62" name="Group 61"/>
              <p:cNvGrpSpPr/>
              <p:nvPr/>
            </p:nvGrpSpPr>
            <p:grpSpPr>
              <a:xfrm>
                <a:off x="1932626" y="2672593"/>
                <a:ext cx="1945185" cy="914400"/>
                <a:chOff x="1932626" y="2672593"/>
                <a:chExt cx="1945185" cy="914400"/>
              </a:xfrm>
            </p:grpSpPr>
            <p:grpSp>
              <p:nvGrpSpPr>
                <p:cNvPr id="64" name="Group 63"/>
                <p:cNvGrpSpPr/>
                <p:nvPr/>
              </p:nvGrpSpPr>
              <p:grpSpPr>
                <a:xfrm>
                  <a:off x="2658611" y="2672593"/>
                  <a:ext cx="1219200" cy="914400"/>
                  <a:chOff x="2658611" y="2672593"/>
                  <a:chExt cx="1219200" cy="914400"/>
                </a:xfrm>
              </p:grpSpPr>
              <p:cxnSp>
                <p:nvCxnSpPr>
                  <p:cNvPr id="66" name="Straight Arrow Connector 65"/>
                  <p:cNvCxnSpPr/>
                  <p:nvPr/>
                </p:nvCxnSpPr>
                <p:spPr>
                  <a:xfrm flipV="1">
                    <a:off x="2667000" y="2672593"/>
                    <a:ext cx="0" cy="9144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7" name="Straight Arrow Connector 66"/>
                  <p:cNvCxnSpPr/>
                  <p:nvPr/>
                </p:nvCxnSpPr>
                <p:spPr>
                  <a:xfrm rot="5400000" flipV="1">
                    <a:off x="3268211" y="2953984"/>
                    <a:ext cx="0" cy="12192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mc:AlternateContent xmlns:mc="http://schemas.openxmlformats.org/markup-compatibility/2006" xmlns:a14="http://schemas.microsoft.com/office/drawing/2010/main">
              <mc:Choice Requires="a14">
                <p:sp>
                  <p:nvSpPr>
                    <p:cNvPr id="65" name="TextBox 64"/>
                    <p:cNvSpPr txBox="1"/>
                    <p:nvPr/>
                  </p:nvSpPr>
                  <p:spPr>
                    <a:xfrm>
                      <a:off x="1932626" y="2822895"/>
                      <a:ext cx="710579" cy="497187"/>
                    </a:xfrm>
                    <a:prstGeom prst="rect">
                      <a:avLst/>
                    </a:prstGeom>
                    <a:noFill/>
                  </p:spPr>
                  <p:txBody>
                    <a:bodyPr vert="vert270" wrap="none" rtlCol="0">
                      <a:spAutoFit/>
                    </a:bodyPr>
                    <a:lstStyle/>
                    <a:p>
                      <a:pPr/>
                      <a14:m>
                        <m:oMathPara xmlns:m="http://schemas.openxmlformats.org/officeDocument/2006/math">
                          <m:oMathParaPr>
                            <m:jc m:val="centerGroup"/>
                          </m:oMathParaPr>
                          <m:oMath xmlns:m="http://schemas.openxmlformats.org/officeDocument/2006/math">
                            <m:f>
                              <m:fPr>
                                <m:ctrlPr>
                                  <a:rPr lang="en-US" b="0" i="1" smtClean="0">
                                    <a:solidFill>
                                      <a:srgbClr val="0000CC"/>
                                    </a:solidFill>
                                    <a:latin typeface="Cambria Math" panose="02040503050406030204" pitchFamily="18" charset="0"/>
                                  </a:rPr>
                                </m:ctrlPr>
                              </m:fPr>
                              <m:num>
                                <m:sSub>
                                  <m:sSubPr>
                                    <m:ctrlPr>
                                      <a:rPr lang="en-US" b="0" i="1" smtClean="0">
                                        <a:solidFill>
                                          <a:srgbClr val="0000CC"/>
                                        </a:solidFill>
                                        <a:latin typeface="Cambria Math" panose="02040503050406030204" pitchFamily="18" charset="0"/>
                                      </a:rPr>
                                    </m:ctrlPr>
                                  </m:sSubPr>
                                  <m:e>
                                    <m:r>
                                      <a:rPr lang="en-US" b="0" i="1" smtClean="0">
                                        <a:solidFill>
                                          <a:srgbClr val="0000CC"/>
                                        </a:solidFill>
                                        <a:latin typeface="Cambria Math" panose="02040503050406030204" pitchFamily="18" charset="0"/>
                                      </a:rPr>
                                      <m:t>𝑑</m:t>
                                    </m:r>
                                    <m:r>
                                      <m:rPr>
                                        <m:sty m:val="p"/>
                                      </m:rPr>
                                      <a:rPr lang="en-US" b="0" i="0" smtClean="0">
                                        <a:solidFill>
                                          <a:srgbClr val="0000CC"/>
                                        </a:solidFill>
                                        <a:latin typeface="Cambria Math" panose="02040503050406030204" pitchFamily="18" charset="0"/>
                                      </a:rPr>
                                      <m:t>P</m:t>
                                    </m:r>
                                  </m:e>
                                  <m:sub>
                                    <m:r>
                                      <a:rPr lang="en-US" b="0" i="0" smtClean="0">
                                        <a:solidFill>
                                          <a:srgbClr val="0000CC"/>
                                        </a:solidFill>
                                        <a:latin typeface="Cambria Math" panose="02040503050406030204" pitchFamily="18" charset="0"/>
                                      </a:rPr>
                                      <m:t>3</m:t>
                                    </m:r>
                                  </m:sub>
                                </m:sSub>
                              </m:num>
                              <m:den>
                                <m:r>
                                  <a:rPr lang="en-US" b="0" i="1" smtClean="0">
                                    <a:solidFill>
                                      <a:srgbClr val="0000CC"/>
                                    </a:solidFill>
                                    <a:latin typeface="Cambria Math" panose="02040503050406030204" pitchFamily="18" charset="0"/>
                                  </a:rPr>
                                  <m:t>𝑑𝑡</m:t>
                                </m:r>
                              </m:den>
                            </m:f>
                          </m:oMath>
                        </m:oMathPara>
                      </a14:m>
                      <a:endParaRPr lang="en-US" dirty="0">
                        <a:solidFill>
                          <a:srgbClr val="0000CC"/>
                        </a:solidFill>
                      </a:endParaRPr>
                    </a:p>
                  </p:txBody>
                </p:sp>
              </mc:Choice>
              <mc:Fallback xmlns="">
                <p:sp>
                  <p:nvSpPr>
                    <p:cNvPr id="65" name="TextBox 64"/>
                    <p:cNvSpPr txBox="1">
                      <a:spLocks noRot="1" noChangeAspect="1" noMove="1" noResize="1" noEditPoints="1" noAdjustHandles="1" noChangeArrowheads="1" noChangeShapeType="1" noTextEdit="1"/>
                    </p:cNvSpPr>
                    <p:nvPr/>
                  </p:nvSpPr>
                  <p:spPr>
                    <a:xfrm>
                      <a:off x="1932626" y="2822895"/>
                      <a:ext cx="710579" cy="497187"/>
                    </a:xfrm>
                    <a:prstGeom prst="rect">
                      <a:avLst/>
                    </a:prstGeom>
                    <a:blipFill rotWithShape="0">
                      <a:blip r:embed="rId5"/>
                      <a:stretch>
                        <a:fillRect/>
                      </a:stretch>
                    </a:blipFill>
                  </p:spPr>
                  <p:txBody>
                    <a:bodyPr/>
                    <a:lstStyle/>
                    <a:p>
                      <a:r>
                        <a:rPr lang="en-US">
                          <a:noFill/>
                        </a:rPr>
                        <a:t> </a:t>
                      </a:r>
                    </a:p>
                  </p:txBody>
                </p:sp>
              </mc:Fallback>
            </mc:AlternateContent>
          </p:grpSp>
          <mc:AlternateContent xmlns:mc="http://schemas.openxmlformats.org/markup-compatibility/2006" xmlns:a14="http://schemas.microsoft.com/office/drawing/2010/main">
            <mc:Choice Requires="a14">
              <p:sp>
                <p:nvSpPr>
                  <p:cNvPr id="63" name="TextBox 62"/>
                  <p:cNvSpPr txBox="1"/>
                  <p:nvPr/>
                </p:nvSpPr>
                <p:spPr>
                  <a:xfrm>
                    <a:off x="2597603" y="3558034"/>
                    <a:ext cx="1341215"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b="0" i="1" dirty="0" smtClean="0">
                                  <a:solidFill>
                                    <a:srgbClr val="0000CC"/>
                                  </a:solidFill>
                                  <a:latin typeface="Cambria Math" panose="02040503050406030204" pitchFamily="18" charset="0"/>
                                </a:rPr>
                              </m:ctrlPr>
                            </m:sSubPr>
                            <m:e>
                              <m:r>
                                <m:rPr>
                                  <m:sty m:val="p"/>
                                </m:rPr>
                                <a:rPr lang="en-US" b="0" i="0" dirty="0" smtClean="0">
                                  <a:solidFill>
                                    <a:srgbClr val="0000CC"/>
                                  </a:solidFill>
                                  <a:latin typeface="Cambria Math" panose="02040503050406030204" pitchFamily="18" charset="0"/>
                                </a:rPr>
                                <m:t>P</m:t>
                              </m:r>
                            </m:e>
                            <m:sub>
                              <m:r>
                                <a:rPr lang="en-US" b="0" i="0" dirty="0" smtClean="0">
                                  <a:solidFill>
                                    <a:srgbClr val="0000CC"/>
                                  </a:solidFill>
                                  <a:latin typeface="Cambria Math" panose="02040503050406030204" pitchFamily="18" charset="0"/>
                                </a:rPr>
                                <m:t>1</m:t>
                              </m:r>
                            </m:sub>
                          </m:sSub>
                        </m:oMath>
                      </m:oMathPara>
                    </a14:m>
                    <a:endParaRPr lang="en-US" dirty="0">
                      <a:solidFill>
                        <a:srgbClr val="0000CC"/>
                      </a:solidFill>
                    </a:endParaRPr>
                  </a:p>
                </p:txBody>
              </p:sp>
            </mc:Choice>
            <mc:Fallback xmlns="">
              <p:sp>
                <p:nvSpPr>
                  <p:cNvPr id="63" name="TextBox 62"/>
                  <p:cNvSpPr txBox="1">
                    <a:spLocks noRot="1" noChangeAspect="1" noMove="1" noResize="1" noEditPoints="1" noAdjustHandles="1" noChangeArrowheads="1" noChangeShapeType="1" noTextEdit="1"/>
                  </p:cNvSpPr>
                  <p:nvPr/>
                </p:nvSpPr>
                <p:spPr>
                  <a:xfrm>
                    <a:off x="2597603" y="3558034"/>
                    <a:ext cx="1341215" cy="369332"/>
                  </a:xfrm>
                  <a:prstGeom prst="rect">
                    <a:avLst/>
                  </a:prstGeom>
                  <a:blipFill rotWithShape="0">
                    <a:blip r:embed="rId6"/>
                    <a:stretch>
                      <a:fillRect b="-1667"/>
                    </a:stretch>
                  </a:blipFill>
                </p:spPr>
                <p:txBody>
                  <a:bodyPr/>
                  <a:lstStyle/>
                  <a:p>
                    <a:r>
                      <a:rPr lang="en-US">
                        <a:noFill/>
                      </a:rPr>
                      <a:t> </a:t>
                    </a:r>
                  </a:p>
                </p:txBody>
              </p:sp>
            </mc:Fallback>
          </mc:AlternateContent>
        </p:grpSp>
      </p:grpSp>
      <p:grpSp>
        <p:nvGrpSpPr>
          <p:cNvPr id="68" name="Group 67"/>
          <p:cNvGrpSpPr/>
          <p:nvPr/>
        </p:nvGrpSpPr>
        <p:grpSpPr>
          <a:xfrm>
            <a:off x="4912210" y="1911292"/>
            <a:ext cx="685800" cy="1524001"/>
            <a:chOff x="381000" y="2229297"/>
            <a:chExt cx="685800" cy="1524001"/>
          </a:xfrm>
        </p:grpSpPr>
        <p:pic>
          <p:nvPicPr>
            <p:cNvPr id="69" name="Picture 68"/>
            <p:cNvPicPr>
              <a:picLocks noChangeAspect="1"/>
            </p:cNvPicPr>
            <p:nvPr/>
          </p:nvPicPr>
          <p:blipFill rotWithShape="1">
            <a:blip r:embed="rId4"/>
            <a:srcRect l="7847" t="9604" r="77489" b="51980"/>
            <a:stretch/>
          </p:blipFill>
          <p:spPr>
            <a:xfrm>
              <a:off x="381000" y="2229297"/>
              <a:ext cx="685800" cy="1524001"/>
            </a:xfrm>
            <a:prstGeom prst="rect">
              <a:avLst/>
            </a:prstGeom>
          </p:spPr>
        </p:pic>
        <p:sp>
          <p:nvSpPr>
            <p:cNvPr id="70" name="Rectangle 69"/>
            <p:cNvSpPr/>
            <p:nvPr/>
          </p:nvSpPr>
          <p:spPr>
            <a:xfrm>
              <a:off x="651164" y="2514600"/>
              <a:ext cx="415636"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1" name="Plus 70"/>
          <p:cNvSpPr/>
          <p:nvPr/>
        </p:nvSpPr>
        <p:spPr>
          <a:xfrm>
            <a:off x="5467041" y="3137743"/>
            <a:ext cx="261937" cy="228600"/>
          </a:xfrm>
          <a:prstGeom prst="mathPlus">
            <a:avLst/>
          </a:prstGeom>
          <a:solidFill>
            <a:srgbClr val="00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4" name="Group 33"/>
          <p:cNvGrpSpPr/>
          <p:nvPr/>
        </p:nvGrpSpPr>
        <p:grpSpPr>
          <a:xfrm>
            <a:off x="984794" y="4218516"/>
            <a:ext cx="2065900" cy="1254773"/>
            <a:chOff x="5590312" y="973058"/>
            <a:chExt cx="2065900" cy="1254773"/>
          </a:xfrm>
        </p:grpSpPr>
        <p:sp>
          <p:nvSpPr>
            <p:cNvPr id="35" name="Freeform 34"/>
            <p:cNvSpPr/>
            <p:nvPr/>
          </p:nvSpPr>
          <p:spPr>
            <a:xfrm>
              <a:off x="6308178" y="1231714"/>
              <a:ext cx="1348034" cy="604865"/>
            </a:xfrm>
            <a:custGeom>
              <a:avLst/>
              <a:gdLst>
                <a:gd name="connsiteX0" fmla="*/ 0 w 1263192"/>
                <a:gd name="connsiteY0" fmla="*/ 472175 h 509202"/>
                <a:gd name="connsiteX1" fmla="*/ 226244 w 1263192"/>
                <a:gd name="connsiteY1" fmla="*/ 491029 h 509202"/>
                <a:gd name="connsiteX2" fmla="*/ 499621 w 1263192"/>
                <a:gd name="connsiteY2" fmla="*/ 245932 h 509202"/>
                <a:gd name="connsiteX3" fmla="*/ 650450 w 1263192"/>
                <a:gd name="connsiteY3" fmla="*/ 29116 h 509202"/>
                <a:gd name="connsiteX4" fmla="*/ 1084083 w 1263192"/>
                <a:gd name="connsiteY4" fmla="*/ 835 h 509202"/>
                <a:gd name="connsiteX5" fmla="*/ 1263192 w 1263192"/>
                <a:gd name="connsiteY5" fmla="*/ 10262 h 509202"/>
                <a:gd name="connsiteX0" fmla="*/ 0 w 1263192"/>
                <a:gd name="connsiteY0" fmla="*/ 474333 h 507873"/>
                <a:gd name="connsiteX1" fmla="*/ 226244 w 1263192"/>
                <a:gd name="connsiteY1" fmla="*/ 493187 h 507873"/>
                <a:gd name="connsiteX2" fmla="*/ 499621 w 1263192"/>
                <a:gd name="connsiteY2" fmla="*/ 295224 h 507873"/>
                <a:gd name="connsiteX3" fmla="*/ 650450 w 1263192"/>
                <a:gd name="connsiteY3" fmla="*/ 31274 h 507873"/>
                <a:gd name="connsiteX4" fmla="*/ 1084083 w 1263192"/>
                <a:gd name="connsiteY4" fmla="*/ 2993 h 507873"/>
                <a:gd name="connsiteX5" fmla="*/ 1263192 w 1263192"/>
                <a:gd name="connsiteY5" fmla="*/ 12420 h 507873"/>
                <a:gd name="connsiteX0" fmla="*/ 0 w 1263192"/>
                <a:gd name="connsiteY0" fmla="*/ 474333 h 507873"/>
                <a:gd name="connsiteX1" fmla="*/ 226244 w 1263192"/>
                <a:gd name="connsiteY1" fmla="*/ 493187 h 507873"/>
                <a:gd name="connsiteX2" fmla="*/ 499621 w 1263192"/>
                <a:gd name="connsiteY2" fmla="*/ 295224 h 507873"/>
                <a:gd name="connsiteX3" fmla="*/ 716438 w 1263192"/>
                <a:gd name="connsiteY3" fmla="*/ 31274 h 507873"/>
                <a:gd name="connsiteX4" fmla="*/ 1084083 w 1263192"/>
                <a:gd name="connsiteY4" fmla="*/ 2993 h 507873"/>
                <a:gd name="connsiteX5" fmla="*/ 1263192 w 1263192"/>
                <a:gd name="connsiteY5" fmla="*/ 12420 h 507873"/>
                <a:gd name="connsiteX0" fmla="*/ 0 w 1263192"/>
                <a:gd name="connsiteY0" fmla="*/ 473255 h 508190"/>
                <a:gd name="connsiteX1" fmla="*/ 226244 w 1263192"/>
                <a:gd name="connsiteY1" fmla="*/ 492109 h 508190"/>
                <a:gd name="connsiteX2" fmla="*/ 556182 w 1263192"/>
                <a:gd name="connsiteY2" fmla="*/ 275293 h 508190"/>
                <a:gd name="connsiteX3" fmla="*/ 716438 w 1263192"/>
                <a:gd name="connsiteY3" fmla="*/ 30196 h 508190"/>
                <a:gd name="connsiteX4" fmla="*/ 1084083 w 1263192"/>
                <a:gd name="connsiteY4" fmla="*/ 1915 h 508190"/>
                <a:gd name="connsiteX5" fmla="*/ 1263192 w 1263192"/>
                <a:gd name="connsiteY5" fmla="*/ 11342 h 508190"/>
                <a:gd name="connsiteX0" fmla="*/ 0 w 1263192"/>
                <a:gd name="connsiteY0" fmla="*/ 463856 h 498791"/>
                <a:gd name="connsiteX1" fmla="*/ 226244 w 1263192"/>
                <a:gd name="connsiteY1" fmla="*/ 482710 h 498791"/>
                <a:gd name="connsiteX2" fmla="*/ 556182 w 1263192"/>
                <a:gd name="connsiteY2" fmla="*/ 265894 h 498791"/>
                <a:gd name="connsiteX3" fmla="*/ 716438 w 1263192"/>
                <a:gd name="connsiteY3" fmla="*/ 20797 h 498791"/>
                <a:gd name="connsiteX4" fmla="*/ 1084083 w 1263192"/>
                <a:gd name="connsiteY4" fmla="*/ 11370 h 498791"/>
                <a:gd name="connsiteX5" fmla="*/ 1263192 w 1263192"/>
                <a:gd name="connsiteY5" fmla="*/ 1943 h 498791"/>
                <a:gd name="connsiteX0" fmla="*/ 0 w 1263192"/>
                <a:gd name="connsiteY0" fmla="*/ 463805 h 498740"/>
                <a:gd name="connsiteX1" fmla="*/ 226244 w 1263192"/>
                <a:gd name="connsiteY1" fmla="*/ 482659 h 498740"/>
                <a:gd name="connsiteX2" fmla="*/ 556182 w 1263192"/>
                <a:gd name="connsiteY2" fmla="*/ 265843 h 498740"/>
                <a:gd name="connsiteX3" fmla="*/ 772999 w 1263192"/>
                <a:gd name="connsiteY3" fmla="*/ 30173 h 498740"/>
                <a:gd name="connsiteX4" fmla="*/ 1084083 w 1263192"/>
                <a:gd name="connsiteY4" fmla="*/ 11319 h 498740"/>
                <a:gd name="connsiteX5" fmla="*/ 1263192 w 1263192"/>
                <a:gd name="connsiteY5" fmla="*/ 1892 h 498740"/>
                <a:gd name="connsiteX0" fmla="*/ 0 w 1263192"/>
                <a:gd name="connsiteY0" fmla="*/ 463805 h 486816"/>
                <a:gd name="connsiteX1" fmla="*/ 367646 w 1263192"/>
                <a:gd name="connsiteY1" fmla="*/ 463805 h 486816"/>
                <a:gd name="connsiteX2" fmla="*/ 556182 w 1263192"/>
                <a:gd name="connsiteY2" fmla="*/ 265843 h 486816"/>
                <a:gd name="connsiteX3" fmla="*/ 772999 w 1263192"/>
                <a:gd name="connsiteY3" fmla="*/ 30173 h 486816"/>
                <a:gd name="connsiteX4" fmla="*/ 1084083 w 1263192"/>
                <a:gd name="connsiteY4" fmla="*/ 11319 h 486816"/>
                <a:gd name="connsiteX5" fmla="*/ 1263192 w 1263192"/>
                <a:gd name="connsiteY5" fmla="*/ 1892 h 486816"/>
                <a:gd name="connsiteX0" fmla="*/ 0 w 1263192"/>
                <a:gd name="connsiteY0" fmla="*/ 463805 h 486816"/>
                <a:gd name="connsiteX1" fmla="*/ 414780 w 1263192"/>
                <a:gd name="connsiteY1" fmla="*/ 463805 h 486816"/>
                <a:gd name="connsiteX2" fmla="*/ 556182 w 1263192"/>
                <a:gd name="connsiteY2" fmla="*/ 265843 h 486816"/>
                <a:gd name="connsiteX3" fmla="*/ 772999 w 1263192"/>
                <a:gd name="connsiteY3" fmla="*/ 30173 h 486816"/>
                <a:gd name="connsiteX4" fmla="*/ 1084083 w 1263192"/>
                <a:gd name="connsiteY4" fmla="*/ 11319 h 486816"/>
                <a:gd name="connsiteX5" fmla="*/ 1263192 w 1263192"/>
                <a:gd name="connsiteY5" fmla="*/ 1892 h 486816"/>
                <a:gd name="connsiteX0" fmla="*/ 0 w 1263192"/>
                <a:gd name="connsiteY0" fmla="*/ 478598 h 501609"/>
                <a:gd name="connsiteX1" fmla="*/ 414780 w 1263192"/>
                <a:gd name="connsiteY1" fmla="*/ 478598 h 501609"/>
                <a:gd name="connsiteX2" fmla="*/ 556182 w 1263192"/>
                <a:gd name="connsiteY2" fmla="*/ 280636 h 501609"/>
                <a:gd name="connsiteX3" fmla="*/ 772999 w 1263192"/>
                <a:gd name="connsiteY3" fmla="*/ 16686 h 501609"/>
                <a:gd name="connsiteX4" fmla="*/ 1084083 w 1263192"/>
                <a:gd name="connsiteY4" fmla="*/ 26112 h 501609"/>
                <a:gd name="connsiteX5" fmla="*/ 1263192 w 1263192"/>
                <a:gd name="connsiteY5" fmla="*/ 16685 h 501609"/>
                <a:gd name="connsiteX0" fmla="*/ 0 w 1263192"/>
                <a:gd name="connsiteY0" fmla="*/ 494442 h 517453"/>
                <a:gd name="connsiteX1" fmla="*/ 414780 w 1263192"/>
                <a:gd name="connsiteY1" fmla="*/ 494442 h 517453"/>
                <a:gd name="connsiteX2" fmla="*/ 556182 w 1263192"/>
                <a:gd name="connsiteY2" fmla="*/ 296480 h 517453"/>
                <a:gd name="connsiteX3" fmla="*/ 772999 w 1263192"/>
                <a:gd name="connsiteY3" fmla="*/ 32530 h 517453"/>
                <a:gd name="connsiteX4" fmla="*/ 1084083 w 1263192"/>
                <a:gd name="connsiteY4" fmla="*/ 4248 h 517453"/>
                <a:gd name="connsiteX5" fmla="*/ 1263192 w 1263192"/>
                <a:gd name="connsiteY5" fmla="*/ 32529 h 517453"/>
                <a:gd name="connsiteX0" fmla="*/ 0 w 1282046"/>
                <a:gd name="connsiteY0" fmla="*/ 493187 h 516198"/>
                <a:gd name="connsiteX1" fmla="*/ 414780 w 1282046"/>
                <a:gd name="connsiteY1" fmla="*/ 493187 h 516198"/>
                <a:gd name="connsiteX2" fmla="*/ 556182 w 1282046"/>
                <a:gd name="connsiteY2" fmla="*/ 295225 h 516198"/>
                <a:gd name="connsiteX3" fmla="*/ 772999 w 1282046"/>
                <a:gd name="connsiteY3" fmla="*/ 31275 h 516198"/>
                <a:gd name="connsiteX4" fmla="*/ 1084083 w 1282046"/>
                <a:gd name="connsiteY4" fmla="*/ 2993 h 516198"/>
                <a:gd name="connsiteX5" fmla="*/ 1282046 w 1282046"/>
                <a:gd name="connsiteY5" fmla="*/ 12421 h 516198"/>
                <a:gd name="connsiteX0" fmla="*/ 0 w 1282046"/>
                <a:gd name="connsiteY0" fmla="*/ 493187 h 495494"/>
                <a:gd name="connsiteX1" fmla="*/ 216817 w 1282046"/>
                <a:gd name="connsiteY1" fmla="*/ 248090 h 495494"/>
                <a:gd name="connsiteX2" fmla="*/ 556182 w 1282046"/>
                <a:gd name="connsiteY2" fmla="*/ 295225 h 495494"/>
                <a:gd name="connsiteX3" fmla="*/ 772999 w 1282046"/>
                <a:gd name="connsiteY3" fmla="*/ 31275 h 495494"/>
                <a:gd name="connsiteX4" fmla="*/ 1084083 w 1282046"/>
                <a:gd name="connsiteY4" fmla="*/ 2993 h 495494"/>
                <a:gd name="connsiteX5" fmla="*/ 1282046 w 1282046"/>
                <a:gd name="connsiteY5" fmla="*/ 12421 h 495494"/>
                <a:gd name="connsiteX0" fmla="*/ 0 w 1282046"/>
                <a:gd name="connsiteY0" fmla="*/ 491030 h 493754"/>
                <a:gd name="connsiteX1" fmla="*/ 216817 w 1282046"/>
                <a:gd name="connsiteY1" fmla="*/ 245933 h 493754"/>
                <a:gd name="connsiteX2" fmla="*/ 490194 w 1282046"/>
                <a:gd name="connsiteY2" fmla="*/ 47971 h 493754"/>
                <a:gd name="connsiteX3" fmla="*/ 772999 w 1282046"/>
                <a:gd name="connsiteY3" fmla="*/ 29118 h 493754"/>
                <a:gd name="connsiteX4" fmla="*/ 1084083 w 1282046"/>
                <a:gd name="connsiteY4" fmla="*/ 836 h 493754"/>
                <a:gd name="connsiteX5" fmla="*/ 1282046 w 1282046"/>
                <a:gd name="connsiteY5" fmla="*/ 10264 h 493754"/>
                <a:gd name="connsiteX0" fmla="*/ 0 w 1282046"/>
                <a:gd name="connsiteY0" fmla="*/ 519779 h 522503"/>
                <a:gd name="connsiteX1" fmla="*/ 216817 w 1282046"/>
                <a:gd name="connsiteY1" fmla="*/ 274682 h 522503"/>
                <a:gd name="connsiteX2" fmla="*/ 490194 w 1282046"/>
                <a:gd name="connsiteY2" fmla="*/ 76720 h 522503"/>
                <a:gd name="connsiteX3" fmla="*/ 782426 w 1282046"/>
                <a:gd name="connsiteY3" fmla="*/ 1307 h 522503"/>
                <a:gd name="connsiteX4" fmla="*/ 1084083 w 1282046"/>
                <a:gd name="connsiteY4" fmla="*/ 29585 h 522503"/>
                <a:gd name="connsiteX5" fmla="*/ 1282046 w 1282046"/>
                <a:gd name="connsiteY5" fmla="*/ 39013 h 522503"/>
                <a:gd name="connsiteX0" fmla="*/ 0 w 1282046"/>
                <a:gd name="connsiteY0" fmla="*/ 519779 h 522392"/>
                <a:gd name="connsiteX1" fmla="*/ 235671 w 1282046"/>
                <a:gd name="connsiteY1" fmla="*/ 265255 h 522392"/>
                <a:gd name="connsiteX2" fmla="*/ 490194 w 1282046"/>
                <a:gd name="connsiteY2" fmla="*/ 76720 h 522392"/>
                <a:gd name="connsiteX3" fmla="*/ 782426 w 1282046"/>
                <a:gd name="connsiteY3" fmla="*/ 1307 h 522392"/>
                <a:gd name="connsiteX4" fmla="*/ 1084083 w 1282046"/>
                <a:gd name="connsiteY4" fmla="*/ 29585 h 522392"/>
                <a:gd name="connsiteX5" fmla="*/ 1282046 w 1282046"/>
                <a:gd name="connsiteY5" fmla="*/ 39013 h 522392"/>
                <a:gd name="connsiteX0" fmla="*/ 0 w 1282046"/>
                <a:gd name="connsiteY0" fmla="*/ 519779 h 522025"/>
                <a:gd name="connsiteX1" fmla="*/ 235671 w 1282046"/>
                <a:gd name="connsiteY1" fmla="*/ 227548 h 522025"/>
                <a:gd name="connsiteX2" fmla="*/ 490194 w 1282046"/>
                <a:gd name="connsiteY2" fmla="*/ 76720 h 522025"/>
                <a:gd name="connsiteX3" fmla="*/ 782426 w 1282046"/>
                <a:gd name="connsiteY3" fmla="*/ 1307 h 522025"/>
                <a:gd name="connsiteX4" fmla="*/ 1084083 w 1282046"/>
                <a:gd name="connsiteY4" fmla="*/ 29585 h 522025"/>
                <a:gd name="connsiteX5" fmla="*/ 1282046 w 1282046"/>
                <a:gd name="connsiteY5" fmla="*/ 39013 h 522025"/>
                <a:gd name="connsiteX0" fmla="*/ 0 w 1282046"/>
                <a:gd name="connsiteY0" fmla="*/ 519779 h 522191"/>
                <a:gd name="connsiteX1" fmla="*/ 235671 w 1282046"/>
                <a:gd name="connsiteY1" fmla="*/ 227548 h 522191"/>
                <a:gd name="connsiteX2" fmla="*/ 490194 w 1282046"/>
                <a:gd name="connsiteY2" fmla="*/ 76720 h 522191"/>
                <a:gd name="connsiteX3" fmla="*/ 782426 w 1282046"/>
                <a:gd name="connsiteY3" fmla="*/ 1307 h 522191"/>
                <a:gd name="connsiteX4" fmla="*/ 1084083 w 1282046"/>
                <a:gd name="connsiteY4" fmla="*/ 29585 h 522191"/>
                <a:gd name="connsiteX5" fmla="*/ 1282046 w 1282046"/>
                <a:gd name="connsiteY5" fmla="*/ 39013 h 522191"/>
                <a:gd name="connsiteX0" fmla="*/ 0 w 1282046"/>
                <a:gd name="connsiteY0" fmla="*/ 519779 h 519779"/>
                <a:gd name="connsiteX1" fmla="*/ 235671 w 1282046"/>
                <a:gd name="connsiteY1" fmla="*/ 227548 h 519779"/>
                <a:gd name="connsiteX2" fmla="*/ 490194 w 1282046"/>
                <a:gd name="connsiteY2" fmla="*/ 76720 h 519779"/>
                <a:gd name="connsiteX3" fmla="*/ 782426 w 1282046"/>
                <a:gd name="connsiteY3" fmla="*/ 1307 h 519779"/>
                <a:gd name="connsiteX4" fmla="*/ 1084083 w 1282046"/>
                <a:gd name="connsiteY4" fmla="*/ 29585 h 519779"/>
                <a:gd name="connsiteX5" fmla="*/ 1282046 w 1282046"/>
                <a:gd name="connsiteY5" fmla="*/ 39013 h 519779"/>
                <a:gd name="connsiteX0" fmla="*/ 0 w 1282046"/>
                <a:gd name="connsiteY0" fmla="*/ 519779 h 519779"/>
                <a:gd name="connsiteX1" fmla="*/ 235671 w 1282046"/>
                <a:gd name="connsiteY1" fmla="*/ 227548 h 519779"/>
                <a:gd name="connsiteX2" fmla="*/ 490194 w 1282046"/>
                <a:gd name="connsiteY2" fmla="*/ 76720 h 519779"/>
                <a:gd name="connsiteX3" fmla="*/ 782426 w 1282046"/>
                <a:gd name="connsiteY3" fmla="*/ 1307 h 519779"/>
                <a:gd name="connsiteX4" fmla="*/ 1084083 w 1282046"/>
                <a:gd name="connsiteY4" fmla="*/ 29585 h 519779"/>
                <a:gd name="connsiteX5" fmla="*/ 1282046 w 1282046"/>
                <a:gd name="connsiteY5" fmla="*/ 39013 h 519779"/>
                <a:gd name="connsiteX0" fmla="*/ 0 w 1282046"/>
                <a:gd name="connsiteY0" fmla="*/ 519779 h 519779"/>
                <a:gd name="connsiteX1" fmla="*/ 235671 w 1282046"/>
                <a:gd name="connsiteY1" fmla="*/ 227548 h 519779"/>
                <a:gd name="connsiteX2" fmla="*/ 490194 w 1282046"/>
                <a:gd name="connsiteY2" fmla="*/ 76720 h 519779"/>
                <a:gd name="connsiteX3" fmla="*/ 782426 w 1282046"/>
                <a:gd name="connsiteY3" fmla="*/ 1307 h 519779"/>
                <a:gd name="connsiteX4" fmla="*/ 1084083 w 1282046"/>
                <a:gd name="connsiteY4" fmla="*/ 29585 h 519779"/>
                <a:gd name="connsiteX5" fmla="*/ 1282046 w 1282046"/>
                <a:gd name="connsiteY5" fmla="*/ 39013 h 519779"/>
                <a:gd name="connsiteX0" fmla="*/ 0 w 1282046"/>
                <a:gd name="connsiteY0" fmla="*/ 539296 h 539296"/>
                <a:gd name="connsiteX1" fmla="*/ 235671 w 1282046"/>
                <a:gd name="connsiteY1" fmla="*/ 247065 h 539296"/>
                <a:gd name="connsiteX2" fmla="*/ 490194 w 1282046"/>
                <a:gd name="connsiteY2" fmla="*/ 96237 h 539296"/>
                <a:gd name="connsiteX3" fmla="*/ 782426 w 1282046"/>
                <a:gd name="connsiteY3" fmla="*/ 20824 h 539296"/>
                <a:gd name="connsiteX4" fmla="*/ 1093509 w 1282046"/>
                <a:gd name="connsiteY4" fmla="*/ 1968 h 539296"/>
                <a:gd name="connsiteX5" fmla="*/ 1282046 w 1282046"/>
                <a:gd name="connsiteY5" fmla="*/ 58530 h 539296"/>
                <a:gd name="connsiteX0" fmla="*/ 0 w 1282046"/>
                <a:gd name="connsiteY0" fmla="*/ 540955 h 540955"/>
                <a:gd name="connsiteX1" fmla="*/ 235671 w 1282046"/>
                <a:gd name="connsiteY1" fmla="*/ 248724 h 540955"/>
                <a:gd name="connsiteX2" fmla="*/ 490194 w 1282046"/>
                <a:gd name="connsiteY2" fmla="*/ 97896 h 540955"/>
                <a:gd name="connsiteX3" fmla="*/ 782426 w 1282046"/>
                <a:gd name="connsiteY3" fmla="*/ 22483 h 540955"/>
                <a:gd name="connsiteX4" fmla="*/ 1093509 w 1282046"/>
                <a:gd name="connsiteY4" fmla="*/ 3627 h 540955"/>
                <a:gd name="connsiteX5" fmla="*/ 1282046 w 1282046"/>
                <a:gd name="connsiteY5" fmla="*/ 3628 h 540955"/>
                <a:gd name="connsiteX0" fmla="*/ 0 w 1282046"/>
                <a:gd name="connsiteY0" fmla="*/ 584622 h 584622"/>
                <a:gd name="connsiteX1" fmla="*/ 235671 w 1282046"/>
                <a:gd name="connsiteY1" fmla="*/ 292391 h 584622"/>
                <a:gd name="connsiteX2" fmla="*/ 490194 w 1282046"/>
                <a:gd name="connsiteY2" fmla="*/ 141563 h 584622"/>
                <a:gd name="connsiteX3" fmla="*/ 782426 w 1282046"/>
                <a:gd name="connsiteY3" fmla="*/ 66150 h 584622"/>
                <a:gd name="connsiteX4" fmla="*/ 1093509 w 1282046"/>
                <a:gd name="connsiteY4" fmla="*/ 160 h 584622"/>
                <a:gd name="connsiteX5" fmla="*/ 1282046 w 1282046"/>
                <a:gd name="connsiteY5" fmla="*/ 47295 h 584622"/>
                <a:gd name="connsiteX0" fmla="*/ 0 w 1329180"/>
                <a:gd name="connsiteY0" fmla="*/ 632348 h 632348"/>
                <a:gd name="connsiteX1" fmla="*/ 235671 w 1329180"/>
                <a:gd name="connsiteY1" fmla="*/ 340117 h 632348"/>
                <a:gd name="connsiteX2" fmla="*/ 490194 w 1329180"/>
                <a:gd name="connsiteY2" fmla="*/ 189289 h 632348"/>
                <a:gd name="connsiteX3" fmla="*/ 782426 w 1329180"/>
                <a:gd name="connsiteY3" fmla="*/ 113876 h 632348"/>
                <a:gd name="connsiteX4" fmla="*/ 1093509 w 1329180"/>
                <a:gd name="connsiteY4" fmla="*/ 47886 h 632348"/>
                <a:gd name="connsiteX5" fmla="*/ 1329180 w 1329180"/>
                <a:gd name="connsiteY5" fmla="*/ 753 h 632348"/>
                <a:gd name="connsiteX0" fmla="*/ 0 w 1329180"/>
                <a:gd name="connsiteY0" fmla="*/ 632295 h 632295"/>
                <a:gd name="connsiteX1" fmla="*/ 235671 w 1329180"/>
                <a:gd name="connsiteY1" fmla="*/ 340064 h 632295"/>
                <a:gd name="connsiteX2" fmla="*/ 490194 w 1329180"/>
                <a:gd name="connsiteY2" fmla="*/ 189236 h 632295"/>
                <a:gd name="connsiteX3" fmla="*/ 791853 w 1329180"/>
                <a:gd name="connsiteY3" fmla="*/ 94969 h 632295"/>
                <a:gd name="connsiteX4" fmla="*/ 1093509 w 1329180"/>
                <a:gd name="connsiteY4" fmla="*/ 47833 h 632295"/>
                <a:gd name="connsiteX5" fmla="*/ 1329180 w 1329180"/>
                <a:gd name="connsiteY5" fmla="*/ 700 h 632295"/>
                <a:gd name="connsiteX0" fmla="*/ 0 w 1329180"/>
                <a:gd name="connsiteY0" fmla="*/ 632295 h 632295"/>
                <a:gd name="connsiteX1" fmla="*/ 235671 w 1329180"/>
                <a:gd name="connsiteY1" fmla="*/ 340064 h 632295"/>
                <a:gd name="connsiteX2" fmla="*/ 490194 w 1329180"/>
                <a:gd name="connsiteY2" fmla="*/ 189236 h 632295"/>
                <a:gd name="connsiteX3" fmla="*/ 791853 w 1329180"/>
                <a:gd name="connsiteY3" fmla="*/ 94969 h 632295"/>
                <a:gd name="connsiteX4" fmla="*/ 1093509 w 1329180"/>
                <a:gd name="connsiteY4" fmla="*/ 47833 h 632295"/>
                <a:gd name="connsiteX5" fmla="*/ 1329180 w 1329180"/>
                <a:gd name="connsiteY5" fmla="*/ 700 h 632295"/>
                <a:gd name="connsiteX0" fmla="*/ 0 w 1348034"/>
                <a:gd name="connsiteY0" fmla="*/ 604865 h 604865"/>
                <a:gd name="connsiteX1" fmla="*/ 235671 w 1348034"/>
                <a:gd name="connsiteY1" fmla="*/ 312634 h 604865"/>
                <a:gd name="connsiteX2" fmla="*/ 490194 w 1348034"/>
                <a:gd name="connsiteY2" fmla="*/ 161806 h 604865"/>
                <a:gd name="connsiteX3" fmla="*/ 791853 w 1348034"/>
                <a:gd name="connsiteY3" fmla="*/ 67539 h 604865"/>
                <a:gd name="connsiteX4" fmla="*/ 1093509 w 1348034"/>
                <a:gd name="connsiteY4" fmla="*/ 20403 h 604865"/>
                <a:gd name="connsiteX5" fmla="*/ 1348034 w 1348034"/>
                <a:gd name="connsiteY5" fmla="*/ 1551 h 604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8034" h="604865">
                  <a:moveTo>
                    <a:pt x="0" y="604865"/>
                  </a:moveTo>
                  <a:cubicBezTo>
                    <a:pt x="52633" y="520023"/>
                    <a:pt x="144546" y="395903"/>
                    <a:pt x="235671" y="312634"/>
                  </a:cubicBezTo>
                  <a:cubicBezTo>
                    <a:pt x="326796" y="229365"/>
                    <a:pt x="397497" y="202655"/>
                    <a:pt x="490194" y="161806"/>
                  </a:cubicBezTo>
                  <a:cubicBezTo>
                    <a:pt x="582891" y="120957"/>
                    <a:pt x="691300" y="91106"/>
                    <a:pt x="791853" y="67539"/>
                  </a:cubicBezTo>
                  <a:cubicBezTo>
                    <a:pt x="892406" y="43972"/>
                    <a:pt x="1000812" y="31401"/>
                    <a:pt x="1093509" y="20403"/>
                  </a:cubicBezTo>
                  <a:cubicBezTo>
                    <a:pt x="1186206" y="9405"/>
                    <a:pt x="1309541" y="-4734"/>
                    <a:pt x="1348034" y="1551"/>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6" name="Group 35"/>
            <p:cNvGrpSpPr/>
            <p:nvPr/>
          </p:nvGrpSpPr>
          <p:grpSpPr>
            <a:xfrm>
              <a:off x="5590312" y="973058"/>
              <a:ext cx="1973614" cy="1254773"/>
              <a:chOff x="1965204" y="2672593"/>
              <a:chExt cx="1973614" cy="1254773"/>
            </a:xfrm>
          </p:grpSpPr>
          <p:grpSp>
            <p:nvGrpSpPr>
              <p:cNvPr id="37" name="Group 36"/>
              <p:cNvGrpSpPr/>
              <p:nvPr/>
            </p:nvGrpSpPr>
            <p:grpSpPr>
              <a:xfrm>
                <a:off x="1965204" y="2672593"/>
                <a:ext cx="1912607" cy="914400"/>
                <a:chOff x="1965204" y="2672593"/>
                <a:chExt cx="1912607" cy="914400"/>
              </a:xfrm>
            </p:grpSpPr>
            <p:grpSp>
              <p:nvGrpSpPr>
                <p:cNvPr id="41" name="Group 40"/>
                <p:cNvGrpSpPr/>
                <p:nvPr/>
              </p:nvGrpSpPr>
              <p:grpSpPr>
                <a:xfrm>
                  <a:off x="2658611" y="2672593"/>
                  <a:ext cx="1219200" cy="914400"/>
                  <a:chOff x="2658611" y="2672593"/>
                  <a:chExt cx="1219200" cy="914400"/>
                </a:xfrm>
              </p:grpSpPr>
              <p:cxnSp>
                <p:nvCxnSpPr>
                  <p:cNvPr id="44" name="Straight Arrow Connector 43"/>
                  <p:cNvCxnSpPr/>
                  <p:nvPr/>
                </p:nvCxnSpPr>
                <p:spPr>
                  <a:xfrm flipV="1">
                    <a:off x="2667000" y="2672593"/>
                    <a:ext cx="0" cy="9144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p:nvPr/>
                </p:nvCxnSpPr>
                <p:spPr>
                  <a:xfrm rot="5400000" flipV="1">
                    <a:off x="3268211" y="2953984"/>
                    <a:ext cx="0" cy="12192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mc:AlternateContent xmlns:mc="http://schemas.openxmlformats.org/markup-compatibility/2006" xmlns:a14="http://schemas.microsoft.com/office/drawing/2010/main">
              <mc:Choice Requires="a14">
                <p:sp>
                  <p:nvSpPr>
                    <p:cNvPr id="43" name="TextBox 42"/>
                    <p:cNvSpPr txBox="1"/>
                    <p:nvPr/>
                  </p:nvSpPr>
                  <p:spPr>
                    <a:xfrm>
                      <a:off x="1965204" y="2823651"/>
                      <a:ext cx="710579" cy="497187"/>
                    </a:xfrm>
                    <a:prstGeom prst="rect">
                      <a:avLst/>
                    </a:prstGeom>
                    <a:noFill/>
                  </p:spPr>
                  <p:txBody>
                    <a:bodyPr vert="vert270" wrap="none" rtlCol="0">
                      <a:spAutoFit/>
                    </a:bodyPr>
                    <a:lstStyle/>
                    <a:p>
                      <a:pPr/>
                      <a14:m>
                        <m:oMathPara xmlns:m="http://schemas.openxmlformats.org/officeDocument/2006/math">
                          <m:oMathParaPr>
                            <m:jc m:val="centerGroup"/>
                          </m:oMathParaPr>
                          <m:oMath xmlns:m="http://schemas.openxmlformats.org/officeDocument/2006/math">
                            <m:f>
                              <m:fPr>
                                <m:ctrlPr>
                                  <a:rPr lang="en-US" b="0" i="1" smtClean="0">
                                    <a:solidFill>
                                      <a:srgbClr val="0000CC"/>
                                    </a:solidFill>
                                    <a:latin typeface="Cambria Math" panose="02040503050406030204" pitchFamily="18" charset="0"/>
                                  </a:rPr>
                                </m:ctrlPr>
                              </m:fPr>
                              <m:num>
                                <m:sSub>
                                  <m:sSubPr>
                                    <m:ctrlPr>
                                      <a:rPr lang="en-US" b="0" i="1" smtClean="0">
                                        <a:solidFill>
                                          <a:srgbClr val="0000CC"/>
                                        </a:solidFill>
                                        <a:latin typeface="Cambria Math" panose="02040503050406030204" pitchFamily="18" charset="0"/>
                                      </a:rPr>
                                    </m:ctrlPr>
                                  </m:sSubPr>
                                  <m:e>
                                    <m:r>
                                      <a:rPr lang="en-US" b="0" i="1" smtClean="0">
                                        <a:solidFill>
                                          <a:srgbClr val="0000CC"/>
                                        </a:solidFill>
                                        <a:latin typeface="Cambria Math" panose="02040503050406030204" pitchFamily="18" charset="0"/>
                                      </a:rPr>
                                      <m:t>𝑑</m:t>
                                    </m:r>
                                    <m:r>
                                      <m:rPr>
                                        <m:sty m:val="p"/>
                                      </m:rPr>
                                      <a:rPr lang="en-US" b="0" i="0" smtClean="0">
                                        <a:solidFill>
                                          <a:srgbClr val="0000CC"/>
                                        </a:solidFill>
                                        <a:latin typeface="Cambria Math" panose="02040503050406030204" pitchFamily="18" charset="0"/>
                                      </a:rPr>
                                      <m:t>P</m:t>
                                    </m:r>
                                  </m:e>
                                  <m:sub>
                                    <m:r>
                                      <a:rPr lang="en-US" b="0" i="0" smtClean="0">
                                        <a:solidFill>
                                          <a:srgbClr val="0000CC"/>
                                        </a:solidFill>
                                        <a:latin typeface="Cambria Math" panose="02040503050406030204" pitchFamily="18" charset="0"/>
                                      </a:rPr>
                                      <m:t>2</m:t>
                                    </m:r>
                                  </m:sub>
                                </m:sSub>
                              </m:num>
                              <m:den>
                                <m:r>
                                  <a:rPr lang="en-US" b="0" i="1" smtClean="0">
                                    <a:solidFill>
                                      <a:srgbClr val="0000CC"/>
                                    </a:solidFill>
                                    <a:latin typeface="Cambria Math" panose="02040503050406030204" pitchFamily="18" charset="0"/>
                                  </a:rPr>
                                  <m:t>𝑑𝑡</m:t>
                                </m:r>
                              </m:den>
                            </m:f>
                          </m:oMath>
                        </m:oMathPara>
                      </a14:m>
                      <a:endParaRPr lang="en-US" dirty="0">
                        <a:solidFill>
                          <a:srgbClr val="0000CC"/>
                        </a:solidFill>
                      </a:endParaRPr>
                    </a:p>
                  </p:txBody>
                </p:sp>
              </mc:Choice>
              <mc:Fallback xmlns="">
                <p:sp>
                  <p:nvSpPr>
                    <p:cNvPr id="43" name="TextBox 42"/>
                    <p:cNvSpPr txBox="1">
                      <a:spLocks noRot="1" noChangeAspect="1" noMove="1" noResize="1" noEditPoints="1" noAdjustHandles="1" noChangeArrowheads="1" noChangeShapeType="1" noTextEdit="1"/>
                    </p:cNvSpPr>
                    <p:nvPr/>
                  </p:nvSpPr>
                  <p:spPr>
                    <a:xfrm>
                      <a:off x="1965204" y="2823651"/>
                      <a:ext cx="710579" cy="497187"/>
                    </a:xfrm>
                    <a:prstGeom prst="rect">
                      <a:avLst/>
                    </a:prstGeom>
                    <a:blipFill rotWithShape="0">
                      <a:blip r:embed="rId7"/>
                      <a:stretch>
                        <a:fillRect/>
                      </a:stretch>
                    </a:blipFill>
                  </p:spPr>
                  <p:txBody>
                    <a:bodyPr/>
                    <a:lstStyle/>
                    <a:p>
                      <a:r>
                        <a:rPr lang="en-US">
                          <a:noFill/>
                        </a:rPr>
                        <a:t> </a:t>
                      </a:r>
                    </a:p>
                  </p:txBody>
                </p:sp>
              </mc:Fallback>
            </mc:AlternateContent>
          </p:grpSp>
          <mc:AlternateContent xmlns:mc="http://schemas.openxmlformats.org/markup-compatibility/2006" xmlns:a14="http://schemas.microsoft.com/office/drawing/2010/main">
            <mc:Choice Requires="a14">
              <p:sp>
                <p:nvSpPr>
                  <p:cNvPr id="40" name="TextBox 39"/>
                  <p:cNvSpPr txBox="1"/>
                  <p:nvPr/>
                </p:nvSpPr>
                <p:spPr>
                  <a:xfrm>
                    <a:off x="2597603" y="3558034"/>
                    <a:ext cx="1341215"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b="0" i="1" dirty="0" smtClean="0">
                                  <a:solidFill>
                                    <a:srgbClr val="0000CC"/>
                                  </a:solidFill>
                                  <a:latin typeface="Cambria Math" panose="02040503050406030204" pitchFamily="18" charset="0"/>
                                </a:rPr>
                              </m:ctrlPr>
                            </m:sSubPr>
                            <m:e>
                              <m:r>
                                <m:rPr>
                                  <m:sty m:val="p"/>
                                </m:rPr>
                                <a:rPr lang="en-US" b="0" i="0" dirty="0" smtClean="0">
                                  <a:solidFill>
                                    <a:srgbClr val="0000CC"/>
                                  </a:solidFill>
                                  <a:latin typeface="Cambria Math" panose="02040503050406030204" pitchFamily="18" charset="0"/>
                                </a:rPr>
                                <m:t>P</m:t>
                              </m:r>
                            </m:e>
                            <m:sub>
                              <m:r>
                                <a:rPr lang="en-US" b="0" i="0" dirty="0" smtClean="0">
                                  <a:solidFill>
                                    <a:srgbClr val="0000CC"/>
                                  </a:solidFill>
                                  <a:latin typeface="Cambria Math" panose="02040503050406030204" pitchFamily="18" charset="0"/>
                                </a:rPr>
                                <m:t>1</m:t>
                              </m:r>
                            </m:sub>
                          </m:sSub>
                        </m:oMath>
                      </m:oMathPara>
                    </a14:m>
                    <a:endParaRPr lang="en-US" dirty="0">
                      <a:solidFill>
                        <a:srgbClr val="0000CC"/>
                      </a:solidFill>
                    </a:endParaRPr>
                  </a:p>
                </p:txBody>
              </p:sp>
            </mc:Choice>
            <mc:Fallback xmlns="">
              <p:sp>
                <p:nvSpPr>
                  <p:cNvPr id="40" name="TextBox 39"/>
                  <p:cNvSpPr txBox="1">
                    <a:spLocks noRot="1" noChangeAspect="1" noMove="1" noResize="1" noEditPoints="1" noAdjustHandles="1" noChangeArrowheads="1" noChangeShapeType="1" noTextEdit="1"/>
                  </p:cNvSpPr>
                  <p:nvPr/>
                </p:nvSpPr>
                <p:spPr>
                  <a:xfrm>
                    <a:off x="2597603" y="3558034"/>
                    <a:ext cx="1341215" cy="369332"/>
                  </a:xfrm>
                  <a:prstGeom prst="rect">
                    <a:avLst/>
                  </a:prstGeom>
                  <a:blipFill rotWithShape="0">
                    <a:blip r:embed="rId8"/>
                    <a:stretch>
                      <a:fillRect/>
                    </a:stretch>
                  </a:blipFill>
                </p:spPr>
                <p:txBody>
                  <a:bodyPr/>
                  <a:lstStyle/>
                  <a:p>
                    <a:r>
                      <a:rPr lang="en-US">
                        <a:noFill/>
                      </a:rPr>
                      <a:t> </a:t>
                    </a:r>
                  </a:p>
                </p:txBody>
              </p:sp>
            </mc:Fallback>
          </mc:AlternateContent>
        </p:grpSp>
      </p:grpSp>
      <p:grpSp>
        <p:nvGrpSpPr>
          <p:cNvPr id="46" name="Group 45"/>
          <p:cNvGrpSpPr/>
          <p:nvPr/>
        </p:nvGrpSpPr>
        <p:grpSpPr>
          <a:xfrm>
            <a:off x="3506012" y="4218516"/>
            <a:ext cx="2083072" cy="1254773"/>
            <a:chOff x="5573140" y="973058"/>
            <a:chExt cx="2083072" cy="1254773"/>
          </a:xfrm>
        </p:grpSpPr>
        <p:sp>
          <p:nvSpPr>
            <p:cNvPr id="47" name="Freeform 46"/>
            <p:cNvSpPr/>
            <p:nvPr/>
          </p:nvSpPr>
          <p:spPr>
            <a:xfrm>
              <a:off x="6308178" y="1231714"/>
              <a:ext cx="1348034" cy="604865"/>
            </a:xfrm>
            <a:custGeom>
              <a:avLst/>
              <a:gdLst>
                <a:gd name="connsiteX0" fmla="*/ 0 w 1263192"/>
                <a:gd name="connsiteY0" fmla="*/ 472175 h 509202"/>
                <a:gd name="connsiteX1" fmla="*/ 226244 w 1263192"/>
                <a:gd name="connsiteY1" fmla="*/ 491029 h 509202"/>
                <a:gd name="connsiteX2" fmla="*/ 499621 w 1263192"/>
                <a:gd name="connsiteY2" fmla="*/ 245932 h 509202"/>
                <a:gd name="connsiteX3" fmla="*/ 650450 w 1263192"/>
                <a:gd name="connsiteY3" fmla="*/ 29116 h 509202"/>
                <a:gd name="connsiteX4" fmla="*/ 1084083 w 1263192"/>
                <a:gd name="connsiteY4" fmla="*/ 835 h 509202"/>
                <a:gd name="connsiteX5" fmla="*/ 1263192 w 1263192"/>
                <a:gd name="connsiteY5" fmla="*/ 10262 h 509202"/>
                <a:gd name="connsiteX0" fmla="*/ 0 w 1263192"/>
                <a:gd name="connsiteY0" fmla="*/ 474333 h 507873"/>
                <a:gd name="connsiteX1" fmla="*/ 226244 w 1263192"/>
                <a:gd name="connsiteY1" fmla="*/ 493187 h 507873"/>
                <a:gd name="connsiteX2" fmla="*/ 499621 w 1263192"/>
                <a:gd name="connsiteY2" fmla="*/ 295224 h 507873"/>
                <a:gd name="connsiteX3" fmla="*/ 650450 w 1263192"/>
                <a:gd name="connsiteY3" fmla="*/ 31274 h 507873"/>
                <a:gd name="connsiteX4" fmla="*/ 1084083 w 1263192"/>
                <a:gd name="connsiteY4" fmla="*/ 2993 h 507873"/>
                <a:gd name="connsiteX5" fmla="*/ 1263192 w 1263192"/>
                <a:gd name="connsiteY5" fmla="*/ 12420 h 507873"/>
                <a:gd name="connsiteX0" fmla="*/ 0 w 1263192"/>
                <a:gd name="connsiteY0" fmla="*/ 474333 h 507873"/>
                <a:gd name="connsiteX1" fmla="*/ 226244 w 1263192"/>
                <a:gd name="connsiteY1" fmla="*/ 493187 h 507873"/>
                <a:gd name="connsiteX2" fmla="*/ 499621 w 1263192"/>
                <a:gd name="connsiteY2" fmla="*/ 295224 h 507873"/>
                <a:gd name="connsiteX3" fmla="*/ 716438 w 1263192"/>
                <a:gd name="connsiteY3" fmla="*/ 31274 h 507873"/>
                <a:gd name="connsiteX4" fmla="*/ 1084083 w 1263192"/>
                <a:gd name="connsiteY4" fmla="*/ 2993 h 507873"/>
                <a:gd name="connsiteX5" fmla="*/ 1263192 w 1263192"/>
                <a:gd name="connsiteY5" fmla="*/ 12420 h 507873"/>
                <a:gd name="connsiteX0" fmla="*/ 0 w 1263192"/>
                <a:gd name="connsiteY0" fmla="*/ 473255 h 508190"/>
                <a:gd name="connsiteX1" fmla="*/ 226244 w 1263192"/>
                <a:gd name="connsiteY1" fmla="*/ 492109 h 508190"/>
                <a:gd name="connsiteX2" fmla="*/ 556182 w 1263192"/>
                <a:gd name="connsiteY2" fmla="*/ 275293 h 508190"/>
                <a:gd name="connsiteX3" fmla="*/ 716438 w 1263192"/>
                <a:gd name="connsiteY3" fmla="*/ 30196 h 508190"/>
                <a:gd name="connsiteX4" fmla="*/ 1084083 w 1263192"/>
                <a:gd name="connsiteY4" fmla="*/ 1915 h 508190"/>
                <a:gd name="connsiteX5" fmla="*/ 1263192 w 1263192"/>
                <a:gd name="connsiteY5" fmla="*/ 11342 h 508190"/>
                <a:gd name="connsiteX0" fmla="*/ 0 w 1263192"/>
                <a:gd name="connsiteY0" fmla="*/ 463856 h 498791"/>
                <a:gd name="connsiteX1" fmla="*/ 226244 w 1263192"/>
                <a:gd name="connsiteY1" fmla="*/ 482710 h 498791"/>
                <a:gd name="connsiteX2" fmla="*/ 556182 w 1263192"/>
                <a:gd name="connsiteY2" fmla="*/ 265894 h 498791"/>
                <a:gd name="connsiteX3" fmla="*/ 716438 w 1263192"/>
                <a:gd name="connsiteY3" fmla="*/ 20797 h 498791"/>
                <a:gd name="connsiteX4" fmla="*/ 1084083 w 1263192"/>
                <a:gd name="connsiteY4" fmla="*/ 11370 h 498791"/>
                <a:gd name="connsiteX5" fmla="*/ 1263192 w 1263192"/>
                <a:gd name="connsiteY5" fmla="*/ 1943 h 498791"/>
                <a:gd name="connsiteX0" fmla="*/ 0 w 1263192"/>
                <a:gd name="connsiteY0" fmla="*/ 463805 h 498740"/>
                <a:gd name="connsiteX1" fmla="*/ 226244 w 1263192"/>
                <a:gd name="connsiteY1" fmla="*/ 482659 h 498740"/>
                <a:gd name="connsiteX2" fmla="*/ 556182 w 1263192"/>
                <a:gd name="connsiteY2" fmla="*/ 265843 h 498740"/>
                <a:gd name="connsiteX3" fmla="*/ 772999 w 1263192"/>
                <a:gd name="connsiteY3" fmla="*/ 30173 h 498740"/>
                <a:gd name="connsiteX4" fmla="*/ 1084083 w 1263192"/>
                <a:gd name="connsiteY4" fmla="*/ 11319 h 498740"/>
                <a:gd name="connsiteX5" fmla="*/ 1263192 w 1263192"/>
                <a:gd name="connsiteY5" fmla="*/ 1892 h 498740"/>
                <a:gd name="connsiteX0" fmla="*/ 0 w 1263192"/>
                <a:gd name="connsiteY0" fmla="*/ 463805 h 486816"/>
                <a:gd name="connsiteX1" fmla="*/ 367646 w 1263192"/>
                <a:gd name="connsiteY1" fmla="*/ 463805 h 486816"/>
                <a:gd name="connsiteX2" fmla="*/ 556182 w 1263192"/>
                <a:gd name="connsiteY2" fmla="*/ 265843 h 486816"/>
                <a:gd name="connsiteX3" fmla="*/ 772999 w 1263192"/>
                <a:gd name="connsiteY3" fmla="*/ 30173 h 486816"/>
                <a:gd name="connsiteX4" fmla="*/ 1084083 w 1263192"/>
                <a:gd name="connsiteY4" fmla="*/ 11319 h 486816"/>
                <a:gd name="connsiteX5" fmla="*/ 1263192 w 1263192"/>
                <a:gd name="connsiteY5" fmla="*/ 1892 h 486816"/>
                <a:gd name="connsiteX0" fmla="*/ 0 w 1263192"/>
                <a:gd name="connsiteY0" fmla="*/ 463805 h 486816"/>
                <a:gd name="connsiteX1" fmla="*/ 414780 w 1263192"/>
                <a:gd name="connsiteY1" fmla="*/ 463805 h 486816"/>
                <a:gd name="connsiteX2" fmla="*/ 556182 w 1263192"/>
                <a:gd name="connsiteY2" fmla="*/ 265843 h 486816"/>
                <a:gd name="connsiteX3" fmla="*/ 772999 w 1263192"/>
                <a:gd name="connsiteY3" fmla="*/ 30173 h 486816"/>
                <a:gd name="connsiteX4" fmla="*/ 1084083 w 1263192"/>
                <a:gd name="connsiteY4" fmla="*/ 11319 h 486816"/>
                <a:gd name="connsiteX5" fmla="*/ 1263192 w 1263192"/>
                <a:gd name="connsiteY5" fmla="*/ 1892 h 486816"/>
                <a:gd name="connsiteX0" fmla="*/ 0 w 1263192"/>
                <a:gd name="connsiteY0" fmla="*/ 478598 h 501609"/>
                <a:gd name="connsiteX1" fmla="*/ 414780 w 1263192"/>
                <a:gd name="connsiteY1" fmla="*/ 478598 h 501609"/>
                <a:gd name="connsiteX2" fmla="*/ 556182 w 1263192"/>
                <a:gd name="connsiteY2" fmla="*/ 280636 h 501609"/>
                <a:gd name="connsiteX3" fmla="*/ 772999 w 1263192"/>
                <a:gd name="connsiteY3" fmla="*/ 16686 h 501609"/>
                <a:gd name="connsiteX4" fmla="*/ 1084083 w 1263192"/>
                <a:gd name="connsiteY4" fmla="*/ 26112 h 501609"/>
                <a:gd name="connsiteX5" fmla="*/ 1263192 w 1263192"/>
                <a:gd name="connsiteY5" fmla="*/ 16685 h 501609"/>
                <a:gd name="connsiteX0" fmla="*/ 0 w 1263192"/>
                <a:gd name="connsiteY0" fmla="*/ 494442 h 517453"/>
                <a:gd name="connsiteX1" fmla="*/ 414780 w 1263192"/>
                <a:gd name="connsiteY1" fmla="*/ 494442 h 517453"/>
                <a:gd name="connsiteX2" fmla="*/ 556182 w 1263192"/>
                <a:gd name="connsiteY2" fmla="*/ 296480 h 517453"/>
                <a:gd name="connsiteX3" fmla="*/ 772999 w 1263192"/>
                <a:gd name="connsiteY3" fmla="*/ 32530 h 517453"/>
                <a:gd name="connsiteX4" fmla="*/ 1084083 w 1263192"/>
                <a:gd name="connsiteY4" fmla="*/ 4248 h 517453"/>
                <a:gd name="connsiteX5" fmla="*/ 1263192 w 1263192"/>
                <a:gd name="connsiteY5" fmla="*/ 32529 h 517453"/>
                <a:gd name="connsiteX0" fmla="*/ 0 w 1282046"/>
                <a:gd name="connsiteY0" fmla="*/ 493187 h 516198"/>
                <a:gd name="connsiteX1" fmla="*/ 414780 w 1282046"/>
                <a:gd name="connsiteY1" fmla="*/ 493187 h 516198"/>
                <a:gd name="connsiteX2" fmla="*/ 556182 w 1282046"/>
                <a:gd name="connsiteY2" fmla="*/ 295225 h 516198"/>
                <a:gd name="connsiteX3" fmla="*/ 772999 w 1282046"/>
                <a:gd name="connsiteY3" fmla="*/ 31275 h 516198"/>
                <a:gd name="connsiteX4" fmla="*/ 1084083 w 1282046"/>
                <a:gd name="connsiteY4" fmla="*/ 2993 h 516198"/>
                <a:gd name="connsiteX5" fmla="*/ 1282046 w 1282046"/>
                <a:gd name="connsiteY5" fmla="*/ 12421 h 516198"/>
                <a:gd name="connsiteX0" fmla="*/ 0 w 1282046"/>
                <a:gd name="connsiteY0" fmla="*/ 493187 h 495494"/>
                <a:gd name="connsiteX1" fmla="*/ 216817 w 1282046"/>
                <a:gd name="connsiteY1" fmla="*/ 248090 h 495494"/>
                <a:gd name="connsiteX2" fmla="*/ 556182 w 1282046"/>
                <a:gd name="connsiteY2" fmla="*/ 295225 h 495494"/>
                <a:gd name="connsiteX3" fmla="*/ 772999 w 1282046"/>
                <a:gd name="connsiteY3" fmla="*/ 31275 h 495494"/>
                <a:gd name="connsiteX4" fmla="*/ 1084083 w 1282046"/>
                <a:gd name="connsiteY4" fmla="*/ 2993 h 495494"/>
                <a:gd name="connsiteX5" fmla="*/ 1282046 w 1282046"/>
                <a:gd name="connsiteY5" fmla="*/ 12421 h 495494"/>
                <a:gd name="connsiteX0" fmla="*/ 0 w 1282046"/>
                <a:gd name="connsiteY0" fmla="*/ 491030 h 493754"/>
                <a:gd name="connsiteX1" fmla="*/ 216817 w 1282046"/>
                <a:gd name="connsiteY1" fmla="*/ 245933 h 493754"/>
                <a:gd name="connsiteX2" fmla="*/ 490194 w 1282046"/>
                <a:gd name="connsiteY2" fmla="*/ 47971 h 493754"/>
                <a:gd name="connsiteX3" fmla="*/ 772999 w 1282046"/>
                <a:gd name="connsiteY3" fmla="*/ 29118 h 493754"/>
                <a:gd name="connsiteX4" fmla="*/ 1084083 w 1282046"/>
                <a:gd name="connsiteY4" fmla="*/ 836 h 493754"/>
                <a:gd name="connsiteX5" fmla="*/ 1282046 w 1282046"/>
                <a:gd name="connsiteY5" fmla="*/ 10264 h 493754"/>
                <a:gd name="connsiteX0" fmla="*/ 0 w 1282046"/>
                <a:gd name="connsiteY0" fmla="*/ 519779 h 522503"/>
                <a:gd name="connsiteX1" fmla="*/ 216817 w 1282046"/>
                <a:gd name="connsiteY1" fmla="*/ 274682 h 522503"/>
                <a:gd name="connsiteX2" fmla="*/ 490194 w 1282046"/>
                <a:gd name="connsiteY2" fmla="*/ 76720 h 522503"/>
                <a:gd name="connsiteX3" fmla="*/ 782426 w 1282046"/>
                <a:gd name="connsiteY3" fmla="*/ 1307 h 522503"/>
                <a:gd name="connsiteX4" fmla="*/ 1084083 w 1282046"/>
                <a:gd name="connsiteY4" fmla="*/ 29585 h 522503"/>
                <a:gd name="connsiteX5" fmla="*/ 1282046 w 1282046"/>
                <a:gd name="connsiteY5" fmla="*/ 39013 h 522503"/>
                <a:gd name="connsiteX0" fmla="*/ 0 w 1282046"/>
                <a:gd name="connsiteY0" fmla="*/ 519779 h 522392"/>
                <a:gd name="connsiteX1" fmla="*/ 235671 w 1282046"/>
                <a:gd name="connsiteY1" fmla="*/ 265255 h 522392"/>
                <a:gd name="connsiteX2" fmla="*/ 490194 w 1282046"/>
                <a:gd name="connsiteY2" fmla="*/ 76720 h 522392"/>
                <a:gd name="connsiteX3" fmla="*/ 782426 w 1282046"/>
                <a:gd name="connsiteY3" fmla="*/ 1307 h 522392"/>
                <a:gd name="connsiteX4" fmla="*/ 1084083 w 1282046"/>
                <a:gd name="connsiteY4" fmla="*/ 29585 h 522392"/>
                <a:gd name="connsiteX5" fmla="*/ 1282046 w 1282046"/>
                <a:gd name="connsiteY5" fmla="*/ 39013 h 522392"/>
                <a:gd name="connsiteX0" fmla="*/ 0 w 1282046"/>
                <a:gd name="connsiteY0" fmla="*/ 519779 h 522025"/>
                <a:gd name="connsiteX1" fmla="*/ 235671 w 1282046"/>
                <a:gd name="connsiteY1" fmla="*/ 227548 h 522025"/>
                <a:gd name="connsiteX2" fmla="*/ 490194 w 1282046"/>
                <a:gd name="connsiteY2" fmla="*/ 76720 h 522025"/>
                <a:gd name="connsiteX3" fmla="*/ 782426 w 1282046"/>
                <a:gd name="connsiteY3" fmla="*/ 1307 h 522025"/>
                <a:gd name="connsiteX4" fmla="*/ 1084083 w 1282046"/>
                <a:gd name="connsiteY4" fmla="*/ 29585 h 522025"/>
                <a:gd name="connsiteX5" fmla="*/ 1282046 w 1282046"/>
                <a:gd name="connsiteY5" fmla="*/ 39013 h 522025"/>
                <a:gd name="connsiteX0" fmla="*/ 0 w 1282046"/>
                <a:gd name="connsiteY0" fmla="*/ 519779 h 522191"/>
                <a:gd name="connsiteX1" fmla="*/ 235671 w 1282046"/>
                <a:gd name="connsiteY1" fmla="*/ 227548 h 522191"/>
                <a:gd name="connsiteX2" fmla="*/ 490194 w 1282046"/>
                <a:gd name="connsiteY2" fmla="*/ 76720 h 522191"/>
                <a:gd name="connsiteX3" fmla="*/ 782426 w 1282046"/>
                <a:gd name="connsiteY3" fmla="*/ 1307 h 522191"/>
                <a:gd name="connsiteX4" fmla="*/ 1084083 w 1282046"/>
                <a:gd name="connsiteY4" fmla="*/ 29585 h 522191"/>
                <a:gd name="connsiteX5" fmla="*/ 1282046 w 1282046"/>
                <a:gd name="connsiteY5" fmla="*/ 39013 h 522191"/>
                <a:gd name="connsiteX0" fmla="*/ 0 w 1282046"/>
                <a:gd name="connsiteY0" fmla="*/ 519779 h 519779"/>
                <a:gd name="connsiteX1" fmla="*/ 235671 w 1282046"/>
                <a:gd name="connsiteY1" fmla="*/ 227548 h 519779"/>
                <a:gd name="connsiteX2" fmla="*/ 490194 w 1282046"/>
                <a:gd name="connsiteY2" fmla="*/ 76720 h 519779"/>
                <a:gd name="connsiteX3" fmla="*/ 782426 w 1282046"/>
                <a:gd name="connsiteY3" fmla="*/ 1307 h 519779"/>
                <a:gd name="connsiteX4" fmla="*/ 1084083 w 1282046"/>
                <a:gd name="connsiteY4" fmla="*/ 29585 h 519779"/>
                <a:gd name="connsiteX5" fmla="*/ 1282046 w 1282046"/>
                <a:gd name="connsiteY5" fmla="*/ 39013 h 519779"/>
                <a:gd name="connsiteX0" fmla="*/ 0 w 1282046"/>
                <a:gd name="connsiteY0" fmla="*/ 519779 h 519779"/>
                <a:gd name="connsiteX1" fmla="*/ 235671 w 1282046"/>
                <a:gd name="connsiteY1" fmla="*/ 227548 h 519779"/>
                <a:gd name="connsiteX2" fmla="*/ 490194 w 1282046"/>
                <a:gd name="connsiteY2" fmla="*/ 76720 h 519779"/>
                <a:gd name="connsiteX3" fmla="*/ 782426 w 1282046"/>
                <a:gd name="connsiteY3" fmla="*/ 1307 h 519779"/>
                <a:gd name="connsiteX4" fmla="*/ 1084083 w 1282046"/>
                <a:gd name="connsiteY4" fmla="*/ 29585 h 519779"/>
                <a:gd name="connsiteX5" fmla="*/ 1282046 w 1282046"/>
                <a:gd name="connsiteY5" fmla="*/ 39013 h 519779"/>
                <a:gd name="connsiteX0" fmla="*/ 0 w 1282046"/>
                <a:gd name="connsiteY0" fmla="*/ 519779 h 519779"/>
                <a:gd name="connsiteX1" fmla="*/ 235671 w 1282046"/>
                <a:gd name="connsiteY1" fmla="*/ 227548 h 519779"/>
                <a:gd name="connsiteX2" fmla="*/ 490194 w 1282046"/>
                <a:gd name="connsiteY2" fmla="*/ 76720 h 519779"/>
                <a:gd name="connsiteX3" fmla="*/ 782426 w 1282046"/>
                <a:gd name="connsiteY3" fmla="*/ 1307 h 519779"/>
                <a:gd name="connsiteX4" fmla="*/ 1084083 w 1282046"/>
                <a:gd name="connsiteY4" fmla="*/ 29585 h 519779"/>
                <a:gd name="connsiteX5" fmla="*/ 1282046 w 1282046"/>
                <a:gd name="connsiteY5" fmla="*/ 39013 h 519779"/>
                <a:gd name="connsiteX0" fmla="*/ 0 w 1282046"/>
                <a:gd name="connsiteY0" fmla="*/ 539296 h 539296"/>
                <a:gd name="connsiteX1" fmla="*/ 235671 w 1282046"/>
                <a:gd name="connsiteY1" fmla="*/ 247065 h 539296"/>
                <a:gd name="connsiteX2" fmla="*/ 490194 w 1282046"/>
                <a:gd name="connsiteY2" fmla="*/ 96237 h 539296"/>
                <a:gd name="connsiteX3" fmla="*/ 782426 w 1282046"/>
                <a:gd name="connsiteY3" fmla="*/ 20824 h 539296"/>
                <a:gd name="connsiteX4" fmla="*/ 1093509 w 1282046"/>
                <a:gd name="connsiteY4" fmla="*/ 1968 h 539296"/>
                <a:gd name="connsiteX5" fmla="*/ 1282046 w 1282046"/>
                <a:gd name="connsiteY5" fmla="*/ 58530 h 539296"/>
                <a:gd name="connsiteX0" fmla="*/ 0 w 1282046"/>
                <a:gd name="connsiteY0" fmla="*/ 540955 h 540955"/>
                <a:gd name="connsiteX1" fmla="*/ 235671 w 1282046"/>
                <a:gd name="connsiteY1" fmla="*/ 248724 h 540955"/>
                <a:gd name="connsiteX2" fmla="*/ 490194 w 1282046"/>
                <a:gd name="connsiteY2" fmla="*/ 97896 h 540955"/>
                <a:gd name="connsiteX3" fmla="*/ 782426 w 1282046"/>
                <a:gd name="connsiteY3" fmla="*/ 22483 h 540955"/>
                <a:gd name="connsiteX4" fmla="*/ 1093509 w 1282046"/>
                <a:gd name="connsiteY4" fmla="*/ 3627 h 540955"/>
                <a:gd name="connsiteX5" fmla="*/ 1282046 w 1282046"/>
                <a:gd name="connsiteY5" fmla="*/ 3628 h 540955"/>
                <a:gd name="connsiteX0" fmla="*/ 0 w 1282046"/>
                <a:gd name="connsiteY0" fmla="*/ 584622 h 584622"/>
                <a:gd name="connsiteX1" fmla="*/ 235671 w 1282046"/>
                <a:gd name="connsiteY1" fmla="*/ 292391 h 584622"/>
                <a:gd name="connsiteX2" fmla="*/ 490194 w 1282046"/>
                <a:gd name="connsiteY2" fmla="*/ 141563 h 584622"/>
                <a:gd name="connsiteX3" fmla="*/ 782426 w 1282046"/>
                <a:gd name="connsiteY3" fmla="*/ 66150 h 584622"/>
                <a:gd name="connsiteX4" fmla="*/ 1093509 w 1282046"/>
                <a:gd name="connsiteY4" fmla="*/ 160 h 584622"/>
                <a:gd name="connsiteX5" fmla="*/ 1282046 w 1282046"/>
                <a:gd name="connsiteY5" fmla="*/ 47295 h 584622"/>
                <a:gd name="connsiteX0" fmla="*/ 0 w 1329180"/>
                <a:gd name="connsiteY0" fmla="*/ 632348 h 632348"/>
                <a:gd name="connsiteX1" fmla="*/ 235671 w 1329180"/>
                <a:gd name="connsiteY1" fmla="*/ 340117 h 632348"/>
                <a:gd name="connsiteX2" fmla="*/ 490194 w 1329180"/>
                <a:gd name="connsiteY2" fmla="*/ 189289 h 632348"/>
                <a:gd name="connsiteX3" fmla="*/ 782426 w 1329180"/>
                <a:gd name="connsiteY3" fmla="*/ 113876 h 632348"/>
                <a:gd name="connsiteX4" fmla="*/ 1093509 w 1329180"/>
                <a:gd name="connsiteY4" fmla="*/ 47886 h 632348"/>
                <a:gd name="connsiteX5" fmla="*/ 1329180 w 1329180"/>
                <a:gd name="connsiteY5" fmla="*/ 753 h 632348"/>
                <a:gd name="connsiteX0" fmla="*/ 0 w 1329180"/>
                <a:gd name="connsiteY0" fmla="*/ 632295 h 632295"/>
                <a:gd name="connsiteX1" fmla="*/ 235671 w 1329180"/>
                <a:gd name="connsiteY1" fmla="*/ 340064 h 632295"/>
                <a:gd name="connsiteX2" fmla="*/ 490194 w 1329180"/>
                <a:gd name="connsiteY2" fmla="*/ 189236 h 632295"/>
                <a:gd name="connsiteX3" fmla="*/ 791853 w 1329180"/>
                <a:gd name="connsiteY3" fmla="*/ 94969 h 632295"/>
                <a:gd name="connsiteX4" fmla="*/ 1093509 w 1329180"/>
                <a:gd name="connsiteY4" fmla="*/ 47833 h 632295"/>
                <a:gd name="connsiteX5" fmla="*/ 1329180 w 1329180"/>
                <a:gd name="connsiteY5" fmla="*/ 700 h 632295"/>
                <a:gd name="connsiteX0" fmla="*/ 0 w 1329180"/>
                <a:gd name="connsiteY0" fmla="*/ 632295 h 632295"/>
                <a:gd name="connsiteX1" fmla="*/ 235671 w 1329180"/>
                <a:gd name="connsiteY1" fmla="*/ 340064 h 632295"/>
                <a:gd name="connsiteX2" fmla="*/ 490194 w 1329180"/>
                <a:gd name="connsiteY2" fmla="*/ 189236 h 632295"/>
                <a:gd name="connsiteX3" fmla="*/ 791853 w 1329180"/>
                <a:gd name="connsiteY3" fmla="*/ 94969 h 632295"/>
                <a:gd name="connsiteX4" fmla="*/ 1093509 w 1329180"/>
                <a:gd name="connsiteY4" fmla="*/ 47833 h 632295"/>
                <a:gd name="connsiteX5" fmla="*/ 1329180 w 1329180"/>
                <a:gd name="connsiteY5" fmla="*/ 700 h 632295"/>
                <a:gd name="connsiteX0" fmla="*/ 0 w 1348034"/>
                <a:gd name="connsiteY0" fmla="*/ 604865 h 604865"/>
                <a:gd name="connsiteX1" fmla="*/ 235671 w 1348034"/>
                <a:gd name="connsiteY1" fmla="*/ 312634 h 604865"/>
                <a:gd name="connsiteX2" fmla="*/ 490194 w 1348034"/>
                <a:gd name="connsiteY2" fmla="*/ 161806 h 604865"/>
                <a:gd name="connsiteX3" fmla="*/ 791853 w 1348034"/>
                <a:gd name="connsiteY3" fmla="*/ 67539 h 604865"/>
                <a:gd name="connsiteX4" fmla="*/ 1093509 w 1348034"/>
                <a:gd name="connsiteY4" fmla="*/ 20403 h 604865"/>
                <a:gd name="connsiteX5" fmla="*/ 1348034 w 1348034"/>
                <a:gd name="connsiteY5" fmla="*/ 1551 h 604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8034" h="604865">
                  <a:moveTo>
                    <a:pt x="0" y="604865"/>
                  </a:moveTo>
                  <a:cubicBezTo>
                    <a:pt x="52633" y="520023"/>
                    <a:pt x="144546" y="395903"/>
                    <a:pt x="235671" y="312634"/>
                  </a:cubicBezTo>
                  <a:cubicBezTo>
                    <a:pt x="326796" y="229365"/>
                    <a:pt x="397497" y="202655"/>
                    <a:pt x="490194" y="161806"/>
                  </a:cubicBezTo>
                  <a:cubicBezTo>
                    <a:pt x="582891" y="120957"/>
                    <a:pt x="691300" y="91106"/>
                    <a:pt x="791853" y="67539"/>
                  </a:cubicBezTo>
                  <a:cubicBezTo>
                    <a:pt x="892406" y="43972"/>
                    <a:pt x="1000812" y="31401"/>
                    <a:pt x="1093509" y="20403"/>
                  </a:cubicBezTo>
                  <a:cubicBezTo>
                    <a:pt x="1186206" y="9405"/>
                    <a:pt x="1309541" y="-4734"/>
                    <a:pt x="1348034" y="1551"/>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2" name="Group 51"/>
            <p:cNvGrpSpPr/>
            <p:nvPr/>
          </p:nvGrpSpPr>
          <p:grpSpPr>
            <a:xfrm>
              <a:off x="5573140" y="973058"/>
              <a:ext cx="1990786" cy="1254773"/>
              <a:chOff x="1948032" y="2672593"/>
              <a:chExt cx="1990786" cy="1254773"/>
            </a:xfrm>
          </p:grpSpPr>
          <p:grpSp>
            <p:nvGrpSpPr>
              <p:cNvPr id="53" name="Group 52"/>
              <p:cNvGrpSpPr/>
              <p:nvPr/>
            </p:nvGrpSpPr>
            <p:grpSpPr>
              <a:xfrm>
                <a:off x="1948032" y="2672593"/>
                <a:ext cx="1929779" cy="914400"/>
                <a:chOff x="1948032" y="2672593"/>
                <a:chExt cx="1929779" cy="914400"/>
              </a:xfrm>
            </p:grpSpPr>
            <p:grpSp>
              <p:nvGrpSpPr>
                <p:cNvPr id="55" name="Group 54"/>
                <p:cNvGrpSpPr/>
                <p:nvPr/>
              </p:nvGrpSpPr>
              <p:grpSpPr>
                <a:xfrm>
                  <a:off x="2658611" y="2672593"/>
                  <a:ext cx="1219200" cy="914400"/>
                  <a:chOff x="2658611" y="2672593"/>
                  <a:chExt cx="1219200" cy="914400"/>
                </a:xfrm>
              </p:grpSpPr>
              <p:cxnSp>
                <p:nvCxnSpPr>
                  <p:cNvPr id="57" name="Straight Arrow Connector 56"/>
                  <p:cNvCxnSpPr/>
                  <p:nvPr/>
                </p:nvCxnSpPr>
                <p:spPr>
                  <a:xfrm flipV="1">
                    <a:off x="2667000" y="2672593"/>
                    <a:ext cx="0" cy="9144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p:nvPr/>
                </p:nvCxnSpPr>
                <p:spPr>
                  <a:xfrm rot="5400000" flipV="1">
                    <a:off x="3268211" y="2953984"/>
                    <a:ext cx="0" cy="12192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mc:AlternateContent xmlns:mc="http://schemas.openxmlformats.org/markup-compatibility/2006" xmlns:a14="http://schemas.microsoft.com/office/drawing/2010/main">
              <mc:Choice Requires="a14">
                <p:sp>
                  <p:nvSpPr>
                    <p:cNvPr id="56" name="TextBox 55"/>
                    <p:cNvSpPr txBox="1"/>
                    <p:nvPr/>
                  </p:nvSpPr>
                  <p:spPr>
                    <a:xfrm>
                      <a:off x="1948032" y="2823650"/>
                      <a:ext cx="710579" cy="497187"/>
                    </a:xfrm>
                    <a:prstGeom prst="rect">
                      <a:avLst/>
                    </a:prstGeom>
                    <a:noFill/>
                  </p:spPr>
                  <p:txBody>
                    <a:bodyPr vert="vert270" wrap="none" rtlCol="0">
                      <a:spAutoFit/>
                    </a:bodyPr>
                    <a:lstStyle/>
                    <a:p>
                      <a:pPr/>
                      <a14:m>
                        <m:oMathPara xmlns:m="http://schemas.openxmlformats.org/officeDocument/2006/math">
                          <m:oMathParaPr>
                            <m:jc m:val="centerGroup"/>
                          </m:oMathParaPr>
                          <m:oMath xmlns:m="http://schemas.openxmlformats.org/officeDocument/2006/math">
                            <m:f>
                              <m:fPr>
                                <m:ctrlPr>
                                  <a:rPr lang="en-US" b="0" i="1" smtClean="0">
                                    <a:solidFill>
                                      <a:srgbClr val="0000CC"/>
                                    </a:solidFill>
                                    <a:latin typeface="Cambria Math" panose="02040503050406030204" pitchFamily="18" charset="0"/>
                                  </a:rPr>
                                </m:ctrlPr>
                              </m:fPr>
                              <m:num>
                                <m:sSub>
                                  <m:sSubPr>
                                    <m:ctrlPr>
                                      <a:rPr lang="en-US" b="0" i="1" smtClean="0">
                                        <a:solidFill>
                                          <a:srgbClr val="0000CC"/>
                                        </a:solidFill>
                                        <a:latin typeface="Cambria Math" panose="02040503050406030204" pitchFamily="18" charset="0"/>
                                      </a:rPr>
                                    </m:ctrlPr>
                                  </m:sSubPr>
                                  <m:e>
                                    <m:r>
                                      <a:rPr lang="en-US" b="0" i="1" smtClean="0">
                                        <a:solidFill>
                                          <a:srgbClr val="0000CC"/>
                                        </a:solidFill>
                                        <a:latin typeface="Cambria Math" panose="02040503050406030204" pitchFamily="18" charset="0"/>
                                      </a:rPr>
                                      <m:t>𝑑</m:t>
                                    </m:r>
                                    <m:r>
                                      <m:rPr>
                                        <m:sty m:val="p"/>
                                      </m:rPr>
                                      <a:rPr lang="en-US" b="0" i="0" smtClean="0">
                                        <a:solidFill>
                                          <a:srgbClr val="0000CC"/>
                                        </a:solidFill>
                                        <a:latin typeface="Cambria Math" panose="02040503050406030204" pitchFamily="18" charset="0"/>
                                      </a:rPr>
                                      <m:t>P</m:t>
                                    </m:r>
                                  </m:e>
                                  <m:sub>
                                    <m:r>
                                      <a:rPr lang="en-US" b="0" i="0" smtClean="0">
                                        <a:solidFill>
                                          <a:srgbClr val="0000CC"/>
                                        </a:solidFill>
                                        <a:latin typeface="Cambria Math" panose="02040503050406030204" pitchFamily="18" charset="0"/>
                                      </a:rPr>
                                      <m:t>3</m:t>
                                    </m:r>
                                  </m:sub>
                                </m:sSub>
                              </m:num>
                              <m:den>
                                <m:r>
                                  <a:rPr lang="en-US" b="0" i="1" smtClean="0">
                                    <a:solidFill>
                                      <a:srgbClr val="0000CC"/>
                                    </a:solidFill>
                                    <a:latin typeface="Cambria Math" panose="02040503050406030204" pitchFamily="18" charset="0"/>
                                  </a:rPr>
                                  <m:t>𝑑𝑡</m:t>
                                </m:r>
                              </m:den>
                            </m:f>
                          </m:oMath>
                        </m:oMathPara>
                      </a14:m>
                      <a:endParaRPr lang="en-US" dirty="0">
                        <a:solidFill>
                          <a:srgbClr val="0000CC"/>
                        </a:solidFill>
                      </a:endParaRPr>
                    </a:p>
                  </p:txBody>
                </p:sp>
              </mc:Choice>
              <mc:Fallback xmlns="">
                <p:sp>
                  <p:nvSpPr>
                    <p:cNvPr id="56" name="TextBox 55"/>
                    <p:cNvSpPr txBox="1">
                      <a:spLocks noRot="1" noChangeAspect="1" noMove="1" noResize="1" noEditPoints="1" noAdjustHandles="1" noChangeArrowheads="1" noChangeShapeType="1" noTextEdit="1"/>
                    </p:cNvSpPr>
                    <p:nvPr/>
                  </p:nvSpPr>
                  <p:spPr>
                    <a:xfrm>
                      <a:off x="1948032" y="2823650"/>
                      <a:ext cx="710579" cy="497187"/>
                    </a:xfrm>
                    <a:prstGeom prst="rect">
                      <a:avLst/>
                    </a:prstGeom>
                    <a:blipFill rotWithShape="0">
                      <a:blip r:embed="rId9"/>
                      <a:stretch>
                        <a:fillRect/>
                      </a:stretch>
                    </a:blipFill>
                  </p:spPr>
                  <p:txBody>
                    <a:bodyPr/>
                    <a:lstStyle/>
                    <a:p>
                      <a:r>
                        <a:rPr lang="en-US">
                          <a:noFill/>
                        </a:rPr>
                        <a:t> </a:t>
                      </a:r>
                    </a:p>
                  </p:txBody>
                </p:sp>
              </mc:Fallback>
            </mc:AlternateContent>
          </p:grpSp>
          <mc:AlternateContent xmlns:mc="http://schemas.openxmlformats.org/markup-compatibility/2006" xmlns:a14="http://schemas.microsoft.com/office/drawing/2010/main">
            <mc:Choice Requires="a14">
              <p:sp>
                <p:nvSpPr>
                  <p:cNvPr id="54" name="TextBox 53"/>
                  <p:cNvSpPr txBox="1"/>
                  <p:nvPr/>
                </p:nvSpPr>
                <p:spPr>
                  <a:xfrm>
                    <a:off x="2597603" y="3558034"/>
                    <a:ext cx="1341215"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b="0" i="1" dirty="0" smtClean="0">
                                  <a:solidFill>
                                    <a:srgbClr val="0000CC"/>
                                  </a:solidFill>
                                  <a:latin typeface="Cambria Math" panose="02040503050406030204" pitchFamily="18" charset="0"/>
                                </a:rPr>
                              </m:ctrlPr>
                            </m:sSubPr>
                            <m:e>
                              <m:r>
                                <m:rPr>
                                  <m:sty m:val="p"/>
                                </m:rPr>
                                <a:rPr lang="en-US" b="0" i="0" dirty="0" smtClean="0">
                                  <a:solidFill>
                                    <a:srgbClr val="0000CC"/>
                                  </a:solidFill>
                                  <a:latin typeface="Cambria Math" panose="02040503050406030204" pitchFamily="18" charset="0"/>
                                </a:rPr>
                                <m:t>P</m:t>
                              </m:r>
                            </m:e>
                            <m:sub>
                              <m:r>
                                <a:rPr lang="en-US" b="0" i="0" dirty="0" smtClean="0">
                                  <a:solidFill>
                                    <a:srgbClr val="0000CC"/>
                                  </a:solidFill>
                                  <a:latin typeface="Cambria Math" panose="02040503050406030204" pitchFamily="18" charset="0"/>
                                </a:rPr>
                                <m:t>2</m:t>
                              </m:r>
                            </m:sub>
                          </m:sSub>
                        </m:oMath>
                      </m:oMathPara>
                    </a14:m>
                    <a:endParaRPr lang="en-US" dirty="0">
                      <a:solidFill>
                        <a:srgbClr val="0000CC"/>
                      </a:solidFill>
                    </a:endParaRPr>
                  </a:p>
                </p:txBody>
              </p:sp>
            </mc:Choice>
            <mc:Fallback xmlns="">
              <p:sp>
                <p:nvSpPr>
                  <p:cNvPr id="54" name="TextBox 53"/>
                  <p:cNvSpPr txBox="1">
                    <a:spLocks noRot="1" noChangeAspect="1" noMove="1" noResize="1" noEditPoints="1" noAdjustHandles="1" noChangeArrowheads="1" noChangeShapeType="1" noTextEdit="1"/>
                  </p:cNvSpPr>
                  <p:nvPr/>
                </p:nvSpPr>
                <p:spPr>
                  <a:xfrm>
                    <a:off x="2597603" y="3558034"/>
                    <a:ext cx="1341215" cy="369332"/>
                  </a:xfrm>
                  <a:prstGeom prst="rect">
                    <a:avLst/>
                  </a:prstGeom>
                  <a:blipFill rotWithShape="0">
                    <a:blip r:embed="rId10"/>
                    <a:stretch>
                      <a:fillRect b="-1667"/>
                    </a:stretch>
                  </a:blipFill>
                </p:spPr>
                <p:txBody>
                  <a:bodyPr/>
                  <a:lstStyle/>
                  <a:p>
                    <a:r>
                      <a:rPr lang="en-US">
                        <a:noFill/>
                      </a:rPr>
                      <a:t> </a:t>
                    </a:r>
                  </a:p>
                </p:txBody>
              </p:sp>
            </mc:Fallback>
          </mc:AlternateContent>
        </p:grpSp>
      </p:grpSp>
      <p:grpSp>
        <p:nvGrpSpPr>
          <p:cNvPr id="73" name="Group 72"/>
          <p:cNvGrpSpPr/>
          <p:nvPr/>
        </p:nvGrpSpPr>
        <p:grpSpPr>
          <a:xfrm>
            <a:off x="6070962" y="4152217"/>
            <a:ext cx="2118767" cy="1254773"/>
            <a:chOff x="5537445" y="973058"/>
            <a:chExt cx="2118767" cy="1254773"/>
          </a:xfrm>
        </p:grpSpPr>
        <p:sp>
          <p:nvSpPr>
            <p:cNvPr id="74" name="Freeform 73"/>
            <p:cNvSpPr/>
            <p:nvPr/>
          </p:nvSpPr>
          <p:spPr>
            <a:xfrm>
              <a:off x="6308178" y="1212813"/>
              <a:ext cx="1348034" cy="623766"/>
            </a:xfrm>
            <a:custGeom>
              <a:avLst/>
              <a:gdLst>
                <a:gd name="connsiteX0" fmla="*/ 0 w 1263192"/>
                <a:gd name="connsiteY0" fmla="*/ 472175 h 509202"/>
                <a:gd name="connsiteX1" fmla="*/ 226244 w 1263192"/>
                <a:gd name="connsiteY1" fmla="*/ 491029 h 509202"/>
                <a:gd name="connsiteX2" fmla="*/ 499621 w 1263192"/>
                <a:gd name="connsiteY2" fmla="*/ 245932 h 509202"/>
                <a:gd name="connsiteX3" fmla="*/ 650450 w 1263192"/>
                <a:gd name="connsiteY3" fmla="*/ 29116 h 509202"/>
                <a:gd name="connsiteX4" fmla="*/ 1084083 w 1263192"/>
                <a:gd name="connsiteY4" fmla="*/ 835 h 509202"/>
                <a:gd name="connsiteX5" fmla="*/ 1263192 w 1263192"/>
                <a:gd name="connsiteY5" fmla="*/ 10262 h 509202"/>
                <a:gd name="connsiteX0" fmla="*/ 0 w 1263192"/>
                <a:gd name="connsiteY0" fmla="*/ 474333 h 507873"/>
                <a:gd name="connsiteX1" fmla="*/ 226244 w 1263192"/>
                <a:gd name="connsiteY1" fmla="*/ 493187 h 507873"/>
                <a:gd name="connsiteX2" fmla="*/ 499621 w 1263192"/>
                <a:gd name="connsiteY2" fmla="*/ 295224 h 507873"/>
                <a:gd name="connsiteX3" fmla="*/ 650450 w 1263192"/>
                <a:gd name="connsiteY3" fmla="*/ 31274 h 507873"/>
                <a:gd name="connsiteX4" fmla="*/ 1084083 w 1263192"/>
                <a:gd name="connsiteY4" fmla="*/ 2993 h 507873"/>
                <a:gd name="connsiteX5" fmla="*/ 1263192 w 1263192"/>
                <a:gd name="connsiteY5" fmla="*/ 12420 h 507873"/>
                <a:gd name="connsiteX0" fmla="*/ 0 w 1263192"/>
                <a:gd name="connsiteY0" fmla="*/ 474333 h 507873"/>
                <a:gd name="connsiteX1" fmla="*/ 226244 w 1263192"/>
                <a:gd name="connsiteY1" fmla="*/ 493187 h 507873"/>
                <a:gd name="connsiteX2" fmla="*/ 499621 w 1263192"/>
                <a:gd name="connsiteY2" fmla="*/ 295224 h 507873"/>
                <a:gd name="connsiteX3" fmla="*/ 716438 w 1263192"/>
                <a:gd name="connsiteY3" fmla="*/ 31274 h 507873"/>
                <a:gd name="connsiteX4" fmla="*/ 1084083 w 1263192"/>
                <a:gd name="connsiteY4" fmla="*/ 2993 h 507873"/>
                <a:gd name="connsiteX5" fmla="*/ 1263192 w 1263192"/>
                <a:gd name="connsiteY5" fmla="*/ 12420 h 507873"/>
                <a:gd name="connsiteX0" fmla="*/ 0 w 1263192"/>
                <a:gd name="connsiteY0" fmla="*/ 473255 h 508190"/>
                <a:gd name="connsiteX1" fmla="*/ 226244 w 1263192"/>
                <a:gd name="connsiteY1" fmla="*/ 492109 h 508190"/>
                <a:gd name="connsiteX2" fmla="*/ 556182 w 1263192"/>
                <a:gd name="connsiteY2" fmla="*/ 275293 h 508190"/>
                <a:gd name="connsiteX3" fmla="*/ 716438 w 1263192"/>
                <a:gd name="connsiteY3" fmla="*/ 30196 h 508190"/>
                <a:gd name="connsiteX4" fmla="*/ 1084083 w 1263192"/>
                <a:gd name="connsiteY4" fmla="*/ 1915 h 508190"/>
                <a:gd name="connsiteX5" fmla="*/ 1263192 w 1263192"/>
                <a:gd name="connsiteY5" fmla="*/ 11342 h 508190"/>
                <a:gd name="connsiteX0" fmla="*/ 0 w 1263192"/>
                <a:gd name="connsiteY0" fmla="*/ 463856 h 498791"/>
                <a:gd name="connsiteX1" fmla="*/ 226244 w 1263192"/>
                <a:gd name="connsiteY1" fmla="*/ 482710 h 498791"/>
                <a:gd name="connsiteX2" fmla="*/ 556182 w 1263192"/>
                <a:gd name="connsiteY2" fmla="*/ 265894 h 498791"/>
                <a:gd name="connsiteX3" fmla="*/ 716438 w 1263192"/>
                <a:gd name="connsiteY3" fmla="*/ 20797 h 498791"/>
                <a:gd name="connsiteX4" fmla="*/ 1084083 w 1263192"/>
                <a:gd name="connsiteY4" fmla="*/ 11370 h 498791"/>
                <a:gd name="connsiteX5" fmla="*/ 1263192 w 1263192"/>
                <a:gd name="connsiteY5" fmla="*/ 1943 h 498791"/>
                <a:gd name="connsiteX0" fmla="*/ 0 w 1263192"/>
                <a:gd name="connsiteY0" fmla="*/ 463805 h 498740"/>
                <a:gd name="connsiteX1" fmla="*/ 226244 w 1263192"/>
                <a:gd name="connsiteY1" fmla="*/ 482659 h 498740"/>
                <a:gd name="connsiteX2" fmla="*/ 556182 w 1263192"/>
                <a:gd name="connsiteY2" fmla="*/ 265843 h 498740"/>
                <a:gd name="connsiteX3" fmla="*/ 772999 w 1263192"/>
                <a:gd name="connsiteY3" fmla="*/ 30173 h 498740"/>
                <a:gd name="connsiteX4" fmla="*/ 1084083 w 1263192"/>
                <a:gd name="connsiteY4" fmla="*/ 11319 h 498740"/>
                <a:gd name="connsiteX5" fmla="*/ 1263192 w 1263192"/>
                <a:gd name="connsiteY5" fmla="*/ 1892 h 498740"/>
                <a:gd name="connsiteX0" fmla="*/ 0 w 1263192"/>
                <a:gd name="connsiteY0" fmla="*/ 463805 h 486816"/>
                <a:gd name="connsiteX1" fmla="*/ 367646 w 1263192"/>
                <a:gd name="connsiteY1" fmla="*/ 463805 h 486816"/>
                <a:gd name="connsiteX2" fmla="*/ 556182 w 1263192"/>
                <a:gd name="connsiteY2" fmla="*/ 265843 h 486816"/>
                <a:gd name="connsiteX3" fmla="*/ 772999 w 1263192"/>
                <a:gd name="connsiteY3" fmla="*/ 30173 h 486816"/>
                <a:gd name="connsiteX4" fmla="*/ 1084083 w 1263192"/>
                <a:gd name="connsiteY4" fmla="*/ 11319 h 486816"/>
                <a:gd name="connsiteX5" fmla="*/ 1263192 w 1263192"/>
                <a:gd name="connsiteY5" fmla="*/ 1892 h 486816"/>
                <a:gd name="connsiteX0" fmla="*/ 0 w 1263192"/>
                <a:gd name="connsiteY0" fmla="*/ 463805 h 486816"/>
                <a:gd name="connsiteX1" fmla="*/ 414780 w 1263192"/>
                <a:gd name="connsiteY1" fmla="*/ 463805 h 486816"/>
                <a:gd name="connsiteX2" fmla="*/ 556182 w 1263192"/>
                <a:gd name="connsiteY2" fmla="*/ 265843 h 486816"/>
                <a:gd name="connsiteX3" fmla="*/ 772999 w 1263192"/>
                <a:gd name="connsiteY3" fmla="*/ 30173 h 486816"/>
                <a:gd name="connsiteX4" fmla="*/ 1084083 w 1263192"/>
                <a:gd name="connsiteY4" fmla="*/ 11319 h 486816"/>
                <a:gd name="connsiteX5" fmla="*/ 1263192 w 1263192"/>
                <a:gd name="connsiteY5" fmla="*/ 1892 h 486816"/>
                <a:gd name="connsiteX0" fmla="*/ 0 w 1263192"/>
                <a:gd name="connsiteY0" fmla="*/ 478598 h 501609"/>
                <a:gd name="connsiteX1" fmla="*/ 414780 w 1263192"/>
                <a:gd name="connsiteY1" fmla="*/ 478598 h 501609"/>
                <a:gd name="connsiteX2" fmla="*/ 556182 w 1263192"/>
                <a:gd name="connsiteY2" fmla="*/ 280636 h 501609"/>
                <a:gd name="connsiteX3" fmla="*/ 772999 w 1263192"/>
                <a:gd name="connsiteY3" fmla="*/ 16686 h 501609"/>
                <a:gd name="connsiteX4" fmla="*/ 1084083 w 1263192"/>
                <a:gd name="connsiteY4" fmla="*/ 26112 h 501609"/>
                <a:gd name="connsiteX5" fmla="*/ 1263192 w 1263192"/>
                <a:gd name="connsiteY5" fmla="*/ 16685 h 501609"/>
                <a:gd name="connsiteX0" fmla="*/ 0 w 1263192"/>
                <a:gd name="connsiteY0" fmla="*/ 494442 h 517453"/>
                <a:gd name="connsiteX1" fmla="*/ 414780 w 1263192"/>
                <a:gd name="connsiteY1" fmla="*/ 494442 h 517453"/>
                <a:gd name="connsiteX2" fmla="*/ 556182 w 1263192"/>
                <a:gd name="connsiteY2" fmla="*/ 296480 h 517453"/>
                <a:gd name="connsiteX3" fmla="*/ 772999 w 1263192"/>
                <a:gd name="connsiteY3" fmla="*/ 32530 h 517453"/>
                <a:gd name="connsiteX4" fmla="*/ 1084083 w 1263192"/>
                <a:gd name="connsiteY4" fmla="*/ 4248 h 517453"/>
                <a:gd name="connsiteX5" fmla="*/ 1263192 w 1263192"/>
                <a:gd name="connsiteY5" fmla="*/ 32529 h 517453"/>
                <a:gd name="connsiteX0" fmla="*/ 0 w 1282046"/>
                <a:gd name="connsiteY0" fmla="*/ 493187 h 516198"/>
                <a:gd name="connsiteX1" fmla="*/ 414780 w 1282046"/>
                <a:gd name="connsiteY1" fmla="*/ 493187 h 516198"/>
                <a:gd name="connsiteX2" fmla="*/ 556182 w 1282046"/>
                <a:gd name="connsiteY2" fmla="*/ 295225 h 516198"/>
                <a:gd name="connsiteX3" fmla="*/ 772999 w 1282046"/>
                <a:gd name="connsiteY3" fmla="*/ 31275 h 516198"/>
                <a:gd name="connsiteX4" fmla="*/ 1084083 w 1282046"/>
                <a:gd name="connsiteY4" fmla="*/ 2993 h 516198"/>
                <a:gd name="connsiteX5" fmla="*/ 1282046 w 1282046"/>
                <a:gd name="connsiteY5" fmla="*/ 12421 h 516198"/>
                <a:gd name="connsiteX0" fmla="*/ 0 w 1282046"/>
                <a:gd name="connsiteY0" fmla="*/ 493187 h 495494"/>
                <a:gd name="connsiteX1" fmla="*/ 216817 w 1282046"/>
                <a:gd name="connsiteY1" fmla="*/ 248090 h 495494"/>
                <a:gd name="connsiteX2" fmla="*/ 556182 w 1282046"/>
                <a:gd name="connsiteY2" fmla="*/ 295225 h 495494"/>
                <a:gd name="connsiteX3" fmla="*/ 772999 w 1282046"/>
                <a:gd name="connsiteY3" fmla="*/ 31275 h 495494"/>
                <a:gd name="connsiteX4" fmla="*/ 1084083 w 1282046"/>
                <a:gd name="connsiteY4" fmla="*/ 2993 h 495494"/>
                <a:gd name="connsiteX5" fmla="*/ 1282046 w 1282046"/>
                <a:gd name="connsiteY5" fmla="*/ 12421 h 495494"/>
                <a:gd name="connsiteX0" fmla="*/ 0 w 1282046"/>
                <a:gd name="connsiteY0" fmla="*/ 491030 h 493754"/>
                <a:gd name="connsiteX1" fmla="*/ 216817 w 1282046"/>
                <a:gd name="connsiteY1" fmla="*/ 245933 h 493754"/>
                <a:gd name="connsiteX2" fmla="*/ 490194 w 1282046"/>
                <a:gd name="connsiteY2" fmla="*/ 47971 h 493754"/>
                <a:gd name="connsiteX3" fmla="*/ 772999 w 1282046"/>
                <a:gd name="connsiteY3" fmla="*/ 29118 h 493754"/>
                <a:gd name="connsiteX4" fmla="*/ 1084083 w 1282046"/>
                <a:gd name="connsiteY4" fmla="*/ 836 h 493754"/>
                <a:gd name="connsiteX5" fmla="*/ 1282046 w 1282046"/>
                <a:gd name="connsiteY5" fmla="*/ 10264 h 493754"/>
                <a:gd name="connsiteX0" fmla="*/ 0 w 1282046"/>
                <a:gd name="connsiteY0" fmla="*/ 519779 h 522503"/>
                <a:gd name="connsiteX1" fmla="*/ 216817 w 1282046"/>
                <a:gd name="connsiteY1" fmla="*/ 274682 h 522503"/>
                <a:gd name="connsiteX2" fmla="*/ 490194 w 1282046"/>
                <a:gd name="connsiteY2" fmla="*/ 76720 h 522503"/>
                <a:gd name="connsiteX3" fmla="*/ 782426 w 1282046"/>
                <a:gd name="connsiteY3" fmla="*/ 1307 h 522503"/>
                <a:gd name="connsiteX4" fmla="*/ 1084083 w 1282046"/>
                <a:gd name="connsiteY4" fmla="*/ 29585 h 522503"/>
                <a:gd name="connsiteX5" fmla="*/ 1282046 w 1282046"/>
                <a:gd name="connsiteY5" fmla="*/ 39013 h 522503"/>
                <a:gd name="connsiteX0" fmla="*/ 0 w 1282046"/>
                <a:gd name="connsiteY0" fmla="*/ 519779 h 522392"/>
                <a:gd name="connsiteX1" fmla="*/ 235671 w 1282046"/>
                <a:gd name="connsiteY1" fmla="*/ 265255 h 522392"/>
                <a:gd name="connsiteX2" fmla="*/ 490194 w 1282046"/>
                <a:gd name="connsiteY2" fmla="*/ 76720 h 522392"/>
                <a:gd name="connsiteX3" fmla="*/ 782426 w 1282046"/>
                <a:gd name="connsiteY3" fmla="*/ 1307 h 522392"/>
                <a:gd name="connsiteX4" fmla="*/ 1084083 w 1282046"/>
                <a:gd name="connsiteY4" fmla="*/ 29585 h 522392"/>
                <a:gd name="connsiteX5" fmla="*/ 1282046 w 1282046"/>
                <a:gd name="connsiteY5" fmla="*/ 39013 h 522392"/>
                <a:gd name="connsiteX0" fmla="*/ 0 w 1282046"/>
                <a:gd name="connsiteY0" fmla="*/ 519779 h 522025"/>
                <a:gd name="connsiteX1" fmla="*/ 235671 w 1282046"/>
                <a:gd name="connsiteY1" fmla="*/ 227548 h 522025"/>
                <a:gd name="connsiteX2" fmla="*/ 490194 w 1282046"/>
                <a:gd name="connsiteY2" fmla="*/ 76720 h 522025"/>
                <a:gd name="connsiteX3" fmla="*/ 782426 w 1282046"/>
                <a:gd name="connsiteY3" fmla="*/ 1307 h 522025"/>
                <a:gd name="connsiteX4" fmla="*/ 1084083 w 1282046"/>
                <a:gd name="connsiteY4" fmla="*/ 29585 h 522025"/>
                <a:gd name="connsiteX5" fmla="*/ 1282046 w 1282046"/>
                <a:gd name="connsiteY5" fmla="*/ 39013 h 522025"/>
                <a:gd name="connsiteX0" fmla="*/ 0 w 1282046"/>
                <a:gd name="connsiteY0" fmla="*/ 519779 h 522191"/>
                <a:gd name="connsiteX1" fmla="*/ 235671 w 1282046"/>
                <a:gd name="connsiteY1" fmla="*/ 227548 h 522191"/>
                <a:gd name="connsiteX2" fmla="*/ 490194 w 1282046"/>
                <a:gd name="connsiteY2" fmla="*/ 76720 h 522191"/>
                <a:gd name="connsiteX3" fmla="*/ 782426 w 1282046"/>
                <a:gd name="connsiteY3" fmla="*/ 1307 h 522191"/>
                <a:gd name="connsiteX4" fmla="*/ 1084083 w 1282046"/>
                <a:gd name="connsiteY4" fmla="*/ 29585 h 522191"/>
                <a:gd name="connsiteX5" fmla="*/ 1282046 w 1282046"/>
                <a:gd name="connsiteY5" fmla="*/ 39013 h 522191"/>
                <a:gd name="connsiteX0" fmla="*/ 0 w 1282046"/>
                <a:gd name="connsiteY0" fmla="*/ 519779 h 519779"/>
                <a:gd name="connsiteX1" fmla="*/ 235671 w 1282046"/>
                <a:gd name="connsiteY1" fmla="*/ 227548 h 519779"/>
                <a:gd name="connsiteX2" fmla="*/ 490194 w 1282046"/>
                <a:gd name="connsiteY2" fmla="*/ 76720 h 519779"/>
                <a:gd name="connsiteX3" fmla="*/ 782426 w 1282046"/>
                <a:gd name="connsiteY3" fmla="*/ 1307 h 519779"/>
                <a:gd name="connsiteX4" fmla="*/ 1084083 w 1282046"/>
                <a:gd name="connsiteY4" fmla="*/ 29585 h 519779"/>
                <a:gd name="connsiteX5" fmla="*/ 1282046 w 1282046"/>
                <a:gd name="connsiteY5" fmla="*/ 39013 h 519779"/>
                <a:gd name="connsiteX0" fmla="*/ 0 w 1282046"/>
                <a:gd name="connsiteY0" fmla="*/ 519779 h 519779"/>
                <a:gd name="connsiteX1" fmla="*/ 235671 w 1282046"/>
                <a:gd name="connsiteY1" fmla="*/ 227548 h 519779"/>
                <a:gd name="connsiteX2" fmla="*/ 490194 w 1282046"/>
                <a:gd name="connsiteY2" fmla="*/ 76720 h 519779"/>
                <a:gd name="connsiteX3" fmla="*/ 782426 w 1282046"/>
                <a:gd name="connsiteY3" fmla="*/ 1307 h 519779"/>
                <a:gd name="connsiteX4" fmla="*/ 1084083 w 1282046"/>
                <a:gd name="connsiteY4" fmla="*/ 29585 h 519779"/>
                <a:gd name="connsiteX5" fmla="*/ 1282046 w 1282046"/>
                <a:gd name="connsiteY5" fmla="*/ 39013 h 519779"/>
                <a:gd name="connsiteX0" fmla="*/ 0 w 1282046"/>
                <a:gd name="connsiteY0" fmla="*/ 519779 h 519779"/>
                <a:gd name="connsiteX1" fmla="*/ 235671 w 1282046"/>
                <a:gd name="connsiteY1" fmla="*/ 227548 h 519779"/>
                <a:gd name="connsiteX2" fmla="*/ 490194 w 1282046"/>
                <a:gd name="connsiteY2" fmla="*/ 76720 h 519779"/>
                <a:gd name="connsiteX3" fmla="*/ 782426 w 1282046"/>
                <a:gd name="connsiteY3" fmla="*/ 1307 h 519779"/>
                <a:gd name="connsiteX4" fmla="*/ 1084083 w 1282046"/>
                <a:gd name="connsiteY4" fmla="*/ 29585 h 519779"/>
                <a:gd name="connsiteX5" fmla="*/ 1282046 w 1282046"/>
                <a:gd name="connsiteY5" fmla="*/ 39013 h 519779"/>
                <a:gd name="connsiteX0" fmla="*/ 0 w 1282046"/>
                <a:gd name="connsiteY0" fmla="*/ 539296 h 539296"/>
                <a:gd name="connsiteX1" fmla="*/ 235671 w 1282046"/>
                <a:gd name="connsiteY1" fmla="*/ 247065 h 539296"/>
                <a:gd name="connsiteX2" fmla="*/ 490194 w 1282046"/>
                <a:gd name="connsiteY2" fmla="*/ 96237 h 539296"/>
                <a:gd name="connsiteX3" fmla="*/ 782426 w 1282046"/>
                <a:gd name="connsiteY3" fmla="*/ 20824 h 539296"/>
                <a:gd name="connsiteX4" fmla="*/ 1093509 w 1282046"/>
                <a:gd name="connsiteY4" fmla="*/ 1968 h 539296"/>
                <a:gd name="connsiteX5" fmla="*/ 1282046 w 1282046"/>
                <a:gd name="connsiteY5" fmla="*/ 58530 h 539296"/>
                <a:gd name="connsiteX0" fmla="*/ 0 w 1282046"/>
                <a:gd name="connsiteY0" fmla="*/ 540955 h 540955"/>
                <a:gd name="connsiteX1" fmla="*/ 235671 w 1282046"/>
                <a:gd name="connsiteY1" fmla="*/ 248724 h 540955"/>
                <a:gd name="connsiteX2" fmla="*/ 490194 w 1282046"/>
                <a:gd name="connsiteY2" fmla="*/ 97896 h 540955"/>
                <a:gd name="connsiteX3" fmla="*/ 782426 w 1282046"/>
                <a:gd name="connsiteY3" fmla="*/ 22483 h 540955"/>
                <a:gd name="connsiteX4" fmla="*/ 1093509 w 1282046"/>
                <a:gd name="connsiteY4" fmla="*/ 3627 h 540955"/>
                <a:gd name="connsiteX5" fmla="*/ 1282046 w 1282046"/>
                <a:gd name="connsiteY5" fmla="*/ 3628 h 540955"/>
                <a:gd name="connsiteX0" fmla="*/ 0 w 1282046"/>
                <a:gd name="connsiteY0" fmla="*/ 584622 h 584622"/>
                <a:gd name="connsiteX1" fmla="*/ 235671 w 1282046"/>
                <a:gd name="connsiteY1" fmla="*/ 292391 h 584622"/>
                <a:gd name="connsiteX2" fmla="*/ 490194 w 1282046"/>
                <a:gd name="connsiteY2" fmla="*/ 141563 h 584622"/>
                <a:gd name="connsiteX3" fmla="*/ 782426 w 1282046"/>
                <a:gd name="connsiteY3" fmla="*/ 66150 h 584622"/>
                <a:gd name="connsiteX4" fmla="*/ 1093509 w 1282046"/>
                <a:gd name="connsiteY4" fmla="*/ 160 h 584622"/>
                <a:gd name="connsiteX5" fmla="*/ 1282046 w 1282046"/>
                <a:gd name="connsiteY5" fmla="*/ 47295 h 584622"/>
                <a:gd name="connsiteX0" fmla="*/ 0 w 1329180"/>
                <a:gd name="connsiteY0" fmla="*/ 632348 h 632348"/>
                <a:gd name="connsiteX1" fmla="*/ 235671 w 1329180"/>
                <a:gd name="connsiteY1" fmla="*/ 340117 h 632348"/>
                <a:gd name="connsiteX2" fmla="*/ 490194 w 1329180"/>
                <a:gd name="connsiteY2" fmla="*/ 189289 h 632348"/>
                <a:gd name="connsiteX3" fmla="*/ 782426 w 1329180"/>
                <a:gd name="connsiteY3" fmla="*/ 113876 h 632348"/>
                <a:gd name="connsiteX4" fmla="*/ 1093509 w 1329180"/>
                <a:gd name="connsiteY4" fmla="*/ 47886 h 632348"/>
                <a:gd name="connsiteX5" fmla="*/ 1329180 w 1329180"/>
                <a:gd name="connsiteY5" fmla="*/ 753 h 632348"/>
                <a:gd name="connsiteX0" fmla="*/ 0 w 1329180"/>
                <a:gd name="connsiteY0" fmla="*/ 632295 h 632295"/>
                <a:gd name="connsiteX1" fmla="*/ 235671 w 1329180"/>
                <a:gd name="connsiteY1" fmla="*/ 340064 h 632295"/>
                <a:gd name="connsiteX2" fmla="*/ 490194 w 1329180"/>
                <a:gd name="connsiteY2" fmla="*/ 189236 h 632295"/>
                <a:gd name="connsiteX3" fmla="*/ 791853 w 1329180"/>
                <a:gd name="connsiteY3" fmla="*/ 94969 h 632295"/>
                <a:gd name="connsiteX4" fmla="*/ 1093509 w 1329180"/>
                <a:gd name="connsiteY4" fmla="*/ 47833 h 632295"/>
                <a:gd name="connsiteX5" fmla="*/ 1329180 w 1329180"/>
                <a:gd name="connsiteY5" fmla="*/ 700 h 632295"/>
                <a:gd name="connsiteX0" fmla="*/ 0 w 1329180"/>
                <a:gd name="connsiteY0" fmla="*/ 632295 h 632295"/>
                <a:gd name="connsiteX1" fmla="*/ 235671 w 1329180"/>
                <a:gd name="connsiteY1" fmla="*/ 340064 h 632295"/>
                <a:gd name="connsiteX2" fmla="*/ 490194 w 1329180"/>
                <a:gd name="connsiteY2" fmla="*/ 189236 h 632295"/>
                <a:gd name="connsiteX3" fmla="*/ 791853 w 1329180"/>
                <a:gd name="connsiteY3" fmla="*/ 94969 h 632295"/>
                <a:gd name="connsiteX4" fmla="*/ 1093509 w 1329180"/>
                <a:gd name="connsiteY4" fmla="*/ 47833 h 632295"/>
                <a:gd name="connsiteX5" fmla="*/ 1329180 w 1329180"/>
                <a:gd name="connsiteY5" fmla="*/ 700 h 632295"/>
                <a:gd name="connsiteX0" fmla="*/ 0 w 1348034"/>
                <a:gd name="connsiteY0" fmla="*/ 604865 h 604865"/>
                <a:gd name="connsiteX1" fmla="*/ 235671 w 1348034"/>
                <a:gd name="connsiteY1" fmla="*/ 312634 h 604865"/>
                <a:gd name="connsiteX2" fmla="*/ 490194 w 1348034"/>
                <a:gd name="connsiteY2" fmla="*/ 161806 h 604865"/>
                <a:gd name="connsiteX3" fmla="*/ 791853 w 1348034"/>
                <a:gd name="connsiteY3" fmla="*/ 67539 h 604865"/>
                <a:gd name="connsiteX4" fmla="*/ 1093509 w 1348034"/>
                <a:gd name="connsiteY4" fmla="*/ 20403 h 604865"/>
                <a:gd name="connsiteX5" fmla="*/ 1348034 w 1348034"/>
                <a:gd name="connsiteY5" fmla="*/ 1551 h 604865"/>
                <a:gd name="connsiteX0" fmla="*/ 0 w 1348034"/>
                <a:gd name="connsiteY0" fmla="*/ 604865 h 604865"/>
                <a:gd name="connsiteX1" fmla="*/ 359958 w 1348034"/>
                <a:gd name="connsiteY1" fmla="*/ 463554 h 604865"/>
                <a:gd name="connsiteX2" fmla="*/ 490194 w 1348034"/>
                <a:gd name="connsiteY2" fmla="*/ 161806 h 604865"/>
                <a:gd name="connsiteX3" fmla="*/ 791853 w 1348034"/>
                <a:gd name="connsiteY3" fmla="*/ 67539 h 604865"/>
                <a:gd name="connsiteX4" fmla="*/ 1093509 w 1348034"/>
                <a:gd name="connsiteY4" fmla="*/ 20403 h 604865"/>
                <a:gd name="connsiteX5" fmla="*/ 1348034 w 1348034"/>
                <a:gd name="connsiteY5" fmla="*/ 1551 h 604865"/>
                <a:gd name="connsiteX0" fmla="*/ 0 w 1348034"/>
                <a:gd name="connsiteY0" fmla="*/ 604865 h 604865"/>
                <a:gd name="connsiteX1" fmla="*/ 359958 w 1348034"/>
                <a:gd name="connsiteY1" fmla="*/ 463554 h 604865"/>
                <a:gd name="connsiteX2" fmla="*/ 587848 w 1348034"/>
                <a:gd name="connsiteY2" fmla="*/ 152929 h 604865"/>
                <a:gd name="connsiteX3" fmla="*/ 791853 w 1348034"/>
                <a:gd name="connsiteY3" fmla="*/ 67539 h 604865"/>
                <a:gd name="connsiteX4" fmla="*/ 1093509 w 1348034"/>
                <a:gd name="connsiteY4" fmla="*/ 20403 h 604865"/>
                <a:gd name="connsiteX5" fmla="*/ 1348034 w 1348034"/>
                <a:gd name="connsiteY5" fmla="*/ 1551 h 604865"/>
                <a:gd name="connsiteX0" fmla="*/ 0 w 1348034"/>
                <a:gd name="connsiteY0" fmla="*/ 604865 h 604865"/>
                <a:gd name="connsiteX1" fmla="*/ 359958 w 1348034"/>
                <a:gd name="connsiteY1" fmla="*/ 463554 h 604865"/>
                <a:gd name="connsiteX2" fmla="*/ 587848 w 1348034"/>
                <a:gd name="connsiteY2" fmla="*/ 152929 h 604865"/>
                <a:gd name="connsiteX3" fmla="*/ 827364 w 1348034"/>
                <a:gd name="connsiteY3" fmla="*/ 32028 h 604865"/>
                <a:gd name="connsiteX4" fmla="*/ 1093509 w 1348034"/>
                <a:gd name="connsiteY4" fmla="*/ 20403 h 604865"/>
                <a:gd name="connsiteX5" fmla="*/ 1348034 w 1348034"/>
                <a:gd name="connsiteY5" fmla="*/ 1551 h 604865"/>
                <a:gd name="connsiteX0" fmla="*/ 0 w 1348034"/>
                <a:gd name="connsiteY0" fmla="*/ 615461 h 615461"/>
                <a:gd name="connsiteX1" fmla="*/ 359958 w 1348034"/>
                <a:gd name="connsiteY1" fmla="*/ 474150 h 615461"/>
                <a:gd name="connsiteX2" fmla="*/ 587848 w 1348034"/>
                <a:gd name="connsiteY2" fmla="*/ 163525 h 615461"/>
                <a:gd name="connsiteX3" fmla="*/ 827364 w 1348034"/>
                <a:gd name="connsiteY3" fmla="*/ 42624 h 615461"/>
                <a:gd name="connsiteX4" fmla="*/ 1093509 w 1348034"/>
                <a:gd name="connsiteY4" fmla="*/ 4366 h 615461"/>
                <a:gd name="connsiteX5" fmla="*/ 1348034 w 1348034"/>
                <a:gd name="connsiteY5" fmla="*/ 12147 h 615461"/>
                <a:gd name="connsiteX0" fmla="*/ 0 w 1348034"/>
                <a:gd name="connsiteY0" fmla="*/ 623766 h 623766"/>
                <a:gd name="connsiteX1" fmla="*/ 359958 w 1348034"/>
                <a:gd name="connsiteY1" fmla="*/ 482455 h 623766"/>
                <a:gd name="connsiteX2" fmla="*/ 587848 w 1348034"/>
                <a:gd name="connsiteY2" fmla="*/ 171830 h 623766"/>
                <a:gd name="connsiteX3" fmla="*/ 827364 w 1348034"/>
                <a:gd name="connsiteY3" fmla="*/ 50929 h 623766"/>
                <a:gd name="connsiteX4" fmla="*/ 1093509 w 1348034"/>
                <a:gd name="connsiteY4" fmla="*/ 12671 h 623766"/>
                <a:gd name="connsiteX5" fmla="*/ 1348034 w 1348034"/>
                <a:gd name="connsiteY5" fmla="*/ 2697 h 623766"/>
                <a:gd name="connsiteX0" fmla="*/ 0 w 1348034"/>
                <a:gd name="connsiteY0" fmla="*/ 623766 h 623766"/>
                <a:gd name="connsiteX1" fmla="*/ 359958 w 1348034"/>
                <a:gd name="connsiteY1" fmla="*/ 482455 h 623766"/>
                <a:gd name="connsiteX2" fmla="*/ 587848 w 1348034"/>
                <a:gd name="connsiteY2" fmla="*/ 171830 h 623766"/>
                <a:gd name="connsiteX3" fmla="*/ 827364 w 1348034"/>
                <a:gd name="connsiteY3" fmla="*/ 50929 h 623766"/>
                <a:gd name="connsiteX4" fmla="*/ 1093509 w 1348034"/>
                <a:gd name="connsiteY4" fmla="*/ 12671 h 623766"/>
                <a:gd name="connsiteX5" fmla="*/ 1348034 w 1348034"/>
                <a:gd name="connsiteY5" fmla="*/ 2697 h 623766"/>
                <a:gd name="connsiteX0" fmla="*/ 0 w 1348034"/>
                <a:gd name="connsiteY0" fmla="*/ 623766 h 623766"/>
                <a:gd name="connsiteX1" fmla="*/ 359958 w 1348034"/>
                <a:gd name="connsiteY1" fmla="*/ 482455 h 623766"/>
                <a:gd name="connsiteX2" fmla="*/ 587848 w 1348034"/>
                <a:gd name="connsiteY2" fmla="*/ 171830 h 623766"/>
                <a:gd name="connsiteX3" fmla="*/ 827364 w 1348034"/>
                <a:gd name="connsiteY3" fmla="*/ 50929 h 623766"/>
                <a:gd name="connsiteX4" fmla="*/ 1093509 w 1348034"/>
                <a:gd name="connsiteY4" fmla="*/ 12671 h 623766"/>
                <a:gd name="connsiteX5" fmla="*/ 1348034 w 1348034"/>
                <a:gd name="connsiteY5" fmla="*/ 2697 h 623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8034" h="623766">
                  <a:moveTo>
                    <a:pt x="0" y="623766"/>
                  </a:moveTo>
                  <a:cubicBezTo>
                    <a:pt x="141410" y="592190"/>
                    <a:pt x="261983" y="557778"/>
                    <a:pt x="359958" y="482455"/>
                  </a:cubicBezTo>
                  <a:cubicBezTo>
                    <a:pt x="457933" y="407132"/>
                    <a:pt x="509947" y="243751"/>
                    <a:pt x="587848" y="171830"/>
                  </a:cubicBezTo>
                  <a:cubicBezTo>
                    <a:pt x="665749" y="99909"/>
                    <a:pt x="743087" y="77456"/>
                    <a:pt x="827364" y="50929"/>
                  </a:cubicBezTo>
                  <a:cubicBezTo>
                    <a:pt x="911641" y="24402"/>
                    <a:pt x="1000812" y="23669"/>
                    <a:pt x="1093509" y="12671"/>
                  </a:cubicBezTo>
                  <a:cubicBezTo>
                    <a:pt x="1186206" y="1673"/>
                    <a:pt x="1309541" y="-3588"/>
                    <a:pt x="1348034" y="2697"/>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p:cNvGrpSpPr/>
            <p:nvPr/>
          </p:nvGrpSpPr>
          <p:grpSpPr>
            <a:xfrm>
              <a:off x="5537445" y="973058"/>
              <a:ext cx="2026481" cy="1254773"/>
              <a:chOff x="1912337" y="2672593"/>
              <a:chExt cx="2026481" cy="1254773"/>
            </a:xfrm>
          </p:grpSpPr>
          <p:grpSp>
            <p:nvGrpSpPr>
              <p:cNvPr id="76" name="Group 75"/>
              <p:cNvGrpSpPr/>
              <p:nvPr/>
            </p:nvGrpSpPr>
            <p:grpSpPr>
              <a:xfrm>
                <a:off x="1912337" y="2672593"/>
                <a:ext cx="1965474" cy="914400"/>
                <a:chOff x="1912337" y="2672593"/>
                <a:chExt cx="1965474" cy="914400"/>
              </a:xfrm>
            </p:grpSpPr>
            <p:grpSp>
              <p:nvGrpSpPr>
                <p:cNvPr id="78" name="Group 77"/>
                <p:cNvGrpSpPr/>
                <p:nvPr/>
              </p:nvGrpSpPr>
              <p:grpSpPr>
                <a:xfrm>
                  <a:off x="2658611" y="2672593"/>
                  <a:ext cx="1219200" cy="914400"/>
                  <a:chOff x="2658611" y="2672593"/>
                  <a:chExt cx="1219200" cy="914400"/>
                </a:xfrm>
              </p:grpSpPr>
              <p:cxnSp>
                <p:nvCxnSpPr>
                  <p:cNvPr id="80" name="Straight Arrow Connector 79"/>
                  <p:cNvCxnSpPr/>
                  <p:nvPr/>
                </p:nvCxnSpPr>
                <p:spPr>
                  <a:xfrm flipV="1">
                    <a:off x="2667000" y="2672593"/>
                    <a:ext cx="0" cy="9144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1" name="Straight Arrow Connector 80"/>
                  <p:cNvCxnSpPr/>
                  <p:nvPr/>
                </p:nvCxnSpPr>
                <p:spPr>
                  <a:xfrm rot="5400000" flipV="1">
                    <a:off x="3268211" y="2953984"/>
                    <a:ext cx="0" cy="12192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mc:AlternateContent xmlns:mc="http://schemas.openxmlformats.org/markup-compatibility/2006" xmlns:a14="http://schemas.microsoft.com/office/drawing/2010/main">
              <mc:Choice Requires="a14">
                <p:sp>
                  <p:nvSpPr>
                    <p:cNvPr id="79" name="TextBox 78"/>
                    <p:cNvSpPr txBox="1"/>
                    <p:nvPr/>
                  </p:nvSpPr>
                  <p:spPr>
                    <a:xfrm>
                      <a:off x="1912337" y="2698646"/>
                      <a:ext cx="740459" cy="611834"/>
                    </a:xfrm>
                    <a:prstGeom prst="rect">
                      <a:avLst/>
                    </a:prstGeom>
                    <a:noFill/>
                  </p:spPr>
                  <p:txBody>
                    <a:bodyPr vert="vert270" wrap="none" rtlCol="0">
                      <a:spAutoFit/>
                    </a:bodyPr>
                    <a:lstStyle/>
                    <a:p>
                      <a:pPr/>
                      <a14:m>
                        <m:oMathPara xmlns:m="http://schemas.openxmlformats.org/officeDocument/2006/math">
                          <m:oMathParaPr>
                            <m:jc m:val="centerGroup"/>
                          </m:oMathParaPr>
                          <m:oMath xmlns:m="http://schemas.openxmlformats.org/officeDocument/2006/math">
                            <m:f>
                              <m:fPr>
                                <m:ctrlPr>
                                  <a:rPr lang="en-US" b="0" i="1" smtClean="0">
                                    <a:solidFill>
                                      <a:srgbClr val="0000CC"/>
                                    </a:solidFill>
                                    <a:latin typeface="Cambria Math" panose="02040503050406030204" pitchFamily="18" charset="0"/>
                                  </a:rPr>
                                </m:ctrlPr>
                              </m:fPr>
                              <m:num>
                                <m:sSub>
                                  <m:sSubPr>
                                    <m:ctrlPr>
                                      <a:rPr lang="en-US" b="0" i="1" smtClean="0">
                                        <a:solidFill>
                                          <a:srgbClr val="0000CC"/>
                                        </a:solidFill>
                                        <a:latin typeface="Cambria Math" panose="02040503050406030204" pitchFamily="18" charset="0"/>
                                      </a:rPr>
                                    </m:ctrlPr>
                                  </m:sSubPr>
                                  <m:e>
                                    <m:sSup>
                                      <m:sSupPr>
                                        <m:ctrlPr>
                                          <a:rPr lang="en-US" b="0" i="1" smtClean="0">
                                            <a:solidFill>
                                              <a:srgbClr val="0000CC"/>
                                            </a:solidFill>
                                            <a:latin typeface="Cambria Math" panose="02040503050406030204" pitchFamily="18" charset="0"/>
                                          </a:rPr>
                                        </m:ctrlPr>
                                      </m:sSupPr>
                                      <m:e>
                                        <m:r>
                                          <a:rPr lang="en-US" b="0" i="1" smtClean="0">
                                            <a:solidFill>
                                              <a:srgbClr val="0000CC"/>
                                            </a:solidFill>
                                            <a:latin typeface="Cambria Math" panose="02040503050406030204" pitchFamily="18" charset="0"/>
                                          </a:rPr>
                                          <m:t>𝑑</m:t>
                                        </m:r>
                                      </m:e>
                                      <m:sup>
                                        <m:r>
                                          <a:rPr lang="en-US" b="0" i="1" smtClean="0">
                                            <a:solidFill>
                                              <a:srgbClr val="0000CC"/>
                                            </a:solidFill>
                                            <a:latin typeface="Cambria Math" panose="02040503050406030204" pitchFamily="18" charset="0"/>
                                          </a:rPr>
                                          <m:t>2</m:t>
                                        </m:r>
                                      </m:sup>
                                    </m:sSup>
                                    <m:r>
                                      <m:rPr>
                                        <m:sty m:val="p"/>
                                      </m:rPr>
                                      <a:rPr lang="en-US" b="0" i="0" smtClean="0">
                                        <a:solidFill>
                                          <a:srgbClr val="0000CC"/>
                                        </a:solidFill>
                                        <a:latin typeface="Cambria Math" panose="02040503050406030204" pitchFamily="18" charset="0"/>
                                      </a:rPr>
                                      <m:t>P</m:t>
                                    </m:r>
                                  </m:e>
                                  <m:sub>
                                    <m:r>
                                      <a:rPr lang="en-US" b="0" i="0" smtClean="0">
                                        <a:solidFill>
                                          <a:srgbClr val="0000CC"/>
                                        </a:solidFill>
                                        <a:latin typeface="Cambria Math" panose="02040503050406030204" pitchFamily="18" charset="0"/>
                                      </a:rPr>
                                      <m:t>3</m:t>
                                    </m:r>
                                  </m:sub>
                                </m:sSub>
                              </m:num>
                              <m:den>
                                <m:r>
                                  <a:rPr lang="en-US" b="0" i="1" smtClean="0">
                                    <a:solidFill>
                                      <a:srgbClr val="0000CC"/>
                                    </a:solidFill>
                                    <a:latin typeface="Cambria Math" panose="02040503050406030204" pitchFamily="18" charset="0"/>
                                  </a:rPr>
                                  <m:t>𝑑𝑡</m:t>
                                </m:r>
                              </m:den>
                            </m:f>
                          </m:oMath>
                        </m:oMathPara>
                      </a14:m>
                      <a:endParaRPr lang="en-US" dirty="0">
                        <a:solidFill>
                          <a:srgbClr val="0000CC"/>
                        </a:solidFill>
                      </a:endParaRPr>
                    </a:p>
                  </p:txBody>
                </p:sp>
              </mc:Choice>
              <mc:Fallback xmlns="">
                <p:sp>
                  <p:nvSpPr>
                    <p:cNvPr id="79" name="TextBox 78"/>
                    <p:cNvSpPr txBox="1">
                      <a:spLocks noRot="1" noChangeAspect="1" noMove="1" noResize="1" noEditPoints="1" noAdjustHandles="1" noChangeArrowheads="1" noChangeShapeType="1" noTextEdit="1"/>
                    </p:cNvSpPr>
                    <p:nvPr/>
                  </p:nvSpPr>
                  <p:spPr>
                    <a:xfrm>
                      <a:off x="1912337" y="2698646"/>
                      <a:ext cx="740459" cy="611834"/>
                    </a:xfrm>
                    <a:prstGeom prst="rect">
                      <a:avLst/>
                    </a:prstGeom>
                    <a:blipFill rotWithShape="0">
                      <a:blip r:embed="rId11"/>
                      <a:stretch>
                        <a:fillRect/>
                      </a:stretch>
                    </a:blipFill>
                  </p:spPr>
                  <p:txBody>
                    <a:bodyPr/>
                    <a:lstStyle/>
                    <a:p>
                      <a:r>
                        <a:rPr lang="en-US">
                          <a:noFill/>
                        </a:rPr>
                        <a:t> </a:t>
                      </a:r>
                    </a:p>
                  </p:txBody>
                </p:sp>
              </mc:Fallback>
            </mc:AlternateContent>
          </p:grpSp>
          <mc:AlternateContent xmlns:mc="http://schemas.openxmlformats.org/markup-compatibility/2006" xmlns:a14="http://schemas.microsoft.com/office/drawing/2010/main">
            <mc:Choice Requires="a14">
              <p:sp>
                <p:nvSpPr>
                  <p:cNvPr id="77" name="TextBox 76"/>
                  <p:cNvSpPr txBox="1"/>
                  <p:nvPr/>
                </p:nvSpPr>
                <p:spPr>
                  <a:xfrm>
                    <a:off x="2597603" y="3558034"/>
                    <a:ext cx="1341215"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b="0" i="1" dirty="0" smtClean="0">
                                  <a:solidFill>
                                    <a:srgbClr val="0000CC"/>
                                  </a:solidFill>
                                  <a:latin typeface="Cambria Math" panose="02040503050406030204" pitchFamily="18" charset="0"/>
                                </a:rPr>
                              </m:ctrlPr>
                            </m:sSubPr>
                            <m:e>
                              <m:r>
                                <m:rPr>
                                  <m:sty m:val="p"/>
                                </m:rPr>
                                <a:rPr lang="en-US" b="0" i="0" dirty="0" smtClean="0">
                                  <a:solidFill>
                                    <a:srgbClr val="0000CC"/>
                                  </a:solidFill>
                                  <a:latin typeface="Cambria Math" panose="02040503050406030204" pitchFamily="18" charset="0"/>
                                </a:rPr>
                                <m:t>P</m:t>
                              </m:r>
                            </m:e>
                            <m:sub>
                              <m:r>
                                <a:rPr lang="en-US" b="0" i="0" dirty="0" smtClean="0">
                                  <a:solidFill>
                                    <a:srgbClr val="0000CC"/>
                                  </a:solidFill>
                                  <a:latin typeface="Cambria Math" panose="02040503050406030204" pitchFamily="18" charset="0"/>
                                </a:rPr>
                                <m:t>1</m:t>
                              </m:r>
                            </m:sub>
                          </m:sSub>
                        </m:oMath>
                      </m:oMathPara>
                    </a14:m>
                    <a:endParaRPr lang="en-US" dirty="0">
                      <a:solidFill>
                        <a:srgbClr val="0000CC"/>
                      </a:solidFill>
                    </a:endParaRPr>
                  </a:p>
                </p:txBody>
              </p:sp>
            </mc:Choice>
            <mc:Fallback xmlns="">
              <p:sp>
                <p:nvSpPr>
                  <p:cNvPr id="77" name="TextBox 76"/>
                  <p:cNvSpPr txBox="1">
                    <a:spLocks noRot="1" noChangeAspect="1" noMove="1" noResize="1" noEditPoints="1" noAdjustHandles="1" noChangeArrowheads="1" noChangeShapeType="1" noTextEdit="1"/>
                  </p:cNvSpPr>
                  <p:nvPr/>
                </p:nvSpPr>
                <p:spPr>
                  <a:xfrm>
                    <a:off x="2597603" y="3558034"/>
                    <a:ext cx="1341215" cy="369332"/>
                  </a:xfrm>
                  <a:prstGeom prst="rect">
                    <a:avLst/>
                  </a:prstGeom>
                  <a:blipFill rotWithShape="0">
                    <a:blip r:embed="rId12"/>
                    <a:stretch>
                      <a:fillRect/>
                    </a:stretch>
                  </a:blipFill>
                </p:spPr>
                <p:txBody>
                  <a:bodyPr/>
                  <a:lstStyle/>
                  <a:p>
                    <a:r>
                      <a:rPr lang="en-US">
                        <a:noFill/>
                      </a:rPr>
                      <a:t> </a:t>
                    </a:r>
                  </a:p>
                </p:txBody>
              </p:sp>
            </mc:Fallback>
          </mc:AlternateContent>
        </p:grpSp>
      </p:grpSp>
      <p:sp>
        <p:nvSpPr>
          <p:cNvPr id="3" name="Multiply 2"/>
          <p:cNvSpPr/>
          <p:nvPr/>
        </p:nvSpPr>
        <p:spPr>
          <a:xfrm>
            <a:off x="3135615" y="4549101"/>
            <a:ext cx="369585" cy="397570"/>
          </a:xfrm>
          <a:prstGeom prst="mathMultiply">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Equal 9"/>
          <p:cNvSpPr/>
          <p:nvPr/>
        </p:nvSpPr>
        <p:spPr>
          <a:xfrm>
            <a:off x="5728978" y="4590680"/>
            <a:ext cx="368247" cy="277637"/>
          </a:xfrm>
          <a:prstGeom prst="mathEqual">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82" name="Picture 81"/>
          <p:cNvPicPr>
            <a:picLocks noChangeAspect="1"/>
          </p:cNvPicPr>
          <p:nvPr/>
        </p:nvPicPr>
        <p:blipFill rotWithShape="1">
          <a:blip r:embed="rId4"/>
          <a:srcRect l="15528" t="10278" r="78464" b="52371"/>
          <a:stretch/>
        </p:blipFill>
        <p:spPr>
          <a:xfrm>
            <a:off x="8528166" y="3917153"/>
            <a:ext cx="321732" cy="1696767"/>
          </a:xfrm>
          <a:prstGeom prst="rect">
            <a:avLst/>
          </a:prstGeom>
        </p:spPr>
      </p:pic>
      <p:sp>
        <p:nvSpPr>
          <p:cNvPr id="83" name="Plus 82"/>
          <p:cNvSpPr/>
          <p:nvPr/>
        </p:nvSpPr>
        <p:spPr>
          <a:xfrm>
            <a:off x="8757179" y="5165002"/>
            <a:ext cx="261937" cy="228600"/>
          </a:xfrm>
          <a:prstGeom prst="mathPlus">
            <a:avLst/>
          </a:prstGeom>
          <a:solidFill>
            <a:srgbClr val="00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9" name="Picture 58"/>
          <p:cNvPicPr>
            <a:picLocks noChangeAspect="1"/>
          </p:cNvPicPr>
          <p:nvPr/>
        </p:nvPicPr>
        <p:blipFill rotWithShape="1">
          <a:blip r:embed="rId4"/>
          <a:srcRect l="15627" t="10278" r="78464" b="69470"/>
          <a:stretch/>
        </p:blipFill>
        <p:spPr>
          <a:xfrm>
            <a:off x="1288067" y="4993415"/>
            <a:ext cx="316401" cy="920025"/>
          </a:xfrm>
          <a:prstGeom prst="rect">
            <a:avLst/>
          </a:prstGeom>
        </p:spPr>
      </p:pic>
      <p:pic>
        <p:nvPicPr>
          <p:cNvPr id="61" name="Picture 60"/>
          <p:cNvPicPr>
            <a:picLocks noChangeAspect="1"/>
          </p:cNvPicPr>
          <p:nvPr/>
        </p:nvPicPr>
        <p:blipFill rotWithShape="1">
          <a:blip r:embed="rId4"/>
          <a:srcRect l="15528" t="25498" r="78680" b="52371"/>
          <a:stretch/>
        </p:blipFill>
        <p:spPr>
          <a:xfrm>
            <a:off x="3744931" y="5008311"/>
            <a:ext cx="310131" cy="1005342"/>
          </a:xfrm>
          <a:prstGeom prst="rect">
            <a:avLst/>
          </a:prstGeom>
        </p:spPr>
      </p:pic>
      <p:sp>
        <p:nvSpPr>
          <p:cNvPr id="72" name="Plus 71"/>
          <p:cNvSpPr/>
          <p:nvPr/>
        </p:nvSpPr>
        <p:spPr>
          <a:xfrm>
            <a:off x="1461612" y="5510982"/>
            <a:ext cx="261937" cy="228600"/>
          </a:xfrm>
          <a:prstGeom prst="mathPlus">
            <a:avLst/>
          </a:prstGeom>
          <a:solidFill>
            <a:srgbClr val="00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Plus 83"/>
          <p:cNvSpPr/>
          <p:nvPr/>
        </p:nvSpPr>
        <p:spPr>
          <a:xfrm>
            <a:off x="3960438" y="5517155"/>
            <a:ext cx="261937" cy="228600"/>
          </a:xfrm>
          <a:prstGeom prst="mathPlus">
            <a:avLst/>
          </a:prstGeom>
          <a:solidFill>
            <a:srgbClr val="00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6559968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0" y="115119"/>
            <a:ext cx="6142183" cy="914400"/>
          </a:xfrm>
        </p:spPr>
        <p:txBody>
          <a:bodyPr/>
          <a:lstStyle/>
          <a:p>
            <a:r>
              <a:rPr lang="en-US" sz="3600" b="1" dirty="0" smtClean="0">
                <a:solidFill>
                  <a:srgbClr val="1421DC"/>
                </a:solidFill>
              </a:rPr>
              <a:t>Last Time: Biochemical Networks</a:t>
            </a:r>
          </a:p>
        </p:txBody>
      </p:sp>
      <p:sp>
        <p:nvSpPr>
          <p:cNvPr id="31747"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fld id="{C83B6CB5-5F98-4BAD-9EA2-BB65F3BB8815}" type="slidenum">
              <a:rPr lang="en-US" sz="1200">
                <a:solidFill>
                  <a:srgbClr val="898989"/>
                </a:solidFill>
                <a:ea typeface="ＭＳ Ｐゴシック" pitchFamily="34" charset="-128"/>
              </a:rPr>
              <a:pPr eaLnBrk="1" hangingPunct="1"/>
              <a:t>4</a:t>
            </a:fld>
            <a:endParaRPr lang="en-US" sz="1200">
              <a:solidFill>
                <a:srgbClr val="898989"/>
              </a:solidFill>
              <a:ea typeface="ＭＳ Ｐゴシック" pitchFamily="34" charset="-128"/>
            </a:endParaRPr>
          </a:p>
        </p:txBody>
      </p:sp>
      <p:pic>
        <p:nvPicPr>
          <p:cNvPr id="31748" name="Picture 3"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9" name="Picture 4"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Rectangle 14"/>
          <p:cNvSpPr/>
          <p:nvPr/>
        </p:nvSpPr>
        <p:spPr>
          <a:xfrm>
            <a:off x="466409" y="1167615"/>
            <a:ext cx="6181172" cy="1409617"/>
          </a:xfrm>
          <a:prstGeom prst="rect">
            <a:avLst/>
          </a:prstGeom>
        </p:spPr>
        <p:txBody>
          <a:bodyPr wrap="square">
            <a:spAutoFit/>
          </a:bodyPr>
          <a:lstStyle/>
          <a:p>
            <a:pPr marL="0" marR="0">
              <a:lnSpc>
                <a:spcPct val="107000"/>
              </a:lnSpc>
              <a:spcBef>
                <a:spcPts val="0"/>
              </a:spcBef>
              <a:spcAft>
                <a:spcPts val="0"/>
              </a:spcAft>
            </a:pPr>
            <a:r>
              <a:rPr lang="en-US" sz="2000" b="1" dirty="0" smtClean="0">
                <a:latin typeface="Calibri" panose="020F0502020204030204" pitchFamily="34" charset="0"/>
                <a:ea typeface="Calibri" panose="020F0502020204030204" pitchFamily="34" charset="0"/>
                <a:cs typeface="Times New Roman" panose="02020603050405020304" pitchFamily="18" charset="0"/>
              </a:rPr>
              <a:t>Objects: </a:t>
            </a:r>
            <a:r>
              <a:rPr lang="en-US" sz="2000" dirty="0" smtClean="0">
                <a:latin typeface="Calibri" panose="020F0502020204030204" pitchFamily="34" charset="0"/>
                <a:ea typeface="Calibri" panose="020F0502020204030204" pitchFamily="34" charset="0"/>
                <a:cs typeface="Times New Roman" panose="02020603050405020304" pitchFamily="18" charset="0"/>
              </a:rPr>
              <a:t>Chemical Species; Property: concentration</a:t>
            </a:r>
          </a:p>
          <a:p>
            <a:pPr marL="0" marR="0">
              <a:lnSpc>
                <a:spcPct val="107000"/>
              </a:lnSpc>
              <a:spcBef>
                <a:spcPts val="0"/>
              </a:spcBef>
              <a:spcAft>
                <a:spcPts val="0"/>
              </a:spcAft>
            </a:pPr>
            <a:endParaRPr lang="en-US" sz="2000" b="1" dirty="0" smtClean="0">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000" b="1" dirty="0">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2000" b="1" dirty="0" smtClean="0">
                <a:latin typeface="Calibri" panose="020F0502020204030204" pitchFamily="34" charset="0"/>
                <a:ea typeface="Calibri" panose="020F0502020204030204" pitchFamily="34" charset="0"/>
                <a:cs typeface="Times New Roman" panose="02020603050405020304" pitchFamily="18" charset="0"/>
              </a:rPr>
              <a:t>Behaviors: </a:t>
            </a:r>
            <a:r>
              <a:rPr lang="en-US" sz="2000" dirty="0" smtClean="0">
                <a:latin typeface="Calibri" panose="020F0502020204030204" pitchFamily="34" charset="0"/>
                <a:ea typeface="Calibri" panose="020F0502020204030204" pitchFamily="34" charset="0"/>
                <a:cs typeface="Times New Roman" panose="02020603050405020304" pitchFamily="18" charset="0"/>
              </a:rPr>
              <a:t>Decay; Property: rate</a:t>
            </a:r>
          </a:p>
        </p:txBody>
      </p:sp>
      <p:pic>
        <p:nvPicPr>
          <p:cNvPr id="2" name="Picture 1"/>
          <p:cNvPicPr>
            <a:picLocks noChangeAspect="1"/>
          </p:cNvPicPr>
          <p:nvPr/>
        </p:nvPicPr>
        <p:blipFill>
          <a:blip r:embed="rId5"/>
          <a:stretch>
            <a:fillRect/>
          </a:stretch>
        </p:blipFill>
        <p:spPr>
          <a:xfrm>
            <a:off x="6142183" y="0"/>
            <a:ext cx="3001817" cy="1734073"/>
          </a:xfrm>
          <a:prstGeom prst="rect">
            <a:avLst/>
          </a:prstGeom>
        </p:spPr>
      </p:pic>
      <mc:AlternateContent xmlns:mc="http://schemas.openxmlformats.org/markup-compatibility/2006" xmlns:a14="http://schemas.microsoft.com/office/drawing/2010/main">
        <mc:Choice Requires="a14">
          <p:sp>
            <p:nvSpPr>
              <p:cNvPr id="12" name="Rectangle 11"/>
              <p:cNvSpPr/>
              <p:nvPr/>
            </p:nvSpPr>
            <p:spPr>
              <a:xfrm>
                <a:off x="4495800" y="2057400"/>
                <a:ext cx="680058" cy="470129"/>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i="1" smtClean="0">
                          <a:latin typeface="Cambria Math" panose="02040503050406030204" pitchFamily="18" charset="0"/>
                          <a:ea typeface="Cambria Math" panose="02040503050406030204" pitchFamily="18" charset="0"/>
                        </a:rPr>
                        <m:t>𝐴</m:t>
                      </m:r>
                      <m:r>
                        <a:rPr lang="en-US" i="1" smtClean="0">
                          <a:latin typeface="Cambria Math" panose="02040503050406030204" pitchFamily="18" charset="0"/>
                          <a:ea typeface="Cambria Math" panose="02040503050406030204" pitchFamily="18" charset="0"/>
                        </a:rPr>
                        <m:t> </m:t>
                      </m:r>
                      <m:groupChr>
                        <m:groupChrPr>
                          <m:chr m:val="→"/>
                          <m:vertJc m:val="bot"/>
                          <m:ctrlPr>
                            <a:rPr lang="el-GR" i="1" smtClean="0">
                              <a:latin typeface="Cambria Math" panose="02040503050406030204" pitchFamily="18" charset="0"/>
                              <a:ea typeface="Cambria Math" panose="02040503050406030204" pitchFamily="18" charset="0"/>
                            </a:rPr>
                          </m:ctrlPr>
                        </m:groupChrPr>
                        <m:e>
                          <m:r>
                            <m:rPr>
                              <m:brk m:alnAt="2"/>
                            </m:rPr>
                            <a:rPr lang="en-US" b="0" i="1" smtClean="0">
                              <a:latin typeface="Cambria Math" panose="02040503050406030204" pitchFamily="18" charset="0"/>
                              <a:ea typeface="Cambria Math" panose="02040503050406030204" pitchFamily="18" charset="0"/>
                            </a:rPr>
                            <m:t>𝑘</m:t>
                          </m:r>
                        </m:e>
                      </m:groupChr>
                    </m:oMath>
                  </m:oMathPara>
                </a14:m>
                <a:endParaRPr lang="en-US" dirty="0" smtClean="0"/>
              </a:p>
            </p:txBody>
          </p:sp>
        </mc:Choice>
        <mc:Fallback xmlns="">
          <p:sp>
            <p:nvSpPr>
              <p:cNvPr id="12" name="Rectangle 11"/>
              <p:cNvSpPr>
                <a:spLocks noRot="1" noChangeAspect="1" noMove="1" noResize="1" noEditPoints="1" noAdjustHandles="1" noChangeArrowheads="1" noChangeShapeType="1" noTextEdit="1"/>
              </p:cNvSpPr>
              <p:nvPr/>
            </p:nvSpPr>
            <p:spPr>
              <a:xfrm>
                <a:off x="4495800" y="2057400"/>
                <a:ext cx="680058" cy="470129"/>
              </a:xfrm>
              <a:prstGeom prst="rect">
                <a:avLst/>
              </a:prstGeom>
              <a:blipFill rotWithShape="0">
                <a:blip r:embed="rId6"/>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22280931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6" name="Group 125"/>
          <p:cNvGrpSpPr/>
          <p:nvPr/>
        </p:nvGrpSpPr>
        <p:grpSpPr>
          <a:xfrm>
            <a:off x="4627473" y="2162706"/>
            <a:ext cx="837529" cy="1524001"/>
            <a:chOff x="8123353" y="2172834"/>
            <a:chExt cx="837529" cy="1524001"/>
          </a:xfrm>
        </p:grpSpPr>
        <p:grpSp>
          <p:nvGrpSpPr>
            <p:cNvPr id="127" name="Group 126"/>
            <p:cNvGrpSpPr/>
            <p:nvPr/>
          </p:nvGrpSpPr>
          <p:grpSpPr>
            <a:xfrm>
              <a:off x="8123353" y="2172834"/>
              <a:ext cx="837529" cy="1524001"/>
              <a:chOff x="8123353" y="2172834"/>
              <a:chExt cx="837529" cy="1524001"/>
            </a:xfrm>
          </p:grpSpPr>
          <p:grpSp>
            <p:nvGrpSpPr>
              <p:cNvPr id="129" name="Group 128"/>
              <p:cNvGrpSpPr/>
              <p:nvPr/>
            </p:nvGrpSpPr>
            <p:grpSpPr>
              <a:xfrm>
                <a:off x="8123353" y="2172834"/>
                <a:ext cx="837529" cy="1524001"/>
                <a:chOff x="8123353" y="2172834"/>
                <a:chExt cx="837529" cy="1524001"/>
              </a:xfrm>
            </p:grpSpPr>
            <p:grpSp>
              <p:nvGrpSpPr>
                <p:cNvPr id="131" name="Group 130"/>
                <p:cNvGrpSpPr/>
                <p:nvPr/>
              </p:nvGrpSpPr>
              <p:grpSpPr>
                <a:xfrm>
                  <a:off x="8275082" y="2172834"/>
                  <a:ext cx="685800" cy="1524001"/>
                  <a:chOff x="381000" y="2229297"/>
                  <a:chExt cx="685800" cy="1524001"/>
                </a:xfrm>
              </p:grpSpPr>
              <p:pic>
                <p:nvPicPr>
                  <p:cNvPr id="133" name="Picture 132"/>
                  <p:cNvPicPr>
                    <a:picLocks noChangeAspect="1"/>
                  </p:cNvPicPr>
                  <p:nvPr/>
                </p:nvPicPr>
                <p:blipFill rotWithShape="1">
                  <a:blip r:embed="rId2"/>
                  <a:srcRect l="7847" t="9604" r="77489" b="51980"/>
                  <a:stretch/>
                </p:blipFill>
                <p:spPr>
                  <a:xfrm>
                    <a:off x="381000" y="2229297"/>
                    <a:ext cx="685800" cy="1524001"/>
                  </a:xfrm>
                  <a:prstGeom prst="rect">
                    <a:avLst/>
                  </a:prstGeom>
                </p:spPr>
              </p:pic>
              <p:sp>
                <p:nvSpPr>
                  <p:cNvPr id="134" name="Rectangle 133"/>
                  <p:cNvSpPr/>
                  <p:nvPr/>
                </p:nvSpPr>
                <p:spPr>
                  <a:xfrm>
                    <a:off x="651164" y="2514600"/>
                    <a:ext cx="415636"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32" name="Picture 131"/>
                <p:cNvPicPr>
                  <a:picLocks noChangeAspect="1"/>
                </p:cNvPicPr>
                <p:nvPr/>
              </p:nvPicPr>
              <p:blipFill rotWithShape="1">
                <a:blip r:embed="rId2"/>
                <a:srcRect l="30604" t="11448" r="61256" b="54205"/>
                <a:stretch/>
              </p:blipFill>
              <p:spPr>
                <a:xfrm>
                  <a:off x="8123353" y="2251670"/>
                  <a:ext cx="511013" cy="1357742"/>
                </a:xfrm>
                <a:prstGeom prst="rect">
                  <a:avLst/>
                </a:prstGeom>
              </p:spPr>
            </p:pic>
          </p:grpSp>
          <p:sp>
            <p:nvSpPr>
              <p:cNvPr id="130" name="Rectangle 129"/>
              <p:cNvSpPr/>
              <p:nvPr/>
            </p:nvSpPr>
            <p:spPr>
              <a:xfrm>
                <a:off x="8229601" y="3542965"/>
                <a:ext cx="320674" cy="1538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28" name="Rectangle 127"/>
            <p:cNvSpPr/>
            <p:nvPr/>
          </p:nvSpPr>
          <p:spPr>
            <a:xfrm>
              <a:off x="8425450" y="2699982"/>
              <a:ext cx="320674" cy="1538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p:cNvSpPr>
            <a:spLocks noGrp="1"/>
          </p:cNvSpPr>
          <p:nvPr>
            <p:ph type="ctrTitle"/>
          </p:nvPr>
        </p:nvSpPr>
        <p:spPr>
          <a:xfrm>
            <a:off x="0" y="0"/>
            <a:ext cx="9143214" cy="762000"/>
          </a:xfrm>
        </p:spPr>
        <p:txBody>
          <a:bodyPr>
            <a:noAutofit/>
          </a:bodyPr>
          <a:lstStyle/>
          <a:p>
            <a:r>
              <a:rPr lang="en-US" sz="3600" b="1" dirty="0" smtClean="0">
                <a:solidFill>
                  <a:srgbClr val="0000CC"/>
                </a:solidFill>
              </a:rPr>
              <a:t>Network Motifs</a:t>
            </a:r>
            <a:endParaRPr lang="en-US" sz="3600" b="1" dirty="0">
              <a:solidFill>
                <a:srgbClr val="0000CC"/>
              </a:solidFill>
            </a:endParaRPr>
          </a:p>
        </p:txBody>
      </p:sp>
      <mc:AlternateContent xmlns:mc="http://schemas.openxmlformats.org/markup-compatibility/2006" xmlns:a14="http://schemas.microsoft.com/office/drawing/2010/main">
        <mc:Choice Requires="a14">
          <p:sp>
            <p:nvSpPr>
              <p:cNvPr id="4" name="TextBox 3"/>
              <p:cNvSpPr txBox="1"/>
              <p:nvPr/>
            </p:nvSpPr>
            <p:spPr>
              <a:xfrm>
                <a:off x="2293907" y="2745875"/>
                <a:ext cx="449162"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m:t>
                      </m:r>
                    </m:oMath>
                  </m:oMathPara>
                </a14:m>
                <a:endParaRPr lang="en-US" dirty="0"/>
              </a:p>
            </p:txBody>
          </p:sp>
        </mc:Choice>
        <mc:Fallback xmlns="">
          <p:sp>
            <p:nvSpPr>
              <p:cNvPr id="4" name="TextBox 3"/>
              <p:cNvSpPr txBox="1">
                <a:spLocks noRot="1" noChangeAspect="1" noMove="1" noResize="1" noEditPoints="1" noAdjustHandles="1" noChangeArrowheads="1" noChangeShapeType="1" noTextEdit="1"/>
              </p:cNvSpPr>
              <p:nvPr/>
            </p:nvSpPr>
            <p:spPr>
              <a:xfrm>
                <a:off x="2293907" y="2745875"/>
                <a:ext cx="449162" cy="369332"/>
              </a:xfrm>
              <a:prstGeom prst="rect">
                <a:avLst/>
              </a:prstGeom>
              <a:blipFill rotWithShape="0">
                <a:blip r:embed="rId3"/>
                <a:stretch>
                  <a:fillRect/>
                </a:stretch>
              </a:blipFill>
            </p:spPr>
            <p:txBody>
              <a:bodyPr/>
              <a:lstStyle/>
              <a:p>
                <a:r>
                  <a:rPr lang="en-US">
                    <a:noFill/>
                  </a:rPr>
                  <a:t> </a:t>
                </a:r>
              </a:p>
            </p:txBody>
          </p:sp>
        </mc:Fallback>
      </mc:AlternateContent>
      <p:pic>
        <p:nvPicPr>
          <p:cNvPr id="5" name="Picture 3" descr="Biocomplexity Log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descr="redblackblocki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25" name="Rectangle 24"/>
              <p:cNvSpPr/>
              <p:nvPr/>
            </p:nvSpPr>
            <p:spPr>
              <a:xfrm>
                <a:off x="203496" y="3791221"/>
                <a:ext cx="4366963" cy="369332"/>
              </a:xfrm>
              <a:prstGeom prst="rect">
                <a:avLst/>
              </a:prstGeom>
            </p:spPr>
            <p:txBody>
              <a:bodyPr wrap="square">
                <a:spAutoFit/>
              </a:bodyPr>
              <a:lstStyle/>
              <a:p>
                <a:r>
                  <a:rPr lang="en-US" dirty="0" smtClean="0"/>
                  <a:t>Low P1 </a:t>
                </a:r>
                <a14:m>
                  <m:oMath xmlns:m="http://schemas.openxmlformats.org/officeDocument/2006/math">
                    <m:r>
                      <a:rPr lang="en-US" i="1">
                        <a:latin typeface="Cambria Math" panose="02040503050406030204" pitchFamily="18" charset="0"/>
                      </a:rPr>
                      <m:t>⇒</m:t>
                    </m:r>
                  </m:oMath>
                </a14:m>
                <a:r>
                  <a:rPr lang="en-US" dirty="0"/>
                  <a:t> </a:t>
                </a:r>
                <a:r>
                  <a:rPr lang="en-US" dirty="0" smtClean="0"/>
                  <a:t>Low P3 High P1 </a:t>
                </a:r>
                <a14:m>
                  <m:oMath xmlns:m="http://schemas.openxmlformats.org/officeDocument/2006/math">
                    <m:r>
                      <a:rPr lang="en-US" b="0" i="1" smtClean="0">
                        <a:latin typeface="Cambria Math" panose="02040503050406030204" pitchFamily="18" charset="0"/>
                      </a:rPr>
                      <m:t>⇒</m:t>
                    </m:r>
                  </m:oMath>
                </a14:m>
                <a:r>
                  <a:rPr lang="en-US" dirty="0" smtClean="0"/>
                  <a:t> High P3</a:t>
                </a:r>
                <a:endParaRPr lang="en-US" dirty="0"/>
              </a:p>
            </p:txBody>
          </p:sp>
        </mc:Choice>
        <mc:Fallback xmlns="">
          <p:sp>
            <p:nvSpPr>
              <p:cNvPr id="25" name="Rectangle 24"/>
              <p:cNvSpPr>
                <a:spLocks noRot="1" noChangeAspect="1" noMove="1" noResize="1" noEditPoints="1" noAdjustHandles="1" noChangeArrowheads="1" noChangeShapeType="1" noTextEdit="1"/>
              </p:cNvSpPr>
              <p:nvPr/>
            </p:nvSpPr>
            <p:spPr>
              <a:xfrm>
                <a:off x="203496" y="3791221"/>
                <a:ext cx="4366963" cy="369332"/>
              </a:xfrm>
              <a:prstGeom prst="rect">
                <a:avLst/>
              </a:prstGeom>
              <a:blipFill rotWithShape="0">
                <a:blip r:embed="rId6"/>
                <a:stretch>
                  <a:fillRect l="-1116" t="-9836" b="-24590"/>
                </a:stretch>
              </a:blipFill>
            </p:spPr>
            <p:txBody>
              <a:bodyPr/>
              <a:lstStyle/>
              <a:p>
                <a:r>
                  <a:rPr lang="en-US">
                    <a:noFill/>
                  </a:rPr>
                  <a:t> </a:t>
                </a:r>
              </a:p>
            </p:txBody>
          </p:sp>
        </mc:Fallback>
      </mc:AlternateContent>
      <p:pic>
        <p:nvPicPr>
          <p:cNvPr id="27" name="Picture 26"/>
          <p:cNvPicPr>
            <a:picLocks noChangeAspect="1"/>
          </p:cNvPicPr>
          <p:nvPr/>
        </p:nvPicPr>
        <p:blipFill rotWithShape="1">
          <a:blip r:embed="rId2"/>
          <a:srcRect l="15627" t="10278" r="78464" b="69470"/>
          <a:stretch/>
        </p:blipFill>
        <p:spPr>
          <a:xfrm>
            <a:off x="571136" y="4220887"/>
            <a:ext cx="316401" cy="920025"/>
          </a:xfrm>
          <a:prstGeom prst="rect">
            <a:avLst/>
          </a:prstGeom>
        </p:spPr>
      </p:pic>
      <p:sp>
        <p:nvSpPr>
          <p:cNvPr id="7" name="Rectangle 6"/>
          <p:cNvSpPr/>
          <p:nvPr/>
        </p:nvSpPr>
        <p:spPr>
          <a:xfrm>
            <a:off x="176685" y="685422"/>
            <a:ext cx="8905693" cy="1754326"/>
          </a:xfrm>
          <a:prstGeom prst="rect">
            <a:avLst/>
          </a:prstGeom>
        </p:spPr>
        <p:txBody>
          <a:bodyPr wrap="square">
            <a:spAutoFit/>
          </a:bodyPr>
          <a:lstStyle/>
          <a:p>
            <a:r>
              <a:rPr lang="en-US" dirty="0" smtClean="0"/>
              <a:t>Does </a:t>
            </a:r>
            <a:r>
              <a:rPr lang="en-US" dirty="0"/>
              <a:t>increasing the amount of </a:t>
            </a:r>
            <a:r>
              <a:rPr lang="en-US" dirty="0" smtClean="0"/>
              <a:t>substrate increase </a:t>
            </a:r>
            <a:r>
              <a:rPr lang="en-US" dirty="0"/>
              <a:t>or decrease the amount of </a:t>
            </a:r>
            <a:r>
              <a:rPr lang="en-US" dirty="0" smtClean="0"/>
              <a:t>product? Label the former with a    and the latter with a </a:t>
            </a:r>
          </a:p>
          <a:p>
            <a:endParaRPr lang="en-US" dirty="0"/>
          </a:p>
          <a:p>
            <a:r>
              <a:rPr lang="en-US" dirty="0" smtClean="0"/>
              <a:t>An alternative approach is to consider the regulation as a Boolean Network (values are ones or 0s and activation and inhibition are seen as truth tables. Examples:</a:t>
            </a:r>
          </a:p>
          <a:p>
            <a:endParaRPr lang="en-US" dirty="0"/>
          </a:p>
        </p:txBody>
      </p:sp>
      <p:sp>
        <p:nvSpPr>
          <p:cNvPr id="39" name="Plus 38"/>
          <p:cNvSpPr/>
          <p:nvPr/>
        </p:nvSpPr>
        <p:spPr>
          <a:xfrm>
            <a:off x="2585816" y="1053471"/>
            <a:ext cx="261937" cy="228600"/>
          </a:xfrm>
          <a:prstGeom prst="mathPlus">
            <a:avLst/>
          </a:prstGeom>
          <a:solidFill>
            <a:srgbClr val="00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Minus 41"/>
          <p:cNvSpPr/>
          <p:nvPr/>
        </p:nvSpPr>
        <p:spPr>
          <a:xfrm>
            <a:off x="4912210" y="1061844"/>
            <a:ext cx="328612" cy="228600"/>
          </a:xfrm>
          <a:prstGeom prst="mathMinus">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8" name="Group 37"/>
          <p:cNvGrpSpPr/>
          <p:nvPr/>
        </p:nvGrpSpPr>
        <p:grpSpPr>
          <a:xfrm>
            <a:off x="124365" y="2178668"/>
            <a:ext cx="685800" cy="1524001"/>
            <a:chOff x="381000" y="2229297"/>
            <a:chExt cx="685800" cy="1524001"/>
          </a:xfrm>
        </p:grpSpPr>
        <p:pic>
          <p:nvPicPr>
            <p:cNvPr id="48" name="Picture 47"/>
            <p:cNvPicPr>
              <a:picLocks noChangeAspect="1"/>
            </p:cNvPicPr>
            <p:nvPr/>
          </p:nvPicPr>
          <p:blipFill rotWithShape="1">
            <a:blip r:embed="rId2"/>
            <a:srcRect l="7847" t="9604" r="77489" b="51980"/>
            <a:stretch/>
          </p:blipFill>
          <p:spPr>
            <a:xfrm>
              <a:off x="381000" y="2229297"/>
              <a:ext cx="685800" cy="1524001"/>
            </a:xfrm>
            <a:prstGeom prst="rect">
              <a:avLst/>
            </a:prstGeom>
          </p:spPr>
        </p:pic>
        <p:sp>
          <p:nvSpPr>
            <p:cNvPr id="49" name="Rectangle 48"/>
            <p:cNvSpPr/>
            <p:nvPr/>
          </p:nvSpPr>
          <p:spPr>
            <a:xfrm>
              <a:off x="651164" y="2514600"/>
              <a:ext cx="415636"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0" name="Group 49"/>
          <p:cNvGrpSpPr/>
          <p:nvPr/>
        </p:nvGrpSpPr>
        <p:grpSpPr>
          <a:xfrm>
            <a:off x="220855" y="2393998"/>
            <a:ext cx="2098478" cy="1254773"/>
            <a:chOff x="5557734" y="973058"/>
            <a:chExt cx="2098478" cy="1254773"/>
          </a:xfrm>
        </p:grpSpPr>
        <p:sp>
          <p:nvSpPr>
            <p:cNvPr id="51" name="Freeform 50"/>
            <p:cNvSpPr/>
            <p:nvPr/>
          </p:nvSpPr>
          <p:spPr>
            <a:xfrm>
              <a:off x="6308178" y="1231714"/>
              <a:ext cx="1348034" cy="604865"/>
            </a:xfrm>
            <a:custGeom>
              <a:avLst/>
              <a:gdLst>
                <a:gd name="connsiteX0" fmla="*/ 0 w 1263192"/>
                <a:gd name="connsiteY0" fmla="*/ 472175 h 509202"/>
                <a:gd name="connsiteX1" fmla="*/ 226244 w 1263192"/>
                <a:gd name="connsiteY1" fmla="*/ 491029 h 509202"/>
                <a:gd name="connsiteX2" fmla="*/ 499621 w 1263192"/>
                <a:gd name="connsiteY2" fmla="*/ 245932 h 509202"/>
                <a:gd name="connsiteX3" fmla="*/ 650450 w 1263192"/>
                <a:gd name="connsiteY3" fmla="*/ 29116 h 509202"/>
                <a:gd name="connsiteX4" fmla="*/ 1084083 w 1263192"/>
                <a:gd name="connsiteY4" fmla="*/ 835 h 509202"/>
                <a:gd name="connsiteX5" fmla="*/ 1263192 w 1263192"/>
                <a:gd name="connsiteY5" fmla="*/ 10262 h 509202"/>
                <a:gd name="connsiteX0" fmla="*/ 0 w 1263192"/>
                <a:gd name="connsiteY0" fmla="*/ 474333 h 507873"/>
                <a:gd name="connsiteX1" fmla="*/ 226244 w 1263192"/>
                <a:gd name="connsiteY1" fmla="*/ 493187 h 507873"/>
                <a:gd name="connsiteX2" fmla="*/ 499621 w 1263192"/>
                <a:gd name="connsiteY2" fmla="*/ 295224 h 507873"/>
                <a:gd name="connsiteX3" fmla="*/ 650450 w 1263192"/>
                <a:gd name="connsiteY3" fmla="*/ 31274 h 507873"/>
                <a:gd name="connsiteX4" fmla="*/ 1084083 w 1263192"/>
                <a:gd name="connsiteY4" fmla="*/ 2993 h 507873"/>
                <a:gd name="connsiteX5" fmla="*/ 1263192 w 1263192"/>
                <a:gd name="connsiteY5" fmla="*/ 12420 h 507873"/>
                <a:gd name="connsiteX0" fmla="*/ 0 w 1263192"/>
                <a:gd name="connsiteY0" fmla="*/ 474333 h 507873"/>
                <a:gd name="connsiteX1" fmla="*/ 226244 w 1263192"/>
                <a:gd name="connsiteY1" fmla="*/ 493187 h 507873"/>
                <a:gd name="connsiteX2" fmla="*/ 499621 w 1263192"/>
                <a:gd name="connsiteY2" fmla="*/ 295224 h 507873"/>
                <a:gd name="connsiteX3" fmla="*/ 716438 w 1263192"/>
                <a:gd name="connsiteY3" fmla="*/ 31274 h 507873"/>
                <a:gd name="connsiteX4" fmla="*/ 1084083 w 1263192"/>
                <a:gd name="connsiteY4" fmla="*/ 2993 h 507873"/>
                <a:gd name="connsiteX5" fmla="*/ 1263192 w 1263192"/>
                <a:gd name="connsiteY5" fmla="*/ 12420 h 507873"/>
                <a:gd name="connsiteX0" fmla="*/ 0 w 1263192"/>
                <a:gd name="connsiteY0" fmla="*/ 473255 h 508190"/>
                <a:gd name="connsiteX1" fmla="*/ 226244 w 1263192"/>
                <a:gd name="connsiteY1" fmla="*/ 492109 h 508190"/>
                <a:gd name="connsiteX2" fmla="*/ 556182 w 1263192"/>
                <a:gd name="connsiteY2" fmla="*/ 275293 h 508190"/>
                <a:gd name="connsiteX3" fmla="*/ 716438 w 1263192"/>
                <a:gd name="connsiteY3" fmla="*/ 30196 h 508190"/>
                <a:gd name="connsiteX4" fmla="*/ 1084083 w 1263192"/>
                <a:gd name="connsiteY4" fmla="*/ 1915 h 508190"/>
                <a:gd name="connsiteX5" fmla="*/ 1263192 w 1263192"/>
                <a:gd name="connsiteY5" fmla="*/ 11342 h 508190"/>
                <a:gd name="connsiteX0" fmla="*/ 0 w 1263192"/>
                <a:gd name="connsiteY0" fmla="*/ 463856 h 498791"/>
                <a:gd name="connsiteX1" fmla="*/ 226244 w 1263192"/>
                <a:gd name="connsiteY1" fmla="*/ 482710 h 498791"/>
                <a:gd name="connsiteX2" fmla="*/ 556182 w 1263192"/>
                <a:gd name="connsiteY2" fmla="*/ 265894 h 498791"/>
                <a:gd name="connsiteX3" fmla="*/ 716438 w 1263192"/>
                <a:gd name="connsiteY3" fmla="*/ 20797 h 498791"/>
                <a:gd name="connsiteX4" fmla="*/ 1084083 w 1263192"/>
                <a:gd name="connsiteY4" fmla="*/ 11370 h 498791"/>
                <a:gd name="connsiteX5" fmla="*/ 1263192 w 1263192"/>
                <a:gd name="connsiteY5" fmla="*/ 1943 h 498791"/>
                <a:gd name="connsiteX0" fmla="*/ 0 w 1263192"/>
                <a:gd name="connsiteY0" fmla="*/ 463805 h 498740"/>
                <a:gd name="connsiteX1" fmla="*/ 226244 w 1263192"/>
                <a:gd name="connsiteY1" fmla="*/ 482659 h 498740"/>
                <a:gd name="connsiteX2" fmla="*/ 556182 w 1263192"/>
                <a:gd name="connsiteY2" fmla="*/ 265843 h 498740"/>
                <a:gd name="connsiteX3" fmla="*/ 772999 w 1263192"/>
                <a:gd name="connsiteY3" fmla="*/ 30173 h 498740"/>
                <a:gd name="connsiteX4" fmla="*/ 1084083 w 1263192"/>
                <a:gd name="connsiteY4" fmla="*/ 11319 h 498740"/>
                <a:gd name="connsiteX5" fmla="*/ 1263192 w 1263192"/>
                <a:gd name="connsiteY5" fmla="*/ 1892 h 498740"/>
                <a:gd name="connsiteX0" fmla="*/ 0 w 1263192"/>
                <a:gd name="connsiteY0" fmla="*/ 463805 h 486816"/>
                <a:gd name="connsiteX1" fmla="*/ 367646 w 1263192"/>
                <a:gd name="connsiteY1" fmla="*/ 463805 h 486816"/>
                <a:gd name="connsiteX2" fmla="*/ 556182 w 1263192"/>
                <a:gd name="connsiteY2" fmla="*/ 265843 h 486816"/>
                <a:gd name="connsiteX3" fmla="*/ 772999 w 1263192"/>
                <a:gd name="connsiteY3" fmla="*/ 30173 h 486816"/>
                <a:gd name="connsiteX4" fmla="*/ 1084083 w 1263192"/>
                <a:gd name="connsiteY4" fmla="*/ 11319 h 486816"/>
                <a:gd name="connsiteX5" fmla="*/ 1263192 w 1263192"/>
                <a:gd name="connsiteY5" fmla="*/ 1892 h 486816"/>
                <a:gd name="connsiteX0" fmla="*/ 0 w 1263192"/>
                <a:gd name="connsiteY0" fmla="*/ 463805 h 486816"/>
                <a:gd name="connsiteX1" fmla="*/ 414780 w 1263192"/>
                <a:gd name="connsiteY1" fmla="*/ 463805 h 486816"/>
                <a:gd name="connsiteX2" fmla="*/ 556182 w 1263192"/>
                <a:gd name="connsiteY2" fmla="*/ 265843 h 486816"/>
                <a:gd name="connsiteX3" fmla="*/ 772999 w 1263192"/>
                <a:gd name="connsiteY3" fmla="*/ 30173 h 486816"/>
                <a:gd name="connsiteX4" fmla="*/ 1084083 w 1263192"/>
                <a:gd name="connsiteY4" fmla="*/ 11319 h 486816"/>
                <a:gd name="connsiteX5" fmla="*/ 1263192 w 1263192"/>
                <a:gd name="connsiteY5" fmla="*/ 1892 h 486816"/>
                <a:gd name="connsiteX0" fmla="*/ 0 w 1263192"/>
                <a:gd name="connsiteY0" fmla="*/ 478598 h 501609"/>
                <a:gd name="connsiteX1" fmla="*/ 414780 w 1263192"/>
                <a:gd name="connsiteY1" fmla="*/ 478598 h 501609"/>
                <a:gd name="connsiteX2" fmla="*/ 556182 w 1263192"/>
                <a:gd name="connsiteY2" fmla="*/ 280636 h 501609"/>
                <a:gd name="connsiteX3" fmla="*/ 772999 w 1263192"/>
                <a:gd name="connsiteY3" fmla="*/ 16686 h 501609"/>
                <a:gd name="connsiteX4" fmla="*/ 1084083 w 1263192"/>
                <a:gd name="connsiteY4" fmla="*/ 26112 h 501609"/>
                <a:gd name="connsiteX5" fmla="*/ 1263192 w 1263192"/>
                <a:gd name="connsiteY5" fmla="*/ 16685 h 501609"/>
                <a:gd name="connsiteX0" fmla="*/ 0 w 1263192"/>
                <a:gd name="connsiteY0" fmla="*/ 494442 h 517453"/>
                <a:gd name="connsiteX1" fmla="*/ 414780 w 1263192"/>
                <a:gd name="connsiteY1" fmla="*/ 494442 h 517453"/>
                <a:gd name="connsiteX2" fmla="*/ 556182 w 1263192"/>
                <a:gd name="connsiteY2" fmla="*/ 296480 h 517453"/>
                <a:gd name="connsiteX3" fmla="*/ 772999 w 1263192"/>
                <a:gd name="connsiteY3" fmla="*/ 32530 h 517453"/>
                <a:gd name="connsiteX4" fmla="*/ 1084083 w 1263192"/>
                <a:gd name="connsiteY4" fmla="*/ 4248 h 517453"/>
                <a:gd name="connsiteX5" fmla="*/ 1263192 w 1263192"/>
                <a:gd name="connsiteY5" fmla="*/ 32529 h 517453"/>
                <a:gd name="connsiteX0" fmla="*/ 0 w 1282046"/>
                <a:gd name="connsiteY0" fmla="*/ 493187 h 516198"/>
                <a:gd name="connsiteX1" fmla="*/ 414780 w 1282046"/>
                <a:gd name="connsiteY1" fmla="*/ 493187 h 516198"/>
                <a:gd name="connsiteX2" fmla="*/ 556182 w 1282046"/>
                <a:gd name="connsiteY2" fmla="*/ 295225 h 516198"/>
                <a:gd name="connsiteX3" fmla="*/ 772999 w 1282046"/>
                <a:gd name="connsiteY3" fmla="*/ 31275 h 516198"/>
                <a:gd name="connsiteX4" fmla="*/ 1084083 w 1282046"/>
                <a:gd name="connsiteY4" fmla="*/ 2993 h 516198"/>
                <a:gd name="connsiteX5" fmla="*/ 1282046 w 1282046"/>
                <a:gd name="connsiteY5" fmla="*/ 12421 h 516198"/>
                <a:gd name="connsiteX0" fmla="*/ 0 w 1282046"/>
                <a:gd name="connsiteY0" fmla="*/ 493187 h 495494"/>
                <a:gd name="connsiteX1" fmla="*/ 216817 w 1282046"/>
                <a:gd name="connsiteY1" fmla="*/ 248090 h 495494"/>
                <a:gd name="connsiteX2" fmla="*/ 556182 w 1282046"/>
                <a:gd name="connsiteY2" fmla="*/ 295225 h 495494"/>
                <a:gd name="connsiteX3" fmla="*/ 772999 w 1282046"/>
                <a:gd name="connsiteY3" fmla="*/ 31275 h 495494"/>
                <a:gd name="connsiteX4" fmla="*/ 1084083 w 1282046"/>
                <a:gd name="connsiteY4" fmla="*/ 2993 h 495494"/>
                <a:gd name="connsiteX5" fmla="*/ 1282046 w 1282046"/>
                <a:gd name="connsiteY5" fmla="*/ 12421 h 495494"/>
                <a:gd name="connsiteX0" fmla="*/ 0 w 1282046"/>
                <a:gd name="connsiteY0" fmla="*/ 491030 h 493754"/>
                <a:gd name="connsiteX1" fmla="*/ 216817 w 1282046"/>
                <a:gd name="connsiteY1" fmla="*/ 245933 h 493754"/>
                <a:gd name="connsiteX2" fmla="*/ 490194 w 1282046"/>
                <a:gd name="connsiteY2" fmla="*/ 47971 h 493754"/>
                <a:gd name="connsiteX3" fmla="*/ 772999 w 1282046"/>
                <a:gd name="connsiteY3" fmla="*/ 29118 h 493754"/>
                <a:gd name="connsiteX4" fmla="*/ 1084083 w 1282046"/>
                <a:gd name="connsiteY4" fmla="*/ 836 h 493754"/>
                <a:gd name="connsiteX5" fmla="*/ 1282046 w 1282046"/>
                <a:gd name="connsiteY5" fmla="*/ 10264 h 493754"/>
                <a:gd name="connsiteX0" fmla="*/ 0 w 1282046"/>
                <a:gd name="connsiteY0" fmla="*/ 519779 h 522503"/>
                <a:gd name="connsiteX1" fmla="*/ 216817 w 1282046"/>
                <a:gd name="connsiteY1" fmla="*/ 274682 h 522503"/>
                <a:gd name="connsiteX2" fmla="*/ 490194 w 1282046"/>
                <a:gd name="connsiteY2" fmla="*/ 76720 h 522503"/>
                <a:gd name="connsiteX3" fmla="*/ 782426 w 1282046"/>
                <a:gd name="connsiteY3" fmla="*/ 1307 h 522503"/>
                <a:gd name="connsiteX4" fmla="*/ 1084083 w 1282046"/>
                <a:gd name="connsiteY4" fmla="*/ 29585 h 522503"/>
                <a:gd name="connsiteX5" fmla="*/ 1282046 w 1282046"/>
                <a:gd name="connsiteY5" fmla="*/ 39013 h 522503"/>
                <a:gd name="connsiteX0" fmla="*/ 0 w 1282046"/>
                <a:gd name="connsiteY0" fmla="*/ 519779 h 522392"/>
                <a:gd name="connsiteX1" fmla="*/ 235671 w 1282046"/>
                <a:gd name="connsiteY1" fmla="*/ 265255 h 522392"/>
                <a:gd name="connsiteX2" fmla="*/ 490194 w 1282046"/>
                <a:gd name="connsiteY2" fmla="*/ 76720 h 522392"/>
                <a:gd name="connsiteX3" fmla="*/ 782426 w 1282046"/>
                <a:gd name="connsiteY3" fmla="*/ 1307 h 522392"/>
                <a:gd name="connsiteX4" fmla="*/ 1084083 w 1282046"/>
                <a:gd name="connsiteY4" fmla="*/ 29585 h 522392"/>
                <a:gd name="connsiteX5" fmla="*/ 1282046 w 1282046"/>
                <a:gd name="connsiteY5" fmla="*/ 39013 h 522392"/>
                <a:gd name="connsiteX0" fmla="*/ 0 w 1282046"/>
                <a:gd name="connsiteY0" fmla="*/ 519779 h 522025"/>
                <a:gd name="connsiteX1" fmla="*/ 235671 w 1282046"/>
                <a:gd name="connsiteY1" fmla="*/ 227548 h 522025"/>
                <a:gd name="connsiteX2" fmla="*/ 490194 w 1282046"/>
                <a:gd name="connsiteY2" fmla="*/ 76720 h 522025"/>
                <a:gd name="connsiteX3" fmla="*/ 782426 w 1282046"/>
                <a:gd name="connsiteY3" fmla="*/ 1307 h 522025"/>
                <a:gd name="connsiteX4" fmla="*/ 1084083 w 1282046"/>
                <a:gd name="connsiteY4" fmla="*/ 29585 h 522025"/>
                <a:gd name="connsiteX5" fmla="*/ 1282046 w 1282046"/>
                <a:gd name="connsiteY5" fmla="*/ 39013 h 522025"/>
                <a:gd name="connsiteX0" fmla="*/ 0 w 1282046"/>
                <a:gd name="connsiteY0" fmla="*/ 519779 h 522191"/>
                <a:gd name="connsiteX1" fmla="*/ 235671 w 1282046"/>
                <a:gd name="connsiteY1" fmla="*/ 227548 h 522191"/>
                <a:gd name="connsiteX2" fmla="*/ 490194 w 1282046"/>
                <a:gd name="connsiteY2" fmla="*/ 76720 h 522191"/>
                <a:gd name="connsiteX3" fmla="*/ 782426 w 1282046"/>
                <a:gd name="connsiteY3" fmla="*/ 1307 h 522191"/>
                <a:gd name="connsiteX4" fmla="*/ 1084083 w 1282046"/>
                <a:gd name="connsiteY4" fmla="*/ 29585 h 522191"/>
                <a:gd name="connsiteX5" fmla="*/ 1282046 w 1282046"/>
                <a:gd name="connsiteY5" fmla="*/ 39013 h 522191"/>
                <a:gd name="connsiteX0" fmla="*/ 0 w 1282046"/>
                <a:gd name="connsiteY0" fmla="*/ 519779 h 519779"/>
                <a:gd name="connsiteX1" fmla="*/ 235671 w 1282046"/>
                <a:gd name="connsiteY1" fmla="*/ 227548 h 519779"/>
                <a:gd name="connsiteX2" fmla="*/ 490194 w 1282046"/>
                <a:gd name="connsiteY2" fmla="*/ 76720 h 519779"/>
                <a:gd name="connsiteX3" fmla="*/ 782426 w 1282046"/>
                <a:gd name="connsiteY3" fmla="*/ 1307 h 519779"/>
                <a:gd name="connsiteX4" fmla="*/ 1084083 w 1282046"/>
                <a:gd name="connsiteY4" fmla="*/ 29585 h 519779"/>
                <a:gd name="connsiteX5" fmla="*/ 1282046 w 1282046"/>
                <a:gd name="connsiteY5" fmla="*/ 39013 h 519779"/>
                <a:gd name="connsiteX0" fmla="*/ 0 w 1282046"/>
                <a:gd name="connsiteY0" fmla="*/ 519779 h 519779"/>
                <a:gd name="connsiteX1" fmla="*/ 235671 w 1282046"/>
                <a:gd name="connsiteY1" fmla="*/ 227548 h 519779"/>
                <a:gd name="connsiteX2" fmla="*/ 490194 w 1282046"/>
                <a:gd name="connsiteY2" fmla="*/ 76720 h 519779"/>
                <a:gd name="connsiteX3" fmla="*/ 782426 w 1282046"/>
                <a:gd name="connsiteY3" fmla="*/ 1307 h 519779"/>
                <a:gd name="connsiteX4" fmla="*/ 1084083 w 1282046"/>
                <a:gd name="connsiteY4" fmla="*/ 29585 h 519779"/>
                <a:gd name="connsiteX5" fmla="*/ 1282046 w 1282046"/>
                <a:gd name="connsiteY5" fmla="*/ 39013 h 519779"/>
                <a:gd name="connsiteX0" fmla="*/ 0 w 1282046"/>
                <a:gd name="connsiteY0" fmla="*/ 519779 h 519779"/>
                <a:gd name="connsiteX1" fmla="*/ 235671 w 1282046"/>
                <a:gd name="connsiteY1" fmla="*/ 227548 h 519779"/>
                <a:gd name="connsiteX2" fmla="*/ 490194 w 1282046"/>
                <a:gd name="connsiteY2" fmla="*/ 76720 h 519779"/>
                <a:gd name="connsiteX3" fmla="*/ 782426 w 1282046"/>
                <a:gd name="connsiteY3" fmla="*/ 1307 h 519779"/>
                <a:gd name="connsiteX4" fmla="*/ 1084083 w 1282046"/>
                <a:gd name="connsiteY4" fmla="*/ 29585 h 519779"/>
                <a:gd name="connsiteX5" fmla="*/ 1282046 w 1282046"/>
                <a:gd name="connsiteY5" fmla="*/ 39013 h 519779"/>
                <a:gd name="connsiteX0" fmla="*/ 0 w 1282046"/>
                <a:gd name="connsiteY0" fmla="*/ 539296 h 539296"/>
                <a:gd name="connsiteX1" fmla="*/ 235671 w 1282046"/>
                <a:gd name="connsiteY1" fmla="*/ 247065 h 539296"/>
                <a:gd name="connsiteX2" fmla="*/ 490194 w 1282046"/>
                <a:gd name="connsiteY2" fmla="*/ 96237 h 539296"/>
                <a:gd name="connsiteX3" fmla="*/ 782426 w 1282046"/>
                <a:gd name="connsiteY3" fmla="*/ 20824 h 539296"/>
                <a:gd name="connsiteX4" fmla="*/ 1093509 w 1282046"/>
                <a:gd name="connsiteY4" fmla="*/ 1968 h 539296"/>
                <a:gd name="connsiteX5" fmla="*/ 1282046 w 1282046"/>
                <a:gd name="connsiteY5" fmla="*/ 58530 h 539296"/>
                <a:gd name="connsiteX0" fmla="*/ 0 w 1282046"/>
                <a:gd name="connsiteY0" fmla="*/ 540955 h 540955"/>
                <a:gd name="connsiteX1" fmla="*/ 235671 w 1282046"/>
                <a:gd name="connsiteY1" fmla="*/ 248724 h 540955"/>
                <a:gd name="connsiteX2" fmla="*/ 490194 w 1282046"/>
                <a:gd name="connsiteY2" fmla="*/ 97896 h 540955"/>
                <a:gd name="connsiteX3" fmla="*/ 782426 w 1282046"/>
                <a:gd name="connsiteY3" fmla="*/ 22483 h 540955"/>
                <a:gd name="connsiteX4" fmla="*/ 1093509 w 1282046"/>
                <a:gd name="connsiteY4" fmla="*/ 3627 h 540955"/>
                <a:gd name="connsiteX5" fmla="*/ 1282046 w 1282046"/>
                <a:gd name="connsiteY5" fmla="*/ 3628 h 540955"/>
                <a:gd name="connsiteX0" fmla="*/ 0 w 1282046"/>
                <a:gd name="connsiteY0" fmla="*/ 584622 h 584622"/>
                <a:gd name="connsiteX1" fmla="*/ 235671 w 1282046"/>
                <a:gd name="connsiteY1" fmla="*/ 292391 h 584622"/>
                <a:gd name="connsiteX2" fmla="*/ 490194 w 1282046"/>
                <a:gd name="connsiteY2" fmla="*/ 141563 h 584622"/>
                <a:gd name="connsiteX3" fmla="*/ 782426 w 1282046"/>
                <a:gd name="connsiteY3" fmla="*/ 66150 h 584622"/>
                <a:gd name="connsiteX4" fmla="*/ 1093509 w 1282046"/>
                <a:gd name="connsiteY4" fmla="*/ 160 h 584622"/>
                <a:gd name="connsiteX5" fmla="*/ 1282046 w 1282046"/>
                <a:gd name="connsiteY5" fmla="*/ 47295 h 584622"/>
                <a:gd name="connsiteX0" fmla="*/ 0 w 1329180"/>
                <a:gd name="connsiteY0" fmla="*/ 632348 h 632348"/>
                <a:gd name="connsiteX1" fmla="*/ 235671 w 1329180"/>
                <a:gd name="connsiteY1" fmla="*/ 340117 h 632348"/>
                <a:gd name="connsiteX2" fmla="*/ 490194 w 1329180"/>
                <a:gd name="connsiteY2" fmla="*/ 189289 h 632348"/>
                <a:gd name="connsiteX3" fmla="*/ 782426 w 1329180"/>
                <a:gd name="connsiteY3" fmla="*/ 113876 h 632348"/>
                <a:gd name="connsiteX4" fmla="*/ 1093509 w 1329180"/>
                <a:gd name="connsiteY4" fmla="*/ 47886 h 632348"/>
                <a:gd name="connsiteX5" fmla="*/ 1329180 w 1329180"/>
                <a:gd name="connsiteY5" fmla="*/ 753 h 632348"/>
                <a:gd name="connsiteX0" fmla="*/ 0 w 1329180"/>
                <a:gd name="connsiteY0" fmla="*/ 632295 h 632295"/>
                <a:gd name="connsiteX1" fmla="*/ 235671 w 1329180"/>
                <a:gd name="connsiteY1" fmla="*/ 340064 h 632295"/>
                <a:gd name="connsiteX2" fmla="*/ 490194 w 1329180"/>
                <a:gd name="connsiteY2" fmla="*/ 189236 h 632295"/>
                <a:gd name="connsiteX3" fmla="*/ 791853 w 1329180"/>
                <a:gd name="connsiteY3" fmla="*/ 94969 h 632295"/>
                <a:gd name="connsiteX4" fmla="*/ 1093509 w 1329180"/>
                <a:gd name="connsiteY4" fmla="*/ 47833 h 632295"/>
                <a:gd name="connsiteX5" fmla="*/ 1329180 w 1329180"/>
                <a:gd name="connsiteY5" fmla="*/ 700 h 632295"/>
                <a:gd name="connsiteX0" fmla="*/ 0 w 1329180"/>
                <a:gd name="connsiteY0" fmla="*/ 632295 h 632295"/>
                <a:gd name="connsiteX1" fmla="*/ 235671 w 1329180"/>
                <a:gd name="connsiteY1" fmla="*/ 340064 h 632295"/>
                <a:gd name="connsiteX2" fmla="*/ 490194 w 1329180"/>
                <a:gd name="connsiteY2" fmla="*/ 189236 h 632295"/>
                <a:gd name="connsiteX3" fmla="*/ 791853 w 1329180"/>
                <a:gd name="connsiteY3" fmla="*/ 94969 h 632295"/>
                <a:gd name="connsiteX4" fmla="*/ 1093509 w 1329180"/>
                <a:gd name="connsiteY4" fmla="*/ 47833 h 632295"/>
                <a:gd name="connsiteX5" fmla="*/ 1329180 w 1329180"/>
                <a:gd name="connsiteY5" fmla="*/ 700 h 632295"/>
                <a:gd name="connsiteX0" fmla="*/ 0 w 1348034"/>
                <a:gd name="connsiteY0" fmla="*/ 604865 h 604865"/>
                <a:gd name="connsiteX1" fmla="*/ 235671 w 1348034"/>
                <a:gd name="connsiteY1" fmla="*/ 312634 h 604865"/>
                <a:gd name="connsiteX2" fmla="*/ 490194 w 1348034"/>
                <a:gd name="connsiteY2" fmla="*/ 161806 h 604865"/>
                <a:gd name="connsiteX3" fmla="*/ 791853 w 1348034"/>
                <a:gd name="connsiteY3" fmla="*/ 67539 h 604865"/>
                <a:gd name="connsiteX4" fmla="*/ 1093509 w 1348034"/>
                <a:gd name="connsiteY4" fmla="*/ 20403 h 604865"/>
                <a:gd name="connsiteX5" fmla="*/ 1348034 w 1348034"/>
                <a:gd name="connsiteY5" fmla="*/ 1551 h 604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8034" h="604865">
                  <a:moveTo>
                    <a:pt x="0" y="604865"/>
                  </a:moveTo>
                  <a:cubicBezTo>
                    <a:pt x="52633" y="520023"/>
                    <a:pt x="144546" y="395903"/>
                    <a:pt x="235671" y="312634"/>
                  </a:cubicBezTo>
                  <a:cubicBezTo>
                    <a:pt x="326796" y="229365"/>
                    <a:pt x="397497" y="202655"/>
                    <a:pt x="490194" y="161806"/>
                  </a:cubicBezTo>
                  <a:cubicBezTo>
                    <a:pt x="582891" y="120957"/>
                    <a:pt x="691300" y="91106"/>
                    <a:pt x="791853" y="67539"/>
                  </a:cubicBezTo>
                  <a:cubicBezTo>
                    <a:pt x="892406" y="43972"/>
                    <a:pt x="1000812" y="31401"/>
                    <a:pt x="1093509" y="20403"/>
                  </a:cubicBezTo>
                  <a:cubicBezTo>
                    <a:pt x="1186206" y="9405"/>
                    <a:pt x="1309541" y="-4734"/>
                    <a:pt x="1348034" y="1551"/>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0" name="Group 59"/>
            <p:cNvGrpSpPr/>
            <p:nvPr/>
          </p:nvGrpSpPr>
          <p:grpSpPr>
            <a:xfrm>
              <a:off x="5557734" y="973058"/>
              <a:ext cx="2006192" cy="1254773"/>
              <a:chOff x="1932626" y="2672593"/>
              <a:chExt cx="2006192" cy="1254773"/>
            </a:xfrm>
          </p:grpSpPr>
          <p:grpSp>
            <p:nvGrpSpPr>
              <p:cNvPr id="62" name="Group 61"/>
              <p:cNvGrpSpPr/>
              <p:nvPr/>
            </p:nvGrpSpPr>
            <p:grpSpPr>
              <a:xfrm>
                <a:off x="1932626" y="2672593"/>
                <a:ext cx="1945185" cy="914400"/>
                <a:chOff x="1932626" y="2672593"/>
                <a:chExt cx="1945185" cy="914400"/>
              </a:xfrm>
            </p:grpSpPr>
            <p:grpSp>
              <p:nvGrpSpPr>
                <p:cNvPr id="64" name="Group 63"/>
                <p:cNvGrpSpPr/>
                <p:nvPr/>
              </p:nvGrpSpPr>
              <p:grpSpPr>
                <a:xfrm>
                  <a:off x="2658611" y="2672593"/>
                  <a:ext cx="1219200" cy="914400"/>
                  <a:chOff x="2658611" y="2672593"/>
                  <a:chExt cx="1219200" cy="914400"/>
                </a:xfrm>
              </p:grpSpPr>
              <p:cxnSp>
                <p:nvCxnSpPr>
                  <p:cNvPr id="66" name="Straight Arrow Connector 65"/>
                  <p:cNvCxnSpPr/>
                  <p:nvPr/>
                </p:nvCxnSpPr>
                <p:spPr>
                  <a:xfrm flipV="1">
                    <a:off x="2667000" y="2672593"/>
                    <a:ext cx="0" cy="9144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7" name="Straight Arrow Connector 66"/>
                  <p:cNvCxnSpPr/>
                  <p:nvPr/>
                </p:nvCxnSpPr>
                <p:spPr>
                  <a:xfrm rot="5400000" flipV="1">
                    <a:off x="3268211" y="2953984"/>
                    <a:ext cx="0" cy="12192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mc:AlternateContent xmlns:mc="http://schemas.openxmlformats.org/markup-compatibility/2006" xmlns:a14="http://schemas.microsoft.com/office/drawing/2010/main">
              <mc:Choice Requires="a14">
                <p:sp>
                  <p:nvSpPr>
                    <p:cNvPr id="65" name="TextBox 64"/>
                    <p:cNvSpPr txBox="1"/>
                    <p:nvPr/>
                  </p:nvSpPr>
                  <p:spPr>
                    <a:xfrm>
                      <a:off x="1932626" y="2822895"/>
                      <a:ext cx="710579" cy="497187"/>
                    </a:xfrm>
                    <a:prstGeom prst="rect">
                      <a:avLst/>
                    </a:prstGeom>
                    <a:noFill/>
                  </p:spPr>
                  <p:txBody>
                    <a:bodyPr vert="vert270" wrap="none" rtlCol="0">
                      <a:spAutoFit/>
                    </a:bodyPr>
                    <a:lstStyle/>
                    <a:p>
                      <a:pPr/>
                      <a14:m>
                        <m:oMathPara xmlns:m="http://schemas.openxmlformats.org/officeDocument/2006/math">
                          <m:oMathParaPr>
                            <m:jc m:val="centerGroup"/>
                          </m:oMathParaPr>
                          <m:oMath xmlns:m="http://schemas.openxmlformats.org/officeDocument/2006/math">
                            <m:f>
                              <m:fPr>
                                <m:ctrlPr>
                                  <a:rPr lang="en-US" b="0" i="1" smtClean="0">
                                    <a:solidFill>
                                      <a:srgbClr val="0000CC"/>
                                    </a:solidFill>
                                    <a:latin typeface="Cambria Math" panose="02040503050406030204" pitchFamily="18" charset="0"/>
                                  </a:rPr>
                                </m:ctrlPr>
                              </m:fPr>
                              <m:num>
                                <m:sSub>
                                  <m:sSubPr>
                                    <m:ctrlPr>
                                      <a:rPr lang="en-US" b="0" i="1" smtClean="0">
                                        <a:solidFill>
                                          <a:srgbClr val="0000CC"/>
                                        </a:solidFill>
                                        <a:latin typeface="Cambria Math" panose="02040503050406030204" pitchFamily="18" charset="0"/>
                                      </a:rPr>
                                    </m:ctrlPr>
                                  </m:sSubPr>
                                  <m:e>
                                    <m:r>
                                      <a:rPr lang="en-US" b="0" i="1" smtClean="0">
                                        <a:solidFill>
                                          <a:srgbClr val="0000CC"/>
                                        </a:solidFill>
                                        <a:latin typeface="Cambria Math" panose="02040503050406030204" pitchFamily="18" charset="0"/>
                                      </a:rPr>
                                      <m:t>𝑑</m:t>
                                    </m:r>
                                    <m:r>
                                      <m:rPr>
                                        <m:sty m:val="p"/>
                                      </m:rPr>
                                      <a:rPr lang="en-US" b="0" i="0" smtClean="0">
                                        <a:solidFill>
                                          <a:srgbClr val="0000CC"/>
                                        </a:solidFill>
                                        <a:latin typeface="Cambria Math" panose="02040503050406030204" pitchFamily="18" charset="0"/>
                                      </a:rPr>
                                      <m:t>P</m:t>
                                    </m:r>
                                  </m:e>
                                  <m:sub>
                                    <m:r>
                                      <a:rPr lang="en-US" b="0" i="0" smtClean="0">
                                        <a:solidFill>
                                          <a:srgbClr val="0000CC"/>
                                        </a:solidFill>
                                        <a:latin typeface="Cambria Math" panose="02040503050406030204" pitchFamily="18" charset="0"/>
                                      </a:rPr>
                                      <m:t>3</m:t>
                                    </m:r>
                                  </m:sub>
                                </m:sSub>
                              </m:num>
                              <m:den>
                                <m:r>
                                  <a:rPr lang="en-US" b="0" i="1" smtClean="0">
                                    <a:solidFill>
                                      <a:srgbClr val="0000CC"/>
                                    </a:solidFill>
                                    <a:latin typeface="Cambria Math" panose="02040503050406030204" pitchFamily="18" charset="0"/>
                                  </a:rPr>
                                  <m:t>𝑑𝑡</m:t>
                                </m:r>
                              </m:den>
                            </m:f>
                          </m:oMath>
                        </m:oMathPara>
                      </a14:m>
                      <a:endParaRPr lang="en-US" dirty="0">
                        <a:solidFill>
                          <a:srgbClr val="0000CC"/>
                        </a:solidFill>
                      </a:endParaRPr>
                    </a:p>
                  </p:txBody>
                </p:sp>
              </mc:Choice>
              <mc:Fallback xmlns="">
                <p:sp>
                  <p:nvSpPr>
                    <p:cNvPr id="65" name="TextBox 64"/>
                    <p:cNvSpPr txBox="1">
                      <a:spLocks noRot="1" noChangeAspect="1" noMove="1" noResize="1" noEditPoints="1" noAdjustHandles="1" noChangeArrowheads="1" noChangeShapeType="1" noTextEdit="1"/>
                    </p:cNvSpPr>
                    <p:nvPr/>
                  </p:nvSpPr>
                  <p:spPr>
                    <a:xfrm>
                      <a:off x="1932626" y="2822895"/>
                      <a:ext cx="710579" cy="497187"/>
                    </a:xfrm>
                    <a:prstGeom prst="rect">
                      <a:avLst/>
                    </a:prstGeom>
                    <a:blipFill rotWithShape="0">
                      <a:blip r:embed="rId7"/>
                      <a:stretch>
                        <a:fillRect/>
                      </a:stretch>
                    </a:blipFill>
                  </p:spPr>
                  <p:txBody>
                    <a:bodyPr/>
                    <a:lstStyle/>
                    <a:p>
                      <a:r>
                        <a:rPr lang="en-US">
                          <a:noFill/>
                        </a:rPr>
                        <a:t> </a:t>
                      </a:r>
                    </a:p>
                  </p:txBody>
                </p:sp>
              </mc:Fallback>
            </mc:AlternateContent>
          </p:grpSp>
          <mc:AlternateContent xmlns:mc="http://schemas.openxmlformats.org/markup-compatibility/2006" xmlns:a14="http://schemas.microsoft.com/office/drawing/2010/main">
            <mc:Choice Requires="a14">
              <p:sp>
                <p:nvSpPr>
                  <p:cNvPr id="63" name="TextBox 62"/>
                  <p:cNvSpPr txBox="1"/>
                  <p:nvPr/>
                </p:nvSpPr>
                <p:spPr>
                  <a:xfrm>
                    <a:off x="2597603" y="3558034"/>
                    <a:ext cx="1341215"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b="0" i="1" dirty="0" smtClean="0">
                                  <a:solidFill>
                                    <a:srgbClr val="0000CC"/>
                                  </a:solidFill>
                                  <a:latin typeface="Cambria Math" panose="02040503050406030204" pitchFamily="18" charset="0"/>
                                </a:rPr>
                              </m:ctrlPr>
                            </m:sSubPr>
                            <m:e>
                              <m:r>
                                <m:rPr>
                                  <m:sty m:val="p"/>
                                </m:rPr>
                                <a:rPr lang="en-US" b="0" i="0" dirty="0" smtClean="0">
                                  <a:solidFill>
                                    <a:srgbClr val="0000CC"/>
                                  </a:solidFill>
                                  <a:latin typeface="Cambria Math" panose="02040503050406030204" pitchFamily="18" charset="0"/>
                                </a:rPr>
                                <m:t>P</m:t>
                              </m:r>
                            </m:e>
                            <m:sub>
                              <m:r>
                                <a:rPr lang="en-US" b="0" i="0" dirty="0" smtClean="0">
                                  <a:solidFill>
                                    <a:srgbClr val="0000CC"/>
                                  </a:solidFill>
                                  <a:latin typeface="Cambria Math" panose="02040503050406030204" pitchFamily="18" charset="0"/>
                                </a:rPr>
                                <m:t>1</m:t>
                              </m:r>
                            </m:sub>
                          </m:sSub>
                        </m:oMath>
                      </m:oMathPara>
                    </a14:m>
                    <a:endParaRPr lang="en-US" dirty="0">
                      <a:solidFill>
                        <a:srgbClr val="0000CC"/>
                      </a:solidFill>
                    </a:endParaRPr>
                  </a:p>
                </p:txBody>
              </p:sp>
            </mc:Choice>
            <mc:Fallback xmlns="">
              <p:sp>
                <p:nvSpPr>
                  <p:cNvPr id="63" name="TextBox 62"/>
                  <p:cNvSpPr txBox="1">
                    <a:spLocks noRot="1" noChangeAspect="1" noMove="1" noResize="1" noEditPoints="1" noAdjustHandles="1" noChangeArrowheads="1" noChangeShapeType="1" noTextEdit="1"/>
                  </p:cNvSpPr>
                  <p:nvPr/>
                </p:nvSpPr>
                <p:spPr>
                  <a:xfrm>
                    <a:off x="2597603" y="3558034"/>
                    <a:ext cx="1341215" cy="369332"/>
                  </a:xfrm>
                  <a:prstGeom prst="rect">
                    <a:avLst/>
                  </a:prstGeom>
                  <a:blipFill rotWithShape="0">
                    <a:blip r:embed="rId8"/>
                    <a:stretch>
                      <a:fillRect b="-1667"/>
                    </a:stretch>
                  </a:blipFill>
                </p:spPr>
                <p:txBody>
                  <a:bodyPr/>
                  <a:lstStyle/>
                  <a:p>
                    <a:r>
                      <a:rPr lang="en-US">
                        <a:noFill/>
                      </a:rPr>
                      <a:t> </a:t>
                    </a:r>
                  </a:p>
                </p:txBody>
              </p:sp>
            </mc:Fallback>
          </mc:AlternateContent>
        </p:grpSp>
      </p:grpSp>
      <p:grpSp>
        <p:nvGrpSpPr>
          <p:cNvPr id="68" name="Group 67"/>
          <p:cNvGrpSpPr/>
          <p:nvPr/>
        </p:nvGrpSpPr>
        <p:grpSpPr>
          <a:xfrm>
            <a:off x="3943306" y="2178668"/>
            <a:ext cx="685800" cy="1524001"/>
            <a:chOff x="381000" y="2229297"/>
            <a:chExt cx="685800" cy="1524001"/>
          </a:xfrm>
        </p:grpSpPr>
        <p:pic>
          <p:nvPicPr>
            <p:cNvPr id="69" name="Picture 68"/>
            <p:cNvPicPr>
              <a:picLocks noChangeAspect="1"/>
            </p:cNvPicPr>
            <p:nvPr/>
          </p:nvPicPr>
          <p:blipFill rotWithShape="1">
            <a:blip r:embed="rId2"/>
            <a:srcRect l="7847" t="9604" r="77489" b="51980"/>
            <a:stretch/>
          </p:blipFill>
          <p:spPr>
            <a:xfrm>
              <a:off x="381000" y="2229297"/>
              <a:ext cx="685800" cy="1524001"/>
            </a:xfrm>
            <a:prstGeom prst="rect">
              <a:avLst/>
            </a:prstGeom>
          </p:spPr>
        </p:pic>
        <p:sp>
          <p:nvSpPr>
            <p:cNvPr id="70" name="Rectangle 69"/>
            <p:cNvSpPr/>
            <p:nvPr/>
          </p:nvSpPr>
          <p:spPr>
            <a:xfrm>
              <a:off x="651164" y="2514600"/>
              <a:ext cx="415636"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1" name="Plus 70"/>
          <p:cNvSpPr/>
          <p:nvPr/>
        </p:nvSpPr>
        <p:spPr>
          <a:xfrm>
            <a:off x="4486876" y="3434499"/>
            <a:ext cx="261937" cy="228600"/>
          </a:xfrm>
          <a:prstGeom prst="mathPlus">
            <a:avLst/>
          </a:prstGeom>
          <a:solidFill>
            <a:srgbClr val="00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Multiply 2"/>
          <p:cNvSpPr/>
          <p:nvPr/>
        </p:nvSpPr>
        <p:spPr>
          <a:xfrm>
            <a:off x="3135615" y="4549101"/>
            <a:ext cx="369585" cy="397570"/>
          </a:xfrm>
          <a:prstGeom prst="mathMultiply">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Equal 9"/>
          <p:cNvSpPr/>
          <p:nvPr/>
        </p:nvSpPr>
        <p:spPr>
          <a:xfrm>
            <a:off x="5728978" y="4590680"/>
            <a:ext cx="368247" cy="277637"/>
          </a:xfrm>
          <a:prstGeom prst="mathEqual">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82" name="Picture 81"/>
          <p:cNvPicPr>
            <a:picLocks noChangeAspect="1"/>
          </p:cNvPicPr>
          <p:nvPr/>
        </p:nvPicPr>
        <p:blipFill rotWithShape="1">
          <a:blip r:embed="rId2"/>
          <a:srcRect l="15528" t="10278" r="78464" b="52371"/>
          <a:stretch/>
        </p:blipFill>
        <p:spPr>
          <a:xfrm>
            <a:off x="8528166" y="3917153"/>
            <a:ext cx="321732" cy="1696767"/>
          </a:xfrm>
          <a:prstGeom prst="rect">
            <a:avLst/>
          </a:prstGeom>
        </p:spPr>
      </p:pic>
      <p:sp>
        <p:nvSpPr>
          <p:cNvPr id="83" name="Plus 82"/>
          <p:cNvSpPr/>
          <p:nvPr/>
        </p:nvSpPr>
        <p:spPr>
          <a:xfrm>
            <a:off x="8757179" y="5165002"/>
            <a:ext cx="261937" cy="228600"/>
          </a:xfrm>
          <a:prstGeom prst="mathPlus">
            <a:avLst/>
          </a:prstGeom>
          <a:solidFill>
            <a:srgbClr val="00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graphicFrame>
            <p:nvGraphicFramePr>
              <p:cNvPr id="8" name="Table 7"/>
              <p:cNvGraphicFramePr>
                <a:graphicFrameLocks noGrp="1"/>
              </p:cNvGraphicFramePr>
              <p:nvPr>
                <p:extLst>
                  <p:ext uri="{D42A27DB-BD31-4B8C-83A1-F6EECF244321}">
                    <p14:modId xmlns:p14="http://schemas.microsoft.com/office/powerpoint/2010/main" val="3046670730"/>
                  </p:ext>
                </p:extLst>
              </p:nvPr>
            </p:nvGraphicFramePr>
            <p:xfrm>
              <a:off x="1079946" y="4181277"/>
              <a:ext cx="1909014" cy="1112520"/>
            </p:xfrm>
            <a:graphic>
              <a:graphicData uri="http://schemas.openxmlformats.org/drawingml/2006/table">
                <a:tbl>
                  <a:tblPr firstRow="1" bandRow="1">
                    <a:tableStyleId>{5C22544A-7EE6-4342-B048-85BDC9FD1C3A}</a:tableStyleId>
                  </a:tblPr>
                  <a:tblGrid>
                    <a:gridCol w="954507"/>
                    <a:gridCol w="954507"/>
                  </a:tblGrid>
                  <a:tr h="370840">
                    <a:tc>
                      <a:txBody>
                        <a:bodyPr/>
                        <a:lstStyle/>
                        <a:p>
                          <a:pPr algn="ctr"/>
                          <a14:m>
                            <m:oMathPara xmlns:m="http://schemas.openxmlformats.org/officeDocument/2006/math">
                              <m:oMathParaPr>
                                <m:jc m:val="centerGroup"/>
                              </m:oMathParaPr>
                              <m:oMath xmlns:m="http://schemas.openxmlformats.org/officeDocument/2006/math">
                                <m:sSub>
                                  <m:sSubPr>
                                    <m:ctrlPr>
                                      <a:rPr lang="en-US" b="1" i="1" smtClean="0">
                                        <a:solidFill>
                                          <a:schemeClr val="tx1"/>
                                        </a:solidFill>
                                        <a:latin typeface="Cambria Math" panose="02040503050406030204" pitchFamily="18" charset="0"/>
                                      </a:rPr>
                                    </m:ctrlPr>
                                  </m:sSubPr>
                                  <m:e>
                                    <m:r>
                                      <a:rPr lang="en-US" b="1" i="0" smtClean="0">
                                        <a:solidFill>
                                          <a:schemeClr val="tx1"/>
                                        </a:solidFill>
                                        <a:latin typeface="Cambria Math" panose="02040503050406030204" pitchFamily="18" charset="0"/>
                                      </a:rPr>
                                      <m:t>𝐏</m:t>
                                    </m:r>
                                  </m:e>
                                  <m:sub>
                                    <m:r>
                                      <a:rPr lang="en-US" b="1" i="0" smtClean="0">
                                        <a:solidFill>
                                          <a:schemeClr val="tx1"/>
                                        </a:solidFill>
                                        <a:latin typeface="Cambria Math" panose="02040503050406030204" pitchFamily="18" charset="0"/>
                                      </a:rPr>
                                      <m:t>𝟏</m:t>
                                    </m:r>
                                  </m:sub>
                                </m:sSub>
                              </m:oMath>
                            </m:oMathPara>
                          </a14:m>
                          <a:endParaRPr lang="en-US" i="0" dirty="0">
                            <a:solidFill>
                              <a:schemeClr val="tx1"/>
                            </a:solidFill>
                          </a:endParaRPr>
                        </a:p>
                      </a:txBody>
                      <a:tcPr/>
                    </a:tc>
                    <a:tc>
                      <a:txBody>
                        <a:bodyPr/>
                        <a:lstStyle/>
                        <a:p>
                          <a:pPr algn="ctr"/>
                          <a14:m>
                            <m:oMathPara xmlns:m="http://schemas.openxmlformats.org/officeDocument/2006/math">
                              <m:oMathParaPr>
                                <m:jc m:val="centerGroup"/>
                              </m:oMathParaPr>
                              <m:oMath xmlns:m="http://schemas.openxmlformats.org/officeDocument/2006/math">
                                <m:sSub>
                                  <m:sSubPr>
                                    <m:ctrlPr>
                                      <a:rPr lang="en-US" b="1" i="1" smtClean="0">
                                        <a:solidFill>
                                          <a:schemeClr val="tx1"/>
                                        </a:solidFill>
                                        <a:latin typeface="Cambria Math" panose="02040503050406030204" pitchFamily="18" charset="0"/>
                                      </a:rPr>
                                    </m:ctrlPr>
                                  </m:sSubPr>
                                  <m:e>
                                    <m:r>
                                      <a:rPr lang="en-US" b="1" i="0" smtClean="0">
                                        <a:solidFill>
                                          <a:schemeClr val="tx1"/>
                                        </a:solidFill>
                                        <a:latin typeface="Cambria Math" panose="02040503050406030204" pitchFamily="18" charset="0"/>
                                      </a:rPr>
                                      <m:t>𝐏</m:t>
                                    </m:r>
                                  </m:e>
                                  <m:sub>
                                    <m:r>
                                      <a:rPr lang="en-US" b="1" i="1" smtClean="0">
                                        <a:solidFill>
                                          <a:schemeClr val="tx1"/>
                                        </a:solidFill>
                                        <a:latin typeface="Cambria Math" panose="02040503050406030204" pitchFamily="18" charset="0"/>
                                      </a:rPr>
                                      <m:t>𝟐</m:t>
                                    </m:r>
                                  </m:sub>
                                </m:sSub>
                              </m:oMath>
                            </m:oMathPara>
                          </a14:m>
                          <a:endParaRPr lang="en-US" dirty="0"/>
                        </a:p>
                      </a:txBody>
                      <a:tcPr/>
                    </a:tc>
                  </a:tr>
                  <a:tr h="370840">
                    <a:tc>
                      <a:txBody>
                        <a:bodyPr/>
                        <a:lstStyle/>
                        <a:p>
                          <a:pPr algn="ctr"/>
                          <a:r>
                            <a:rPr lang="en-US" dirty="0" smtClean="0"/>
                            <a:t>0</a:t>
                          </a:r>
                          <a:endParaRPr lang="en-US" dirty="0"/>
                        </a:p>
                      </a:txBody>
                      <a:tcPr/>
                    </a:tc>
                    <a:tc>
                      <a:txBody>
                        <a:bodyPr/>
                        <a:lstStyle/>
                        <a:p>
                          <a:pPr algn="ctr"/>
                          <a:r>
                            <a:rPr lang="en-US" dirty="0" smtClean="0"/>
                            <a:t>0</a:t>
                          </a:r>
                          <a:endParaRPr lang="en-US" dirty="0"/>
                        </a:p>
                      </a:txBody>
                      <a:tcPr/>
                    </a:tc>
                  </a:tr>
                  <a:tr h="370840">
                    <a:tc>
                      <a:txBody>
                        <a:bodyPr/>
                        <a:lstStyle/>
                        <a:p>
                          <a:pPr algn="ctr"/>
                          <a:r>
                            <a:rPr lang="en-US" dirty="0" smtClean="0"/>
                            <a:t>1</a:t>
                          </a:r>
                          <a:endParaRPr lang="en-US" dirty="0"/>
                        </a:p>
                      </a:txBody>
                      <a:tcPr/>
                    </a:tc>
                    <a:tc>
                      <a:txBody>
                        <a:bodyPr/>
                        <a:lstStyle/>
                        <a:p>
                          <a:pPr algn="ctr"/>
                          <a:r>
                            <a:rPr lang="en-US" dirty="0" smtClean="0"/>
                            <a:t>1</a:t>
                          </a:r>
                          <a:endParaRPr lang="en-US" dirty="0"/>
                        </a:p>
                      </a:txBody>
                      <a:tcPr/>
                    </a:tc>
                  </a:tr>
                </a:tbl>
              </a:graphicData>
            </a:graphic>
          </p:graphicFrame>
        </mc:Choice>
        <mc:Fallback xmlns="">
          <p:graphicFrame>
            <p:nvGraphicFramePr>
              <p:cNvPr id="8" name="Table 7"/>
              <p:cNvGraphicFramePr>
                <a:graphicFrameLocks noGrp="1"/>
              </p:cNvGraphicFramePr>
              <p:nvPr>
                <p:extLst>
                  <p:ext uri="{D42A27DB-BD31-4B8C-83A1-F6EECF244321}">
                    <p14:modId xmlns:p14="http://schemas.microsoft.com/office/powerpoint/2010/main" val="3046670730"/>
                  </p:ext>
                </p:extLst>
              </p:nvPr>
            </p:nvGraphicFramePr>
            <p:xfrm>
              <a:off x="1079946" y="4181277"/>
              <a:ext cx="1909014" cy="1112520"/>
            </p:xfrm>
            <a:graphic>
              <a:graphicData uri="http://schemas.openxmlformats.org/drawingml/2006/table">
                <a:tbl>
                  <a:tblPr firstRow="1" bandRow="1">
                    <a:tableStyleId>{5C22544A-7EE6-4342-B048-85BDC9FD1C3A}</a:tableStyleId>
                  </a:tblPr>
                  <a:tblGrid>
                    <a:gridCol w="954507"/>
                    <a:gridCol w="954507"/>
                  </a:tblGrid>
                  <a:tr h="370840">
                    <a:tc>
                      <a:txBody>
                        <a:bodyPr/>
                        <a:lstStyle/>
                        <a:p>
                          <a:endParaRPr lang="en-US"/>
                        </a:p>
                      </a:txBody>
                      <a:tcPr>
                        <a:blipFill rotWithShape="0">
                          <a:blip r:embed="rId9"/>
                          <a:stretch>
                            <a:fillRect l="-637" t="-1639" r="-102548" b="-226230"/>
                          </a:stretch>
                        </a:blipFill>
                      </a:tcPr>
                    </a:tc>
                    <a:tc>
                      <a:txBody>
                        <a:bodyPr/>
                        <a:lstStyle/>
                        <a:p>
                          <a:endParaRPr lang="en-US"/>
                        </a:p>
                      </a:txBody>
                      <a:tcPr>
                        <a:blipFill rotWithShape="0">
                          <a:blip r:embed="rId9"/>
                          <a:stretch>
                            <a:fillRect l="-100637" t="-1639" r="-2548" b="-226230"/>
                          </a:stretch>
                        </a:blipFill>
                      </a:tcPr>
                    </a:tc>
                  </a:tr>
                  <a:tr h="370840">
                    <a:tc>
                      <a:txBody>
                        <a:bodyPr/>
                        <a:lstStyle/>
                        <a:p>
                          <a:pPr algn="ctr"/>
                          <a:r>
                            <a:rPr lang="en-US" dirty="0" smtClean="0"/>
                            <a:t>0</a:t>
                          </a:r>
                          <a:endParaRPr lang="en-US" dirty="0"/>
                        </a:p>
                      </a:txBody>
                      <a:tcPr/>
                    </a:tc>
                    <a:tc>
                      <a:txBody>
                        <a:bodyPr/>
                        <a:lstStyle/>
                        <a:p>
                          <a:pPr algn="ctr"/>
                          <a:r>
                            <a:rPr lang="en-US" dirty="0" smtClean="0"/>
                            <a:t>0</a:t>
                          </a:r>
                          <a:endParaRPr lang="en-US" dirty="0"/>
                        </a:p>
                      </a:txBody>
                      <a:tcPr/>
                    </a:tc>
                  </a:tr>
                  <a:tr h="370840">
                    <a:tc>
                      <a:txBody>
                        <a:bodyPr/>
                        <a:lstStyle/>
                        <a:p>
                          <a:pPr algn="ctr"/>
                          <a:r>
                            <a:rPr lang="en-US" dirty="0" smtClean="0"/>
                            <a:t>1</a:t>
                          </a:r>
                          <a:endParaRPr lang="en-US" dirty="0"/>
                        </a:p>
                      </a:txBody>
                      <a:tcPr/>
                    </a:tc>
                    <a:tc>
                      <a:txBody>
                        <a:bodyPr/>
                        <a:lstStyle/>
                        <a:p>
                          <a:pPr algn="ctr"/>
                          <a:r>
                            <a:rPr lang="en-US" dirty="0" smtClean="0"/>
                            <a:t>1</a:t>
                          </a:r>
                          <a:endParaRPr lang="en-US" dirty="0"/>
                        </a:p>
                      </a:txBody>
                      <a:tcPr/>
                    </a:tc>
                  </a:tr>
                </a:tbl>
              </a:graphicData>
            </a:graphic>
          </p:graphicFrame>
        </mc:Fallback>
      </mc:AlternateContent>
      <mc:AlternateContent xmlns:mc="http://schemas.openxmlformats.org/markup-compatibility/2006" xmlns:a14="http://schemas.microsoft.com/office/drawing/2010/main">
        <mc:Choice Requires="a14">
          <p:graphicFrame>
            <p:nvGraphicFramePr>
              <p:cNvPr id="59" name="Table 58"/>
              <p:cNvGraphicFramePr>
                <a:graphicFrameLocks noGrp="1"/>
              </p:cNvGraphicFramePr>
              <p:nvPr>
                <p:extLst>
                  <p:ext uri="{D42A27DB-BD31-4B8C-83A1-F6EECF244321}">
                    <p14:modId xmlns:p14="http://schemas.microsoft.com/office/powerpoint/2010/main" val="3619953534"/>
                  </p:ext>
                </p:extLst>
              </p:nvPr>
            </p:nvGraphicFramePr>
            <p:xfrm>
              <a:off x="1079946" y="5312771"/>
              <a:ext cx="1909014" cy="1112520"/>
            </p:xfrm>
            <a:graphic>
              <a:graphicData uri="http://schemas.openxmlformats.org/drawingml/2006/table">
                <a:tbl>
                  <a:tblPr firstRow="1" bandRow="1">
                    <a:tableStyleId>{5C22544A-7EE6-4342-B048-85BDC9FD1C3A}</a:tableStyleId>
                  </a:tblPr>
                  <a:tblGrid>
                    <a:gridCol w="954507"/>
                    <a:gridCol w="954507"/>
                  </a:tblGrid>
                  <a:tr h="370840">
                    <a:tc>
                      <a:txBody>
                        <a:bodyPr/>
                        <a:lstStyle/>
                        <a:p>
                          <a:pPr algn="ctr"/>
                          <a14:m>
                            <m:oMathPara xmlns:m="http://schemas.openxmlformats.org/officeDocument/2006/math">
                              <m:oMathParaPr>
                                <m:jc m:val="centerGroup"/>
                              </m:oMathParaPr>
                              <m:oMath xmlns:m="http://schemas.openxmlformats.org/officeDocument/2006/math">
                                <m:sSub>
                                  <m:sSubPr>
                                    <m:ctrlPr>
                                      <a:rPr lang="en-US" b="1" i="1" smtClean="0">
                                        <a:solidFill>
                                          <a:schemeClr val="tx1"/>
                                        </a:solidFill>
                                        <a:latin typeface="Cambria Math" panose="02040503050406030204" pitchFamily="18" charset="0"/>
                                      </a:rPr>
                                    </m:ctrlPr>
                                  </m:sSubPr>
                                  <m:e>
                                    <m:r>
                                      <a:rPr lang="en-US" b="1" i="0" smtClean="0">
                                        <a:solidFill>
                                          <a:schemeClr val="tx1"/>
                                        </a:solidFill>
                                        <a:latin typeface="Cambria Math" panose="02040503050406030204" pitchFamily="18" charset="0"/>
                                      </a:rPr>
                                      <m:t>𝐏</m:t>
                                    </m:r>
                                  </m:e>
                                  <m:sub>
                                    <m:r>
                                      <a:rPr lang="en-US" b="1" i="0" smtClean="0">
                                        <a:solidFill>
                                          <a:schemeClr val="tx1"/>
                                        </a:solidFill>
                                        <a:latin typeface="Cambria Math" panose="02040503050406030204" pitchFamily="18" charset="0"/>
                                      </a:rPr>
                                      <m:t>𝟐</m:t>
                                    </m:r>
                                  </m:sub>
                                </m:sSub>
                              </m:oMath>
                            </m:oMathPara>
                          </a14:m>
                          <a:endParaRPr lang="en-US" i="0" dirty="0">
                            <a:solidFill>
                              <a:schemeClr val="tx1"/>
                            </a:solidFill>
                          </a:endParaRPr>
                        </a:p>
                      </a:txBody>
                      <a:tcPr/>
                    </a:tc>
                    <a:tc>
                      <a:txBody>
                        <a:bodyPr/>
                        <a:lstStyle/>
                        <a:p>
                          <a:pPr algn="ctr"/>
                          <a14:m>
                            <m:oMathPara xmlns:m="http://schemas.openxmlformats.org/officeDocument/2006/math">
                              <m:oMathParaPr>
                                <m:jc m:val="centerGroup"/>
                              </m:oMathParaPr>
                              <m:oMath xmlns:m="http://schemas.openxmlformats.org/officeDocument/2006/math">
                                <m:sSub>
                                  <m:sSubPr>
                                    <m:ctrlPr>
                                      <a:rPr lang="en-US" b="1" i="1" smtClean="0">
                                        <a:solidFill>
                                          <a:schemeClr val="tx1"/>
                                        </a:solidFill>
                                        <a:latin typeface="Cambria Math" panose="02040503050406030204" pitchFamily="18" charset="0"/>
                                      </a:rPr>
                                    </m:ctrlPr>
                                  </m:sSubPr>
                                  <m:e>
                                    <m:r>
                                      <a:rPr lang="en-US" b="1" i="0" smtClean="0">
                                        <a:solidFill>
                                          <a:schemeClr val="tx1"/>
                                        </a:solidFill>
                                        <a:latin typeface="Cambria Math" panose="02040503050406030204" pitchFamily="18" charset="0"/>
                                      </a:rPr>
                                      <m:t>𝐏</m:t>
                                    </m:r>
                                  </m:e>
                                  <m:sub>
                                    <m:r>
                                      <a:rPr lang="en-US" b="1" i="1" smtClean="0">
                                        <a:solidFill>
                                          <a:schemeClr val="tx1"/>
                                        </a:solidFill>
                                        <a:latin typeface="Cambria Math" panose="02040503050406030204" pitchFamily="18" charset="0"/>
                                      </a:rPr>
                                      <m:t>𝟑</m:t>
                                    </m:r>
                                  </m:sub>
                                </m:sSub>
                              </m:oMath>
                            </m:oMathPara>
                          </a14:m>
                          <a:endParaRPr lang="en-US" dirty="0"/>
                        </a:p>
                      </a:txBody>
                      <a:tcPr/>
                    </a:tc>
                  </a:tr>
                  <a:tr h="370840">
                    <a:tc>
                      <a:txBody>
                        <a:bodyPr/>
                        <a:lstStyle/>
                        <a:p>
                          <a:pPr algn="ctr"/>
                          <a:r>
                            <a:rPr lang="en-US" dirty="0" smtClean="0"/>
                            <a:t>0</a:t>
                          </a:r>
                          <a:endParaRPr lang="en-US" dirty="0"/>
                        </a:p>
                      </a:txBody>
                      <a:tcPr/>
                    </a:tc>
                    <a:tc>
                      <a:txBody>
                        <a:bodyPr/>
                        <a:lstStyle/>
                        <a:p>
                          <a:pPr algn="ctr"/>
                          <a:r>
                            <a:rPr lang="en-US" dirty="0" smtClean="0"/>
                            <a:t>0</a:t>
                          </a:r>
                          <a:endParaRPr lang="en-US" dirty="0"/>
                        </a:p>
                      </a:txBody>
                      <a:tcPr/>
                    </a:tc>
                  </a:tr>
                  <a:tr h="370840">
                    <a:tc>
                      <a:txBody>
                        <a:bodyPr/>
                        <a:lstStyle/>
                        <a:p>
                          <a:pPr algn="ctr"/>
                          <a:r>
                            <a:rPr lang="en-US" dirty="0" smtClean="0"/>
                            <a:t>1</a:t>
                          </a:r>
                          <a:endParaRPr lang="en-US" dirty="0"/>
                        </a:p>
                      </a:txBody>
                      <a:tcPr/>
                    </a:tc>
                    <a:tc>
                      <a:txBody>
                        <a:bodyPr/>
                        <a:lstStyle/>
                        <a:p>
                          <a:pPr algn="ctr"/>
                          <a:r>
                            <a:rPr lang="en-US" dirty="0" smtClean="0"/>
                            <a:t>1</a:t>
                          </a:r>
                          <a:endParaRPr lang="en-US" dirty="0"/>
                        </a:p>
                      </a:txBody>
                      <a:tcPr/>
                    </a:tc>
                  </a:tr>
                </a:tbl>
              </a:graphicData>
            </a:graphic>
          </p:graphicFrame>
        </mc:Choice>
        <mc:Fallback xmlns="">
          <p:graphicFrame>
            <p:nvGraphicFramePr>
              <p:cNvPr id="59" name="Table 58"/>
              <p:cNvGraphicFramePr>
                <a:graphicFrameLocks noGrp="1"/>
              </p:cNvGraphicFramePr>
              <p:nvPr>
                <p:extLst>
                  <p:ext uri="{D42A27DB-BD31-4B8C-83A1-F6EECF244321}">
                    <p14:modId xmlns:p14="http://schemas.microsoft.com/office/powerpoint/2010/main" val="3619953534"/>
                  </p:ext>
                </p:extLst>
              </p:nvPr>
            </p:nvGraphicFramePr>
            <p:xfrm>
              <a:off x="1079946" y="5312771"/>
              <a:ext cx="1909014" cy="1112520"/>
            </p:xfrm>
            <a:graphic>
              <a:graphicData uri="http://schemas.openxmlformats.org/drawingml/2006/table">
                <a:tbl>
                  <a:tblPr firstRow="1" bandRow="1">
                    <a:tableStyleId>{5C22544A-7EE6-4342-B048-85BDC9FD1C3A}</a:tableStyleId>
                  </a:tblPr>
                  <a:tblGrid>
                    <a:gridCol w="954507"/>
                    <a:gridCol w="954507"/>
                  </a:tblGrid>
                  <a:tr h="370840">
                    <a:tc>
                      <a:txBody>
                        <a:bodyPr/>
                        <a:lstStyle/>
                        <a:p>
                          <a:endParaRPr lang="en-US"/>
                        </a:p>
                      </a:txBody>
                      <a:tcPr>
                        <a:blipFill rotWithShape="0">
                          <a:blip r:embed="rId10"/>
                          <a:stretch>
                            <a:fillRect l="-637" t="-1639" r="-102548" b="-224590"/>
                          </a:stretch>
                        </a:blipFill>
                      </a:tcPr>
                    </a:tc>
                    <a:tc>
                      <a:txBody>
                        <a:bodyPr/>
                        <a:lstStyle/>
                        <a:p>
                          <a:endParaRPr lang="en-US"/>
                        </a:p>
                      </a:txBody>
                      <a:tcPr>
                        <a:blipFill rotWithShape="0">
                          <a:blip r:embed="rId10"/>
                          <a:stretch>
                            <a:fillRect l="-100637" t="-1639" r="-2548" b="-224590"/>
                          </a:stretch>
                        </a:blipFill>
                      </a:tcPr>
                    </a:tc>
                  </a:tr>
                  <a:tr h="370840">
                    <a:tc>
                      <a:txBody>
                        <a:bodyPr/>
                        <a:lstStyle/>
                        <a:p>
                          <a:pPr algn="ctr"/>
                          <a:r>
                            <a:rPr lang="en-US" dirty="0" smtClean="0"/>
                            <a:t>0</a:t>
                          </a:r>
                          <a:endParaRPr lang="en-US" dirty="0"/>
                        </a:p>
                      </a:txBody>
                      <a:tcPr/>
                    </a:tc>
                    <a:tc>
                      <a:txBody>
                        <a:bodyPr/>
                        <a:lstStyle/>
                        <a:p>
                          <a:pPr algn="ctr"/>
                          <a:r>
                            <a:rPr lang="en-US" dirty="0" smtClean="0"/>
                            <a:t>0</a:t>
                          </a:r>
                          <a:endParaRPr lang="en-US" dirty="0"/>
                        </a:p>
                      </a:txBody>
                      <a:tcPr/>
                    </a:tc>
                  </a:tr>
                  <a:tr h="370840">
                    <a:tc>
                      <a:txBody>
                        <a:bodyPr/>
                        <a:lstStyle/>
                        <a:p>
                          <a:pPr algn="ctr"/>
                          <a:r>
                            <a:rPr lang="en-US" dirty="0" smtClean="0"/>
                            <a:t>1</a:t>
                          </a:r>
                          <a:endParaRPr lang="en-US" dirty="0"/>
                        </a:p>
                      </a:txBody>
                      <a:tcPr/>
                    </a:tc>
                    <a:tc>
                      <a:txBody>
                        <a:bodyPr/>
                        <a:lstStyle/>
                        <a:p>
                          <a:pPr algn="ctr"/>
                          <a:r>
                            <a:rPr lang="en-US" dirty="0" smtClean="0"/>
                            <a:t>1</a:t>
                          </a:r>
                          <a:endParaRPr lang="en-US" dirty="0"/>
                        </a:p>
                      </a:txBody>
                      <a:tcPr/>
                    </a:tc>
                  </a:tr>
                </a:tbl>
              </a:graphicData>
            </a:graphic>
          </p:graphicFrame>
        </mc:Fallback>
      </mc:AlternateContent>
      <mc:AlternateContent xmlns:mc="http://schemas.openxmlformats.org/markup-compatibility/2006" xmlns:a14="http://schemas.microsoft.com/office/drawing/2010/main">
        <mc:Choice Requires="a14">
          <p:graphicFrame>
            <p:nvGraphicFramePr>
              <p:cNvPr id="61" name="Table 60"/>
              <p:cNvGraphicFramePr>
                <a:graphicFrameLocks noGrp="1"/>
              </p:cNvGraphicFramePr>
              <p:nvPr>
                <p:extLst>
                  <p:ext uri="{D42A27DB-BD31-4B8C-83A1-F6EECF244321}">
                    <p14:modId xmlns:p14="http://schemas.microsoft.com/office/powerpoint/2010/main" val="3215216487"/>
                  </p:ext>
                </p:extLst>
              </p:nvPr>
            </p:nvGraphicFramePr>
            <p:xfrm>
              <a:off x="3563661" y="4178270"/>
              <a:ext cx="1909014" cy="1112520"/>
            </p:xfrm>
            <a:graphic>
              <a:graphicData uri="http://schemas.openxmlformats.org/drawingml/2006/table">
                <a:tbl>
                  <a:tblPr firstRow="1" bandRow="1">
                    <a:tableStyleId>{5C22544A-7EE6-4342-B048-85BDC9FD1C3A}</a:tableStyleId>
                  </a:tblPr>
                  <a:tblGrid>
                    <a:gridCol w="636338"/>
                    <a:gridCol w="636338"/>
                    <a:gridCol w="636338"/>
                  </a:tblGrid>
                  <a:tr h="370840">
                    <a:tc>
                      <a:txBody>
                        <a:bodyPr/>
                        <a:lstStyle/>
                        <a:p>
                          <a:pPr algn="ctr"/>
                          <a14:m>
                            <m:oMathPara xmlns:m="http://schemas.openxmlformats.org/officeDocument/2006/math">
                              <m:oMathParaPr>
                                <m:jc m:val="centerGroup"/>
                              </m:oMathParaPr>
                              <m:oMath xmlns:m="http://schemas.openxmlformats.org/officeDocument/2006/math">
                                <m:sSub>
                                  <m:sSubPr>
                                    <m:ctrlPr>
                                      <a:rPr lang="en-US" b="1" i="1" smtClean="0">
                                        <a:solidFill>
                                          <a:schemeClr val="tx1"/>
                                        </a:solidFill>
                                        <a:latin typeface="Cambria Math" panose="02040503050406030204" pitchFamily="18" charset="0"/>
                                      </a:rPr>
                                    </m:ctrlPr>
                                  </m:sSubPr>
                                  <m:e>
                                    <m:r>
                                      <a:rPr lang="en-US" b="1" i="0" smtClean="0">
                                        <a:solidFill>
                                          <a:schemeClr val="tx1"/>
                                        </a:solidFill>
                                        <a:latin typeface="Cambria Math" panose="02040503050406030204" pitchFamily="18" charset="0"/>
                                      </a:rPr>
                                      <m:t>𝐏</m:t>
                                    </m:r>
                                  </m:e>
                                  <m:sub>
                                    <m:r>
                                      <a:rPr lang="en-US" b="1" i="0" smtClean="0">
                                        <a:solidFill>
                                          <a:schemeClr val="tx1"/>
                                        </a:solidFill>
                                        <a:latin typeface="Cambria Math" panose="02040503050406030204" pitchFamily="18" charset="0"/>
                                      </a:rPr>
                                      <m:t>𝟏</m:t>
                                    </m:r>
                                  </m:sub>
                                </m:sSub>
                              </m:oMath>
                            </m:oMathPara>
                          </a14:m>
                          <a:endParaRPr lang="en-US" i="0" dirty="0">
                            <a:solidFill>
                              <a:schemeClr val="tx1"/>
                            </a:solidFill>
                          </a:endParaRPr>
                        </a:p>
                      </a:txBody>
                      <a:tcPr/>
                    </a:tc>
                    <a:tc>
                      <a:txBody>
                        <a:bodyPr/>
                        <a:lstStyle/>
                        <a:p>
                          <a:pPr algn="ctr"/>
                          <a14:m>
                            <m:oMathPara xmlns:m="http://schemas.openxmlformats.org/officeDocument/2006/math">
                              <m:oMathParaPr>
                                <m:jc m:val="centerGroup"/>
                              </m:oMathParaPr>
                              <m:oMath xmlns:m="http://schemas.openxmlformats.org/officeDocument/2006/math">
                                <m:sSub>
                                  <m:sSubPr>
                                    <m:ctrlPr>
                                      <a:rPr lang="en-US" b="1" i="1" smtClean="0">
                                        <a:solidFill>
                                          <a:schemeClr val="tx1"/>
                                        </a:solidFill>
                                        <a:latin typeface="Cambria Math" panose="02040503050406030204" pitchFamily="18" charset="0"/>
                                      </a:rPr>
                                    </m:ctrlPr>
                                  </m:sSubPr>
                                  <m:e>
                                    <m:r>
                                      <a:rPr lang="en-US" b="1" i="0" smtClean="0">
                                        <a:solidFill>
                                          <a:schemeClr val="tx1"/>
                                        </a:solidFill>
                                        <a:latin typeface="Cambria Math" panose="02040503050406030204" pitchFamily="18" charset="0"/>
                                      </a:rPr>
                                      <m:t>𝐏</m:t>
                                    </m:r>
                                  </m:e>
                                  <m:sub>
                                    <m:r>
                                      <a:rPr lang="en-US" b="1" i="1" smtClean="0">
                                        <a:solidFill>
                                          <a:schemeClr val="tx1"/>
                                        </a:solidFill>
                                        <a:latin typeface="Cambria Math" panose="02040503050406030204" pitchFamily="18" charset="0"/>
                                      </a:rPr>
                                      <m:t>𝟐</m:t>
                                    </m:r>
                                  </m:sub>
                                </m:sSub>
                              </m:oMath>
                            </m:oMathPara>
                          </a14:m>
                          <a:endParaRPr lang="en-US" dirty="0"/>
                        </a:p>
                      </a:txBody>
                      <a:tcPr/>
                    </a:tc>
                    <a:tc>
                      <a:txBody>
                        <a:bodyPr/>
                        <a:lstStyle/>
                        <a:p>
                          <a:pPr algn="ctr"/>
                          <a14:m>
                            <m:oMathPara xmlns:m="http://schemas.openxmlformats.org/officeDocument/2006/math">
                              <m:oMathParaPr>
                                <m:jc m:val="centerGroup"/>
                              </m:oMathParaPr>
                              <m:oMath xmlns:m="http://schemas.openxmlformats.org/officeDocument/2006/math">
                                <m:sSub>
                                  <m:sSubPr>
                                    <m:ctrlPr>
                                      <a:rPr lang="en-US" b="1" i="1" smtClean="0">
                                        <a:solidFill>
                                          <a:schemeClr val="tx1"/>
                                        </a:solidFill>
                                        <a:latin typeface="Cambria Math" panose="02040503050406030204" pitchFamily="18" charset="0"/>
                                      </a:rPr>
                                    </m:ctrlPr>
                                  </m:sSubPr>
                                  <m:e>
                                    <m:r>
                                      <a:rPr lang="en-US" b="1" i="0" smtClean="0">
                                        <a:solidFill>
                                          <a:schemeClr val="tx1"/>
                                        </a:solidFill>
                                        <a:latin typeface="Cambria Math" panose="02040503050406030204" pitchFamily="18" charset="0"/>
                                      </a:rPr>
                                      <m:t>𝐏</m:t>
                                    </m:r>
                                  </m:e>
                                  <m:sub>
                                    <m:r>
                                      <a:rPr lang="en-US" b="1" i="1" smtClean="0">
                                        <a:solidFill>
                                          <a:schemeClr val="tx1"/>
                                        </a:solidFill>
                                        <a:latin typeface="Cambria Math" panose="02040503050406030204" pitchFamily="18" charset="0"/>
                                      </a:rPr>
                                      <m:t>𝟑</m:t>
                                    </m:r>
                                  </m:sub>
                                </m:sSub>
                              </m:oMath>
                            </m:oMathPara>
                          </a14:m>
                          <a:endParaRPr lang="en-US" dirty="0"/>
                        </a:p>
                      </a:txBody>
                      <a:tcPr/>
                    </a:tc>
                  </a:tr>
                  <a:tr h="370840">
                    <a:tc>
                      <a:txBody>
                        <a:bodyPr/>
                        <a:lstStyle/>
                        <a:p>
                          <a:pPr algn="ctr"/>
                          <a:r>
                            <a:rPr lang="en-US" dirty="0" smtClean="0"/>
                            <a:t>0</a:t>
                          </a:r>
                          <a:endParaRPr lang="en-US" dirty="0"/>
                        </a:p>
                      </a:txBody>
                      <a:tcPr/>
                    </a:tc>
                    <a:tc>
                      <a:txBody>
                        <a:bodyPr/>
                        <a:lstStyle/>
                        <a:p>
                          <a:pPr algn="ctr"/>
                          <a:r>
                            <a:rPr lang="en-US" dirty="0" smtClean="0"/>
                            <a:t>0</a:t>
                          </a:r>
                          <a:endParaRPr lang="en-US" dirty="0"/>
                        </a:p>
                      </a:txBody>
                      <a:tcPr/>
                    </a:tc>
                    <a:tc>
                      <a:txBody>
                        <a:bodyPr/>
                        <a:lstStyle/>
                        <a:p>
                          <a:pPr algn="ctr"/>
                          <a:r>
                            <a:rPr lang="en-US" dirty="0" smtClean="0"/>
                            <a:t>0</a:t>
                          </a:r>
                          <a:endParaRPr lang="en-US" dirty="0"/>
                        </a:p>
                      </a:txBody>
                      <a:tcPr/>
                    </a:tc>
                  </a:tr>
                  <a:tr h="370840">
                    <a:tc>
                      <a:txBody>
                        <a:bodyPr/>
                        <a:lstStyle/>
                        <a:p>
                          <a:pPr algn="ctr"/>
                          <a:r>
                            <a:rPr lang="en-US" dirty="0" smtClean="0"/>
                            <a:t>1</a:t>
                          </a:r>
                          <a:endParaRPr lang="en-US" dirty="0"/>
                        </a:p>
                      </a:txBody>
                      <a:tcPr/>
                    </a:tc>
                    <a:tc>
                      <a:txBody>
                        <a:bodyPr/>
                        <a:lstStyle/>
                        <a:p>
                          <a:pPr algn="ctr"/>
                          <a:r>
                            <a:rPr lang="en-US" dirty="0" smtClean="0"/>
                            <a:t>1</a:t>
                          </a:r>
                          <a:endParaRPr lang="en-US" dirty="0"/>
                        </a:p>
                      </a:txBody>
                      <a:tcPr/>
                    </a:tc>
                    <a:tc>
                      <a:txBody>
                        <a:bodyPr/>
                        <a:lstStyle/>
                        <a:p>
                          <a:pPr algn="ctr"/>
                          <a:r>
                            <a:rPr lang="en-US" dirty="0" smtClean="0"/>
                            <a:t>1</a:t>
                          </a:r>
                          <a:endParaRPr lang="en-US" dirty="0"/>
                        </a:p>
                      </a:txBody>
                      <a:tcPr/>
                    </a:tc>
                  </a:tr>
                </a:tbl>
              </a:graphicData>
            </a:graphic>
          </p:graphicFrame>
        </mc:Choice>
        <mc:Fallback xmlns="">
          <p:graphicFrame>
            <p:nvGraphicFramePr>
              <p:cNvPr id="61" name="Table 60"/>
              <p:cNvGraphicFramePr>
                <a:graphicFrameLocks noGrp="1"/>
              </p:cNvGraphicFramePr>
              <p:nvPr>
                <p:extLst>
                  <p:ext uri="{D42A27DB-BD31-4B8C-83A1-F6EECF244321}">
                    <p14:modId xmlns:p14="http://schemas.microsoft.com/office/powerpoint/2010/main" val="3215216487"/>
                  </p:ext>
                </p:extLst>
              </p:nvPr>
            </p:nvGraphicFramePr>
            <p:xfrm>
              <a:off x="3563661" y="4178270"/>
              <a:ext cx="1909014" cy="1112520"/>
            </p:xfrm>
            <a:graphic>
              <a:graphicData uri="http://schemas.openxmlformats.org/drawingml/2006/table">
                <a:tbl>
                  <a:tblPr firstRow="1" bandRow="1">
                    <a:tableStyleId>{5C22544A-7EE6-4342-B048-85BDC9FD1C3A}</a:tableStyleId>
                  </a:tblPr>
                  <a:tblGrid>
                    <a:gridCol w="636338"/>
                    <a:gridCol w="636338"/>
                    <a:gridCol w="636338"/>
                  </a:tblGrid>
                  <a:tr h="370840">
                    <a:tc>
                      <a:txBody>
                        <a:bodyPr/>
                        <a:lstStyle/>
                        <a:p>
                          <a:endParaRPr lang="en-US"/>
                        </a:p>
                      </a:txBody>
                      <a:tcPr>
                        <a:blipFill rotWithShape="0">
                          <a:blip r:embed="rId11"/>
                          <a:stretch>
                            <a:fillRect l="-952" t="-1639" r="-202857" b="-224590"/>
                          </a:stretch>
                        </a:blipFill>
                      </a:tcPr>
                    </a:tc>
                    <a:tc>
                      <a:txBody>
                        <a:bodyPr/>
                        <a:lstStyle/>
                        <a:p>
                          <a:endParaRPr lang="en-US"/>
                        </a:p>
                      </a:txBody>
                      <a:tcPr>
                        <a:blipFill rotWithShape="0">
                          <a:blip r:embed="rId11"/>
                          <a:stretch>
                            <a:fillRect l="-101923" t="-1639" r="-104808" b="-224590"/>
                          </a:stretch>
                        </a:blipFill>
                      </a:tcPr>
                    </a:tc>
                    <a:tc>
                      <a:txBody>
                        <a:bodyPr/>
                        <a:lstStyle/>
                        <a:p>
                          <a:endParaRPr lang="en-US"/>
                        </a:p>
                      </a:txBody>
                      <a:tcPr>
                        <a:blipFill rotWithShape="0">
                          <a:blip r:embed="rId11"/>
                          <a:stretch>
                            <a:fillRect l="-200000" t="-1639" r="-3810" b="-224590"/>
                          </a:stretch>
                        </a:blipFill>
                      </a:tcPr>
                    </a:tc>
                  </a:tr>
                  <a:tr h="370840">
                    <a:tc>
                      <a:txBody>
                        <a:bodyPr/>
                        <a:lstStyle/>
                        <a:p>
                          <a:pPr algn="ctr"/>
                          <a:r>
                            <a:rPr lang="en-US" dirty="0" smtClean="0"/>
                            <a:t>0</a:t>
                          </a:r>
                          <a:endParaRPr lang="en-US" dirty="0"/>
                        </a:p>
                      </a:txBody>
                      <a:tcPr/>
                    </a:tc>
                    <a:tc>
                      <a:txBody>
                        <a:bodyPr/>
                        <a:lstStyle/>
                        <a:p>
                          <a:pPr algn="ctr"/>
                          <a:r>
                            <a:rPr lang="en-US" dirty="0" smtClean="0"/>
                            <a:t>0</a:t>
                          </a:r>
                          <a:endParaRPr lang="en-US" dirty="0"/>
                        </a:p>
                      </a:txBody>
                      <a:tcPr/>
                    </a:tc>
                    <a:tc>
                      <a:txBody>
                        <a:bodyPr/>
                        <a:lstStyle/>
                        <a:p>
                          <a:pPr algn="ctr"/>
                          <a:r>
                            <a:rPr lang="en-US" dirty="0" smtClean="0"/>
                            <a:t>0</a:t>
                          </a:r>
                          <a:endParaRPr lang="en-US" dirty="0"/>
                        </a:p>
                      </a:txBody>
                      <a:tcPr/>
                    </a:tc>
                  </a:tr>
                  <a:tr h="370840">
                    <a:tc>
                      <a:txBody>
                        <a:bodyPr/>
                        <a:lstStyle/>
                        <a:p>
                          <a:pPr algn="ctr"/>
                          <a:r>
                            <a:rPr lang="en-US" dirty="0" smtClean="0"/>
                            <a:t>1</a:t>
                          </a:r>
                          <a:endParaRPr lang="en-US" dirty="0"/>
                        </a:p>
                      </a:txBody>
                      <a:tcPr/>
                    </a:tc>
                    <a:tc>
                      <a:txBody>
                        <a:bodyPr/>
                        <a:lstStyle/>
                        <a:p>
                          <a:pPr algn="ctr"/>
                          <a:r>
                            <a:rPr lang="en-US" dirty="0" smtClean="0"/>
                            <a:t>1</a:t>
                          </a:r>
                          <a:endParaRPr lang="en-US" dirty="0"/>
                        </a:p>
                      </a:txBody>
                      <a:tcPr/>
                    </a:tc>
                    <a:tc>
                      <a:txBody>
                        <a:bodyPr/>
                        <a:lstStyle/>
                        <a:p>
                          <a:pPr algn="ctr"/>
                          <a:r>
                            <a:rPr lang="en-US" dirty="0" smtClean="0"/>
                            <a:t>1</a:t>
                          </a:r>
                          <a:endParaRPr lang="en-US" dirty="0"/>
                        </a:p>
                      </a:txBody>
                      <a:tcPr/>
                    </a:tc>
                  </a:tr>
                </a:tbl>
              </a:graphicData>
            </a:graphic>
          </p:graphicFrame>
        </mc:Fallback>
      </mc:AlternateContent>
      <mc:AlternateContent xmlns:mc="http://schemas.openxmlformats.org/markup-compatibility/2006" xmlns:a14="http://schemas.microsoft.com/office/drawing/2010/main">
        <mc:Choice Requires="a14">
          <p:graphicFrame>
            <p:nvGraphicFramePr>
              <p:cNvPr id="72" name="Table 71"/>
              <p:cNvGraphicFramePr>
                <a:graphicFrameLocks noGrp="1"/>
              </p:cNvGraphicFramePr>
              <p:nvPr>
                <p:extLst>
                  <p:ext uri="{D42A27DB-BD31-4B8C-83A1-F6EECF244321}">
                    <p14:modId xmlns:p14="http://schemas.microsoft.com/office/powerpoint/2010/main" val="3804056101"/>
                  </p:ext>
                </p:extLst>
              </p:nvPr>
            </p:nvGraphicFramePr>
            <p:xfrm>
              <a:off x="6264055" y="4152543"/>
              <a:ext cx="1385878" cy="1112520"/>
            </p:xfrm>
            <a:graphic>
              <a:graphicData uri="http://schemas.openxmlformats.org/drawingml/2006/table">
                <a:tbl>
                  <a:tblPr firstRow="1" bandRow="1">
                    <a:tableStyleId>{5C22544A-7EE6-4342-B048-85BDC9FD1C3A}</a:tableStyleId>
                  </a:tblPr>
                  <a:tblGrid>
                    <a:gridCol w="692939"/>
                    <a:gridCol w="692939"/>
                  </a:tblGrid>
                  <a:tr h="370840">
                    <a:tc>
                      <a:txBody>
                        <a:bodyPr/>
                        <a:lstStyle/>
                        <a:p>
                          <a:pPr algn="ctr"/>
                          <a14:m>
                            <m:oMathPara xmlns:m="http://schemas.openxmlformats.org/officeDocument/2006/math">
                              <m:oMathParaPr>
                                <m:jc m:val="centerGroup"/>
                              </m:oMathParaPr>
                              <m:oMath xmlns:m="http://schemas.openxmlformats.org/officeDocument/2006/math">
                                <m:sSub>
                                  <m:sSubPr>
                                    <m:ctrlPr>
                                      <a:rPr lang="en-US" b="1" i="1" smtClean="0">
                                        <a:solidFill>
                                          <a:schemeClr val="tx1"/>
                                        </a:solidFill>
                                        <a:latin typeface="Cambria Math" panose="02040503050406030204" pitchFamily="18" charset="0"/>
                                      </a:rPr>
                                    </m:ctrlPr>
                                  </m:sSubPr>
                                  <m:e>
                                    <m:r>
                                      <a:rPr lang="en-US" b="1" i="0" smtClean="0">
                                        <a:solidFill>
                                          <a:schemeClr val="tx1"/>
                                        </a:solidFill>
                                        <a:latin typeface="Cambria Math" panose="02040503050406030204" pitchFamily="18" charset="0"/>
                                      </a:rPr>
                                      <m:t>𝐏</m:t>
                                    </m:r>
                                  </m:e>
                                  <m:sub>
                                    <m:r>
                                      <a:rPr lang="en-US" b="1" i="0" smtClean="0">
                                        <a:solidFill>
                                          <a:schemeClr val="tx1"/>
                                        </a:solidFill>
                                        <a:latin typeface="Cambria Math" panose="02040503050406030204" pitchFamily="18" charset="0"/>
                                      </a:rPr>
                                      <m:t>𝟏</m:t>
                                    </m:r>
                                  </m:sub>
                                </m:sSub>
                              </m:oMath>
                            </m:oMathPara>
                          </a14:m>
                          <a:endParaRPr lang="en-US" i="0" dirty="0">
                            <a:solidFill>
                              <a:schemeClr val="tx1"/>
                            </a:solidFill>
                          </a:endParaRPr>
                        </a:p>
                      </a:txBody>
                      <a:tcPr/>
                    </a:tc>
                    <a:tc>
                      <a:txBody>
                        <a:bodyPr/>
                        <a:lstStyle/>
                        <a:p>
                          <a:pPr algn="ctr"/>
                          <a14:m>
                            <m:oMathPara xmlns:m="http://schemas.openxmlformats.org/officeDocument/2006/math">
                              <m:oMathParaPr>
                                <m:jc m:val="centerGroup"/>
                              </m:oMathParaPr>
                              <m:oMath xmlns:m="http://schemas.openxmlformats.org/officeDocument/2006/math">
                                <m:sSub>
                                  <m:sSubPr>
                                    <m:ctrlPr>
                                      <a:rPr lang="en-US" b="1" i="1" smtClean="0">
                                        <a:solidFill>
                                          <a:schemeClr val="tx1"/>
                                        </a:solidFill>
                                        <a:latin typeface="Cambria Math" panose="02040503050406030204" pitchFamily="18" charset="0"/>
                                      </a:rPr>
                                    </m:ctrlPr>
                                  </m:sSubPr>
                                  <m:e>
                                    <m:r>
                                      <a:rPr lang="en-US" b="1" i="0" smtClean="0">
                                        <a:solidFill>
                                          <a:schemeClr val="tx1"/>
                                        </a:solidFill>
                                        <a:latin typeface="Cambria Math" panose="02040503050406030204" pitchFamily="18" charset="0"/>
                                      </a:rPr>
                                      <m:t>𝐏</m:t>
                                    </m:r>
                                  </m:e>
                                  <m:sub>
                                    <m:r>
                                      <a:rPr lang="en-US" b="1" i="1" smtClean="0">
                                        <a:solidFill>
                                          <a:schemeClr val="tx1"/>
                                        </a:solidFill>
                                        <a:latin typeface="Cambria Math" panose="02040503050406030204" pitchFamily="18" charset="0"/>
                                      </a:rPr>
                                      <m:t>𝟑</m:t>
                                    </m:r>
                                  </m:sub>
                                </m:sSub>
                              </m:oMath>
                            </m:oMathPara>
                          </a14:m>
                          <a:endParaRPr lang="en-US" dirty="0"/>
                        </a:p>
                      </a:txBody>
                      <a:tcPr/>
                    </a:tc>
                  </a:tr>
                  <a:tr h="370840">
                    <a:tc>
                      <a:txBody>
                        <a:bodyPr/>
                        <a:lstStyle/>
                        <a:p>
                          <a:pPr algn="ctr"/>
                          <a:r>
                            <a:rPr lang="en-US" dirty="0" smtClean="0"/>
                            <a:t>0</a:t>
                          </a:r>
                          <a:endParaRPr lang="en-US" dirty="0"/>
                        </a:p>
                      </a:txBody>
                      <a:tcPr/>
                    </a:tc>
                    <a:tc>
                      <a:txBody>
                        <a:bodyPr/>
                        <a:lstStyle/>
                        <a:p>
                          <a:pPr algn="ctr"/>
                          <a:r>
                            <a:rPr lang="en-US" dirty="0" smtClean="0"/>
                            <a:t>0</a:t>
                          </a:r>
                          <a:endParaRPr lang="en-US" dirty="0"/>
                        </a:p>
                      </a:txBody>
                      <a:tcPr/>
                    </a:tc>
                  </a:tr>
                  <a:tr h="370840">
                    <a:tc>
                      <a:txBody>
                        <a:bodyPr/>
                        <a:lstStyle/>
                        <a:p>
                          <a:pPr algn="ctr"/>
                          <a:r>
                            <a:rPr lang="en-US" dirty="0" smtClean="0"/>
                            <a:t>1</a:t>
                          </a:r>
                          <a:endParaRPr lang="en-US" dirty="0"/>
                        </a:p>
                      </a:txBody>
                      <a:tcPr/>
                    </a:tc>
                    <a:tc>
                      <a:txBody>
                        <a:bodyPr/>
                        <a:lstStyle/>
                        <a:p>
                          <a:pPr algn="ctr"/>
                          <a:r>
                            <a:rPr lang="en-US" dirty="0" smtClean="0"/>
                            <a:t>1</a:t>
                          </a:r>
                          <a:endParaRPr lang="en-US" dirty="0"/>
                        </a:p>
                      </a:txBody>
                      <a:tcPr/>
                    </a:tc>
                  </a:tr>
                </a:tbl>
              </a:graphicData>
            </a:graphic>
          </p:graphicFrame>
        </mc:Choice>
        <mc:Fallback xmlns="">
          <p:graphicFrame>
            <p:nvGraphicFramePr>
              <p:cNvPr id="72" name="Table 71"/>
              <p:cNvGraphicFramePr>
                <a:graphicFrameLocks noGrp="1"/>
              </p:cNvGraphicFramePr>
              <p:nvPr>
                <p:extLst>
                  <p:ext uri="{D42A27DB-BD31-4B8C-83A1-F6EECF244321}">
                    <p14:modId xmlns:p14="http://schemas.microsoft.com/office/powerpoint/2010/main" val="3804056101"/>
                  </p:ext>
                </p:extLst>
              </p:nvPr>
            </p:nvGraphicFramePr>
            <p:xfrm>
              <a:off x="6264055" y="4152543"/>
              <a:ext cx="1385878" cy="1112520"/>
            </p:xfrm>
            <a:graphic>
              <a:graphicData uri="http://schemas.openxmlformats.org/drawingml/2006/table">
                <a:tbl>
                  <a:tblPr firstRow="1" bandRow="1">
                    <a:tableStyleId>{5C22544A-7EE6-4342-B048-85BDC9FD1C3A}</a:tableStyleId>
                  </a:tblPr>
                  <a:tblGrid>
                    <a:gridCol w="692939"/>
                    <a:gridCol w="692939"/>
                  </a:tblGrid>
                  <a:tr h="370840">
                    <a:tc>
                      <a:txBody>
                        <a:bodyPr/>
                        <a:lstStyle/>
                        <a:p>
                          <a:endParaRPr lang="en-US"/>
                        </a:p>
                      </a:txBody>
                      <a:tcPr>
                        <a:blipFill rotWithShape="0">
                          <a:blip r:embed="rId12"/>
                          <a:stretch>
                            <a:fillRect l="-877" t="-1639" r="-104386" b="-224590"/>
                          </a:stretch>
                        </a:blipFill>
                      </a:tcPr>
                    </a:tc>
                    <a:tc>
                      <a:txBody>
                        <a:bodyPr/>
                        <a:lstStyle/>
                        <a:p>
                          <a:endParaRPr lang="en-US"/>
                        </a:p>
                      </a:txBody>
                      <a:tcPr>
                        <a:blipFill rotWithShape="0">
                          <a:blip r:embed="rId12"/>
                          <a:stretch>
                            <a:fillRect l="-100877" t="-1639" r="-4386" b="-224590"/>
                          </a:stretch>
                        </a:blipFill>
                      </a:tcPr>
                    </a:tc>
                  </a:tr>
                  <a:tr h="370840">
                    <a:tc>
                      <a:txBody>
                        <a:bodyPr/>
                        <a:lstStyle/>
                        <a:p>
                          <a:pPr algn="ctr"/>
                          <a:r>
                            <a:rPr lang="en-US" dirty="0" smtClean="0"/>
                            <a:t>0</a:t>
                          </a:r>
                          <a:endParaRPr lang="en-US" dirty="0"/>
                        </a:p>
                      </a:txBody>
                      <a:tcPr/>
                    </a:tc>
                    <a:tc>
                      <a:txBody>
                        <a:bodyPr/>
                        <a:lstStyle/>
                        <a:p>
                          <a:pPr algn="ctr"/>
                          <a:r>
                            <a:rPr lang="en-US" dirty="0" smtClean="0"/>
                            <a:t>0</a:t>
                          </a:r>
                          <a:endParaRPr lang="en-US" dirty="0"/>
                        </a:p>
                      </a:txBody>
                      <a:tcPr/>
                    </a:tc>
                  </a:tr>
                  <a:tr h="370840">
                    <a:tc>
                      <a:txBody>
                        <a:bodyPr/>
                        <a:lstStyle/>
                        <a:p>
                          <a:pPr algn="ctr"/>
                          <a:r>
                            <a:rPr lang="en-US" dirty="0" smtClean="0"/>
                            <a:t>1</a:t>
                          </a:r>
                          <a:endParaRPr lang="en-US" dirty="0"/>
                        </a:p>
                      </a:txBody>
                      <a:tcPr/>
                    </a:tc>
                    <a:tc>
                      <a:txBody>
                        <a:bodyPr/>
                        <a:lstStyle/>
                        <a:p>
                          <a:pPr algn="ctr"/>
                          <a:r>
                            <a:rPr lang="en-US" dirty="0" smtClean="0"/>
                            <a:t>1</a:t>
                          </a:r>
                          <a:endParaRPr lang="en-US" dirty="0"/>
                        </a:p>
                      </a:txBody>
                      <a:tcPr/>
                    </a:tc>
                  </a:tr>
                </a:tbl>
              </a:graphicData>
            </a:graphic>
          </p:graphicFrame>
        </mc:Fallback>
      </mc:AlternateContent>
      <p:pic>
        <p:nvPicPr>
          <p:cNvPr id="84" name="Picture 83"/>
          <p:cNvPicPr>
            <a:picLocks noChangeAspect="1"/>
          </p:cNvPicPr>
          <p:nvPr/>
        </p:nvPicPr>
        <p:blipFill rotWithShape="1">
          <a:blip r:embed="rId2"/>
          <a:srcRect l="15528" t="25498" r="78680" b="52371"/>
          <a:stretch/>
        </p:blipFill>
        <p:spPr>
          <a:xfrm>
            <a:off x="558219" y="5355934"/>
            <a:ext cx="310131" cy="1005342"/>
          </a:xfrm>
          <a:prstGeom prst="rect">
            <a:avLst/>
          </a:prstGeom>
        </p:spPr>
      </p:pic>
      <p:sp>
        <p:nvSpPr>
          <p:cNvPr id="85" name="Plus 84"/>
          <p:cNvSpPr/>
          <p:nvPr/>
        </p:nvSpPr>
        <p:spPr>
          <a:xfrm>
            <a:off x="744681" y="4738454"/>
            <a:ext cx="261937" cy="228600"/>
          </a:xfrm>
          <a:prstGeom prst="mathPlus">
            <a:avLst/>
          </a:prstGeom>
          <a:solidFill>
            <a:srgbClr val="00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Plus 85"/>
          <p:cNvSpPr/>
          <p:nvPr/>
        </p:nvSpPr>
        <p:spPr>
          <a:xfrm>
            <a:off x="773726" y="5864778"/>
            <a:ext cx="261937" cy="228600"/>
          </a:xfrm>
          <a:prstGeom prst="mathPlus">
            <a:avLst/>
          </a:prstGeom>
          <a:solidFill>
            <a:srgbClr val="00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graphicFrame>
            <p:nvGraphicFramePr>
              <p:cNvPr id="87" name="Table 86"/>
              <p:cNvGraphicFramePr>
                <a:graphicFrameLocks noGrp="1"/>
              </p:cNvGraphicFramePr>
              <p:nvPr>
                <p:extLst>
                  <p:ext uri="{D42A27DB-BD31-4B8C-83A1-F6EECF244321}">
                    <p14:modId xmlns:p14="http://schemas.microsoft.com/office/powerpoint/2010/main" val="3007247060"/>
                  </p:ext>
                </p:extLst>
              </p:nvPr>
            </p:nvGraphicFramePr>
            <p:xfrm>
              <a:off x="2706969" y="2374281"/>
              <a:ext cx="1201686" cy="1112520"/>
            </p:xfrm>
            <a:graphic>
              <a:graphicData uri="http://schemas.openxmlformats.org/drawingml/2006/table">
                <a:tbl>
                  <a:tblPr firstRow="1" bandRow="1">
                    <a:tableStyleId>{5C22544A-7EE6-4342-B048-85BDC9FD1C3A}</a:tableStyleId>
                  </a:tblPr>
                  <a:tblGrid>
                    <a:gridCol w="600843"/>
                    <a:gridCol w="600843"/>
                  </a:tblGrid>
                  <a:tr h="370840">
                    <a:tc>
                      <a:txBody>
                        <a:bodyPr/>
                        <a:lstStyle/>
                        <a:p>
                          <a:pPr algn="ctr"/>
                          <a14:m>
                            <m:oMathPara xmlns:m="http://schemas.openxmlformats.org/officeDocument/2006/math">
                              <m:oMathParaPr>
                                <m:jc m:val="centerGroup"/>
                              </m:oMathParaPr>
                              <m:oMath xmlns:m="http://schemas.openxmlformats.org/officeDocument/2006/math">
                                <m:sSub>
                                  <m:sSubPr>
                                    <m:ctrlPr>
                                      <a:rPr lang="en-US" b="1" i="1" smtClean="0">
                                        <a:solidFill>
                                          <a:schemeClr val="tx1"/>
                                        </a:solidFill>
                                        <a:latin typeface="Cambria Math" panose="02040503050406030204" pitchFamily="18" charset="0"/>
                                      </a:rPr>
                                    </m:ctrlPr>
                                  </m:sSubPr>
                                  <m:e>
                                    <m:r>
                                      <a:rPr lang="en-US" b="1" i="0" smtClean="0">
                                        <a:solidFill>
                                          <a:schemeClr val="tx1"/>
                                        </a:solidFill>
                                        <a:latin typeface="Cambria Math" panose="02040503050406030204" pitchFamily="18" charset="0"/>
                                      </a:rPr>
                                      <m:t>𝐏</m:t>
                                    </m:r>
                                  </m:e>
                                  <m:sub>
                                    <m:r>
                                      <a:rPr lang="en-US" b="1" i="0" smtClean="0">
                                        <a:solidFill>
                                          <a:schemeClr val="tx1"/>
                                        </a:solidFill>
                                        <a:latin typeface="Cambria Math" panose="02040503050406030204" pitchFamily="18" charset="0"/>
                                      </a:rPr>
                                      <m:t>𝟏</m:t>
                                    </m:r>
                                  </m:sub>
                                </m:sSub>
                              </m:oMath>
                            </m:oMathPara>
                          </a14:m>
                          <a:endParaRPr lang="en-US" i="0" dirty="0">
                            <a:solidFill>
                              <a:schemeClr val="tx1"/>
                            </a:solidFill>
                          </a:endParaRPr>
                        </a:p>
                      </a:txBody>
                      <a:tcPr/>
                    </a:tc>
                    <a:tc>
                      <a:txBody>
                        <a:bodyPr/>
                        <a:lstStyle/>
                        <a:p>
                          <a:pPr algn="ctr"/>
                          <a14:m>
                            <m:oMathPara xmlns:m="http://schemas.openxmlformats.org/officeDocument/2006/math">
                              <m:oMathParaPr>
                                <m:jc m:val="centerGroup"/>
                              </m:oMathParaPr>
                              <m:oMath xmlns:m="http://schemas.openxmlformats.org/officeDocument/2006/math">
                                <m:sSub>
                                  <m:sSubPr>
                                    <m:ctrlPr>
                                      <a:rPr lang="en-US" b="1" i="1" smtClean="0">
                                        <a:solidFill>
                                          <a:schemeClr val="tx1"/>
                                        </a:solidFill>
                                        <a:latin typeface="Cambria Math" panose="02040503050406030204" pitchFamily="18" charset="0"/>
                                      </a:rPr>
                                    </m:ctrlPr>
                                  </m:sSubPr>
                                  <m:e>
                                    <m:r>
                                      <a:rPr lang="en-US" b="1" i="0" smtClean="0">
                                        <a:solidFill>
                                          <a:schemeClr val="tx1"/>
                                        </a:solidFill>
                                        <a:latin typeface="Cambria Math" panose="02040503050406030204" pitchFamily="18" charset="0"/>
                                      </a:rPr>
                                      <m:t>𝐏</m:t>
                                    </m:r>
                                  </m:e>
                                  <m:sub>
                                    <m:r>
                                      <a:rPr lang="en-US" b="1" i="1" smtClean="0">
                                        <a:solidFill>
                                          <a:schemeClr val="tx1"/>
                                        </a:solidFill>
                                        <a:latin typeface="Cambria Math" panose="02040503050406030204" pitchFamily="18" charset="0"/>
                                      </a:rPr>
                                      <m:t>𝟑</m:t>
                                    </m:r>
                                  </m:sub>
                                </m:sSub>
                              </m:oMath>
                            </m:oMathPara>
                          </a14:m>
                          <a:endParaRPr lang="en-US" dirty="0"/>
                        </a:p>
                      </a:txBody>
                      <a:tcPr/>
                    </a:tc>
                  </a:tr>
                  <a:tr h="370840">
                    <a:tc>
                      <a:txBody>
                        <a:bodyPr/>
                        <a:lstStyle/>
                        <a:p>
                          <a:pPr algn="ctr"/>
                          <a:r>
                            <a:rPr lang="en-US" dirty="0" smtClean="0"/>
                            <a:t>0</a:t>
                          </a:r>
                          <a:endParaRPr lang="en-US" dirty="0"/>
                        </a:p>
                      </a:txBody>
                      <a:tcPr/>
                    </a:tc>
                    <a:tc>
                      <a:txBody>
                        <a:bodyPr/>
                        <a:lstStyle/>
                        <a:p>
                          <a:pPr algn="ctr"/>
                          <a:r>
                            <a:rPr lang="en-US" dirty="0" smtClean="0"/>
                            <a:t>0</a:t>
                          </a:r>
                          <a:endParaRPr lang="en-US" dirty="0"/>
                        </a:p>
                      </a:txBody>
                      <a:tcPr/>
                    </a:tc>
                  </a:tr>
                  <a:tr h="370840">
                    <a:tc>
                      <a:txBody>
                        <a:bodyPr/>
                        <a:lstStyle/>
                        <a:p>
                          <a:pPr algn="ctr"/>
                          <a:r>
                            <a:rPr lang="en-US" dirty="0" smtClean="0"/>
                            <a:t>1</a:t>
                          </a:r>
                          <a:endParaRPr lang="en-US" dirty="0"/>
                        </a:p>
                      </a:txBody>
                      <a:tcPr/>
                    </a:tc>
                    <a:tc>
                      <a:txBody>
                        <a:bodyPr/>
                        <a:lstStyle/>
                        <a:p>
                          <a:pPr algn="ctr"/>
                          <a:r>
                            <a:rPr lang="en-US" dirty="0" smtClean="0"/>
                            <a:t>1</a:t>
                          </a:r>
                          <a:endParaRPr lang="en-US" dirty="0"/>
                        </a:p>
                      </a:txBody>
                      <a:tcPr/>
                    </a:tc>
                  </a:tr>
                </a:tbl>
              </a:graphicData>
            </a:graphic>
          </p:graphicFrame>
        </mc:Choice>
        <mc:Fallback xmlns="">
          <p:graphicFrame>
            <p:nvGraphicFramePr>
              <p:cNvPr id="87" name="Table 86"/>
              <p:cNvGraphicFramePr>
                <a:graphicFrameLocks noGrp="1"/>
              </p:cNvGraphicFramePr>
              <p:nvPr>
                <p:extLst>
                  <p:ext uri="{D42A27DB-BD31-4B8C-83A1-F6EECF244321}">
                    <p14:modId xmlns:p14="http://schemas.microsoft.com/office/powerpoint/2010/main" val="3007247060"/>
                  </p:ext>
                </p:extLst>
              </p:nvPr>
            </p:nvGraphicFramePr>
            <p:xfrm>
              <a:off x="2706969" y="2374281"/>
              <a:ext cx="1201686" cy="1112520"/>
            </p:xfrm>
            <a:graphic>
              <a:graphicData uri="http://schemas.openxmlformats.org/drawingml/2006/table">
                <a:tbl>
                  <a:tblPr firstRow="1" bandRow="1">
                    <a:tableStyleId>{5C22544A-7EE6-4342-B048-85BDC9FD1C3A}</a:tableStyleId>
                  </a:tblPr>
                  <a:tblGrid>
                    <a:gridCol w="600843"/>
                    <a:gridCol w="600843"/>
                  </a:tblGrid>
                  <a:tr h="370840">
                    <a:tc>
                      <a:txBody>
                        <a:bodyPr/>
                        <a:lstStyle/>
                        <a:p>
                          <a:endParaRPr lang="en-US"/>
                        </a:p>
                      </a:txBody>
                      <a:tcPr>
                        <a:blipFill rotWithShape="0">
                          <a:blip r:embed="rId13"/>
                          <a:stretch>
                            <a:fillRect l="-1010" t="-1639" r="-104040" b="-224590"/>
                          </a:stretch>
                        </a:blipFill>
                      </a:tcPr>
                    </a:tc>
                    <a:tc>
                      <a:txBody>
                        <a:bodyPr/>
                        <a:lstStyle/>
                        <a:p>
                          <a:endParaRPr lang="en-US"/>
                        </a:p>
                      </a:txBody>
                      <a:tcPr>
                        <a:blipFill rotWithShape="0">
                          <a:blip r:embed="rId13"/>
                          <a:stretch>
                            <a:fillRect l="-101010" t="-1639" r="-4040" b="-224590"/>
                          </a:stretch>
                        </a:blipFill>
                      </a:tcPr>
                    </a:tc>
                  </a:tr>
                  <a:tr h="370840">
                    <a:tc>
                      <a:txBody>
                        <a:bodyPr/>
                        <a:lstStyle/>
                        <a:p>
                          <a:pPr algn="ctr"/>
                          <a:r>
                            <a:rPr lang="en-US" dirty="0" smtClean="0"/>
                            <a:t>0</a:t>
                          </a:r>
                          <a:endParaRPr lang="en-US" dirty="0"/>
                        </a:p>
                      </a:txBody>
                      <a:tcPr/>
                    </a:tc>
                    <a:tc>
                      <a:txBody>
                        <a:bodyPr/>
                        <a:lstStyle/>
                        <a:p>
                          <a:pPr algn="ctr"/>
                          <a:r>
                            <a:rPr lang="en-US" dirty="0" smtClean="0"/>
                            <a:t>0</a:t>
                          </a:r>
                          <a:endParaRPr lang="en-US" dirty="0"/>
                        </a:p>
                      </a:txBody>
                      <a:tcPr/>
                    </a:tc>
                  </a:tr>
                  <a:tr h="370840">
                    <a:tc>
                      <a:txBody>
                        <a:bodyPr/>
                        <a:lstStyle/>
                        <a:p>
                          <a:pPr algn="ctr"/>
                          <a:r>
                            <a:rPr lang="en-US" dirty="0" smtClean="0"/>
                            <a:t>1</a:t>
                          </a:r>
                          <a:endParaRPr lang="en-US" dirty="0"/>
                        </a:p>
                      </a:txBody>
                      <a:tcPr/>
                    </a:tc>
                    <a:tc>
                      <a:txBody>
                        <a:bodyPr/>
                        <a:lstStyle/>
                        <a:p>
                          <a:pPr algn="ctr"/>
                          <a:r>
                            <a:rPr lang="en-US" dirty="0" smtClean="0"/>
                            <a:t>1</a:t>
                          </a:r>
                          <a:endParaRPr lang="en-US" dirty="0"/>
                        </a:p>
                      </a:txBody>
                      <a:tcPr/>
                    </a:tc>
                  </a:tr>
                </a:tbl>
              </a:graphicData>
            </a:graphic>
          </p:graphicFrame>
        </mc:Fallback>
      </mc:AlternateContent>
      <mc:AlternateContent xmlns:mc="http://schemas.openxmlformats.org/markup-compatibility/2006" xmlns:a14="http://schemas.microsoft.com/office/drawing/2010/main">
        <mc:Choice Requires="a14">
          <p:sp>
            <p:nvSpPr>
              <p:cNvPr id="105" name="TextBox 104"/>
              <p:cNvSpPr txBox="1"/>
              <p:nvPr/>
            </p:nvSpPr>
            <p:spPr>
              <a:xfrm>
                <a:off x="6785487" y="2740041"/>
                <a:ext cx="449162"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m:t>
                      </m:r>
                    </m:oMath>
                  </m:oMathPara>
                </a14:m>
                <a:endParaRPr lang="en-US" dirty="0"/>
              </a:p>
            </p:txBody>
          </p:sp>
        </mc:Choice>
        <mc:Fallback xmlns="">
          <p:sp>
            <p:nvSpPr>
              <p:cNvPr id="105" name="TextBox 104"/>
              <p:cNvSpPr txBox="1">
                <a:spLocks noRot="1" noChangeAspect="1" noMove="1" noResize="1" noEditPoints="1" noAdjustHandles="1" noChangeArrowheads="1" noChangeShapeType="1" noTextEdit="1"/>
              </p:cNvSpPr>
              <p:nvPr/>
            </p:nvSpPr>
            <p:spPr>
              <a:xfrm>
                <a:off x="6785487" y="2740041"/>
                <a:ext cx="449162" cy="369332"/>
              </a:xfrm>
              <a:prstGeom prst="rect">
                <a:avLst/>
              </a:prstGeom>
              <a:blipFill rotWithShape="0">
                <a:blip r:embed="rId14"/>
                <a:stretch>
                  <a:fillRect/>
                </a:stretch>
              </a:blipFill>
            </p:spPr>
            <p:txBody>
              <a:bodyPr/>
              <a:lstStyle/>
              <a:p>
                <a:r>
                  <a:rPr lang="en-US">
                    <a:noFill/>
                  </a:rPr>
                  <a:t> </a:t>
                </a:r>
              </a:p>
            </p:txBody>
          </p:sp>
        </mc:Fallback>
      </mc:AlternateContent>
      <p:grpSp>
        <p:nvGrpSpPr>
          <p:cNvPr id="109" name="Group 108"/>
          <p:cNvGrpSpPr/>
          <p:nvPr/>
        </p:nvGrpSpPr>
        <p:grpSpPr>
          <a:xfrm>
            <a:off x="4818971" y="2388164"/>
            <a:ext cx="2098478" cy="1254773"/>
            <a:chOff x="5557734" y="973058"/>
            <a:chExt cx="2098478" cy="1254773"/>
          </a:xfrm>
        </p:grpSpPr>
        <p:sp>
          <p:nvSpPr>
            <p:cNvPr id="110" name="Freeform 109"/>
            <p:cNvSpPr/>
            <p:nvPr/>
          </p:nvSpPr>
          <p:spPr>
            <a:xfrm flipV="1">
              <a:off x="6308178" y="1231714"/>
              <a:ext cx="1348034" cy="604865"/>
            </a:xfrm>
            <a:custGeom>
              <a:avLst/>
              <a:gdLst>
                <a:gd name="connsiteX0" fmla="*/ 0 w 1263192"/>
                <a:gd name="connsiteY0" fmla="*/ 472175 h 509202"/>
                <a:gd name="connsiteX1" fmla="*/ 226244 w 1263192"/>
                <a:gd name="connsiteY1" fmla="*/ 491029 h 509202"/>
                <a:gd name="connsiteX2" fmla="*/ 499621 w 1263192"/>
                <a:gd name="connsiteY2" fmla="*/ 245932 h 509202"/>
                <a:gd name="connsiteX3" fmla="*/ 650450 w 1263192"/>
                <a:gd name="connsiteY3" fmla="*/ 29116 h 509202"/>
                <a:gd name="connsiteX4" fmla="*/ 1084083 w 1263192"/>
                <a:gd name="connsiteY4" fmla="*/ 835 h 509202"/>
                <a:gd name="connsiteX5" fmla="*/ 1263192 w 1263192"/>
                <a:gd name="connsiteY5" fmla="*/ 10262 h 509202"/>
                <a:gd name="connsiteX0" fmla="*/ 0 w 1263192"/>
                <a:gd name="connsiteY0" fmla="*/ 474333 h 507873"/>
                <a:gd name="connsiteX1" fmla="*/ 226244 w 1263192"/>
                <a:gd name="connsiteY1" fmla="*/ 493187 h 507873"/>
                <a:gd name="connsiteX2" fmla="*/ 499621 w 1263192"/>
                <a:gd name="connsiteY2" fmla="*/ 295224 h 507873"/>
                <a:gd name="connsiteX3" fmla="*/ 650450 w 1263192"/>
                <a:gd name="connsiteY3" fmla="*/ 31274 h 507873"/>
                <a:gd name="connsiteX4" fmla="*/ 1084083 w 1263192"/>
                <a:gd name="connsiteY4" fmla="*/ 2993 h 507873"/>
                <a:gd name="connsiteX5" fmla="*/ 1263192 w 1263192"/>
                <a:gd name="connsiteY5" fmla="*/ 12420 h 507873"/>
                <a:gd name="connsiteX0" fmla="*/ 0 w 1263192"/>
                <a:gd name="connsiteY0" fmla="*/ 474333 h 507873"/>
                <a:gd name="connsiteX1" fmla="*/ 226244 w 1263192"/>
                <a:gd name="connsiteY1" fmla="*/ 493187 h 507873"/>
                <a:gd name="connsiteX2" fmla="*/ 499621 w 1263192"/>
                <a:gd name="connsiteY2" fmla="*/ 295224 h 507873"/>
                <a:gd name="connsiteX3" fmla="*/ 716438 w 1263192"/>
                <a:gd name="connsiteY3" fmla="*/ 31274 h 507873"/>
                <a:gd name="connsiteX4" fmla="*/ 1084083 w 1263192"/>
                <a:gd name="connsiteY4" fmla="*/ 2993 h 507873"/>
                <a:gd name="connsiteX5" fmla="*/ 1263192 w 1263192"/>
                <a:gd name="connsiteY5" fmla="*/ 12420 h 507873"/>
                <a:gd name="connsiteX0" fmla="*/ 0 w 1263192"/>
                <a:gd name="connsiteY0" fmla="*/ 473255 h 508190"/>
                <a:gd name="connsiteX1" fmla="*/ 226244 w 1263192"/>
                <a:gd name="connsiteY1" fmla="*/ 492109 h 508190"/>
                <a:gd name="connsiteX2" fmla="*/ 556182 w 1263192"/>
                <a:gd name="connsiteY2" fmla="*/ 275293 h 508190"/>
                <a:gd name="connsiteX3" fmla="*/ 716438 w 1263192"/>
                <a:gd name="connsiteY3" fmla="*/ 30196 h 508190"/>
                <a:gd name="connsiteX4" fmla="*/ 1084083 w 1263192"/>
                <a:gd name="connsiteY4" fmla="*/ 1915 h 508190"/>
                <a:gd name="connsiteX5" fmla="*/ 1263192 w 1263192"/>
                <a:gd name="connsiteY5" fmla="*/ 11342 h 508190"/>
                <a:gd name="connsiteX0" fmla="*/ 0 w 1263192"/>
                <a:gd name="connsiteY0" fmla="*/ 463856 h 498791"/>
                <a:gd name="connsiteX1" fmla="*/ 226244 w 1263192"/>
                <a:gd name="connsiteY1" fmla="*/ 482710 h 498791"/>
                <a:gd name="connsiteX2" fmla="*/ 556182 w 1263192"/>
                <a:gd name="connsiteY2" fmla="*/ 265894 h 498791"/>
                <a:gd name="connsiteX3" fmla="*/ 716438 w 1263192"/>
                <a:gd name="connsiteY3" fmla="*/ 20797 h 498791"/>
                <a:gd name="connsiteX4" fmla="*/ 1084083 w 1263192"/>
                <a:gd name="connsiteY4" fmla="*/ 11370 h 498791"/>
                <a:gd name="connsiteX5" fmla="*/ 1263192 w 1263192"/>
                <a:gd name="connsiteY5" fmla="*/ 1943 h 498791"/>
                <a:gd name="connsiteX0" fmla="*/ 0 w 1263192"/>
                <a:gd name="connsiteY0" fmla="*/ 463805 h 498740"/>
                <a:gd name="connsiteX1" fmla="*/ 226244 w 1263192"/>
                <a:gd name="connsiteY1" fmla="*/ 482659 h 498740"/>
                <a:gd name="connsiteX2" fmla="*/ 556182 w 1263192"/>
                <a:gd name="connsiteY2" fmla="*/ 265843 h 498740"/>
                <a:gd name="connsiteX3" fmla="*/ 772999 w 1263192"/>
                <a:gd name="connsiteY3" fmla="*/ 30173 h 498740"/>
                <a:gd name="connsiteX4" fmla="*/ 1084083 w 1263192"/>
                <a:gd name="connsiteY4" fmla="*/ 11319 h 498740"/>
                <a:gd name="connsiteX5" fmla="*/ 1263192 w 1263192"/>
                <a:gd name="connsiteY5" fmla="*/ 1892 h 498740"/>
                <a:gd name="connsiteX0" fmla="*/ 0 w 1263192"/>
                <a:gd name="connsiteY0" fmla="*/ 463805 h 486816"/>
                <a:gd name="connsiteX1" fmla="*/ 367646 w 1263192"/>
                <a:gd name="connsiteY1" fmla="*/ 463805 h 486816"/>
                <a:gd name="connsiteX2" fmla="*/ 556182 w 1263192"/>
                <a:gd name="connsiteY2" fmla="*/ 265843 h 486816"/>
                <a:gd name="connsiteX3" fmla="*/ 772999 w 1263192"/>
                <a:gd name="connsiteY3" fmla="*/ 30173 h 486816"/>
                <a:gd name="connsiteX4" fmla="*/ 1084083 w 1263192"/>
                <a:gd name="connsiteY4" fmla="*/ 11319 h 486816"/>
                <a:gd name="connsiteX5" fmla="*/ 1263192 w 1263192"/>
                <a:gd name="connsiteY5" fmla="*/ 1892 h 486816"/>
                <a:gd name="connsiteX0" fmla="*/ 0 w 1263192"/>
                <a:gd name="connsiteY0" fmla="*/ 463805 h 486816"/>
                <a:gd name="connsiteX1" fmla="*/ 414780 w 1263192"/>
                <a:gd name="connsiteY1" fmla="*/ 463805 h 486816"/>
                <a:gd name="connsiteX2" fmla="*/ 556182 w 1263192"/>
                <a:gd name="connsiteY2" fmla="*/ 265843 h 486816"/>
                <a:gd name="connsiteX3" fmla="*/ 772999 w 1263192"/>
                <a:gd name="connsiteY3" fmla="*/ 30173 h 486816"/>
                <a:gd name="connsiteX4" fmla="*/ 1084083 w 1263192"/>
                <a:gd name="connsiteY4" fmla="*/ 11319 h 486816"/>
                <a:gd name="connsiteX5" fmla="*/ 1263192 w 1263192"/>
                <a:gd name="connsiteY5" fmla="*/ 1892 h 486816"/>
                <a:gd name="connsiteX0" fmla="*/ 0 w 1263192"/>
                <a:gd name="connsiteY0" fmla="*/ 478598 h 501609"/>
                <a:gd name="connsiteX1" fmla="*/ 414780 w 1263192"/>
                <a:gd name="connsiteY1" fmla="*/ 478598 h 501609"/>
                <a:gd name="connsiteX2" fmla="*/ 556182 w 1263192"/>
                <a:gd name="connsiteY2" fmla="*/ 280636 h 501609"/>
                <a:gd name="connsiteX3" fmla="*/ 772999 w 1263192"/>
                <a:gd name="connsiteY3" fmla="*/ 16686 h 501609"/>
                <a:gd name="connsiteX4" fmla="*/ 1084083 w 1263192"/>
                <a:gd name="connsiteY4" fmla="*/ 26112 h 501609"/>
                <a:gd name="connsiteX5" fmla="*/ 1263192 w 1263192"/>
                <a:gd name="connsiteY5" fmla="*/ 16685 h 501609"/>
                <a:gd name="connsiteX0" fmla="*/ 0 w 1263192"/>
                <a:gd name="connsiteY0" fmla="*/ 494442 h 517453"/>
                <a:gd name="connsiteX1" fmla="*/ 414780 w 1263192"/>
                <a:gd name="connsiteY1" fmla="*/ 494442 h 517453"/>
                <a:gd name="connsiteX2" fmla="*/ 556182 w 1263192"/>
                <a:gd name="connsiteY2" fmla="*/ 296480 h 517453"/>
                <a:gd name="connsiteX3" fmla="*/ 772999 w 1263192"/>
                <a:gd name="connsiteY3" fmla="*/ 32530 h 517453"/>
                <a:gd name="connsiteX4" fmla="*/ 1084083 w 1263192"/>
                <a:gd name="connsiteY4" fmla="*/ 4248 h 517453"/>
                <a:gd name="connsiteX5" fmla="*/ 1263192 w 1263192"/>
                <a:gd name="connsiteY5" fmla="*/ 32529 h 517453"/>
                <a:gd name="connsiteX0" fmla="*/ 0 w 1282046"/>
                <a:gd name="connsiteY0" fmla="*/ 493187 h 516198"/>
                <a:gd name="connsiteX1" fmla="*/ 414780 w 1282046"/>
                <a:gd name="connsiteY1" fmla="*/ 493187 h 516198"/>
                <a:gd name="connsiteX2" fmla="*/ 556182 w 1282046"/>
                <a:gd name="connsiteY2" fmla="*/ 295225 h 516198"/>
                <a:gd name="connsiteX3" fmla="*/ 772999 w 1282046"/>
                <a:gd name="connsiteY3" fmla="*/ 31275 h 516198"/>
                <a:gd name="connsiteX4" fmla="*/ 1084083 w 1282046"/>
                <a:gd name="connsiteY4" fmla="*/ 2993 h 516198"/>
                <a:gd name="connsiteX5" fmla="*/ 1282046 w 1282046"/>
                <a:gd name="connsiteY5" fmla="*/ 12421 h 516198"/>
                <a:gd name="connsiteX0" fmla="*/ 0 w 1282046"/>
                <a:gd name="connsiteY0" fmla="*/ 493187 h 495494"/>
                <a:gd name="connsiteX1" fmla="*/ 216817 w 1282046"/>
                <a:gd name="connsiteY1" fmla="*/ 248090 h 495494"/>
                <a:gd name="connsiteX2" fmla="*/ 556182 w 1282046"/>
                <a:gd name="connsiteY2" fmla="*/ 295225 h 495494"/>
                <a:gd name="connsiteX3" fmla="*/ 772999 w 1282046"/>
                <a:gd name="connsiteY3" fmla="*/ 31275 h 495494"/>
                <a:gd name="connsiteX4" fmla="*/ 1084083 w 1282046"/>
                <a:gd name="connsiteY4" fmla="*/ 2993 h 495494"/>
                <a:gd name="connsiteX5" fmla="*/ 1282046 w 1282046"/>
                <a:gd name="connsiteY5" fmla="*/ 12421 h 495494"/>
                <a:gd name="connsiteX0" fmla="*/ 0 w 1282046"/>
                <a:gd name="connsiteY0" fmla="*/ 491030 h 493754"/>
                <a:gd name="connsiteX1" fmla="*/ 216817 w 1282046"/>
                <a:gd name="connsiteY1" fmla="*/ 245933 h 493754"/>
                <a:gd name="connsiteX2" fmla="*/ 490194 w 1282046"/>
                <a:gd name="connsiteY2" fmla="*/ 47971 h 493754"/>
                <a:gd name="connsiteX3" fmla="*/ 772999 w 1282046"/>
                <a:gd name="connsiteY3" fmla="*/ 29118 h 493754"/>
                <a:gd name="connsiteX4" fmla="*/ 1084083 w 1282046"/>
                <a:gd name="connsiteY4" fmla="*/ 836 h 493754"/>
                <a:gd name="connsiteX5" fmla="*/ 1282046 w 1282046"/>
                <a:gd name="connsiteY5" fmla="*/ 10264 h 493754"/>
                <a:gd name="connsiteX0" fmla="*/ 0 w 1282046"/>
                <a:gd name="connsiteY0" fmla="*/ 519779 h 522503"/>
                <a:gd name="connsiteX1" fmla="*/ 216817 w 1282046"/>
                <a:gd name="connsiteY1" fmla="*/ 274682 h 522503"/>
                <a:gd name="connsiteX2" fmla="*/ 490194 w 1282046"/>
                <a:gd name="connsiteY2" fmla="*/ 76720 h 522503"/>
                <a:gd name="connsiteX3" fmla="*/ 782426 w 1282046"/>
                <a:gd name="connsiteY3" fmla="*/ 1307 h 522503"/>
                <a:gd name="connsiteX4" fmla="*/ 1084083 w 1282046"/>
                <a:gd name="connsiteY4" fmla="*/ 29585 h 522503"/>
                <a:gd name="connsiteX5" fmla="*/ 1282046 w 1282046"/>
                <a:gd name="connsiteY5" fmla="*/ 39013 h 522503"/>
                <a:gd name="connsiteX0" fmla="*/ 0 w 1282046"/>
                <a:gd name="connsiteY0" fmla="*/ 519779 h 522392"/>
                <a:gd name="connsiteX1" fmla="*/ 235671 w 1282046"/>
                <a:gd name="connsiteY1" fmla="*/ 265255 h 522392"/>
                <a:gd name="connsiteX2" fmla="*/ 490194 w 1282046"/>
                <a:gd name="connsiteY2" fmla="*/ 76720 h 522392"/>
                <a:gd name="connsiteX3" fmla="*/ 782426 w 1282046"/>
                <a:gd name="connsiteY3" fmla="*/ 1307 h 522392"/>
                <a:gd name="connsiteX4" fmla="*/ 1084083 w 1282046"/>
                <a:gd name="connsiteY4" fmla="*/ 29585 h 522392"/>
                <a:gd name="connsiteX5" fmla="*/ 1282046 w 1282046"/>
                <a:gd name="connsiteY5" fmla="*/ 39013 h 522392"/>
                <a:gd name="connsiteX0" fmla="*/ 0 w 1282046"/>
                <a:gd name="connsiteY0" fmla="*/ 519779 h 522025"/>
                <a:gd name="connsiteX1" fmla="*/ 235671 w 1282046"/>
                <a:gd name="connsiteY1" fmla="*/ 227548 h 522025"/>
                <a:gd name="connsiteX2" fmla="*/ 490194 w 1282046"/>
                <a:gd name="connsiteY2" fmla="*/ 76720 h 522025"/>
                <a:gd name="connsiteX3" fmla="*/ 782426 w 1282046"/>
                <a:gd name="connsiteY3" fmla="*/ 1307 h 522025"/>
                <a:gd name="connsiteX4" fmla="*/ 1084083 w 1282046"/>
                <a:gd name="connsiteY4" fmla="*/ 29585 h 522025"/>
                <a:gd name="connsiteX5" fmla="*/ 1282046 w 1282046"/>
                <a:gd name="connsiteY5" fmla="*/ 39013 h 522025"/>
                <a:gd name="connsiteX0" fmla="*/ 0 w 1282046"/>
                <a:gd name="connsiteY0" fmla="*/ 519779 h 522191"/>
                <a:gd name="connsiteX1" fmla="*/ 235671 w 1282046"/>
                <a:gd name="connsiteY1" fmla="*/ 227548 h 522191"/>
                <a:gd name="connsiteX2" fmla="*/ 490194 w 1282046"/>
                <a:gd name="connsiteY2" fmla="*/ 76720 h 522191"/>
                <a:gd name="connsiteX3" fmla="*/ 782426 w 1282046"/>
                <a:gd name="connsiteY3" fmla="*/ 1307 h 522191"/>
                <a:gd name="connsiteX4" fmla="*/ 1084083 w 1282046"/>
                <a:gd name="connsiteY4" fmla="*/ 29585 h 522191"/>
                <a:gd name="connsiteX5" fmla="*/ 1282046 w 1282046"/>
                <a:gd name="connsiteY5" fmla="*/ 39013 h 522191"/>
                <a:gd name="connsiteX0" fmla="*/ 0 w 1282046"/>
                <a:gd name="connsiteY0" fmla="*/ 519779 h 519779"/>
                <a:gd name="connsiteX1" fmla="*/ 235671 w 1282046"/>
                <a:gd name="connsiteY1" fmla="*/ 227548 h 519779"/>
                <a:gd name="connsiteX2" fmla="*/ 490194 w 1282046"/>
                <a:gd name="connsiteY2" fmla="*/ 76720 h 519779"/>
                <a:gd name="connsiteX3" fmla="*/ 782426 w 1282046"/>
                <a:gd name="connsiteY3" fmla="*/ 1307 h 519779"/>
                <a:gd name="connsiteX4" fmla="*/ 1084083 w 1282046"/>
                <a:gd name="connsiteY4" fmla="*/ 29585 h 519779"/>
                <a:gd name="connsiteX5" fmla="*/ 1282046 w 1282046"/>
                <a:gd name="connsiteY5" fmla="*/ 39013 h 519779"/>
                <a:gd name="connsiteX0" fmla="*/ 0 w 1282046"/>
                <a:gd name="connsiteY0" fmla="*/ 519779 h 519779"/>
                <a:gd name="connsiteX1" fmla="*/ 235671 w 1282046"/>
                <a:gd name="connsiteY1" fmla="*/ 227548 h 519779"/>
                <a:gd name="connsiteX2" fmla="*/ 490194 w 1282046"/>
                <a:gd name="connsiteY2" fmla="*/ 76720 h 519779"/>
                <a:gd name="connsiteX3" fmla="*/ 782426 w 1282046"/>
                <a:gd name="connsiteY3" fmla="*/ 1307 h 519779"/>
                <a:gd name="connsiteX4" fmla="*/ 1084083 w 1282046"/>
                <a:gd name="connsiteY4" fmla="*/ 29585 h 519779"/>
                <a:gd name="connsiteX5" fmla="*/ 1282046 w 1282046"/>
                <a:gd name="connsiteY5" fmla="*/ 39013 h 519779"/>
                <a:gd name="connsiteX0" fmla="*/ 0 w 1282046"/>
                <a:gd name="connsiteY0" fmla="*/ 519779 h 519779"/>
                <a:gd name="connsiteX1" fmla="*/ 235671 w 1282046"/>
                <a:gd name="connsiteY1" fmla="*/ 227548 h 519779"/>
                <a:gd name="connsiteX2" fmla="*/ 490194 w 1282046"/>
                <a:gd name="connsiteY2" fmla="*/ 76720 h 519779"/>
                <a:gd name="connsiteX3" fmla="*/ 782426 w 1282046"/>
                <a:gd name="connsiteY3" fmla="*/ 1307 h 519779"/>
                <a:gd name="connsiteX4" fmla="*/ 1084083 w 1282046"/>
                <a:gd name="connsiteY4" fmla="*/ 29585 h 519779"/>
                <a:gd name="connsiteX5" fmla="*/ 1282046 w 1282046"/>
                <a:gd name="connsiteY5" fmla="*/ 39013 h 519779"/>
                <a:gd name="connsiteX0" fmla="*/ 0 w 1282046"/>
                <a:gd name="connsiteY0" fmla="*/ 539296 h 539296"/>
                <a:gd name="connsiteX1" fmla="*/ 235671 w 1282046"/>
                <a:gd name="connsiteY1" fmla="*/ 247065 h 539296"/>
                <a:gd name="connsiteX2" fmla="*/ 490194 w 1282046"/>
                <a:gd name="connsiteY2" fmla="*/ 96237 h 539296"/>
                <a:gd name="connsiteX3" fmla="*/ 782426 w 1282046"/>
                <a:gd name="connsiteY3" fmla="*/ 20824 h 539296"/>
                <a:gd name="connsiteX4" fmla="*/ 1093509 w 1282046"/>
                <a:gd name="connsiteY4" fmla="*/ 1968 h 539296"/>
                <a:gd name="connsiteX5" fmla="*/ 1282046 w 1282046"/>
                <a:gd name="connsiteY5" fmla="*/ 58530 h 539296"/>
                <a:gd name="connsiteX0" fmla="*/ 0 w 1282046"/>
                <a:gd name="connsiteY0" fmla="*/ 540955 h 540955"/>
                <a:gd name="connsiteX1" fmla="*/ 235671 w 1282046"/>
                <a:gd name="connsiteY1" fmla="*/ 248724 h 540955"/>
                <a:gd name="connsiteX2" fmla="*/ 490194 w 1282046"/>
                <a:gd name="connsiteY2" fmla="*/ 97896 h 540955"/>
                <a:gd name="connsiteX3" fmla="*/ 782426 w 1282046"/>
                <a:gd name="connsiteY3" fmla="*/ 22483 h 540955"/>
                <a:gd name="connsiteX4" fmla="*/ 1093509 w 1282046"/>
                <a:gd name="connsiteY4" fmla="*/ 3627 h 540955"/>
                <a:gd name="connsiteX5" fmla="*/ 1282046 w 1282046"/>
                <a:gd name="connsiteY5" fmla="*/ 3628 h 540955"/>
                <a:gd name="connsiteX0" fmla="*/ 0 w 1282046"/>
                <a:gd name="connsiteY0" fmla="*/ 584622 h 584622"/>
                <a:gd name="connsiteX1" fmla="*/ 235671 w 1282046"/>
                <a:gd name="connsiteY1" fmla="*/ 292391 h 584622"/>
                <a:gd name="connsiteX2" fmla="*/ 490194 w 1282046"/>
                <a:gd name="connsiteY2" fmla="*/ 141563 h 584622"/>
                <a:gd name="connsiteX3" fmla="*/ 782426 w 1282046"/>
                <a:gd name="connsiteY3" fmla="*/ 66150 h 584622"/>
                <a:gd name="connsiteX4" fmla="*/ 1093509 w 1282046"/>
                <a:gd name="connsiteY4" fmla="*/ 160 h 584622"/>
                <a:gd name="connsiteX5" fmla="*/ 1282046 w 1282046"/>
                <a:gd name="connsiteY5" fmla="*/ 47295 h 584622"/>
                <a:gd name="connsiteX0" fmla="*/ 0 w 1329180"/>
                <a:gd name="connsiteY0" fmla="*/ 632348 h 632348"/>
                <a:gd name="connsiteX1" fmla="*/ 235671 w 1329180"/>
                <a:gd name="connsiteY1" fmla="*/ 340117 h 632348"/>
                <a:gd name="connsiteX2" fmla="*/ 490194 w 1329180"/>
                <a:gd name="connsiteY2" fmla="*/ 189289 h 632348"/>
                <a:gd name="connsiteX3" fmla="*/ 782426 w 1329180"/>
                <a:gd name="connsiteY3" fmla="*/ 113876 h 632348"/>
                <a:gd name="connsiteX4" fmla="*/ 1093509 w 1329180"/>
                <a:gd name="connsiteY4" fmla="*/ 47886 h 632348"/>
                <a:gd name="connsiteX5" fmla="*/ 1329180 w 1329180"/>
                <a:gd name="connsiteY5" fmla="*/ 753 h 632348"/>
                <a:gd name="connsiteX0" fmla="*/ 0 w 1329180"/>
                <a:gd name="connsiteY0" fmla="*/ 632295 h 632295"/>
                <a:gd name="connsiteX1" fmla="*/ 235671 w 1329180"/>
                <a:gd name="connsiteY1" fmla="*/ 340064 h 632295"/>
                <a:gd name="connsiteX2" fmla="*/ 490194 w 1329180"/>
                <a:gd name="connsiteY2" fmla="*/ 189236 h 632295"/>
                <a:gd name="connsiteX3" fmla="*/ 791853 w 1329180"/>
                <a:gd name="connsiteY3" fmla="*/ 94969 h 632295"/>
                <a:gd name="connsiteX4" fmla="*/ 1093509 w 1329180"/>
                <a:gd name="connsiteY4" fmla="*/ 47833 h 632295"/>
                <a:gd name="connsiteX5" fmla="*/ 1329180 w 1329180"/>
                <a:gd name="connsiteY5" fmla="*/ 700 h 632295"/>
                <a:gd name="connsiteX0" fmla="*/ 0 w 1329180"/>
                <a:gd name="connsiteY0" fmla="*/ 632295 h 632295"/>
                <a:gd name="connsiteX1" fmla="*/ 235671 w 1329180"/>
                <a:gd name="connsiteY1" fmla="*/ 340064 h 632295"/>
                <a:gd name="connsiteX2" fmla="*/ 490194 w 1329180"/>
                <a:gd name="connsiteY2" fmla="*/ 189236 h 632295"/>
                <a:gd name="connsiteX3" fmla="*/ 791853 w 1329180"/>
                <a:gd name="connsiteY3" fmla="*/ 94969 h 632295"/>
                <a:gd name="connsiteX4" fmla="*/ 1093509 w 1329180"/>
                <a:gd name="connsiteY4" fmla="*/ 47833 h 632295"/>
                <a:gd name="connsiteX5" fmla="*/ 1329180 w 1329180"/>
                <a:gd name="connsiteY5" fmla="*/ 700 h 632295"/>
                <a:gd name="connsiteX0" fmla="*/ 0 w 1348034"/>
                <a:gd name="connsiteY0" fmla="*/ 604865 h 604865"/>
                <a:gd name="connsiteX1" fmla="*/ 235671 w 1348034"/>
                <a:gd name="connsiteY1" fmla="*/ 312634 h 604865"/>
                <a:gd name="connsiteX2" fmla="*/ 490194 w 1348034"/>
                <a:gd name="connsiteY2" fmla="*/ 161806 h 604865"/>
                <a:gd name="connsiteX3" fmla="*/ 791853 w 1348034"/>
                <a:gd name="connsiteY3" fmla="*/ 67539 h 604865"/>
                <a:gd name="connsiteX4" fmla="*/ 1093509 w 1348034"/>
                <a:gd name="connsiteY4" fmla="*/ 20403 h 604865"/>
                <a:gd name="connsiteX5" fmla="*/ 1348034 w 1348034"/>
                <a:gd name="connsiteY5" fmla="*/ 1551 h 604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8034" h="604865">
                  <a:moveTo>
                    <a:pt x="0" y="604865"/>
                  </a:moveTo>
                  <a:cubicBezTo>
                    <a:pt x="52633" y="520023"/>
                    <a:pt x="144546" y="395903"/>
                    <a:pt x="235671" y="312634"/>
                  </a:cubicBezTo>
                  <a:cubicBezTo>
                    <a:pt x="326796" y="229365"/>
                    <a:pt x="397497" y="202655"/>
                    <a:pt x="490194" y="161806"/>
                  </a:cubicBezTo>
                  <a:cubicBezTo>
                    <a:pt x="582891" y="120957"/>
                    <a:pt x="691300" y="91106"/>
                    <a:pt x="791853" y="67539"/>
                  </a:cubicBezTo>
                  <a:cubicBezTo>
                    <a:pt x="892406" y="43972"/>
                    <a:pt x="1000812" y="31401"/>
                    <a:pt x="1093509" y="20403"/>
                  </a:cubicBezTo>
                  <a:cubicBezTo>
                    <a:pt x="1186206" y="9405"/>
                    <a:pt x="1309541" y="-4734"/>
                    <a:pt x="1348034" y="1551"/>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1" name="Group 110"/>
            <p:cNvGrpSpPr/>
            <p:nvPr/>
          </p:nvGrpSpPr>
          <p:grpSpPr>
            <a:xfrm>
              <a:off x="5557734" y="973058"/>
              <a:ext cx="2006192" cy="1254773"/>
              <a:chOff x="1932626" y="2672593"/>
              <a:chExt cx="2006192" cy="1254773"/>
            </a:xfrm>
          </p:grpSpPr>
          <p:grpSp>
            <p:nvGrpSpPr>
              <p:cNvPr id="112" name="Group 111"/>
              <p:cNvGrpSpPr/>
              <p:nvPr/>
            </p:nvGrpSpPr>
            <p:grpSpPr>
              <a:xfrm>
                <a:off x="1932626" y="2672593"/>
                <a:ext cx="1945185" cy="914400"/>
                <a:chOff x="1932626" y="2672593"/>
                <a:chExt cx="1945185" cy="914400"/>
              </a:xfrm>
            </p:grpSpPr>
            <p:grpSp>
              <p:nvGrpSpPr>
                <p:cNvPr id="114" name="Group 113"/>
                <p:cNvGrpSpPr/>
                <p:nvPr/>
              </p:nvGrpSpPr>
              <p:grpSpPr>
                <a:xfrm>
                  <a:off x="2658611" y="2672593"/>
                  <a:ext cx="1219200" cy="914400"/>
                  <a:chOff x="2658611" y="2672593"/>
                  <a:chExt cx="1219200" cy="914400"/>
                </a:xfrm>
              </p:grpSpPr>
              <p:cxnSp>
                <p:nvCxnSpPr>
                  <p:cNvPr id="116" name="Straight Arrow Connector 115"/>
                  <p:cNvCxnSpPr/>
                  <p:nvPr/>
                </p:nvCxnSpPr>
                <p:spPr>
                  <a:xfrm flipV="1">
                    <a:off x="2667000" y="2672593"/>
                    <a:ext cx="0" cy="9144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7" name="Straight Arrow Connector 116"/>
                  <p:cNvCxnSpPr/>
                  <p:nvPr/>
                </p:nvCxnSpPr>
                <p:spPr>
                  <a:xfrm rot="5400000" flipV="1">
                    <a:off x="3268211" y="2953984"/>
                    <a:ext cx="0" cy="12192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mc:AlternateContent xmlns:mc="http://schemas.openxmlformats.org/markup-compatibility/2006" xmlns:a14="http://schemas.microsoft.com/office/drawing/2010/main">
              <mc:Choice Requires="a14">
                <p:sp>
                  <p:nvSpPr>
                    <p:cNvPr id="115" name="TextBox 114"/>
                    <p:cNvSpPr txBox="1"/>
                    <p:nvPr/>
                  </p:nvSpPr>
                  <p:spPr>
                    <a:xfrm>
                      <a:off x="1932626" y="2822895"/>
                      <a:ext cx="710579" cy="497187"/>
                    </a:xfrm>
                    <a:prstGeom prst="rect">
                      <a:avLst/>
                    </a:prstGeom>
                    <a:noFill/>
                  </p:spPr>
                  <p:txBody>
                    <a:bodyPr vert="vert270" wrap="none" rtlCol="0">
                      <a:spAutoFit/>
                    </a:bodyPr>
                    <a:lstStyle/>
                    <a:p>
                      <a:pPr/>
                      <a14:m>
                        <m:oMathPara xmlns:m="http://schemas.openxmlformats.org/officeDocument/2006/math">
                          <m:oMathParaPr>
                            <m:jc m:val="centerGroup"/>
                          </m:oMathParaPr>
                          <m:oMath xmlns:m="http://schemas.openxmlformats.org/officeDocument/2006/math">
                            <m:f>
                              <m:fPr>
                                <m:ctrlPr>
                                  <a:rPr lang="en-US" b="0" i="1" smtClean="0">
                                    <a:solidFill>
                                      <a:srgbClr val="0000CC"/>
                                    </a:solidFill>
                                    <a:latin typeface="Cambria Math" panose="02040503050406030204" pitchFamily="18" charset="0"/>
                                  </a:rPr>
                                </m:ctrlPr>
                              </m:fPr>
                              <m:num>
                                <m:sSub>
                                  <m:sSubPr>
                                    <m:ctrlPr>
                                      <a:rPr lang="en-US" b="0" i="1" smtClean="0">
                                        <a:solidFill>
                                          <a:srgbClr val="0000CC"/>
                                        </a:solidFill>
                                        <a:latin typeface="Cambria Math" panose="02040503050406030204" pitchFamily="18" charset="0"/>
                                      </a:rPr>
                                    </m:ctrlPr>
                                  </m:sSubPr>
                                  <m:e>
                                    <m:r>
                                      <a:rPr lang="en-US" b="0" i="1" smtClean="0">
                                        <a:solidFill>
                                          <a:srgbClr val="0000CC"/>
                                        </a:solidFill>
                                        <a:latin typeface="Cambria Math" panose="02040503050406030204" pitchFamily="18" charset="0"/>
                                      </a:rPr>
                                      <m:t>𝑑</m:t>
                                    </m:r>
                                    <m:r>
                                      <m:rPr>
                                        <m:sty m:val="p"/>
                                      </m:rPr>
                                      <a:rPr lang="en-US" b="0" i="0" smtClean="0">
                                        <a:solidFill>
                                          <a:srgbClr val="0000CC"/>
                                        </a:solidFill>
                                        <a:latin typeface="Cambria Math" panose="02040503050406030204" pitchFamily="18" charset="0"/>
                                      </a:rPr>
                                      <m:t>P</m:t>
                                    </m:r>
                                  </m:e>
                                  <m:sub>
                                    <m:r>
                                      <a:rPr lang="en-US" b="0" i="0" smtClean="0">
                                        <a:solidFill>
                                          <a:srgbClr val="0000CC"/>
                                        </a:solidFill>
                                        <a:latin typeface="Cambria Math" panose="02040503050406030204" pitchFamily="18" charset="0"/>
                                      </a:rPr>
                                      <m:t>3</m:t>
                                    </m:r>
                                  </m:sub>
                                </m:sSub>
                              </m:num>
                              <m:den>
                                <m:r>
                                  <a:rPr lang="en-US" b="0" i="1" smtClean="0">
                                    <a:solidFill>
                                      <a:srgbClr val="0000CC"/>
                                    </a:solidFill>
                                    <a:latin typeface="Cambria Math" panose="02040503050406030204" pitchFamily="18" charset="0"/>
                                  </a:rPr>
                                  <m:t>𝑑𝑡</m:t>
                                </m:r>
                              </m:den>
                            </m:f>
                          </m:oMath>
                        </m:oMathPara>
                      </a14:m>
                      <a:endParaRPr lang="en-US" dirty="0">
                        <a:solidFill>
                          <a:srgbClr val="0000CC"/>
                        </a:solidFill>
                      </a:endParaRPr>
                    </a:p>
                  </p:txBody>
                </p:sp>
              </mc:Choice>
              <mc:Fallback xmlns="">
                <p:sp>
                  <p:nvSpPr>
                    <p:cNvPr id="115" name="TextBox 114"/>
                    <p:cNvSpPr txBox="1">
                      <a:spLocks noRot="1" noChangeAspect="1" noMove="1" noResize="1" noEditPoints="1" noAdjustHandles="1" noChangeArrowheads="1" noChangeShapeType="1" noTextEdit="1"/>
                    </p:cNvSpPr>
                    <p:nvPr/>
                  </p:nvSpPr>
                  <p:spPr>
                    <a:xfrm>
                      <a:off x="1932626" y="2822895"/>
                      <a:ext cx="710579" cy="497187"/>
                    </a:xfrm>
                    <a:prstGeom prst="rect">
                      <a:avLst/>
                    </a:prstGeom>
                    <a:blipFill rotWithShape="0">
                      <a:blip r:embed="rId15"/>
                      <a:stretch>
                        <a:fillRect/>
                      </a:stretch>
                    </a:blipFill>
                  </p:spPr>
                  <p:txBody>
                    <a:bodyPr/>
                    <a:lstStyle/>
                    <a:p>
                      <a:r>
                        <a:rPr lang="en-US">
                          <a:noFill/>
                        </a:rPr>
                        <a:t> </a:t>
                      </a:r>
                    </a:p>
                  </p:txBody>
                </p:sp>
              </mc:Fallback>
            </mc:AlternateContent>
          </p:grpSp>
          <mc:AlternateContent xmlns:mc="http://schemas.openxmlformats.org/markup-compatibility/2006" xmlns:a14="http://schemas.microsoft.com/office/drawing/2010/main">
            <mc:Choice Requires="a14">
              <p:sp>
                <p:nvSpPr>
                  <p:cNvPr id="113" name="TextBox 112"/>
                  <p:cNvSpPr txBox="1"/>
                  <p:nvPr/>
                </p:nvSpPr>
                <p:spPr>
                  <a:xfrm>
                    <a:off x="2597603" y="3558034"/>
                    <a:ext cx="1341215"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b="0" i="1" dirty="0" smtClean="0">
                                  <a:solidFill>
                                    <a:srgbClr val="0000CC"/>
                                  </a:solidFill>
                                  <a:latin typeface="Cambria Math" panose="02040503050406030204" pitchFamily="18" charset="0"/>
                                </a:rPr>
                              </m:ctrlPr>
                            </m:sSubPr>
                            <m:e>
                              <m:r>
                                <m:rPr>
                                  <m:sty m:val="p"/>
                                </m:rPr>
                                <a:rPr lang="en-US" b="0" i="0" dirty="0" smtClean="0">
                                  <a:solidFill>
                                    <a:srgbClr val="0000CC"/>
                                  </a:solidFill>
                                  <a:latin typeface="Cambria Math" panose="02040503050406030204" pitchFamily="18" charset="0"/>
                                </a:rPr>
                                <m:t>P</m:t>
                              </m:r>
                            </m:e>
                            <m:sub>
                              <m:r>
                                <a:rPr lang="en-US" b="0" i="0" dirty="0" smtClean="0">
                                  <a:solidFill>
                                    <a:srgbClr val="0000CC"/>
                                  </a:solidFill>
                                  <a:latin typeface="Cambria Math" panose="02040503050406030204" pitchFamily="18" charset="0"/>
                                </a:rPr>
                                <m:t>1</m:t>
                              </m:r>
                            </m:sub>
                          </m:sSub>
                        </m:oMath>
                      </m:oMathPara>
                    </a14:m>
                    <a:endParaRPr lang="en-US" dirty="0">
                      <a:solidFill>
                        <a:srgbClr val="0000CC"/>
                      </a:solidFill>
                    </a:endParaRPr>
                  </a:p>
                </p:txBody>
              </p:sp>
            </mc:Choice>
            <mc:Fallback xmlns="">
              <p:sp>
                <p:nvSpPr>
                  <p:cNvPr id="63" name="TextBox 62"/>
                  <p:cNvSpPr txBox="1">
                    <a:spLocks noRot="1" noChangeAspect="1" noMove="1" noResize="1" noEditPoints="1" noAdjustHandles="1" noChangeArrowheads="1" noChangeShapeType="1" noTextEdit="1"/>
                  </p:cNvSpPr>
                  <p:nvPr/>
                </p:nvSpPr>
                <p:spPr>
                  <a:xfrm>
                    <a:off x="2597603" y="3558034"/>
                    <a:ext cx="1341215" cy="369332"/>
                  </a:xfrm>
                  <a:prstGeom prst="rect">
                    <a:avLst/>
                  </a:prstGeom>
                  <a:blipFill rotWithShape="0">
                    <a:blip r:embed="rId8"/>
                    <a:stretch>
                      <a:fillRect b="-1667"/>
                    </a:stretch>
                  </a:blipFill>
                </p:spPr>
                <p:txBody>
                  <a:bodyPr/>
                  <a:lstStyle/>
                  <a:p>
                    <a:r>
                      <a:rPr lang="en-US">
                        <a:noFill/>
                      </a:rPr>
                      <a:t> </a:t>
                    </a:r>
                  </a:p>
                </p:txBody>
              </p:sp>
            </mc:Fallback>
          </mc:AlternateContent>
        </p:grpSp>
      </p:grpSp>
      <mc:AlternateContent xmlns:mc="http://schemas.openxmlformats.org/markup-compatibility/2006" xmlns:a14="http://schemas.microsoft.com/office/drawing/2010/main">
        <mc:Choice Requires="a14">
          <p:graphicFrame>
            <p:nvGraphicFramePr>
              <p:cNvPr id="122" name="Table 121"/>
              <p:cNvGraphicFramePr>
                <a:graphicFrameLocks noGrp="1"/>
              </p:cNvGraphicFramePr>
              <p:nvPr>
                <p:extLst>
                  <p:ext uri="{D42A27DB-BD31-4B8C-83A1-F6EECF244321}">
                    <p14:modId xmlns:p14="http://schemas.microsoft.com/office/powerpoint/2010/main" val="77162586"/>
                  </p:ext>
                </p:extLst>
              </p:nvPr>
            </p:nvGraphicFramePr>
            <p:xfrm>
              <a:off x="7198549" y="2368447"/>
              <a:ext cx="1031052" cy="1112520"/>
            </p:xfrm>
            <a:graphic>
              <a:graphicData uri="http://schemas.openxmlformats.org/drawingml/2006/table">
                <a:tbl>
                  <a:tblPr firstRow="1" bandRow="1">
                    <a:tableStyleId>{5C22544A-7EE6-4342-B048-85BDC9FD1C3A}</a:tableStyleId>
                  </a:tblPr>
                  <a:tblGrid>
                    <a:gridCol w="515526"/>
                    <a:gridCol w="515526"/>
                  </a:tblGrid>
                  <a:tr h="370840">
                    <a:tc>
                      <a:txBody>
                        <a:bodyPr/>
                        <a:lstStyle/>
                        <a:p>
                          <a:pPr algn="ctr"/>
                          <a14:m>
                            <m:oMathPara xmlns:m="http://schemas.openxmlformats.org/officeDocument/2006/math">
                              <m:oMathParaPr>
                                <m:jc m:val="centerGroup"/>
                              </m:oMathParaPr>
                              <m:oMath xmlns:m="http://schemas.openxmlformats.org/officeDocument/2006/math">
                                <m:sSub>
                                  <m:sSubPr>
                                    <m:ctrlPr>
                                      <a:rPr lang="en-US" b="1" i="1" smtClean="0">
                                        <a:solidFill>
                                          <a:schemeClr val="tx1"/>
                                        </a:solidFill>
                                        <a:latin typeface="Cambria Math" panose="02040503050406030204" pitchFamily="18" charset="0"/>
                                      </a:rPr>
                                    </m:ctrlPr>
                                  </m:sSubPr>
                                  <m:e>
                                    <m:r>
                                      <a:rPr lang="en-US" b="1" i="0" smtClean="0">
                                        <a:solidFill>
                                          <a:schemeClr val="tx1"/>
                                        </a:solidFill>
                                        <a:latin typeface="Cambria Math" panose="02040503050406030204" pitchFamily="18" charset="0"/>
                                      </a:rPr>
                                      <m:t>𝐏</m:t>
                                    </m:r>
                                  </m:e>
                                  <m:sub>
                                    <m:r>
                                      <a:rPr lang="en-US" b="1" i="0" smtClean="0">
                                        <a:solidFill>
                                          <a:schemeClr val="tx1"/>
                                        </a:solidFill>
                                        <a:latin typeface="Cambria Math" panose="02040503050406030204" pitchFamily="18" charset="0"/>
                                      </a:rPr>
                                      <m:t>𝟏</m:t>
                                    </m:r>
                                  </m:sub>
                                </m:sSub>
                              </m:oMath>
                            </m:oMathPara>
                          </a14:m>
                          <a:endParaRPr lang="en-US" i="0" dirty="0">
                            <a:solidFill>
                              <a:schemeClr val="tx1"/>
                            </a:solidFill>
                          </a:endParaRPr>
                        </a:p>
                      </a:txBody>
                      <a:tcPr/>
                    </a:tc>
                    <a:tc>
                      <a:txBody>
                        <a:bodyPr/>
                        <a:lstStyle/>
                        <a:p>
                          <a:pPr algn="ctr"/>
                          <a14:m>
                            <m:oMathPara xmlns:m="http://schemas.openxmlformats.org/officeDocument/2006/math">
                              <m:oMathParaPr>
                                <m:jc m:val="centerGroup"/>
                              </m:oMathParaPr>
                              <m:oMath xmlns:m="http://schemas.openxmlformats.org/officeDocument/2006/math">
                                <m:sSub>
                                  <m:sSubPr>
                                    <m:ctrlPr>
                                      <a:rPr lang="en-US" b="1" i="1" smtClean="0">
                                        <a:solidFill>
                                          <a:schemeClr val="tx1"/>
                                        </a:solidFill>
                                        <a:latin typeface="Cambria Math" panose="02040503050406030204" pitchFamily="18" charset="0"/>
                                      </a:rPr>
                                    </m:ctrlPr>
                                  </m:sSubPr>
                                  <m:e>
                                    <m:r>
                                      <a:rPr lang="en-US" b="1" i="0" smtClean="0">
                                        <a:solidFill>
                                          <a:schemeClr val="tx1"/>
                                        </a:solidFill>
                                        <a:latin typeface="Cambria Math" panose="02040503050406030204" pitchFamily="18" charset="0"/>
                                      </a:rPr>
                                      <m:t>𝐏</m:t>
                                    </m:r>
                                  </m:e>
                                  <m:sub>
                                    <m:r>
                                      <a:rPr lang="en-US" b="1" i="1" smtClean="0">
                                        <a:solidFill>
                                          <a:schemeClr val="tx1"/>
                                        </a:solidFill>
                                        <a:latin typeface="Cambria Math" panose="02040503050406030204" pitchFamily="18" charset="0"/>
                                      </a:rPr>
                                      <m:t>𝟑</m:t>
                                    </m:r>
                                  </m:sub>
                                </m:sSub>
                              </m:oMath>
                            </m:oMathPara>
                          </a14:m>
                          <a:endParaRPr lang="en-US" dirty="0"/>
                        </a:p>
                      </a:txBody>
                      <a:tcPr/>
                    </a:tc>
                  </a:tr>
                  <a:tr h="370840">
                    <a:tc>
                      <a:txBody>
                        <a:bodyPr/>
                        <a:lstStyle/>
                        <a:p>
                          <a:pPr algn="ctr"/>
                          <a:r>
                            <a:rPr lang="en-US" dirty="0" smtClean="0"/>
                            <a:t>0</a:t>
                          </a:r>
                          <a:endParaRPr lang="en-US" dirty="0"/>
                        </a:p>
                      </a:txBody>
                      <a:tcPr/>
                    </a:tc>
                    <a:tc>
                      <a:txBody>
                        <a:bodyPr/>
                        <a:lstStyle/>
                        <a:p>
                          <a:pPr algn="ctr"/>
                          <a:r>
                            <a:rPr lang="en-US" dirty="0" smtClean="0"/>
                            <a:t>1</a:t>
                          </a:r>
                          <a:endParaRPr lang="en-US" dirty="0"/>
                        </a:p>
                      </a:txBody>
                      <a:tcPr/>
                    </a:tc>
                  </a:tr>
                  <a:tr h="370840">
                    <a:tc>
                      <a:txBody>
                        <a:bodyPr/>
                        <a:lstStyle/>
                        <a:p>
                          <a:pPr algn="ctr"/>
                          <a:r>
                            <a:rPr lang="en-US" dirty="0" smtClean="0"/>
                            <a:t>1</a:t>
                          </a:r>
                          <a:endParaRPr lang="en-US" dirty="0"/>
                        </a:p>
                      </a:txBody>
                      <a:tcPr/>
                    </a:tc>
                    <a:tc>
                      <a:txBody>
                        <a:bodyPr/>
                        <a:lstStyle/>
                        <a:p>
                          <a:pPr algn="ctr"/>
                          <a:r>
                            <a:rPr lang="en-US" dirty="0" smtClean="0"/>
                            <a:t>0</a:t>
                          </a:r>
                          <a:endParaRPr lang="en-US" dirty="0"/>
                        </a:p>
                      </a:txBody>
                      <a:tcPr/>
                    </a:tc>
                  </a:tr>
                </a:tbl>
              </a:graphicData>
            </a:graphic>
          </p:graphicFrame>
        </mc:Choice>
        <mc:Fallback xmlns="">
          <p:graphicFrame>
            <p:nvGraphicFramePr>
              <p:cNvPr id="122" name="Table 121"/>
              <p:cNvGraphicFramePr>
                <a:graphicFrameLocks noGrp="1"/>
              </p:cNvGraphicFramePr>
              <p:nvPr>
                <p:extLst>
                  <p:ext uri="{D42A27DB-BD31-4B8C-83A1-F6EECF244321}">
                    <p14:modId xmlns:p14="http://schemas.microsoft.com/office/powerpoint/2010/main" val="77162586"/>
                  </p:ext>
                </p:extLst>
              </p:nvPr>
            </p:nvGraphicFramePr>
            <p:xfrm>
              <a:off x="7198549" y="2368447"/>
              <a:ext cx="1031052" cy="1112520"/>
            </p:xfrm>
            <a:graphic>
              <a:graphicData uri="http://schemas.openxmlformats.org/drawingml/2006/table">
                <a:tbl>
                  <a:tblPr firstRow="1" bandRow="1">
                    <a:tableStyleId>{5C22544A-7EE6-4342-B048-85BDC9FD1C3A}</a:tableStyleId>
                  </a:tblPr>
                  <a:tblGrid>
                    <a:gridCol w="515526"/>
                    <a:gridCol w="515526"/>
                  </a:tblGrid>
                  <a:tr h="370840">
                    <a:tc>
                      <a:txBody>
                        <a:bodyPr/>
                        <a:lstStyle/>
                        <a:p>
                          <a:endParaRPr lang="en-US"/>
                        </a:p>
                      </a:txBody>
                      <a:tcPr>
                        <a:blipFill rotWithShape="0">
                          <a:blip r:embed="rId16"/>
                          <a:stretch>
                            <a:fillRect l="-1163" t="-1639" r="-103488" b="-224590"/>
                          </a:stretch>
                        </a:blipFill>
                      </a:tcPr>
                    </a:tc>
                    <a:tc>
                      <a:txBody>
                        <a:bodyPr/>
                        <a:lstStyle/>
                        <a:p>
                          <a:endParaRPr lang="en-US"/>
                        </a:p>
                      </a:txBody>
                      <a:tcPr>
                        <a:blipFill rotWithShape="0">
                          <a:blip r:embed="rId16"/>
                          <a:stretch>
                            <a:fillRect l="-102353" t="-1639" r="-4706" b="-224590"/>
                          </a:stretch>
                        </a:blipFill>
                      </a:tcPr>
                    </a:tc>
                  </a:tr>
                  <a:tr h="370840">
                    <a:tc>
                      <a:txBody>
                        <a:bodyPr/>
                        <a:lstStyle/>
                        <a:p>
                          <a:pPr algn="ctr"/>
                          <a:r>
                            <a:rPr lang="en-US" dirty="0" smtClean="0"/>
                            <a:t>0</a:t>
                          </a:r>
                          <a:endParaRPr lang="en-US" dirty="0"/>
                        </a:p>
                      </a:txBody>
                      <a:tcPr/>
                    </a:tc>
                    <a:tc>
                      <a:txBody>
                        <a:bodyPr/>
                        <a:lstStyle/>
                        <a:p>
                          <a:pPr algn="ctr"/>
                          <a:r>
                            <a:rPr lang="en-US" dirty="0" smtClean="0"/>
                            <a:t>1</a:t>
                          </a:r>
                          <a:endParaRPr lang="en-US" dirty="0"/>
                        </a:p>
                      </a:txBody>
                      <a:tcPr/>
                    </a:tc>
                  </a:tr>
                  <a:tr h="370840">
                    <a:tc>
                      <a:txBody>
                        <a:bodyPr/>
                        <a:lstStyle/>
                        <a:p>
                          <a:pPr algn="ctr"/>
                          <a:r>
                            <a:rPr lang="en-US" dirty="0" smtClean="0"/>
                            <a:t>1</a:t>
                          </a:r>
                          <a:endParaRPr lang="en-US" dirty="0"/>
                        </a:p>
                      </a:txBody>
                      <a:tcPr/>
                    </a:tc>
                    <a:tc>
                      <a:txBody>
                        <a:bodyPr/>
                        <a:lstStyle/>
                        <a:p>
                          <a:pPr algn="ctr"/>
                          <a:r>
                            <a:rPr lang="en-US" dirty="0" smtClean="0"/>
                            <a:t>0</a:t>
                          </a:r>
                          <a:endParaRPr lang="en-US" dirty="0"/>
                        </a:p>
                      </a:txBody>
                      <a:tcPr/>
                    </a:tc>
                  </a:tr>
                </a:tbl>
              </a:graphicData>
            </a:graphic>
          </p:graphicFrame>
        </mc:Fallback>
      </mc:AlternateContent>
      <p:grpSp>
        <p:nvGrpSpPr>
          <p:cNvPr id="13" name="Group 12"/>
          <p:cNvGrpSpPr/>
          <p:nvPr/>
        </p:nvGrpSpPr>
        <p:grpSpPr>
          <a:xfrm>
            <a:off x="8123353" y="2172834"/>
            <a:ext cx="837529" cy="1524001"/>
            <a:chOff x="8123353" y="2172834"/>
            <a:chExt cx="837529" cy="1524001"/>
          </a:xfrm>
        </p:grpSpPr>
        <p:grpSp>
          <p:nvGrpSpPr>
            <p:cNvPr id="12" name="Group 11"/>
            <p:cNvGrpSpPr/>
            <p:nvPr/>
          </p:nvGrpSpPr>
          <p:grpSpPr>
            <a:xfrm>
              <a:off x="8123353" y="2172834"/>
              <a:ext cx="837529" cy="1524001"/>
              <a:chOff x="8123353" y="2172834"/>
              <a:chExt cx="837529" cy="1524001"/>
            </a:xfrm>
          </p:grpSpPr>
          <p:grpSp>
            <p:nvGrpSpPr>
              <p:cNvPr id="9" name="Group 8"/>
              <p:cNvGrpSpPr/>
              <p:nvPr/>
            </p:nvGrpSpPr>
            <p:grpSpPr>
              <a:xfrm>
                <a:off x="8123353" y="2172834"/>
                <a:ext cx="837529" cy="1524001"/>
                <a:chOff x="8123353" y="2172834"/>
                <a:chExt cx="837529" cy="1524001"/>
              </a:xfrm>
            </p:grpSpPr>
            <p:grpSp>
              <p:nvGrpSpPr>
                <p:cNvPr id="118" name="Group 117"/>
                <p:cNvGrpSpPr/>
                <p:nvPr/>
              </p:nvGrpSpPr>
              <p:grpSpPr>
                <a:xfrm>
                  <a:off x="8275082" y="2172834"/>
                  <a:ext cx="685800" cy="1524001"/>
                  <a:chOff x="381000" y="2229297"/>
                  <a:chExt cx="685800" cy="1524001"/>
                </a:xfrm>
              </p:grpSpPr>
              <p:pic>
                <p:nvPicPr>
                  <p:cNvPr id="119" name="Picture 118"/>
                  <p:cNvPicPr>
                    <a:picLocks noChangeAspect="1"/>
                  </p:cNvPicPr>
                  <p:nvPr/>
                </p:nvPicPr>
                <p:blipFill rotWithShape="1">
                  <a:blip r:embed="rId2"/>
                  <a:srcRect l="7847" t="9604" r="77489" b="51980"/>
                  <a:stretch/>
                </p:blipFill>
                <p:spPr>
                  <a:xfrm>
                    <a:off x="381000" y="2229297"/>
                    <a:ext cx="685800" cy="1524001"/>
                  </a:xfrm>
                  <a:prstGeom prst="rect">
                    <a:avLst/>
                  </a:prstGeom>
                </p:spPr>
              </p:pic>
              <p:sp>
                <p:nvSpPr>
                  <p:cNvPr id="120" name="Rectangle 119"/>
                  <p:cNvSpPr/>
                  <p:nvPr/>
                </p:nvSpPr>
                <p:spPr>
                  <a:xfrm>
                    <a:off x="651164" y="2514600"/>
                    <a:ext cx="415636"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24" name="Picture 123"/>
                <p:cNvPicPr>
                  <a:picLocks noChangeAspect="1"/>
                </p:cNvPicPr>
                <p:nvPr/>
              </p:nvPicPr>
              <p:blipFill rotWithShape="1">
                <a:blip r:embed="rId2"/>
                <a:srcRect l="30604" t="11448" r="61256" b="54205"/>
                <a:stretch/>
              </p:blipFill>
              <p:spPr>
                <a:xfrm>
                  <a:off x="8123353" y="2251670"/>
                  <a:ext cx="511013" cy="1357742"/>
                </a:xfrm>
                <a:prstGeom prst="rect">
                  <a:avLst/>
                </a:prstGeom>
              </p:spPr>
            </p:pic>
          </p:grpSp>
          <p:sp>
            <p:nvSpPr>
              <p:cNvPr id="11" name="Rectangle 10"/>
              <p:cNvSpPr/>
              <p:nvPr/>
            </p:nvSpPr>
            <p:spPr>
              <a:xfrm>
                <a:off x="8229601" y="3542965"/>
                <a:ext cx="320674" cy="1538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25" name="Rectangle 124"/>
            <p:cNvSpPr/>
            <p:nvPr/>
          </p:nvSpPr>
          <p:spPr>
            <a:xfrm>
              <a:off x="8425450" y="2699982"/>
              <a:ext cx="320674" cy="1538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35" name="Minus 134"/>
          <p:cNvSpPr/>
          <p:nvPr/>
        </p:nvSpPr>
        <p:spPr>
          <a:xfrm>
            <a:off x="5329404" y="3402131"/>
            <a:ext cx="328612" cy="228600"/>
          </a:xfrm>
          <a:prstGeom prst="mathMinus">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6" name="Minus 135"/>
          <p:cNvSpPr/>
          <p:nvPr/>
        </p:nvSpPr>
        <p:spPr>
          <a:xfrm>
            <a:off x="8821342" y="3390926"/>
            <a:ext cx="296963" cy="224312"/>
          </a:xfrm>
          <a:prstGeom prst="mathMinus">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2386174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0"/>
            <a:ext cx="9143214" cy="762000"/>
          </a:xfrm>
        </p:spPr>
        <p:txBody>
          <a:bodyPr>
            <a:noAutofit/>
          </a:bodyPr>
          <a:lstStyle/>
          <a:p>
            <a:r>
              <a:rPr lang="en-US" sz="3600" b="1" dirty="0" smtClean="0">
                <a:solidFill>
                  <a:srgbClr val="0000CC"/>
                </a:solidFill>
              </a:rPr>
              <a:t>In class Exercise: Network Motifs</a:t>
            </a:r>
            <a:endParaRPr lang="en-US" sz="3600" b="1" dirty="0">
              <a:solidFill>
                <a:srgbClr val="0000CC"/>
              </a:solidFill>
            </a:endParaRPr>
          </a:p>
        </p:txBody>
      </p:sp>
      <p:pic>
        <p:nvPicPr>
          <p:cNvPr id="5" name="Picture 3" descr="Biocomplexity Logo"/>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descr="redblackblocki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Rectangle 24"/>
          <p:cNvSpPr/>
          <p:nvPr/>
        </p:nvSpPr>
        <p:spPr>
          <a:xfrm>
            <a:off x="203496" y="3522534"/>
            <a:ext cx="2993127" cy="369332"/>
          </a:xfrm>
          <a:prstGeom prst="rect">
            <a:avLst/>
          </a:prstGeom>
        </p:spPr>
        <p:txBody>
          <a:bodyPr wrap="none">
            <a:spAutoFit/>
          </a:bodyPr>
          <a:lstStyle/>
          <a:p>
            <a:r>
              <a:rPr lang="en-US" dirty="0"/>
              <a:t>Increasing P1 increases P3</a:t>
            </a:r>
          </a:p>
        </p:txBody>
      </p:sp>
      <p:grpSp>
        <p:nvGrpSpPr>
          <p:cNvPr id="8" name="Group 7"/>
          <p:cNvGrpSpPr/>
          <p:nvPr/>
        </p:nvGrpSpPr>
        <p:grpSpPr>
          <a:xfrm>
            <a:off x="2781347" y="4134759"/>
            <a:ext cx="4266819" cy="1842601"/>
            <a:chOff x="2781347" y="4134759"/>
            <a:chExt cx="4266819" cy="1842601"/>
          </a:xfrm>
        </p:grpSpPr>
        <p:pic>
          <p:nvPicPr>
            <p:cNvPr id="29" name="Picture 28"/>
            <p:cNvPicPr>
              <a:picLocks noChangeAspect="1"/>
            </p:cNvPicPr>
            <p:nvPr/>
          </p:nvPicPr>
          <p:blipFill rotWithShape="1">
            <a:blip r:embed="rId4"/>
            <a:srcRect l="38394" t="10053" r="55515" b="52607"/>
            <a:stretch/>
          </p:blipFill>
          <p:spPr>
            <a:xfrm>
              <a:off x="2781347" y="4134759"/>
              <a:ext cx="354347" cy="1842601"/>
            </a:xfrm>
            <a:prstGeom prst="rect">
              <a:avLst/>
            </a:prstGeom>
          </p:spPr>
        </p:pic>
        <p:pic>
          <p:nvPicPr>
            <p:cNvPr id="31" name="Picture 30"/>
            <p:cNvPicPr>
              <a:picLocks noChangeAspect="1"/>
            </p:cNvPicPr>
            <p:nvPr/>
          </p:nvPicPr>
          <p:blipFill rotWithShape="1">
            <a:blip r:embed="rId4"/>
            <a:srcRect l="61030" t="11302" r="32977" b="51966"/>
            <a:stretch/>
          </p:blipFill>
          <p:spPr>
            <a:xfrm>
              <a:off x="4729643" y="4162264"/>
              <a:ext cx="349057" cy="1815096"/>
            </a:xfrm>
            <a:prstGeom prst="rect">
              <a:avLst/>
            </a:prstGeom>
          </p:spPr>
        </p:pic>
        <p:pic>
          <p:nvPicPr>
            <p:cNvPr id="33" name="Picture 32"/>
            <p:cNvPicPr>
              <a:picLocks noChangeAspect="1"/>
            </p:cNvPicPr>
            <p:nvPr/>
          </p:nvPicPr>
          <p:blipFill rotWithShape="1">
            <a:blip r:embed="rId4"/>
            <a:srcRect l="84704" t="11303" r="8904" b="52279"/>
            <a:stretch/>
          </p:blipFill>
          <p:spPr>
            <a:xfrm>
              <a:off x="6672649" y="4162366"/>
              <a:ext cx="375517" cy="1814994"/>
            </a:xfrm>
            <a:prstGeom prst="rect">
              <a:avLst/>
            </a:prstGeom>
          </p:spPr>
        </p:pic>
      </p:grpSp>
      <p:sp>
        <p:nvSpPr>
          <p:cNvPr id="7" name="Rectangle 6"/>
          <p:cNvSpPr/>
          <p:nvPr/>
        </p:nvSpPr>
        <p:spPr>
          <a:xfrm>
            <a:off x="176685" y="685422"/>
            <a:ext cx="8905693" cy="1754326"/>
          </a:xfrm>
          <a:prstGeom prst="rect">
            <a:avLst/>
          </a:prstGeom>
        </p:spPr>
        <p:txBody>
          <a:bodyPr wrap="square">
            <a:spAutoFit/>
          </a:bodyPr>
          <a:lstStyle/>
          <a:p>
            <a:r>
              <a:rPr lang="en-US" dirty="0" smtClean="0"/>
              <a:t>Does </a:t>
            </a:r>
            <a:r>
              <a:rPr lang="en-US" dirty="0"/>
              <a:t>increasing the amount of </a:t>
            </a:r>
            <a:r>
              <a:rPr lang="en-US" dirty="0" smtClean="0"/>
              <a:t>substrate increase </a:t>
            </a:r>
            <a:r>
              <a:rPr lang="en-US" dirty="0"/>
              <a:t>or decrease the amount of </a:t>
            </a:r>
            <a:r>
              <a:rPr lang="en-US" dirty="0" smtClean="0"/>
              <a:t>product? Label the former with a    and the latter with a </a:t>
            </a:r>
          </a:p>
          <a:p>
            <a:endParaRPr lang="en-US" dirty="0"/>
          </a:p>
          <a:p>
            <a:r>
              <a:rPr lang="en-US" dirty="0" smtClean="0"/>
              <a:t>Drawing a simple sketch of input concentration vs output concentration or a truth table may help</a:t>
            </a:r>
          </a:p>
          <a:p>
            <a:r>
              <a:rPr lang="en-US" dirty="0" smtClean="0"/>
              <a:t>As before</a:t>
            </a:r>
            <a:endParaRPr lang="en-US" dirty="0"/>
          </a:p>
        </p:txBody>
      </p:sp>
      <p:sp>
        <p:nvSpPr>
          <p:cNvPr id="39" name="Plus 38"/>
          <p:cNvSpPr/>
          <p:nvPr/>
        </p:nvSpPr>
        <p:spPr>
          <a:xfrm>
            <a:off x="2585816" y="1053471"/>
            <a:ext cx="261937" cy="228600"/>
          </a:xfrm>
          <a:prstGeom prst="mathPlus">
            <a:avLst/>
          </a:prstGeom>
          <a:solidFill>
            <a:srgbClr val="00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Minus 41"/>
          <p:cNvSpPr/>
          <p:nvPr/>
        </p:nvSpPr>
        <p:spPr>
          <a:xfrm>
            <a:off x="4912210" y="1061844"/>
            <a:ext cx="328612" cy="228600"/>
          </a:xfrm>
          <a:prstGeom prst="mathMinus">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8" name="Group 37"/>
          <p:cNvGrpSpPr/>
          <p:nvPr/>
        </p:nvGrpSpPr>
        <p:grpSpPr>
          <a:xfrm>
            <a:off x="1790715" y="1952534"/>
            <a:ext cx="685800" cy="1524001"/>
            <a:chOff x="381000" y="2229297"/>
            <a:chExt cx="685800" cy="1524001"/>
          </a:xfrm>
        </p:grpSpPr>
        <p:pic>
          <p:nvPicPr>
            <p:cNvPr id="48" name="Picture 47"/>
            <p:cNvPicPr>
              <a:picLocks noChangeAspect="1"/>
            </p:cNvPicPr>
            <p:nvPr/>
          </p:nvPicPr>
          <p:blipFill rotWithShape="1">
            <a:blip r:embed="rId4"/>
            <a:srcRect l="7847" t="9604" r="77489" b="51980"/>
            <a:stretch/>
          </p:blipFill>
          <p:spPr>
            <a:xfrm>
              <a:off x="381000" y="2229297"/>
              <a:ext cx="685800" cy="1524001"/>
            </a:xfrm>
            <a:prstGeom prst="rect">
              <a:avLst/>
            </a:prstGeom>
          </p:spPr>
        </p:pic>
        <p:sp>
          <p:nvSpPr>
            <p:cNvPr id="49" name="Rectangle 48"/>
            <p:cNvSpPr/>
            <p:nvPr/>
          </p:nvSpPr>
          <p:spPr>
            <a:xfrm>
              <a:off x="651164" y="2514600"/>
              <a:ext cx="415636"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0" name="Group 49"/>
          <p:cNvGrpSpPr/>
          <p:nvPr/>
        </p:nvGrpSpPr>
        <p:grpSpPr>
          <a:xfrm>
            <a:off x="2112044" y="2112360"/>
            <a:ext cx="2064909" cy="1254773"/>
            <a:chOff x="5591303" y="973058"/>
            <a:chExt cx="2064909" cy="1254773"/>
          </a:xfrm>
        </p:grpSpPr>
        <p:sp>
          <p:nvSpPr>
            <p:cNvPr id="51" name="Freeform 50"/>
            <p:cNvSpPr/>
            <p:nvPr/>
          </p:nvSpPr>
          <p:spPr>
            <a:xfrm>
              <a:off x="6308178" y="1231714"/>
              <a:ext cx="1348034" cy="604865"/>
            </a:xfrm>
            <a:custGeom>
              <a:avLst/>
              <a:gdLst>
                <a:gd name="connsiteX0" fmla="*/ 0 w 1263192"/>
                <a:gd name="connsiteY0" fmla="*/ 472175 h 509202"/>
                <a:gd name="connsiteX1" fmla="*/ 226244 w 1263192"/>
                <a:gd name="connsiteY1" fmla="*/ 491029 h 509202"/>
                <a:gd name="connsiteX2" fmla="*/ 499621 w 1263192"/>
                <a:gd name="connsiteY2" fmla="*/ 245932 h 509202"/>
                <a:gd name="connsiteX3" fmla="*/ 650450 w 1263192"/>
                <a:gd name="connsiteY3" fmla="*/ 29116 h 509202"/>
                <a:gd name="connsiteX4" fmla="*/ 1084083 w 1263192"/>
                <a:gd name="connsiteY4" fmla="*/ 835 h 509202"/>
                <a:gd name="connsiteX5" fmla="*/ 1263192 w 1263192"/>
                <a:gd name="connsiteY5" fmla="*/ 10262 h 509202"/>
                <a:gd name="connsiteX0" fmla="*/ 0 w 1263192"/>
                <a:gd name="connsiteY0" fmla="*/ 474333 h 507873"/>
                <a:gd name="connsiteX1" fmla="*/ 226244 w 1263192"/>
                <a:gd name="connsiteY1" fmla="*/ 493187 h 507873"/>
                <a:gd name="connsiteX2" fmla="*/ 499621 w 1263192"/>
                <a:gd name="connsiteY2" fmla="*/ 295224 h 507873"/>
                <a:gd name="connsiteX3" fmla="*/ 650450 w 1263192"/>
                <a:gd name="connsiteY3" fmla="*/ 31274 h 507873"/>
                <a:gd name="connsiteX4" fmla="*/ 1084083 w 1263192"/>
                <a:gd name="connsiteY4" fmla="*/ 2993 h 507873"/>
                <a:gd name="connsiteX5" fmla="*/ 1263192 w 1263192"/>
                <a:gd name="connsiteY5" fmla="*/ 12420 h 507873"/>
                <a:gd name="connsiteX0" fmla="*/ 0 w 1263192"/>
                <a:gd name="connsiteY0" fmla="*/ 474333 h 507873"/>
                <a:gd name="connsiteX1" fmla="*/ 226244 w 1263192"/>
                <a:gd name="connsiteY1" fmla="*/ 493187 h 507873"/>
                <a:gd name="connsiteX2" fmla="*/ 499621 w 1263192"/>
                <a:gd name="connsiteY2" fmla="*/ 295224 h 507873"/>
                <a:gd name="connsiteX3" fmla="*/ 716438 w 1263192"/>
                <a:gd name="connsiteY3" fmla="*/ 31274 h 507873"/>
                <a:gd name="connsiteX4" fmla="*/ 1084083 w 1263192"/>
                <a:gd name="connsiteY4" fmla="*/ 2993 h 507873"/>
                <a:gd name="connsiteX5" fmla="*/ 1263192 w 1263192"/>
                <a:gd name="connsiteY5" fmla="*/ 12420 h 507873"/>
                <a:gd name="connsiteX0" fmla="*/ 0 w 1263192"/>
                <a:gd name="connsiteY0" fmla="*/ 473255 h 508190"/>
                <a:gd name="connsiteX1" fmla="*/ 226244 w 1263192"/>
                <a:gd name="connsiteY1" fmla="*/ 492109 h 508190"/>
                <a:gd name="connsiteX2" fmla="*/ 556182 w 1263192"/>
                <a:gd name="connsiteY2" fmla="*/ 275293 h 508190"/>
                <a:gd name="connsiteX3" fmla="*/ 716438 w 1263192"/>
                <a:gd name="connsiteY3" fmla="*/ 30196 h 508190"/>
                <a:gd name="connsiteX4" fmla="*/ 1084083 w 1263192"/>
                <a:gd name="connsiteY4" fmla="*/ 1915 h 508190"/>
                <a:gd name="connsiteX5" fmla="*/ 1263192 w 1263192"/>
                <a:gd name="connsiteY5" fmla="*/ 11342 h 508190"/>
                <a:gd name="connsiteX0" fmla="*/ 0 w 1263192"/>
                <a:gd name="connsiteY0" fmla="*/ 463856 h 498791"/>
                <a:gd name="connsiteX1" fmla="*/ 226244 w 1263192"/>
                <a:gd name="connsiteY1" fmla="*/ 482710 h 498791"/>
                <a:gd name="connsiteX2" fmla="*/ 556182 w 1263192"/>
                <a:gd name="connsiteY2" fmla="*/ 265894 h 498791"/>
                <a:gd name="connsiteX3" fmla="*/ 716438 w 1263192"/>
                <a:gd name="connsiteY3" fmla="*/ 20797 h 498791"/>
                <a:gd name="connsiteX4" fmla="*/ 1084083 w 1263192"/>
                <a:gd name="connsiteY4" fmla="*/ 11370 h 498791"/>
                <a:gd name="connsiteX5" fmla="*/ 1263192 w 1263192"/>
                <a:gd name="connsiteY5" fmla="*/ 1943 h 498791"/>
                <a:gd name="connsiteX0" fmla="*/ 0 w 1263192"/>
                <a:gd name="connsiteY0" fmla="*/ 463805 h 498740"/>
                <a:gd name="connsiteX1" fmla="*/ 226244 w 1263192"/>
                <a:gd name="connsiteY1" fmla="*/ 482659 h 498740"/>
                <a:gd name="connsiteX2" fmla="*/ 556182 w 1263192"/>
                <a:gd name="connsiteY2" fmla="*/ 265843 h 498740"/>
                <a:gd name="connsiteX3" fmla="*/ 772999 w 1263192"/>
                <a:gd name="connsiteY3" fmla="*/ 30173 h 498740"/>
                <a:gd name="connsiteX4" fmla="*/ 1084083 w 1263192"/>
                <a:gd name="connsiteY4" fmla="*/ 11319 h 498740"/>
                <a:gd name="connsiteX5" fmla="*/ 1263192 w 1263192"/>
                <a:gd name="connsiteY5" fmla="*/ 1892 h 498740"/>
                <a:gd name="connsiteX0" fmla="*/ 0 w 1263192"/>
                <a:gd name="connsiteY0" fmla="*/ 463805 h 486816"/>
                <a:gd name="connsiteX1" fmla="*/ 367646 w 1263192"/>
                <a:gd name="connsiteY1" fmla="*/ 463805 h 486816"/>
                <a:gd name="connsiteX2" fmla="*/ 556182 w 1263192"/>
                <a:gd name="connsiteY2" fmla="*/ 265843 h 486816"/>
                <a:gd name="connsiteX3" fmla="*/ 772999 w 1263192"/>
                <a:gd name="connsiteY3" fmla="*/ 30173 h 486816"/>
                <a:gd name="connsiteX4" fmla="*/ 1084083 w 1263192"/>
                <a:gd name="connsiteY4" fmla="*/ 11319 h 486816"/>
                <a:gd name="connsiteX5" fmla="*/ 1263192 w 1263192"/>
                <a:gd name="connsiteY5" fmla="*/ 1892 h 486816"/>
                <a:gd name="connsiteX0" fmla="*/ 0 w 1263192"/>
                <a:gd name="connsiteY0" fmla="*/ 463805 h 486816"/>
                <a:gd name="connsiteX1" fmla="*/ 414780 w 1263192"/>
                <a:gd name="connsiteY1" fmla="*/ 463805 h 486816"/>
                <a:gd name="connsiteX2" fmla="*/ 556182 w 1263192"/>
                <a:gd name="connsiteY2" fmla="*/ 265843 h 486816"/>
                <a:gd name="connsiteX3" fmla="*/ 772999 w 1263192"/>
                <a:gd name="connsiteY3" fmla="*/ 30173 h 486816"/>
                <a:gd name="connsiteX4" fmla="*/ 1084083 w 1263192"/>
                <a:gd name="connsiteY4" fmla="*/ 11319 h 486816"/>
                <a:gd name="connsiteX5" fmla="*/ 1263192 w 1263192"/>
                <a:gd name="connsiteY5" fmla="*/ 1892 h 486816"/>
                <a:gd name="connsiteX0" fmla="*/ 0 w 1263192"/>
                <a:gd name="connsiteY0" fmla="*/ 478598 h 501609"/>
                <a:gd name="connsiteX1" fmla="*/ 414780 w 1263192"/>
                <a:gd name="connsiteY1" fmla="*/ 478598 h 501609"/>
                <a:gd name="connsiteX2" fmla="*/ 556182 w 1263192"/>
                <a:gd name="connsiteY2" fmla="*/ 280636 h 501609"/>
                <a:gd name="connsiteX3" fmla="*/ 772999 w 1263192"/>
                <a:gd name="connsiteY3" fmla="*/ 16686 h 501609"/>
                <a:gd name="connsiteX4" fmla="*/ 1084083 w 1263192"/>
                <a:gd name="connsiteY4" fmla="*/ 26112 h 501609"/>
                <a:gd name="connsiteX5" fmla="*/ 1263192 w 1263192"/>
                <a:gd name="connsiteY5" fmla="*/ 16685 h 501609"/>
                <a:gd name="connsiteX0" fmla="*/ 0 w 1263192"/>
                <a:gd name="connsiteY0" fmla="*/ 494442 h 517453"/>
                <a:gd name="connsiteX1" fmla="*/ 414780 w 1263192"/>
                <a:gd name="connsiteY1" fmla="*/ 494442 h 517453"/>
                <a:gd name="connsiteX2" fmla="*/ 556182 w 1263192"/>
                <a:gd name="connsiteY2" fmla="*/ 296480 h 517453"/>
                <a:gd name="connsiteX3" fmla="*/ 772999 w 1263192"/>
                <a:gd name="connsiteY3" fmla="*/ 32530 h 517453"/>
                <a:gd name="connsiteX4" fmla="*/ 1084083 w 1263192"/>
                <a:gd name="connsiteY4" fmla="*/ 4248 h 517453"/>
                <a:gd name="connsiteX5" fmla="*/ 1263192 w 1263192"/>
                <a:gd name="connsiteY5" fmla="*/ 32529 h 517453"/>
                <a:gd name="connsiteX0" fmla="*/ 0 w 1282046"/>
                <a:gd name="connsiteY0" fmla="*/ 493187 h 516198"/>
                <a:gd name="connsiteX1" fmla="*/ 414780 w 1282046"/>
                <a:gd name="connsiteY1" fmla="*/ 493187 h 516198"/>
                <a:gd name="connsiteX2" fmla="*/ 556182 w 1282046"/>
                <a:gd name="connsiteY2" fmla="*/ 295225 h 516198"/>
                <a:gd name="connsiteX3" fmla="*/ 772999 w 1282046"/>
                <a:gd name="connsiteY3" fmla="*/ 31275 h 516198"/>
                <a:gd name="connsiteX4" fmla="*/ 1084083 w 1282046"/>
                <a:gd name="connsiteY4" fmla="*/ 2993 h 516198"/>
                <a:gd name="connsiteX5" fmla="*/ 1282046 w 1282046"/>
                <a:gd name="connsiteY5" fmla="*/ 12421 h 516198"/>
                <a:gd name="connsiteX0" fmla="*/ 0 w 1282046"/>
                <a:gd name="connsiteY0" fmla="*/ 493187 h 495494"/>
                <a:gd name="connsiteX1" fmla="*/ 216817 w 1282046"/>
                <a:gd name="connsiteY1" fmla="*/ 248090 h 495494"/>
                <a:gd name="connsiteX2" fmla="*/ 556182 w 1282046"/>
                <a:gd name="connsiteY2" fmla="*/ 295225 h 495494"/>
                <a:gd name="connsiteX3" fmla="*/ 772999 w 1282046"/>
                <a:gd name="connsiteY3" fmla="*/ 31275 h 495494"/>
                <a:gd name="connsiteX4" fmla="*/ 1084083 w 1282046"/>
                <a:gd name="connsiteY4" fmla="*/ 2993 h 495494"/>
                <a:gd name="connsiteX5" fmla="*/ 1282046 w 1282046"/>
                <a:gd name="connsiteY5" fmla="*/ 12421 h 495494"/>
                <a:gd name="connsiteX0" fmla="*/ 0 w 1282046"/>
                <a:gd name="connsiteY0" fmla="*/ 491030 h 493754"/>
                <a:gd name="connsiteX1" fmla="*/ 216817 w 1282046"/>
                <a:gd name="connsiteY1" fmla="*/ 245933 h 493754"/>
                <a:gd name="connsiteX2" fmla="*/ 490194 w 1282046"/>
                <a:gd name="connsiteY2" fmla="*/ 47971 h 493754"/>
                <a:gd name="connsiteX3" fmla="*/ 772999 w 1282046"/>
                <a:gd name="connsiteY3" fmla="*/ 29118 h 493754"/>
                <a:gd name="connsiteX4" fmla="*/ 1084083 w 1282046"/>
                <a:gd name="connsiteY4" fmla="*/ 836 h 493754"/>
                <a:gd name="connsiteX5" fmla="*/ 1282046 w 1282046"/>
                <a:gd name="connsiteY5" fmla="*/ 10264 h 493754"/>
                <a:gd name="connsiteX0" fmla="*/ 0 w 1282046"/>
                <a:gd name="connsiteY0" fmla="*/ 519779 h 522503"/>
                <a:gd name="connsiteX1" fmla="*/ 216817 w 1282046"/>
                <a:gd name="connsiteY1" fmla="*/ 274682 h 522503"/>
                <a:gd name="connsiteX2" fmla="*/ 490194 w 1282046"/>
                <a:gd name="connsiteY2" fmla="*/ 76720 h 522503"/>
                <a:gd name="connsiteX3" fmla="*/ 782426 w 1282046"/>
                <a:gd name="connsiteY3" fmla="*/ 1307 h 522503"/>
                <a:gd name="connsiteX4" fmla="*/ 1084083 w 1282046"/>
                <a:gd name="connsiteY4" fmla="*/ 29585 h 522503"/>
                <a:gd name="connsiteX5" fmla="*/ 1282046 w 1282046"/>
                <a:gd name="connsiteY5" fmla="*/ 39013 h 522503"/>
                <a:gd name="connsiteX0" fmla="*/ 0 w 1282046"/>
                <a:gd name="connsiteY0" fmla="*/ 519779 h 522392"/>
                <a:gd name="connsiteX1" fmla="*/ 235671 w 1282046"/>
                <a:gd name="connsiteY1" fmla="*/ 265255 h 522392"/>
                <a:gd name="connsiteX2" fmla="*/ 490194 w 1282046"/>
                <a:gd name="connsiteY2" fmla="*/ 76720 h 522392"/>
                <a:gd name="connsiteX3" fmla="*/ 782426 w 1282046"/>
                <a:gd name="connsiteY3" fmla="*/ 1307 h 522392"/>
                <a:gd name="connsiteX4" fmla="*/ 1084083 w 1282046"/>
                <a:gd name="connsiteY4" fmla="*/ 29585 h 522392"/>
                <a:gd name="connsiteX5" fmla="*/ 1282046 w 1282046"/>
                <a:gd name="connsiteY5" fmla="*/ 39013 h 522392"/>
                <a:gd name="connsiteX0" fmla="*/ 0 w 1282046"/>
                <a:gd name="connsiteY0" fmla="*/ 519779 h 522025"/>
                <a:gd name="connsiteX1" fmla="*/ 235671 w 1282046"/>
                <a:gd name="connsiteY1" fmla="*/ 227548 h 522025"/>
                <a:gd name="connsiteX2" fmla="*/ 490194 w 1282046"/>
                <a:gd name="connsiteY2" fmla="*/ 76720 h 522025"/>
                <a:gd name="connsiteX3" fmla="*/ 782426 w 1282046"/>
                <a:gd name="connsiteY3" fmla="*/ 1307 h 522025"/>
                <a:gd name="connsiteX4" fmla="*/ 1084083 w 1282046"/>
                <a:gd name="connsiteY4" fmla="*/ 29585 h 522025"/>
                <a:gd name="connsiteX5" fmla="*/ 1282046 w 1282046"/>
                <a:gd name="connsiteY5" fmla="*/ 39013 h 522025"/>
                <a:gd name="connsiteX0" fmla="*/ 0 w 1282046"/>
                <a:gd name="connsiteY0" fmla="*/ 519779 h 522191"/>
                <a:gd name="connsiteX1" fmla="*/ 235671 w 1282046"/>
                <a:gd name="connsiteY1" fmla="*/ 227548 h 522191"/>
                <a:gd name="connsiteX2" fmla="*/ 490194 w 1282046"/>
                <a:gd name="connsiteY2" fmla="*/ 76720 h 522191"/>
                <a:gd name="connsiteX3" fmla="*/ 782426 w 1282046"/>
                <a:gd name="connsiteY3" fmla="*/ 1307 h 522191"/>
                <a:gd name="connsiteX4" fmla="*/ 1084083 w 1282046"/>
                <a:gd name="connsiteY4" fmla="*/ 29585 h 522191"/>
                <a:gd name="connsiteX5" fmla="*/ 1282046 w 1282046"/>
                <a:gd name="connsiteY5" fmla="*/ 39013 h 522191"/>
                <a:gd name="connsiteX0" fmla="*/ 0 w 1282046"/>
                <a:gd name="connsiteY0" fmla="*/ 519779 h 519779"/>
                <a:gd name="connsiteX1" fmla="*/ 235671 w 1282046"/>
                <a:gd name="connsiteY1" fmla="*/ 227548 h 519779"/>
                <a:gd name="connsiteX2" fmla="*/ 490194 w 1282046"/>
                <a:gd name="connsiteY2" fmla="*/ 76720 h 519779"/>
                <a:gd name="connsiteX3" fmla="*/ 782426 w 1282046"/>
                <a:gd name="connsiteY3" fmla="*/ 1307 h 519779"/>
                <a:gd name="connsiteX4" fmla="*/ 1084083 w 1282046"/>
                <a:gd name="connsiteY4" fmla="*/ 29585 h 519779"/>
                <a:gd name="connsiteX5" fmla="*/ 1282046 w 1282046"/>
                <a:gd name="connsiteY5" fmla="*/ 39013 h 519779"/>
                <a:gd name="connsiteX0" fmla="*/ 0 w 1282046"/>
                <a:gd name="connsiteY0" fmla="*/ 519779 h 519779"/>
                <a:gd name="connsiteX1" fmla="*/ 235671 w 1282046"/>
                <a:gd name="connsiteY1" fmla="*/ 227548 h 519779"/>
                <a:gd name="connsiteX2" fmla="*/ 490194 w 1282046"/>
                <a:gd name="connsiteY2" fmla="*/ 76720 h 519779"/>
                <a:gd name="connsiteX3" fmla="*/ 782426 w 1282046"/>
                <a:gd name="connsiteY3" fmla="*/ 1307 h 519779"/>
                <a:gd name="connsiteX4" fmla="*/ 1084083 w 1282046"/>
                <a:gd name="connsiteY4" fmla="*/ 29585 h 519779"/>
                <a:gd name="connsiteX5" fmla="*/ 1282046 w 1282046"/>
                <a:gd name="connsiteY5" fmla="*/ 39013 h 519779"/>
                <a:gd name="connsiteX0" fmla="*/ 0 w 1282046"/>
                <a:gd name="connsiteY0" fmla="*/ 519779 h 519779"/>
                <a:gd name="connsiteX1" fmla="*/ 235671 w 1282046"/>
                <a:gd name="connsiteY1" fmla="*/ 227548 h 519779"/>
                <a:gd name="connsiteX2" fmla="*/ 490194 w 1282046"/>
                <a:gd name="connsiteY2" fmla="*/ 76720 h 519779"/>
                <a:gd name="connsiteX3" fmla="*/ 782426 w 1282046"/>
                <a:gd name="connsiteY3" fmla="*/ 1307 h 519779"/>
                <a:gd name="connsiteX4" fmla="*/ 1084083 w 1282046"/>
                <a:gd name="connsiteY4" fmla="*/ 29585 h 519779"/>
                <a:gd name="connsiteX5" fmla="*/ 1282046 w 1282046"/>
                <a:gd name="connsiteY5" fmla="*/ 39013 h 519779"/>
                <a:gd name="connsiteX0" fmla="*/ 0 w 1282046"/>
                <a:gd name="connsiteY0" fmla="*/ 539296 h 539296"/>
                <a:gd name="connsiteX1" fmla="*/ 235671 w 1282046"/>
                <a:gd name="connsiteY1" fmla="*/ 247065 h 539296"/>
                <a:gd name="connsiteX2" fmla="*/ 490194 w 1282046"/>
                <a:gd name="connsiteY2" fmla="*/ 96237 h 539296"/>
                <a:gd name="connsiteX3" fmla="*/ 782426 w 1282046"/>
                <a:gd name="connsiteY3" fmla="*/ 20824 h 539296"/>
                <a:gd name="connsiteX4" fmla="*/ 1093509 w 1282046"/>
                <a:gd name="connsiteY4" fmla="*/ 1968 h 539296"/>
                <a:gd name="connsiteX5" fmla="*/ 1282046 w 1282046"/>
                <a:gd name="connsiteY5" fmla="*/ 58530 h 539296"/>
                <a:gd name="connsiteX0" fmla="*/ 0 w 1282046"/>
                <a:gd name="connsiteY0" fmla="*/ 540955 h 540955"/>
                <a:gd name="connsiteX1" fmla="*/ 235671 w 1282046"/>
                <a:gd name="connsiteY1" fmla="*/ 248724 h 540955"/>
                <a:gd name="connsiteX2" fmla="*/ 490194 w 1282046"/>
                <a:gd name="connsiteY2" fmla="*/ 97896 h 540955"/>
                <a:gd name="connsiteX3" fmla="*/ 782426 w 1282046"/>
                <a:gd name="connsiteY3" fmla="*/ 22483 h 540955"/>
                <a:gd name="connsiteX4" fmla="*/ 1093509 w 1282046"/>
                <a:gd name="connsiteY4" fmla="*/ 3627 h 540955"/>
                <a:gd name="connsiteX5" fmla="*/ 1282046 w 1282046"/>
                <a:gd name="connsiteY5" fmla="*/ 3628 h 540955"/>
                <a:gd name="connsiteX0" fmla="*/ 0 w 1282046"/>
                <a:gd name="connsiteY0" fmla="*/ 584622 h 584622"/>
                <a:gd name="connsiteX1" fmla="*/ 235671 w 1282046"/>
                <a:gd name="connsiteY1" fmla="*/ 292391 h 584622"/>
                <a:gd name="connsiteX2" fmla="*/ 490194 w 1282046"/>
                <a:gd name="connsiteY2" fmla="*/ 141563 h 584622"/>
                <a:gd name="connsiteX3" fmla="*/ 782426 w 1282046"/>
                <a:gd name="connsiteY3" fmla="*/ 66150 h 584622"/>
                <a:gd name="connsiteX4" fmla="*/ 1093509 w 1282046"/>
                <a:gd name="connsiteY4" fmla="*/ 160 h 584622"/>
                <a:gd name="connsiteX5" fmla="*/ 1282046 w 1282046"/>
                <a:gd name="connsiteY5" fmla="*/ 47295 h 584622"/>
                <a:gd name="connsiteX0" fmla="*/ 0 w 1329180"/>
                <a:gd name="connsiteY0" fmla="*/ 632348 h 632348"/>
                <a:gd name="connsiteX1" fmla="*/ 235671 w 1329180"/>
                <a:gd name="connsiteY1" fmla="*/ 340117 h 632348"/>
                <a:gd name="connsiteX2" fmla="*/ 490194 w 1329180"/>
                <a:gd name="connsiteY2" fmla="*/ 189289 h 632348"/>
                <a:gd name="connsiteX3" fmla="*/ 782426 w 1329180"/>
                <a:gd name="connsiteY3" fmla="*/ 113876 h 632348"/>
                <a:gd name="connsiteX4" fmla="*/ 1093509 w 1329180"/>
                <a:gd name="connsiteY4" fmla="*/ 47886 h 632348"/>
                <a:gd name="connsiteX5" fmla="*/ 1329180 w 1329180"/>
                <a:gd name="connsiteY5" fmla="*/ 753 h 632348"/>
                <a:gd name="connsiteX0" fmla="*/ 0 w 1329180"/>
                <a:gd name="connsiteY0" fmla="*/ 632295 h 632295"/>
                <a:gd name="connsiteX1" fmla="*/ 235671 w 1329180"/>
                <a:gd name="connsiteY1" fmla="*/ 340064 h 632295"/>
                <a:gd name="connsiteX2" fmla="*/ 490194 w 1329180"/>
                <a:gd name="connsiteY2" fmla="*/ 189236 h 632295"/>
                <a:gd name="connsiteX3" fmla="*/ 791853 w 1329180"/>
                <a:gd name="connsiteY3" fmla="*/ 94969 h 632295"/>
                <a:gd name="connsiteX4" fmla="*/ 1093509 w 1329180"/>
                <a:gd name="connsiteY4" fmla="*/ 47833 h 632295"/>
                <a:gd name="connsiteX5" fmla="*/ 1329180 w 1329180"/>
                <a:gd name="connsiteY5" fmla="*/ 700 h 632295"/>
                <a:gd name="connsiteX0" fmla="*/ 0 w 1329180"/>
                <a:gd name="connsiteY0" fmla="*/ 632295 h 632295"/>
                <a:gd name="connsiteX1" fmla="*/ 235671 w 1329180"/>
                <a:gd name="connsiteY1" fmla="*/ 340064 h 632295"/>
                <a:gd name="connsiteX2" fmla="*/ 490194 w 1329180"/>
                <a:gd name="connsiteY2" fmla="*/ 189236 h 632295"/>
                <a:gd name="connsiteX3" fmla="*/ 791853 w 1329180"/>
                <a:gd name="connsiteY3" fmla="*/ 94969 h 632295"/>
                <a:gd name="connsiteX4" fmla="*/ 1093509 w 1329180"/>
                <a:gd name="connsiteY4" fmla="*/ 47833 h 632295"/>
                <a:gd name="connsiteX5" fmla="*/ 1329180 w 1329180"/>
                <a:gd name="connsiteY5" fmla="*/ 700 h 632295"/>
                <a:gd name="connsiteX0" fmla="*/ 0 w 1348034"/>
                <a:gd name="connsiteY0" fmla="*/ 604865 h 604865"/>
                <a:gd name="connsiteX1" fmla="*/ 235671 w 1348034"/>
                <a:gd name="connsiteY1" fmla="*/ 312634 h 604865"/>
                <a:gd name="connsiteX2" fmla="*/ 490194 w 1348034"/>
                <a:gd name="connsiteY2" fmla="*/ 161806 h 604865"/>
                <a:gd name="connsiteX3" fmla="*/ 791853 w 1348034"/>
                <a:gd name="connsiteY3" fmla="*/ 67539 h 604865"/>
                <a:gd name="connsiteX4" fmla="*/ 1093509 w 1348034"/>
                <a:gd name="connsiteY4" fmla="*/ 20403 h 604865"/>
                <a:gd name="connsiteX5" fmla="*/ 1348034 w 1348034"/>
                <a:gd name="connsiteY5" fmla="*/ 1551 h 604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8034" h="604865">
                  <a:moveTo>
                    <a:pt x="0" y="604865"/>
                  </a:moveTo>
                  <a:cubicBezTo>
                    <a:pt x="52633" y="520023"/>
                    <a:pt x="144546" y="395903"/>
                    <a:pt x="235671" y="312634"/>
                  </a:cubicBezTo>
                  <a:cubicBezTo>
                    <a:pt x="326796" y="229365"/>
                    <a:pt x="397497" y="202655"/>
                    <a:pt x="490194" y="161806"/>
                  </a:cubicBezTo>
                  <a:cubicBezTo>
                    <a:pt x="582891" y="120957"/>
                    <a:pt x="691300" y="91106"/>
                    <a:pt x="791853" y="67539"/>
                  </a:cubicBezTo>
                  <a:cubicBezTo>
                    <a:pt x="892406" y="43972"/>
                    <a:pt x="1000812" y="31401"/>
                    <a:pt x="1093509" y="20403"/>
                  </a:cubicBezTo>
                  <a:cubicBezTo>
                    <a:pt x="1186206" y="9405"/>
                    <a:pt x="1309541" y="-4734"/>
                    <a:pt x="1348034" y="1551"/>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0" name="Group 59"/>
            <p:cNvGrpSpPr/>
            <p:nvPr/>
          </p:nvGrpSpPr>
          <p:grpSpPr>
            <a:xfrm>
              <a:off x="5591303" y="973058"/>
              <a:ext cx="1972623" cy="1254773"/>
              <a:chOff x="1966195" y="2672593"/>
              <a:chExt cx="1972623" cy="1254773"/>
            </a:xfrm>
          </p:grpSpPr>
          <p:grpSp>
            <p:nvGrpSpPr>
              <p:cNvPr id="62" name="Group 61"/>
              <p:cNvGrpSpPr/>
              <p:nvPr/>
            </p:nvGrpSpPr>
            <p:grpSpPr>
              <a:xfrm>
                <a:off x="1966195" y="2672593"/>
                <a:ext cx="1911616" cy="914400"/>
                <a:chOff x="1966195" y="2672593"/>
                <a:chExt cx="1911616" cy="914400"/>
              </a:xfrm>
            </p:grpSpPr>
            <p:grpSp>
              <p:nvGrpSpPr>
                <p:cNvPr id="64" name="Group 63"/>
                <p:cNvGrpSpPr/>
                <p:nvPr/>
              </p:nvGrpSpPr>
              <p:grpSpPr>
                <a:xfrm>
                  <a:off x="2658611" y="2672593"/>
                  <a:ext cx="1219200" cy="914400"/>
                  <a:chOff x="2658611" y="2672593"/>
                  <a:chExt cx="1219200" cy="914400"/>
                </a:xfrm>
              </p:grpSpPr>
              <p:cxnSp>
                <p:nvCxnSpPr>
                  <p:cNvPr id="66" name="Straight Arrow Connector 65"/>
                  <p:cNvCxnSpPr/>
                  <p:nvPr/>
                </p:nvCxnSpPr>
                <p:spPr>
                  <a:xfrm flipV="1">
                    <a:off x="2667000" y="2672593"/>
                    <a:ext cx="0" cy="9144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7" name="Straight Arrow Connector 66"/>
                  <p:cNvCxnSpPr/>
                  <p:nvPr/>
                </p:nvCxnSpPr>
                <p:spPr>
                  <a:xfrm rot="5400000" flipV="1">
                    <a:off x="3268211" y="2953984"/>
                    <a:ext cx="0" cy="12192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mc:AlternateContent xmlns:mc="http://schemas.openxmlformats.org/markup-compatibility/2006" xmlns:a14="http://schemas.microsoft.com/office/drawing/2010/main">
              <mc:Choice Requires="a14">
                <p:sp>
                  <p:nvSpPr>
                    <p:cNvPr id="65" name="TextBox 64"/>
                    <p:cNvSpPr txBox="1"/>
                    <p:nvPr/>
                  </p:nvSpPr>
                  <p:spPr>
                    <a:xfrm>
                      <a:off x="1966195" y="2906547"/>
                      <a:ext cx="710579" cy="497187"/>
                    </a:xfrm>
                    <a:prstGeom prst="rect">
                      <a:avLst/>
                    </a:prstGeom>
                    <a:noFill/>
                  </p:spPr>
                  <p:txBody>
                    <a:bodyPr vert="vert270" wrap="none" rtlCol="0">
                      <a:spAutoFit/>
                    </a:bodyPr>
                    <a:lstStyle/>
                    <a:p>
                      <a:pPr/>
                      <a14:m>
                        <m:oMathPara xmlns:m="http://schemas.openxmlformats.org/officeDocument/2006/math">
                          <m:oMathParaPr>
                            <m:jc m:val="centerGroup"/>
                          </m:oMathParaPr>
                          <m:oMath xmlns:m="http://schemas.openxmlformats.org/officeDocument/2006/math">
                            <m:f>
                              <m:fPr>
                                <m:ctrlPr>
                                  <a:rPr lang="en-US" b="0" i="1" smtClean="0">
                                    <a:solidFill>
                                      <a:srgbClr val="0000CC"/>
                                    </a:solidFill>
                                    <a:latin typeface="Cambria Math" panose="02040503050406030204" pitchFamily="18" charset="0"/>
                                  </a:rPr>
                                </m:ctrlPr>
                              </m:fPr>
                              <m:num>
                                <m:sSub>
                                  <m:sSubPr>
                                    <m:ctrlPr>
                                      <a:rPr lang="en-US" b="0" i="1" smtClean="0">
                                        <a:solidFill>
                                          <a:srgbClr val="0000CC"/>
                                        </a:solidFill>
                                        <a:latin typeface="Cambria Math" panose="02040503050406030204" pitchFamily="18" charset="0"/>
                                      </a:rPr>
                                    </m:ctrlPr>
                                  </m:sSubPr>
                                  <m:e>
                                    <m:r>
                                      <a:rPr lang="en-US" b="0" i="1" smtClean="0">
                                        <a:solidFill>
                                          <a:srgbClr val="0000CC"/>
                                        </a:solidFill>
                                        <a:latin typeface="Cambria Math" panose="02040503050406030204" pitchFamily="18" charset="0"/>
                                      </a:rPr>
                                      <m:t>𝑑</m:t>
                                    </m:r>
                                    <m:r>
                                      <m:rPr>
                                        <m:sty m:val="p"/>
                                      </m:rPr>
                                      <a:rPr lang="en-US" b="0" i="0" smtClean="0">
                                        <a:solidFill>
                                          <a:srgbClr val="0000CC"/>
                                        </a:solidFill>
                                        <a:latin typeface="Cambria Math" panose="02040503050406030204" pitchFamily="18" charset="0"/>
                                      </a:rPr>
                                      <m:t>P</m:t>
                                    </m:r>
                                  </m:e>
                                  <m:sub>
                                    <m:r>
                                      <a:rPr lang="en-US" b="0" i="0" smtClean="0">
                                        <a:solidFill>
                                          <a:srgbClr val="0000CC"/>
                                        </a:solidFill>
                                        <a:latin typeface="Cambria Math" panose="02040503050406030204" pitchFamily="18" charset="0"/>
                                      </a:rPr>
                                      <m:t>3</m:t>
                                    </m:r>
                                  </m:sub>
                                </m:sSub>
                              </m:num>
                              <m:den>
                                <m:r>
                                  <a:rPr lang="en-US" b="0" i="1" smtClean="0">
                                    <a:solidFill>
                                      <a:srgbClr val="0000CC"/>
                                    </a:solidFill>
                                    <a:latin typeface="Cambria Math" panose="02040503050406030204" pitchFamily="18" charset="0"/>
                                  </a:rPr>
                                  <m:t>𝑑𝑡</m:t>
                                </m:r>
                              </m:den>
                            </m:f>
                          </m:oMath>
                        </m:oMathPara>
                      </a14:m>
                      <a:endParaRPr lang="en-US" dirty="0">
                        <a:solidFill>
                          <a:srgbClr val="0000CC"/>
                        </a:solidFill>
                      </a:endParaRPr>
                    </a:p>
                  </p:txBody>
                </p:sp>
              </mc:Choice>
              <mc:Fallback xmlns="">
                <p:sp>
                  <p:nvSpPr>
                    <p:cNvPr id="65" name="TextBox 64"/>
                    <p:cNvSpPr txBox="1">
                      <a:spLocks noRot="1" noChangeAspect="1" noMove="1" noResize="1" noEditPoints="1" noAdjustHandles="1" noChangeArrowheads="1" noChangeShapeType="1" noTextEdit="1"/>
                    </p:cNvSpPr>
                    <p:nvPr/>
                  </p:nvSpPr>
                  <p:spPr>
                    <a:xfrm>
                      <a:off x="1966195" y="2906547"/>
                      <a:ext cx="710579" cy="497187"/>
                    </a:xfrm>
                    <a:prstGeom prst="rect">
                      <a:avLst/>
                    </a:prstGeom>
                    <a:blipFill rotWithShape="0">
                      <a:blip r:embed="rId5"/>
                      <a:stretch>
                        <a:fillRect/>
                      </a:stretch>
                    </a:blipFill>
                  </p:spPr>
                  <p:txBody>
                    <a:bodyPr/>
                    <a:lstStyle/>
                    <a:p>
                      <a:r>
                        <a:rPr lang="en-US">
                          <a:noFill/>
                        </a:rPr>
                        <a:t> </a:t>
                      </a:r>
                    </a:p>
                  </p:txBody>
                </p:sp>
              </mc:Fallback>
            </mc:AlternateContent>
          </p:grpSp>
          <mc:AlternateContent xmlns:mc="http://schemas.openxmlformats.org/markup-compatibility/2006" xmlns:a14="http://schemas.microsoft.com/office/drawing/2010/main">
            <mc:Choice Requires="a14">
              <p:sp>
                <p:nvSpPr>
                  <p:cNvPr id="63" name="TextBox 62"/>
                  <p:cNvSpPr txBox="1"/>
                  <p:nvPr/>
                </p:nvSpPr>
                <p:spPr>
                  <a:xfrm>
                    <a:off x="2597603" y="3558034"/>
                    <a:ext cx="1341215"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b="0" i="1" dirty="0" smtClean="0">
                                  <a:solidFill>
                                    <a:srgbClr val="0000CC"/>
                                  </a:solidFill>
                                  <a:latin typeface="Cambria Math" panose="02040503050406030204" pitchFamily="18" charset="0"/>
                                </a:rPr>
                              </m:ctrlPr>
                            </m:sSubPr>
                            <m:e>
                              <m:r>
                                <m:rPr>
                                  <m:sty m:val="p"/>
                                </m:rPr>
                                <a:rPr lang="en-US" b="0" i="0" dirty="0" smtClean="0">
                                  <a:solidFill>
                                    <a:srgbClr val="0000CC"/>
                                  </a:solidFill>
                                  <a:latin typeface="Cambria Math" panose="02040503050406030204" pitchFamily="18" charset="0"/>
                                </a:rPr>
                                <m:t>P</m:t>
                              </m:r>
                            </m:e>
                            <m:sub>
                              <m:r>
                                <a:rPr lang="en-US" b="0" i="0" dirty="0" smtClean="0">
                                  <a:solidFill>
                                    <a:srgbClr val="0000CC"/>
                                  </a:solidFill>
                                  <a:latin typeface="Cambria Math" panose="02040503050406030204" pitchFamily="18" charset="0"/>
                                </a:rPr>
                                <m:t>1</m:t>
                              </m:r>
                            </m:sub>
                          </m:sSub>
                        </m:oMath>
                      </m:oMathPara>
                    </a14:m>
                    <a:endParaRPr lang="en-US" dirty="0">
                      <a:solidFill>
                        <a:srgbClr val="0000CC"/>
                      </a:solidFill>
                    </a:endParaRPr>
                  </a:p>
                </p:txBody>
              </p:sp>
            </mc:Choice>
            <mc:Fallback xmlns="">
              <p:sp>
                <p:nvSpPr>
                  <p:cNvPr id="63" name="TextBox 62"/>
                  <p:cNvSpPr txBox="1">
                    <a:spLocks noRot="1" noChangeAspect="1" noMove="1" noResize="1" noEditPoints="1" noAdjustHandles="1" noChangeArrowheads="1" noChangeShapeType="1" noTextEdit="1"/>
                  </p:cNvSpPr>
                  <p:nvPr/>
                </p:nvSpPr>
                <p:spPr>
                  <a:xfrm>
                    <a:off x="2597603" y="3558034"/>
                    <a:ext cx="1341215" cy="369332"/>
                  </a:xfrm>
                  <a:prstGeom prst="rect">
                    <a:avLst/>
                  </a:prstGeom>
                  <a:blipFill rotWithShape="0">
                    <a:blip r:embed="rId6"/>
                    <a:stretch>
                      <a:fillRect b="-1667"/>
                    </a:stretch>
                  </a:blipFill>
                </p:spPr>
                <p:txBody>
                  <a:bodyPr/>
                  <a:lstStyle/>
                  <a:p>
                    <a:r>
                      <a:rPr lang="en-US">
                        <a:noFill/>
                      </a:rPr>
                      <a:t> </a:t>
                    </a:r>
                  </a:p>
                </p:txBody>
              </p:sp>
            </mc:Fallback>
          </mc:AlternateContent>
        </p:grpSp>
      </p:grpSp>
      <p:grpSp>
        <p:nvGrpSpPr>
          <p:cNvPr id="68" name="Group 67"/>
          <p:cNvGrpSpPr/>
          <p:nvPr/>
        </p:nvGrpSpPr>
        <p:grpSpPr>
          <a:xfrm>
            <a:off x="6198914" y="1911447"/>
            <a:ext cx="685800" cy="1524001"/>
            <a:chOff x="381000" y="2229297"/>
            <a:chExt cx="685800" cy="1524001"/>
          </a:xfrm>
        </p:grpSpPr>
        <p:pic>
          <p:nvPicPr>
            <p:cNvPr id="69" name="Picture 68"/>
            <p:cNvPicPr>
              <a:picLocks noChangeAspect="1"/>
            </p:cNvPicPr>
            <p:nvPr/>
          </p:nvPicPr>
          <p:blipFill rotWithShape="1">
            <a:blip r:embed="rId4"/>
            <a:srcRect l="7847" t="9604" r="77489" b="51980"/>
            <a:stretch/>
          </p:blipFill>
          <p:spPr>
            <a:xfrm>
              <a:off x="381000" y="2229297"/>
              <a:ext cx="685800" cy="1524001"/>
            </a:xfrm>
            <a:prstGeom prst="rect">
              <a:avLst/>
            </a:prstGeom>
          </p:spPr>
        </p:pic>
        <p:sp>
          <p:nvSpPr>
            <p:cNvPr id="70" name="Rectangle 69"/>
            <p:cNvSpPr/>
            <p:nvPr/>
          </p:nvSpPr>
          <p:spPr>
            <a:xfrm>
              <a:off x="651164" y="2514600"/>
              <a:ext cx="415636"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1" name="Plus 70"/>
          <p:cNvSpPr/>
          <p:nvPr/>
        </p:nvSpPr>
        <p:spPr>
          <a:xfrm>
            <a:off x="6753745" y="3131709"/>
            <a:ext cx="261937" cy="228600"/>
          </a:xfrm>
          <a:prstGeom prst="mathPlus">
            <a:avLst/>
          </a:prstGeom>
          <a:solidFill>
            <a:srgbClr val="00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2197312" y="4131550"/>
            <a:ext cx="509115" cy="369332"/>
          </a:xfrm>
          <a:prstGeom prst="rect">
            <a:avLst/>
          </a:prstGeom>
          <a:noFill/>
        </p:spPr>
        <p:txBody>
          <a:bodyPr wrap="square" rtlCol="0">
            <a:spAutoFit/>
          </a:bodyPr>
          <a:lstStyle/>
          <a:p>
            <a:r>
              <a:rPr lang="en-US" dirty="0" smtClean="0"/>
              <a:t>1)</a:t>
            </a:r>
            <a:endParaRPr lang="en-US" dirty="0"/>
          </a:p>
        </p:txBody>
      </p:sp>
      <p:sp>
        <p:nvSpPr>
          <p:cNvPr id="72" name="TextBox 71"/>
          <p:cNvSpPr txBox="1"/>
          <p:nvPr/>
        </p:nvSpPr>
        <p:spPr>
          <a:xfrm>
            <a:off x="4277922" y="4093949"/>
            <a:ext cx="509115" cy="369332"/>
          </a:xfrm>
          <a:prstGeom prst="rect">
            <a:avLst/>
          </a:prstGeom>
          <a:noFill/>
        </p:spPr>
        <p:txBody>
          <a:bodyPr wrap="square" rtlCol="0">
            <a:spAutoFit/>
          </a:bodyPr>
          <a:lstStyle/>
          <a:p>
            <a:r>
              <a:rPr lang="en-US" dirty="0"/>
              <a:t>2</a:t>
            </a:r>
            <a:r>
              <a:rPr lang="en-US" dirty="0" smtClean="0"/>
              <a:t>)</a:t>
            </a:r>
            <a:endParaRPr lang="en-US" dirty="0"/>
          </a:p>
        </p:txBody>
      </p:sp>
      <p:sp>
        <p:nvSpPr>
          <p:cNvPr id="73" name="TextBox 72"/>
          <p:cNvSpPr txBox="1"/>
          <p:nvPr/>
        </p:nvSpPr>
        <p:spPr>
          <a:xfrm>
            <a:off x="6164170" y="4093949"/>
            <a:ext cx="509115" cy="369332"/>
          </a:xfrm>
          <a:prstGeom prst="rect">
            <a:avLst/>
          </a:prstGeom>
          <a:noFill/>
        </p:spPr>
        <p:txBody>
          <a:bodyPr wrap="square" rtlCol="0">
            <a:spAutoFit/>
          </a:bodyPr>
          <a:lstStyle/>
          <a:p>
            <a:r>
              <a:rPr lang="en-US" dirty="0"/>
              <a:t>3</a:t>
            </a:r>
            <a:r>
              <a:rPr lang="en-US" dirty="0" smtClean="0"/>
              <a:t>)</a:t>
            </a:r>
            <a:endParaRPr lang="en-US" dirty="0"/>
          </a:p>
        </p:txBody>
      </p:sp>
      <mc:AlternateContent xmlns:mc="http://schemas.openxmlformats.org/markup-compatibility/2006" xmlns:a14="http://schemas.microsoft.com/office/drawing/2010/main">
        <mc:Choice Requires="a14">
          <p:graphicFrame>
            <p:nvGraphicFramePr>
              <p:cNvPr id="34" name="Table 33"/>
              <p:cNvGraphicFramePr>
                <a:graphicFrameLocks noGrp="1"/>
              </p:cNvGraphicFramePr>
              <p:nvPr>
                <p:extLst>
                  <p:ext uri="{D42A27DB-BD31-4B8C-83A1-F6EECF244321}">
                    <p14:modId xmlns:p14="http://schemas.microsoft.com/office/powerpoint/2010/main" val="3589512266"/>
                  </p:ext>
                </p:extLst>
              </p:nvPr>
            </p:nvGraphicFramePr>
            <p:xfrm>
              <a:off x="4706905" y="2056198"/>
              <a:ext cx="1201686" cy="1112520"/>
            </p:xfrm>
            <a:graphic>
              <a:graphicData uri="http://schemas.openxmlformats.org/drawingml/2006/table">
                <a:tbl>
                  <a:tblPr firstRow="1" bandRow="1">
                    <a:tableStyleId>{5C22544A-7EE6-4342-B048-85BDC9FD1C3A}</a:tableStyleId>
                  </a:tblPr>
                  <a:tblGrid>
                    <a:gridCol w="600843"/>
                    <a:gridCol w="600843"/>
                  </a:tblGrid>
                  <a:tr h="370840">
                    <a:tc>
                      <a:txBody>
                        <a:bodyPr/>
                        <a:lstStyle/>
                        <a:p>
                          <a:pPr algn="ctr"/>
                          <a14:m>
                            <m:oMathPara xmlns:m="http://schemas.openxmlformats.org/officeDocument/2006/math">
                              <m:oMathParaPr>
                                <m:jc m:val="centerGroup"/>
                              </m:oMathParaPr>
                              <m:oMath xmlns:m="http://schemas.openxmlformats.org/officeDocument/2006/math">
                                <m:sSub>
                                  <m:sSubPr>
                                    <m:ctrlPr>
                                      <a:rPr lang="en-US" b="1" i="1" smtClean="0">
                                        <a:solidFill>
                                          <a:schemeClr val="tx1"/>
                                        </a:solidFill>
                                        <a:latin typeface="Cambria Math" panose="02040503050406030204" pitchFamily="18" charset="0"/>
                                      </a:rPr>
                                    </m:ctrlPr>
                                  </m:sSubPr>
                                  <m:e>
                                    <m:r>
                                      <a:rPr lang="en-US" b="1" i="0" smtClean="0">
                                        <a:solidFill>
                                          <a:schemeClr val="tx1"/>
                                        </a:solidFill>
                                        <a:latin typeface="Cambria Math" panose="02040503050406030204" pitchFamily="18" charset="0"/>
                                      </a:rPr>
                                      <m:t>𝐏</m:t>
                                    </m:r>
                                  </m:e>
                                  <m:sub>
                                    <m:r>
                                      <a:rPr lang="en-US" b="1" i="0" smtClean="0">
                                        <a:solidFill>
                                          <a:schemeClr val="tx1"/>
                                        </a:solidFill>
                                        <a:latin typeface="Cambria Math" panose="02040503050406030204" pitchFamily="18" charset="0"/>
                                      </a:rPr>
                                      <m:t>𝟏</m:t>
                                    </m:r>
                                  </m:sub>
                                </m:sSub>
                              </m:oMath>
                            </m:oMathPara>
                          </a14:m>
                          <a:endParaRPr lang="en-US" i="0" dirty="0">
                            <a:solidFill>
                              <a:schemeClr val="tx1"/>
                            </a:solidFill>
                          </a:endParaRPr>
                        </a:p>
                      </a:txBody>
                      <a:tcPr/>
                    </a:tc>
                    <a:tc>
                      <a:txBody>
                        <a:bodyPr/>
                        <a:lstStyle/>
                        <a:p>
                          <a:pPr algn="ctr"/>
                          <a14:m>
                            <m:oMathPara xmlns:m="http://schemas.openxmlformats.org/officeDocument/2006/math">
                              <m:oMathParaPr>
                                <m:jc m:val="centerGroup"/>
                              </m:oMathParaPr>
                              <m:oMath xmlns:m="http://schemas.openxmlformats.org/officeDocument/2006/math">
                                <m:sSub>
                                  <m:sSubPr>
                                    <m:ctrlPr>
                                      <a:rPr lang="en-US" b="1" i="1" smtClean="0">
                                        <a:solidFill>
                                          <a:schemeClr val="tx1"/>
                                        </a:solidFill>
                                        <a:latin typeface="Cambria Math" panose="02040503050406030204" pitchFamily="18" charset="0"/>
                                      </a:rPr>
                                    </m:ctrlPr>
                                  </m:sSubPr>
                                  <m:e>
                                    <m:r>
                                      <a:rPr lang="en-US" b="1" i="0" smtClean="0">
                                        <a:solidFill>
                                          <a:schemeClr val="tx1"/>
                                        </a:solidFill>
                                        <a:latin typeface="Cambria Math" panose="02040503050406030204" pitchFamily="18" charset="0"/>
                                      </a:rPr>
                                      <m:t>𝐏</m:t>
                                    </m:r>
                                  </m:e>
                                  <m:sub>
                                    <m:r>
                                      <a:rPr lang="en-US" b="1" i="1" smtClean="0">
                                        <a:solidFill>
                                          <a:schemeClr val="tx1"/>
                                        </a:solidFill>
                                        <a:latin typeface="Cambria Math" panose="02040503050406030204" pitchFamily="18" charset="0"/>
                                      </a:rPr>
                                      <m:t>𝟑</m:t>
                                    </m:r>
                                  </m:sub>
                                </m:sSub>
                              </m:oMath>
                            </m:oMathPara>
                          </a14:m>
                          <a:endParaRPr lang="en-US" dirty="0"/>
                        </a:p>
                      </a:txBody>
                      <a:tcPr/>
                    </a:tc>
                  </a:tr>
                  <a:tr h="370840">
                    <a:tc>
                      <a:txBody>
                        <a:bodyPr/>
                        <a:lstStyle/>
                        <a:p>
                          <a:pPr algn="ctr"/>
                          <a:r>
                            <a:rPr lang="en-US" dirty="0" smtClean="0"/>
                            <a:t>0</a:t>
                          </a:r>
                          <a:endParaRPr lang="en-US" dirty="0"/>
                        </a:p>
                      </a:txBody>
                      <a:tcPr/>
                    </a:tc>
                    <a:tc>
                      <a:txBody>
                        <a:bodyPr/>
                        <a:lstStyle/>
                        <a:p>
                          <a:pPr algn="ctr"/>
                          <a:r>
                            <a:rPr lang="en-US" dirty="0" smtClean="0"/>
                            <a:t>0</a:t>
                          </a:r>
                          <a:endParaRPr lang="en-US" dirty="0"/>
                        </a:p>
                      </a:txBody>
                      <a:tcPr/>
                    </a:tc>
                  </a:tr>
                  <a:tr h="370840">
                    <a:tc>
                      <a:txBody>
                        <a:bodyPr/>
                        <a:lstStyle/>
                        <a:p>
                          <a:pPr algn="ctr"/>
                          <a:r>
                            <a:rPr lang="en-US" dirty="0" smtClean="0"/>
                            <a:t>1</a:t>
                          </a:r>
                          <a:endParaRPr lang="en-US" dirty="0"/>
                        </a:p>
                      </a:txBody>
                      <a:tcPr/>
                    </a:tc>
                    <a:tc>
                      <a:txBody>
                        <a:bodyPr/>
                        <a:lstStyle/>
                        <a:p>
                          <a:pPr algn="ctr"/>
                          <a:r>
                            <a:rPr lang="en-US" dirty="0" smtClean="0"/>
                            <a:t>1</a:t>
                          </a:r>
                          <a:endParaRPr lang="en-US" dirty="0"/>
                        </a:p>
                      </a:txBody>
                      <a:tcPr/>
                    </a:tc>
                  </a:tr>
                </a:tbl>
              </a:graphicData>
            </a:graphic>
          </p:graphicFrame>
        </mc:Choice>
        <mc:Fallback xmlns="">
          <p:graphicFrame>
            <p:nvGraphicFramePr>
              <p:cNvPr id="34" name="Table 33"/>
              <p:cNvGraphicFramePr>
                <a:graphicFrameLocks noGrp="1"/>
              </p:cNvGraphicFramePr>
              <p:nvPr>
                <p:extLst>
                  <p:ext uri="{D42A27DB-BD31-4B8C-83A1-F6EECF244321}">
                    <p14:modId xmlns:p14="http://schemas.microsoft.com/office/powerpoint/2010/main" val="3589512266"/>
                  </p:ext>
                </p:extLst>
              </p:nvPr>
            </p:nvGraphicFramePr>
            <p:xfrm>
              <a:off x="4706905" y="2056198"/>
              <a:ext cx="1201686" cy="1112520"/>
            </p:xfrm>
            <a:graphic>
              <a:graphicData uri="http://schemas.openxmlformats.org/drawingml/2006/table">
                <a:tbl>
                  <a:tblPr firstRow="1" bandRow="1">
                    <a:tableStyleId>{5C22544A-7EE6-4342-B048-85BDC9FD1C3A}</a:tableStyleId>
                  </a:tblPr>
                  <a:tblGrid>
                    <a:gridCol w="600843"/>
                    <a:gridCol w="600843"/>
                  </a:tblGrid>
                  <a:tr h="370840">
                    <a:tc>
                      <a:txBody>
                        <a:bodyPr/>
                        <a:lstStyle/>
                        <a:p>
                          <a:endParaRPr lang="en-US"/>
                        </a:p>
                      </a:txBody>
                      <a:tcPr>
                        <a:blipFill rotWithShape="0">
                          <a:blip r:embed="rId7"/>
                          <a:stretch>
                            <a:fillRect l="-1010" t="-1639" r="-104040" b="-224590"/>
                          </a:stretch>
                        </a:blipFill>
                      </a:tcPr>
                    </a:tc>
                    <a:tc>
                      <a:txBody>
                        <a:bodyPr/>
                        <a:lstStyle/>
                        <a:p>
                          <a:endParaRPr lang="en-US"/>
                        </a:p>
                      </a:txBody>
                      <a:tcPr>
                        <a:blipFill rotWithShape="0">
                          <a:blip r:embed="rId7"/>
                          <a:stretch>
                            <a:fillRect l="-101010" t="-1639" r="-4040" b="-224590"/>
                          </a:stretch>
                        </a:blipFill>
                      </a:tcPr>
                    </a:tc>
                  </a:tr>
                  <a:tr h="370840">
                    <a:tc>
                      <a:txBody>
                        <a:bodyPr/>
                        <a:lstStyle/>
                        <a:p>
                          <a:pPr algn="ctr"/>
                          <a:r>
                            <a:rPr lang="en-US" dirty="0" smtClean="0"/>
                            <a:t>0</a:t>
                          </a:r>
                          <a:endParaRPr lang="en-US" dirty="0"/>
                        </a:p>
                      </a:txBody>
                      <a:tcPr/>
                    </a:tc>
                    <a:tc>
                      <a:txBody>
                        <a:bodyPr/>
                        <a:lstStyle/>
                        <a:p>
                          <a:pPr algn="ctr"/>
                          <a:r>
                            <a:rPr lang="en-US" dirty="0" smtClean="0"/>
                            <a:t>0</a:t>
                          </a:r>
                          <a:endParaRPr lang="en-US" dirty="0"/>
                        </a:p>
                      </a:txBody>
                      <a:tcPr/>
                    </a:tc>
                  </a:tr>
                  <a:tr h="370840">
                    <a:tc>
                      <a:txBody>
                        <a:bodyPr/>
                        <a:lstStyle/>
                        <a:p>
                          <a:pPr algn="ctr"/>
                          <a:r>
                            <a:rPr lang="en-US" dirty="0" smtClean="0"/>
                            <a:t>1</a:t>
                          </a:r>
                          <a:endParaRPr lang="en-US" dirty="0"/>
                        </a:p>
                      </a:txBody>
                      <a:tcPr/>
                    </a:tc>
                    <a:tc>
                      <a:txBody>
                        <a:bodyPr/>
                        <a:lstStyle/>
                        <a:p>
                          <a:pPr algn="ctr"/>
                          <a:r>
                            <a:rPr lang="en-US" dirty="0" smtClean="0"/>
                            <a:t>1</a:t>
                          </a:r>
                          <a:endParaRPr lang="en-US" dirty="0"/>
                        </a:p>
                      </a:txBody>
                      <a:tcPr/>
                    </a:tc>
                  </a:tr>
                </a:tbl>
              </a:graphicData>
            </a:graphic>
          </p:graphicFrame>
        </mc:Fallback>
      </mc:AlternateContent>
    </p:spTree>
    <p:extLst>
      <p:ext uri="{BB962C8B-B14F-4D97-AF65-F5344CB8AC3E}">
        <p14:creationId xmlns:p14="http://schemas.microsoft.com/office/powerpoint/2010/main" val="54219300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0"/>
            <a:ext cx="9143214" cy="762000"/>
          </a:xfrm>
        </p:spPr>
        <p:txBody>
          <a:bodyPr>
            <a:noAutofit/>
          </a:bodyPr>
          <a:lstStyle/>
          <a:p>
            <a:r>
              <a:rPr lang="en-US" sz="3600" b="1" dirty="0" smtClean="0">
                <a:solidFill>
                  <a:srgbClr val="0000CC"/>
                </a:solidFill>
              </a:rPr>
              <a:t>Network Motifs</a:t>
            </a:r>
            <a:endParaRPr lang="en-US" sz="3600" b="1" dirty="0">
              <a:solidFill>
                <a:srgbClr val="0000CC"/>
              </a:solidFill>
            </a:endParaRPr>
          </a:p>
        </p:txBody>
      </p:sp>
      <p:sp>
        <p:nvSpPr>
          <p:cNvPr id="4" name="TextBox 3"/>
          <p:cNvSpPr txBox="1"/>
          <p:nvPr/>
        </p:nvSpPr>
        <p:spPr>
          <a:xfrm>
            <a:off x="164995" y="1443841"/>
            <a:ext cx="8917384" cy="3970318"/>
          </a:xfrm>
          <a:prstGeom prst="rect">
            <a:avLst/>
          </a:prstGeom>
          <a:noFill/>
        </p:spPr>
        <p:txBody>
          <a:bodyPr wrap="square" rtlCol="0">
            <a:spAutoFit/>
          </a:bodyPr>
          <a:lstStyle/>
          <a:p>
            <a:endParaRPr lang="en-US" dirty="0"/>
          </a:p>
          <a:p>
            <a:r>
              <a:rPr lang="en-US" dirty="0" smtClean="0"/>
              <a:t>Look at the left-hand interaction:</a:t>
            </a:r>
          </a:p>
          <a:p>
            <a:endParaRPr lang="en-US" dirty="0"/>
          </a:p>
          <a:p>
            <a:endParaRPr lang="en-US" dirty="0" smtClean="0"/>
          </a:p>
          <a:p>
            <a:endParaRPr lang="en-US" dirty="0"/>
          </a:p>
          <a:p>
            <a:endParaRPr lang="en-US" dirty="0" smtClean="0"/>
          </a:p>
          <a:p>
            <a:endParaRPr lang="en-US" dirty="0"/>
          </a:p>
          <a:p>
            <a:endParaRPr lang="en-US" dirty="0" smtClean="0"/>
          </a:p>
          <a:p>
            <a:r>
              <a:rPr lang="en-US" dirty="0"/>
              <a:t>Look at the </a:t>
            </a:r>
            <a:r>
              <a:rPr lang="en-US" dirty="0" smtClean="0"/>
              <a:t>right-hand </a:t>
            </a:r>
            <a:r>
              <a:rPr lang="en-US" dirty="0"/>
              <a:t>interaction:</a:t>
            </a:r>
          </a:p>
          <a:p>
            <a:endParaRPr lang="en-US" dirty="0" smtClean="0"/>
          </a:p>
          <a:p>
            <a:endParaRPr lang="en-US" i="1" dirty="0"/>
          </a:p>
          <a:p>
            <a:endParaRPr lang="en-US" i="1" dirty="0"/>
          </a:p>
          <a:p>
            <a:endParaRPr lang="en-US" dirty="0"/>
          </a:p>
          <a:p>
            <a:endParaRPr lang="en-US" dirty="0"/>
          </a:p>
        </p:txBody>
      </p:sp>
      <p:pic>
        <p:nvPicPr>
          <p:cNvPr id="5" name="Picture 3" descr="Biocomplexity Logo"/>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descr="redblackblocki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0" name="Group 19"/>
          <p:cNvGrpSpPr/>
          <p:nvPr/>
        </p:nvGrpSpPr>
        <p:grpSpPr>
          <a:xfrm>
            <a:off x="3833567" y="1647747"/>
            <a:ext cx="685800" cy="1524001"/>
            <a:chOff x="381000" y="2229297"/>
            <a:chExt cx="685800" cy="1524001"/>
          </a:xfrm>
        </p:grpSpPr>
        <p:pic>
          <p:nvPicPr>
            <p:cNvPr id="3" name="Picture 2"/>
            <p:cNvPicPr>
              <a:picLocks noChangeAspect="1"/>
            </p:cNvPicPr>
            <p:nvPr/>
          </p:nvPicPr>
          <p:blipFill rotWithShape="1">
            <a:blip r:embed="rId4"/>
            <a:srcRect l="7847" t="9604" r="77489" b="51980"/>
            <a:stretch/>
          </p:blipFill>
          <p:spPr>
            <a:xfrm>
              <a:off x="381000" y="2229297"/>
              <a:ext cx="685800" cy="1524001"/>
            </a:xfrm>
            <a:prstGeom prst="rect">
              <a:avLst/>
            </a:prstGeom>
          </p:spPr>
        </p:pic>
        <p:sp>
          <p:nvSpPr>
            <p:cNvPr id="19" name="Rectangle 18"/>
            <p:cNvSpPr/>
            <p:nvPr/>
          </p:nvSpPr>
          <p:spPr>
            <a:xfrm>
              <a:off x="651164" y="2514600"/>
              <a:ext cx="415636"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4" name="Group 23"/>
          <p:cNvGrpSpPr/>
          <p:nvPr/>
        </p:nvGrpSpPr>
        <p:grpSpPr>
          <a:xfrm>
            <a:off x="7321343" y="1618681"/>
            <a:ext cx="872121" cy="2305497"/>
            <a:chOff x="6307246" y="1600200"/>
            <a:chExt cx="872121" cy="2305497"/>
          </a:xfrm>
        </p:grpSpPr>
        <p:grpSp>
          <p:nvGrpSpPr>
            <p:cNvPr id="22" name="Group 21"/>
            <p:cNvGrpSpPr/>
            <p:nvPr/>
          </p:nvGrpSpPr>
          <p:grpSpPr>
            <a:xfrm>
              <a:off x="6362306" y="1600200"/>
              <a:ext cx="817061" cy="1524000"/>
              <a:chOff x="6362306" y="1600200"/>
              <a:chExt cx="817061" cy="1524000"/>
            </a:xfrm>
          </p:grpSpPr>
          <p:pic>
            <p:nvPicPr>
              <p:cNvPr id="18" name="Picture 17"/>
              <p:cNvPicPr>
                <a:picLocks noChangeAspect="1"/>
              </p:cNvPicPr>
              <p:nvPr/>
            </p:nvPicPr>
            <p:blipFill rotWithShape="1">
              <a:blip r:embed="rId4"/>
              <a:srcRect l="28750" t="9603" r="54956" b="51980"/>
              <a:stretch/>
            </p:blipFill>
            <p:spPr>
              <a:xfrm>
                <a:off x="6362306" y="1600200"/>
                <a:ext cx="762001" cy="1524000"/>
              </a:xfrm>
              <a:prstGeom prst="rect">
                <a:avLst/>
              </a:prstGeom>
            </p:spPr>
          </p:pic>
          <p:sp>
            <p:nvSpPr>
              <p:cNvPr id="21" name="Rectangle 20"/>
              <p:cNvSpPr/>
              <p:nvPr/>
            </p:nvSpPr>
            <p:spPr>
              <a:xfrm>
                <a:off x="6763731" y="1876719"/>
                <a:ext cx="415636"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3" name="Rectangle 22"/>
            <p:cNvSpPr/>
            <p:nvPr/>
          </p:nvSpPr>
          <p:spPr>
            <a:xfrm>
              <a:off x="6307246" y="2991297"/>
              <a:ext cx="415636"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5" name="Rectangle 24"/>
          <p:cNvSpPr/>
          <p:nvPr/>
        </p:nvSpPr>
        <p:spPr>
          <a:xfrm>
            <a:off x="3075436" y="3244334"/>
            <a:ext cx="2993127" cy="369332"/>
          </a:xfrm>
          <a:prstGeom prst="rect">
            <a:avLst/>
          </a:prstGeom>
        </p:spPr>
        <p:txBody>
          <a:bodyPr wrap="none">
            <a:spAutoFit/>
          </a:bodyPr>
          <a:lstStyle/>
          <a:p>
            <a:r>
              <a:rPr lang="en-US" dirty="0"/>
              <a:t>Increasing P1 increases P3</a:t>
            </a:r>
          </a:p>
        </p:txBody>
      </p:sp>
      <p:sp>
        <p:nvSpPr>
          <p:cNvPr id="26" name="Rectangle 25"/>
          <p:cNvSpPr/>
          <p:nvPr/>
        </p:nvSpPr>
        <p:spPr>
          <a:xfrm>
            <a:off x="6150087" y="3244334"/>
            <a:ext cx="3070071" cy="369332"/>
          </a:xfrm>
          <a:prstGeom prst="rect">
            <a:avLst/>
          </a:prstGeom>
        </p:spPr>
        <p:txBody>
          <a:bodyPr wrap="none">
            <a:spAutoFit/>
          </a:bodyPr>
          <a:lstStyle/>
          <a:p>
            <a:r>
              <a:rPr lang="en-US" dirty="0"/>
              <a:t>Increasing P1 </a:t>
            </a:r>
            <a:r>
              <a:rPr lang="en-US" dirty="0" smtClean="0"/>
              <a:t>decreases P3</a:t>
            </a:r>
            <a:endParaRPr lang="en-US" dirty="0"/>
          </a:p>
        </p:txBody>
      </p:sp>
      <p:pic>
        <p:nvPicPr>
          <p:cNvPr id="27" name="Picture 26"/>
          <p:cNvPicPr>
            <a:picLocks noChangeAspect="1"/>
          </p:cNvPicPr>
          <p:nvPr/>
        </p:nvPicPr>
        <p:blipFill rotWithShape="1">
          <a:blip r:embed="rId4"/>
          <a:srcRect l="15528" t="10278" r="78464" b="52371"/>
          <a:stretch/>
        </p:blipFill>
        <p:spPr>
          <a:xfrm>
            <a:off x="127254" y="4146712"/>
            <a:ext cx="321732" cy="1696767"/>
          </a:xfrm>
          <a:prstGeom prst="rect">
            <a:avLst/>
          </a:prstGeom>
        </p:spPr>
      </p:pic>
      <p:sp>
        <p:nvSpPr>
          <p:cNvPr id="28" name="Rectangle 27"/>
          <p:cNvSpPr/>
          <p:nvPr/>
        </p:nvSpPr>
        <p:spPr>
          <a:xfrm>
            <a:off x="448986" y="4167789"/>
            <a:ext cx="2098146" cy="1815882"/>
          </a:xfrm>
          <a:prstGeom prst="rect">
            <a:avLst/>
          </a:prstGeom>
        </p:spPr>
        <p:txBody>
          <a:bodyPr wrap="square">
            <a:spAutoFit/>
          </a:bodyPr>
          <a:lstStyle/>
          <a:p>
            <a:r>
              <a:rPr lang="en-US" sz="1600" dirty="0"/>
              <a:t>Increasing </a:t>
            </a:r>
            <a:r>
              <a:rPr lang="en-US" sz="1600" dirty="0" smtClean="0"/>
              <a:t>P2 </a:t>
            </a:r>
            <a:r>
              <a:rPr lang="en-US" sz="1600" b="1" dirty="0" smtClean="0">
                <a:solidFill>
                  <a:srgbClr val="00CC00"/>
                </a:solidFill>
              </a:rPr>
              <a:t>increases</a:t>
            </a:r>
            <a:r>
              <a:rPr lang="en-US" sz="1600" dirty="0" smtClean="0">
                <a:solidFill>
                  <a:srgbClr val="00CC00"/>
                </a:solidFill>
              </a:rPr>
              <a:t> </a:t>
            </a:r>
            <a:r>
              <a:rPr lang="en-US" sz="1600" dirty="0" smtClean="0"/>
              <a:t>P3 </a:t>
            </a:r>
          </a:p>
          <a:p>
            <a:r>
              <a:rPr lang="en-US" sz="1600" b="1" dirty="0" smtClean="0"/>
              <a:t>and</a:t>
            </a:r>
            <a:r>
              <a:rPr lang="en-US" sz="1600" dirty="0" smtClean="0"/>
              <a:t> increasing P1 </a:t>
            </a:r>
            <a:r>
              <a:rPr lang="en-US" sz="1600" b="1" dirty="0" smtClean="0">
                <a:solidFill>
                  <a:srgbClr val="00CC00"/>
                </a:solidFill>
              </a:rPr>
              <a:t>increases</a:t>
            </a:r>
            <a:r>
              <a:rPr lang="en-US" sz="1600" dirty="0" smtClean="0">
                <a:solidFill>
                  <a:srgbClr val="00CC00"/>
                </a:solidFill>
              </a:rPr>
              <a:t> </a:t>
            </a:r>
            <a:r>
              <a:rPr lang="en-US" sz="1600" dirty="0" smtClean="0"/>
              <a:t>P2 </a:t>
            </a:r>
          </a:p>
          <a:p>
            <a:r>
              <a:rPr lang="en-US" sz="1600" dirty="0" smtClean="0"/>
              <a:t>so </a:t>
            </a:r>
            <a:r>
              <a:rPr lang="en-US" sz="1600" b="1" dirty="0" smtClean="0">
                <a:solidFill>
                  <a:srgbClr val="00CC00"/>
                </a:solidFill>
              </a:rPr>
              <a:t>increasing P1 increases P3</a:t>
            </a:r>
          </a:p>
          <a:p>
            <a:r>
              <a:rPr lang="en-US" sz="1600" b="1" dirty="0" smtClean="0">
                <a:solidFill>
                  <a:srgbClr val="00CC00"/>
                </a:solidFill>
              </a:rPr>
              <a:t>NET POSITIVE</a:t>
            </a:r>
            <a:endParaRPr lang="en-US" sz="1600" b="1" dirty="0">
              <a:solidFill>
                <a:srgbClr val="00CC00"/>
              </a:solidFill>
            </a:endParaRPr>
          </a:p>
        </p:txBody>
      </p:sp>
      <p:pic>
        <p:nvPicPr>
          <p:cNvPr id="29" name="Picture 28"/>
          <p:cNvPicPr>
            <a:picLocks noChangeAspect="1"/>
          </p:cNvPicPr>
          <p:nvPr/>
        </p:nvPicPr>
        <p:blipFill rotWithShape="1">
          <a:blip r:embed="rId4"/>
          <a:srcRect l="38394" t="10053" r="55515" b="52607"/>
          <a:stretch/>
        </p:blipFill>
        <p:spPr>
          <a:xfrm>
            <a:off x="2209800" y="4113912"/>
            <a:ext cx="354347" cy="1842601"/>
          </a:xfrm>
          <a:prstGeom prst="rect">
            <a:avLst/>
          </a:prstGeom>
        </p:spPr>
      </p:pic>
      <p:sp>
        <p:nvSpPr>
          <p:cNvPr id="30" name="Rectangle 29"/>
          <p:cNvSpPr/>
          <p:nvPr/>
        </p:nvSpPr>
        <p:spPr>
          <a:xfrm>
            <a:off x="2576291" y="4161477"/>
            <a:ext cx="2098146" cy="1815882"/>
          </a:xfrm>
          <a:prstGeom prst="rect">
            <a:avLst/>
          </a:prstGeom>
        </p:spPr>
        <p:txBody>
          <a:bodyPr wrap="square">
            <a:spAutoFit/>
          </a:bodyPr>
          <a:lstStyle/>
          <a:p>
            <a:r>
              <a:rPr lang="en-US" sz="1600" dirty="0"/>
              <a:t>Increasing </a:t>
            </a:r>
            <a:r>
              <a:rPr lang="en-US" sz="1600" dirty="0" smtClean="0"/>
              <a:t>P2 </a:t>
            </a:r>
            <a:r>
              <a:rPr lang="en-US" sz="1600" dirty="0" smtClean="0">
                <a:solidFill>
                  <a:srgbClr val="00CC00"/>
                </a:solidFill>
              </a:rPr>
              <a:t>increases</a:t>
            </a:r>
            <a:r>
              <a:rPr lang="en-US" sz="1600" dirty="0" smtClean="0"/>
              <a:t> P3 </a:t>
            </a:r>
          </a:p>
          <a:p>
            <a:r>
              <a:rPr lang="en-US" sz="1600" dirty="0" smtClean="0"/>
              <a:t>But increasing P1 </a:t>
            </a:r>
            <a:r>
              <a:rPr lang="en-US" sz="1600" b="1" dirty="0" smtClean="0">
                <a:solidFill>
                  <a:srgbClr val="FF0000"/>
                </a:solidFill>
              </a:rPr>
              <a:t>decreases</a:t>
            </a:r>
            <a:r>
              <a:rPr lang="en-US" sz="1600" dirty="0" smtClean="0"/>
              <a:t> P2 </a:t>
            </a:r>
          </a:p>
          <a:p>
            <a:r>
              <a:rPr lang="en-US" sz="1600" dirty="0" smtClean="0"/>
              <a:t>so </a:t>
            </a:r>
            <a:r>
              <a:rPr lang="en-US" sz="1600" b="1" dirty="0" smtClean="0">
                <a:solidFill>
                  <a:srgbClr val="00CC00"/>
                </a:solidFill>
              </a:rPr>
              <a:t>increasing</a:t>
            </a:r>
            <a:r>
              <a:rPr lang="en-US" sz="1600" b="1" dirty="0" smtClean="0">
                <a:solidFill>
                  <a:srgbClr val="FF0000"/>
                </a:solidFill>
              </a:rPr>
              <a:t> P1 decreases P3</a:t>
            </a:r>
          </a:p>
          <a:p>
            <a:r>
              <a:rPr lang="en-US" sz="1600" b="1" dirty="0" smtClean="0">
                <a:solidFill>
                  <a:srgbClr val="FF0000"/>
                </a:solidFill>
              </a:rPr>
              <a:t>NET NEGATIVE</a:t>
            </a:r>
            <a:endParaRPr lang="en-US" sz="1600" b="1" dirty="0">
              <a:solidFill>
                <a:srgbClr val="FF0000"/>
              </a:solidFill>
            </a:endParaRPr>
          </a:p>
        </p:txBody>
      </p:sp>
      <p:pic>
        <p:nvPicPr>
          <p:cNvPr id="31" name="Picture 30"/>
          <p:cNvPicPr>
            <a:picLocks noChangeAspect="1"/>
          </p:cNvPicPr>
          <p:nvPr/>
        </p:nvPicPr>
        <p:blipFill rotWithShape="1">
          <a:blip r:embed="rId4"/>
          <a:srcRect l="61030" t="11302" r="32977" b="51966"/>
          <a:stretch/>
        </p:blipFill>
        <p:spPr>
          <a:xfrm>
            <a:off x="4458962" y="4162264"/>
            <a:ext cx="349057" cy="1815096"/>
          </a:xfrm>
          <a:prstGeom prst="rect">
            <a:avLst/>
          </a:prstGeom>
        </p:spPr>
      </p:pic>
      <p:sp>
        <p:nvSpPr>
          <p:cNvPr id="32" name="Rectangle 31"/>
          <p:cNvSpPr/>
          <p:nvPr/>
        </p:nvSpPr>
        <p:spPr>
          <a:xfrm>
            <a:off x="4847053" y="4148225"/>
            <a:ext cx="2098146" cy="1815882"/>
          </a:xfrm>
          <a:prstGeom prst="rect">
            <a:avLst/>
          </a:prstGeom>
        </p:spPr>
        <p:txBody>
          <a:bodyPr wrap="square">
            <a:spAutoFit/>
          </a:bodyPr>
          <a:lstStyle/>
          <a:p>
            <a:r>
              <a:rPr lang="en-US" sz="1600" dirty="0" smtClean="0"/>
              <a:t>Increasing P2 </a:t>
            </a:r>
            <a:r>
              <a:rPr lang="en-US" sz="1600" b="1" dirty="0">
                <a:solidFill>
                  <a:srgbClr val="FF0000"/>
                </a:solidFill>
              </a:rPr>
              <a:t>decreases</a:t>
            </a:r>
            <a:r>
              <a:rPr lang="en-US" sz="1600" dirty="0"/>
              <a:t> </a:t>
            </a:r>
            <a:r>
              <a:rPr lang="en-US" sz="1600" dirty="0" smtClean="0"/>
              <a:t>P3</a:t>
            </a:r>
          </a:p>
          <a:p>
            <a:r>
              <a:rPr lang="en-US" sz="1600" dirty="0" smtClean="0"/>
              <a:t>But increasing P1 </a:t>
            </a:r>
            <a:r>
              <a:rPr lang="en-US" sz="1600" b="1" dirty="0" smtClean="0">
                <a:solidFill>
                  <a:srgbClr val="00CC00"/>
                </a:solidFill>
              </a:rPr>
              <a:t>increases</a:t>
            </a:r>
            <a:r>
              <a:rPr lang="en-US" sz="1600" dirty="0" smtClean="0"/>
              <a:t> P2 </a:t>
            </a:r>
          </a:p>
          <a:p>
            <a:r>
              <a:rPr lang="en-US" sz="1600" dirty="0" smtClean="0"/>
              <a:t>so </a:t>
            </a:r>
            <a:r>
              <a:rPr lang="en-US" sz="1600" b="1" dirty="0" smtClean="0">
                <a:solidFill>
                  <a:srgbClr val="00CC00"/>
                </a:solidFill>
              </a:rPr>
              <a:t>increasing</a:t>
            </a:r>
            <a:r>
              <a:rPr lang="en-US" sz="1600" b="1" dirty="0" smtClean="0">
                <a:solidFill>
                  <a:srgbClr val="FF0000"/>
                </a:solidFill>
              </a:rPr>
              <a:t> P1 decreases P3</a:t>
            </a:r>
          </a:p>
          <a:p>
            <a:r>
              <a:rPr lang="en-US" sz="1600" b="1" dirty="0" smtClean="0">
                <a:solidFill>
                  <a:srgbClr val="FF0000"/>
                </a:solidFill>
              </a:rPr>
              <a:t>NET NEGATIVE</a:t>
            </a:r>
            <a:endParaRPr lang="en-US" sz="1600" b="1" dirty="0">
              <a:solidFill>
                <a:srgbClr val="FF0000"/>
              </a:solidFill>
            </a:endParaRPr>
          </a:p>
        </p:txBody>
      </p:sp>
      <p:pic>
        <p:nvPicPr>
          <p:cNvPr id="33" name="Picture 32"/>
          <p:cNvPicPr>
            <a:picLocks noChangeAspect="1"/>
          </p:cNvPicPr>
          <p:nvPr/>
        </p:nvPicPr>
        <p:blipFill rotWithShape="1">
          <a:blip r:embed="rId4"/>
          <a:srcRect l="84704" t="11303" r="8904" b="52279"/>
          <a:stretch/>
        </p:blipFill>
        <p:spPr>
          <a:xfrm>
            <a:off x="6672649" y="4162366"/>
            <a:ext cx="375517" cy="1814994"/>
          </a:xfrm>
          <a:prstGeom prst="rect">
            <a:avLst/>
          </a:prstGeom>
        </p:spPr>
      </p:pic>
      <p:sp>
        <p:nvSpPr>
          <p:cNvPr id="34" name="Rectangle 33"/>
          <p:cNvSpPr/>
          <p:nvPr/>
        </p:nvSpPr>
        <p:spPr>
          <a:xfrm>
            <a:off x="6984233" y="4133672"/>
            <a:ext cx="2098146" cy="1815882"/>
          </a:xfrm>
          <a:prstGeom prst="rect">
            <a:avLst/>
          </a:prstGeom>
        </p:spPr>
        <p:txBody>
          <a:bodyPr wrap="square">
            <a:spAutoFit/>
          </a:bodyPr>
          <a:lstStyle/>
          <a:p>
            <a:r>
              <a:rPr lang="en-US" sz="1600" dirty="0" smtClean="0"/>
              <a:t>Increasing P2 </a:t>
            </a:r>
            <a:r>
              <a:rPr lang="en-US" sz="1600" b="1" dirty="0">
                <a:solidFill>
                  <a:srgbClr val="FF0000"/>
                </a:solidFill>
              </a:rPr>
              <a:t>decreases</a:t>
            </a:r>
            <a:r>
              <a:rPr lang="en-US" sz="1600" dirty="0"/>
              <a:t> </a:t>
            </a:r>
            <a:r>
              <a:rPr lang="en-US" sz="1600" dirty="0" smtClean="0"/>
              <a:t>P3</a:t>
            </a:r>
          </a:p>
          <a:p>
            <a:r>
              <a:rPr lang="en-US" sz="1600" dirty="0" smtClean="0"/>
              <a:t>But increasing P1 also </a:t>
            </a:r>
            <a:r>
              <a:rPr lang="en-US" sz="1600" b="1" dirty="0" smtClean="0">
                <a:solidFill>
                  <a:srgbClr val="FF0000"/>
                </a:solidFill>
              </a:rPr>
              <a:t>decreases</a:t>
            </a:r>
            <a:r>
              <a:rPr lang="en-US" sz="1600" dirty="0" smtClean="0">
                <a:solidFill>
                  <a:srgbClr val="FF0000"/>
                </a:solidFill>
              </a:rPr>
              <a:t> </a:t>
            </a:r>
            <a:r>
              <a:rPr lang="en-US" sz="1600" dirty="0" smtClean="0"/>
              <a:t>P2 </a:t>
            </a:r>
          </a:p>
          <a:p>
            <a:r>
              <a:rPr lang="en-US" sz="1600" dirty="0" smtClean="0"/>
              <a:t>so </a:t>
            </a:r>
            <a:r>
              <a:rPr lang="en-US" sz="1600" b="1" dirty="0" smtClean="0">
                <a:solidFill>
                  <a:srgbClr val="00CC00"/>
                </a:solidFill>
              </a:rPr>
              <a:t>increasing P1 increases P3</a:t>
            </a:r>
          </a:p>
          <a:p>
            <a:r>
              <a:rPr lang="en-US" sz="1600" b="1" dirty="0" smtClean="0">
                <a:solidFill>
                  <a:srgbClr val="00CC00"/>
                </a:solidFill>
              </a:rPr>
              <a:t>NET POSITIVE</a:t>
            </a:r>
            <a:endParaRPr lang="en-US" sz="1600" b="1" dirty="0">
              <a:solidFill>
                <a:srgbClr val="00CC00"/>
              </a:solidFill>
            </a:endParaRPr>
          </a:p>
        </p:txBody>
      </p:sp>
      <p:sp>
        <p:nvSpPr>
          <p:cNvPr id="7" name="Rectangle 6"/>
          <p:cNvSpPr/>
          <p:nvPr/>
        </p:nvSpPr>
        <p:spPr>
          <a:xfrm>
            <a:off x="176685" y="685422"/>
            <a:ext cx="8905693" cy="646331"/>
          </a:xfrm>
          <a:prstGeom prst="rect">
            <a:avLst/>
          </a:prstGeom>
        </p:spPr>
        <p:txBody>
          <a:bodyPr wrap="square">
            <a:spAutoFit/>
          </a:bodyPr>
          <a:lstStyle/>
          <a:p>
            <a:r>
              <a:rPr lang="en-US" dirty="0"/>
              <a:t>If we ask the question: Does increasing the amount of </a:t>
            </a:r>
            <a:r>
              <a:rPr lang="en-US" dirty="0" smtClean="0"/>
              <a:t>substrate increase </a:t>
            </a:r>
            <a:r>
              <a:rPr lang="en-US" dirty="0"/>
              <a:t>or decrease the amount of </a:t>
            </a:r>
            <a:r>
              <a:rPr lang="en-US" dirty="0" smtClean="0"/>
              <a:t>product? Label the former with a    and the latter with a </a:t>
            </a:r>
            <a:endParaRPr lang="en-US" dirty="0"/>
          </a:p>
        </p:txBody>
      </p:sp>
      <p:sp>
        <p:nvSpPr>
          <p:cNvPr id="35" name="Plus 34"/>
          <p:cNvSpPr/>
          <p:nvPr/>
        </p:nvSpPr>
        <p:spPr>
          <a:xfrm>
            <a:off x="4412500" y="2879045"/>
            <a:ext cx="261937" cy="228600"/>
          </a:xfrm>
          <a:prstGeom prst="mathPlus">
            <a:avLst/>
          </a:prstGeom>
          <a:solidFill>
            <a:srgbClr val="00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Plus 35"/>
          <p:cNvSpPr/>
          <p:nvPr/>
        </p:nvSpPr>
        <p:spPr>
          <a:xfrm>
            <a:off x="276370" y="4602165"/>
            <a:ext cx="261937" cy="228600"/>
          </a:xfrm>
          <a:prstGeom prst="mathPlus">
            <a:avLst/>
          </a:prstGeom>
          <a:solidFill>
            <a:srgbClr val="00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Plus 36"/>
          <p:cNvSpPr/>
          <p:nvPr/>
        </p:nvSpPr>
        <p:spPr>
          <a:xfrm>
            <a:off x="276370" y="5338956"/>
            <a:ext cx="261937" cy="228600"/>
          </a:xfrm>
          <a:prstGeom prst="mathPlus">
            <a:avLst/>
          </a:prstGeom>
          <a:solidFill>
            <a:srgbClr val="00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Plus 38"/>
          <p:cNvSpPr/>
          <p:nvPr/>
        </p:nvSpPr>
        <p:spPr>
          <a:xfrm>
            <a:off x="5029200" y="1055252"/>
            <a:ext cx="261937" cy="228600"/>
          </a:xfrm>
          <a:prstGeom prst="mathPlus">
            <a:avLst/>
          </a:prstGeom>
          <a:solidFill>
            <a:srgbClr val="00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Plus 39"/>
          <p:cNvSpPr/>
          <p:nvPr/>
        </p:nvSpPr>
        <p:spPr>
          <a:xfrm>
            <a:off x="4674437" y="4679538"/>
            <a:ext cx="261937" cy="228600"/>
          </a:xfrm>
          <a:prstGeom prst="mathPlus">
            <a:avLst/>
          </a:prstGeom>
          <a:solidFill>
            <a:srgbClr val="00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Plus 40"/>
          <p:cNvSpPr/>
          <p:nvPr/>
        </p:nvSpPr>
        <p:spPr>
          <a:xfrm>
            <a:off x="6857430" y="5467159"/>
            <a:ext cx="261937" cy="228600"/>
          </a:xfrm>
          <a:prstGeom prst="mathPlus">
            <a:avLst/>
          </a:prstGeom>
          <a:solidFill>
            <a:srgbClr val="00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Minus 41"/>
          <p:cNvSpPr/>
          <p:nvPr/>
        </p:nvSpPr>
        <p:spPr>
          <a:xfrm>
            <a:off x="7321343" y="1050115"/>
            <a:ext cx="328612" cy="228600"/>
          </a:xfrm>
          <a:prstGeom prst="mathMinus">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Minus 42"/>
          <p:cNvSpPr/>
          <p:nvPr/>
        </p:nvSpPr>
        <p:spPr>
          <a:xfrm>
            <a:off x="8081067" y="2826281"/>
            <a:ext cx="328612" cy="228600"/>
          </a:xfrm>
          <a:prstGeom prst="mathMinus">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Minus 43"/>
          <p:cNvSpPr/>
          <p:nvPr/>
        </p:nvSpPr>
        <p:spPr>
          <a:xfrm>
            <a:off x="4623687" y="5348164"/>
            <a:ext cx="328612" cy="228600"/>
          </a:xfrm>
          <a:prstGeom prst="mathMinus">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Minus 44"/>
          <p:cNvSpPr/>
          <p:nvPr/>
        </p:nvSpPr>
        <p:spPr>
          <a:xfrm>
            <a:off x="6800410" y="4596070"/>
            <a:ext cx="328612" cy="228600"/>
          </a:xfrm>
          <a:prstGeom prst="mathMinus">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Minus 45"/>
          <p:cNvSpPr/>
          <p:nvPr/>
        </p:nvSpPr>
        <p:spPr>
          <a:xfrm>
            <a:off x="2340784" y="4565238"/>
            <a:ext cx="328612" cy="228600"/>
          </a:xfrm>
          <a:prstGeom prst="mathMinus">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Minus 46"/>
          <p:cNvSpPr/>
          <p:nvPr/>
        </p:nvSpPr>
        <p:spPr>
          <a:xfrm>
            <a:off x="2348821" y="5411947"/>
            <a:ext cx="328612" cy="228600"/>
          </a:xfrm>
          <a:prstGeom prst="mathMinus">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7242151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0"/>
            <a:ext cx="9143214" cy="762000"/>
          </a:xfrm>
        </p:spPr>
        <p:txBody>
          <a:bodyPr>
            <a:noAutofit/>
          </a:bodyPr>
          <a:lstStyle/>
          <a:p>
            <a:r>
              <a:rPr lang="en-US" sz="3600" b="1" dirty="0" smtClean="0">
                <a:solidFill>
                  <a:srgbClr val="0000CC"/>
                </a:solidFill>
              </a:rPr>
              <a:t>Network Motifs</a:t>
            </a:r>
            <a:endParaRPr lang="en-US" sz="3600" b="1" dirty="0">
              <a:solidFill>
                <a:srgbClr val="0000CC"/>
              </a:solidFill>
            </a:endParaRPr>
          </a:p>
        </p:txBody>
      </p:sp>
      <p:sp>
        <p:nvSpPr>
          <p:cNvPr id="4" name="TextBox 3"/>
          <p:cNvSpPr txBox="1"/>
          <p:nvPr/>
        </p:nvSpPr>
        <p:spPr>
          <a:xfrm>
            <a:off x="152400" y="762000"/>
            <a:ext cx="4191000" cy="5909310"/>
          </a:xfrm>
          <a:prstGeom prst="rect">
            <a:avLst/>
          </a:prstGeom>
          <a:noFill/>
        </p:spPr>
        <p:txBody>
          <a:bodyPr wrap="square" rtlCol="0">
            <a:spAutoFit/>
          </a:bodyPr>
          <a:lstStyle/>
          <a:p>
            <a:r>
              <a:rPr lang="en-US" dirty="0" smtClean="0"/>
              <a:t>If we ask the question: Does increasing the amount of P1 increase or decrease the amount of P3? In 4 cases an increase of P1 has the same type of effect on P3 in both branches (++ or --), so we can answer the question by looking at the structure of the network alone (topology). These are </a:t>
            </a:r>
            <a:r>
              <a:rPr lang="en-US" b="1" dirty="0" smtClean="0"/>
              <a:t>Coherent</a:t>
            </a:r>
            <a:r>
              <a:rPr lang="en-US" dirty="0" smtClean="0"/>
              <a:t> networks, </a:t>
            </a:r>
          </a:p>
          <a:p>
            <a:endParaRPr lang="en-US" dirty="0"/>
          </a:p>
          <a:p>
            <a:r>
              <a:rPr lang="en-US" dirty="0" smtClean="0"/>
              <a:t>In the other 4 (Incoherent) cases, the interactions oppose each other (+- or -+) and we need to look at the rate laws and parameters to determine the answer</a:t>
            </a:r>
          </a:p>
          <a:p>
            <a:endParaRPr lang="en-US" dirty="0"/>
          </a:p>
          <a:p>
            <a:endParaRPr lang="en-US" dirty="0" smtClean="0"/>
          </a:p>
          <a:p>
            <a:endParaRPr lang="en-US" i="1" dirty="0"/>
          </a:p>
          <a:p>
            <a:endParaRPr lang="en-US" i="1" dirty="0"/>
          </a:p>
          <a:p>
            <a:endParaRPr lang="en-US" dirty="0"/>
          </a:p>
          <a:p>
            <a:endParaRPr lang="en-US" dirty="0"/>
          </a:p>
        </p:txBody>
      </p:sp>
      <p:pic>
        <p:nvPicPr>
          <p:cNvPr id="5" name="Picture 3" descr="Biocomplexity Logo"/>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descr="redblackblocki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p:cNvPicPr>
            <a:picLocks noChangeAspect="1"/>
          </p:cNvPicPr>
          <p:nvPr/>
        </p:nvPicPr>
        <p:blipFill>
          <a:blip r:embed="rId4"/>
          <a:stretch>
            <a:fillRect/>
          </a:stretch>
        </p:blipFill>
        <p:spPr>
          <a:xfrm>
            <a:off x="4467225" y="838200"/>
            <a:ext cx="4676775" cy="3967097"/>
          </a:xfrm>
          <a:prstGeom prst="rect">
            <a:avLst/>
          </a:prstGeom>
        </p:spPr>
      </p:pic>
      <p:sp>
        <p:nvSpPr>
          <p:cNvPr id="7" name="Rectangle 6"/>
          <p:cNvSpPr/>
          <p:nvPr/>
        </p:nvSpPr>
        <p:spPr>
          <a:xfrm>
            <a:off x="619125" y="5534303"/>
            <a:ext cx="7696200" cy="923330"/>
          </a:xfrm>
          <a:prstGeom prst="rect">
            <a:avLst/>
          </a:prstGeom>
        </p:spPr>
        <p:txBody>
          <a:bodyPr wrap="square">
            <a:spAutoFit/>
          </a:bodyPr>
          <a:lstStyle/>
          <a:p>
            <a:r>
              <a:rPr lang="en-US" dirty="0"/>
              <a:t>Interestingly, Networks of structure C1 are much more common than other coherent networks and networks of structure I1 are much more common than other incoherent networks </a:t>
            </a:r>
          </a:p>
        </p:txBody>
      </p:sp>
      <p:sp>
        <p:nvSpPr>
          <p:cNvPr id="8" name="Plus 7"/>
          <p:cNvSpPr/>
          <p:nvPr/>
        </p:nvSpPr>
        <p:spPr>
          <a:xfrm>
            <a:off x="4648199" y="2414445"/>
            <a:ext cx="261937" cy="228600"/>
          </a:xfrm>
          <a:prstGeom prst="mathPlus">
            <a:avLst/>
          </a:prstGeom>
          <a:solidFill>
            <a:srgbClr val="00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Plus 8"/>
          <p:cNvSpPr/>
          <p:nvPr/>
        </p:nvSpPr>
        <p:spPr>
          <a:xfrm>
            <a:off x="7848600" y="2409729"/>
            <a:ext cx="261937" cy="228600"/>
          </a:xfrm>
          <a:prstGeom prst="mathPlus">
            <a:avLst/>
          </a:prstGeom>
          <a:solidFill>
            <a:srgbClr val="00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Plus 9"/>
          <p:cNvSpPr/>
          <p:nvPr/>
        </p:nvSpPr>
        <p:spPr>
          <a:xfrm>
            <a:off x="4648199" y="4267200"/>
            <a:ext cx="261937" cy="228600"/>
          </a:xfrm>
          <a:prstGeom prst="mathPlus">
            <a:avLst/>
          </a:prstGeom>
          <a:solidFill>
            <a:srgbClr val="00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Plus 10"/>
          <p:cNvSpPr/>
          <p:nvPr/>
        </p:nvSpPr>
        <p:spPr>
          <a:xfrm>
            <a:off x="7848599" y="4274272"/>
            <a:ext cx="261937" cy="228600"/>
          </a:xfrm>
          <a:prstGeom prst="mathPlus">
            <a:avLst/>
          </a:prstGeom>
          <a:solidFill>
            <a:srgbClr val="00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lus 11"/>
          <p:cNvSpPr/>
          <p:nvPr/>
        </p:nvSpPr>
        <p:spPr>
          <a:xfrm>
            <a:off x="8585200" y="2258902"/>
            <a:ext cx="261937" cy="228600"/>
          </a:xfrm>
          <a:prstGeom prst="mathPlus">
            <a:avLst/>
          </a:prstGeom>
          <a:solidFill>
            <a:srgbClr val="00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Plus 12"/>
          <p:cNvSpPr/>
          <p:nvPr/>
        </p:nvSpPr>
        <p:spPr>
          <a:xfrm>
            <a:off x="6481369" y="4159972"/>
            <a:ext cx="261937" cy="228600"/>
          </a:xfrm>
          <a:prstGeom prst="mathPlus">
            <a:avLst/>
          </a:prstGeom>
          <a:solidFill>
            <a:srgbClr val="00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Minus 13"/>
          <p:cNvSpPr/>
          <p:nvPr/>
        </p:nvSpPr>
        <p:spPr>
          <a:xfrm>
            <a:off x="6434199" y="2255365"/>
            <a:ext cx="328612" cy="228600"/>
          </a:xfrm>
          <a:prstGeom prst="mathMinus">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Minus 14"/>
          <p:cNvSpPr/>
          <p:nvPr/>
        </p:nvSpPr>
        <p:spPr>
          <a:xfrm>
            <a:off x="7519987" y="2258902"/>
            <a:ext cx="328612" cy="228600"/>
          </a:xfrm>
          <a:prstGeom prst="mathMinus">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Minus 15"/>
          <p:cNvSpPr/>
          <p:nvPr/>
        </p:nvSpPr>
        <p:spPr>
          <a:xfrm>
            <a:off x="8585200" y="4164489"/>
            <a:ext cx="328612" cy="228600"/>
          </a:xfrm>
          <a:prstGeom prst="mathMinus">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Minus 16"/>
          <p:cNvSpPr/>
          <p:nvPr/>
        </p:nvSpPr>
        <p:spPr>
          <a:xfrm>
            <a:off x="6759974" y="4338296"/>
            <a:ext cx="328612" cy="228600"/>
          </a:xfrm>
          <a:prstGeom prst="mathMinus">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Minus 17"/>
          <p:cNvSpPr/>
          <p:nvPr/>
        </p:nvSpPr>
        <p:spPr>
          <a:xfrm>
            <a:off x="5583262" y="4338296"/>
            <a:ext cx="328612" cy="228600"/>
          </a:xfrm>
          <a:prstGeom prst="mathMinus">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Minus 18"/>
          <p:cNvSpPr/>
          <p:nvPr/>
        </p:nvSpPr>
        <p:spPr>
          <a:xfrm>
            <a:off x="5630924" y="2438007"/>
            <a:ext cx="328612" cy="228600"/>
          </a:xfrm>
          <a:prstGeom prst="mathMinus">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Minus 19"/>
          <p:cNvSpPr/>
          <p:nvPr/>
        </p:nvSpPr>
        <p:spPr>
          <a:xfrm>
            <a:off x="6689725" y="2469039"/>
            <a:ext cx="328612" cy="228600"/>
          </a:xfrm>
          <a:prstGeom prst="mathMinus">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Plus 20"/>
          <p:cNvSpPr/>
          <p:nvPr/>
        </p:nvSpPr>
        <p:spPr>
          <a:xfrm>
            <a:off x="5341999" y="2255365"/>
            <a:ext cx="261937" cy="228600"/>
          </a:xfrm>
          <a:prstGeom prst="mathPlus">
            <a:avLst/>
          </a:prstGeom>
          <a:solidFill>
            <a:srgbClr val="00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Plus 21"/>
          <p:cNvSpPr/>
          <p:nvPr/>
        </p:nvSpPr>
        <p:spPr>
          <a:xfrm>
            <a:off x="7520069" y="4159972"/>
            <a:ext cx="261937" cy="228600"/>
          </a:xfrm>
          <a:prstGeom prst="mathPlus">
            <a:avLst/>
          </a:prstGeom>
          <a:solidFill>
            <a:srgbClr val="00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Minus 22"/>
          <p:cNvSpPr/>
          <p:nvPr/>
        </p:nvSpPr>
        <p:spPr>
          <a:xfrm>
            <a:off x="5384800" y="4159972"/>
            <a:ext cx="328612" cy="228600"/>
          </a:xfrm>
          <a:prstGeom prst="mathMinus">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9649241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0"/>
            <a:ext cx="9143214" cy="762000"/>
          </a:xfrm>
        </p:spPr>
        <p:txBody>
          <a:bodyPr>
            <a:noAutofit/>
          </a:bodyPr>
          <a:lstStyle/>
          <a:p>
            <a:r>
              <a:rPr lang="en-US" sz="3600" b="1" dirty="0" smtClean="0">
                <a:solidFill>
                  <a:srgbClr val="0000CC"/>
                </a:solidFill>
              </a:rPr>
              <a:t>Sources for Network Structures</a:t>
            </a:r>
            <a:endParaRPr lang="en-US" sz="3600" b="1" dirty="0">
              <a:solidFill>
                <a:srgbClr val="0000CC"/>
              </a:solidFill>
            </a:endParaRPr>
          </a:p>
        </p:txBody>
      </p:sp>
      <p:sp>
        <p:nvSpPr>
          <p:cNvPr id="4" name="TextBox 3"/>
          <p:cNvSpPr txBox="1"/>
          <p:nvPr/>
        </p:nvSpPr>
        <p:spPr>
          <a:xfrm>
            <a:off x="152400" y="762000"/>
            <a:ext cx="5791199" cy="5078313"/>
          </a:xfrm>
          <a:prstGeom prst="rect">
            <a:avLst/>
          </a:prstGeom>
          <a:noFill/>
        </p:spPr>
        <p:txBody>
          <a:bodyPr wrap="square" rtlCol="0">
            <a:spAutoFit/>
          </a:bodyPr>
          <a:lstStyle/>
          <a:p>
            <a:r>
              <a:rPr lang="en-US" dirty="0" smtClean="0"/>
              <a:t>KEGG </a:t>
            </a:r>
            <a:r>
              <a:rPr lang="en-US" dirty="0">
                <a:hlinkClick r:id="rId2"/>
              </a:rPr>
              <a:t>http://www.genome.jp/kegg/</a:t>
            </a:r>
            <a:endParaRPr lang="en-US" dirty="0"/>
          </a:p>
          <a:p>
            <a:r>
              <a:rPr lang="en-US" dirty="0"/>
              <a:t>Extensive database of hypothesized metabolic, signaling and gene regulatory networks in humans and many animal </a:t>
            </a:r>
            <a:r>
              <a:rPr lang="en-US" dirty="0" smtClean="0"/>
              <a:t>species</a:t>
            </a:r>
          </a:p>
          <a:p>
            <a:endParaRPr lang="en-US" dirty="0" smtClean="0"/>
          </a:p>
          <a:p>
            <a:r>
              <a:rPr lang="en-US" dirty="0"/>
              <a:t>STRING </a:t>
            </a:r>
            <a:r>
              <a:rPr lang="en-US" dirty="0">
                <a:hlinkClick r:id="rId3"/>
              </a:rPr>
              <a:t>http://string.embl.de/</a:t>
            </a:r>
            <a:r>
              <a:rPr lang="en-US" dirty="0"/>
              <a:t> </a:t>
            </a:r>
          </a:p>
          <a:p>
            <a:r>
              <a:rPr lang="en-US" dirty="0"/>
              <a:t>Database of protein-protein interactions in a variety of species</a:t>
            </a:r>
            <a:r>
              <a:rPr lang="en-US" b="1" dirty="0">
                <a:solidFill>
                  <a:srgbClr val="FF0000"/>
                </a:solidFill>
              </a:rPr>
              <a:t> </a:t>
            </a:r>
            <a:endParaRPr lang="en-US" dirty="0"/>
          </a:p>
          <a:p>
            <a:endParaRPr lang="en-US" dirty="0"/>
          </a:p>
          <a:p>
            <a:r>
              <a:rPr lang="en-US" dirty="0" err="1"/>
              <a:t>EcoCyc</a:t>
            </a:r>
            <a:r>
              <a:rPr lang="en-US" dirty="0"/>
              <a:t> </a:t>
            </a:r>
            <a:r>
              <a:rPr lang="en-US" dirty="0">
                <a:hlinkClick r:id="rId4"/>
              </a:rPr>
              <a:t>http://ecocyc.org</a:t>
            </a:r>
            <a:r>
              <a:rPr lang="en-US" dirty="0" smtClean="0">
                <a:hlinkClick r:id="rId4"/>
              </a:rPr>
              <a:t>/</a:t>
            </a:r>
            <a:r>
              <a:rPr lang="en-US" dirty="0" smtClean="0"/>
              <a:t> </a:t>
            </a:r>
          </a:p>
          <a:p>
            <a:r>
              <a:rPr lang="en-US" dirty="0" smtClean="0"/>
              <a:t>For </a:t>
            </a:r>
            <a:r>
              <a:rPr lang="en-US" i="1" dirty="0" smtClean="0"/>
              <a:t>E. coli </a:t>
            </a:r>
            <a:r>
              <a:rPr lang="en-US" dirty="0" smtClean="0"/>
              <a:t>bacteria—includes a complete web-runnable model of E. coli metabolism</a:t>
            </a:r>
          </a:p>
          <a:p>
            <a:endParaRPr lang="en-US" dirty="0"/>
          </a:p>
          <a:p>
            <a:r>
              <a:rPr lang="en-US" dirty="0" err="1"/>
              <a:t>RegulonDB</a:t>
            </a:r>
            <a:r>
              <a:rPr lang="en-US" dirty="0"/>
              <a:t> </a:t>
            </a:r>
            <a:r>
              <a:rPr lang="en-US" dirty="0">
                <a:hlinkClick r:id="rId5"/>
              </a:rPr>
              <a:t>http://regulondb.ccg.unam.mx</a:t>
            </a:r>
            <a:r>
              <a:rPr lang="en-US" dirty="0" smtClean="0">
                <a:hlinkClick r:id="rId5"/>
              </a:rPr>
              <a:t>/</a:t>
            </a:r>
            <a:endParaRPr lang="en-US" dirty="0" smtClean="0"/>
          </a:p>
          <a:p>
            <a:r>
              <a:rPr lang="en-US" dirty="0"/>
              <a:t>For </a:t>
            </a:r>
            <a:r>
              <a:rPr lang="en-US" i="1" dirty="0"/>
              <a:t>E. coli </a:t>
            </a:r>
            <a:r>
              <a:rPr lang="en-US" dirty="0"/>
              <a:t>bacteria—includes </a:t>
            </a:r>
            <a:r>
              <a:rPr lang="en-US" dirty="0" smtClean="0"/>
              <a:t>detailed models of </a:t>
            </a:r>
            <a:r>
              <a:rPr lang="en-US" i="1" dirty="0" smtClean="0"/>
              <a:t>E</a:t>
            </a:r>
            <a:r>
              <a:rPr lang="en-US" i="1" dirty="0"/>
              <a:t>. coli </a:t>
            </a:r>
            <a:r>
              <a:rPr lang="en-US" dirty="0" smtClean="0"/>
              <a:t>gene regulation</a:t>
            </a:r>
            <a:endParaRPr lang="en-US" dirty="0"/>
          </a:p>
          <a:p>
            <a:endParaRPr lang="en-US" dirty="0"/>
          </a:p>
          <a:p>
            <a:endParaRPr lang="en-US" dirty="0"/>
          </a:p>
        </p:txBody>
      </p:sp>
      <p:pic>
        <p:nvPicPr>
          <p:cNvPr id="5" name="Picture 3" descr="Biocomplexity Logo"/>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descr="redblackblockiu"/>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7315828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641756"/>
            <a:ext cx="9143214" cy="762000"/>
          </a:xfrm>
        </p:spPr>
        <p:txBody>
          <a:bodyPr>
            <a:noAutofit/>
          </a:bodyPr>
          <a:lstStyle/>
          <a:p>
            <a:r>
              <a:rPr lang="en-US" sz="3600" b="1" dirty="0" smtClean="0">
                <a:solidFill>
                  <a:srgbClr val="0000CC"/>
                </a:solidFill>
              </a:rPr>
              <a:t>In Class Exercise/Homework:</a:t>
            </a:r>
            <a:br>
              <a:rPr lang="en-US" sz="3600" b="1" dirty="0" smtClean="0">
                <a:solidFill>
                  <a:srgbClr val="0000CC"/>
                </a:solidFill>
              </a:rPr>
            </a:br>
            <a:r>
              <a:rPr lang="en-US" sz="3600" b="1" dirty="0" smtClean="0">
                <a:solidFill>
                  <a:srgbClr val="0000CC"/>
                </a:solidFill>
              </a:rPr>
              <a:t>Additional Simple Network Motifs</a:t>
            </a:r>
            <a:br>
              <a:rPr lang="en-US" sz="3600" b="1" dirty="0" smtClean="0">
                <a:solidFill>
                  <a:srgbClr val="0000CC"/>
                </a:solidFill>
              </a:rPr>
            </a:br>
            <a:r>
              <a:rPr lang="en-US" sz="3600" b="1" dirty="0" smtClean="0">
                <a:solidFill>
                  <a:srgbClr val="0000CC"/>
                </a:solidFill>
              </a:rPr>
              <a:t>and Functions</a:t>
            </a:r>
            <a:endParaRPr lang="en-US" sz="3600" b="1" dirty="0">
              <a:solidFill>
                <a:srgbClr val="0000CC"/>
              </a:solidFill>
            </a:endParaRPr>
          </a:p>
        </p:txBody>
      </p:sp>
      <p:sp>
        <p:nvSpPr>
          <p:cNvPr id="4" name="TextBox 3"/>
          <p:cNvSpPr txBox="1"/>
          <p:nvPr/>
        </p:nvSpPr>
        <p:spPr>
          <a:xfrm>
            <a:off x="152400" y="2051630"/>
            <a:ext cx="6477000" cy="3139321"/>
          </a:xfrm>
          <a:prstGeom prst="rect">
            <a:avLst/>
          </a:prstGeom>
          <a:noFill/>
        </p:spPr>
        <p:txBody>
          <a:bodyPr wrap="square" rtlCol="0">
            <a:spAutoFit/>
          </a:bodyPr>
          <a:lstStyle/>
          <a:p>
            <a:r>
              <a:rPr lang="en-US" dirty="0" smtClean="0"/>
              <a:t>Will encounter a number of additional motifs which we will analyze in the course</a:t>
            </a:r>
          </a:p>
          <a:p>
            <a:endParaRPr lang="en-US" dirty="0"/>
          </a:p>
          <a:p>
            <a:r>
              <a:rPr lang="en-US" dirty="0" smtClean="0"/>
              <a:t>What might be the significance of each of the motifs to the left? </a:t>
            </a:r>
          </a:p>
          <a:p>
            <a:endParaRPr lang="en-US" dirty="0"/>
          </a:p>
          <a:p>
            <a:r>
              <a:rPr lang="en-US" dirty="0" smtClean="0"/>
              <a:t>Think about what happens when you increase or decrease the concentration of species?</a:t>
            </a:r>
          </a:p>
          <a:p>
            <a:endParaRPr lang="en-US" dirty="0"/>
          </a:p>
          <a:p>
            <a:r>
              <a:rPr lang="en-US" dirty="0" smtClean="0"/>
              <a:t>Draw a simple sketch for the effect of each species on its own production and the production of the other species (if relevant)</a:t>
            </a:r>
            <a:endParaRPr lang="en-US" dirty="0"/>
          </a:p>
        </p:txBody>
      </p:sp>
      <p:pic>
        <p:nvPicPr>
          <p:cNvPr id="5" name="Picture 3" descr="Biocomplexity Logo"/>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descr="redblackblocki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23"/>
          <p:cNvPicPr>
            <a:picLocks noChangeAspect="1"/>
          </p:cNvPicPr>
          <p:nvPr/>
        </p:nvPicPr>
        <p:blipFill rotWithShape="1">
          <a:blip r:embed="rId4"/>
          <a:srcRect r="58313"/>
          <a:stretch/>
        </p:blipFill>
        <p:spPr>
          <a:xfrm>
            <a:off x="6629400" y="1714703"/>
            <a:ext cx="1920875" cy="4964893"/>
          </a:xfrm>
          <a:prstGeom prst="rect">
            <a:avLst/>
          </a:prstGeom>
        </p:spPr>
      </p:pic>
    </p:spTree>
    <p:extLst>
      <p:ext uri="{BB962C8B-B14F-4D97-AF65-F5344CB8AC3E}">
        <p14:creationId xmlns:p14="http://schemas.microsoft.com/office/powerpoint/2010/main" val="158586848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641756"/>
            <a:ext cx="9143214" cy="762000"/>
          </a:xfrm>
        </p:spPr>
        <p:txBody>
          <a:bodyPr>
            <a:noAutofit/>
          </a:bodyPr>
          <a:lstStyle/>
          <a:p>
            <a:r>
              <a:rPr lang="en-US" sz="3600" b="1" dirty="0" smtClean="0">
                <a:solidFill>
                  <a:srgbClr val="0000CC"/>
                </a:solidFill>
              </a:rPr>
              <a:t>In Class Exercise/Homework:</a:t>
            </a:r>
            <a:br>
              <a:rPr lang="en-US" sz="3600" b="1" dirty="0" smtClean="0">
                <a:solidFill>
                  <a:srgbClr val="0000CC"/>
                </a:solidFill>
              </a:rPr>
            </a:br>
            <a:r>
              <a:rPr lang="en-US" sz="3600" b="1" dirty="0" smtClean="0">
                <a:solidFill>
                  <a:srgbClr val="0000CC"/>
                </a:solidFill>
              </a:rPr>
              <a:t>Additional Simple Network Motifs</a:t>
            </a:r>
            <a:br>
              <a:rPr lang="en-US" sz="3600" b="1" dirty="0" smtClean="0">
                <a:solidFill>
                  <a:srgbClr val="0000CC"/>
                </a:solidFill>
              </a:rPr>
            </a:br>
            <a:r>
              <a:rPr lang="en-US" sz="3600" b="1" dirty="0" smtClean="0">
                <a:solidFill>
                  <a:srgbClr val="0000CC"/>
                </a:solidFill>
              </a:rPr>
              <a:t>and Functions</a:t>
            </a:r>
            <a:endParaRPr lang="en-US" sz="3600" b="1" dirty="0">
              <a:solidFill>
                <a:srgbClr val="0000CC"/>
              </a:solidFill>
            </a:endParaRPr>
          </a:p>
        </p:txBody>
      </p:sp>
      <p:sp>
        <p:nvSpPr>
          <p:cNvPr id="4" name="TextBox 3"/>
          <p:cNvSpPr txBox="1"/>
          <p:nvPr/>
        </p:nvSpPr>
        <p:spPr>
          <a:xfrm>
            <a:off x="152400" y="2051630"/>
            <a:ext cx="4191000" cy="4801314"/>
          </a:xfrm>
          <a:prstGeom prst="rect">
            <a:avLst/>
          </a:prstGeom>
          <a:noFill/>
        </p:spPr>
        <p:txBody>
          <a:bodyPr wrap="square" rtlCol="0">
            <a:spAutoFit/>
          </a:bodyPr>
          <a:lstStyle/>
          <a:p>
            <a:r>
              <a:rPr lang="en-US" dirty="0" smtClean="0"/>
              <a:t>Will encounter a number of additional motifs which we will analyze in the course</a:t>
            </a:r>
          </a:p>
          <a:p>
            <a:endParaRPr lang="en-US" dirty="0"/>
          </a:p>
          <a:p>
            <a:r>
              <a:rPr lang="en-US" dirty="0" smtClean="0"/>
              <a:t>What might be the significance of each of the motifs to the left? </a:t>
            </a:r>
          </a:p>
          <a:p>
            <a:endParaRPr lang="en-US" dirty="0"/>
          </a:p>
          <a:p>
            <a:r>
              <a:rPr lang="en-US" dirty="0" smtClean="0"/>
              <a:t>Think about what happens when you increase or decrease the concentration of species?</a:t>
            </a:r>
            <a:endParaRPr lang="en-US" dirty="0"/>
          </a:p>
          <a:p>
            <a:endParaRPr lang="en-US" dirty="0" smtClean="0"/>
          </a:p>
          <a:p>
            <a:endParaRPr lang="en-US" dirty="0"/>
          </a:p>
          <a:p>
            <a:endParaRPr lang="en-US" dirty="0" smtClean="0"/>
          </a:p>
          <a:p>
            <a:endParaRPr lang="en-US" i="1" dirty="0"/>
          </a:p>
          <a:p>
            <a:endParaRPr lang="en-US" i="1" dirty="0"/>
          </a:p>
          <a:p>
            <a:endParaRPr lang="en-US" dirty="0"/>
          </a:p>
          <a:p>
            <a:endParaRPr lang="en-US" dirty="0"/>
          </a:p>
        </p:txBody>
      </p:sp>
      <p:pic>
        <p:nvPicPr>
          <p:cNvPr id="5" name="Picture 3" descr="Biocomplexity Logo"/>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descr="redblackblocki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23"/>
          <p:cNvPicPr>
            <a:picLocks noChangeAspect="1"/>
          </p:cNvPicPr>
          <p:nvPr/>
        </p:nvPicPr>
        <p:blipFill>
          <a:blip r:embed="rId4"/>
          <a:stretch>
            <a:fillRect/>
          </a:stretch>
        </p:blipFill>
        <p:spPr>
          <a:xfrm>
            <a:off x="4913312" y="2133600"/>
            <a:ext cx="3933825" cy="4238625"/>
          </a:xfrm>
          <a:prstGeom prst="rect">
            <a:avLst/>
          </a:prstGeom>
        </p:spPr>
      </p:pic>
    </p:spTree>
    <p:extLst>
      <p:ext uri="{BB962C8B-B14F-4D97-AF65-F5344CB8AC3E}">
        <p14:creationId xmlns:p14="http://schemas.microsoft.com/office/powerpoint/2010/main" val="265005384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76200" y="0"/>
            <a:ext cx="8991600" cy="609600"/>
          </a:xfrm>
        </p:spPr>
        <p:txBody>
          <a:bodyPr>
            <a:noAutofit/>
          </a:bodyPr>
          <a:lstStyle/>
          <a:p>
            <a:r>
              <a:rPr lang="en-US" sz="3600" b="1" dirty="0" smtClean="0">
                <a:solidFill>
                  <a:srgbClr val="1421DC"/>
                </a:solidFill>
              </a:rPr>
              <a:t>The Workflow of Model Development</a:t>
            </a:r>
          </a:p>
        </p:txBody>
      </p:sp>
      <p:sp>
        <p:nvSpPr>
          <p:cNvPr id="27651"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fld id="{90C87441-6A3E-438F-B1A7-A4D3B4AC6AB3}" type="slidenum">
              <a:rPr lang="en-US" sz="1200">
                <a:solidFill>
                  <a:srgbClr val="898989"/>
                </a:solidFill>
                <a:ea typeface="ＭＳ Ｐゴシック" pitchFamily="34" charset="-128"/>
              </a:rPr>
              <a:pPr eaLnBrk="1" hangingPunct="1"/>
              <a:t>47</a:t>
            </a:fld>
            <a:endParaRPr lang="en-US" sz="1200">
              <a:solidFill>
                <a:srgbClr val="898989"/>
              </a:solidFill>
              <a:ea typeface="ＭＳ Ｐゴシック" pitchFamily="34" charset="-128"/>
            </a:endParaRPr>
          </a:p>
        </p:txBody>
      </p:sp>
      <p:pic>
        <p:nvPicPr>
          <p:cNvPr id="27652" name="Picture 3"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3" name="Picture 4"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242094" y="1139155"/>
            <a:ext cx="5853906" cy="2308324"/>
          </a:xfrm>
          <a:prstGeom prst="rect">
            <a:avLst/>
          </a:prstGeom>
          <a:noFill/>
        </p:spPr>
        <p:txBody>
          <a:bodyPr wrap="square" rtlCol="0">
            <a:spAutoFit/>
          </a:bodyPr>
          <a:lstStyle/>
          <a:p>
            <a:r>
              <a:rPr lang="en-US" dirty="0" smtClean="0"/>
              <a:t>Now we define the specific mathematical forms and relationships we wish to use in our model,</a:t>
            </a:r>
          </a:p>
          <a:p>
            <a:endParaRPr lang="en-US" dirty="0" smtClean="0"/>
          </a:p>
          <a:p>
            <a:r>
              <a:rPr lang="en-US" dirty="0" smtClean="0"/>
              <a:t>As the text notes, when we make this set of choices, we lose the ability to reconstruct our higher-level models. As a result, the mathematical model is not completely sharable</a:t>
            </a:r>
          </a:p>
          <a:p>
            <a:endParaRPr lang="en-US" dirty="0"/>
          </a:p>
        </p:txBody>
      </p:sp>
      <p:sp>
        <p:nvSpPr>
          <p:cNvPr id="10" name="Rectangle 9"/>
          <p:cNvSpPr/>
          <p:nvPr/>
        </p:nvSpPr>
        <p:spPr bwMode="auto">
          <a:xfrm>
            <a:off x="484188" y="682017"/>
            <a:ext cx="4746625" cy="384721"/>
          </a:xfrm>
          <a:prstGeom prst="rect">
            <a:avLst/>
          </a:prstGeom>
          <a:solidFill>
            <a:srgbClr val="00B050"/>
          </a:solidFill>
          <a:ln w="285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spAutoFit/>
          </a:bodyPr>
          <a:lstStyle/>
          <a:p>
            <a:pPr algn="ctr" fontAlgn="auto">
              <a:spcBef>
                <a:spcPts val="0"/>
              </a:spcBef>
              <a:spcAft>
                <a:spcPts val="0"/>
              </a:spcAft>
              <a:defRPr/>
            </a:pPr>
            <a:r>
              <a:rPr lang="en-US" sz="1900" b="1" dirty="0" smtClean="0">
                <a:solidFill>
                  <a:schemeClr val="tx1"/>
                </a:solidFill>
                <a:latin typeface="Calibri" pitchFamily="34" charset="0"/>
              </a:rPr>
              <a:t>Define Mathematical Model</a:t>
            </a:r>
            <a:endParaRPr lang="en-US" sz="1400" b="1" dirty="0">
              <a:solidFill>
                <a:schemeClr val="tx1"/>
              </a:solidFill>
              <a:latin typeface="Calibri" pitchFamily="34" charset="0"/>
            </a:endParaRPr>
          </a:p>
        </p:txBody>
      </p:sp>
      <p:pic>
        <p:nvPicPr>
          <p:cNvPr id="9" name="Picture 8"/>
          <p:cNvPicPr>
            <a:picLocks noChangeAspect="1"/>
          </p:cNvPicPr>
          <p:nvPr/>
        </p:nvPicPr>
        <p:blipFill>
          <a:blip r:embed="rId5"/>
          <a:stretch>
            <a:fillRect/>
          </a:stretch>
        </p:blipFill>
        <p:spPr>
          <a:xfrm>
            <a:off x="6201906" y="588885"/>
            <a:ext cx="2865894" cy="2805112"/>
          </a:xfrm>
          <a:prstGeom prst="rect">
            <a:avLst/>
          </a:prstGeom>
        </p:spPr>
      </p:pic>
    </p:spTree>
    <p:extLst>
      <p:ext uri="{BB962C8B-B14F-4D97-AF65-F5344CB8AC3E}">
        <p14:creationId xmlns:p14="http://schemas.microsoft.com/office/powerpoint/2010/main" val="103300232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76200" y="0"/>
            <a:ext cx="8991600" cy="609600"/>
          </a:xfrm>
        </p:spPr>
        <p:txBody>
          <a:bodyPr>
            <a:noAutofit/>
          </a:bodyPr>
          <a:lstStyle/>
          <a:p>
            <a:r>
              <a:rPr lang="en-US" sz="3600" b="1" dirty="0" smtClean="0">
                <a:solidFill>
                  <a:srgbClr val="1421DC"/>
                </a:solidFill>
              </a:rPr>
              <a:t>The Workflow of Model Development</a:t>
            </a:r>
          </a:p>
        </p:txBody>
      </p:sp>
      <p:sp>
        <p:nvSpPr>
          <p:cNvPr id="27651"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fld id="{90C87441-6A3E-438F-B1A7-A4D3B4AC6AB3}" type="slidenum">
              <a:rPr lang="en-US" sz="1200">
                <a:solidFill>
                  <a:srgbClr val="898989"/>
                </a:solidFill>
                <a:ea typeface="ＭＳ Ｐゴシック" pitchFamily="34" charset="-128"/>
              </a:rPr>
              <a:pPr eaLnBrk="1" hangingPunct="1"/>
              <a:t>48</a:t>
            </a:fld>
            <a:endParaRPr lang="en-US" sz="1200">
              <a:solidFill>
                <a:srgbClr val="898989"/>
              </a:solidFill>
              <a:ea typeface="ＭＳ Ｐゴシック" pitchFamily="34" charset="-128"/>
            </a:endParaRPr>
          </a:p>
        </p:txBody>
      </p:sp>
      <p:pic>
        <p:nvPicPr>
          <p:cNvPr id="27652" name="Picture 3"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3" name="Picture 4"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3" name="TextBox 2"/>
              <p:cNvSpPr txBox="1"/>
              <p:nvPr/>
            </p:nvSpPr>
            <p:spPr>
              <a:xfrm>
                <a:off x="242094" y="1139155"/>
                <a:ext cx="5853906" cy="1314784"/>
              </a:xfrm>
              <a:prstGeom prst="rect">
                <a:avLst/>
              </a:prstGeom>
              <a:noFill/>
            </p:spPr>
            <p:txBody>
              <a:bodyPr wrap="square" rtlCol="0">
                <a:spAutoFit/>
              </a:bodyPr>
              <a:lstStyle/>
              <a:p>
                <a:r>
                  <a:rPr lang="en-US" dirty="0" smtClean="0"/>
                  <a:t>Will use two main types of mathematical model to represent a reaction like:</a:t>
                </a:r>
              </a:p>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n-US" i="1" smtClean="0">
                              <a:latin typeface="Cambria Math" panose="02040503050406030204" pitchFamily="18" charset="0"/>
                            </a:rPr>
                            <m:t>𝑆</m:t>
                          </m:r>
                        </m:e>
                        <m:sub>
                          <m:r>
                            <a:rPr lang="en-US" i="1">
                              <a:latin typeface="Cambria Math" panose="02040503050406030204" pitchFamily="18" charset="0"/>
                            </a:rPr>
                            <m:t>1</m:t>
                          </m:r>
                        </m:sub>
                      </m:sSub>
                      <m:groupChr>
                        <m:groupChrPr>
                          <m:chr m:val="↔"/>
                          <m:vertJc m:val="bot"/>
                          <m:ctrlPr>
                            <a:rPr lang="el-GR" i="1" smtClean="0">
                              <a:latin typeface="Cambria Math" panose="02040503050406030204" pitchFamily="18" charset="0"/>
                              <a:ea typeface="Cambria Math" panose="02040503050406030204" pitchFamily="18" charset="0"/>
                            </a:rPr>
                          </m:ctrlPr>
                        </m:groupChrPr>
                        <m:e>
                          <m:r>
                            <m:rPr>
                              <m:brk m:alnAt="2"/>
                            </m:rPr>
                            <a:rPr lang="en-US" i="1">
                              <a:latin typeface="Cambria Math" panose="02040503050406030204" pitchFamily="18" charset="0"/>
                            </a:rPr>
                            <m:t>𝑣</m:t>
                          </m:r>
                          <m:d>
                            <m:dPr>
                              <m:ctrlPr>
                                <a:rPr lang="en-US" i="1">
                                  <a:latin typeface="Cambria Math" panose="02040503050406030204" pitchFamily="18" charset="0"/>
                                </a:rPr>
                              </m:ctrlPr>
                            </m:dPr>
                            <m:e>
                              <m:sSub>
                                <m:sSubPr>
                                  <m:ctrlPr>
                                    <a:rPr lang="en-US" i="1">
                                      <a:latin typeface="Cambria Math" panose="02040503050406030204" pitchFamily="18" charset="0"/>
                                    </a:rPr>
                                  </m:ctrlPr>
                                </m:sSubPr>
                                <m:e>
                                  <m:r>
                                    <a:rPr lang="en-US" i="1">
                                      <a:latin typeface="Cambria Math" panose="02040503050406030204" pitchFamily="18" charset="0"/>
                                    </a:rPr>
                                    <m:t>𝑆</m:t>
                                  </m:r>
                                </m:e>
                                <m:sub>
                                  <m:r>
                                    <a:rPr lang="en-US" i="1">
                                      <a:latin typeface="Cambria Math" panose="02040503050406030204" pitchFamily="18" charset="0"/>
                                    </a:rPr>
                                    <m:t>1</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𝑆</m:t>
                                  </m:r>
                                </m:e>
                                <m:sub>
                                  <m:r>
                                    <a:rPr lang="en-US" i="1">
                                      <a:latin typeface="Cambria Math" panose="02040503050406030204" pitchFamily="18" charset="0"/>
                                    </a:rPr>
                                    <m:t>2</m:t>
                                  </m:r>
                                </m:sub>
                              </m:sSub>
                              <m:r>
                                <a:rPr lang="en-US" i="1">
                                  <a:latin typeface="Cambria Math" panose="02040503050406030204" pitchFamily="18" charset="0"/>
                                </a:rPr>
                                <m:t>,</m:t>
                              </m:r>
                              <m:r>
                                <a:rPr lang="en-US" i="1">
                                  <a:latin typeface="Cambria Math" panose="02040503050406030204" pitchFamily="18" charset="0"/>
                                </a:rPr>
                                <m:t>𝐴</m:t>
                              </m:r>
                              <m:r>
                                <a:rPr lang="en-US" i="1">
                                  <a:latin typeface="Cambria Math" panose="02040503050406030204" pitchFamily="18" charset="0"/>
                                </a:rPr>
                                <m:t>, </m:t>
                              </m:r>
                              <m:r>
                                <m:rPr>
                                  <m:sty m:val="p"/>
                                </m:rPr>
                                <a:rPr lang="en-US">
                                  <a:latin typeface="Cambria Math" panose="02040503050406030204" pitchFamily="18" charset="0"/>
                                </a:rPr>
                                <m:t>parameters</m:t>
                              </m:r>
                            </m:e>
                          </m:d>
                        </m:e>
                      </m:groupChr>
                      <m:sSub>
                        <m:sSubPr>
                          <m:ctrlPr>
                            <a:rPr lang="en-US" i="1">
                              <a:latin typeface="Cambria Math" panose="02040503050406030204" pitchFamily="18" charset="0"/>
                            </a:rPr>
                          </m:ctrlPr>
                        </m:sSubPr>
                        <m:e>
                          <m:r>
                            <a:rPr lang="en-US" i="1">
                              <a:latin typeface="Cambria Math" panose="02040503050406030204" pitchFamily="18" charset="0"/>
                            </a:rPr>
                            <m:t>𝑆</m:t>
                          </m:r>
                        </m:e>
                        <m:sub>
                          <m:r>
                            <a:rPr lang="en-US" i="1">
                              <a:latin typeface="Cambria Math" panose="02040503050406030204" pitchFamily="18" charset="0"/>
                            </a:rPr>
                            <m:t>2</m:t>
                          </m:r>
                        </m:sub>
                      </m:sSub>
                    </m:oMath>
                  </m:oMathPara>
                </a14:m>
                <a:endParaRPr lang="en-US" dirty="0" smtClean="0"/>
              </a:p>
              <a:p>
                <a:endParaRPr lang="en-US" i="1" dirty="0"/>
              </a:p>
            </p:txBody>
          </p:sp>
        </mc:Choice>
        <mc:Fallback xmlns="">
          <p:sp>
            <p:nvSpPr>
              <p:cNvPr id="3" name="TextBox 2"/>
              <p:cNvSpPr txBox="1">
                <a:spLocks noRot="1" noChangeAspect="1" noMove="1" noResize="1" noEditPoints="1" noAdjustHandles="1" noChangeArrowheads="1" noChangeShapeType="1" noTextEdit="1"/>
              </p:cNvSpPr>
              <p:nvPr/>
            </p:nvSpPr>
            <p:spPr>
              <a:xfrm>
                <a:off x="242094" y="1139155"/>
                <a:ext cx="5853906" cy="1314784"/>
              </a:xfrm>
              <a:prstGeom prst="rect">
                <a:avLst/>
              </a:prstGeom>
              <a:blipFill rotWithShape="0">
                <a:blip r:embed="rId5"/>
                <a:stretch>
                  <a:fillRect l="-938" t="-2778"/>
                </a:stretch>
              </a:blipFill>
            </p:spPr>
            <p:txBody>
              <a:bodyPr/>
              <a:lstStyle/>
              <a:p>
                <a:r>
                  <a:rPr lang="en-US">
                    <a:noFill/>
                  </a:rPr>
                  <a:t> </a:t>
                </a:r>
              </a:p>
            </p:txBody>
          </p:sp>
        </mc:Fallback>
      </mc:AlternateContent>
      <p:sp>
        <p:nvSpPr>
          <p:cNvPr id="10" name="Rectangle 9"/>
          <p:cNvSpPr/>
          <p:nvPr/>
        </p:nvSpPr>
        <p:spPr bwMode="auto">
          <a:xfrm>
            <a:off x="484188" y="682017"/>
            <a:ext cx="4746625" cy="384721"/>
          </a:xfrm>
          <a:prstGeom prst="rect">
            <a:avLst/>
          </a:prstGeom>
          <a:solidFill>
            <a:srgbClr val="00B050"/>
          </a:solidFill>
          <a:ln w="285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spAutoFit/>
          </a:bodyPr>
          <a:lstStyle/>
          <a:p>
            <a:pPr algn="ctr" fontAlgn="auto">
              <a:spcBef>
                <a:spcPts val="0"/>
              </a:spcBef>
              <a:spcAft>
                <a:spcPts val="0"/>
              </a:spcAft>
              <a:defRPr/>
            </a:pPr>
            <a:r>
              <a:rPr lang="en-US" sz="1900" b="1" dirty="0" smtClean="0">
                <a:solidFill>
                  <a:schemeClr val="tx1"/>
                </a:solidFill>
                <a:latin typeface="Calibri" pitchFamily="34" charset="0"/>
              </a:rPr>
              <a:t>Define Mathematical Model</a:t>
            </a:r>
            <a:endParaRPr lang="en-US" sz="1400" b="1" dirty="0">
              <a:solidFill>
                <a:schemeClr val="tx1"/>
              </a:solidFill>
              <a:latin typeface="Calibri" pitchFamily="34" charset="0"/>
            </a:endParaRPr>
          </a:p>
        </p:txBody>
      </p:sp>
      <p:pic>
        <p:nvPicPr>
          <p:cNvPr id="9" name="Picture 8"/>
          <p:cNvPicPr>
            <a:picLocks noChangeAspect="1"/>
          </p:cNvPicPr>
          <p:nvPr/>
        </p:nvPicPr>
        <p:blipFill>
          <a:blip r:embed="rId6"/>
          <a:stretch>
            <a:fillRect/>
          </a:stretch>
        </p:blipFill>
        <p:spPr>
          <a:xfrm>
            <a:off x="6201906" y="588885"/>
            <a:ext cx="2865894" cy="2805112"/>
          </a:xfrm>
          <a:prstGeom prst="rect">
            <a:avLst/>
          </a:prstGeom>
        </p:spPr>
      </p:pic>
      <mc:AlternateContent xmlns:mc="http://schemas.openxmlformats.org/markup-compatibility/2006" xmlns:a14="http://schemas.microsoft.com/office/drawing/2010/main">
        <mc:Choice Requires="a14">
          <p:sp>
            <p:nvSpPr>
              <p:cNvPr id="2" name="Rectangle 1"/>
              <p:cNvSpPr/>
              <p:nvPr/>
            </p:nvSpPr>
            <p:spPr>
              <a:xfrm>
                <a:off x="211932" y="3124200"/>
                <a:ext cx="8610600" cy="3111236"/>
              </a:xfrm>
              <a:prstGeom prst="rect">
                <a:avLst/>
              </a:prstGeom>
            </p:spPr>
            <p:txBody>
              <a:bodyPr wrap="square">
                <a:spAutoFit/>
              </a:bodyPr>
              <a:lstStyle/>
              <a:p>
                <a:r>
                  <a:rPr lang="en-US" dirty="0" smtClean="0"/>
                  <a:t>We will either: </a:t>
                </a:r>
              </a:p>
              <a:p>
                <a:pPr lvl="1"/>
                <a:r>
                  <a:rPr lang="en-US" dirty="0" smtClean="0"/>
                  <a:t>Represent Molecular Species as continuously varying concentrations and their dynamics using deterministic first order Ordinary Differential Equations (</a:t>
                </a:r>
                <a:r>
                  <a:rPr lang="en-US" b="1" dirty="0" smtClean="0"/>
                  <a:t>ODE</a:t>
                </a:r>
                <a:r>
                  <a:rPr lang="en-US" dirty="0" smtClean="0"/>
                  <a:t>s)</a:t>
                </a:r>
              </a:p>
              <a:p>
                <a:pPr lvl="1"/>
                <a:endParaRPr lang="en-US" i="1" dirty="0" smtClean="0">
                  <a:latin typeface="Cambria Math" panose="02040503050406030204" pitchFamily="18" charset="0"/>
                </a:endParaRPr>
              </a:p>
              <a:p>
                <a:pPr lvl="1"/>
                <a14:m>
                  <m:oMathPara xmlns:m="http://schemas.openxmlformats.org/officeDocument/2006/math">
                    <m:oMathParaPr>
                      <m:jc m:val="centerGroup"/>
                    </m:oMathParaPr>
                    <m:oMath xmlns:m="http://schemas.openxmlformats.org/officeDocument/2006/math">
                      <m:f>
                        <m:fPr>
                          <m:ctrlPr>
                            <a:rPr lang="en-US" b="0" i="1" smtClean="0">
                              <a:latin typeface="Cambria Math" panose="02040503050406030204" pitchFamily="18" charset="0"/>
                            </a:rPr>
                          </m:ctrlPr>
                        </m:fPr>
                        <m:num>
                          <m:r>
                            <a:rPr lang="en-US" b="0" i="1" smtClean="0">
                              <a:latin typeface="Cambria Math" panose="02040503050406030204" pitchFamily="18" charset="0"/>
                            </a:rPr>
                            <m:t>𝑑</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𝑆</m:t>
                              </m:r>
                            </m:e>
                            <m:sub>
                              <m:r>
                                <a:rPr lang="en-US" b="0" i="1" smtClean="0">
                                  <a:latin typeface="Cambria Math" panose="02040503050406030204" pitchFamily="18" charset="0"/>
                                </a:rPr>
                                <m:t>1</m:t>
                              </m:r>
                            </m:sub>
                          </m:sSub>
                        </m:num>
                        <m:den>
                          <m:r>
                            <a:rPr lang="en-US" b="0" i="1" smtClean="0">
                              <a:latin typeface="Cambria Math" panose="02040503050406030204" pitchFamily="18" charset="0"/>
                            </a:rPr>
                            <m:t>𝑑𝑡</m:t>
                          </m:r>
                        </m:den>
                      </m:f>
                      <m:r>
                        <a:rPr lang="en-US" b="0" i="1" smtClean="0">
                          <a:latin typeface="Cambria Math" panose="02040503050406030204" pitchFamily="18" charset="0"/>
                        </a:rPr>
                        <m:t>=</m:t>
                      </m:r>
                      <m:r>
                        <m:rPr>
                          <m:brk m:alnAt="2"/>
                        </m:rPr>
                        <a:rPr lang="en-US" i="1">
                          <a:latin typeface="Cambria Math" panose="02040503050406030204" pitchFamily="18" charset="0"/>
                        </a:rPr>
                        <m:t>𝑣</m:t>
                      </m:r>
                      <m:d>
                        <m:dPr>
                          <m:ctrlPr>
                            <a:rPr lang="en-US" i="1">
                              <a:latin typeface="Cambria Math" panose="02040503050406030204" pitchFamily="18" charset="0"/>
                            </a:rPr>
                          </m:ctrlPr>
                        </m:dPr>
                        <m:e>
                          <m:sSub>
                            <m:sSubPr>
                              <m:ctrlPr>
                                <a:rPr lang="en-US" i="1">
                                  <a:latin typeface="Cambria Math" panose="02040503050406030204" pitchFamily="18" charset="0"/>
                                </a:rPr>
                              </m:ctrlPr>
                            </m:sSubPr>
                            <m:e>
                              <m:r>
                                <a:rPr lang="en-US" i="1">
                                  <a:latin typeface="Cambria Math" panose="02040503050406030204" pitchFamily="18" charset="0"/>
                                </a:rPr>
                                <m:t>𝑆</m:t>
                              </m:r>
                            </m:e>
                            <m:sub>
                              <m:r>
                                <a:rPr lang="en-US" i="1">
                                  <a:latin typeface="Cambria Math" panose="02040503050406030204" pitchFamily="18" charset="0"/>
                                </a:rPr>
                                <m:t>1</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𝑆</m:t>
                              </m:r>
                            </m:e>
                            <m:sub>
                              <m:r>
                                <a:rPr lang="en-US" i="1">
                                  <a:latin typeface="Cambria Math" panose="02040503050406030204" pitchFamily="18" charset="0"/>
                                </a:rPr>
                                <m:t>2</m:t>
                              </m:r>
                            </m:sub>
                          </m:sSub>
                          <m:r>
                            <a:rPr lang="en-US" i="1">
                              <a:latin typeface="Cambria Math" panose="02040503050406030204" pitchFamily="18" charset="0"/>
                            </a:rPr>
                            <m:t>,</m:t>
                          </m:r>
                          <m:r>
                            <a:rPr lang="en-US" i="1">
                              <a:latin typeface="Cambria Math" panose="02040503050406030204" pitchFamily="18" charset="0"/>
                            </a:rPr>
                            <m:t>𝐴</m:t>
                          </m:r>
                          <m:r>
                            <a:rPr lang="en-US" i="1">
                              <a:latin typeface="Cambria Math" panose="02040503050406030204" pitchFamily="18" charset="0"/>
                            </a:rPr>
                            <m:t>, </m:t>
                          </m:r>
                          <m:r>
                            <m:rPr>
                              <m:sty m:val="p"/>
                            </m:rPr>
                            <a:rPr lang="en-US">
                              <a:latin typeface="Cambria Math" panose="02040503050406030204" pitchFamily="18" charset="0"/>
                            </a:rPr>
                            <m:t>parameters</m:t>
                          </m:r>
                        </m:e>
                      </m:d>
                      <m:r>
                        <a:rPr lang="en-US" b="0" i="1" smtClean="0">
                          <a:latin typeface="Cambria Math" panose="02040503050406030204" pitchFamily="18" charset="0"/>
                        </a:rPr>
                        <m:t>,</m:t>
                      </m:r>
                      <m:f>
                        <m:fPr>
                          <m:ctrlPr>
                            <a:rPr lang="en-US" i="1">
                              <a:latin typeface="Cambria Math" panose="02040503050406030204" pitchFamily="18" charset="0"/>
                            </a:rPr>
                          </m:ctrlPr>
                        </m:fPr>
                        <m:num>
                          <m:r>
                            <a:rPr lang="en-US" i="1">
                              <a:latin typeface="Cambria Math" panose="02040503050406030204" pitchFamily="18" charset="0"/>
                            </a:rPr>
                            <m:t>𝑑</m:t>
                          </m:r>
                          <m:sSub>
                            <m:sSubPr>
                              <m:ctrlPr>
                                <a:rPr lang="en-US" i="1">
                                  <a:latin typeface="Cambria Math" panose="02040503050406030204" pitchFamily="18" charset="0"/>
                                </a:rPr>
                              </m:ctrlPr>
                            </m:sSubPr>
                            <m:e>
                              <m:r>
                                <a:rPr lang="en-US" i="1">
                                  <a:latin typeface="Cambria Math" panose="02040503050406030204" pitchFamily="18" charset="0"/>
                                </a:rPr>
                                <m:t>𝑆</m:t>
                              </m:r>
                            </m:e>
                            <m:sub>
                              <m:r>
                                <a:rPr lang="en-US" b="0" i="1" smtClean="0">
                                  <a:latin typeface="Cambria Math" panose="02040503050406030204" pitchFamily="18" charset="0"/>
                                </a:rPr>
                                <m:t>2</m:t>
                              </m:r>
                            </m:sub>
                          </m:sSub>
                        </m:num>
                        <m:den>
                          <m:r>
                            <a:rPr lang="en-US" i="1">
                              <a:latin typeface="Cambria Math" panose="02040503050406030204" pitchFamily="18" charset="0"/>
                            </a:rPr>
                            <m:t>𝑑𝑡</m:t>
                          </m:r>
                        </m:den>
                      </m:f>
                      <m:r>
                        <a:rPr lang="en-US" i="1">
                          <a:latin typeface="Cambria Math" panose="02040503050406030204" pitchFamily="18" charset="0"/>
                        </a:rPr>
                        <m:t>=</m:t>
                      </m:r>
                      <m:r>
                        <a:rPr lang="en-US" b="0" i="1" smtClean="0">
                          <a:latin typeface="Cambria Math" panose="02040503050406030204" pitchFamily="18" charset="0"/>
                        </a:rPr>
                        <m:t>−</m:t>
                      </m:r>
                      <m:r>
                        <m:rPr>
                          <m:brk m:alnAt="2"/>
                        </m:rPr>
                        <a:rPr lang="en-US" i="1">
                          <a:latin typeface="Cambria Math" panose="02040503050406030204" pitchFamily="18" charset="0"/>
                        </a:rPr>
                        <m:t>𝑣</m:t>
                      </m:r>
                      <m:d>
                        <m:dPr>
                          <m:ctrlPr>
                            <a:rPr lang="en-US" i="1">
                              <a:latin typeface="Cambria Math" panose="02040503050406030204" pitchFamily="18" charset="0"/>
                            </a:rPr>
                          </m:ctrlPr>
                        </m:dPr>
                        <m:e>
                          <m:sSub>
                            <m:sSubPr>
                              <m:ctrlPr>
                                <a:rPr lang="en-US" i="1">
                                  <a:latin typeface="Cambria Math" panose="02040503050406030204" pitchFamily="18" charset="0"/>
                                </a:rPr>
                              </m:ctrlPr>
                            </m:sSubPr>
                            <m:e>
                              <m:r>
                                <a:rPr lang="en-US" i="1">
                                  <a:latin typeface="Cambria Math" panose="02040503050406030204" pitchFamily="18" charset="0"/>
                                </a:rPr>
                                <m:t>𝑆</m:t>
                              </m:r>
                            </m:e>
                            <m:sub>
                              <m:r>
                                <a:rPr lang="en-US" i="1">
                                  <a:latin typeface="Cambria Math" panose="02040503050406030204" pitchFamily="18" charset="0"/>
                                </a:rPr>
                                <m:t>1</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𝑆</m:t>
                              </m:r>
                            </m:e>
                            <m:sub>
                              <m:r>
                                <a:rPr lang="en-US" i="1">
                                  <a:latin typeface="Cambria Math" panose="02040503050406030204" pitchFamily="18" charset="0"/>
                                </a:rPr>
                                <m:t>2</m:t>
                              </m:r>
                            </m:sub>
                          </m:sSub>
                          <m:r>
                            <a:rPr lang="en-US" i="1">
                              <a:latin typeface="Cambria Math" panose="02040503050406030204" pitchFamily="18" charset="0"/>
                            </a:rPr>
                            <m:t>,</m:t>
                          </m:r>
                          <m:r>
                            <a:rPr lang="en-US" i="1">
                              <a:latin typeface="Cambria Math" panose="02040503050406030204" pitchFamily="18" charset="0"/>
                            </a:rPr>
                            <m:t>𝐴</m:t>
                          </m:r>
                          <m:r>
                            <a:rPr lang="en-US" i="1">
                              <a:latin typeface="Cambria Math" panose="02040503050406030204" pitchFamily="18" charset="0"/>
                            </a:rPr>
                            <m:t>, </m:t>
                          </m:r>
                          <m:r>
                            <m:rPr>
                              <m:sty m:val="p"/>
                            </m:rPr>
                            <a:rPr lang="en-US">
                              <a:latin typeface="Cambria Math" panose="02040503050406030204" pitchFamily="18" charset="0"/>
                            </a:rPr>
                            <m:t>parameters</m:t>
                          </m:r>
                        </m:e>
                      </m:d>
                    </m:oMath>
                  </m:oMathPara>
                </a14:m>
                <a:endParaRPr lang="en-US" dirty="0" smtClean="0"/>
              </a:p>
              <a:p>
                <a:r>
                  <a:rPr lang="en-US" dirty="0" smtClean="0"/>
                  <a:t>Or </a:t>
                </a:r>
              </a:p>
              <a:p>
                <a:pPr lvl="1"/>
                <a:r>
                  <a:rPr lang="en-US" dirty="0"/>
                  <a:t>Represent Molecular Species as </a:t>
                </a:r>
                <a:r>
                  <a:rPr lang="en-US" dirty="0" smtClean="0"/>
                  <a:t>integer numbers of molecules in a reaction Volume and represent their dynamics using a stochastic probability of one interaction occurring in a time </a:t>
                </a:r>
                <a14:m>
                  <m:oMath xmlns:m="http://schemas.openxmlformats.org/officeDocument/2006/math">
                    <m:r>
                      <m:rPr>
                        <m:sty m:val="p"/>
                      </m:rPr>
                      <a:rPr lang="en-US" b="0" i="0" smtClean="0">
                        <a:latin typeface="Cambria Math" panose="02040503050406030204" pitchFamily="18" charset="0"/>
                      </a:rPr>
                      <m:t>Δ</m:t>
                    </m:r>
                    <m:r>
                      <a:rPr lang="en-US" b="0" i="1" smtClean="0">
                        <a:latin typeface="Cambria Math" panose="02040503050406030204" pitchFamily="18" charset="0"/>
                      </a:rPr>
                      <m:t>𝑡</m:t>
                    </m:r>
                  </m:oMath>
                </a14:m>
                <a:endParaRPr lang="en-US" dirty="0" smtClean="0"/>
              </a:p>
              <a:p>
                <a:pPr lvl="1"/>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𝑃</m:t>
                      </m:r>
                      <m:d>
                        <m:dPr>
                          <m:ctrlPr>
                            <a:rPr lang="en-US" b="0" i="1" smtClean="0">
                              <a:latin typeface="Cambria Math" panose="02040503050406030204" pitchFamily="18" charset="0"/>
                            </a:rPr>
                          </m:ctrlPr>
                        </m:dPr>
                        <m:e>
                          <m:sSub>
                            <m:sSubPr>
                              <m:ctrlPr>
                                <a:rPr lang="en-US" b="0" i="1" smtClean="0">
                                  <a:latin typeface="Cambria Math" panose="02040503050406030204" pitchFamily="18" charset="0"/>
                                </a:rPr>
                              </m:ctrlPr>
                            </m:sSubPr>
                            <m:e>
                              <m:r>
                                <a:rPr lang="en-US" b="0" i="1" smtClean="0">
                                  <a:latin typeface="Cambria Math" panose="02040503050406030204" pitchFamily="18" charset="0"/>
                                </a:rPr>
                                <m:t>𝑆</m:t>
                              </m:r>
                            </m:e>
                            <m:sub>
                              <m:r>
                                <a:rPr lang="en-US" b="0" i="1" smtClean="0">
                                  <a:latin typeface="Cambria Math" panose="02040503050406030204" pitchFamily="18" charset="0"/>
                                </a:rPr>
                                <m:t>1</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𝑆</m:t>
                              </m:r>
                            </m:e>
                            <m:sub>
                              <m:r>
                                <a:rPr lang="en-US" b="0" i="1" smtClean="0">
                                  <a:latin typeface="Cambria Math" panose="02040503050406030204" pitchFamily="18" charset="0"/>
                                </a:rPr>
                                <m:t>1</m:t>
                              </m:r>
                            </m:sub>
                          </m:sSub>
                          <m:r>
                            <a:rPr lang="en-US" b="0" i="1" smtClean="0">
                              <a:latin typeface="Cambria Math" panose="02040503050406030204" pitchFamily="18" charset="0"/>
                            </a:rPr>
                            <m:t>−1, </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𝑆</m:t>
                              </m:r>
                            </m:e>
                            <m:sub>
                              <m:r>
                                <a:rPr lang="en-US" b="0" i="1" smtClean="0">
                                  <a:latin typeface="Cambria Math" panose="02040503050406030204" pitchFamily="18" charset="0"/>
                                </a:rPr>
                                <m:t>2</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𝑆</m:t>
                              </m:r>
                            </m:e>
                            <m:sub>
                              <m:r>
                                <a:rPr lang="en-US" b="0" i="1" smtClean="0">
                                  <a:latin typeface="Cambria Math" panose="02040503050406030204" pitchFamily="18" charset="0"/>
                                </a:rPr>
                                <m:t>2</m:t>
                              </m:r>
                            </m:sub>
                          </m:sSub>
                          <m:r>
                            <a:rPr lang="en-US" b="0" i="1" smtClean="0">
                              <a:latin typeface="Cambria Math" panose="02040503050406030204" pitchFamily="18" charset="0"/>
                            </a:rPr>
                            <m:t>+1, </m:t>
                          </m:r>
                          <m:r>
                            <m:rPr>
                              <m:sty m:val="p"/>
                            </m:rPr>
                            <a:rPr lang="en-US" b="0" i="0" smtClean="0">
                              <a:latin typeface="Cambria Math" panose="02040503050406030204" pitchFamily="18" charset="0"/>
                            </a:rPr>
                            <m:t>Δ</m:t>
                          </m:r>
                          <m:r>
                            <a:rPr lang="en-US" b="0" i="1" smtClean="0">
                              <a:latin typeface="Cambria Math" panose="02040503050406030204" pitchFamily="18" charset="0"/>
                            </a:rPr>
                            <m:t>𝑡</m:t>
                          </m:r>
                        </m:e>
                      </m:d>
                      <m:r>
                        <a:rPr lang="en-US" b="0" i="1" smtClean="0">
                          <a:latin typeface="Cambria Math" panose="02040503050406030204" pitchFamily="18" charset="0"/>
                        </a:rPr>
                        <m:t>=</m:t>
                      </m:r>
                      <m:r>
                        <a:rPr lang="en-US" b="0" i="1" smtClean="0">
                          <a:latin typeface="Cambria Math" panose="02040503050406030204" pitchFamily="18" charset="0"/>
                        </a:rPr>
                        <m:t>𝑓</m:t>
                      </m:r>
                      <m:r>
                        <a:rPr lang="en-US" b="0" i="1" smtClean="0">
                          <a:latin typeface="Cambria Math" panose="02040503050406030204" pitchFamily="18" charset="0"/>
                        </a:rPr>
                        <m:t>(</m:t>
                      </m:r>
                      <m:r>
                        <m:rPr>
                          <m:brk m:alnAt="2"/>
                        </m:rPr>
                        <a:rPr lang="en-US" i="1">
                          <a:latin typeface="Cambria Math" panose="02040503050406030204" pitchFamily="18" charset="0"/>
                        </a:rPr>
                        <m:t>𝑣</m:t>
                      </m:r>
                      <m:d>
                        <m:dPr>
                          <m:ctrlPr>
                            <a:rPr lang="en-US" i="1">
                              <a:latin typeface="Cambria Math" panose="02040503050406030204" pitchFamily="18" charset="0"/>
                            </a:rPr>
                          </m:ctrlPr>
                        </m:dPr>
                        <m:e>
                          <m:sSub>
                            <m:sSubPr>
                              <m:ctrlPr>
                                <a:rPr lang="en-US" i="1">
                                  <a:latin typeface="Cambria Math" panose="02040503050406030204" pitchFamily="18" charset="0"/>
                                </a:rPr>
                              </m:ctrlPr>
                            </m:sSubPr>
                            <m:e>
                              <m:r>
                                <a:rPr lang="en-US" i="1">
                                  <a:latin typeface="Cambria Math" panose="02040503050406030204" pitchFamily="18" charset="0"/>
                                </a:rPr>
                                <m:t>𝑆</m:t>
                              </m:r>
                            </m:e>
                            <m:sub>
                              <m:r>
                                <a:rPr lang="en-US" i="1">
                                  <a:latin typeface="Cambria Math" panose="02040503050406030204" pitchFamily="18" charset="0"/>
                                </a:rPr>
                                <m:t>1</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𝑆</m:t>
                              </m:r>
                            </m:e>
                            <m:sub>
                              <m:r>
                                <a:rPr lang="en-US" i="1">
                                  <a:latin typeface="Cambria Math" panose="02040503050406030204" pitchFamily="18" charset="0"/>
                                </a:rPr>
                                <m:t>2</m:t>
                              </m:r>
                            </m:sub>
                          </m:sSub>
                          <m:r>
                            <a:rPr lang="en-US" i="1">
                              <a:latin typeface="Cambria Math" panose="02040503050406030204" pitchFamily="18" charset="0"/>
                            </a:rPr>
                            <m:t>,</m:t>
                          </m:r>
                          <m:r>
                            <a:rPr lang="en-US" i="1">
                              <a:latin typeface="Cambria Math" panose="02040503050406030204" pitchFamily="18" charset="0"/>
                            </a:rPr>
                            <m:t>𝐴</m:t>
                          </m:r>
                          <m:r>
                            <a:rPr lang="en-US" i="1">
                              <a:latin typeface="Cambria Math" panose="02040503050406030204" pitchFamily="18" charset="0"/>
                            </a:rPr>
                            <m:t>, </m:t>
                          </m:r>
                          <m:r>
                            <m:rPr>
                              <m:sty m:val="p"/>
                            </m:rPr>
                            <a:rPr lang="en-US">
                              <a:latin typeface="Cambria Math" panose="02040503050406030204" pitchFamily="18" charset="0"/>
                            </a:rPr>
                            <m:t>parameters</m:t>
                          </m:r>
                        </m:e>
                      </m:d>
                      <m:r>
                        <a:rPr lang="en-US" b="0" i="0" smtClean="0">
                          <a:latin typeface="Cambria Math" panose="02040503050406030204" pitchFamily="18" charset="0"/>
                        </a:rPr>
                        <m:t>,</m:t>
                      </m:r>
                      <m:r>
                        <m:rPr>
                          <m:sty m:val="p"/>
                        </m:rPr>
                        <a:rPr lang="en-US" b="0" i="0" smtClean="0">
                          <a:latin typeface="Cambria Math" panose="02040503050406030204" pitchFamily="18" charset="0"/>
                        </a:rPr>
                        <m:t>Δ</m:t>
                      </m:r>
                      <m:r>
                        <a:rPr lang="en-US" b="0" i="1" smtClean="0">
                          <a:latin typeface="Cambria Math" panose="02040503050406030204" pitchFamily="18" charset="0"/>
                        </a:rPr>
                        <m:t>𝑡</m:t>
                      </m:r>
                      <m:r>
                        <a:rPr lang="en-US" b="0" i="1" smtClean="0">
                          <a:latin typeface="Cambria Math" panose="02040503050406030204" pitchFamily="18" charset="0"/>
                        </a:rPr>
                        <m:t>, </m:t>
                      </m:r>
                      <m:r>
                        <m:rPr>
                          <m:sty m:val="p"/>
                        </m:rPr>
                        <a:rPr lang="en-US" b="0" i="0" smtClean="0">
                          <a:latin typeface="Cambria Math" panose="02040503050406030204" pitchFamily="18" charset="0"/>
                        </a:rPr>
                        <m:t>Volume</m:t>
                      </m:r>
                      <m:r>
                        <a:rPr lang="en-US" b="0" i="1" smtClean="0">
                          <a:latin typeface="Cambria Math" panose="02040503050406030204" pitchFamily="18" charset="0"/>
                        </a:rPr>
                        <m:t>)</m:t>
                      </m:r>
                    </m:oMath>
                  </m:oMathPara>
                </a14:m>
                <a:endParaRPr lang="en-US" dirty="0"/>
              </a:p>
            </p:txBody>
          </p:sp>
        </mc:Choice>
        <mc:Fallback xmlns="">
          <p:sp>
            <p:nvSpPr>
              <p:cNvPr id="2" name="Rectangle 1"/>
              <p:cNvSpPr>
                <a:spLocks noRot="1" noChangeAspect="1" noMove="1" noResize="1" noEditPoints="1" noAdjustHandles="1" noChangeArrowheads="1" noChangeShapeType="1" noTextEdit="1"/>
              </p:cNvSpPr>
              <p:nvPr/>
            </p:nvSpPr>
            <p:spPr>
              <a:xfrm>
                <a:off x="211932" y="3124200"/>
                <a:ext cx="8610600" cy="3111236"/>
              </a:xfrm>
              <a:prstGeom prst="rect">
                <a:avLst/>
              </a:prstGeom>
              <a:blipFill rotWithShape="0">
                <a:blip r:embed="rId7"/>
                <a:stretch>
                  <a:fillRect l="-637" t="-1176" r="-779" b="-980"/>
                </a:stretch>
              </a:blipFill>
            </p:spPr>
            <p:txBody>
              <a:bodyPr/>
              <a:lstStyle/>
              <a:p>
                <a:r>
                  <a:rPr lang="en-US">
                    <a:noFill/>
                  </a:rPr>
                  <a:t> </a:t>
                </a:r>
              </a:p>
            </p:txBody>
          </p:sp>
        </mc:Fallback>
      </mc:AlternateContent>
    </p:spTree>
    <p:extLst>
      <p:ext uri="{BB962C8B-B14F-4D97-AF65-F5344CB8AC3E}">
        <p14:creationId xmlns:p14="http://schemas.microsoft.com/office/powerpoint/2010/main" val="185440155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76200" y="0"/>
            <a:ext cx="8991600" cy="609600"/>
          </a:xfrm>
        </p:spPr>
        <p:txBody>
          <a:bodyPr>
            <a:noAutofit/>
          </a:bodyPr>
          <a:lstStyle/>
          <a:p>
            <a:r>
              <a:rPr lang="en-US" sz="3600" b="1" dirty="0" smtClean="0">
                <a:solidFill>
                  <a:srgbClr val="1421DC"/>
                </a:solidFill>
              </a:rPr>
              <a:t>The Workflow of Model Development</a:t>
            </a:r>
          </a:p>
        </p:txBody>
      </p:sp>
      <p:sp>
        <p:nvSpPr>
          <p:cNvPr id="27651"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fld id="{90C87441-6A3E-438F-B1A7-A4D3B4AC6AB3}" type="slidenum">
              <a:rPr lang="en-US" sz="1200">
                <a:solidFill>
                  <a:srgbClr val="898989"/>
                </a:solidFill>
                <a:ea typeface="ＭＳ Ｐゴシック" pitchFamily="34" charset="-128"/>
              </a:rPr>
              <a:pPr eaLnBrk="1" hangingPunct="1"/>
              <a:t>49</a:t>
            </a:fld>
            <a:endParaRPr lang="en-US" sz="1200">
              <a:solidFill>
                <a:srgbClr val="898989"/>
              </a:solidFill>
              <a:ea typeface="ＭＳ Ｐゴシック" pitchFamily="34" charset="-128"/>
            </a:endParaRPr>
          </a:p>
        </p:txBody>
      </p:sp>
      <p:pic>
        <p:nvPicPr>
          <p:cNvPr id="27652" name="Picture 3"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3" name="Picture 4"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242094" y="1139155"/>
            <a:ext cx="5853906" cy="923330"/>
          </a:xfrm>
          <a:prstGeom prst="rect">
            <a:avLst/>
          </a:prstGeom>
          <a:noFill/>
        </p:spPr>
        <p:txBody>
          <a:bodyPr wrap="square" rtlCol="0">
            <a:spAutoFit/>
          </a:bodyPr>
          <a:lstStyle/>
          <a:p>
            <a:r>
              <a:rPr lang="en-US" dirty="0" smtClean="0"/>
              <a:t>Even for the same set of velocities, the time evolution of these two mathematical realizations will differ</a:t>
            </a:r>
          </a:p>
          <a:p>
            <a:endParaRPr lang="en-US" dirty="0"/>
          </a:p>
        </p:txBody>
      </p:sp>
      <p:sp>
        <p:nvSpPr>
          <p:cNvPr id="10" name="Rectangle 9"/>
          <p:cNvSpPr/>
          <p:nvPr/>
        </p:nvSpPr>
        <p:spPr bwMode="auto">
          <a:xfrm>
            <a:off x="484188" y="682017"/>
            <a:ext cx="4746625" cy="384721"/>
          </a:xfrm>
          <a:prstGeom prst="rect">
            <a:avLst/>
          </a:prstGeom>
          <a:solidFill>
            <a:srgbClr val="00B050"/>
          </a:solidFill>
          <a:ln w="285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spAutoFit/>
          </a:bodyPr>
          <a:lstStyle/>
          <a:p>
            <a:pPr algn="ctr" fontAlgn="auto">
              <a:spcBef>
                <a:spcPts val="0"/>
              </a:spcBef>
              <a:spcAft>
                <a:spcPts val="0"/>
              </a:spcAft>
              <a:defRPr/>
            </a:pPr>
            <a:r>
              <a:rPr lang="en-US" sz="1900" b="1" dirty="0" smtClean="0">
                <a:solidFill>
                  <a:schemeClr val="tx1"/>
                </a:solidFill>
                <a:latin typeface="Calibri" pitchFamily="34" charset="0"/>
              </a:rPr>
              <a:t>Define Mathematical Model</a:t>
            </a:r>
            <a:endParaRPr lang="en-US" sz="1400" b="1" dirty="0">
              <a:solidFill>
                <a:schemeClr val="tx1"/>
              </a:solidFill>
              <a:latin typeface="Calibri" pitchFamily="34" charset="0"/>
            </a:endParaRPr>
          </a:p>
        </p:txBody>
      </p:sp>
      <p:pic>
        <p:nvPicPr>
          <p:cNvPr id="9" name="Picture 8"/>
          <p:cNvPicPr>
            <a:picLocks noChangeAspect="1"/>
          </p:cNvPicPr>
          <p:nvPr/>
        </p:nvPicPr>
        <p:blipFill>
          <a:blip r:embed="rId5"/>
          <a:stretch>
            <a:fillRect/>
          </a:stretch>
        </p:blipFill>
        <p:spPr>
          <a:xfrm>
            <a:off x="6201906" y="588885"/>
            <a:ext cx="2865894" cy="2805112"/>
          </a:xfrm>
          <a:prstGeom prst="rect">
            <a:avLst/>
          </a:prstGeom>
        </p:spPr>
      </p:pic>
      <p:pic>
        <p:nvPicPr>
          <p:cNvPr id="2" name="Picture 1"/>
          <p:cNvPicPr>
            <a:picLocks noChangeAspect="1"/>
          </p:cNvPicPr>
          <p:nvPr/>
        </p:nvPicPr>
        <p:blipFill rotWithShape="1">
          <a:blip r:embed="rId6"/>
          <a:srcRect t="10922"/>
          <a:stretch/>
        </p:blipFill>
        <p:spPr>
          <a:xfrm>
            <a:off x="4713287" y="3780438"/>
            <a:ext cx="4133850" cy="1926023"/>
          </a:xfrm>
          <a:prstGeom prst="rect">
            <a:avLst/>
          </a:prstGeom>
        </p:spPr>
      </p:pic>
      <p:pic>
        <p:nvPicPr>
          <p:cNvPr id="4" name="Picture 3"/>
          <p:cNvPicPr>
            <a:picLocks noChangeAspect="1"/>
          </p:cNvPicPr>
          <p:nvPr/>
        </p:nvPicPr>
        <p:blipFill>
          <a:blip r:embed="rId7"/>
          <a:stretch>
            <a:fillRect/>
          </a:stretch>
        </p:blipFill>
        <p:spPr>
          <a:xfrm>
            <a:off x="533400" y="3657600"/>
            <a:ext cx="3467100" cy="2171700"/>
          </a:xfrm>
          <a:prstGeom prst="rect">
            <a:avLst/>
          </a:prstGeom>
        </p:spPr>
      </p:pic>
      <p:pic>
        <p:nvPicPr>
          <p:cNvPr id="5" name="Picture 4"/>
          <p:cNvPicPr>
            <a:picLocks noChangeAspect="1"/>
          </p:cNvPicPr>
          <p:nvPr/>
        </p:nvPicPr>
        <p:blipFill>
          <a:blip r:embed="rId8"/>
          <a:stretch>
            <a:fillRect/>
          </a:stretch>
        </p:blipFill>
        <p:spPr>
          <a:xfrm>
            <a:off x="983201" y="3755231"/>
            <a:ext cx="3550514" cy="1976438"/>
          </a:xfrm>
          <a:prstGeom prst="rect">
            <a:avLst/>
          </a:prstGeom>
        </p:spPr>
      </p:pic>
      <p:sp>
        <p:nvSpPr>
          <p:cNvPr id="6" name="Rectangle 5"/>
          <p:cNvSpPr/>
          <p:nvPr/>
        </p:nvSpPr>
        <p:spPr>
          <a:xfrm>
            <a:off x="1147211" y="3372582"/>
            <a:ext cx="3386504" cy="369332"/>
          </a:xfrm>
          <a:prstGeom prst="rect">
            <a:avLst/>
          </a:prstGeom>
        </p:spPr>
        <p:txBody>
          <a:bodyPr wrap="none">
            <a:spAutoFit/>
          </a:bodyPr>
          <a:lstStyle/>
          <a:p>
            <a:r>
              <a:rPr lang="en-US" dirty="0"/>
              <a:t>Ordinary Differential Equations </a:t>
            </a:r>
          </a:p>
        </p:txBody>
      </p:sp>
      <p:sp>
        <p:nvSpPr>
          <p:cNvPr id="13" name="Rectangle 12"/>
          <p:cNvSpPr/>
          <p:nvPr/>
        </p:nvSpPr>
        <p:spPr>
          <a:xfrm>
            <a:off x="6155682" y="3378645"/>
            <a:ext cx="1249060" cy="369332"/>
          </a:xfrm>
          <a:prstGeom prst="rect">
            <a:avLst/>
          </a:prstGeom>
        </p:spPr>
        <p:txBody>
          <a:bodyPr wrap="none">
            <a:spAutoFit/>
          </a:bodyPr>
          <a:lstStyle/>
          <a:p>
            <a:r>
              <a:rPr lang="en-US" dirty="0" smtClean="0"/>
              <a:t>Stochastic</a:t>
            </a:r>
            <a:endParaRPr lang="en-US" dirty="0"/>
          </a:p>
        </p:txBody>
      </p:sp>
    </p:spTree>
    <p:extLst>
      <p:ext uri="{BB962C8B-B14F-4D97-AF65-F5344CB8AC3E}">
        <p14:creationId xmlns:p14="http://schemas.microsoft.com/office/powerpoint/2010/main" val="354921434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3"/>
          <a:stretch>
            <a:fillRect/>
          </a:stretch>
        </p:blipFill>
        <p:spPr>
          <a:xfrm>
            <a:off x="6083830" y="2292124"/>
            <a:ext cx="3072340" cy="791518"/>
          </a:xfrm>
          <a:prstGeom prst="rect">
            <a:avLst/>
          </a:prstGeom>
        </p:spPr>
      </p:pic>
      <p:sp>
        <p:nvSpPr>
          <p:cNvPr id="31746" name="Title 1"/>
          <p:cNvSpPr>
            <a:spLocks noGrp="1"/>
          </p:cNvSpPr>
          <p:nvPr>
            <p:ph type="title"/>
          </p:nvPr>
        </p:nvSpPr>
        <p:spPr>
          <a:xfrm>
            <a:off x="0" y="115119"/>
            <a:ext cx="6142183" cy="914400"/>
          </a:xfrm>
        </p:spPr>
        <p:txBody>
          <a:bodyPr/>
          <a:lstStyle/>
          <a:p>
            <a:r>
              <a:rPr lang="en-US" sz="3600" b="1" dirty="0" smtClean="0">
                <a:solidFill>
                  <a:srgbClr val="1421DC"/>
                </a:solidFill>
              </a:rPr>
              <a:t>Last Time: Biochemical Networks</a:t>
            </a:r>
          </a:p>
        </p:txBody>
      </p:sp>
      <p:sp>
        <p:nvSpPr>
          <p:cNvPr id="31747"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fld id="{C83B6CB5-5F98-4BAD-9EA2-BB65F3BB8815}" type="slidenum">
              <a:rPr lang="en-US" sz="1200">
                <a:solidFill>
                  <a:srgbClr val="898989"/>
                </a:solidFill>
                <a:ea typeface="ＭＳ Ｐゴシック" pitchFamily="34" charset="-128"/>
              </a:rPr>
              <a:pPr eaLnBrk="1" hangingPunct="1"/>
              <a:t>5</a:t>
            </a:fld>
            <a:endParaRPr lang="en-US" sz="1200">
              <a:solidFill>
                <a:srgbClr val="898989"/>
              </a:solidFill>
              <a:ea typeface="ＭＳ Ｐゴシック" pitchFamily="34" charset="-128"/>
            </a:endParaRPr>
          </a:p>
        </p:txBody>
      </p:sp>
      <p:pic>
        <p:nvPicPr>
          <p:cNvPr id="31748" name="Picture 3" descr="Biocomplexity Log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9" name="Picture 4" descr="redblackblocki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Rectangle 14"/>
          <p:cNvSpPr/>
          <p:nvPr/>
        </p:nvSpPr>
        <p:spPr>
          <a:xfrm>
            <a:off x="356153" y="1734073"/>
            <a:ext cx="5968447" cy="1936428"/>
          </a:xfrm>
          <a:prstGeom prst="rect">
            <a:avLst/>
          </a:prstGeom>
        </p:spPr>
        <p:txBody>
          <a:bodyPr wrap="square">
            <a:spAutoFit/>
          </a:bodyPr>
          <a:lstStyle/>
          <a:p>
            <a:pPr marL="0" marR="0">
              <a:lnSpc>
                <a:spcPct val="107000"/>
              </a:lnSpc>
              <a:spcBef>
                <a:spcPts val="0"/>
              </a:spcBef>
              <a:spcAft>
                <a:spcPts val="0"/>
              </a:spcAft>
            </a:pPr>
            <a:r>
              <a:rPr lang="en-US" sz="2800" b="1" dirty="0" smtClean="0">
                <a:latin typeface="Calibri" panose="020F0502020204030204" pitchFamily="34" charset="0"/>
                <a:ea typeface="Calibri" panose="020F0502020204030204" pitchFamily="34" charset="0"/>
                <a:cs typeface="Times New Roman" panose="02020603050405020304" pitchFamily="18" charset="0"/>
              </a:rPr>
              <a:t>Interactions: </a:t>
            </a:r>
            <a:r>
              <a:rPr lang="en-US" sz="2800" dirty="0" smtClean="0">
                <a:latin typeface="Calibri" panose="020F0502020204030204" pitchFamily="34" charset="0"/>
                <a:ea typeface="Calibri" panose="020F0502020204030204" pitchFamily="34" charset="0"/>
                <a:cs typeface="Times New Roman" panose="02020603050405020304" pitchFamily="18" charset="0"/>
              </a:rPr>
              <a:t>Chemical Reaction, transforming Chemical Species into Different Chemical Species; Properties: rate law and rate constants</a:t>
            </a:r>
          </a:p>
        </p:txBody>
      </p:sp>
      <p:pic>
        <p:nvPicPr>
          <p:cNvPr id="2" name="Picture 1"/>
          <p:cNvPicPr>
            <a:picLocks noChangeAspect="1"/>
          </p:cNvPicPr>
          <p:nvPr/>
        </p:nvPicPr>
        <p:blipFill>
          <a:blip r:embed="rId6"/>
          <a:stretch>
            <a:fillRect/>
          </a:stretch>
        </p:blipFill>
        <p:spPr>
          <a:xfrm>
            <a:off x="6142183" y="0"/>
            <a:ext cx="3001817" cy="1734073"/>
          </a:xfrm>
          <a:prstGeom prst="rect">
            <a:avLst/>
          </a:prstGeom>
        </p:spPr>
      </p:pic>
      <mc:AlternateContent xmlns:mc="http://schemas.openxmlformats.org/markup-compatibility/2006" xmlns:a14="http://schemas.microsoft.com/office/drawing/2010/main">
        <mc:Choice Requires="a14">
          <p:sp>
            <p:nvSpPr>
              <p:cNvPr id="12" name="Rectangle 11"/>
              <p:cNvSpPr/>
              <p:nvPr/>
            </p:nvSpPr>
            <p:spPr>
              <a:xfrm>
                <a:off x="7080736" y="3122601"/>
                <a:ext cx="1309846" cy="92333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i="1" smtClean="0">
                          <a:latin typeface="Cambria Math" panose="02040503050406030204" pitchFamily="18" charset="0"/>
                          <a:ea typeface="Cambria Math" panose="02040503050406030204" pitchFamily="18" charset="0"/>
                        </a:rPr>
                        <m:t>2 </m:t>
                      </m:r>
                      <m:r>
                        <a:rPr lang="en-US" i="1" smtClean="0">
                          <a:latin typeface="Cambria Math" panose="02040503050406030204" pitchFamily="18" charset="0"/>
                          <a:ea typeface="Cambria Math" panose="02040503050406030204" pitchFamily="18" charset="0"/>
                        </a:rPr>
                        <m:t>𝐴</m:t>
                      </m:r>
                      <m:r>
                        <a:rPr lang="en-US" i="1" smtClean="0">
                          <a:latin typeface="Cambria Math" panose="02040503050406030204" pitchFamily="18" charset="0"/>
                          <a:ea typeface="Cambria Math" panose="02040503050406030204" pitchFamily="18" charset="0"/>
                        </a:rPr>
                        <m:t> ⇌</m:t>
                      </m:r>
                      <m:r>
                        <a:rPr lang="en-US" b="0" i="1" smtClean="0">
                          <a:latin typeface="Cambria Math" panose="02040503050406030204" pitchFamily="18" charset="0"/>
                          <a:ea typeface="Cambria Math" panose="02040503050406030204" pitchFamily="18" charset="0"/>
                        </a:rPr>
                        <m:t>𝐵</m:t>
                      </m:r>
                    </m:oMath>
                  </m:oMathPara>
                </a14:m>
                <a:endParaRPr lang="en-US" dirty="0" smtClean="0"/>
              </a:p>
              <a:p>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ea typeface="Cambria Math" panose="02040503050406030204" pitchFamily="18" charset="0"/>
                        </a:rPr>
                        <m:t> </m:t>
                      </m:r>
                      <m:r>
                        <a:rPr lang="en-US" b="0" i="1" smtClean="0">
                          <a:latin typeface="Cambria Math" panose="02040503050406030204" pitchFamily="18" charset="0"/>
                          <a:ea typeface="Cambria Math" panose="02040503050406030204" pitchFamily="18" charset="0"/>
                        </a:rPr>
                        <m:t>𝐵</m:t>
                      </m:r>
                      <m:r>
                        <a:rPr lang="en-US" i="1">
                          <a:latin typeface="Cambria Math" panose="02040503050406030204" pitchFamily="18" charset="0"/>
                          <a:ea typeface="Cambria Math" panose="02040503050406030204" pitchFamily="18" charset="0"/>
                        </a:rPr>
                        <m:t> ⇌</m:t>
                      </m:r>
                      <m:r>
                        <a:rPr lang="en-US" b="0" i="1" smtClean="0">
                          <a:latin typeface="Cambria Math" panose="02040503050406030204" pitchFamily="18" charset="0"/>
                          <a:ea typeface="Cambria Math" panose="02040503050406030204" pitchFamily="18" charset="0"/>
                        </a:rPr>
                        <m:t>3</m:t>
                      </m:r>
                      <m:r>
                        <a:rPr lang="en-US" b="0" i="1" smtClean="0">
                          <a:latin typeface="Cambria Math" panose="02040503050406030204" pitchFamily="18" charset="0"/>
                          <a:ea typeface="Cambria Math" panose="02040503050406030204" pitchFamily="18" charset="0"/>
                        </a:rPr>
                        <m:t>𝐶</m:t>
                      </m:r>
                    </m:oMath>
                  </m:oMathPara>
                </a14:m>
                <a:endParaRPr lang="en-US" dirty="0"/>
              </a:p>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ea typeface="Cambria Math" panose="02040503050406030204" pitchFamily="18" charset="0"/>
                        </a:rPr>
                        <m:t>𝐴</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𝐶</m:t>
                      </m:r>
                      <m:r>
                        <a:rPr lang="en-US" i="1">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𝐷</m:t>
                      </m:r>
                    </m:oMath>
                  </m:oMathPara>
                </a14:m>
                <a:endParaRPr lang="en-US" dirty="0"/>
              </a:p>
            </p:txBody>
          </p:sp>
        </mc:Choice>
        <mc:Fallback xmlns="">
          <p:sp>
            <p:nvSpPr>
              <p:cNvPr id="12" name="Rectangle 11"/>
              <p:cNvSpPr>
                <a:spLocks noRot="1" noChangeAspect="1" noMove="1" noResize="1" noEditPoints="1" noAdjustHandles="1" noChangeArrowheads="1" noChangeShapeType="1" noTextEdit="1"/>
              </p:cNvSpPr>
              <p:nvPr/>
            </p:nvSpPr>
            <p:spPr>
              <a:xfrm>
                <a:off x="7080736" y="3122601"/>
                <a:ext cx="1309846" cy="923330"/>
              </a:xfrm>
              <a:prstGeom prst="rect">
                <a:avLst/>
              </a:prstGeom>
              <a:blipFill rotWithShape="0">
                <a:blip r:embed="rId7"/>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4032941310"/>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338" y="-65087"/>
            <a:ext cx="9144000" cy="1143000"/>
          </a:xfrm>
        </p:spPr>
        <p:txBody>
          <a:bodyPr>
            <a:noAutofit/>
          </a:bodyPr>
          <a:lstStyle/>
          <a:p>
            <a:r>
              <a:rPr lang="en-US" sz="3200" b="1" dirty="0" smtClean="0">
                <a:solidFill>
                  <a:srgbClr val="0000CC"/>
                </a:solidFill>
              </a:rPr>
              <a:t>Mathematical and Algorithmic Representations of Biological Network Models</a:t>
            </a:r>
            <a:endParaRPr lang="en-US" sz="3200" b="1" dirty="0">
              <a:solidFill>
                <a:srgbClr val="0000CC"/>
              </a:solidFill>
            </a:endParaRPr>
          </a:p>
        </p:txBody>
      </p:sp>
      <p:sp>
        <p:nvSpPr>
          <p:cNvPr id="3" name="Content Placeholder 2"/>
          <p:cNvSpPr>
            <a:spLocks noGrp="1"/>
          </p:cNvSpPr>
          <p:nvPr>
            <p:ph idx="1"/>
          </p:nvPr>
        </p:nvSpPr>
        <p:spPr/>
        <p:txBody>
          <a:bodyPr/>
          <a:lstStyle/>
          <a:p>
            <a:r>
              <a:rPr lang="en-US" dirty="0" smtClean="0"/>
              <a:t>Chemical Reactions</a:t>
            </a:r>
          </a:p>
          <a:p>
            <a:r>
              <a:rPr lang="en-US" dirty="0" smtClean="0"/>
              <a:t>Signaling</a:t>
            </a:r>
          </a:p>
          <a:p>
            <a:r>
              <a:rPr lang="en-US" dirty="0" smtClean="0"/>
              <a:t>GRN</a:t>
            </a:r>
          </a:p>
          <a:p>
            <a:r>
              <a:rPr lang="en-US" dirty="0" smtClean="0"/>
              <a:t>PBPK</a:t>
            </a:r>
          </a:p>
        </p:txBody>
      </p:sp>
      <p:pic>
        <p:nvPicPr>
          <p:cNvPr id="4" name="Picture 3"/>
          <p:cNvPicPr>
            <a:picLocks noChangeAspect="1"/>
          </p:cNvPicPr>
          <p:nvPr/>
        </p:nvPicPr>
        <p:blipFill>
          <a:blip r:embed="rId2"/>
          <a:stretch>
            <a:fillRect/>
          </a:stretch>
        </p:blipFill>
        <p:spPr>
          <a:xfrm>
            <a:off x="446202" y="1028422"/>
            <a:ext cx="8296275" cy="5048250"/>
          </a:xfrm>
          <a:prstGeom prst="rect">
            <a:avLst/>
          </a:prstGeom>
        </p:spPr>
      </p:pic>
      <p:sp>
        <p:nvSpPr>
          <p:cNvPr id="5" name="Rectangle 4"/>
          <p:cNvSpPr/>
          <p:nvPr/>
        </p:nvSpPr>
        <p:spPr>
          <a:xfrm>
            <a:off x="495186" y="6119336"/>
            <a:ext cx="8055089" cy="584775"/>
          </a:xfrm>
          <a:prstGeom prst="rect">
            <a:avLst/>
          </a:prstGeom>
        </p:spPr>
        <p:txBody>
          <a:bodyPr wrap="square">
            <a:spAutoFit/>
          </a:bodyPr>
          <a:lstStyle/>
          <a:p>
            <a:r>
              <a:rPr lang="en-US" sz="1600" dirty="0" err="1" smtClean="0"/>
              <a:t>Bartocci</a:t>
            </a:r>
            <a:r>
              <a:rPr lang="en-US" sz="1600" dirty="0" smtClean="0"/>
              <a:t> </a:t>
            </a:r>
            <a:r>
              <a:rPr lang="en-US" sz="1600" dirty="0"/>
              <a:t>E, </a:t>
            </a:r>
            <a:r>
              <a:rPr lang="en-US" sz="1600" dirty="0" err="1"/>
              <a:t>Lió</a:t>
            </a:r>
            <a:r>
              <a:rPr lang="en-US" sz="1600" dirty="0"/>
              <a:t> P (</a:t>
            </a:r>
            <a:r>
              <a:rPr lang="en-US" sz="1600" dirty="0" smtClean="0"/>
              <a:t>2016), “Computational </a:t>
            </a:r>
            <a:r>
              <a:rPr lang="en-US" sz="1600" dirty="0"/>
              <a:t>Modeling, Formal Analysis, and Tools for Systems Biology</a:t>
            </a:r>
            <a:r>
              <a:rPr lang="en-US" sz="1600" dirty="0" smtClean="0"/>
              <a:t>.” </a:t>
            </a:r>
            <a:r>
              <a:rPr lang="en-US" sz="1600" i="1" dirty="0" err="1"/>
              <a:t>PLoS</a:t>
            </a:r>
            <a:r>
              <a:rPr lang="en-US" sz="1600" i="1" dirty="0"/>
              <a:t> </a:t>
            </a:r>
            <a:r>
              <a:rPr lang="en-US" sz="1600" i="1" dirty="0" err="1"/>
              <a:t>Comput</a:t>
            </a:r>
            <a:r>
              <a:rPr lang="en-US" sz="1600" i="1" dirty="0"/>
              <a:t> </a:t>
            </a:r>
            <a:r>
              <a:rPr lang="en-US" sz="1600" i="1" dirty="0" err="1"/>
              <a:t>Biol</a:t>
            </a:r>
            <a:r>
              <a:rPr lang="en-US" sz="1600" i="1" dirty="0"/>
              <a:t> </a:t>
            </a:r>
            <a:r>
              <a:rPr lang="en-US" sz="1600" b="1" dirty="0" smtClean="0"/>
              <a:t>12</a:t>
            </a:r>
            <a:r>
              <a:rPr lang="en-US" sz="1600" dirty="0" smtClean="0"/>
              <a:t>: </a:t>
            </a:r>
            <a:r>
              <a:rPr lang="en-US" sz="1600" dirty="0"/>
              <a:t>e1004591</a:t>
            </a:r>
            <a:r>
              <a:rPr lang="en-US" sz="1600" dirty="0" smtClean="0"/>
              <a:t>. doi:10.1371/journal.pcbi.1004591</a:t>
            </a:r>
            <a:endParaRPr lang="en-US" sz="1600" dirty="0"/>
          </a:p>
        </p:txBody>
      </p:sp>
      <p:pic>
        <p:nvPicPr>
          <p:cNvPr id="6" name="Picture 5" descr="redblackblocki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Biocomplexity Log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2414110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b="1" dirty="0" smtClean="0">
                <a:solidFill>
                  <a:srgbClr val="0000CC"/>
                </a:solidFill>
              </a:rPr>
              <a:t>Introduction to Chemical Reactions</a:t>
            </a:r>
            <a:endParaRPr lang="en-US" b="1" dirty="0">
              <a:solidFill>
                <a:srgbClr val="0000CC"/>
              </a:solidFill>
            </a:endParaRPr>
          </a:p>
        </p:txBody>
      </p:sp>
      <p:sp>
        <p:nvSpPr>
          <p:cNvPr id="3" name="Content Placeholder 2"/>
          <p:cNvSpPr>
            <a:spLocks noGrp="1"/>
          </p:cNvSpPr>
          <p:nvPr>
            <p:ph idx="1"/>
          </p:nvPr>
        </p:nvSpPr>
        <p:spPr/>
        <p:txBody>
          <a:bodyPr/>
          <a:lstStyle/>
          <a:p>
            <a:pPr marL="0" indent="0">
              <a:buNone/>
            </a:pPr>
            <a:r>
              <a:rPr lang="en-US" dirty="0" smtClean="0"/>
              <a:t>Herbert </a:t>
            </a:r>
            <a:r>
              <a:rPr lang="en-US" dirty="0" err="1"/>
              <a:t>Sauro</a:t>
            </a:r>
            <a:r>
              <a:rPr lang="en-US" dirty="0"/>
              <a:t>, </a:t>
            </a:r>
            <a:r>
              <a:rPr lang="en-US" i="1" dirty="0"/>
              <a:t>Systems Biology: Introduction to Pathway Modeling, </a:t>
            </a:r>
            <a:r>
              <a:rPr lang="en-US" dirty="0"/>
              <a:t>Chapters </a:t>
            </a:r>
            <a:r>
              <a:rPr lang="en-US" dirty="0" smtClean="0"/>
              <a:t>2 and Appendix D</a:t>
            </a:r>
            <a:endParaRPr lang="en-US" dirty="0"/>
          </a:p>
          <a:p>
            <a:pPr marL="0" indent="0">
              <a:buNone/>
            </a:pPr>
            <a:endParaRPr lang="en-US" dirty="0" smtClean="0"/>
          </a:p>
          <a:p>
            <a:pPr marL="0" indent="0">
              <a:buNone/>
            </a:pPr>
            <a:r>
              <a:rPr lang="en-US" dirty="0" smtClean="0"/>
              <a:t>Rob Phillips, Jane </a:t>
            </a:r>
            <a:r>
              <a:rPr lang="en-US" dirty="0" err="1" smtClean="0"/>
              <a:t>Kondev</a:t>
            </a:r>
            <a:r>
              <a:rPr lang="en-US" dirty="0" smtClean="0"/>
              <a:t>, Julie </a:t>
            </a:r>
            <a:r>
              <a:rPr lang="en-US" dirty="0" err="1" smtClean="0"/>
              <a:t>Theriot</a:t>
            </a:r>
            <a:r>
              <a:rPr lang="en-US" dirty="0"/>
              <a:t> </a:t>
            </a:r>
            <a:r>
              <a:rPr lang="en-US" dirty="0" smtClean="0"/>
              <a:t>and Hernan Garcia, </a:t>
            </a:r>
            <a:r>
              <a:rPr lang="en-US" i="1" dirty="0" smtClean="0"/>
              <a:t>Physical Biology of the Cell</a:t>
            </a:r>
            <a:r>
              <a:rPr lang="en-US" dirty="0" smtClean="0"/>
              <a:t>, Chapters 6 and 15</a:t>
            </a:r>
            <a:endParaRPr lang="en-US" dirty="0"/>
          </a:p>
        </p:txBody>
      </p:sp>
      <p:pic>
        <p:nvPicPr>
          <p:cNvPr id="4" name="Picture 3" descr="Biocomplexity Logo"/>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redblackblocki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88503710"/>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5363" y="-138885"/>
            <a:ext cx="8229600" cy="900885"/>
          </a:xfrm>
        </p:spPr>
        <p:txBody>
          <a:bodyPr/>
          <a:lstStyle/>
          <a:p>
            <a:r>
              <a:rPr lang="en-US" b="1" dirty="0">
                <a:solidFill>
                  <a:srgbClr val="0000CC"/>
                </a:solidFill>
                <a:latin typeface="+mn-lt"/>
              </a:rPr>
              <a:t>Chemical Reactions</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45363" y="990600"/>
                <a:ext cx="8229600" cy="3124200"/>
              </a:xfrm>
            </p:spPr>
            <p:txBody>
              <a:bodyPr/>
              <a:lstStyle/>
              <a:p>
                <a:r>
                  <a:rPr lang="en-US" dirty="0" smtClean="0"/>
                  <a:t>A chemical reaction is usually depicted in the form of a chemical equation which describes the transformation of one or more reactants into one or more products</a:t>
                </a:r>
              </a:p>
              <a:p>
                <a:r>
                  <a:rPr lang="en-US" dirty="0" smtClean="0"/>
                  <a:t>Reactants appear on the left (</a:t>
                </a:r>
                <a14:m>
                  <m:oMath xmlns:m="http://schemas.openxmlformats.org/officeDocument/2006/math">
                    <m:r>
                      <a:rPr lang="en-US" i="1" dirty="0" smtClean="0">
                        <a:latin typeface="Cambria Math" panose="02040503050406030204" pitchFamily="18" charset="0"/>
                      </a:rPr>
                      <m:t>𝐴</m:t>
                    </m:r>
                  </m:oMath>
                </a14:m>
                <a:r>
                  <a:rPr lang="en-US" dirty="0" smtClean="0"/>
                  <a:t>) of the equation and the products (</a:t>
                </a:r>
                <a14:m>
                  <m:oMath xmlns:m="http://schemas.openxmlformats.org/officeDocument/2006/math">
                    <m:r>
                      <a:rPr lang="en-US" i="1" dirty="0" smtClean="0">
                        <a:latin typeface="Cambria Math" panose="02040503050406030204" pitchFamily="18" charset="0"/>
                      </a:rPr>
                      <m:t>𝐵</m:t>
                    </m:r>
                  </m:oMath>
                </a14:m>
                <a:r>
                  <a:rPr lang="en-US" dirty="0" smtClean="0"/>
                  <a:t>) on the right</a:t>
                </a:r>
              </a:p>
              <a:p>
                <a:pPr marL="0" indent="0">
                  <a:buNone/>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𝐴</m:t>
                      </m:r>
                      <m:r>
                        <a:rPr lang="en-US" i="1">
                          <a:latin typeface="Cambria Math" panose="02040503050406030204" pitchFamily="18" charset="0"/>
                        </a:rPr>
                        <m:t> →</m:t>
                      </m:r>
                      <m:r>
                        <a:rPr lang="en-US" i="1">
                          <a:latin typeface="Cambria Math" panose="02040503050406030204" pitchFamily="18" charset="0"/>
                        </a:rPr>
                        <m:t>𝐵</m:t>
                      </m:r>
                    </m:oMath>
                  </m:oMathPara>
                </a14:m>
                <a:endParaRPr lang="en-US" dirty="0"/>
              </a:p>
              <a:p>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45363" y="990600"/>
                <a:ext cx="8229600" cy="3124200"/>
              </a:xfrm>
              <a:blipFill rotWithShape="0">
                <a:blip r:embed="rId2"/>
                <a:stretch>
                  <a:fillRect l="-1704" t="-2539" b="-10938"/>
                </a:stretch>
              </a:blipFill>
            </p:spPr>
            <p:txBody>
              <a:bodyPr/>
              <a:lstStyle/>
              <a:p>
                <a:r>
                  <a:rPr lang="en-US">
                    <a:noFill/>
                  </a:rPr>
                  <a:t> </a:t>
                </a:r>
              </a:p>
            </p:txBody>
          </p:sp>
        </mc:Fallback>
      </mc:AlternateContent>
      <p:sp>
        <p:nvSpPr>
          <p:cNvPr id="5" name="TextBox 4"/>
          <p:cNvSpPr txBox="1"/>
          <p:nvPr/>
        </p:nvSpPr>
        <p:spPr>
          <a:xfrm>
            <a:off x="4572000" y="6369784"/>
            <a:ext cx="3657600" cy="369332"/>
          </a:xfrm>
          <a:prstGeom prst="rect">
            <a:avLst/>
          </a:prstGeom>
          <a:noFill/>
        </p:spPr>
        <p:txBody>
          <a:bodyPr wrap="square" rtlCol="0">
            <a:spAutoFit/>
          </a:bodyPr>
          <a:lstStyle/>
          <a:p>
            <a:r>
              <a:rPr lang="en-US" dirty="0" smtClean="0"/>
              <a:t>Slide Courtesy of Herbert </a:t>
            </a:r>
            <a:r>
              <a:rPr lang="en-US" dirty="0" err="1" smtClean="0"/>
              <a:t>Sauro</a:t>
            </a:r>
            <a:endParaRPr lang="en-US" dirty="0"/>
          </a:p>
        </p:txBody>
      </p:sp>
      <p:pic>
        <p:nvPicPr>
          <p:cNvPr id="6" name="Picture 5"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791969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lstStyle/>
          <a:p>
            <a:r>
              <a:rPr lang="en-US" b="1" dirty="0" smtClean="0">
                <a:solidFill>
                  <a:srgbClr val="0000CC"/>
                </a:solidFill>
              </a:rPr>
              <a:t>Studying Reactions</a:t>
            </a:r>
            <a:endParaRPr lang="en-US" b="1" dirty="0">
              <a:solidFill>
                <a:srgbClr val="0000CC"/>
              </a:solidFill>
            </a:endParaRP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57200" y="1095652"/>
                <a:ext cx="8229600" cy="4525963"/>
              </a:xfrm>
            </p:spPr>
            <p:txBody>
              <a:bodyPr>
                <a:normAutofit lnSpcReduction="10000"/>
              </a:bodyPr>
              <a:lstStyle/>
              <a:p>
                <a:r>
                  <a:rPr lang="en-US" dirty="0"/>
                  <a:t>A</a:t>
                </a:r>
                <a:r>
                  <a:rPr lang="en-US" dirty="0" smtClean="0"/>
                  <a:t> reaction can be studied by observing the change in concentration of </a:t>
                </a:r>
                <a14:m>
                  <m:oMath xmlns:m="http://schemas.openxmlformats.org/officeDocument/2006/math">
                    <m:r>
                      <a:rPr lang="en-US" i="1" dirty="0" smtClean="0">
                        <a:latin typeface="Cambria Math" panose="02040503050406030204" pitchFamily="18" charset="0"/>
                      </a:rPr>
                      <m:t>𝐴</m:t>
                    </m:r>
                  </m:oMath>
                </a14:m>
                <a:r>
                  <a:rPr lang="en-US" dirty="0" smtClean="0"/>
                  <a:t> and/or </a:t>
                </a:r>
                <a14:m>
                  <m:oMath xmlns:m="http://schemas.openxmlformats.org/officeDocument/2006/math">
                    <m:r>
                      <a:rPr lang="en-US" i="1" dirty="0" smtClean="0">
                        <a:latin typeface="Cambria Math" panose="02040503050406030204" pitchFamily="18" charset="0"/>
                      </a:rPr>
                      <m:t>𝐵</m:t>
                    </m:r>
                  </m:oMath>
                </a14:m>
                <a:r>
                  <a:rPr lang="en-US" dirty="0" smtClean="0"/>
                  <a:t> in time </a:t>
                </a:r>
              </a:p>
              <a:p>
                <a:r>
                  <a:rPr lang="en-US" dirty="0" smtClean="0"/>
                  <a:t>Experimentally there are a variety of ways to do this, for example by observing the emission or absorption of light at a specific wavelength, the change in pH, or the incorporation of a radioactive or heavy isotope into the product</a:t>
                </a:r>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57200" y="1095652"/>
                <a:ext cx="8229600" cy="4525963"/>
              </a:xfrm>
              <a:blipFill rotWithShape="0">
                <a:blip r:embed="rId2"/>
                <a:stretch>
                  <a:fillRect l="-1704" t="-2830" r="-2741"/>
                </a:stretch>
              </a:blipFill>
            </p:spPr>
            <p:txBody>
              <a:bodyPr/>
              <a:lstStyle/>
              <a:p>
                <a:r>
                  <a:rPr lang="en-US">
                    <a:noFill/>
                  </a:rPr>
                  <a:t> </a:t>
                </a:r>
              </a:p>
            </p:txBody>
          </p:sp>
        </mc:Fallback>
      </mc:AlternateContent>
      <p:sp>
        <p:nvSpPr>
          <p:cNvPr id="4" name="TextBox 3"/>
          <p:cNvSpPr txBox="1"/>
          <p:nvPr/>
        </p:nvSpPr>
        <p:spPr>
          <a:xfrm>
            <a:off x="4572000" y="6369784"/>
            <a:ext cx="3657600" cy="369332"/>
          </a:xfrm>
          <a:prstGeom prst="rect">
            <a:avLst/>
          </a:prstGeom>
          <a:noFill/>
        </p:spPr>
        <p:txBody>
          <a:bodyPr wrap="square" rtlCol="0">
            <a:spAutoFit/>
          </a:bodyPr>
          <a:lstStyle/>
          <a:p>
            <a:r>
              <a:rPr lang="en-US" dirty="0" smtClean="0"/>
              <a:t>Slide Courtesy of Herbert </a:t>
            </a:r>
            <a:r>
              <a:rPr lang="en-US" dirty="0" err="1" smtClean="0"/>
              <a:t>Sauro</a:t>
            </a:r>
            <a:endParaRPr lang="en-US" dirty="0"/>
          </a:p>
        </p:txBody>
      </p:sp>
      <p:pic>
        <p:nvPicPr>
          <p:cNvPr id="5"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298063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495"/>
            <a:ext cx="8229600" cy="895905"/>
          </a:xfrm>
        </p:spPr>
        <p:txBody>
          <a:bodyPr/>
          <a:lstStyle/>
          <a:p>
            <a:r>
              <a:rPr lang="en-US" b="1" dirty="0" smtClean="0">
                <a:solidFill>
                  <a:srgbClr val="0000CC"/>
                </a:solidFill>
              </a:rPr>
              <a:t>Factors Influencing Rates</a:t>
            </a:r>
            <a:endParaRPr lang="en-US" b="1" dirty="0">
              <a:solidFill>
                <a:srgbClr val="0000CC"/>
              </a:solidFill>
            </a:endParaRPr>
          </a:p>
        </p:txBody>
      </p:sp>
      <p:sp>
        <p:nvSpPr>
          <p:cNvPr id="3" name="Content Placeholder 2"/>
          <p:cNvSpPr>
            <a:spLocks noGrp="1"/>
          </p:cNvSpPr>
          <p:nvPr>
            <p:ph idx="1"/>
          </p:nvPr>
        </p:nvSpPr>
        <p:spPr>
          <a:xfrm>
            <a:off x="457200" y="1066800"/>
            <a:ext cx="8229600" cy="4525963"/>
          </a:xfrm>
        </p:spPr>
        <p:txBody>
          <a:bodyPr/>
          <a:lstStyle/>
          <a:p>
            <a:r>
              <a:rPr lang="en-US" b="1" dirty="0" smtClean="0"/>
              <a:t>Concentrations</a:t>
            </a:r>
          </a:p>
          <a:p>
            <a:r>
              <a:rPr lang="en-US" b="1" dirty="0" smtClean="0"/>
              <a:t>Temperature</a:t>
            </a:r>
          </a:p>
          <a:p>
            <a:r>
              <a:rPr lang="en-US" b="1" dirty="0" smtClean="0"/>
              <a:t>Catalysts</a:t>
            </a:r>
          </a:p>
          <a:p>
            <a:r>
              <a:rPr lang="en-US" dirty="0" smtClean="0"/>
              <a:t>pH</a:t>
            </a:r>
          </a:p>
          <a:p>
            <a:r>
              <a:rPr lang="en-US" dirty="0" smtClean="0"/>
              <a:t>Surface Area</a:t>
            </a:r>
          </a:p>
          <a:p>
            <a:r>
              <a:rPr lang="en-US" dirty="0" smtClean="0"/>
              <a:t>External energy sources such as light</a:t>
            </a:r>
          </a:p>
          <a:p>
            <a:endParaRPr lang="en-US" dirty="0"/>
          </a:p>
        </p:txBody>
      </p:sp>
      <p:sp>
        <p:nvSpPr>
          <p:cNvPr id="4" name="TextBox 3"/>
          <p:cNvSpPr txBox="1"/>
          <p:nvPr/>
        </p:nvSpPr>
        <p:spPr>
          <a:xfrm>
            <a:off x="4572000" y="6369784"/>
            <a:ext cx="3657600" cy="369332"/>
          </a:xfrm>
          <a:prstGeom prst="rect">
            <a:avLst/>
          </a:prstGeom>
          <a:noFill/>
        </p:spPr>
        <p:txBody>
          <a:bodyPr wrap="square" rtlCol="0">
            <a:spAutoFit/>
          </a:bodyPr>
          <a:lstStyle/>
          <a:p>
            <a:r>
              <a:rPr lang="en-US" dirty="0" smtClean="0"/>
              <a:t>Slide Courtesy of Herbert </a:t>
            </a:r>
            <a:r>
              <a:rPr lang="en-US" dirty="0" err="1" smtClean="0"/>
              <a:t>Sauro</a:t>
            </a:r>
            <a:endParaRPr lang="en-US" dirty="0"/>
          </a:p>
        </p:txBody>
      </p:sp>
      <p:pic>
        <p:nvPicPr>
          <p:cNvPr id="6" name="Picture 5" descr="Biocomplexity Logo"/>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descr="redblackblocki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98574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6485" y="30950"/>
            <a:ext cx="8229600" cy="731050"/>
          </a:xfrm>
        </p:spPr>
        <p:txBody>
          <a:bodyPr/>
          <a:lstStyle/>
          <a:p>
            <a:r>
              <a:rPr lang="en-US" b="1" dirty="0" smtClean="0">
                <a:solidFill>
                  <a:srgbClr val="0000CC"/>
                </a:solidFill>
              </a:rPr>
              <a:t>Example and Reversibility</a:t>
            </a:r>
            <a:endParaRPr lang="en-US" b="1" dirty="0">
              <a:solidFill>
                <a:srgbClr val="0000CC"/>
              </a:solidFill>
            </a:endParaRP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152400" y="819989"/>
                <a:ext cx="8991600" cy="1676400"/>
              </a:xfrm>
            </p:spPr>
            <p:txBody>
              <a:bodyPr/>
              <a:lstStyle/>
              <a:p>
                <a:pPr marL="0" indent="0">
                  <a:buNone/>
                </a:pPr>
                <a:r>
                  <a:rPr lang="en-US" sz="2900" dirty="0" smtClean="0"/>
                  <a:t>The interconversion of the adenine nucleotides:</a:t>
                </a:r>
              </a:p>
              <a:p>
                <a:pPr marL="0" indent="0">
                  <a:buNone/>
                </a:pPr>
                <a14:m>
                  <m:oMathPara xmlns:m="http://schemas.openxmlformats.org/officeDocument/2006/math">
                    <m:oMathParaPr>
                      <m:jc m:val="centerGroup"/>
                    </m:oMathParaPr>
                    <m:oMath xmlns:m="http://schemas.openxmlformats.org/officeDocument/2006/math">
                      <m:r>
                        <a:rPr lang="en-US" sz="2900" i="1">
                          <a:latin typeface="Cambria Math" panose="02040503050406030204" pitchFamily="18" charset="0"/>
                          <a:ea typeface="Cambria Math" panose="02040503050406030204" pitchFamily="18" charset="0"/>
                        </a:rPr>
                        <m:t>2 </m:t>
                      </m:r>
                      <m:r>
                        <a:rPr lang="en-US" sz="2900" i="1">
                          <a:latin typeface="Cambria Math" panose="02040503050406030204" pitchFamily="18" charset="0"/>
                          <a:ea typeface="Cambria Math" panose="02040503050406030204" pitchFamily="18" charset="0"/>
                        </a:rPr>
                        <m:t>𝐴𝐷𝑃</m:t>
                      </m:r>
                      <m:r>
                        <a:rPr lang="en-US" sz="2900" i="1">
                          <a:latin typeface="Cambria Math" panose="02040503050406030204" pitchFamily="18" charset="0"/>
                          <a:ea typeface="Cambria Math" panose="02040503050406030204" pitchFamily="18" charset="0"/>
                        </a:rPr>
                        <m:t> →</m:t>
                      </m:r>
                      <m:r>
                        <a:rPr lang="en-US" sz="2900" i="1">
                          <a:latin typeface="Cambria Math" panose="02040503050406030204" pitchFamily="18" charset="0"/>
                          <a:ea typeface="Cambria Math" panose="02040503050406030204" pitchFamily="18" charset="0"/>
                        </a:rPr>
                        <m:t>𝐴𝑇𝑃</m:t>
                      </m:r>
                      <m:r>
                        <a:rPr lang="en-US" sz="2900" i="1">
                          <a:latin typeface="Cambria Math" panose="02040503050406030204" pitchFamily="18" charset="0"/>
                          <a:ea typeface="Cambria Math" panose="02040503050406030204" pitchFamily="18" charset="0"/>
                        </a:rPr>
                        <m:t>+</m:t>
                      </m:r>
                      <m:r>
                        <a:rPr lang="en-US" sz="2900" i="1">
                          <a:latin typeface="Cambria Math" panose="02040503050406030204" pitchFamily="18" charset="0"/>
                          <a:ea typeface="Cambria Math" panose="02040503050406030204" pitchFamily="18" charset="0"/>
                        </a:rPr>
                        <m:t>𝐴𝑀𝑃</m:t>
                      </m:r>
                    </m:oMath>
                  </m:oMathPara>
                </a14:m>
                <a:endParaRPr lang="en-US" sz="2900" dirty="0" smtClean="0">
                  <a:ea typeface="Cambria Math" panose="02040503050406030204" pitchFamily="18" charset="0"/>
                </a:endParaRPr>
              </a:p>
              <a:p>
                <a:pPr marL="0" indent="0">
                  <a:buNone/>
                </a:pPr>
                <a:r>
                  <a:rPr lang="en-US" sz="2900" dirty="0"/>
                  <a:t>Describes two molecules of ADP transforming into one molecule of ATP and one molecule of AMP</a:t>
                </a:r>
              </a:p>
              <a:p>
                <a:pPr marL="0" indent="0">
                  <a:buNone/>
                </a:pPr>
                <a:endParaRPr lang="en-US" sz="2900" dirty="0" smtClean="0"/>
              </a:p>
              <a:p>
                <a:pPr marL="0" indent="0">
                  <a:buNone/>
                </a:pPr>
                <a:r>
                  <a:rPr lang="en-US" sz="2900" dirty="0" smtClean="0"/>
                  <a:t>A </a:t>
                </a:r>
                <a:r>
                  <a:rPr lang="en-US" sz="2900" dirty="0"/>
                  <a:t>double arrow explicitly indicates that a reaction is </a:t>
                </a:r>
                <a:r>
                  <a:rPr lang="en-US" sz="2900" dirty="0" smtClean="0"/>
                  <a:t>reversible</a:t>
                </a:r>
              </a:p>
              <a:p>
                <a:pPr marL="0" indent="0">
                  <a:buNone/>
                </a:pPr>
                <a14:m>
                  <m:oMathPara xmlns:m="http://schemas.openxmlformats.org/officeDocument/2006/math">
                    <m:oMathParaPr>
                      <m:jc m:val="centerGroup"/>
                    </m:oMathParaPr>
                    <m:oMath xmlns:m="http://schemas.openxmlformats.org/officeDocument/2006/math">
                      <m:r>
                        <a:rPr lang="en-US" sz="2900" i="1">
                          <a:latin typeface="Cambria Math" panose="02040503050406030204" pitchFamily="18" charset="0"/>
                          <a:ea typeface="Cambria Math" panose="02040503050406030204" pitchFamily="18" charset="0"/>
                        </a:rPr>
                        <m:t>2 </m:t>
                      </m:r>
                      <m:r>
                        <a:rPr lang="en-US" sz="2900" i="1">
                          <a:latin typeface="Cambria Math" panose="02040503050406030204" pitchFamily="18" charset="0"/>
                          <a:ea typeface="Cambria Math" panose="02040503050406030204" pitchFamily="18" charset="0"/>
                        </a:rPr>
                        <m:t>𝐴𝐷𝑃</m:t>
                      </m:r>
                      <m:r>
                        <a:rPr lang="en-US" sz="2900" i="1">
                          <a:latin typeface="Cambria Math" panose="02040503050406030204" pitchFamily="18" charset="0"/>
                          <a:ea typeface="Cambria Math" panose="02040503050406030204" pitchFamily="18" charset="0"/>
                        </a:rPr>
                        <m:t> ⇌</m:t>
                      </m:r>
                      <m:r>
                        <a:rPr lang="en-US" sz="2900" i="1">
                          <a:latin typeface="Cambria Math" panose="02040503050406030204" pitchFamily="18" charset="0"/>
                          <a:ea typeface="Cambria Math" panose="02040503050406030204" pitchFamily="18" charset="0"/>
                        </a:rPr>
                        <m:t>𝐴𝑇𝑃</m:t>
                      </m:r>
                      <m:r>
                        <a:rPr lang="en-US" sz="2900" i="1">
                          <a:latin typeface="Cambria Math" panose="02040503050406030204" pitchFamily="18" charset="0"/>
                          <a:ea typeface="Cambria Math" panose="02040503050406030204" pitchFamily="18" charset="0"/>
                        </a:rPr>
                        <m:t>+</m:t>
                      </m:r>
                      <m:r>
                        <a:rPr lang="en-US" sz="2900" i="1">
                          <a:latin typeface="Cambria Math" panose="02040503050406030204" pitchFamily="18" charset="0"/>
                          <a:ea typeface="Cambria Math" panose="02040503050406030204" pitchFamily="18" charset="0"/>
                        </a:rPr>
                        <m:t>𝐴𝑀𝑃</m:t>
                      </m:r>
                    </m:oMath>
                  </m:oMathPara>
                </a14:m>
                <a:endParaRPr lang="en-US" sz="2900" dirty="0" smtClean="0">
                  <a:ea typeface="Cambria Math" panose="02040503050406030204" pitchFamily="18" charset="0"/>
                </a:endParaRPr>
              </a:p>
              <a:p>
                <a:pPr marL="0" indent="0">
                  <a:buNone/>
                </a:pPr>
                <a:r>
                  <a:rPr lang="en-US" sz="2900" dirty="0" smtClean="0"/>
                  <a:t>Almost </a:t>
                </a:r>
                <a:r>
                  <a:rPr lang="en-US" sz="2900" dirty="0"/>
                  <a:t>all biochemical reactions are reversible, though we will neglect very slow </a:t>
                </a:r>
                <a:r>
                  <a:rPr lang="en-US" sz="2900" dirty="0" smtClean="0"/>
                  <a:t>reverse reactions </a:t>
                </a:r>
                <a:r>
                  <a:rPr lang="en-US" sz="2900" dirty="0"/>
                  <a:t>and use irreversible reactions </a:t>
                </a:r>
                <a:r>
                  <a:rPr lang="en-US" sz="2900" dirty="0" smtClean="0"/>
                  <a:t>for </a:t>
                </a:r>
                <a:r>
                  <a:rPr lang="en-US" sz="2900" dirty="0"/>
                  <a:t>boundary </a:t>
                </a:r>
                <a:r>
                  <a:rPr lang="en-US" sz="2900" dirty="0" smtClean="0"/>
                  <a:t>species</a:t>
                </a:r>
                <a:endParaRPr lang="en-US" sz="2900"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152400" y="819989"/>
                <a:ext cx="8991600" cy="1676400"/>
              </a:xfrm>
              <a:blipFill rotWithShape="0">
                <a:blip r:embed="rId2"/>
                <a:stretch>
                  <a:fillRect l="-1424" t="-3636" b="-227273"/>
                </a:stretch>
              </a:blipFill>
            </p:spPr>
            <p:txBody>
              <a:bodyPr/>
              <a:lstStyle/>
              <a:p>
                <a:r>
                  <a:rPr lang="en-US">
                    <a:noFill/>
                  </a:rPr>
                  <a:t> </a:t>
                </a:r>
              </a:p>
            </p:txBody>
          </p:sp>
        </mc:Fallback>
      </mc:AlternateContent>
      <p:sp>
        <p:nvSpPr>
          <p:cNvPr id="9" name="TextBox 8"/>
          <p:cNvSpPr txBox="1"/>
          <p:nvPr/>
        </p:nvSpPr>
        <p:spPr>
          <a:xfrm>
            <a:off x="4572000" y="6369784"/>
            <a:ext cx="3657600" cy="369332"/>
          </a:xfrm>
          <a:prstGeom prst="rect">
            <a:avLst/>
          </a:prstGeom>
          <a:noFill/>
        </p:spPr>
        <p:txBody>
          <a:bodyPr wrap="square" rtlCol="0">
            <a:spAutoFit/>
          </a:bodyPr>
          <a:lstStyle/>
          <a:p>
            <a:r>
              <a:rPr lang="en-US" dirty="0" smtClean="0"/>
              <a:t>Slide Courtesy of Herbert </a:t>
            </a:r>
            <a:r>
              <a:rPr lang="en-US" dirty="0" err="1" smtClean="0"/>
              <a:t>Sauro</a:t>
            </a:r>
            <a:endParaRPr lang="en-US" dirty="0"/>
          </a:p>
        </p:txBody>
      </p:sp>
      <p:pic>
        <p:nvPicPr>
          <p:cNvPr id="10" name="Picture 9"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441922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373"/>
            <a:ext cx="8229600" cy="887027"/>
          </a:xfrm>
        </p:spPr>
        <p:txBody>
          <a:bodyPr/>
          <a:lstStyle/>
          <a:p>
            <a:r>
              <a:rPr lang="en-US" b="1" dirty="0" smtClean="0">
                <a:solidFill>
                  <a:srgbClr val="0000CC"/>
                </a:solidFill>
              </a:rPr>
              <a:t>Direction of Reaction</a:t>
            </a:r>
            <a:endParaRPr lang="en-US" b="1" dirty="0">
              <a:solidFill>
                <a:srgbClr val="0000CC"/>
              </a:solidFill>
            </a:endParaRPr>
          </a:p>
        </p:txBody>
      </p:sp>
      <p:sp>
        <p:nvSpPr>
          <p:cNvPr id="3" name="Content Placeholder 2"/>
          <p:cNvSpPr>
            <a:spLocks noGrp="1"/>
          </p:cNvSpPr>
          <p:nvPr>
            <p:ph idx="1"/>
          </p:nvPr>
        </p:nvSpPr>
        <p:spPr>
          <a:xfrm>
            <a:off x="304800" y="914400"/>
            <a:ext cx="8610600" cy="4525963"/>
          </a:xfrm>
        </p:spPr>
        <p:txBody>
          <a:bodyPr/>
          <a:lstStyle/>
          <a:p>
            <a:r>
              <a:rPr lang="en-US" dirty="0" smtClean="0"/>
              <a:t>If a reaction is reversible, then the reaction rate can be positive or negative </a:t>
            </a:r>
          </a:p>
          <a:p>
            <a:r>
              <a:rPr lang="en-US" dirty="0" smtClean="0"/>
              <a:t>By convention, a </a:t>
            </a:r>
            <a:r>
              <a:rPr lang="en-US" b="1" dirty="0" smtClean="0"/>
              <a:t>positive rate </a:t>
            </a:r>
            <a:r>
              <a:rPr lang="en-US" dirty="0" smtClean="0"/>
              <a:t>means that the reaction progresses from </a:t>
            </a:r>
            <a:r>
              <a:rPr lang="en-US" b="1" dirty="0" smtClean="0"/>
              <a:t>left to right</a:t>
            </a:r>
            <a:r>
              <a:rPr lang="en-US" dirty="0" smtClean="0"/>
              <a:t>, whereas a </a:t>
            </a:r>
            <a:r>
              <a:rPr lang="en-US" b="1" dirty="0" smtClean="0"/>
              <a:t>negative rate </a:t>
            </a:r>
            <a:r>
              <a:rPr lang="en-US" dirty="0" smtClean="0"/>
              <a:t>indicates a </a:t>
            </a:r>
            <a:r>
              <a:rPr lang="en-US" b="1" dirty="0" smtClean="0"/>
              <a:t>right to left</a:t>
            </a:r>
            <a:r>
              <a:rPr lang="en-US" dirty="0" smtClean="0"/>
              <a:t> reaction</a:t>
            </a:r>
          </a:p>
          <a:p>
            <a:pPr marL="0" indent="0">
              <a:buNone/>
            </a:pPr>
            <a:endParaRPr lang="en-US" dirty="0"/>
          </a:p>
        </p:txBody>
      </p:sp>
      <p:sp>
        <p:nvSpPr>
          <p:cNvPr id="4" name="TextBox 3"/>
          <p:cNvSpPr txBox="1"/>
          <p:nvPr/>
        </p:nvSpPr>
        <p:spPr>
          <a:xfrm>
            <a:off x="4572000" y="6369784"/>
            <a:ext cx="3657600" cy="369332"/>
          </a:xfrm>
          <a:prstGeom prst="rect">
            <a:avLst/>
          </a:prstGeom>
          <a:noFill/>
        </p:spPr>
        <p:txBody>
          <a:bodyPr wrap="square" rtlCol="0">
            <a:spAutoFit/>
          </a:bodyPr>
          <a:lstStyle/>
          <a:p>
            <a:r>
              <a:rPr lang="en-US" dirty="0" smtClean="0"/>
              <a:t>Slide Courtesy of Herbert </a:t>
            </a:r>
            <a:r>
              <a:rPr lang="en-US" dirty="0" err="1" smtClean="0"/>
              <a:t>Sauro</a:t>
            </a:r>
            <a:endParaRPr lang="en-US" dirty="0"/>
          </a:p>
        </p:txBody>
      </p:sp>
      <p:pic>
        <p:nvPicPr>
          <p:cNvPr id="5" name="Picture 4" descr="Biocomplexity Logo"/>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descr="redblackblocki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819010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3" y="228600"/>
            <a:ext cx="9090734" cy="967521"/>
          </a:xfrm>
        </p:spPr>
        <p:txBody>
          <a:bodyPr/>
          <a:lstStyle/>
          <a:p>
            <a:r>
              <a:rPr lang="en-US" b="1" dirty="0" smtClean="0">
                <a:solidFill>
                  <a:srgbClr val="0000CC"/>
                </a:solidFill>
              </a:rPr>
              <a:t>Mass Conservation and Stoichiometry</a:t>
            </a:r>
            <a:endParaRPr lang="en-US" b="1" dirty="0">
              <a:solidFill>
                <a:srgbClr val="0000CC"/>
              </a:solidFill>
            </a:endParaRPr>
          </a:p>
        </p:txBody>
      </p:sp>
      <p:sp>
        <p:nvSpPr>
          <p:cNvPr id="3" name="Content Placeholder 2"/>
          <p:cNvSpPr>
            <a:spLocks noGrp="1"/>
          </p:cNvSpPr>
          <p:nvPr>
            <p:ph idx="1"/>
          </p:nvPr>
        </p:nvSpPr>
        <p:spPr>
          <a:xfrm>
            <a:off x="227120" y="1371600"/>
            <a:ext cx="8686800" cy="4525963"/>
          </a:xfrm>
        </p:spPr>
        <p:txBody>
          <a:bodyPr/>
          <a:lstStyle/>
          <a:p>
            <a:pPr marL="0" indent="0">
              <a:buNone/>
            </a:pPr>
            <a:r>
              <a:rPr lang="en-US" dirty="0" smtClean="0"/>
              <a:t>We expect the ensemble of chemical reactions inside a cell to conserve mass</a:t>
            </a:r>
          </a:p>
          <a:p>
            <a:pPr marL="0" indent="0">
              <a:buNone/>
            </a:pPr>
            <a:r>
              <a:rPr lang="en-US" dirty="0" smtClean="0"/>
              <a:t>So, when we write complete chemical reaction networks, we expect them to </a:t>
            </a:r>
            <a:r>
              <a:rPr lang="en-US" b="1" dirty="0" smtClean="0"/>
              <a:t>conserve mass </a:t>
            </a:r>
            <a:r>
              <a:rPr lang="en-US" dirty="0" smtClean="0"/>
              <a:t>(we call them </a:t>
            </a:r>
            <a:r>
              <a:rPr lang="en-US" b="1" dirty="0" smtClean="0"/>
              <a:t>stoichiometric</a:t>
            </a:r>
            <a:r>
              <a:rPr lang="en-US" dirty="0" smtClean="0"/>
              <a:t>)</a:t>
            </a:r>
          </a:p>
          <a:p>
            <a:pPr marL="0" indent="0">
              <a:buNone/>
            </a:pPr>
            <a:r>
              <a:rPr lang="en-US" b="1" dirty="0" smtClean="0">
                <a:solidFill>
                  <a:srgbClr val="FF0000"/>
                </a:solidFill>
              </a:rPr>
              <a:t>However, when our networks contain nodes that don’t correspond to chemical species, or when we leave out reaction sources, sinks or steps, we need not conserve mass</a:t>
            </a:r>
            <a:endParaRPr lang="en-US" b="1" dirty="0">
              <a:solidFill>
                <a:srgbClr val="FF0000"/>
              </a:solidFill>
            </a:endParaRPr>
          </a:p>
        </p:txBody>
      </p:sp>
      <p:pic>
        <p:nvPicPr>
          <p:cNvPr id="4" name="Picture 3"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143124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4"/>
          <p:cNvPicPr>
            <a:picLocks noChangeAspect="1" noChangeArrowheads="1"/>
          </p:cNvPicPr>
          <p:nvPr/>
        </p:nvPicPr>
        <p:blipFill rotWithShape="1">
          <a:blip r:embed="rId3" cstate="print"/>
          <a:srcRect l="13507" t="2994" r="60159" b="85635"/>
          <a:stretch/>
        </p:blipFill>
        <p:spPr bwMode="auto">
          <a:xfrm>
            <a:off x="6934200" y="5692774"/>
            <a:ext cx="1778000" cy="868363"/>
          </a:xfrm>
          <a:prstGeom prst="rect">
            <a:avLst/>
          </a:prstGeom>
          <a:noFill/>
          <a:ln w="9525">
            <a:noFill/>
            <a:miter lim="800000"/>
            <a:headEnd/>
            <a:tailEnd/>
          </a:ln>
          <a:effectLst/>
        </p:spPr>
      </p:pic>
      <p:sp>
        <p:nvSpPr>
          <p:cNvPr id="2" name="Title 1"/>
          <p:cNvSpPr>
            <a:spLocks noGrp="1"/>
          </p:cNvSpPr>
          <p:nvPr>
            <p:ph type="title"/>
          </p:nvPr>
        </p:nvSpPr>
        <p:spPr>
          <a:xfrm>
            <a:off x="0" y="228600"/>
            <a:ext cx="9090734" cy="967521"/>
          </a:xfrm>
        </p:spPr>
        <p:txBody>
          <a:bodyPr/>
          <a:lstStyle/>
          <a:p>
            <a:r>
              <a:rPr lang="en-US" b="1" dirty="0" smtClean="0">
                <a:solidFill>
                  <a:srgbClr val="0000CC"/>
                </a:solidFill>
              </a:rPr>
              <a:t>In Class Exercise: Mass Conservation</a:t>
            </a:r>
            <a:endParaRPr lang="en-US" b="1" dirty="0">
              <a:solidFill>
                <a:srgbClr val="0000CC"/>
              </a:solidFill>
            </a:endParaRP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227120" y="1371600"/>
                <a:ext cx="8686800" cy="4525963"/>
              </a:xfrm>
            </p:spPr>
            <p:txBody>
              <a:bodyPr/>
              <a:lstStyle/>
              <a:p>
                <a:pPr marL="0" indent="0">
                  <a:buNone/>
                </a:pPr>
                <a:r>
                  <a:rPr lang="en-US" sz="2800" dirty="0" smtClean="0"/>
                  <a:t>Are the following mass conserving (stoichiometric) or not? Why?</a:t>
                </a:r>
              </a:p>
              <a:p>
                <a:pPr marL="514350" indent="-514350">
                  <a:buAutoNum type="arabicParenR"/>
                </a:pPr>
                <a:r>
                  <a:rPr lang="en-US" sz="2800" dirty="0" smtClean="0"/>
                  <a:t>The chemical reaction </a:t>
                </a:r>
                <a14:m>
                  <m:oMath xmlns:m="http://schemas.openxmlformats.org/officeDocument/2006/math">
                    <m:r>
                      <m:rPr>
                        <m:sty m:val="p"/>
                      </m:rPr>
                      <a:rPr lang="en-US" sz="2800" i="0">
                        <a:latin typeface="Cambria Math" panose="02040503050406030204" pitchFamily="18" charset="0"/>
                      </a:rPr>
                      <m:t>A</m:t>
                    </m:r>
                    <m:r>
                      <a:rPr lang="en-US" sz="2800" i="0">
                        <a:latin typeface="Cambria Math" panose="02040503050406030204" pitchFamily="18" charset="0"/>
                        <a:ea typeface="Cambria Math" panose="02040503050406030204" pitchFamily="18" charset="0"/>
                      </a:rPr>
                      <m:t>⇌</m:t>
                    </m:r>
                    <m:r>
                      <m:rPr>
                        <m:sty m:val="p"/>
                      </m:rPr>
                      <a:rPr lang="en-US" sz="2800" i="0">
                        <a:latin typeface="Cambria Math" panose="02040503050406030204" pitchFamily="18" charset="0"/>
                        <a:ea typeface="Cambria Math" panose="02040503050406030204" pitchFamily="18" charset="0"/>
                      </a:rPr>
                      <m:t>B</m:t>
                    </m:r>
                  </m:oMath>
                </a14:m>
                <a:endParaRPr lang="en-US" sz="2800" dirty="0" smtClean="0">
                  <a:latin typeface="Cambria Math" panose="02040503050406030204" pitchFamily="18" charset="0"/>
                  <a:ea typeface="Cambria Math" panose="02040503050406030204" pitchFamily="18" charset="0"/>
                </a:endParaRPr>
              </a:p>
              <a:p>
                <a:pPr marL="514350" indent="-514350">
                  <a:buAutoNum type="arabicParenR"/>
                </a:pPr>
                <a:endParaRPr lang="en-US" sz="2800" dirty="0" smtClean="0">
                  <a:latin typeface="Cambria Math" panose="02040503050406030204" pitchFamily="18" charset="0"/>
                  <a:ea typeface="Cambria Math" panose="02040503050406030204" pitchFamily="18" charset="0"/>
                </a:endParaRPr>
              </a:p>
              <a:p>
                <a:pPr marL="514350" indent="-514350">
                  <a:buAutoNum type="arabicParenR"/>
                </a:pPr>
                <a:r>
                  <a:rPr lang="en-US" sz="2800" dirty="0" smtClean="0">
                    <a:latin typeface="Cambria Math" panose="02040503050406030204" pitchFamily="18" charset="0"/>
                    <a:ea typeface="Cambria Math" panose="02040503050406030204" pitchFamily="18" charset="0"/>
                  </a:rPr>
                  <a:t>The activate reaction                 where </a:t>
                </a:r>
                <a14:m>
                  <m:oMath xmlns:m="http://schemas.openxmlformats.org/officeDocument/2006/math">
                    <m:sSub>
                      <m:sSubPr>
                        <m:ctrlPr>
                          <a:rPr lang="en-US" sz="2800" i="1" dirty="0" smtClean="0">
                            <a:latin typeface="Cambria Math" panose="02040503050406030204" pitchFamily="18" charset="0"/>
                            <a:ea typeface="Cambria Math" panose="02040503050406030204" pitchFamily="18" charset="0"/>
                          </a:rPr>
                        </m:ctrlPr>
                      </m:sSubPr>
                      <m:e>
                        <m:r>
                          <a:rPr lang="en-US" sz="2800" i="1" dirty="0" smtClean="0">
                            <a:latin typeface="Cambria Math" panose="02040503050406030204" pitchFamily="18" charset="0"/>
                            <a:ea typeface="Cambria Math" panose="02040503050406030204" pitchFamily="18" charset="0"/>
                          </a:rPr>
                          <m:t>𝑆</m:t>
                        </m:r>
                      </m:e>
                      <m:sub>
                        <m:r>
                          <a:rPr lang="en-US" sz="2800" i="1" dirty="0" smtClean="0">
                            <a:latin typeface="Cambria Math" panose="02040503050406030204" pitchFamily="18" charset="0"/>
                            <a:ea typeface="Cambria Math" panose="02040503050406030204" pitchFamily="18" charset="0"/>
                          </a:rPr>
                          <m:t>2</m:t>
                        </m:r>
                      </m:sub>
                    </m:sSub>
                  </m:oMath>
                </a14:m>
                <a:r>
                  <a:rPr lang="en-US" sz="2800" dirty="0" smtClean="0">
                    <a:latin typeface="Cambria Math" panose="02040503050406030204" pitchFamily="18" charset="0"/>
                    <a:ea typeface="Cambria Math" panose="02040503050406030204" pitchFamily="18" charset="0"/>
                  </a:rPr>
                  <a:t> is the phosphorylated form of </a:t>
                </a:r>
                <a14:m>
                  <m:oMath xmlns:m="http://schemas.openxmlformats.org/officeDocument/2006/math">
                    <m:sSub>
                      <m:sSubPr>
                        <m:ctrlPr>
                          <a:rPr lang="en-US" sz="2800" i="1" dirty="0" smtClean="0">
                            <a:latin typeface="Cambria Math" panose="02040503050406030204" pitchFamily="18" charset="0"/>
                            <a:ea typeface="Cambria Math" panose="02040503050406030204" pitchFamily="18" charset="0"/>
                          </a:rPr>
                        </m:ctrlPr>
                      </m:sSubPr>
                      <m:e>
                        <m:r>
                          <a:rPr lang="en-US" sz="2800" i="1" dirty="0" smtClean="0">
                            <a:latin typeface="Cambria Math" panose="02040503050406030204" pitchFamily="18" charset="0"/>
                            <a:ea typeface="Cambria Math" panose="02040503050406030204" pitchFamily="18" charset="0"/>
                          </a:rPr>
                          <m:t>𝑆</m:t>
                        </m:r>
                      </m:e>
                      <m:sub>
                        <m:r>
                          <a:rPr lang="en-US" sz="2800" i="1" dirty="0" smtClean="0">
                            <a:latin typeface="Cambria Math" panose="02040503050406030204" pitchFamily="18" charset="0"/>
                            <a:ea typeface="Cambria Math" panose="02040503050406030204" pitchFamily="18" charset="0"/>
                          </a:rPr>
                          <m:t>1</m:t>
                        </m:r>
                      </m:sub>
                    </m:sSub>
                  </m:oMath>
                </a14:m>
                <a:endParaRPr lang="en-US" sz="2800" dirty="0" smtClean="0">
                  <a:latin typeface="Cambria Math" panose="02040503050406030204" pitchFamily="18" charset="0"/>
                  <a:ea typeface="Cambria Math" panose="02040503050406030204" pitchFamily="18" charset="0"/>
                </a:endParaRPr>
              </a:p>
              <a:p>
                <a:pPr marL="514350" indent="-514350">
                  <a:buAutoNum type="arabicParenR"/>
                </a:pPr>
                <a:r>
                  <a:rPr lang="en-US" sz="2800" b="0" dirty="0" smtClean="0">
                    <a:ea typeface="Cambria Math" panose="02040503050406030204" pitchFamily="18" charset="0"/>
                  </a:rPr>
                  <a:t>The decay process: </a:t>
                </a:r>
                <a14:m>
                  <m:oMath xmlns:m="http://schemas.openxmlformats.org/officeDocument/2006/math">
                    <m:r>
                      <a:rPr lang="en-US" sz="2800" b="0" i="1" smtClean="0">
                        <a:latin typeface="Cambria Math" panose="02040503050406030204" pitchFamily="18" charset="0"/>
                        <a:ea typeface="Cambria Math" panose="02040503050406030204" pitchFamily="18" charset="0"/>
                      </a:rPr>
                      <m:t>𝐴</m:t>
                    </m:r>
                    <m:r>
                      <a:rPr lang="en-US" sz="2800" b="0" i="1" smtClean="0">
                        <a:latin typeface="Cambria Math" panose="02040503050406030204" pitchFamily="18" charset="0"/>
                        <a:ea typeface="Cambria Math" panose="02040503050406030204" pitchFamily="18" charset="0"/>
                      </a:rPr>
                      <m:t>→</m:t>
                    </m:r>
                  </m:oMath>
                </a14:m>
                <a:r>
                  <a:rPr lang="en-US" sz="2800" b="0" dirty="0" smtClean="0">
                    <a:latin typeface="Cambria Math" panose="02040503050406030204" pitchFamily="18" charset="0"/>
                    <a:ea typeface="Cambria Math" panose="02040503050406030204" pitchFamily="18" charset="0"/>
                  </a:rPr>
                  <a:t>  </a:t>
                </a:r>
              </a:p>
              <a:p>
                <a:pPr marL="514350" indent="-514350">
                  <a:buAutoNum type="arabicParenR"/>
                </a:pPr>
                <a:r>
                  <a:rPr lang="en-US" sz="2800" dirty="0" smtClean="0">
                    <a:latin typeface="Cambria Math" panose="02040503050406030204" pitchFamily="18" charset="0"/>
                    <a:ea typeface="Cambria Math" panose="02040503050406030204" pitchFamily="18" charset="0"/>
                  </a:rPr>
                  <a:t>The action of p53: </a:t>
                </a:r>
                <a14:m>
                  <m:oMath xmlns:m="http://schemas.openxmlformats.org/officeDocument/2006/math">
                    <m:r>
                      <m:rPr>
                        <m:sty m:val="p"/>
                      </m:rPr>
                      <a:rPr lang="en-US" sz="2800" i="0" dirty="0" smtClean="0">
                        <a:latin typeface="Cambria Math" panose="02040503050406030204" pitchFamily="18" charset="0"/>
                        <a:ea typeface="Cambria Math" panose="02040503050406030204" pitchFamily="18" charset="0"/>
                      </a:rPr>
                      <m:t>p</m:t>
                    </m:r>
                    <m:r>
                      <a:rPr lang="en-US" sz="2800" i="0" dirty="0" smtClean="0">
                        <a:latin typeface="Cambria Math" panose="02040503050406030204" pitchFamily="18" charset="0"/>
                        <a:ea typeface="Cambria Math" panose="02040503050406030204" pitchFamily="18" charset="0"/>
                      </a:rPr>
                      <m:t>53</m:t>
                    </m:r>
                    <m:r>
                      <a:rPr lang="en-US" sz="2800" i="1" dirty="0" smtClean="0">
                        <a:latin typeface="Cambria Math" panose="02040503050406030204" pitchFamily="18" charset="0"/>
                        <a:ea typeface="Cambria Math" panose="02040503050406030204" pitchFamily="18" charset="0"/>
                      </a:rPr>
                      <m:t>⊸</m:t>
                    </m:r>
                    <m:r>
                      <m:rPr>
                        <m:sty m:val="p"/>
                      </m:rPr>
                      <a:rPr lang="en-US" sz="2800" b="0" i="0" dirty="0" smtClean="0">
                        <a:latin typeface="Cambria Math" panose="02040503050406030204" pitchFamily="18" charset="0"/>
                        <a:ea typeface="Cambria Math" panose="02040503050406030204" pitchFamily="18" charset="0"/>
                      </a:rPr>
                      <m:t>cell</m:t>
                    </m:r>
                    <m:r>
                      <a:rPr lang="en-US" sz="2800" b="0" i="0" dirty="0" smtClean="0">
                        <a:latin typeface="Cambria Math" panose="02040503050406030204" pitchFamily="18" charset="0"/>
                        <a:ea typeface="Cambria Math" panose="02040503050406030204" pitchFamily="18" charset="0"/>
                      </a:rPr>
                      <m:t> </m:t>
                    </m:r>
                    <m:r>
                      <m:rPr>
                        <m:sty m:val="p"/>
                      </m:rPr>
                      <a:rPr lang="en-US" sz="2800" b="0" i="0" dirty="0" smtClean="0">
                        <a:latin typeface="Cambria Math" panose="02040503050406030204" pitchFamily="18" charset="0"/>
                        <a:ea typeface="Cambria Math" panose="02040503050406030204" pitchFamily="18" charset="0"/>
                      </a:rPr>
                      <m:t>death</m:t>
                    </m:r>
                  </m:oMath>
                </a14:m>
                <a:endParaRPr lang="en-US" sz="2800" b="0" dirty="0" smtClean="0">
                  <a:latin typeface="Cambria Math" panose="02040503050406030204" pitchFamily="18" charset="0"/>
                  <a:ea typeface="Cambria Math" panose="02040503050406030204" pitchFamily="18" charset="0"/>
                </a:endParaRPr>
              </a:p>
              <a:p>
                <a:pPr marL="514350" indent="-514350">
                  <a:buAutoNum type="arabicParenR"/>
                </a:pPr>
                <a:r>
                  <a:rPr lang="en-US" sz="2800" dirty="0" smtClean="0">
                    <a:latin typeface="Cambria Math" panose="02040503050406030204" pitchFamily="18" charset="0"/>
                    <a:ea typeface="Cambria Math" panose="02040503050406030204" pitchFamily="18" charset="0"/>
                  </a:rPr>
                  <a:t>The contribution of Glucose to cell growth</a:t>
                </a:r>
              </a:p>
              <a:p>
                <a:pPr marL="514350" indent="-514350">
                  <a:buAutoNum type="arabicParenR"/>
                </a:pPr>
                <a:r>
                  <a:rPr lang="en-US" sz="2800" dirty="0" smtClean="0">
                    <a:latin typeface="Cambria Math" panose="02040503050406030204" pitchFamily="18" charset="0"/>
                    <a:ea typeface="Cambria Math" panose="02040503050406030204" pitchFamily="18" charset="0"/>
                  </a:rPr>
                  <a:t>Protein production from a gene as shown</a:t>
                </a:r>
              </a:p>
              <a:p>
                <a:pPr marL="514350" indent="-514350">
                  <a:buAutoNum type="arabicParenR"/>
                </a:pPr>
                <a:endParaRPr lang="en-US" sz="2800" b="0" dirty="0" smtClean="0">
                  <a:latin typeface="Cambria Math" panose="02040503050406030204" pitchFamily="18" charset="0"/>
                  <a:ea typeface="Cambria Math" panose="02040503050406030204" pitchFamily="18" charset="0"/>
                </a:endParaRPr>
              </a:p>
              <a:p>
                <a:pPr marL="514350" indent="-514350">
                  <a:buAutoNum type="arabicParenR"/>
                </a:pPr>
                <a:endParaRPr lang="en-US" sz="2800" b="0" dirty="0" smtClean="0">
                  <a:latin typeface="Cambria Math" panose="02040503050406030204" pitchFamily="18" charset="0"/>
                  <a:ea typeface="Cambria Math" panose="02040503050406030204" pitchFamily="18" charset="0"/>
                </a:endParaRPr>
              </a:p>
              <a:p>
                <a:pPr marL="514350" indent="-514350">
                  <a:buAutoNum type="arabicParenR"/>
                </a:pPr>
                <a:endParaRPr lang="en-US" sz="2800" dirty="0" smtClean="0">
                  <a:latin typeface="Cambria Math" panose="02040503050406030204" pitchFamily="18" charset="0"/>
                  <a:ea typeface="Cambria Math" panose="02040503050406030204" pitchFamily="18" charset="0"/>
                </a:endParaRPr>
              </a:p>
              <a:p>
                <a:pPr marL="514350" indent="-514350">
                  <a:buAutoNum type="arabicParenR"/>
                </a:pPr>
                <a:endParaRPr lang="en-US" sz="2800" dirty="0"/>
              </a:p>
              <a:p>
                <a:pPr marL="514350" indent="-514350">
                  <a:buAutoNum type="arabicParenR"/>
                </a:pPr>
                <a:endParaRPr lang="en-US" sz="2800" dirty="0" smtClean="0">
                  <a:latin typeface="Cambria Math" panose="02040503050406030204" pitchFamily="18" charset="0"/>
                  <a:ea typeface="Cambria Math" panose="02040503050406030204" pitchFamily="18" charset="0"/>
                </a:endParaRP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227120" y="1371600"/>
                <a:ext cx="8686800" cy="4525963"/>
              </a:xfrm>
              <a:blipFill rotWithShape="0">
                <a:blip r:embed="rId4"/>
                <a:stretch>
                  <a:fillRect l="-1404" t="-1348" r="-702" b="-13342"/>
                </a:stretch>
              </a:blipFill>
            </p:spPr>
            <p:txBody>
              <a:bodyPr/>
              <a:lstStyle/>
              <a:p>
                <a:r>
                  <a:rPr lang="en-US">
                    <a:noFill/>
                  </a:rPr>
                  <a:t> </a:t>
                </a:r>
              </a:p>
            </p:txBody>
          </p:sp>
        </mc:Fallback>
      </mc:AlternateContent>
      <p:grpSp>
        <p:nvGrpSpPr>
          <p:cNvPr id="4" name="Group 3"/>
          <p:cNvGrpSpPr/>
          <p:nvPr/>
        </p:nvGrpSpPr>
        <p:grpSpPr>
          <a:xfrm>
            <a:off x="4038600" y="2743200"/>
            <a:ext cx="1300356" cy="1134317"/>
            <a:chOff x="7311202" y="3279276"/>
            <a:chExt cx="1300356" cy="1134317"/>
          </a:xfrm>
        </p:grpSpPr>
        <p:pic>
          <p:nvPicPr>
            <p:cNvPr id="5" name="Picture 4"/>
            <p:cNvPicPr>
              <a:picLocks noChangeAspect="1"/>
            </p:cNvPicPr>
            <p:nvPr/>
          </p:nvPicPr>
          <p:blipFill rotWithShape="1">
            <a:blip r:embed="rId5"/>
            <a:srcRect l="52168" r="10974"/>
            <a:stretch/>
          </p:blipFill>
          <p:spPr>
            <a:xfrm>
              <a:off x="7311202" y="3279276"/>
              <a:ext cx="1295400" cy="990600"/>
            </a:xfrm>
            <a:prstGeom prst="rect">
              <a:avLst/>
            </a:prstGeom>
          </p:spPr>
        </p:pic>
        <p:sp>
          <p:nvSpPr>
            <p:cNvPr id="6" name="TextBox 5"/>
            <p:cNvSpPr txBox="1"/>
            <p:nvPr/>
          </p:nvSpPr>
          <p:spPr>
            <a:xfrm>
              <a:off x="7311202" y="4044261"/>
              <a:ext cx="1300356" cy="369332"/>
            </a:xfrm>
            <a:prstGeom prst="rect">
              <a:avLst/>
            </a:prstGeom>
            <a:noFill/>
          </p:spPr>
          <p:txBody>
            <a:bodyPr wrap="none" rtlCol="0">
              <a:spAutoFit/>
            </a:bodyPr>
            <a:lstStyle/>
            <a:p>
              <a:r>
                <a:rPr lang="en-US" b="1" dirty="0" smtClean="0">
                  <a:solidFill>
                    <a:srgbClr val="0000CC"/>
                  </a:solidFill>
                </a:rPr>
                <a:t>Activation</a:t>
              </a:r>
              <a:endParaRPr lang="en-US" b="1" dirty="0">
                <a:solidFill>
                  <a:srgbClr val="0000CC"/>
                </a:solidFill>
              </a:endParaRPr>
            </a:p>
          </p:txBody>
        </p:sp>
      </p:grpSp>
      <p:pic>
        <p:nvPicPr>
          <p:cNvPr id="8" name="Picture 7" descr="Biocomplexity Logo"/>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descr="redblackblockiu"/>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280003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090734" cy="967521"/>
          </a:xfrm>
        </p:spPr>
        <p:txBody>
          <a:bodyPr/>
          <a:lstStyle/>
          <a:p>
            <a:r>
              <a:rPr lang="en-US" b="1" dirty="0" smtClean="0">
                <a:solidFill>
                  <a:srgbClr val="0000CC"/>
                </a:solidFill>
              </a:rPr>
              <a:t>In Class Exercise: Mass Conservation</a:t>
            </a:r>
            <a:endParaRPr lang="en-US" b="1" dirty="0">
              <a:solidFill>
                <a:srgbClr val="0000CC"/>
              </a:solidFill>
            </a:endParaRP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227120" y="1371600"/>
                <a:ext cx="8686800" cy="4525963"/>
              </a:xfrm>
            </p:spPr>
            <p:txBody>
              <a:bodyPr/>
              <a:lstStyle/>
              <a:p>
                <a:pPr marL="0" indent="0">
                  <a:buNone/>
                </a:pPr>
                <a:r>
                  <a:rPr lang="en-US" sz="2800" dirty="0" smtClean="0"/>
                  <a:t>Are the following mass conserving (stoichiometric) or not? Why?</a:t>
                </a:r>
              </a:p>
              <a:p>
                <a:pPr marL="514350" indent="-514350">
                  <a:buFont typeface="+mj-lt"/>
                  <a:buAutoNum type="arabicParenR" startAt="7"/>
                </a:pPr>
                <a:r>
                  <a:rPr lang="en-US" sz="2800" dirty="0" smtClean="0">
                    <a:latin typeface="Cambria Math" panose="02040503050406030204" pitchFamily="18" charset="0"/>
                    <a:ea typeface="Cambria Math" panose="02040503050406030204" pitchFamily="18" charset="0"/>
                  </a:rPr>
                  <a:t>Draw a mass conserving version of the activation reaction where </a:t>
                </a:r>
                <a14:m>
                  <m:oMath xmlns:m="http://schemas.openxmlformats.org/officeDocument/2006/math">
                    <m:sSub>
                      <m:sSubPr>
                        <m:ctrlPr>
                          <a:rPr lang="en-US" sz="2800" i="1" dirty="0" smtClean="0">
                            <a:latin typeface="Cambria Math" panose="02040503050406030204" pitchFamily="18" charset="0"/>
                            <a:ea typeface="Cambria Math" panose="02040503050406030204" pitchFamily="18" charset="0"/>
                          </a:rPr>
                        </m:ctrlPr>
                      </m:sSubPr>
                      <m:e>
                        <m:r>
                          <a:rPr lang="en-US" sz="2800" i="1" dirty="0" smtClean="0">
                            <a:latin typeface="Cambria Math" panose="02040503050406030204" pitchFamily="18" charset="0"/>
                            <a:ea typeface="Cambria Math" panose="02040503050406030204" pitchFamily="18" charset="0"/>
                          </a:rPr>
                          <m:t>𝑆</m:t>
                        </m:r>
                      </m:e>
                      <m:sub>
                        <m:r>
                          <a:rPr lang="en-US" sz="2800" i="1" dirty="0" smtClean="0">
                            <a:latin typeface="Cambria Math" panose="02040503050406030204" pitchFamily="18" charset="0"/>
                            <a:ea typeface="Cambria Math" panose="02040503050406030204" pitchFamily="18" charset="0"/>
                          </a:rPr>
                          <m:t>2</m:t>
                        </m:r>
                      </m:sub>
                    </m:sSub>
                  </m:oMath>
                </a14:m>
                <a:r>
                  <a:rPr lang="en-US" sz="2800" dirty="0" smtClean="0">
                    <a:latin typeface="Cambria Math" panose="02040503050406030204" pitchFamily="18" charset="0"/>
                    <a:ea typeface="Cambria Math" panose="02040503050406030204" pitchFamily="18" charset="0"/>
                  </a:rPr>
                  <a:t> is the phosphorylated form of </a:t>
                </a:r>
                <a14:m>
                  <m:oMath xmlns:m="http://schemas.openxmlformats.org/officeDocument/2006/math">
                    <m:sSub>
                      <m:sSubPr>
                        <m:ctrlPr>
                          <a:rPr lang="en-US" sz="2800" i="1" dirty="0" smtClean="0">
                            <a:latin typeface="Cambria Math" panose="02040503050406030204" pitchFamily="18" charset="0"/>
                            <a:ea typeface="Cambria Math" panose="02040503050406030204" pitchFamily="18" charset="0"/>
                          </a:rPr>
                        </m:ctrlPr>
                      </m:sSubPr>
                      <m:e>
                        <m:r>
                          <a:rPr lang="en-US" sz="2800" i="1" dirty="0" smtClean="0">
                            <a:latin typeface="Cambria Math" panose="02040503050406030204" pitchFamily="18" charset="0"/>
                            <a:ea typeface="Cambria Math" panose="02040503050406030204" pitchFamily="18" charset="0"/>
                          </a:rPr>
                          <m:t>𝑆</m:t>
                        </m:r>
                      </m:e>
                      <m:sub>
                        <m:r>
                          <a:rPr lang="en-US" sz="2800" i="1" dirty="0" smtClean="0">
                            <a:latin typeface="Cambria Math" panose="02040503050406030204" pitchFamily="18" charset="0"/>
                            <a:ea typeface="Cambria Math" panose="02040503050406030204" pitchFamily="18" charset="0"/>
                          </a:rPr>
                          <m:t>1</m:t>
                        </m:r>
                      </m:sub>
                    </m:sSub>
                  </m:oMath>
                </a14:m>
                <a:endParaRPr lang="en-US" sz="2800" dirty="0" smtClean="0">
                  <a:latin typeface="Cambria Math" panose="02040503050406030204" pitchFamily="18" charset="0"/>
                  <a:ea typeface="Cambria Math" panose="02040503050406030204" pitchFamily="18" charset="0"/>
                </a:endParaRPr>
              </a:p>
              <a:p>
                <a:pPr marL="514350" indent="-514350">
                  <a:buAutoNum type="arabicParenR" startAt="7"/>
                </a:pPr>
                <a:endParaRPr lang="en-US" sz="2800" b="0" dirty="0" smtClean="0">
                  <a:latin typeface="Cambria Math" panose="02040503050406030204" pitchFamily="18" charset="0"/>
                  <a:ea typeface="Cambria Math" panose="02040503050406030204" pitchFamily="18" charset="0"/>
                </a:endParaRPr>
              </a:p>
              <a:p>
                <a:pPr marL="514350" indent="-514350">
                  <a:buAutoNum type="arabicParenR" startAt="7"/>
                </a:pPr>
                <a:endParaRPr lang="en-US" sz="2800" b="0" dirty="0" smtClean="0">
                  <a:latin typeface="Cambria Math" panose="02040503050406030204" pitchFamily="18" charset="0"/>
                  <a:ea typeface="Cambria Math" panose="02040503050406030204" pitchFamily="18" charset="0"/>
                </a:endParaRPr>
              </a:p>
              <a:p>
                <a:pPr marL="514350" indent="-514350">
                  <a:buAutoNum type="arabicParenR" startAt="7"/>
                </a:pPr>
                <a:endParaRPr lang="en-US" sz="2800" dirty="0" smtClean="0">
                  <a:latin typeface="Cambria Math" panose="02040503050406030204" pitchFamily="18" charset="0"/>
                  <a:ea typeface="Cambria Math" panose="02040503050406030204" pitchFamily="18" charset="0"/>
                </a:endParaRPr>
              </a:p>
              <a:p>
                <a:pPr marL="514350" indent="-514350">
                  <a:buAutoNum type="arabicParenR" startAt="7"/>
                </a:pPr>
                <a:endParaRPr lang="en-US" sz="2800" dirty="0"/>
              </a:p>
              <a:p>
                <a:pPr marL="514350" indent="-514350">
                  <a:buAutoNum type="arabicParenR" startAt="7"/>
                </a:pPr>
                <a:endParaRPr lang="en-US" sz="2800" dirty="0" smtClean="0">
                  <a:latin typeface="Cambria Math" panose="02040503050406030204" pitchFamily="18" charset="0"/>
                  <a:ea typeface="Cambria Math" panose="02040503050406030204" pitchFamily="18" charset="0"/>
                </a:endParaRP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227120" y="1371600"/>
                <a:ext cx="8686800" cy="4525963"/>
              </a:xfrm>
              <a:blipFill rotWithShape="0">
                <a:blip r:embed="rId3"/>
                <a:stretch>
                  <a:fillRect l="-1404" t="-1348" r="-702"/>
                </a:stretch>
              </a:blipFill>
            </p:spPr>
            <p:txBody>
              <a:bodyPr/>
              <a:lstStyle/>
              <a:p>
                <a:r>
                  <a:rPr lang="en-US">
                    <a:noFill/>
                  </a:rPr>
                  <a:t> </a:t>
                </a:r>
              </a:p>
            </p:txBody>
          </p:sp>
        </mc:Fallback>
      </mc:AlternateContent>
      <p:grpSp>
        <p:nvGrpSpPr>
          <p:cNvPr id="4" name="Group 3"/>
          <p:cNvGrpSpPr/>
          <p:nvPr/>
        </p:nvGrpSpPr>
        <p:grpSpPr>
          <a:xfrm>
            <a:off x="4419600" y="3352800"/>
            <a:ext cx="1300356" cy="1134317"/>
            <a:chOff x="7311202" y="3279276"/>
            <a:chExt cx="1300356" cy="1134317"/>
          </a:xfrm>
        </p:grpSpPr>
        <p:pic>
          <p:nvPicPr>
            <p:cNvPr id="5" name="Picture 4"/>
            <p:cNvPicPr>
              <a:picLocks noChangeAspect="1"/>
            </p:cNvPicPr>
            <p:nvPr/>
          </p:nvPicPr>
          <p:blipFill rotWithShape="1">
            <a:blip r:embed="rId4"/>
            <a:srcRect l="52168" r="10974"/>
            <a:stretch/>
          </p:blipFill>
          <p:spPr>
            <a:xfrm>
              <a:off x="7311202" y="3279276"/>
              <a:ext cx="1295400" cy="990600"/>
            </a:xfrm>
            <a:prstGeom prst="rect">
              <a:avLst/>
            </a:prstGeom>
          </p:spPr>
        </p:pic>
        <p:sp>
          <p:nvSpPr>
            <p:cNvPr id="6" name="TextBox 5"/>
            <p:cNvSpPr txBox="1"/>
            <p:nvPr/>
          </p:nvSpPr>
          <p:spPr>
            <a:xfrm>
              <a:off x="7311202" y="4044261"/>
              <a:ext cx="1300356" cy="369332"/>
            </a:xfrm>
            <a:prstGeom prst="rect">
              <a:avLst/>
            </a:prstGeom>
            <a:noFill/>
          </p:spPr>
          <p:txBody>
            <a:bodyPr wrap="none" rtlCol="0">
              <a:spAutoFit/>
            </a:bodyPr>
            <a:lstStyle/>
            <a:p>
              <a:r>
                <a:rPr lang="en-US" b="1" dirty="0" smtClean="0">
                  <a:solidFill>
                    <a:srgbClr val="0000CC"/>
                  </a:solidFill>
                </a:rPr>
                <a:t>Activation</a:t>
              </a:r>
              <a:endParaRPr lang="en-US" b="1" dirty="0">
                <a:solidFill>
                  <a:srgbClr val="0000CC"/>
                </a:solidFill>
              </a:endParaRPr>
            </a:p>
          </p:txBody>
        </p:sp>
      </p:grpSp>
      <p:pic>
        <p:nvPicPr>
          <p:cNvPr id="7" name="Picture 6" descr="Biocomplexity Logo"/>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descr="redblackblockiu"/>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246825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0" y="0"/>
            <a:ext cx="6142183" cy="914400"/>
          </a:xfrm>
        </p:spPr>
        <p:txBody>
          <a:bodyPr/>
          <a:lstStyle/>
          <a:p>
            <a:r>
              <a:rPr lang="en-US" sz="3600" b="1" dirty="0">
                <a:solidFill>
                  <a:srgbClr val="1421DC"/>
                </a:solidFill>
              </a:rPr>
              <a:t>Clarification on </a:t>
            </a:r>
            <a:r>
              <a:rPr lang="en-US" sz="3600" b="1" dirty="0" smtClean="0">
                <a:solidFill>
                  <a:srgbClr val="1421DC"/>
                </a:solidFill>
              </a:rPr>
              <a:t>Arrows </a:t>
            </a:r>
          </a:p>
        </p:txBody>
      </p:sp>
      <p:sp>
        <p:nvSpPr>
          <p:cNvPr id="31747"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fld id="{C83B6CB5-5F98-4BAD-9EA2-BB65F3BB8815}" type="slidenum">
              <a:rPr lang="en-US" sz="1200">
                <a:solidFill>
                  <a:srgbClr val="898989"/>
                </a:solidFill>
                <a:ea typeface="ＭＳ Ｐゴシック" pitchFamily="34" charset="-128"/>
              </a:rPr>
              <a:pPr eaLnBrk="1" hangingPunct="1"/>
              <a:t>6</a:t>
            </a:fld>
            <a:endParaRPr lang="en-US" sz="1200">
              <a:solidFill>
                <a:srgbClr val="898989"/>
              </a:solidFill>
              <a:ea typeface="ＭＳ Ｐゴシック" pitchFamily="34" charset="-128"/>
            </a:endParaRPr>
          </a:p>
        </p:txBody>
      </p:sp>
      <p:pic>
        <p:nvPicPr>
          <p:cNvPr id="31748" name="Picture 3"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9" name="Picture 4"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Rectangle 14"/>
          <p:cNvSpPr/>
          <p:nvPr/>
        </p:nvSpPr>
        <p:spPr>
          <a:xfrm>
            <a:off x="304800" y="881817"/>
            <a:ext cx="6705599" cy="4241930"/>
          </a:xfrm>
          <a:prstGeom prst="rect">
            <a:avLst/>
          </a:prstGeom>
        </p:spPr>
        <p:txBody>
          <a:bodyPr wrap="square">
            <a:spAutoFit/>
          </a:bodyPr>
          <a:lstStyle/>
          <a:p>
            <a:pPr marL="0" marR="0">
              <a:lnSpc>
                <a:spcPct val="107000"/>
              </a:lnSpc>
              <a:spcBef>
                <a:spcPts val="0"/>
              </a:spcBef>
              <a:spcAft>
                <a:spcPts val="0"/>
              </a:spcAft>
            </a:pPr>
            <a:r>
              <a:rPr lang="en-US" sz="3200" dirty="0" smtClean="0">
                <a:latin typeface="Calibri" panose="020F0502020204030204" pitchFamily="34" charset="0"/>
                <a:ea typeface="Calibri" panose="020F0502020204030204" pitchFamily="34" charset="0"/>
                <a:cs typeface="Times New Roman" panose="02020603050405020304" pitchFamily="18" charset="0"/>
              </a:rPr>
              <a:t>Herbert’s text sometimes uses the number of arrows to represent the number of molecules produced or consumed in a reaction (see p. 41 Example 3.2 and p. 42 Figure 3.4), but he is not consistent</a:t>
            </a:r>
          </a:p>
          <a:p>
            <a:pPr marL="0" marR="0">
              <a:lnSpc>
                <a:spcPct val="107000"/>
              </a:lnSpc>
              <a:spcBef>
                <a:spcPts val="0"/>
              </a:spcBef>
              <a:spcAft>
                <a:spcPts val="0"/>
              </a:spcAft>
            </a:pPr>
            <a:endParaRPr lang="en-US" sz="2000" dirty="0">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000" dirty="0" smtClean="0">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0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2" name="Picture 1"/>
          <p:cNvPicPr>
            <a:picLocks noChangeAspect="1"/>
          </p:cNvPicPr>
          <p:nvPr/>
        </p:nvPicPr>
        <p:blipFill>
          <a:blip r:embed="rId5"/>
          <a:stretch>
            <a:fillRect/>
          </a:stretch>
        </p:blipFill>
        <p:spPr>
          <a:xfrm>
            <a:off x="6142183" y="0"/>
            <a:ext cx="3001817" cy="1734073"/>
          </a:xfrm>
          <a:prstGeom prst="rect">
            <a:avLst/>
          </a:prstGeom>
        </p:spPr>
      </p:pic>
      <p:grpSp>
        <p:nvGrpSpPr>
          <p:cNvPr id="9" name="Group 8"/>
          <p:cNvGrpSpPr/>
          <p:nvPr/>
        </p:nvGrpSpPr>
        <p:grpSpPr>
          <a:xfrm>
            <a:off x="1676400" y="4150695"/>
            <a:ext cx="5075383" cy="1293352"/>
            <a:chOff x="466409" y="5463273"/>
            <a:chExt cx="4382057" cy="912352"/>
          </a:xfrm>
        </p:grpSpPr>
        <p:pic>
          <p:nvPicPr>
            <p:cNvPr id="17" name="Picture 16"/>
            <p:cNvPicPr>
              <a:picLocks noChangeAspect="1"/>
            </p:cNvPicPr>
            <p:nvPr/>
          </p:nvPicPr>
          <p:blipFill rotWithShape="1">
            <a:blip r:embed="rId6"/>
            <a:srcRect l="29415" t="30559" r="30902" b="11678"/>
            <a:stretch/>
          </p:blipFill>
          <p:spPr>
            <a:xfrm>
              <a:off x="484188" y="5482648"/>
              <a:ext cx="1219201" cy="457201"/>
            </a:xfrm>
            <a:prstGeom prst="rect">
              <a:avLst/>
            </a:prstGeom>
          </p:spPr>
        </p:pic>
        <mc:AlternateContent xmlns:mc="http://schemas.openxmlformats.org/markup-compatibility/2006" xmlns:a14="http://schemas.microsoft.com/office/drawing/2010/main">
          <mc:Choice Requires="a14">
            <p:sp>
              <p:nvSpPr>
                <p:cNvPr id="5" name="Rectangle 4"/>
                <p:cNvSpPr/>
                <p:nvPr/>
              </p:nvSpPr>
              <p:spPr>
                <a:xfrm>
                  <a:off x="466409" y="5908777"/>
                  <a:ext cx="1108316"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ea typeface="Cambria Math" panose="02040503050406030204" pitchFamily="18" charset="0"/>
                          </a:rPr>
                          <m:t> </m:t>
                        </m:r>
                        <m:r>
                          <a:rPr lang="en-US" i="1">
                            <a:latin typeface="Cambria Math" panose="02040503050406030204" pitchFamily="18" charset="0"/>
                            <a:ea typeface="Cambria Math" panose="02040503050406030204" pitchFamily="18" charset="0"/>
                          </a:rPr>
                          <m:t>𝐵</m:t>
                        </m:r>
                        <m:r>
                          <a:rPr lang="en-US" i="1">
                            <a:latin typeface="Cambria Math" panose="02040503050406030204" pitchFamily="18" charset="0"/>
                            <a:ea typeface="Cambria Math" panose="02040503050406030204" pitchFamily="18" charset="0"/>
                          </a:rPr>
                          <m:t> ⇌3</m:t>
                        </m:r>
                        <m:r>
                          <a:rPr lang="en-US" i="1">
                            <a:latin typeface="Cambria Math" panose="02040503050406030204" pitchFamily="18" charset="0"/>
                            <a:ea typeface="Cambria Math" panose="02040503050406030204" pitchFamily="18" charset="0"/>
                          </a:rPr>
                          <m:t>𝐶</m:t>
                        </m:r>
                      </m:oMath>
                    </m:oMathPara>
                  </a14:m>
                  <a:endParaRPr lang="en-US" dirty="0"/>
                </a:p>
              </p:txBody>
            </p:sp>
          </mc:Choice>
          <mc:Fallback xmlns="">
            <p:sp>
              <p:nvSpPr>
                <p:cNvPr id="5" name="Rectangle 4"/>
                <p:cNvSpPr>
                  <a:spLocks noRot="1" noChangeAspect="1" noMove="1" noResize="1" noEditPoints="1" noAdjustHandles="1" noChangeArrowheads="1" noChangeShapeType="1" noTextEdit="1"/>
                </p:cNvSpPr>
                <p:nvPr/>
              </p:nvSpPr>
              <p:spPr>
                <a:xfrm>
                  <a:off x="466409" y="5908777"/>
                  <a:ext cx="1108316" cy="369332"/>
                </a:xfrm>
                <a:prstGeom prst="rect">
                  <a:avLst/>
                </a:prstGeom>
                <a:blipFill rotWithShape="0">
                  <a:blip r:embed="rId7"/>
                  <a:stretch>
                    <a:fillRect/>
                  </a:stretch>
                </a:blipFill>
              </p:spPr>
              <p:txBody>
                <a:bodyPr/>
                <a:lstStyle/>
                <a:p>
                  <a:r>
                    <a:rPr lang="en-US">
                      <a:noFill/>
                    </a:rPr>
                    <a:t> </a:t>
                  </a:r>
                </a:p>
              </p:txBody>
            </p:sp>
          </mc:Fallback>
        </mc:AlternateContent>
        <p:pic>
          <p:nvPicPr>
            <p:cNvPr id="18" name="Picture 17"/>
            <p:cNvPicPr>
              <a:picLocks noChangeAspect="1"/>
            </p:cNvPicPr>
            <p:nvPr/>
          </p:nvPicPr>
          <p:blipFill rotWithShape="1">
            <a:blip r:embed="rId6"/>
            <a:srcRect l="5975" t="49633" r="65149" b="28750"/>
            <a:stretch/>
          </p:blipFill>
          <p:spPr>
            <a:xfrm>
              <a:off x="1866892" y="5562829"/>
              <a:ext cx="1539062" cy="296838"/>
            </a:xfrm>
            <a:prstGeom prst="rect">
              <a:avLst/>
            </a:prstGeom>
          </p:spPr>
        </p:pic>
        <mc:AlternateContent xmlns:mc="http://schemas.openxmlformats.org/markup-compatibility/2006" xmlns:a14="http://schemas.microsoft.com/office/drawing/2010/main">
          <mc:Choice Requires="a14">
            <p:sp>
              <p:nvSpPr>
                <p:cNvPr id="6" name="Rectangle 5"/>
                <p:cNvSpPr/>
                <p:nvPr/>
              </p:nvSpPr>
              <p:spPr>
                <a:xfrm>
                  <a:off x="2041134" y="5893642"/>
                  <a:ext cx="1108445"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ea typeface="Cambria Math" panose="02040503050406030204" pitchFamily="18" charset="0"/>
                          </a:rPr>
                          <m:t>2 </m:t>
                        </m:r>
                        <m:r>
                          <a:rPr lang="en-US" i="1">
                            <a:latin typeface="Cambria Math" panose="02040503050406030204" pitchFamily="18" charset="0"/>
                            <a:ea typeface="Cambria Math" panose="02040503050406030204" pitchFamily="18" charset="0"/>
                          </a:rPr>
                          <m:t>𝐴</m:t>
                        </m:r>
                        <m:r>
                          <a:rPr lang="en-US" i="1">
                            <a:latin typeface="Cambria Math" panose="02040503050406030204" pitchFamily="18" charset="0"/>
                            <a:ea typeface="Cambria Math" panose="02040503050406030204" pitchFamily="18" charset="0"/>
                          </a:rPr>
                          <m:t> ⇌</m:t>
                        </m:r>
                        <m:r>
                          <a:rPr lang="en-US" i="1">
                            <a:latin typeface="Cambria Math" panose="02040503050406030204" pitchFamily="18" charset="0"/>
                            <a:ea typeface="Cambria Math" panose="02040503050406030204" pitchFamily="18" charset="0"/>
                          </a:rPr>
                          <m:t>𝐵</m:t>
                        </m:r>
                      </m:oMath>
                    </m:oMathPara>
                  </a14:m>
                  <a:endParaRPr lang="en-US" dirty="0"/>
                </a:p>
              </p:txBody>
            </p:sp>
          </mc:Choice>
          <mc:Fallback xmlns="">
            <p:sp>
              <p:nvSpPr>
                <p:cNvPr id="6" name="Rectangle 5"/>
                <p:cNvSpPr>
                  <a:spLocks noRot="1" noChangeAspect="1" noMove="1" noResize="1" noEditPoints="1" noAdjustHandles="1" noChangeArrowheads="1" noChangeShapeType="1" noTextEdit="1"/>
                </p:cNvSpPr>
                <p:nvPr/>
              </p:nvSpPr>
              <p:spPr>
                <a:xfrm>
                  <a:off x="2041134" y="5893642"/>
                  <a:ext cx="1108445" cy="369332"/>
                </a:xfrm>
                <a:prstGeom prst="rect">
                  <a:avLst/>
                </a:prstGeom>
                <a:blipFill rotWithShape="0">
                  <a:blip r:embed="rId8"/>
                  <a:stretch>
                    <a:fillRect/>
                  </a:stretch>
                </a:blipFill>
              </p:spPr>
              <p:txBody>
                <a:bodyPr/>
                <a:lstStyle/>
                <a:p>
                  <a:r>
                    <a:rPr lang="en-US">
                      <a:noFill/>
                    </a:rPr>
                    <a:t> </a:t>
                  </a:r>
                </a:p>
              </p:txBody>
            </p:sp>
          </mc:Fallback>
        </mc:AlternateContent>
        <p:grpSp>
          <p:nvGrpSpPr>
            <p:cNvPr id="7" name="Group 6"/>
            <p:cNvGrpSpPr/>
            <p:nvPr/>
          </p:nvGrpSpPr>
          <p:grpSpPr>
            <a:xfrm>
              <a:off x="3704502" y="5463273"/>
              <a:ext cx="1120494" cy="626418"/>
              <a:chOff x="5603286" y="5317182"/>
              <a:chExt cx="1120494" cy="626418"/>
            </a:xfrm>
          </p:grpSpPr>
          <p:pic>
            <p:nvPicPr>
              <p:cNvPr id="19" name="Picture 18"/>
              <p:cNvPicPr>
                <a:picLocks noChangeAspect="1"/>
              </p:cNvPicPr>
              <p:nvPr/>
            </p:nvPicPr>
            <p:blipFill rotWithShape="1">
              <a:blip r:embed="rId6"/>
              <a:srcRect l="64686" b="20858"/>
              <a:stretch/>
            </p:blipFill>
            <p:spPr>
              <a:xfrm>
                <a:off x="5638799" y="5317182"/>
                <a:ext cx="1084981" cy="626418"/>
              </a:xfrm>
              <a:prstGeom prst="rect">
                <a:avLst/>
              </a:prstGeom>
            </p:spPr>
          </p:pic>
          <p:pic>
            <p:nvPicPr>
              <p:cNvPr id="20" name="Picture 19"/>
              <p:cNvPicPr>
                <a:picLocks noChangeAspect="1"/>
              </p:cNvPicPr>
              <p:nvPr/>
            </p:nvPicPr>
            <p:blipFill rotWithShape="1">
              <a:blip r:embed="rId6"/>
              <a:srcRect l="5975" t="49633" r="89343" b="31399"/>
              <a:stretch/>
            </p:blipFill>
            <p:spPr>
              <a:xfrm>
                <a:off x="5603286" y="5408700"/>
                <a:ext cx="152401" cy="159075"/>
              </a:xfrm>
              <a:prstGeom prst="rect">
                <a:avLst/>
              </a:prstGeom>
            </p:spPr>
          </p:pic>
        </p:grpSp>
        <mc:AlternateContent xmlns:mc="http://schemas.openxmlformats.org/markup-compatibility/2006" xmlns:a14="http://schemas.microsoft.com/office/drawing/2010/main">
          <mc:Choice Requires="a14">
            <p:sp>
              <p:nvSpPr>
                <p:cNvPr id="8" name="Rectangle 7"/>
                <p:cNvSpPr/>
                <p:nvPr/>
              </p:nvSpPr>
              <p:spPr>
                <a:xfrm>
                  <a:off x="3487324" y="6006293"/>
                  <a:ext cx="1361142"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i="1" smtClean="0">
                            <a:latin typeface="Cambria Math" panose="02040503050406030204" pitchFamily="18" charset="0"/>
                            <a:ea typeface="Cambria Math" panose="02040503050406030204" pitchFamily="18" charset="0"/>
                          </a:rPr>
                          <m:t>𝐴</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𝐶</m:t>
                        </m:r>
                        <m:r>
                          <a:rPr lang="en-US" b="0" i="1" smtClean="0">
                            <a:latin typeface="Cambria Math" panose="02040503050406030204" pitchFamily="18" charset="0"/>
                            <a:ea typeface="Cambria Math" panose="02040503050406030204" pitchFamily="18" charset="0"/>
                          </a:rPr>
                          <m:t> ⇌</m:t>
                        </m:r>
                        <m:r>
                          <a:rPr lang="en-US" i="1">
                            <a:latin typeface="Cambria Math" panose="02040503050406030204" pitchFamily="18" charset="0"/>
                            <a:ea typeface="Cambria Math" panose="02040503050406030204" pitchFamily="18" charset="0"/>
                          </a:rPr>
                          <m:t>𝐷</m:t>
                        </m:r>
                      </m:oMath>
                    </m:oMathPara>
                  </a14:m>
                  <a:endParaRPr lang="en-US" dirty="0"/>
                </a:p>
              </p:txBody>
            </p:sp>
          </mc:Choice>
          <mc:Fallback xmlns="">
            <p:sp>
              <p:nvSpPr>
                <p:cNvPr id="8" name="Rectangle 7"/>
                <p:cNvSpPr>
                  <a:spLocks noRot="1" noChangeAspect="1" noMove="1" noResize="1" noEditPoints="1" noAdjustHandles="1" noChangeArrowheads="1" noChangeShapeType="1" noTextEdit="1"/>
                </p:cNvSpPr>
                <p:nvPr/>
              </p:nvSpPr>
              <p:spPr>
                <a:xfrm>
                  <a:off x="3487324" y="6006293"/>
                  <a:ext cx="1361142" cy="369332"/>
                </a:xfrm>
                <a:prstGeom prst="rect">
                  <a:avLst/>
                </a:prstGeom>
                <a:blipFill rotWithShape="0">
                  <a:blip r:embed="rId9"/>
                  <a:stretch>
                    <a:fillRect/>
                  </a:stretch>
                </a:blipFill>
              </p:spPr>
              <p:txBody>
                <a:bodyPr/>
                <a:lstStyle/>
                <a:p>
                  <a:r>
                    <a:rPr lang="en-US">
                      <a:noFill/>
                    </a:rPr>
                    <a:t> </a:t>
                  </a:r>
                </a:p>
              </p:txBody>
            </p:sp>
          </mc:Fallback>
        </mc:AlternateContent>
      </p:grpSp>
    </p:spTree>
    <p:extLst>
      <p:ext uri="{BB962C8B-B14F-4D97-AF65-F5344CB8AC3E}">
        <p14:creationId xmlns:p14="http://schemas.microsoft.com/office/powerpoint/2010/main" val="389769184"/>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6103" y="23079"/>
            <a:ext cx="8229600" cy="967521"/>
          </a:xfrm>
        </p:spPr>
        <p:txBody>
          <a:bodyPr/>
          <a:lstStyle/>
          <a:p>
            <a:r>
              <a:rPr lang="en-US" b="1" dirty="0" smtClean="0">
                <a:solidFill>
                  <a:srgbClr val="0000CC"/>
                </a:solidFill>
              </a:rPr>
              <a:t>Stoichiometric Amounts</a:t>
            </a:r>
            <a:endParaRPr lang="en-US" b="1" dirty="0">
              <a:solidFill>
                <a:srgbClr val="0000CC"/>
              </a:solidFill>
            </a:endParaRP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381000" y="914400"/>
                <a:ext cx="8686800" cy="4525963"/>
              </a:xfrm>
            </p:spPr>
            <p:txBody>
              <a:bodyPr/>
              <a:lstStyle/>
              <a:p>
                <a:r>
                  <a:rPr lang="en-US" dirty="0" smtClean="0"/>
                  <a:t>The </a:t>
                </a:r>
                <a:r>
                  <a:rPr lang="en-US" b="1" dirty="0" smtClean="0"/>
                  <a:t>stoichiometric amount </a:t>
                </a:r>
                <a:r>
                  <a:rPr lang="en-US" dirty="0" smtClean="0"/>
                  <a:t>is defined as the number of molecules of a particular reactant or product used or produced in a reaction </a:t>
                </a:r>
              </a:p>
              <a:p>
                <a:r>
                  <a:rPr lang="en-US" dirty="0" smtClean="0"/>
                  <a:t>Stoichiometric amounts are positive numbers</a:t>
                </a:r>
              </a:p>
              <a:p>
                <a:pPr lvl="1"/>
                <a:r>
                  <a:rPr lang="en-US" i="1" dirty="0" smtClean="0"/>
                  <a:t>E.g.</a:t>
                </a:r>
                <a:r>
                  <a:rPr lang="en-US" dirty="0">
                    <a:ea typeface="Cambria Math" panose="02040503050406030204" pitchFamily="18" charset="0"/>
                  </a:rPr>
                  <a:t> </a:t>
                </a:r>
                <a:r>
                  <a:rPr lang="en-US" dirty="0" smtClean="0">
                    <a:ea typeface="Cambria Math" panose="02040503050406030204" pitchFamily="18" charset="0"/>
                  </a:rPr>
                  <a:t>for </a:t>
                </a:r>
                <a14:m>
                  <m:oMath xmlns:m="http://schemas.openxmlformats.org/officeDocument/2006/math">
                    <m:r>
                      <a:rPr lang="en-US" i="1">
                        <a:latin typeface="Cambria Math" panose="02040503050406030204" pitchFamily="18" charset="0"/>
                        <a:ea typeface="Cambria Math" panose="02040503050406030204" pitchFamily="18" charset="0"/>
                      </a:rPr>
                      <m:t>2 </m:t>
                    </m:r>
                    <m:r>
                      <a:rPr lang="en-US" i="1">
                        <a:latin typeface="Cambria Math" panose="02040503050406030204" pitchFamily="18" charset="0"/>
                        <a:ea typeface="Cambria Math" panose="02040503050406030204" pitchFamily="18" charset="0"/>
                      </a:rPr>
                      <m:t>𝐴𝐷𝑃</m:t>
                    </m:r>
                    <m:r>
                      <a:rPr lang="en-US" i="1">
                        <a:latin typeface="Cambria Math" panose="02040503050406030204" pitchFamily="18" charset="0"/>
                        <a:ea typeface="Cambria Math" panose="02040503050406030204" pitchFamily="18" charset="0"/>
                      </a:rPr>
                      <m:t> ⇌</m:t>
                    </m:r>
                    <m:r>
                      <a:rPr lang="en-US" i="1">
                        <a:latin typeface="Cambria Math" panose="02040503050406030204" pitchFamily="18" charset="0"/>
                        <a:ea typeface="Cambria Math" panose="02040503050406030204" pitchFamily="18" charset="0"/>
                      </a:rPr>
                      <m:t>𝐴𝑇𝑃</m:t>
                    </m:r>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𝐴𝑀𝑃</m:t>
                    </m:r>
                  </m:oMath>
                </a14:m>
                <a:endParaRPr lang="en-US" dirty="0"/>
              </a:p>
              <a:p>
                <a:pPr lvl="1"/>
                <a:endParaRPr lang="en-US" i="1"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381000" y="914400"/>
                <a:ext cx="8686800" cy="4525963"/>
              </a:xfrm>
              <a:blipFill rotWithShape="0">
                <a:blip r:embed="rId4"/>
                <a:stretch>
                  <a:fillRect l="-1614" t="-1752" r="-1123"/>
                </a:stretch>
              </a:blipFill>
            </p:spPr>
            <p:txBody>
              <a:bodyPr/>
              <a:lstStyle/>
              <a:p>
                <a:r>
                  <a:rPr lang="en-US">
                    <a:noFill/>
                  </a:rPr>
                  <a:t> </a:t>
                </a:r>
              </a:p>
            </p:txBody>
          </p:sp>
        </mc:Fallback>
      </mc:AlternateContent>
      <p:sp>
        <p:nvSpPr>
          <p:cNvPr id="7" name="Rectangle 6"/>
          <p:cNvSpPr/>
          <p:nvPr/>
        </p:nvSpPr>
        <p:spPr>
          <a:xfrm>
            <a:off x="446102" y="4226623"/>
            <a:ext cx="8393097" cy="1077218"/>
          </a:xfrm>
          <a:prstGeom prst="rect">
            <a:avLst/>
          </a:prstGeom>
        </p:spPr>
        <p:txBody>
          <a:bodyPr wrap="square">
            <a:spAutoFit/>
          </a:bodyPr>
          <a:lstStyle/>
          <a:p>
            <a:pPr lvl="0">
              <a:spcBef>
                <a:spcPct val="20000"/>
              </a:spcBef>
            </a:pPr>
            <a:r>
              <a:rPr lang="en-US" sz="3200" dirty="0" smtClean="0">
                <a:solidFill>
                  <a:prstClr val="black"/>
                </a:solidFill>
              </a:rPr>
              <a:t>The Stoichiometric </a:t>
            </a:r>
            <a:r>
              <a:rPr lang="en-US" sz="3200" dirty="0">
                <a:solidFill>
                  <a:prstClr val="black"/>
                </a:solidFill>
              </a:rPr>
              <a:t>amount of ATP is </a:t>
            </a:r>
            <a:r>
              <a:rPr lang="en-US" sz="3200" dirty="0" smtClean="0">
                <a:solidFill>
                  <a:prstClr val="black"/>
                </a:solidFill>
              </a:rPr>
              <a:t>2 (LHS), </a:t>
            </a:r>
            <a:r>
              <a:rPr lang="en-US" sz="3200" dirty="0">
                <a:solidFill>
                  <a:prstClr val="black"/>
                </a:solidFill>
              </a:rPr>
              <a:t>ATP 1 </a:t>
            </a:r>
            <a:r>
              <a:rPr lang="en-US" sz="3200" dirty="0" smtClean="0">
                <a:solidFill>
                  <a:prstClr val="black"/>
                </a:solidFill>
              </a:rPr>
              <a:t>(RHS) and </a:t>
            </a:r>
            <a:r>
              <a:rPr lang="en-US" sz="3200" dirty="0">
                <a:solidFill>
                  <a:prstClr val="black"/>
                </a:solidFill>
              </a:rPr>
              <a:t>AMP </a:t>
            </a:r>
            <a:r>
              <a:rPr lang="en-US" sz="3200" dirty="0" smtClean="0">
                <a:solidFill>
                  <a:prstClr val="black"/>
                </a:solidFill>
              </a:rPr>
              <a:t>1 (RHS) </a:t>
            </a:r>
            <a:endParaRPr lang="en-US" sz="3200" dirty="0">
              <a:solidFill>
                <a:prstClr val="black"/>
              </a:solidFill>
            </a:endParaRPr>
          </a:p>
        </p:txBody>
      </p:sp>
      <p:sp>
        <p:nvSpPr>
          <p:cNvPr id="4" name="TextBox 3"/>
          <p:cNvSpPr txBox="1"/>
          <p:nvPr/>
        </p:nvSpPr>
        <p:spPr>
          <a:xfrm>
            <a:off x="4572000" y="6369784"/>
            <a:ext cx="3657600" cy="369332"/>
          </a:xfrm>
          <a:prstGeom prst="rect">
            <a:avLst/>
          </a:prstGeom>
          <a:noFill/>
        </p:spPr>
        <p:txBody>
          <a:bodyPr wrap="square" rtlCol="0">
            <a:spAutoFit/>
          </a:bodyPr>
          <a:lstStyle/>
          <a:p>
            <a:r>
              <a:rPr lang="en-US" dirty="0" smtClean="0"/>
              <a:t>Slide Courtesy of Herbert </a:t>
            </a:r>
            <a:r>
              <a:rPr lang="en-US" dirty="0" err="1" smtClean="0"/>
              <a:t>Sauro</a:t>
            </a:r>
            <a:endParaRPr lang="en-US" dirty="0"/>
          </a:p>
        </p:txBody>
      </p:sp>
      <p:pic>
        <p:nvPicPr>
          <p:cNvPr id="6" name="Picture 5" descr="Biocomplexity Logo"/>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descr="redblackblockiu"/>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4802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
            <a:ext cx="8229600" cy="876300"/>
          </a:xfrm>
        </p:spPr>
        <p:txBody>
          <a:bodyPr/>
          <a:lstStyle/>
          <a:p>
            <a:r>
              <a:rPr lang="en-US" b="1" dirty="0" smtClean="0">
                <a:solidFill>
                  <a:srgbClr val="0000CC"/>
                </a:solidFill>
              </a:rPr>
              <a:t>Dynamics: Rates of Change</a:t>
            </a:r>
            <a:endParaRPr lang="en-US" b="1" dirty="0">
              <a:solidFill>
                <a:srgbClr val="0000CC"/>
              </a:solidFill>
            </a:endParaRP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57200" y="914400"/>
                <a:ext cx="8229600" cy="4525963"/>
              </a:xfrm>
            </p:spPr>
            <p:txBody>
              <a:bodyPr/>
              <a:lstStyle/>
              <a:p>
                <a:pPr marL="0" indent="0">
                  <a:buNone/>
                </a:pPr>
                <a:r>
                  <a:rPr lang="en-US" dirty="0" smtClean="0"/>
                  <a:t>The </a:t>
                </a:r>
                <a:r>
                  <a:rPr lang="en-US" i="1" dirty="0" smtClean="0"/>
                  <a:t>rate of change </a:t>
                </a:r>
                <a:r>
                  <a:rPr lang="en-US" dirty="0" smtClean="0"/>
                  <a:t>is the time derivative of concentration or amount (depending on units) of a species</a:t>
                </a:r>
                <a:endParaRPr lang="en-US" dirty="0">
                  <a:latin typeface="Cambria Math" panose="02040503050406030204" pitchFamily="18" charset="0"/>
                  <a:ea typeface="Cambria Math" panose="02040503050406030204" pitchFamily="18" charset="0"/>
                </a:endParaRPr>
              </a:p>
              <a:p>
                <a:pPr marL="0" indent="0">
                  <a:buNone/>
                </a:pPr>
                <a14:m>
                  <m:oMathPara xmlns:m="http://schemas.openxmlformats.org/officeDocument/2006/math">
                    <m:oMathParaPr>
                      <m:jc m:val="centerGroup"/>
                    </m:oMathParaPr>
                    <m:oMath xmlns:m="http://schemas.openxmlformats.org/officeDocument/2006/math">
                      <m:r>
                        <m:rPr>
                          <m:nor/>
                        </m:rPr>
                        <a:rPr lang="en-US">
                          <a:latin typeface="Cambria Math" panose="02040503050406030204" pitchFamily="18" charset="0"/>
                          <a:ea typeface="Cambria Math" panose="02040503050406030204" pitchFamily="18" charset="0"/>
                        </a:rPr>
                        <m:t>Rate</m:t>
                      </m:r>
                      <m:r>
                        <a:rPr lang="en-US" i="1">
                          <a:latin typeface="Cambria Math" panose="02040503050406030204" pitchFamily="18" charset="0"/>
                          <a:ea typeface="Cambria Math" panose="02040503050406030204" pitchFamily="18" charset="0"/>
                        </a:rPr>
                        <m:t>=</m:t>
                      </m:r>
                      <m:f>
                        <m:fPr>
                          <m:ctrlPr>
                            <a:rPr lang="en-US" i="1">
                              <a:latin typeface="Cambria Math" panose="02040503050406030204" pitchFamily="18" charset="0"/>
                              <a:ea typeface="Cambria Math" panose="02040503050406030204" pitchFamily="18" charset="0"/>
                            </a:rPr>
                          </m:ctrlPr>
                        </m:fPr>
                        <m:num>
                          <m:r>
                            <a:rPr lang="en-US" i="1">
                              <a:latin typeface="Cambria Math" panose="02040503050406030204" pitchFamily="18" charset="0"/>
                              <a:ea typeface="Cambria Math" panose="02040503050406030204" pitchFamily="18" charset="0"/>
                            </a:rPr>
                            <m:t>𝑑</m:t>
                          </m:r>
                          <m:r>
                            <a:rPr lang="en-US" b="0" i="1" smtClean="0">
                              <a:latin typeface="Cambria Math" panose="02040503050406030204" pitchFamily="18" charset="0"/>
                              <a:ea typeface="Cambria Math" panose="02040503050406030204" pitchFamily="18" charset="0"/>
                            </a:rPr>
                            <m:t>𝐴</m:t>
                          </m:r>
                        </m:num>
                        <m:den>
                          <m:r>
                            <a:rPr lang="en-US" i="1">
                              <a:latin typeface="Cambria Math" panose="02040503050406030204" pitchFamily="18" charset="0"/>
                              <a:ea typeface="Cambria Math" panose="02040503050406030204" pitchFamily="18" charset="0"/>
                            </a:rPr>
                            <m:t>𝑑𝑡</m:t>
                          </m:r>
                        </m:den>
                      </m:f>
                    </m:oMath>
                  </m:oMathPara>
                </a14:m>
                <a:endParaRPr lang="en-US" dirty="0" smtClean="0"/>
              </a:p>
              <a:p>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57200" y="914400"/>
                <a:ext cx="8229600" cy="4525963"/>
              </a:xfrm>
              <a:blipFill rotWithShape="0">
                <a:blip r:embed="rId2"/>
                <a:stretch>
                  <a:fillRect l="-1852" t="-1752"/>
                </a:stretch>
              </a:blipFill>
            </p:spPr>
            <p:txBody>
              <a:bodyPr/>
              <a:lstStyle/>
              <a:p>
                <a:r>
                  <a:rPr lang="en-US">
                    <a:noFill/>
                  </a:rPr>
                  <a:t> </a:t>
                </a:r>
              </a:p>
            </p:txBody>
          </p:sp>
        </mc:Fallback>
      </mc:AlternateContent>
      <p:sp>
        <p:nvSpPr>
          <p:cNvPr id="6" name="TextBox 5"/>
          <p:cNvSpPr txBox="1"/>
          <p:nvPr/>
        </p:nvSpPr>
        <p:spPr>
          <a:xfrm>
            <a:off x="4572000" y="6369784"/>
            <a:ext cx="3657600" cy="369332"/>
          </a:xfrm>
          <a:prstGeom prst="rect">
            <a:avLst/>
          </a:prstGeom>
          <a:noFill/>
        </p:spPr>
        <p:txBody>
          <a:bodyPr wrap="square" rtlCol="0">
            <a:spAutoFit/>
          </a:bodyPr>
          <a:lstStyle/>
          <a:p>
            <a:r>
              <a:rPr lang="en-US" dirty="0" smtClean="0"/>
              <a:t>Slide Courtesy of Herbert </a:t>
            </a:r>
            <a:r>
              <a:rPr lang="en-US" dirty="0" err="1" smtClean="0"/>
              <a:t>Sauro</a:t>
            </a:r>
            <a:endParaRPr lang="en-US" dirty="0"/>
          </a:p>
        </p:txBody>
      </p:sp>
      <p:sp>
        <p:nvSpPr>
          <p:cNvPr id="4" name="Rectangle 3"/>
          <p:cNvSpPr/>
          <p:nvPr/>
        </p:nvSpPr>
        <p:spPr>
          <a:xfrm>
            <a:off x="533400" y="3657600"/>
            <a:ext cx="4876800" cy="1815882"/>
          </a:xfrm>
          <a:prstGeom prst="rect">
            <a:avLst/>
          </a:prstGeom>
        </p:spPr>
        <p:txBody>
          <a:bodyPr wrap="square">
            <a:spAutoFit/>
          </a:bodyPr>
          <a:lstStyle/>
          <a:p>
            <a:pPr marL="0" indent="0">
              <a:buNone/>
            </a:pPr>
            <a:r>
              <a:rPr lang="en-US" sz="2800" dirty="0"/>
              <a:t>The rate may depend on the concentration of the reactants and thus change as the reaction progresses</a:t>
            </a:r>
          </a:p>
        </p:txBody>
      </p:sp>
      <p:pic>
        <p:nvPicPr>
          <p:cNvPr id="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00737" y="3671656"/>
            <a:ext cx="3014663" cy="23969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mc:AlternateContent xmlns:mc="http://schemas.openxmlformats.org/markup-compatibility/2006" xmlns:a14="http://schemas.microsoft.com/office/drawing/2010/main">
        <mc:Choice Requires="a14">
          <p:sp>
            <p:nvSpPr>
              <p:cNvPr id="8" name="TextBox 7"/>
              <p:cNvSpPr txBox="1"/>
              <p:nvPr/>
            </p:nvSpPr>
            <p:spPr>
              <a:xfrm>
                <a:off x="6493668" y="3121900"/>
                <a:ext cx="1828800" cy="553998"/>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sz="3600" b="0" i="1" smtClean="0">
                          <a:latin typeface="Cambria Math" panose="02040503050406030204" pitchFamily="18" charset="0"/>
                        </a:rPr>
                        <m:t>𝐴</m:t>
                      </m:r>
                      <m:r>
                        <a:rPr lang="en-US" sz="3600" b="0" i="1" smtClean="0">
                          <a:latin typeface="Cambria Math" panose="02040503050406030204" pitchFamily="18" charset="0"/>
                        </a:rPr>
                        <m:t> →</m:t>
                      </m:r>
                      <m:r>
                        <a:rPr lang="en-US" sz="3600" b="0" i="1" smtClean="0">
                          <a:latin typeface="Cambria Math" panose="02040503050406030204" pitchFamily="18" charset="0"/>
                        </a:rPr>
                        <m:t>𝐵</m:t>
                      </m:r>
                    </m:oMath>
                  </m:oMathPara>
                </a14:m>
                <a:endParaRPr lang="en-US" sz="3600" dirty="0"/>
              </a:p>
            </p:txBody>
          </p:sp>
        </mc:Choice>
        <mc:Fallback xmlns="">
          <p:sp>
            <p:nvSpPr>
              <p:cNvPr id="8" name="TextBox 7"/>
              <p:cNvSpPr txBox="1">
                <a:spLocks noRot="1" noChangeAspect="1" noMove="1" noResize="1" noEditPoints="1" noAdjustHandles="1" noChangeArrowheads="1" noChangeShapeType="1" noTextEdit="1"/>
              </p:cNvSpPr>
              <p:nvPr/>
            </p:nvSpPr>
            <p:spPr>
              <a:xfrm>
                <a:off x="6493668" y="3121900"/>
                <a:ext cx="1828800" cy="553998"/>
              </a:xfrm>
              <a:prstGeom prst="rect">
                <a:avLst/>
              </a:prstGeom>
              <a:blipFill rotWithShape="0">
                <a:blip r:embed="rId5"/>
                <a:stretch>
                  <a:fillRect/>
                </a:stretch>
              </a:blipFill>
            </p:spPr>
            <p:txBody>
              <a:bodyPr/>
              <a:lstStyle/>
              <a:p>
                <a:r>
                  <a:rPr lang="en-US">
                    <a:noFill/>
                  </a:rPr>
                  <a:t> </a:t>
                </a:r>
              </a:p>
            </p:txBody>
          </p:sp>
        </mc:Fallback>
      </mc:AlternateContent>
      <p:pic>
        <p:nvPicPr>
          <p:cNvPr id="9" name="Picture 8" descr="Biocomplexity Logo"/>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9" descr="redblackblockiu"/>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14352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762000"/>
          </a:xfrm>
        </p:spPr>
        <p:txBody>
          <a:bodyPr/>
          <a:lstStyle/>
          <a:p>
            <a:r>
              <a:rPr lang="en-US" b="1" dirty="0" smtClean="0">
                <a:solidFill>
                  <a:srgbClr val="0000CC"/>
                </a:solidFill>
              </a:rPr>
              <a:t>Rates of Change</a:t>
            </a:r>
            <a:endParaRPr lang="en-US" b="1" dirty="0">
              <a:solidFill>
                <a:srgbClr val="0000CC"/>
              </a:solidFill>
            </a:endParaRP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304800" y="914400"/>
                <a:ext cx="8229600" cy="4525963"/>
              </a:xfrm>
            </p:spPr>
            <p:txBody>
              <a:bodyPr>
                <a:normAutofit fontScale="92500" lnSpcReduction="10000"/>
              </a:bodyPr>
              <a:lstStyle/>
              <a:p>
                <a:r>
                  <a:rPr lang="en-US" dirty="0" smtClean="0"/>
                  <a:t>When reporting a </a:t>
                </a:r>
                <a:r>
                  <a:rPr lang="en-US" b="1" dirty="0" smtClean="0"/>
                  <a:t>rate of change</a:t>
                </a:r>
                <a:r>
                  <a:rPr lang="en-US" dirty="0" smtClean="0"/>
                  <a:t>, it is important to name the species that was used to make the measurement </a:t>
                </a:r>
              </a:p>
              <a:p>
                <a:r>
                  <a:rPr lang="en-US" dirty="0" smtClean="0"/>
                  <a:t>For example, in the reaction </a:t>
                </a:r>
                <a14:m>
                  <m:oMath xmlns:m="http://schemas.openxmlformats.org/officeDocument/2006/math">
                    <m:r>
                      <a:rPr lang="en-US" b="0" i="1" smtClean="0">
                        <a:latin typeface="Cambria Math" panose="02040503050406030204" pitchFamily="18" charset="0"/>
                      </a:rPr>
                      <m:t>2</m:t>
                    </m:r>
                    <m:r>
                      <a:rPr lang="en-US" b="0" i="1" smtClean="0">
                        <a:latin typeface="Cambria Math" panose="02040503050406030204" pitchFamily="18" charset="0"/>
                      </a:rPr>
                      <m:t>𝐴</m:t>
                    </m:r>
                    <m:r>
                      <a:rPr lang="en-US" b="0" i="1" smtClean="0">
                        <a:latin typeface="Cambria Math" panose="02040503050406030204" pitchFamily="18" charset="0"/>
                      </a:rPr>
                      <m:t> →</m:t>
                    </m:r>
                    <m:r>
                      <a:rPr lang="en-US" b="0" i="1" smtClean="0">
                        <a:latin typeface="Cambria Math" panose="02040503050406030204" pitchFamily="18" charset="0"/>
                      </a:rPr>
                      <m:t>𝐵</m:t>
                    </m:r>
                  </m:oMath>
                </a14:m>
                <a:r>
                  <a:rPr lang="en-US" dirty="0" smtClean="0"/>
                  <a:t>, the rate of change of </a:t>
                </a:r>
                <a14:m>
                  <m:oMath xmlns:m="http://schemas.openxmlformats.org/officeDocument/2006/math">
                    <m:r>
                      <a:rPr lang="en-US" i="1" dirty="0" smtClean="0">
                        <a:latin typeface="Cambria Math" panose="02040503050406030204" pitchFamily="18" charset="0"/>
                      </a:rPr>
                      <m:t>𝐴</m:t>
                    </m:r>
                  </m:oMath>
                </a14:m>
                <a:r>
                  <a:rPr lang="en-US" dirty="0" smtClean="0"/>
                  <a:t> is twice the rate of change of </a:t>
                </a:r>
                <a14:m>
                  <m:oMath xmlns:m="http://schemas.openxmlformats.org/officeDocument/2006/math">
                    <m:r>
                      <a:rPr lang="en-US" i="1" dirty="0" smtClean="0">
                        <a:latin typeface="Cambria Math" panose="02040503050406030204" pitchFamily="18" charset="0"/>
                      </a:rPr>
                      <m:t>𝐵</m:t>
                    </m:r>
                  </m:oMath>
                </a14:m>
                <a:r>
                  <a:rPr lang="en-US" dirty="0" smtClean="0"/>
                  <a:t> </a:t>
                </a:r>
              </a:p>
              <a:p>
                <a:r>
                  <a:rPr lang="en-US" dirty="0" smtClean="0"/>
                  <a:t>In addition, the rate of change of </a:t>
                </a:r>
                <a14:m>
                  <m:oMath xmlns:m="http://schemas.openxmlformats.org/officeDocument/2006/math">
                    <m:r>
                      <a:rPr lang="en-US" i="1" dirty="0" smtClean="0">
                        <a:latin typeface="Cambria Math" panose="02040503050406030204" pitchFamily="18" charset="0"/>
                      </a:rPr>
                      <m:t>𝐴</m:t>
                    </m:r>
                  </m:oMath>
                </a14:m>
                <a:r>
                  <a:rPr lang="en-US" dirty="0" smtClean="0"/>
                  <a:t> is </a:t>
                </a:r>
                <a:r>
                  <a:rPr lang="en-US" b="1" dirty="0" smtClean="0">
                    <a:solidFill>
                      <a:srgbClr val="FF0000"/>
                    </a:solidFill>
                  </a:rPr>
                  <a:t>negative</a:t>
                </a:r>
                <a:r>
                  <a:rPr lang="en-US" dirty="0" smtClean="0">
                    <a:solidFill>
                      <a:srgbClr val="FF0000"/>
                    </a:solidFill>
                  </a:rPr>
                  <a:t> </a:t>
                </a:r>
                <a:r>
                  <a:rPr lang="en-US" dirty="0" smtClean="0"/>
                  <a:t>because it is consumed, whereas the rate of change of </a:t>
                </a:r>
                <a14:m>
                  <m:oMath xmlns:m="http://schemas.openxmlformats.org/officeDocument/2006/math">
                    <m:r>
                      <a:rPr lang="en-US" i="1" dirty="0" smtClean="0">
                        <a:latin typeface="Cambria Math" panose="02040503050406030204" pitchFamily="18" charset="0"/>
                      </a:rPr>
                      <m:t>𝐵</m:t>
                    </m:r>
                  </m:oMath>
                </a14:m>
                <a:r>
                  <a:rPr lang="en-US" dirty="0" smtClean="0"/>
                  <a:t> is </a:t>
                </a:r>
                <a:r>
                  <a:rPr lang="en-US" b="1" dirty="0" smtClean="0">
                    <a:solidFill>
                      <a:srgbClr val="00CC00"/>
                    </a:solidFill>
                  </a:rPr>
                  <a:t>positive</a:t>
                </a:r>
                <a:r>
                  <a:rPr lang="en-US" dirty="0" smtClean="0"/>
                  <a:t> because it is being made</a:t>
                </a:r>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304800" y="914400"/>
                <a:ext cx="8229600" cy="4525963"/>
              </a:xfrm>
              <a:blipFill rotWithShape="0">
                <a:blip r:embed="rId2"/>
                <a:stretch>
                  <a:fillRect l="-1481" t="-2830" r="-2444" b="-1213"/>
                </a:stretch>
              </a:blipFill>
            </p:spPr>
            <p:txBody>
              <a:bodyPr/>
              <a:lstStyle/>
              <a:p>
                <a:r>
                  <a:rPr lang="en-US">
                    <a:noFill/>
                  </a:rPr>
                  <a:t> </a:t>
                </a:r>
              </a:p>
            </p:txBody>
          </p:sp>
        </mc:Fallback>
      </mc:AlternateContent>
      <p:sp>
        <p:nvSpPr>
          <p:cNvPr id="4" name="TextBox 3"/>
          <p:cNvSpPr txBox="1"/>
          <p:nvPr/>
        </p:nvSpPr>
        <p:spPr>
          <a:xfrm>
            <a:off x="4572000" y="6369784"/>
            <a:ext cx="3657600" cy="369332"/>
          </a:xfrm>
          <a:prstGeom prst="rect">
            <a:avLst/>
          </a:prstGeom>
          <a:noFill/>
        </p:spPr>
        <p:txBody>
          <a:bodyPr wrap="square" rtlCol="0">
            <a:spAutoFit/>
          </a:bodyPr>
          <a:lstStyle/>
          <a:p>
            <a:r>
              <a:rPr lang="en-US" dirty="0" smtClean="0"/>
              <a:t>Slide Courtesy of Herbert </a:t>
            </a:r>
            <a:r>
              <a:rPr lang="en-US" dirty="0" err="1" smtClean="0"/>
              <a:t>Sauro</a:t>
            </a:r>
            <a:endParaRPr lang="en-US" dirty="0"/>
          </a:p>
        </p:txBody>
      </p:sp>
      <p:pic>
        <p:nvPicPr>
          <p:cNvPr id="5"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672296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2047" y="0"/>
            <a:ext cx="8229600" cy="838200"/>
          </a:xfrm>
        </p:spPr>
        <p:txBody>
          <a:bodyPr/>
          <a:lstStyle/>
          <a:p>
            <a:r>
              <a:rPr lang="en-US" b="1" dirty="0" smtClean="0">
                <a:solidFill>
                  <a:srgbClr val="0000CC"/>
                </a:solidFill>
              </a:rPr>
              <a:t>Stoichiometric Coefficients</a:t>
            </a:r>
            <a:endParaRPr lang="en-US" b="1" dirty="0">
              <a:solidFill>
                <a:srgbClr val="0000CC"/>
              </a:solidFill>
            </a:endParaRPr>
          </a:p>
        </p:txBody>
      </p:sp>
      <p:sp>
        <p:nvSpPr>
          <p:cNvPr id="3" name="Content Placeholder 2"/>
          <p:cNvSpPr>
            <a:spLocks noGrp="1"/>
          </p:cNvSpPr>
          <p:nvPr>
            <p:ph idx="1"/>
          </p:nvPr>
        </p:nvSpPr>
        <p:spPr>
          <a:xfrm>
            <a:off x="304800" y="914400"/>
            <a:ext cx="8229600" cy="4525963"/>
          </a:xfrm>
        </p:spPr>
        <p:txBody>
          <a:bodyPr>
            <a:normAutofit lnSpcReduction="10000"/>
          </a:bodyPr>
          <a:lstStyle/>
          <a:p>
            <a:r>
              <a:rPr lang="en-US" dirty="0" smtClean="0"/>
              <a:t>The </a:t>
            </a:r>
            <a:r>
              <a:rPr lang="en-US" b="1" dirty="0" smtClean="0"/>
              <a:t>stoichiometry coefficient </a:t>
            </a:r>
            <a:r>
              <a:rPr lang="en-US" dirty="0" smtClean="0"/>
              <a:t>refers to the relative amount of substance that is consumed and/or produced by a reaction</a:t>
            </a:r>
          </a:p>
          <a:p>
            <a:r>
              <a:rPr lang="en-US" dirty="0" smtClean="0"/>
              <a:t>The </a:t>
            </a:r>
            <a:r>
              <a:rPr lang="en-US" b="1" dirty="0" smtClean="0"/>
              <a:t>species stoichiometric coefficient </a:t>
            </a:r>
            <a:r>
              <a:rPr lang="en-US" dirty="0" smtClean="0"/>
              <a:t>is the </a:t>
            </a:r>
            <a:r>
              <a:rPr lang="en-US" b="1" dirty="0" smtClean="0"/>
              <a:t>difference</a:t>
            </a:r>
            <a:r>
              <a:rPr lang="en-US" dirty="0" smtClean="0"/>
              <a:t> between the stoichiometric amounts of a given species on the product side and the stoichiometric amount of the same species on the reactant side</a:t>
            </a:r>
            <a:endParaRPr lang="en-US" dirty="0"/>
          </a:p>
        </p:txBody>
      </p:sp>
      <p:sp>
        <p:nvSpPr>
          <p:cNvPr id="4" name="TextBox 3"/>
          <p:cNvSpPr txBox="1"/>
          <p:nvPr/>
        </p:nvSpPr>
        <p:spPr>
          <a:xfrm>
            <a:off x="4572000" y="6369784"/>
            <a:ext cx="3657600" cy="369332"/>
          </a:xfrm>
          <a:prstGeom prst="rect">
            <a:avLst/>
          </a:prstGeom>
          <a:noFill/>
        </p:spPr>
        <p:txBody>
          <a:bodyPr wrap="square" rtlCol="0">
            <a:spAutoFit/>
          </a:bodyPr>
          <a:lstStyle/>
          <a:p>
            <a:r>
              <a:rPr lang="en-US" dirty="0" smtClean="0"/>
              <a:t>Slide Courtesy of Herbert </a:t>
            </a:r>
            <a:r>
              <a:rPr lang="en-US" dirty="0" err="1" smtClean="0"/>
              <a:t>Sauro</a:t>
            </a:r>
            <a:endParaRPr lang="en-US" dirty="0"/>
          </a:p>
        </p:txBody>
      </p:sp>
      <p:pic>
        <p:nvPicPr>
          <p:cNvPr id="5" name="Picture 4" descr="Biocomplexity Logo"/>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descr="redblackblocki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866780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0210" y="0"/>
            <a:ext cx="8229600" cy="838200"/>
          </a:xfrm>
        </p:spPr>
        <p:txBody>
          <a:bodyPr/>
          <a:lstStyle/>
          <a:p>
            <a:r>
              <a:rPr lang="en-US" b="1" dirty="0" smtClean="0">
                <a:solidFill>
                  <a:srgbClr val="0000CC"/>
                </a:solidFill>
              </a:rPr>
              <a:t>Stoichiometric Coefficients</a:t>
            </a:r>
            <a:endParaRPr lang="en-US" b="1" dirty="0">
              <a:solidFill>
                <a:srgbClr val="0000CC"/>
              </a:solidFill>
            </a:endParaRP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76200" y="914400"/>
                <a:ext cx="8991599" cy="5943600"/>
              </a:xfrm>
            </p:spPr>
            <p:txBody>
              <a:bodyPr>
                <a:normAutofit fontScale="77500" lnSpcReduction="20000"/>
              </a:bodyPr>
              <a:lstStyle/>
              <a:p>
                <a:r>
                  <a:rPr lang="en-US" dirty="0" smtClean="0"/>
                  <a:t>In the reaction, </a:t>
                </a:r>
                <a14:m>
                  <m:oMath xmlns:m="http://schemas.openxmlformats.org/officeDocument/2006/math">
                    <m:r>
                      <a:rPr lang="en-US" i="1" dirty="0" smtClean="0">
                        <a:latin typeface="Cambria Math" panose="02040503050406030204" pitchFamily="18" charset="0"/>
                      </a:rPr>
                      <m:t>2</m:t>
                    </m:r>
                    <m:r>
                      <a:rPr lang="en-US" i="1" dirty="0" smtClean="0">
                        <a:latin typeface="Cambria Math" panose="02040503050406030204" pitchFamily="18" charset="0"/>
                      </a:rPr>
                      <m:t>𝐴</m:t>
                    </m:r>
                    <m:r>
                      <a:rPr lang="en-US" i="1" dirty="0" smtClean="0">
                        <a:latin typeface="Cambria Math" panose="02040503050406030204" pitchFamily="18" charset="0"/>
                      </a:rPr>
                      <m:t> → </m:t>
                    </m:r>
                    <m:r>
                      <a:rPr lang="en-US" i="1" dirty="0" smtClean="0">
                        <a:latin typeface="Cambria Math" panose="02040503050406030204" pitchFamily="18" charset="0"/>
                      </a:rPr>
                      <m:t>𝐵</m:t>
                    </m:r>
                  </m:oMath>
                </a14:m>
                <a:r>
                  <a:rPr lang="en-US" dirty="0" smtClean="0"/>
                  <a:t>, the stoichiometric </a:t>
                </a:r>
                <a:r>
                  <a:rPr lang="en-US" b="1" dirty="0" smtClean="0"/>
                  <a:t>amount</a:t>
                </a:r>
                <a:r>
                  <a:rPr lang="en-US" dirty="0" smtClean="0"/>
                  <a:t> of </a:t>
                </a:r>
                <a14:m>
                  <m:oMath xmlns:m="http://schemas.openxmlformats.org/officeDocument/2006/math">
                    <m:r>
                      <a:rPr lang="en-US" i="1" dirty="0" smtClean="0">
                        <a:latin typeface="Cambria Math" panose="02040503050406030204" pitchFamily="18" charset="0"/>
                      </a:rPr>
                      <m:t>𝐴</m:t>
                    </m:r>
                  </m:oMath>
                </a14:m>
                <a:r>
                  <a:rPr lang="en-US" dirty="0" smtClean="0"/>
                  <a:t> on the product side is zero while on the reactant side it is two</a:t>
                </a:r>
              </a:p>
              <a:p>
                <a:r>
                  <a:rPr lang="en-US" dirty="0" smtClean="0"/>
                  <a:t> </a:t>
                </a:r>
              </a:p>
              <a:p>
                <a:r>
                  <a:rPr lang="en-US" dirty="0" smtClean="0"/>
                  <a:t>Therefore the </a:t>
                </a:r>
                <a:r>
                  <a:rPr lang="en-US" b="1" dirty="0" smtClean="0"/>
                  <a:t>stoichiometric coefficient </a:t>
                </a:r>
                <a:r>
                  <a:rPr lang="en-US" dirty="0" smtClean="0"/>
                  <a:t>of </a:t>
                </a:r>
                <a14:m>
                  <m:oMath xmlns:m="http://schemas.openxmlformats.org/officeDocument/2006/math">
                    <m:r>
                      <a:rPr lang="en-US" i="1" dirty="0" smtClean="0">
                        <a:latin typeface="Cambria Math" panose="02040503050406030204" pitchFamily="18" charset="0"/>
                      </a:rPr>
                      <m:t>𝐴</m:t>
                    </m:r>
                  </m:oMath>
                </a14:m>
                <a:r>
                  <a:rPr lang="en-US" dirty="0" smtClean="0"/>
                  <a:t> is given by </a:t>
                </a:r>
              </a:p>
              <a:p>
                <a:pPr marL="0" indent="0">
                  <a:buNone/>
                </a:pPr>
                <a:r>
                  <a:rPr lang="en-US" dirty="0"/>
                  <a:t>	</a:t>
                </a:r>
                <a:r>
                  <a:rPr lang="en-US" dirty="0" smtClean="0"/>
                  <a:t>	</a:t>
                </a:r>
                <a14:m>
                  <m:oMath xmlns:m="http://schemas.openxmlformats.org/officeDocument/2006/math">
                    <m:r>
                      <a:rPr lang="en-US" i="1" dirty="0" smtClean="0">
                        <a:latin typeface="Cambria Math" panose="02040503050406030204" pitchFamily="18" charset="0"/>
                      </a:rPr>
                      <m:t>0 − 2 = −2</m:t>
                    </m:r>
                  </m:oMath>
                </a14:m>
                <a:endParaRPr lang="en-US" dirty="0" smtClean="0"/>
              </a:p>
              <a:p>
                <a:pPr marL="0" indent="0">
                  <a:buNone/>
                </a:pPr>
                <a:endParaRPr lang="en-US" dirty="0" smtClean="0"/>
              </a:p>
              <a:p>
                <a:r>
                  <a:rPr lang="en-US" dirty="0" smtClean="0"/>
                  <a:t>Usually each species only occurs on the reactant or product side</a:t>
                </a:r>
              </a:p>
              <a:p>
                <a:endParaRPr lang="en-US" dirty="0" smtClean="0"/>
              </a:p>
              <a:p>
                <a:r>
                  <a:rPr lang="en-US" dirty="0"/>
                  <a:t>As a result, </a:t>
                </a:r>
                <a:r>
                  <a:rPr lang="en-US" b="1" dirty="0">
                    <a:solidFill>
                      <a:srgbClr val="FF0000"/>
                    </a:solidFill>
                  </a:rPr>
                  <a:t>reactant stoichiometric </a:t>
                </a:r>
                <a:r>
                  <a:rPr lang="en-US" dirty="0"/>
                  <a:t>coefficients tend to be </a:t>
                </a:r>
                <a:r>
                  <a:rPr lang="en-US" b="1" dirty="0">
                    <a:solidFill>
                      <a:srgbClr val="FF0000"/>
                    </a:solidFill>
                  </a:rPr>
                  <a:t>negative</a:t>
                </a:r>
                <a:r>
                  <a:rPr lang="en-US" dirty="0"/>
                  <a:t> and </a:t>
                </a:r>
                <a:r>
                  <a:rPr lang="en-US" b="1" dirty="0">
                    <a:solidFill>
                      <a:srgbClr val="00CC00"/>
                    </a:solidFill>
                  </a:rPr>
                  <a:t>product stoichiometric </a:t>
                </a:r>
                <a:r>
                  <a:rPr lang="en-US" dirty="0"/>
                  <a:t>coefficients </a:t>
                </a:r>
                <a:r>
                  <a:rPr lang="en-US" b="1" dirty="0" smtClean="0">
                    <a:solidFill>
                      <a:srgbClr val="00CC00"/>
                    </a:solidFill>
                  </a:rPr>
                  <a:t>positive</a:t>
                </a:r>
              </a:p>
              <a:p>
                <a:endParaRPr lang="en-US" b="1" dirty="0" smtClean="0">
                  <a:solidFill>
                    <a:srgbClr val="FF0000"/>
                  </a:solidFill>
                </a:endParaRPr>
              </a:p>
              <a:p>
                <a:r>
                  <a:rPr lang="en-US" b="1" dirty="0" smtClean="0">
                    <a:solidFill>
                      <a:srgbClr val="FF0000"/>
                    </a:solidFill>
                  </a:rPr>
                  <a:t>However, sometimes a species occurs simultaneously as a product and a reactant, which requires more care to analyze </a:t>
                </a: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76200" y="914400"/>
                <a:ext cx="8991599" cy="5943600"/>
              </a:xfrm>
              <a:blipFill rotWithShape="0">
                <a:blip r:embed="rId4"/>
                <a:stretch>
                  <a:fillRect l="-1018" t="-2051" r="-1357"/>
                </a:stretch>
              </a:blipFill>
            </p:spPr>
            <p:txBody>
              <a:bodyPr/>
              <a:lstStyle/>
              <a:p>
                <a:r>
                  <a:rPr lang="en-US">
                    <a:noFill/>
                  </a:rPr>
                  <a:t> </a:t>
                </a:r>
              </a:p>
            </p:txBody>
          </p:sp>
        </mc:Fallback>
      </mc:AlternateContent>
      <p:sp>
        <p:nvSpPr>
          <p:cNvPr id="4" name="TextBox 3"/>
          <p:cNvSpPr txBox="1"/>
          <p:nvPr/>
        </p:nvSpPr>
        <p:spPr>
          <a:xfrm>
            <a:off x="4572000" y="6369784"/>
            <a:ext cx="3657600" cy="369332"/>
          </a:xfrm>
          <a:prstGeom prst="rect">
            <a:avLst/>
          </a:prstGeom>
          <a:noFill/>
        </p:spPr>
        <p:txBody>
          <a:bodyPr wrap="square" rtlCol="0">
            <a:spAutoFit/>
          </a:bodyPr>
          <a:lstStyle/>
          <a:p>
            <a:r>
              <a:rPr lang="en-US" dirty="0" smtClean="0"/>
              <a:t>Slide Courtesy of Herbert </a:t>
            </a:r>
            <a:r>
              <a:rPr lang="en-US" dirty="0" err="1" smtClean="0"/>
              <a:t>Sauro</a:t>
            </a:r>
            <a:endParaRPr lang="en-US" dirty="0"/>
          </a:p>
        </p:txBody>
      </p:sp>
      <p:pic>
        <p:nvPicPr>
          <p:cNvPr id="5" name="Picture 4" descr="Biocomplexity Logo"/>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descr="redblackblockiu"/>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97399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38200"/>
          </a:xfrm>
        </p:spPr>
        <p:txBody>
          <a:bodyPr/>
          <a:lstStyle/>
          <a:p>
            <a:r>
              <a:rPr lang="en-US" b="1" dirty="0" smtClean="0">
                <a:solidFill>
                  <a:srgbClr val="0000CC"/>
                </a:solidFill>
              </a:rPr>
              <a:t>Stoichiometric Coefficients</a:t>
            </a:r>
            <a:endParaRPr lang="en-US" b="1" dirty="0">
              <a:solidFill>
                <a:srgbClr val="0000CC"/>
              </a:solidFill>
            </a:endParaRP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228600" y="851517"/>
                <a:ext cx="8229600" cy="762000"/>
              </a:xfrm>
            </p:spPr>
            <p:txBody>
              <a:bodyPr>
                <a:normAutofit/>
              </a:bodyPr>
              <a:lstStyle/>
              <a:p>
                <a:pPr marL="0" indent="0">
                  <a:buNone/>
                </a:pPr>
                <a:r>
                  <a:rPr lang="en-US" dirty="0" smtClean="0">
                    <a:solidFill>
                      <a:schemeClr val="accent2">
                        <a:lumMod val="75000"/>
                      </a:schemeClr>
                    </a:solidFill>
                  </a:rPr>
                  <a:t>Example: </a:t>
                </a:r>
                <a14:m>
                  <m:oMath xmlns:m="http://schemas.openxmlformats.org/officeDocument/2006/math">
                    <m:r>
                      <a:rPr lang="en-US" b="0" i="1" smtClean="0">
                        <a:solidFill>
                          <a:schemeClr val="accent2">
                            <a:lumMod val="75000"/>
                          </a:schemeClr>
                        </a:solidFill>
                        <a:latin typeface="Cambria Math" panose="02040503050406030204" pitchFamily="18" charset="0"/>
                      </a:rPr>
                      <m:t>2</m:t>
                    </m:r>
                    <m:r>
                      <a:rPr lang="en-US" b="0" i="1" smtClean="0">
                        <a:solidFill>
                          <a:schemeClr val="accent2">
                            <a:lumMod val="75000"/>
                          </a:schemeClr>
                        </a:solidFill>
                        <a:latin typeface="Cambria Math" panose="02040503050406030204" pitchFamily="18" charset="0"/>
                      </a:rPr>
                      <m:t>𝐴</m:t>
                    </m:r>
                    <m:r>
                      <a:rPr lang="en-US" b="0" i="1" smtClean="0">
                        <a:solidFill>
                          <a:schemeClr val="accent2">
                            <a:lumMod val="75000"/>
                          </a:schemeClr>
                        </a:solidFill>
                        <a:latin typeface="Cambria Math" panose="02040503050406030204" pitchFamily="18" charset="0"/>
                      </a:rPr>
                      <m:t>+</m:t>
                    </m:r>
                    <m:r>
                      <a:rPr lang="en-US" b="0" i="1" smtClean="0">
                        <a:solidFill>
                          <a:schemeClr val="accent2">
                            <a:lumMod val="75000"/>
                          </a:schemeClr>
                        </a:solidFill>
                        <a:latin typeface="Cambria Math" panose="02040503050406030204" pitchFamily="18" charset="0"/>
                      </a:rPr>
                      <m:t>𝐵</m:t>
                    </m:r>
                    <m:r>
                      <a:rPr lang="en-US" b="0" i="1" smtClean="0">
                        <a:solidFill>
                          <a:schemeClr val="accent2">
                            <a:lumMod val="75000"/>
                          </a:schemeClr>
                        </a:solidFill>
                        <a:latin typeface="Cambria Math" panose="02040503050406030204" pitchFamily="18" charset="0"/>
                      </a:rPr>
                      <m:t>→</m:t>
                    </m:r>
                    <m:r>
                      <a:rPr lang="en-US" b="0" i="1" smtClean="0">
                        <a:solidFill>
                          <a:schemeClr val="accent2">
                            <a:lumMod val="75000"/>
                          </a:schemeClr>
                        </a:solidFill>
                        <a:latin typeface="Cambria Math" panose="02040503050406030204" pitchFamily="18" charset="0"/>
                      </a:rPr>
                      <m:t>𝐴</m:t>
                    </m:r>
                    <m:r>
                      <a:rPr lang="en-US" b="0" i="1" smtClean="0">
                        <a:solidFill>
                          <a:schemeClr val="accent2">
                            <a:lumMod val="75000"/>
                          </a:schemeClr>
                        </a:solidFill>
                        <a:latin typeface="Cambria Math" panose="02040503050406030204" pitchFamily="18" charset="0"/>
                      </a:rPr>
                      <m:t>+</m:t>
                    </m:r>
                    <m:r>
                      <a:rPr lang="en-US" b="0" i="1" smtClean="0">
                        <a:solidFill>
                          <a:schemeClr val="accent2">
                            <a:lumMod val="75000"/>
                          </a:schemeClr>
                        </a:solidFill>
                        <a:latin typeface="Cambria Math" panose="02040503050406030204" pitchFamily="18" charset="0"/>
                      </a:rPr>
                      <m:t>𝐶</m:t>
                    </m:r>
                  </m:oMath>
                </a14:m>
                <a:endParaRPr lang="en-US" dirty="0">
                  <a:solidFill>
                    <a:schemeClr val="accent2">
                      <a:lumMod val="75000"/>
                    </a:schemeClr>
                  </a:solidFill>
                </a:endParaRP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228600" y="851517"/>
                <a:ext cx="8229600" cy="762000"/>
              </a:xfrm>
              <a:blipFill rotWithShape="0">
                <a:blip r:embed="rId2"/>
                <a:stretch>
                  <a:fillRect l="-1926" t="-10400" b="-24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TextBox 3"/>
              <p:cNvSpPr txBox="1"/>
              <p:nvPr/>
            </p:nvSpPr>
            <p:spPr>
              <a:xfrm>
                <a:off x="304800" y="1565475"/>
                <a:ext cx="8839200" cy="4555093"/>
              </a:xfrm>
              <a:prstGeom prst="rect">
                <a:avLst/>
              </a:prstGeom>
              <a:noFill/>
            </p:spPr>
            <p:txBody>
              <a:bodyPr wrap="square" rtlCol="0">
                <a:spAutoFit/>
              </a:bodyPr>
              <a:lstStyle/>
              <a:p>
                <a:r>
                  <a:rPr lang="en-US" sz="2900" dirty="0" smtClean="0"/>
                  <a:t>The stoichiometric coefficient of </a:t>
                </a:r>
                <a14:m>
                  <m:oMath xmlns:m="http://schemas.openxmlformats.org/officeDocument/2006/math">
                    <m:r>
                      <a:rPr lang="en-US" sz="2900" i="1" dirty="0" smtClean="0">
                        <a:latin typeface="Cambria Math" panose="02040503050406030204" pitchFamily="18" charset="0"/>
                      </a:rPr>
                      <m:t>𝐴</m:t>
                    </m:r>
                  </m:oMath>
                </a14:m>
                <a:r>
                  <a:rPr lang="en-US" sz="2900" dirty="0" smtClean="0"/>
                  <a:t> includes </a:t>
                </a:r>
                <a14:m>
                  <m:oMath xmlns:m="http://schemas.openxmlformats.org/officeDocument/2006/math">
                    <m:r>
                      <a:rPr lang="en-US" sz="2900" i="1" dirty="0" smtClean="0">
                        <a:latin typeface="Cambria Math" panose="02040503050406030204" pitchFamily="18" charset="0"/>
                      </a:rPr>
                      <m:t>𝐴</m:t>
                    </m:r>
                  </m:oMath>
                </a14:m>
                <a:r>
                  <a:rPr lang="en-US" sz="2900" dirty="0" smtClean="0"/>
                  <a:t> both as a reactant and a product</a:t>
                </a:r>
              </a:p>
              <a:p>
                <a:r>
                  <a:rPr lang="en-US" sz="2900" dirty="0" smtClean="0"/>
                  <a:t> </a:t>
                </a:r>
              </a:p>
              <a:p>
                <a:r>
                  <a:rPr lang="en-US" sz="2900" dirty="0" smtClean="0"/>
                  <a:t>On the left the </a:t>
                </a:r>
                <a:r>
                  <a:rPr lang="en-US" sz="2900" dirty="0"/>
                  <a:t>stoichiometric coefficient of </a:t>
                </a:r>
                <a14:m>
                  <m:oMath xmlns:m="http://schemas.openxmlformats.org/officeDocument/2006/math">
                    <m:r>
                      <a:rPr lang="en-US" sz="2900" i="1" dirty="0" smtClean="0">
                        <a:latin typeface="Cambria Math" panose="02040503050406030204" pitchFamily="18" charset="0"/>
                      </a:rPr>
                      <m:t>𝐴</m:t>
                    </m:r>
                  </m:oMath>
                </a14:m>
                <a:r>
                  <a:rPr lang="en-US" sz="2900" dirty="0" smtClean="0"/>
                  <a:t> is </a:t>
                </a:r>
                <a14:m>
                  <m:oMath xmlns:m="http://schemas.openxmlformats.org/officeDocument/2006/math">
                    <m:r>
                      <a:rPr lang="en-US" sz="2900" i="1" dirty="0" smtClean="0">
                        <a:latin typeface="Cambria Math" panose="02040503050406030204" pitchFamily="18" charset="0"/>
                      </a:rPr>
                      <m:t>−2</m:t>
                    </m:r>
                  </m:oMath>
                </a14:m>
                <a:endParaRPr lang="en-US" sz="2900" dirty="0" smtClean="0"/>
              </a:p>
              <a:p>
                <a:r>
                  <a:rPr lang="en-US" sz="2900" dirty="0"/>
                  <a:t>On the </a:t>
                </a:r>
                <a:r>
                  <a:rPr lang="en-US" sz="2900" dirty="0" smtClean="0"/>
                  <a:t>right the </a:t>
                </a:r>
                <a:r>
                  <a:rPr lang="en-US" sz="2900" dirty="0"/>
                  <a:t>stoichiometric coefficient of </a:t>
                </a:r>
                <a14:m>
                  <m:oMath xmlns:m="http://schemas.openxmlformats.org/officeDocument/2006/math">
                    <m:r>
                      <a:rPr lang="en-US" sz="2900" i="1" dirty="0" smtClean="0">
                        <a:latin typeface="Cambria Math" panose="02040503050406030204" pitchFamily="18" charset="0"/>
                      </a:rPr>
                      <m:t>𝐴</m:t>
                    </m:r>
                  </m:oMath>
                </a14:m>
                <a:r>
                  <a:rPr lang="en-US" sz="2900" dirty="0"/>
                  <a:t> is </a:t>
                </a:r>
                <a14:m>
                  <m:oMath xmlns:m="http://schemas.openxmlformats.org/officeDocument/2006/math">
                    <m:r>
                      <a:rPr lang="en-US" sz="2900" i="1" dirty="0" smtClean="0">
                        <a:latin typeface="Cambria Math" panose="02040503050406030204" pitchFamily="18" charset="0"/>
                      </a:rPr>
                      <m:t>1</m:t>
                    </m:r>
                  </m:oMath>
                </a14:m>
                <a:endParaRPr lang="en-US" sz="2900" dirty="0"/>
              </a:p>
              <a:p>
                <a:endParaRPr lang="en-US" sz="2900" dirty="0" smtClean="0"/>
              </a:p>
              <a:p>
                <a:r>
                  <a:rPr lang="en-US" sz="2900" dirty="0" smtClean="0"/>
                  <a:t>The net stoichiometric coefficient of </a:t>
                </a:r>
                <a14:m>
                  <m:oMath xmlns:m="http://schemas.openxmlformats.org/officeDocument/2006/math">
                    <m:r>
                      <a:rPr lang="en-US" sz="2900" i="1" dirty="0" smtClean="0">
                        <a:latin typeface="Cambria Math" panose="02040503050406030204" pitchFamily="18" charset="0"/>
                      </a:rPr>
                      <m:t>𝐴</m:t>
                    </m:r>
                  </m:oMath>
                </a14:m>
                <a:r>
                  <a:rPr lang="en-US" sz="2900" dirty="0" smtClean="0"/>
                  <a:t> is </a:t>
                </a:r>
                <a14:m>
                  <m:oMath xmlns:m="http://schemas.openxmlformats.org/officeDocument/2006/math">
                    <m:r>
                      <a:rPr lang="en-US" sz="2900" i="1" dirty="0" smtClean="0">
                        <a:latin typeface="Cambria Math" panose="02040503050406030204" pitchFamily="18" charset="0"/>
                      </a:rPr>
                      <m:t>1 − 2 =−1</m:t>
                    </m:r>
                  </m:oMath>
                </a14:m>
                <a:endParaRPr lang="en-US" sz="2900" dirty="0" smtClean="0"/>
              </a:p>
              <a:p>
                <a:endParaRPr lang="en-US" sz="2900" dirty="0"/>
              </a:p>
              <a:p>
                <a:r>
                  <a:rPr lang="en-US" sz="2900" dirty="0" smtClean="0"/>
                  <a:t>The stoichiometric coefficient for </a:t>
                </a:r>
                <a14:m>
                  <m:oMath xmlns:m="http://schemas.openxmlformats.org/officeDocument/2006/math">
                    <m:r>
                      <a:rPr lang="en-US" sz="2900" i="1" dirty="0" smtClean="0">
                        <a:latin typeface="Cambria Math" panose="02040503050406030204" pitchFamily="18" charset="0"/>
                      </a:rPr>
                      <m:t>𝐵</m:t>
                    </m:r>
                  </m:oMath>
                </a14:m>
                <a:r>
                  <a:rPr lang="en-US" sz="2900" dirty="0" smtClean="0"/>
                  <a:t> is </a:t>
                </a:r>
                <a14:m>
                  <m:oMath xmlns:m="http://schemas.openxmlformats.org/officeDocument/2006/math">
                    <m:r>
                      <a:rPr lang="en-US" sz="2900" i="1" dirty="0" smtClean="0">
                        <a:latin typeface="Cambria Math" panose="02040503050406030204" pitchFamily="18" charset="0"/>
                      </a:rPr>
                      <m:t>−1</m:t>
                    </m:r>
                  </m:oMath>
                </a14:m>
                <a:r>
                  <a:rPr lang="en-US" sz="2900" dirty="0" smtClean="0"/>
                  <a:t> and </a:t>
                </a:r>
              </a:p>
              <a:p>
                <a:r>
                  <a:rPr lang="en-US" sz="2900" dirty="0" smtClean="0"/>
                  <a:t>for </a:t>
                </a:r>
                <a14:m>
                  <m:oMath xmlns:m="http://schemas.openxmlformats.org/officeDocument/2006/math">
                    <m:r>
                      <a:rPr lang="en-US" sz="2900" i="1" dirty="0" smtClean="0">
                        <a:latin typeface="Cambria Math" panose="02040503050406030204" pitchFamily="18" charset="0"/>
                      </a:rPr>
                      <m:t>𝐶</m:t>
                    </m:r>
                  </m:oMath>
                </a14:m>
                <a:r>
                  <a:rPr lang="en-US" sz="2900" dirty="0" smtClean="0"/>
                  <a:t> is </a:t>
                </a:r>
                <a14:m>
                  <m:oMath xmlns:m="http://schemas.openxmlformats.org/officeDocument/2006/math">
                    <m:r>
                      <a:rPr lang="en-US" sz="2900" i="1" dirty="0" smtClean="0">
                        <a:latin typeface="Cambria Math" panose="02040503050406030204" pitchFamily="18" charset="0"/>
                      </a:rPr>
                      <m:t>+1</m:t>
                    </m:r>
                  </m:oMath>
                </a14:m>
                <a:endParaRPr lang="en-US" sz="2900" dirty="0"/>
              </a:p>
            </p:txBody>
          </p:sp>
        </mc:Choice>
        <mc:Fallback xmlns="">
          <p:sp>
            <p:nvSpPr>
              <p:cNvPr id="4" name="TextBox 3"/>
              <p:cNvSpPr txBox="1">
                <a:spLocks noRot="1" noChangeAspect="1" noMove="1" noResize="1" noEditPoints="1" noAdjustHandles="1" noChangeArrowheads="1" noChangeShapeType="1" noTextEdit="1"/>
              </p:cNvSpPr>
              <p:nvPr/>
            </p:nvSpPr>
            <p:spPr>
              <a:xfrm>
                <a:off x="304800" y="1565475"/>
                <a:ext cx="8839200" cy="4555093"/>
              </a:xfrm>
              <a:prstGeom prst="rect">
                <a:avLst/>
              </a:prstGeom>
              <a:blipFill rotWithShape="0">
                <a:blip r:embed="rId3"/>
                <a:stretch>
                  <a:fillRect l="-1448" t="-1339" r="-1862" b="-2945"/>
                </a:stretch>
              </a:blipFill>
            </p:spPr>
            <p:txBody>
              <a:bodyPr/>
              <a:lstStyle/>
              <a:p>
                <a:r>
                  <a:rPr lang="en-US">
                    <a:noFill/>
                  </a:rPr>
                  <a:t> </a:t>
                </a:r>
              </a:p>
            </p:txBody>
          </p:sp>
        </mc:Fallback>
      </mc:AlternateContent>
      <p:sp>
        <p:nvSpPr>
          <p:cNvPr id="6" name="TextBox 5"/>
          <p:cNvSpPr txBox="1"/>
          <p:nvPr/>
        </p:nvSpPr>
        <p:spPr>
          <a:xfrm>
            <a:off x="4572000" y="6369784"/>
            <a:ext cx="3657600" cy="369332"/>
          </a:xfrm>
          <a:prstGeom prst="rect">
            <a:avLst/>
          </a:prstGeom>
          <a:noFill/>
        </p:spPr>
        <p:txBody>
          <a:bodyPr wrap="square" rtlCol="0">
            <a:spAutoFit/>
          </a:bodyPr>
          <a:lstStyle/>
          <a:p>
            <a:r>
              <a:rPr lang="en-US" dirty="0" smtClean="0"/>
              <a:t>Slide Courtesy of Herbert </a:t>
            </a:r>
            <a:r>
              <a:rPr lang="en-US" dirty="0" err="1" smtClean="0"/>
              <a:t>Sauro</a:t>
            </a:r>
            <a:endParaRPr lang="en-US" dirty="0"/>
          </a:p>
        </p:txBody>
      </p:sp>
      <p:pic>
        <p:nvPicPr>
          <p:cNvPr id="7" name="Picture 6" descr="Biocomplexity Log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descr="redblackblocki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82700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4057"/>
            <a:ext cx="8229600" cy="932257"/>
          </a:xfrm>
        </p:spPr>
        <p:txBody>
          <a:bodyPr/>
          <a:lstStyle/>
          <a:p>
            <a:r>
              <a:rPr lang="en-US" b="1" dirty="0" smtClean="0">
                <a:solidFill>
                  <a:srgbClr val="0000CC"/>
                </a:solidFill>
              </a:rPr>
              <a:t>Reaction Rates</a:t>
            </a:r>
            <a:endParaRPr lang="en-US" b="1" dirty="0">
              <a:solidFill>
                <a:srgbClr val="0000CC"/>
              </a:solidFill>
            </a:endParaRP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307588" y="856695"/>
                <a:ext cx="8836412" cy="5334000"/>
              </a:xfrm>
            </p:spPr>
            <p:txBody>
              <a:bodyPr>
                <a:normAutofit lnSpcReduction="10000"/>
              </a:bodyPr>
              <a:lstStyle/>
              <a:p>
                <a:r>
                  <a:rPr lang="en-US" dirty="0" smtClean="0"/>
                  <a:t>The </a:t>
                </a:r>
                <a:r>
                  <a:rPr lang="en-US" b="1" dirty="0" smtClean="0"/>
                  <a:t>reaction rate</a:t>
                </a:r>
                <a:r>
                  <a:rPr lang="en-US" dirty="0" smtClean="0"/>
                  <a:t>, </a:t>
                </a:r>
                <a14:m>
                  <m:oMath xmlns:m="http://schemas.openxmlformats.org/officeDocument/2006/math">
                    <m:r>
                      <a:rPr lang="en-US" b="0" i="1" smtClean="0">
                        <a:latin typeface="Cambria Math"/>
                      </a:rPr>
                      <m:t>𝑣</m:t>
                    </m:r>
                  </m:oMath>
                </a14:m>
                <a:r>
                  <a:rPr lang="en-US" dirty="0" smtClean="0"/>
                  <a:t>, is the rate of change normalized with respect to the species stoichiometric coefficient</a:t>
                </a:r>
              </a:p>
              <a:p>
                <a:r>
                  <a:rPr lang="en-US" dirty="0" smtClean="0"/>
                  <a:t>Given a reaction of the form:</a:t>
                </a:r>
              </a:p>
              <a:p>
                <a:pPr marL="0" indent="0">
                  <a:buNone/>
                </a:pPr>
                <a14:m>
                  <m:oMathPara xmlns:m="http://schemas.openxmlformats.org/officeDocument/2006/math">
                    <m:oMathParaPr>
                      <m:jc m:val="centerGroup"/>
                    </m:oMathParaPr>
                    <m:oMath xmlns:m="http://schemas.openxmlformats.org/officeDocument/2006/math">
                      <m:r>
                        <m:rPr>
                          <m:sty m:val="p"/>
                        </m:rPr>
                        <a:rPr lang="en-US" i="1">
                          <a:latin typeface="Cambria Math" panose="02040503050406030204" pitchFamily="18" charset="0"/>
                          <a:ea typeface="Cambria Math" panose="02040503050406030204" pitchFamily="18" charset="0"/>
                        </a:rPr>
                        <m:t>a</m:t>
                      </m:r>
                      <m:r>
                        <a:rPr lang="en-US" i="1">
                          <a:latin typeface="Cambria Math" panose="02040503050406030204" pitchFamily="18" charset="0"/>
                          <a:ea typeface="Cambria Math" panose="02040503050406030204" pitchFamily="18" charset="0"/>
                        </a:rPr>
                        <m:t> </m:t>
                      </m:r>
                      <m:r>
                        <a:rPr lang="en-US" i="1">
                          <a:latin typeface="Cambria Math" panose="02040503050406030204" pitchFamily="18" charset="0"/>
                          <a:ea typeface="Cambria Math" panose="02040503050406030204" pitchFamily="18" charset="0"/>
                        </a:rPr>
                        <m:t>𝐴</m:t>
                      </m:r>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𝑏</m:t>
                      </m:r>
                      <m:r>
                        <a:rPr lang="en-US" i="1">
                          <a:latin typeface="Cambria Math" panose="02040503050406030204" pitchFamily="18" charset="0"/>
                          <a:ea typeface="Cambria Math" panose="02040503050406030204" pitchFamily="18" charset="0"/>
                        </a:rPr>
                        <m:t> </m:t>
                      </m:r>
                      <m:r>
                        <a:rPr lang="en-US" i="1">
                          <a:latin typeface="Cambria Math" panose="02040503050406030204" pitchFamily="18" charset="0"/>
                          <a:ea typeface="Cambria Math" panose="02040503050406030204" pitchFamily="18" charset="0"/>
                        </a:rPr>
                        <m:t>𝐵</m:t>
                      </m:r>
                      <m:r>
                        <a:rPr lang="en-US" i="1">
                          <a:latin typeface="Cambria Math" panose="02040503050406030204" pitchFamily="18" charset="0"/>
                          <a:ea typeface="Cambria Math" panose="02040503050406030204" pitchFamily="18" charset="0"/>
                        </a:rPr>
                        <m:t>+ …→</m:t>
                      </m:r>
                      <m:r>
                        <a:rPr lang="en-US" i="1">
                          <a:latin typeface="Cambria Math" panose="02040503050406030204" pitchFamily="18" charset="0"/>
                          <a:ea typeface="Cambria Math" panose="02040503050406030204" pitchFamily="18" charset="0"/>
                        </a:rPr>
                        <m:t>𝑝𝑃</m:t>
                      </m:r>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𝑞𝑄</m:t>
                      </m:r>
                      <m:r>
                        <a:rPr lang="en-US" i="1">
                          <a:latin typeface="Cambria Math" panose="02040503050406030204" pitchFamily="18" charset="0"/>
                          <a:ea typeface="Cambria Math" panose="02040503050406030204" pitchFamily="18" charset="0"/>
                        </a:rPr>
                        <m:t>+ …</m:t>
                      </m:r>
                    </m:oMath>
                  </m:oMathPara>
                </a14:m>
                <a:endParaRPr lang="en-US" dirty="0" smtClean="0"/>
              </a:p>
              <a:p>
                <a:r>
                  <a:rPr lang="en-US" dirty="0" smtClean="0"/>
                  <a:t>The </a:t>
                </a:r>
                <a:r>
                  <a:rPr lang="en-US" b="1" dirty="0" smtClean="0"/>
                  <a:t>reaction rate </a:t>
                </a:r>
                <a:r>
                  <a:rPr lang="en-US" dirty="0" smtClean="0"/>
                  <a:t>is defined:</a:t>
                </a:r>
              </a:p>
              <a:p>
                <a:pPr marL="0" indent="0">
                  <a:buNone/>
                </a:pPr>
                <a14:m>
                  <m:oMathPara xmlns:m="http://schemas.openxmlformats.org/officeDocument/2006/math">
                    <m:oMathParaPr>
                      <m:jc m:val="centerGroup"/>
                    </m:oMathParaPr>
                    <m:oMath xmlns:m="http://schemas.openxmlformats.org/officeDocument/2006/math">
                      <m:r>
                        <m:rPr>
                          <m:nor/>
                        </m:rPr>
                        <a:rPr lang="en-US">
                          <a:latin typeface="Cambria Math" panose="02040503050406030204" pitchFamily="18" charset="0"/>
                          <a:ea typeface="Cambria Math" panose="02040503050406030204" pitchFamily="18" charset="0"/>
                        </a:rPr>
                        <m:t>Rate</m:t>
                      </m:r>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𝑣</m:t>
                      </m:r>
                      <m:r>
                        <a:rPr lang="en-US" i="1">
                          <a:latin typeface="Cambria Math" panose="02040503050406030204" pitchFamily="18" charset="0"/>
                          <a:ea typeface="Cambria Math" panose="02040503050406030204" pitchFamily="18" charset="0"/>
                        </a:rPr>
                        <m:t>≡</m:t>
                      </m:r>
                      <m:f>
                        <m:fPr>
                          <m:ctrlPr>
                            <a:rPr lang="en-US" i="1">
                              <a:latin typeface="Cambria Math" panose="02040503050406030204" pitchFamily="18" charset="0"/>
                              <a:ea typeface="Cambria Math" panose="02040503050406030204" pitchFamily="18" charset="0"/>
                            </a:rPr>
                          </m:ctrlPr>
                        </m:fPr>
                        <m:num>
                          <m:r>
                            <a:rPr lang="en-US">
                              <a:latin typeface="Cambria Math" panose="02040503050406030204" pitchFamily="18" charset="0"/>
                              <a:ea typeface="Cambria Math" panose="02040503050406030204" pitchFamily="18" charset="0"/>
                            </a:rPr>
                            <m:t>1</m:t>
                          </m:r>
                        </m:num>
                        <m:den>
                          <m:sSub>
                            <m:sSubPr>
                              <m:ctrlPr>
                                <a:rPr lang="en-US" i="1">
                                  <a:latin typeface="Cambria Math" panose="02040503050406030204" pitchFamily="18" charset="0"/>
                                  <a:ea typeface="Cambria Math" panose="02040503050406030204" pitchFamily="18" charset="0"/>
                                </a:rPr>
                              </m:ctrlPr>
                            </m:sSubPr>
                            <m:e>
                              <m:r>
                                <m:rPr>
                                  <m:sty m:val="p"/>
                                </m:rPr>
                                <a:rPr lang="en-US">
                                  <a:latin typeface="Cambria Math" panose="02040503050406030204" pitchFamily="18" charset="0"/>
                                  <a:ea typeface="Cambria Math" panose="02040503050406030204" pitchFamily="18" charset="0"/>
                                </a:rPr>
                                <m:t>c</m:t>
                              </m:r>
                            </m:e>
                            <m:sub>
                              <m:r>
                                <m:rPr>
                                  <m:sty m:val="p"/>
                                </m:rPr>
                                <a:rPr lang="en-US">
                                  <a:latin typeface="Cambria Math" panose="02040503050406030204" pitchFamily="18" charset="0"/>
                                  <a:ea typeface="Cambria Math" panose="02040503050406030204" pitchFamily="18" charset="0"/>
                                </a:rPr>
                                <m:t>a</m:t>
                              </m:r>
                            </m:sub>
                          </m:sSub>
                        </m:den>
                      </m:f>
                      <m:f>
                        <m:fPr>
                          <m:ctrlPr>
                            <a:rPr lang="en-US" i="1">
                              <a:latin typeface="Cambria Math" panose="02040503050406030204" pitchFamily="18" charset="0"/>
                              <a:ea typeface="Cambria Math" panose="02040503050406030204" pitchFamily="18" charset="0"/>
                            </a:rPr>
                          </m:ctrlPr>
                        </m:fPr>
                        <m:num>
                          <m:r>
                            <a:rPr lang="en-US" i="1">
                              <a:latin typeface="Cambria Math" panose="02040503050406030204" pitchFamily="18" charset="0"/>
                              <a:ea typeface="Cambria Math" panose="02040503050406030204" pitchFamily="18" charset="0"/>
                            </a:rPr>
                            <m:t>𝑑𝐴</m:t>
                          </m:r>
                        </m:num>
                        <m:den>
                          <m:r>
                            <a:rPr lang="en-US" i="1">
                              <a:latin typeface="Cambria Math" panose="02040503050406030204" pitchFamily="18" charset="0"/>
                              <a:ea typeface="Cambria Math" panose="02040503050406030204" pitchFamily="18" charset="0"/>
                            </a:rPr>
                            <m:t>𝑑𝑡</m:t>
                          </m:r>
                        </m:den>
                      </m:f>
                      <m:r>
                        <a:rPr lang="en-US" i="1">
                          <a:latin typeface="Cambria Math" panose="02040503050406030204" pitchFamily="18" charset="0"/>
                          <a:ea typeface="Cambria Math" panose="02040503050406030204" pitchFamily="18" charset="0"/>
                        </a:rPr>
                        <m:t>=</m:t>
                      </m:r>
                      <m:f>
                        <m:fPr>
                          <m:ctrlPr>
                            <a:rPr lang="en-US" i="1">
                              <a:latin typeface="Cambria Math" panose="02040503050406030204" pitchFamily="18" charset="0"/>
                              <a:ea typeface="Cambria Math" panose="02040503050406030204" pitchFamily="18" charset="0"/>
                            </a:rPr>
                          </m:ctrlPr>
                        </m:fPr>
                        <m:num>
                          <m:r>
                            <a:rPr lang="en-US" i="1">
                              <a:latin typeface="Cambria Math" panose="02040503050406030204" pitchFamily="18" charset="0"/>
                              <a:ea typeface="Cambria Math" panose="02040503050406030204" pitchFamily="18" charset="0"/>
                            </a:rPr>
                            <m:t>1</m:t>
                          </m:r>
                        </m:num>
                        <m:den>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𝑐</m:t>
                              </m:r>
                            </m:e>
                            <m:sub>
                              <m:r>
                                <a:rPr lang="en-US" i="1">
                                  <a:latin typeface="Cambria Math" panose="02040503050406030204" pitchFamily="18" charset="0"/>
                                  <a:ea typeface="Cambria Math" panose="02040503050406030204" pitchFamily="18" charset="0"/>
                                </a:rPr>
                                <m:t>𝑏</m:t>
                              </m:r>
                            </m:sub>
                          </m:sSub>
                        </m:den>
                      </m:f>
                      <m:f>
                        <m:fPr>
                          <m:ctrlPr>
                            <a:rPr lang="en-US" i="1">
                              <a:latin typeface="Cambria Math" panose="02040503050406030204" pitchFamily="18" charset="0"/>
                              <a:ea typeface="Cambria Math" panose="02040503050406030204" pitchFamily="18" charset="0"/>
                            </a:rPr>
                          </m:ctrlPr>
                        </m:fPr>
                        <m:num>
                          <m:r>
                            <a:rPr lang="en-US" i="1">
                              <a:latin typeface="Cambria Math" panose="02040503050406030204" pitchFamily="18" charset="0"/>
                              <a:ea typeface="Cambria Math" panose="02040503050406030204" pitchFamily="18" charset="0"/>
                            </a:rPr>
                            <m:t>𝑑𝐵</m:t>
                          </m:r>
                        </m:num>
                        <m:den>
                          <m:r>
                            <a:rPr lang="en-US" i="1">
                              <a:latin typeface="Cambria Math" panose="02040503050406030204" pitchFamily="18" charset="0"/>
                              <a:ea typeface="Cambria Math" panose="02040503050406030204" pitchFamily="18" charset="0"/>
                            </a:rPr>
                            <m:t>𝑑𝑡</m:t>
                          </m:r>
                        </m:den>
                      </m:f>
                      <m:r>
                        <a:rPr lang="en-US" i="1">
                          <a:latin typeface="Cambria Math" panose="02040503050406030204" pitchFamily="18" charset="0"/>
                          <a:ea typeface="Cambria Math" panose="02040503050406030204" pitchFamily="18" charset="0"/>
                        </a:rPr>
                        <m:t>…=</m:t>
                      </m:r>
                      <m:f>
                        <m:fPr>
                          <m:ctrlPr>
                            <a:rPr lang="en-US" i="1">
                              <a:latin typeface="Cambria Math" panose="02040503050406030204" pitchFamily="18" charset="0"/>
                              <a:ea typeface="Cambria Math" panose="02040503050406030204" pitchFamily="18" charset="0"/>
                            </a:rPr>
                          </m:ctrlPr>
                        </m:fPr>
                        <m:num>
                          <m:r>
                            <a:rPr lang="en-US" i="1">
                              <a:latin typeface="Cambria Math" panose="02040503050406030204" pitchFamily="18" charset="0"/>
                              <a:ea typeface="Cambria Math" panose="02040503050406030204" pitchFamily="18" charset="0"/>
                            </a:rPr>
                            <m:t>1</m:t>
                          </m:r>
                        </m:num>
                        <m:den>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𝑐</m:t>
                              </m:r>
                            </m:e>
                            <m:sub>
                              <m:r>
                                <a:rPr lang="en-US" i="1">
                                  <a:latin typeface="Cambria Math" panose="02040503050406030204" pitchFamily="18" charset="0"/>
                                  <a:ea typeface="Cambria Math" panose="02040503050406030204" pitchFamily="18" charset="0"/>
                                </a:rPr>
                                <m:t>𝑝</m:t>
                              </m:r>
                            </m:sub>
                          </m:sSub>
                        </m:den>
                      </m:f>
                      <m:f>
                        <m:fPr>
                          <m:ctrlPr>
                            <a:rPr lang="en-US" i="1">
                              <a:latin typeface="Cambria Math" panose="02040503050406030204" pitchFamily="18" charset="0"/>
                              <a:ea typeface="Cambria Math" panose="02040503050406030204" pitchFamily="18" charset="0"/>
                            </a:rPr>
                          </m:ctrlPr>
                        </m:fPr>
                        <m:num>
                          <m:r>
                            <a:rPr lang="en-US" i="1">
                              <a:latin typeface="Cambria Math" panose="02040503050406030204" pitchFamily="18" charset="0"/>
                              <a:ea typeface="Cambria Math" panose="02040503050406030204" pitchFamily="18" charset="0"/>
                            </a:rPr>
                            <m:t>𝑑𝑃</m:t>
                          </m:r>
                        </m:num>
                        <m:den>
                          <m:r>
                            <a:rPr lang="en-US" i="1">
                              <a:latin typeface="Cambria Math" panose="02040503050406030204" pitchFamily="18" charset="0"/>
                              <a:ea typeface="Cambria Math" panose="02040503050406030204" pitchFamily="18" charset="0"/>
                            </a:rPr>
                            <m:t>𝑑𝑡</m:t>
                          </m:r>
                        </m:den>
                      </m:f>
                      <m:r>
                        <a:rPr lang="en-US" i="1">
                          <a:latin typeface="Cambria Math" panose="02040503050406030204" pitchFamily="18" charset="0"/>
                          <a:ea typeface="Cambria Math" panose="02040503050406030204" pitchFamily="18" charset="0"/>
                        </a:rPr>
                        <m:t>=</m:t>
                      </m:r>
                      <m:f>
                        <m:fPr>
                          <m:ctrlPr>
                            <a:rPr lang="en-US" i="1">
                              <a:latin typeface="Cambria Math" panose="02040503050406030204" pitchFamily="18" charset="0"/>
                              <a:ea typeface="Cambria Math" panose="02040503050406030204" pitchFamily="18" charset="0"/>
                            </a:rPr>
                          </m:ctrlPr>
                        </m:fPr>
                        <m:num>
                          <m:r>
                            <a:rPr lang="en-US" i="1">
                              <a:latin typeface="Cambria Math" panose="02040503050406030204" pitchFamily="18" charset="0"/>
                              <a:ea typeface="Cambria Math" panose="02040503050406030204" pitchFamily="18" charset="0"/>
                            </a:rPr>
                            <m:t>1</m:t>
                          </m:r>
                        </m:num>
                        <m:den>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𝑐</m:t>
                              </m:r>
                            </m:e>
                            <m:sub>
                              <m:r>
                                <a:rPr lang="en-US" i="1">
                                  <a:latin typeface="Cambria Math" panose="02040503050406030204" pitchFamily="18" charset="0"/>
                                  <a:ea typeface="Cambria Math" panose="02040503050406030204" pitchFamily="18" charset="0"/>
                                </a:rPr>
                                <m:t>𝑞</m:t>
                              </m:r>
                            </m:sub>
                          </m:sSub>
                        </m:den>
                      </m:f>
                      <m:f>
                        <m:fPr>
                          <m:ctrlPr>
                            <a:rPr lang="en-US" i="1">
                              <a:latin typeface="Cambria Math" panose="02040503050406030204" pitchFamily="18" charset="0"/>
                              <a:ea typeface="Cambria Math" panose="02040503050406030204" pitchFamily="18" charset="0"/>
                            </a:rPr>
                          </m:ctrlPr>
                        </m:fPr>
                        <m:num>
                          <m:r>
                            <a:rPr lang="en-US" i="1">
                              <a:latin typeface="Cambria Math" panose="02040503050406030204" pitchFamily="18" charset="0"/>
                              <a:ea typeface="Cambria Math" panose="02040503050406030204" pitchFamily="18" charset="0"/>
                            </a:rPr>
                            <m:t>𝑑𝑄</m:t>
                          </m:r>
                        </m:num>
                        <m:den>
                          <m:r>
                            <a:rPr lang="en-US" i="1">
                              <a:latin typeface="Cambria Math" panose="02040503050406030204" pitchFamily="18" charset="0"/>
                              <a:ea typeface="Cambria Math" panose="02040503050406030204" pitchFamily="18" charset="0"/>
                            </a:rPr>
                            <m:t>𝑑𝑡</m:t>
                          </m:r>
                        </m:den>
                      </m:f>
                      <m:r>
                        <a:rPr lang="en-US" i="1">
                          <a:latin typeface="Cambria Math" panose="02040503050406030204" pitchFamily="18" charset="0"/>
                          <a:ea typeface="Cambria Math" panose="02040503050406030204" pitchFamily="18" charset="0"/>
                        </a:rPr>
                        <m:t>…</m:t>
                      </m:r>
                    </m:oMath>
                  </m:oMathPara>
                </a14:m>
                <a:endParaRPr lang="en-US" dirty="0"/>
              </a:p>
              <a:p>
                <a:pPr marL="0" indent="0">
                  <a:buNone/>
                </a:pPr>
                <a:r>
                  <a:rPr lang="en-US" dirty="0" smtClean="0"/>
                  <a:t>where </a:t>
                </a:r>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𝑐</m:t>
                        </m:r>
                      </m:e>
                      <m:sub>
                        <m:r>
                          <a:rPr lang="en-US" b="0" i="1" smtClean="0">
                            <a:latin typeface="Cambria Math" panose="02040503050406030204" pitchFamily="18" charset="0"/>
                          </a:rPr>
                          <m:t>𝑥</m:t>
                        </m:r>
                      </m:sub>
                    </m:sSub>
                  </m:oMath>
                </a14:m>
                <a:r>
                  <a:rPr lang="en-US" dirty="0" smtClean="0"/>
                  <a:t> is the stoichiometric coefficient for species </a:t>
                </a:r>
                <a14:m>
                  <m:oMath xmlns:m="http://schemas.openxmlformats.org/officeDocument/2006/math">
                    <m:r>
                      <a:rPr lang="en-US" b="0" i="1" smtClean="0">
                        <a:latin typeface="Cambria Math" panose="02040503050406030204" pitchFamily="18" charset="0"/>
                      </a:rPr>
                      <m:t>𝑥</m:t>
                    </m:r>
                  </m:oMath>
                </a14:m>
                <a:r>
                  <a:rPr lang="en-US" dirty="0" smtClean="0"/>
                  <a:t> </a:t>
                </a:r>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307588" y="856695"/>
                <a:ext cx="8836412" cy="5334000"/>
              </a:xfrm>
              <a:blipFill rotWithShape="0">
                <a:blip r:embed="rId6"/>
                <a:stretch>
                  <a:fillRect l="-1724" t="-2400"/>
                </a:stretch>
              </a:blipFill>
            </p:spPr>
            <p:txBody>
              <a:bodyPr/>
              <a:lstStyle/>
              <a:p>
                <a:r>
                  <a:rPr lang="en-US">
                    <a:noFill/>
                  </a:rPr>
                  <a:t> </a:t>
                </a:r>
              </a:p>
            </p:txBody>
          </p:sp>
        </mc:Fallback>
      </mc:AlternateContent>
      <p:sp>
        <p:nvSpPr>
          <p:cNvPr id="8" name="TextBox 7"/>
          <p:cNvSpPr txBox="1"/>
          <p:nvPr/>
        </p:nvSpPr>
        <p:spPr>
          <a:xfrm>
            <a:off x="4572000" y="6369784"/>
            <a:ext cx="3657600" cy="369332"/>
          </a:xfrm>
          <a:prstGeom prst="rect">
            <a:avLst/>
          </a:prstGeom>
          <a:noFill/>
        </p:spPr>
        <p:txBody>
          <a:bodyPr wrap="square" rtlCol="0">
            <a:spAutoFit/>
          </a:bodyPr>
          <a:lstStyle/>
          <a:p>
            <a:r>
              <a:rPr lang="en-US" dirty="0" smtClean="0"/>
              <a:t>Slide Courtesy of Herbert </a:t>
            </a:r>
            <a:r>
              <a:rPr lang="en-US" dirty="0" err="1" smtClean="0"/>
              <a:t>Sauro</a:t>
            </a:r>
            <a:endParaRPr lang="en-US" dirty="0"/>
          </a:p>
        </p:txBody>
      </p:sp>
      <p:pic>
        <p:nvPicPr>
          <p:cNvPr id="5" name="Picture 4" descr="Biocomplexity Logo"/>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descr="redblackblockiu"/>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57256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11477"/>
            <a:ext cx="9144000" cy="932257"/>
          </a:xfrm>
        </p:spPr>
        <p:txBody>
          <a:bodyPr/>
          <a:lstStyle/>
          <a:p>
            <a:r>
              <a:rPr lang="en-US" b="1" dirty="0" smtClean="0">
                <a:solidFill>
                  <a:srgbClr val="0000CC"/>
                </a:solidFill>
              </a:rPr>
              <a:t>Stoichiometry and Reaction Rates</a:t>
            </a:r>
            <a:endParaRPr lang="en-US" b="1" dirty="0">
              <a:solidFill>
                <a:srgbClr val="0000CC"/>
              </a:solidFill>
            </a:endParaRP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307588" y="1373304"/>
                <a:ext cx="8836412" cy="5334000"/>
              </a:xfrm>
            </p:spPr>
            <p:txBody>
              <a:bodyPr>
                <a:normAutofit/>
              </a:bodyPr>
              <a:lstStyle/>
              <a:p>
                <a:r>
                  <a:rPr lang="en-US" dirty="0" smtClean="0"/>
                  <a:t>Given a reaction of the form:</a:t>
                </a:r>
              </a:p>
              <a:p>
                <a:pPr marL="0" indent="0">
                  <a:buNone/>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ea typeface="Cambria Math" panose="02040503050406030204" pitchFamily="18" charset="0"/>
                            </a:rPr>
                          </m:ctrlPr>
                        </m:sSubPr>
                        <m:e>
                          <m:r>
                            <m:rPr>
                              <m:sty m:val="p"/>
                            </m:rPr>
                            <a:rPr lang="en-US" i="1">
                              <a:latin typeface="Cambria Math" panose="02040503050406030204" pitchFamily="18" charset="0"/>
                              <a:ea typeface="Cambria Math" panose="02040503050406030204" pitchFamily="18" charset="0"/>
                            </a:rPr>
                            <m:t>a</m:t>
                          </m:r>
                        </m:e>
                        <m:sub>
                          <m:r>
                            <a:rPr lang="en-US" b="0" i="1" smtClean="0">
                              <a:latin typeface="Cambria Math" panose="02040503050406030204" pitchFamily="18" charset="0"/>
                              <a:ea typeface="Cambria Math" panose="02040503050406030204" pitchFamily="18" charset="0"/>
                            </a:rPr>
                            <m:t>𝑠</m:t>
                          </m:r>
                        </m:sub>
                      </m:sSub>
                      <m:r>
                        <a:rPr lang="en-US" i="1">
                          <a:latin typeface="Cambria Math" panose="02040503050406030204" pitchFamily="18" charset="0"/>
                          <a:ea typeface="Cambria Math" panose="02040503050406030204" pitchFamily="18" charset="0"/>
                        </a:rPr>
                        <m:t> </m:t>
                      </m:r>
                      <m:r>
                        <a:rPr lang="en-US" i="1">
                          <a:latin typeface="Cambria Math" panose="02040503050406030204" pitchFamily="18" charset="0"/>
                          <a:ea typeface="Cambria Math" panose="02040503050406030204" pitchFamily="18" charset="0"/>
                        </a:rPr>
                        <m:t>𝐴</m:t>
                      </m:r>
                      <m:r>
                        <a:rPr lang="en-US" i="1">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𝑏</m:t>
                          </m:r>
                        </m:e>
                        <m:sub>
                          <m:r>
                            <a:rPr lang="en-US" b="0" i="1" smtClean="0">
                              <a:latin typeface="Cambria Math" panose="02040503050406030204" pitchFamily="18" charset="0"/>
                              <a:ea typeface="Cambria Math" panose="02040503050406030204" pitchFamily="18" charset="0"/>
                            </a:rPr>
                            <m:t>𝑠</m:t>
                          </m:r>
                        </m:sub>
                      </m:sSub>
                      <m:r>
                        <a:rPr lang="en-US" i="1">
                          <a:latin typeface="Cambria Math" panose="02040503050406030204" pitchFamily="18" charset="0"/>
                          <a:ea typeface="Cambria Math" panose="02040503050406030204" pitchFamily="18" charset="0"/>
                        </a:rPr>
                        <m:t> </m:t>
                      </m:r>
                      <m:r>
                        <a:rPr lang="en-US" i="1">
                          <a:latin typeface="Cambria Math" panose="02040503050406030204" pitchFamily="18" charset="0"/>
                          <a:ea typeface="Cambria Math" panose="02040503050406030204" pitchFamily="18" charset="0"/>
                        </a:rPr>
                        <m:t>𝐵</m:t>
                      </m:r>
                      <m:r>
                        <a:rPr lang="en-US" i="1">
                          <a:latin typeface="Cambria Math" panose="02040503050406030204" pitchFamily="18" charset="0"/>
                          <a:ea typeface="Cambria Math" panose="02040503050406030204" pitchFamily="18" charset="0"/>
                        </a:rPr>
                        <m:t>+ …</m:t>
                      </m:r>
                      <m:groupChr>
                        <m:groupChrPr>
                          <m:chr m:val="→"/>
                          <m:vertJc m:val="bot"/>
                          <m:ctrlPr>
                            <a:rPr lang="el-GR" i="1" smtClean="0">
                              <a:latin typeface="Cambria Math" panose="02040503050406030204" pitchFamily="18" charset="0"/>
                              <a:ea typeface="Cambria Math" panose="02040503050406030204" pitchFamily="18" charset="0"/>
                            </a:rPr>
                          </m:ctrlPr>
                        </m:groupChrPr>
                        <m:e>
                          <m:r>
                            <m:rPr>
                              <m:brk m:alnAt="2"/>
                            </m:rPr>
                            <a:rPr lang="en-US" b="0" i="1" smtClean="0">
                              <a:latin typeface="Cambria Math" panose="02040503050406030204" pitchFamily="18" charset="0"/>
                              <a:ea typeface="Cambria Math" panose="02040503050406030204" pitchFamily="18" charset="0"/>
                            </a:rPr>
                            <m:t>𝑣</m:t>
                          </m:r>
                        </m:e>
                      </m:groupChr>
                      <m:sSub>
                        <m:sSubPr>
                          <m:ctrlPr>
                            <a:rPr lang="en-US"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𝑎</m:t>
                          </m:r>
                        </m:e>
                        <m:sub>
                          <m:r>
                            <a:rPr lang="en-US" b="0" i="1" smtClean="0">
                              <a:latin typeface="Cambria Math" panose="02040503050406030204" pitchFamily="18" charset="0"/>
                              <a:ea typeface="Cambria Math" panose="02040503050406030204" pitchFamily="18" charset="0"/>
                            </a:rPr>
                            <m:t>𝑝</m:t>
                          </m:r>
                        </m:sub>
                      </m:sSub>
                      <m:r>
                        <a:rPr lang="en-US" b="0" i="1" smtClean="0">
                          <a:latin typeface="Cambria Math" panose="02040503050406030204" pitchFamily="18" charset="0"/>
                          <a:ea typeface="Cambria Math" panose="02040503050406030204" pitchFamily="18" charset="0"/>
                        </a:rPr>
                        <m:t>𝐴</m:t>
                      </m:r>
                      <m:r>
                        <a:rPr lang="en-US" i="1">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𝑏</m:t>
                          </m:r>
                        </m:e>
                        <m:sub>
                          <m:r>
                            <a:rPr lang="en-US" b="0" i="1" smtClean="0">
                              <a:latin typeface="Cambria Math" panose="02040503050406030204" pitchFamily="18" charset="0"/>
                              <a:ea typeface="Cambria Math" panose="02040503050406030204" pitchFamily="18" charset="0"/>
                            </a:rPr>
                            <m:t>𝑝</m:t>
                          </m:r>
                        </m:sub>
                      </m:sSub>
                      <m:r>
                        <a:rPr lang="en-US" b="0" i="1" smtClean="0">
                          <a:latin typeface="Cambria Math" panose="02040503050406030204" pitchFamily="18" charset="0"/>
                          <a:ea typeface="Cambria Math" panose="02040503050406030204" pitchFamily="18" charset="0"/>
                        </a:rPr>
                        <m:t>𝐵</m:t>
                      </m:r>
                      <m:r>
                        <a:rPr lang="en-US" i="1">
                          <a:latin typeface="Cambria Math" panose="02040503050406030204" pitchFamily="18" charset="0"/>
                          <a:ea typeface="Cambria Math" panose="02040503050406030204" pitchFamily="18" charset="0"/>
                        </a:rPr>
                        <m:t>+ …</m:t>
                      </m:r>
                    </m:oMath>
                  </m:oMathPara>
                </a14:m>
                <a:endParaRPr lang="en-US" dirty="0" smtClean="0"/>
              </a:p>
              <a:p>
                <a:r>
                  <a:rPr lang="en-US" dirty="0" smtClean="0"/>
                  <a:t>The change in each species is given by</a:t>
                </a:r>
              </a:p>
              <a:p>
                <a:pPr marL="0" indent="0">
                  <a:buNone/>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ea typeface="Cambria Math" panose="02040503050406030204" pitchFamily="18" charset="0"/>
                            </a:rPr>
                          </m:ctrlPr>
                        </m:fPr>
                        <m:num>
                          <m:r>
                            <a:rPr lang="en-US" i="1">
                              <a:latin typeface="Cambria Math" panose="02040503050406030204" pitchFamily="18" charset="0"/>
                              <a:ea typeface="Cambria Math" panose="02040503050406030204" pitchFamily="18" charset="0"/>
                            </a:rPr>
                            <m:t>𝑑𝐴</m:t>
                          </m:r>
                        </m:num>
                        <m:den>
                          <m:r>
                            <a:rPr lang="en-US" i="1">
                              <a:latin typeface="Cambria Math" panose="02040503050406030204" pitchFamily="18" charset="0"/>
                              <a:ea typeface="Cambria Math" panose="02040503050406030204" pitchFamily="18" charset="0"/>
                            </a:rPr>
                            <m:t>𝑑𝑡</m:t>
                          </m:r>
                        </m:den>
                      </m:f>
                      <m:r>
                        <a:rPr lang="en-US" i="1">
                          <a:latin typeface="Cambria Math" panose="02040503050406030204" pitchFamily="18" charset="0"/>
                          <a:ea typeface="Cambria Math" panose="02040503050406030204" pitchFamily="18" charset="0"/>
                        </a:rPr>
                        <m:t>=</m:t>
                      </m:r>
                      <m:d>
                        <m:dPr>
                          <m:ctrlPr>
                            <a:rPr lang="en-US" b="0" i="1" smtClean="0">
                              <a:latin typeface="Cambria Math" panose="02040503050406030204" pitchFamily="18" charset="0"/>
                              <a:ea typeface="Cambria Math" panose="02040503050406030204" pitchFamily="18" charset="0"/>
                            </a:rPr>
                          </m:ctrlPr>
                        </m:dPr>
                        <m:e>
                          <m:sSub>
                            <m:sSubPr>
                              <m:ctrlPr>
                                <a:rPr lang="en-US"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𝑎</m:t>
                              </m:r>
                            </m:e>
                            <m:sub>
                              <m:r>
                                <a:rPr lang="en-US" b="0" i="1" smtClean="0">
                                  <a:latin typeface="Cambria Math" panose="02040503050406030204" pitchFamily="18" charset="0"/>
                                  <a:ea typeface="Cambria Math" panose="02040503050406030204" pitchFamily="18" charset="0"/>
                                </a:rPr>
                                <m:t>𝑝</m:t>
                              </m:r>
                            </m:sub>
                          </m:sSub>
                          <m:r>
                            <a:rPr lang="en-US" b="0" i="1" smtClean="0">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𝑎</m:t>
                              </m:r>
                            </m:e>
                            <m:sub>
                              <m:r>
                                <a:rPr lang="en-US" b="0" i="1" smtClean="0">
                                  <a:latin typeface="Cambria Math" panose="02040503050406030204" pitchFamily="18" charset="0"/>
                                  <a:ea typeface="Cambria Math" panose="02040503050406030204" pitchFamily="18" charset="0"/>
                                </a:rPr>
                                <m:t>𝑠</m:t>
                              </m:r>
                            </m:sub>
                          </m:sSub>
                        </m:e>
                      </m:d>
                      <m:r>
                        <a:rPr lang="en-US" b="0" i="1" smtClean="0">
                          <a:latin typeface="Cambria Math" panose="02040503050406030204" pitchFamily="18" charset="0"/>
                          <a:ea typeface="Cambria Math" panose="02040503050406030204" pitchFamily="18" charset="0"/>
                        </a:rPr>
                        <m:t>𝑣</m:t>
                      </m:r>
                    </m:oMath>
                  </m:oMathPara>
                </a14:m>
                <a:endParaRPr lang="en-US" i="1" dirty="0" smtClean="0">
                  <a:latin typeface="Cambria Math" panose="02040503050406030204" pitchFamily="18" charset="0"/>
                  <a:ea typeface="Cambria Math" panose="02040503050406030204" pitchFamily="18" charset="0"/>
                </a:endParaRPr>
              </a:p>
              <a:p>
                <a:pPr marL="0" indent="0">
                  <a:buNone/>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ea typeface="Cambria Math" panose="02040503050406030204" pitchFamily="18" charset="0"/>
                            </a:rPr>
                          </m:ctrlPr>
                        </m:fPr>
                        <m:num>
                          <m:r>
                            <a:rPr lang="en-US" i="1">
                              <a:latin typeface="Cambria Math" panose="02040503050406030204" pitchFamily="18" charset="0"/>
                              <a:ea typeface="Cambria Math" panose="02040503050406030204" pitchFamily="18" charset="0"/>
                            </a:rPr>
                            <m:t>𝑑𝐵</m:t>
                          </m:r>
                        </m:num>
                        <m:den>
                          <m:r>
                            <a:rPr lang="en-US" i="1">
                              <a:latin typeface="Cambria Math" panose="02040503050406030204" pitchFamily="18" charset="0"/>
                              <a:ea typeface="Cambria Math" panose="02040503050406030204" pitchFamily="18" charset="0"/>
                            </a:rPr>
                            <m:t>𝑑𝑡</m:t>
                          </m:r>
                        </m:den>
                      </m:f>
                      <m:r>
                        <a:rPr lang="en-US" i="1">
                          <a:latin typeface="Cambria Math" panose="02040503050406030204" pitchFamily="18" charset="0"/>
                          <a:ea typeface="Cambria Math" panose="02040503050406030204" pitchFamily="18" charset="0"/>
                        </a:rPr>
                        <m:t>=</m:t>
                      </m:r>
                      <m:d>
                        <m:dPr>
                          <m:ctrlPr>
                            <a:rPr lang="en-US" i="1">
                              <a:latin typeface="Cambria Math" panose="02040503050406030204" pitchFamily="18" charset="0"/>
                              <a:ea typeface="Cambria Math" panose="02040503050406030204" pitchFamily="18" charset="0"/>
                            </a:rPr>
                          </m:ctrlPr>
                        </m:dPr>
                        <m:e>
                          <m:sSub>
                            <m:sSubPr>
                              <m:ctrlPr>
                                <a:rPr lang="en-US" i="1">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𝑏</m:t>
                              </m:r>
                            </m:e>
                            <m:sub>
                              <m:r>
                                <a:rPr lang="en-US" i="1">
                                  <a:latin typeface="Cambria Math" panose="02040503050406030204" pitchFamily="18" charset="0"/>
                                  <a:ea typeface="Cambria Math" panose="02040503050406030204" pitchFamily="18" charset="0"/>
                                </a:rPr>
                                <m:t>𝑝</m:t>
                              </m:r>
                            </m:sub>
                          </m:sSub>
                          <m:r>
                            <a:rPr lang="en-US" i="1">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𝑏</m:t>
                              </m:r>
                            </m:e>
                            <m:sub>
                              <m:r>
                                <a:rPr lang="en-US" i="1">
                                  <a:latin typeface="Cambria Math" panose="02040503050406030204" pitchFamily="18" charset="0"/>
                                  <a:ea typeface="Cambria Math" panose="02040503050406030204" pitchFamily="18" charset="0"/>
                                </a:rPr>
                                <m:t>𝑠</m:t>
                              </m:r>
                            </m:sub>
                          </m:sSub>
                        </m:e>
                      </m:d>
                      <m:r>
                        <a:rPr lang="en-US" i="1">
                          <a:latin typeface="Cambria Math" panose="02040503050406030204" pitchFamily="18" charset="0"/>
                          <a:ea typeface="Cambria Math" panose="02040503050406030204" pitchFamily="18" charset="0"/>
                        </a:rPr>
                        <m:t>𝑣</m:t>
                      </m:r>
                    </m:oMath>
                  </m:oMathPara>
                </a14:m>
                <a:endParaRPr lang="en-US" i="1" dirty="0" smtClean="0">
                  <a:latin typeface="Cambria Math" panose="02040503050406030204" pitchFamily="18" charset="0"/>
                  <a:ea typeface="Cambria Math" panose="02040503050406030204" pitchFamily="18" charset="0"/>
                </a:endParaRPr>
              </a:p>
              <a:p>
                <a:pPr marL="0" indent="0">
                  <a:buNone/>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ea typeface="Cambria Math" panose="02040503050406030204" pitchFamily="18" charset="0"/>
                        </a:rPr>
                        <m:t>…</m:t>
                      </m:r>
                    </m:oMath>
                  </m:oMathPara>
                </a14:m>
                <a:endParaRPr lang="en-US" i="1" dirty="0">
                  <a:latin typeface="Cambria Math" panose="02040503050406030204" pitchFamily="18" charset="0"/>
                  <a:ea typeface="Cambria Math" panose="02040503050406030204" pitchFamily="18" charset="0"/>
                </a:endParaRPr>
              </a:p>
              <a:p>
                <a:pPr marL="0" indent="0">
                  <a:buNone/>
                </a:pPr>
                <a:r>
                  <a:rPr lang="en-US" dirty="0" smtClean="0"/>
                  <a:t>where </a:t>
                </a:r>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𝑐</m:t>
                        </m:r>
                      </m:e>
                      <m:sub>
                        <m:r>
                          <a:rPr lang="en-US" b="0" i="1" smtClean="0">
                            <a:latin typeface="Cambria Math" panose="02040503050406030204" pitchFamily="18" charset="0"/>
                          </a:rPr>
                          <m:t>𝑎</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𝑎</m:t>
                        </m:r>
                      </m:e>
                      <m:sub>
                        <m:r>
                          <a:rPr lang="en-US" b="0" i="1" smtClean="0">
                            <a:latin typeface="Cambria Math" panose="02040503050406030204" pitchFamily="18" charset="0"/>
                          </a:rPr>
                          <m:t>𝑝</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𝑎</m:t>
                        </m:r>
                      </m:e>
                      <m:sub>
                        <m:r>
                          <a:rPr lang="en-US" b="0" i="1" smtClean="0">
                            <a:latin typeface="Cambria Math" panose="02040503050406030204" pitchFamily="18" charset="0"/>
                          </a:rPr>
                          <m:t>𝑐</m:t>
                        </m:r>
                      </m:sub>
                    </m:sSub>
                    <m:r>
                      <a:rPr lang="en-US" b="0" i="1" smtClean="0">
                        <a:latin typeface="Cambria Math" panose="02040503050406030204" pitchFamily="18" charset="0"/>
                      </a:rPr>
                      <m:t>, </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𝑐</m:t>
                        </m:r>
                      </m:e>
                      <m:sub>
                        <m:r>
                          <a:rPr lang="en-US" b="0" i="1" smtClean="0">
                            <a:latin typeface="Cambria Math" panose="02040503050406030204" pitchFamily="18" charset="0"/>
                          </a:rPr>
                          <m:t>𝑏</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𝑏</m:t>
                        </m:r>
                      </m:e>
                      <m:sub>
                        <m:r>
                          <a:rPr lang="en-US" b="0" i="1" smtClean="0">
                            <a:latin typeface="Cambria Math" panose="02040503050406030204" pitchFamily="18" charset="0"/>
                          </a:rPr>
                          <m:t>𝑝</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𝑏</m:t>
                        </m:r>
                      </m:e>
                      <m:sub>
                        <m:r>
                          <a:rPr lang="en-US" b="0" i="1" smtClean="0">
                            <a:latin typeface="Cambria Math" panose="02040503050406030204" pitchFamily="18" charset="0"/>
                          </a:rPr>
                          <m:t>𝑠</m:t>
                        </m:r>
                      </m:sub>
                    </m:sSub>
                  </m:oMath>
                </a14:m>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307588" y="1373304"/>
                <a:ext cx="8836412" cy="5334000"/>
              </a:xfrm>
              <a:blipFill rotWithShape="0">
                <a:blip r:embed="rId2"/>
                <a:stretch>
                  <a:fillRect l="-1724" t="-1486"/>
                </a:stretch>
              </a:blipFill>
            </p:spPr>
            <p:txBody>
              <a:bodyPr/>
              <a:lstStyle/>
              <a:p>
                <a:r>
                  <a:rPr lang="en-US">
                    <a:noFill/>
                  </a:rPr>
                  <a:t> </a:t>
                </a:r>
              </a:p>
            </p:txBody>
          </p:sp>
        </mc:Fallback>
      </mc:AlternateContent>
      <p:sp>
        <p:nvSpPr>
          <p:cNvPr id="8" name="TextBox 7"/>
          <p:cNvSpPr txBox="1"/>
          <p:nvPr/>
        </p:nvSpPr>
        <p:spPr>
          <a:xfrm>
            <a:off x="4572000" y="6369784"/>
            <a:ext cx="3657600" cy="369332"/>
          </a:xfrm>
          <a:prstGeom prst="rect">
            <a:avLst/>
          </a:prstGeom>
          <a:noFill/>
        </p:spPr>
        <p:txBody>
          <a:bodyPr wrap="square" rtlCol="0">
            <a:spAutoFit/>
          </a:bodyPr>
          <a:lstStyle/>
          <a:p>
            <a:r>
              <a:rPr lang="en-US" dirty="0" smtClean="0"/>
              <a:t>Slide Courtesy of Herbert </a:t>
            </a:r>
            <a:r>
              <a:rPr lang="en-US" dirty="0" err="1" smtClean="0"/>
              <a:t>Sauro</a:t>
            </a:r>
            <a:endParaRPr lang="en-US" dirty="0"/>
          </a:p>
        </p:txBody>
      </p:sp>
      <p:pic>
        <p:nvPicPr>
          <p:cNvPr id="5"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p:cNvSpPr/>
          <p:nvPr/>
        </p:nvSpPr>
        <p:spPr>
          <a:xfrm>
            <a:off x="1676400" y="2133600"/>
            <a:ext cx="381000" cy="457200"/>
          </a:xfrm>
          <a:prstGeom prst="rect">
            <a:avLst/>
          </a:prstGeom>
          <a:solidFill>
            <a:srgbClr val="92D05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5410200" y="3453179"/>
            <a:ext cx="381000" cy="457200"/>
          </a:xfrm>
          <a:prstGeom prst="rect">
            <a:avLst/>
          </a:prstGeom>
          <a:solidFill>
            <a:srgbClr val="92D05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5029200" y="2133600"/>
            <a:ext cx="381000" cy="457200"/>
          </a:xfrm>
          <a:prstGeom prst="rect">
            <a:avLst/>
          </a:prstGeom>
          <a:solidFill>
            <a:srgbClr val="00B05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4495800" y="3453179"/>
            <a:ext cx="381000" cy="457200"/>
          </a:xfrm>
          <a:prstGeom prst="rect">
            <a:avLst/>
          </a:prstGeom>
          <a:solidFill>
            <a:srgbClr val="00B05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2514600" y="5715000"/>
            <a:ext cx="381000" cy="457200"/>
          </a:xfrm>
          <a:prstGeom prst="rect">
            <a:avLst/>
          </a:prstGeom>
          <a:solidFill>
            <a:srgbClr val="00B05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3429000" y="5681362"/>
            <a:ext cx="381000" cy="457200"/>
          </a:xfrm>
          <a:prstGeom prst="rect">
            <a:avLst/>
          </a:prstGeom>
          <a:solidFill>
            <a:srgbClr val="92D05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2895600" y="2133600"/>
            <a:ext cx="381000" cy="457200"/>
          </a:xfrm>
          <a:prstGeom prst="rect">
            <a:avLst/>
          </a:prstGeom>
          <a:solidFill>
            <a:srgbClr val="FF000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5410200" y="4442075"/>
            <a:ext cx="381000" cy="457200"/>
          </a:xfrm>
          <a:prstGeom prst="rect">
            <a:avLst/>
          </a:prstGeom>
          <a:solidFill>
            <a:srgbClr val="FF000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5791200" y="5681362"/>
            <a:ext cx="381000" cy="457200"/>
          </a:xfrm>
          <a:prstGeom prst="rect">
            <a:avLst/>
          </a:prstGeom>
          <a:solidFill>
            <a:srgbClr val="FF000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6172200" y="2133600"/>
            <a:ext cx="381000" cy="457200"/>
          </a:xfrm>
          <a:prstGeom prst="rect">
            <a:avLst/>
          </a:prstGeom>
          <a:solidFill>
            <a:srgbClr val="FFC00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4495800" y="4407865"/>
            <a:ext cx="381000" cy="457200"/>
          </a:xfrm>
          <a:prstGeom prst="rect">
            <a:avLst/>
          </a:prstGeom>
          <a:solidFill>
            <a:srgbClr val="FFC00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4912112" y="5681362"/>
            <a:ext cx="381000" cy="457200"/>
          </a:xfrm>
          <a:prstGeom prst="rect">
            <a:avLst/>
          </a:prstGeom>
          <a:solidFill>
            <a:srgbClr val="FFC00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089503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11477"/>
            <a:ext cx="9144000" cy="932257"/>
          </a:xfrm>
        </p:spPr>
        <p:txBody>
          <a:bodyPr/>
          <a:lstStyle/>
          <a:p>
            <a:r>
              <a:rPr lang="en-US" b="1" dirty="0" smtClean="0">
                <a:solidFill>
                  <a:srgbClr val="0000CC"/>
                </a:solidFill>
              </a:rPr>
              <a:t>Stoichiometry and Reaction Rates</a:t>
            </a:r>
            <a:endParaRPr lang="en-US" b="1" dirty="0">
              <a:solidFill>
                <a:srgbClr val="0000CC"/>
              </a:solidFill>
            </a:endParaRP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307588" y="1373304"/>
                <a:ext cx="8836412" cy="5334000"/>
              </a:xfrm>
            </p:spPr>
            <p:txBody>
              <a:bodyPr>
                <a:normAutofit/>
              </a:bodyPr>
              <a:lstStyle/>
              <a:p>
                <a:r>
                  <a:rPr lang="en-US" dirty="0" smtClean="0"/>
                  <a:t>Example</a:t>
                </a:r>
              </a:p>
              <a:p>
                <a:pPr marL="0" indent="0">
                  <a:buNone/>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ea typeface="Cambria Math" panose="02040503050406030204" pitchFamily="18" charset="0"/>
                        </a:rPr>
                        <m:t>4</m:t>
                      </m:r>
                      <m:r>
                        <a:rPr lang="en-US" i="1">
                          <a:latin typeface="Cambria Math" panose="02040503050406030204" pitchFamily="18" charset="0"/>
                          <a:ea typeface="Cambria Math" panose="02040503050406030204" pitchFamily="18" charset="0"/>
                        </a:rPr>
                        <m:t> </m:t>
                      </m:r>
                      <m:r>
                        <a:rPr lang="en-US" i="1">
                          <a:latin typeface="Cambria Math" panose="02040503050406030204" pitchFamily="18" charset="0"/>
                          <a:ea typeface="Cambria Math" panose="02040503050406030204" pitchFamily="18" charset="0"/>
                        </a:rPr>
                        <m:t>𝐴</m:t>
                      </m:r>
                      <m:r>
                        <a:rPr lang="en-US" i="1">
                          <a:latin typeface="Cambria Math" panose="02040503050406030204" pitchFamily="18" charset="0"/>
                          <a:ea typeface="Cambria Math" panose="02040503050406030204" pitchFamily="18" charset="0"/>
                        </a:rPr>
                        <m:t>+ </m:t>
                      </m:r>
                      <m:r>
                        <a:rPr lang="en-US" i="1">
                          <a:latin typeface="Cambria Math" panose="02040503050406030204" pitchFamily="18" charset="0"/>
                          <a:ea typeface="Cambria Math" panose="02040503050406030204" pitchFamily="18" charset="0"/>
                        </a:rPr>
                        <m:t>𝐵</m:t>
                      </m:r>
                      <m:groupChr>
                        <m:groupChrPr>
                          <m:chr m:val="→"/>
                          <m:vertJc m:val="bot"/>
                          <m:ctrlPr>
                            <a:rPr lang="el-GR" i="1" smtClean="0">
                              <a:latin typeface="Cambria Math" panose="02040503050406030204" pitchFamily="18" charset="0"/>
                              <a:ea typeface="Cambria Math" panose="02040503050406030204" pitchFamily="18" charset="0"/>
                            </a:rPr>
                          </m:ctrlPr>
                        </m:groupChrPr>
                        <m:e>
                          <m:r>
                            <m:rPr>
                              <m:brk m:alnAt="2"/>
                            </m:rPr>
                            <a:rPr lang="en-US" b="0" i="1" smtClean="0">
                              <a:latin typeface="Cambria Math" panose="02040503050406030204" pitchFamily="18" charset="0"/>
                              <a:ea typeface="Cambria Math" panose="02040503050406030204" pitchFamily="18" charset="0"/>
                            </a:rPr>
                            <m:t>𝑣</m:t>
                          </m:r>
                        </m:e>
                      </m:groupChr>
                      <m:r>
                        <a:rPr lang="en-US" b="0" i="1" smtClean="0">
                          <a:latin typeface="Cambria Math" panose="02040503050406030204" pitchFamily="18" charset="0"/>
                          <a:ea typeface="Cambria Math" panose="02040503050406030204" pitchFamily="18" charset="0"/>
                        </a:rPr>
                        <m:t>2</m:t>
                      </m:r>
                      <m:r>
                        <a:rPr lang="en-US" b="0" i="1" smtClean="0">
                          <a:latin typeface="Cambria Math" panose="02040503050406030204" pitchFamily="18" charset="0"/>
                          <a:ea typeface="Cambria Math" panose="02040503050406030204" pitchFamily="18" charset="0"/>
                        </a:rPr>
                        <m:t>𝐴</m:t>
                      </m:r>
                      <m:r>
                        <a:rPr lang="en-US" i="1">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3</m:t>
                      </m:r>
                      <m:r>
                        <a:rPr lang="en-US" b="0" i="1" smtClean="0">
                          <a:latin typeface="Cambria Math" panose="02040503050406030204" pitchFamily="18" charset="0"/>
                          <a:ea typeface="Cambria Math" panose="02040503050406030204" pitchFamily="18" charset="0"/>
                        </a:rPr>
                        <m:t>𝐵</m:t>
                      </m:r>
                      <m:r>
                        <a:rPr lang="en-US" i="1">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𝐶</m:t>
                      </m:r>
                    </m:oMath>
                  </m:oMathPara>
                </a14:m>
                <a:endParaRPr lang="en-US" dirty="0" smtClean="0"/>
              </a:p>
              <a:p>
                <a:r>
                  <a:rPr lang="en-US" dirty="0" smtClean="0"/>
                  <a:t>The change in each species is given by</a:t>
                </a:r>
              </a:p>
              <a:p>
                <a:pPr marL="0" indent="0">
                  <a:buNone/>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ea typeface="Cambria Math" panose="02040503050406030204" pitchFamily="18" charset="0"/>
                            </a:rPr>
                          </m:ctrlPr>
                        </m:fPr>
                        <m:num>
                          <m:r>
                            <a:rPr lang="en-US" i="1">
                              <a:latin typeface="Cambria Math" panose="02040503050406030204" pitchFamily="18" charset="0"/>
                              <a:ea typeface="Cambria Math" panose="02040503050406030204" pitchFamily="18" charset="0"/>
                            </a:rPr>
                            <m:t>𝑑𝐴</m:t>
                          </m:r>
                        </m:num>
                        <m:den>
                          <m:r>
                            <a:rPr lang="en-US" i="1">
                              <a:latin typeface="Cambria Math" panose="02040503050406030204" pitchFamily="18" charset="0"/>
                              <a:ea typeface="Cambria Math" panose="02040503050406030204" pitchFamily="18" charset="0"/>
                            </a:rPr>
                            <m:t>𝑑𝑡</m:t>
                          </m:r>
                        </m:den>
                      </m:f>
                      <m:r>
                        <a:rPr lang="en-US" i="1">
                          <a:latin typeface="Cambria Math" panose="02040503050406030204" pitchFamily="18" charset="0"/>
                          <a:ea typeface="Cambria Math" panose="02040503050406030204" pitchFamily="18" charset="0"/>
                        </a:rPr>
                        <m:t>=</m:t>
                      </m:r>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2−4</m:t>
                          </m:r>
                        </m:e>
                      </m:d>
                      <m:r>
                        <a:rPr lang="en-US" b="0" i="1" smtClean="0">
                          <a:latin typeface="Cambria Math" panose="02040503050406030204" pitchFamily="18" charset="0"/>
                          <a:ea typeface="Cambria Math" panose="02040503050406030204" pitchFamily="18" charset="0"/>
                        </a:rPr>
                        <m:t>𝑣</m:t>
                      </m:r>
                      <m:r>
                        <a:rPr lang="en-US" b="0" i="1" smtClean="0">
                          <a:latin typeface="Cambria Math" panose="02040503050406030204" pitchFamily="18" charset="0"/>
                          <a:ea typeface="Cambria Math" panose="02040503050406030204" pitchFamily="18" charset="0"/>
                        </a:rPr>
                        <m:t>=−2</m:t>
                      </m:r>
                      <m:r>
                        <a:rPr lang="en-US" b="0" i="1" smtClean="0">
                          <a:latin typeface="Cambria Math" panose="02040503050406030204" pitchFamily="18" charset="0"/>
                          <a:ea typeface="Cambria Math" panose="02040503050406030204" pitchFamily="18" charset="0"/>
                        </a:rPr>
                        <m:t>𝑣</m:t>
                      </m:r>
                    </m:oMath>
                  </m:oMathPara>
                </a14:m>
                <a:endParaRPr lang="en-US" i="1" dirty="0" smtClean="0">
                  <a:latin typeface="Cambria Math" panose="02040503050406030204" pitchFamily="18" charset="0"/>
                  <a:ea typeface="Cambria Math" panose="02040503050406030204" pitchFamily="18" charset="0"/>
                </a:endParaRPr>
              </a:p>
              <a:p>
                <a:pPr marL="0" indent="0">
                  <a:buNone/>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ea typeface="Cambria Math" panose="02040503050406030204" pitchFamily="18" charset="0"/>
                            </a:rPr>
                          </m:ctrlPr>
                        </m:fPr>
                        <m:num>
                          <m:r>
                            <a:rPr lang="en-US" i="1">
                              <a:latin typeface="Cambria Math" panose="02040503050406030204" pitchFamily="18" charset="0"/>
                              <a:ea typeface="Cambria Math" panose="02040503050406030204" pitchFamily="18" charset="0"/>
                            </a:rPr>
                            <m:t>𝑑𝐵</m:t>
                          </m:r>
                        </m:num>
                        <m:den>
                          <m:r>
                            <a:rPr lang="en-US" i="1">
                              <a:latin typeface="Cambria Math" panose="02040503050406030204" pitchFamily="18" charset="0"/>
                              <a:ea typeface="Cambria Math" panose="02040503050406030204" pitchFamily="18" charset="0"/>
                            </a:rPr>
                            <m:t>𝑑𝑡</m:t>
                          </m:r>
                        </m:den>
                      </m:f>
                      <m:r>
                        <a:rPr lang="en-US" i="1">
                          <a:latin typeface="Cambria Math" panose="02040503050406030204" pitchFamily="18" charset="0"/>
                          <a:ea typeface="Cambria Math" panose="02040503050406030204" pitchFamily="18" charset="0"/>
                        </a:rPr>
                        <m:t>=</m:t>
                      </m:r>
                      <m:d>
                        <m:dPr>
                          <m:ctrlPr>
                            <a:rPr lang="en-US" i="1">
                              <a:latin typeface="Cambria Math" panose="02040503050406030204" pitchFamily="18" charset="0"/>
                              <a:ea typeface="Cambria Math" panose="02040503050406030204" pitchFamily="18" charset="0"/>
                            </a:rPr>
                          </m:ctrlPr>
                        </m:dPr>
                        <m:e>
                          <m:r>
                            <a:rPr lang="en-US" i="1" smtClean="0">
                              <a:latin typeface="Cambria Math" panose="02040503050406030204" pitchFamily="18" charset="0"/>
                              <a:ea typeface="Cambria Math" panose="02040503050406030204" pitchFamily="18" charset="0"/>
                            </a:rPr>
                            <m:t>3</m:t>
                          </m:r>
                          <m:r>
                            <a:rPr lang="en-US" i="1">
                              <a:latin typeface="Cambria Math" panose="02040503050406030204" pitchFamily="18" charset="0"/>
                              <a:ea typeface="Cambria Math" panose="02040503050406030204" pitchFamily="18" charset="0"/>
                            </a:rPr>
                            <m:t>−</m:t>
                          </m:r>
                          <m:r>
                            <a:rPr lang="en-US" i="1" smtClean="0">
                              <a:latin typeface="Cambria Math" panose="02040503050406030204" pitchFamily="18" charset="0"/>
                              <a:ea typeface="Cambria Math" panose="02040503050406030204" pitchFamily="18" charset="0"/>
                            </a:rPr>
                            <m:t>1</m:t>
                          </m:r>
                        </m:e>
                      </m:d>
                      <m:r>
                        <a:rPr lang="en-US" i="1">
                          <a:latin typeface="Cambria Math" panose="02040503050406030204" pitchFamily="18" charset="0"/>
                          <a:ea typeface="Cambria Math" panose="02040503050406030204" pitchFamily="18" charset="0"/>
                        </a:rPr>
                        <m:t>𝑣</m:t>
                      </m:r>
                      <m:r>
                        <a:rPr lang="en-US" b="0" i="1" smtClean="0">
                          <a:latin typeface="Cambria Math" panose="02040503050406030204" pitchFamily="18" charset="0"/>
                          <a:ea typeface="Cambria Math" panose="02040503050406030204" pitchFamily="18" charset="0"/>
                        </a:rPr>
                        <m:t>=2</m:t>
                      </m:r>
                      <m:r>
                        <a:rPr lang="en-US" b="0" i="1" smtClean="0">
                          <a:latin typeface="Cambria Math" panose="02040503050406030204" pitchFamily="18" charset="0"/>
                          <a:ea typeface="Cambria Math" panose="02040503050406030204" pitchFamily="18" charset="0"/>
                        </a:rPr>
                        <m:t>𝑣</m:t>
                      </m:r>
                    </m:oMath>
                  </m:oMathPara>
                </a14:m>
                <a:endParaRPr lang="en-US" i="1" dirty="0" smtClean="0">
                  <a:latin typeface="Cambria Math" panose="02040503050406030204" pitchFamily="18" charset="0"/>
                  <a:ea typeface="Cambria Math" panose="02040503050406030204" pitchFamily="18" charset="0"/>
                </a:endParaRPr>
              </a:p>
              <a:p>
                <a:pPr marL="0" indent="0">
                  <a:buNone/>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ea typeface="Cambria Math" panose="02040503050406030204" pitchFamily="18" charset="0"/>
                            </a:rPr>
                          </m:ctrlPr>
                        </m:fPr>
                        <m:num>
                          <m:r>
                            <a:rPr lang="en-US" i="1">
                              <a:latin typeface="Cambria Math" panose="02040503050406030204" pitchFamily="18" charset="0"/>
                              <a:ea typeface="Cambria Math" panose="02040503050406030204" pitchFamily="18" charset="0"/>
                            </a:rPr>
                            <m:t>𝑑</m:t>
                          </m:r>
                          <m:r>
                            <a:rPr lang="en-US" b="0" i="1" smtClean="0">
                              <a:latin typeface="Cambria Math" panose="02040503050406030204" pitchFamily="18" charset="0"/>
                              <a:ea typeface="Cambria Math" panose="02040503050406030204" pitchFamily="18" charset="0"/>
                            </a:rPr>
                            <m:t>𝐶</m:t>
                          </m:r>
                        </m:num>
                        <m:den>
                          <m:r>
                            <a:rPr lang="en-US" i="1">
                              <a:latin typeface="Cambria Math" panose="02040503050406030204" pitchFamily="18" charset="0"/>
                              <a:ea typeface="Cambria Math" panose="02040503050406030204" pitchFamily="18" charset="0"/>
                            </a:rPr>
                            <m:t>𝑑𝑡</m:t>
                          </m:r>
                        </m:den>
                      </m:f>
                      <m:r>
                        <a:rPr lang="en-US" i="1">
                          <a:latin typeface="Cambria Math" panose="02040503050406030204" pitchFamily="18" charset="0"/>
                          <a:ea typeface="Cambria Math" panose="02040503050406030204" pitchFamily="18" charset="0"/>
                        </a:rPr>
                        <m:t>=</m:t>
                      </m:r>
                      <m:d>
                        <m:dPr>
                          <m:ctrlPr>
                            <a:rPr lang="en-US" i="1">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1</m:t>
                          </m:r>
                          <m:r>
                            <a:rPr lang="en-US" i="1">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0</m:t>
                          </m:r>
                        </m:e>
                      </m:d>
                      <m:r>
                        <a:rPr lang="en-US" i="1">
                          <a:latin typeface="Cambria Math" panose="02040503050406030204" pitchFamily="18" charset="0"/>
                          <a:ea typeface="Cambria Math" panose="02040503050406030204" pitchFamily="18" charset="0"/>
                        </a:rPr>
                        <m:t>𝑣</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𝑣</m:t>
                      </m:r>
                    </m:oMath>
                  </m:oMathPara>
                </a14:m>
                <a:endParaRPr lang="en-US" i="1" dirty="0">
                  <a:latin typeface="Cambria Math" panose="02040503050406030204" pitchFamily="18" charset="0"/>
                  <a:ea typeface="Cambria Math" panose="02040503050406030204" pitchFamily="18" charset="0"/>
                </a:endParaRPr>
              </a:p>
              <a:p>
                <a:pPr marL="0" indent="0">
                  <a:buNone/>
                </a:pPr>
                <a:endParaRPr lang="en-US" i="1" dirty="0">
                  <a:latin typeface="Cambria Math" panose="02040503050406030204" pitchFamily="18" charset="0"/>
                  <a:ea typeface="Cambria Math" panose="02040503050406030204" pitchFamily="18" charset="0"/>
                </a:endParaRP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307588" y="1373304"/>
                <a:ext cx="8836412" cy="5334000"/>
              </a:xfrm>
              <a:blipFill rotWithShape="0">
                <a:blip r:embed="rId2"/>
                <a:stretch>
                  <a:fillRect l="-1586" t="-1486"/>
                </a:stretch>
              </a:blipFill>
            </p:spPr>
            <p:txBody>
              <a:bodyPr/>
              <a:lstStyle/>
              <a:p>
                <a:r>
                  <a:rPr lang="en-US">
                    <a:noFill/>
                  </a:rPr>
                  <a:t> </a:t>
                </a:r>
              </a:p>
            </p:txBody>
          </p:sp>
        </mc:Fallback>
      </mc:AlternateContent>
      <p:sp>
        <p:nvSpPr>
          <p:cNvPr id="8" name="TextBox 7"/>
          <p:cNvSpPr txBox="1"/>
          <p:nvPr/>
        </p:nvSpPr>
        <p:spPr>
          <a:xfrm>
            <a:off x="4572000" y="6369784"/>
            <a:ext cx="3657600" cy="369332"/>
          </a:xfrm>
          <a:prstGeom prst="rect">
            <a:avLst/>
          </a:prstGeom>
          <a:noFill/>
        </p:spPr>
        <p:txBody>
          <a:bodyPr wrap="square" rtlCol="0">
            <a:spAutoFit/>
          </a:bodyPr>
          <a:lstStyle/>
          <a:p>
            <a:r>
              <a:rPr lang="en-US" dirty="0" smtClean="0"/>
              <a:t>Slide Courtesy of Herbert </a:t>
            </a:r>
            <a:r>
              <a:rPr lang="en-US" dirty="0" err="1" smtClean="0"/>
              <a:t>Sauro</a:t>
            </a:r>
            <a:endParaRPr lang="en-US" dirty="0"/>
          </a:p>
        </p:txBody>
      </p:sp>
      <p:pic>
        <p:nvPicPr>
          <p:cNvPr id="5"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p:cNvSpPr/>
          <p:nvPr/>
        </p:nvSpPr>
        <p:spPr>
          <a:xfrm>
            <a:off x="2628900" y="2070342"/>
            <a:ext cx="381000" cy="457200"/>
          </a:xfrm>
          <a:prstGeom prst="rect">
            <a:avLst/>
          </a:prstGeom>
          <a:solidFill>
            <a:srgbClr val="92D05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4663194" y="3394135"/>
            <a:ext cx="381000" cy="457200"/>
          </a:xfrm>
          <a:prstGeom prst="rect">
            <a:avLst/>
          </a:prstGeom>
          <a:solidFill>
            <a:srgbClr val="92D05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4419600" y="2070342"/>
            <a:ext cx="381000" cy="457200"/>
          </a:xfrm>
          <a:prstGeom prst="rect">
            <a:avLst/>
          </a:prstGeom>
          <a:solidFill>
            <a:srgbClr val="00B05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3991252" y="3389921"/>
            <a:ext cx="381000" cy="457200"/>
          </a:xfrm>
          <a:prstGeom prst="rect">
            <a:avLst/>
          </a:prstGeom>
          <a:solidFill>
            <a:srgbClr val="00B05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3615801" y="2070342"/>
            <a:ext cx="228600" cy="456825"/>
          </a:xfrm>
          <a:prstGeom prst="rect">
            <a:avLst/>
          </a:prstGeom>
          <a:solidFill>
            <a:srgbClr val="FF000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4800600" y="4315559"/>
            <a:ext cx="381000" cy="457200"/>
          </a:xfrm>
          <a:prstGeom prst="rect">
            <a:avLst/>
          </a:prstGeom>
          <a:solidFill>
            <a:srgbClr val="FF000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5410200" y="2069967"/>
            <a:ext cx="381000" cy="457200"/>
          </a:xfrm>
          <a:prstGeom prst="rect">
            <a:avLst/>
          </a:prstGeom>
          <a:solidFill>
            <a:srgbClr val="FFC00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4060054" y="4315559"/>
            <a:ext cx="381000" cy="457200"/>
          </a:xfrm>
          <a:prstGeom prst="rect">
            <a:avLst/>
          </a:prstGeom>
          <a:solidFill>
            <a:srgbClr val="FFC00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6362700" y="2070342"/>
            <a:ext cx="228600" cy="456825"/>
          </a:xfrm>
          <a:prstGeom prst="rect">
            <a:avLst/>
          </a:prstGeom>
          <a:solidFill>
            <a:srgbClr val="0070C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4257952" y="5241197"/>
            <a:ext cx="228600" cy="456825"/>
          </a:xfrm>
          <a:prstGeom prst="rect">
            <a:avLst/>
          </a:prstGeom>
          <a:solidFill>
            <a:srgbClr val="0070C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37064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23372"/>
            <a:ext cx="9144000" cy="1037772"/>
          </a:xfrm>
        </p:spPr>
        <p:txBody>
          <a:bodyPr/>
          <a:lstStyle/>
          <a:p>
            <a:r>
              <a:rPr lang="en-US" sz="4000" b="1" dirty="0" smtClean="0">
                <a:solidFill>
                  <a:srgbClr val="0000CC"/>
                </a:solidFill>
              </a:rPr>
              <a:t>Reaction Dynamics and Rate Laws</a:t>
            </a:r>
            <a:endParaRPr lang="en-US" sz="4000" b="1" dirty="0">
              <a:solidFill>
                <a:srgbClr val="0000CC"/>
              </a:solidFill>
            </a:endParaRPr>
          </a:p>
        </p:txBody>
      </p:sp>
      <mc:AlternateContent xmlns:mc="http://schemas.openxmlformats.org/markup-compatibility/2006" xmlns:a14="http://schemas.microsoft.com/office/drawing/2010/main">
        <mc:Choice Requires="a14">
          <p:sp>
            <p:nvSpPr>
              <p:cNvPr id="9" name="TextBox 8"/>
              <p:cNvSpPr txBox="1"/>
              <p:nvPr/>
            </p:nvSpPr>
            <p:spPr>
              <a:xfrm>
                <a:off x="484187" y="835033"/>
                <a:ext cx="8659813" cy="5650136"/>
              </a:xfrm>
              <a:prstGeom prst="rect">
                <a:avLst/>
              </a:prstGeom>
              <a:noFill/>
            </p:spPr>
            <p:txBody>
              <a:bodyPr wrap="square" rtlCol="0">
                <a:spAutoFit/>
              </a:bodyPr>
              <a:lstStyle/>
              <a:p>
                <a:r>
                  <a:rPr lang="en-US" sz="2800" dirty="0" smtClean="0"/>
                  <a:t>For dynamics on networks, the most important question is how the rates of change relate to the concentrations, parameters,…?</a:t>
                </a:r>
              </a:p>
              <a:p>
                <a:pPr/>
                <a14:m>
                  <m:oMathPara xmlns:m="http://schemas.openxmlformats.org/officeDocument/2006/math">
                    <m:oMathParaPr>
                      <m:jc m:val="centerGroup"/>
                    </m:oMathParaPr>
                    <m:oMath xmlns:m="http://schemas.openxmlformats.org/officeDocument/2006/math">
                      <m:f>
                        <m:fPr>
                          <m:ctrlPr>
                            <a:rPr lang="en-US" sz="2800" i="1">
                              <a:latin typeface="Cambria Math" panose="02040503050406030204" pitchFamily="18" charset="0"/>
                            </a:rPr>
                          </m:ctrlPr>
                        </m:fPr>
                        <m:num>
                          <m:r>
                            <a:rPr lang="en-US" sz="2800" i="1">
                              <a:latin typeface="Cambria Math" panose="02040503050406030204" pitchFamily="18" charset="0"/>
                            </a:rPr>
                            <m:t>𝑑𝑆</m:t>
                          </m:r>
                        </m:num>
                        <m:den>
                          <m:r>
                            <a:rPr lang="en-US" sz="2800" i="1">
                              <a:latin typeface="Cambria Math" panose="02040503050406030204" pitchFamily="18" charset="0"/>
                            </a:rPr>
                            <m:t>𝑑𝑡</m:t>
                          </m:r>
                        </m:den>
                      </m:f>
                      <m:r>
                        <a:rPr lang="en-US" sz="2800" i="1">
                          <a:latin typeface="Cambria Math" panose="02040503050406030204" pitchFamily="18" charset="0"/>
                        </a:rPr>
                        <m:t>=</m:t>
                      </m:r>
                      <m:sSub>
                        <m:sSubPr>
                          <m:ctrlPr>
                            <a:rPr lang="en-US" sz="2800" i="1">
                              <a:latin typeface="Cambria Math" panose="02040503050406030204" pitchFamily="18" charset="0"/>
                            </a:rPr>
                          </m:ctrlPr>
                        </m:sSubPr>
                        <m:e>
                          <m:r>
                            <a:rPr lang="en-US" sz="2800" i="1">
                              <a:latin typeface="Cambria Math" panose="02040503050406030204" pitchFamily="18" charset="0"/>
                            </a:rPr>
                            <m:t>𝑐</m:t>
                          </m:r>
                        </m:e>
                        <m:sub>
                          <m:r>
                            <a:rPr lang="en-US" sz="2800" i="1">
                              <a:latin typeface="Cambria Math" panose="02040503050406030204" pitchFamily="18" charset="0"/>
                            </a:rPr>
                            <m:t>𝑖</m:t>
                          </m:r>
                        </m:sub>
                      </m:sSub>
                      <m:r>
                        <a:rPr lang="en-US" sz="2800" i="1">
                          <a:latin typeface="Cambria Math" panose="02040503050406030204" pitchFamily="18" charset="0"/>
                        </a:rPr>
                        <m:t>𝑣</m:t>
                      </m:r>
                      <m:r>
                        <a:rPr lang="en-US" sz="2800" i="1">
                          <a:latin typeface="Cambria Math" panose="02040503050406030204" pitchFamily="18" charset="0"/>
                        </a:rPr>
                        <m:t>(</m:t>
                      </m:r>
                      <m:r>
                        <a:rPr lang="en-US" sz="2800" i="1">
                          <a:latin typeface="Cambria Math" panose="02040503050406030204" pitchFamily="18" charset="0"/>
                        </a:rPr>
                        <m:t>𝑆</m:t>
                      </m:r>
                      <m:r>
                        <a:rPr lang="en-US" sz="2800" i="1">
                          <a:latin typeface="Cambria Math" panose="02040503050406030204" pitchFamily="18" charset="0"/>
                        </a:rPr>
                        <m:t>,</m:t>
                      </m:r>
                      <m:r>
                        <a:rPr lang="en-US" sz="2800" i="1">
                          <a:latin typeface="Cambria Math" panose="02040503050406030204" pitchFamily="18" charset="0"/>
                        </a:rPr>
                        <m:t>𝑘</m:t>
                      </m:r>
                      <m:r>
                        <a:rPr lang="en-US" sz="2800" i="1">
                          <a:latin typeface="Cambria Math" panose="02040503050406030204" pitchFamily="18" charset="0"/>
                        </a:rPr>
                        <m:t>,</m:t>
                      </m:r>
                      <m:r>
                        <a:rPr lang="en-US" sz="2800" i="1">
                          <a:latin typeface="Cambria Math" panose="02040503050406030204" pitchFamily="18" charset="0"/>
                        </a:rPr>
                        <m:t>𝑇</m:t>
                      </m:r>
                      <m:r>
                        <a:rPr lang="en-US" sz="2800" i="1">
                          <a:latin typeface="Cambria Math" panose="02040503050406030204" pitchFamily="18" charset="0"/>
                        </a:rPr>
                        <m:t>,…) </m:t>
                      </m:r>
                    </m:oMath>
                  </m:oMathPara>
                </a14:m>
                <a:endParaRPr lang="en-US" sz="2800" dirty="0" smtClean="0"/>
              </a:p>
              <a:p>
                <a:r>
                  <a:rPr lang="en-US" sz="2800" dirty="0"/>
                  <a:t>How does </a:t>
                </a:r>
                <a14:m>
                  <m:oMath xmlns:m="http://schemas.openxmlformats.org/officeDocument/2006/math">
                    <m:r>
                      <a:rPr lang="en-US" sz="2800" i="1" dirty="0">
                        <a:latin typeface="Cambria Math" panose="02040503050406030204" pitchFamily="18" charset="0"/>
                      </a:rPr>
                      <m:t>𝑣</m:t>
                    </m:r>
                  </m:oMath>
                </a14:m>
                <a:r>
                  <a:rPr lang="en-US" sz="2800" dirty="0"/>
                  <a:t> depend on the other variables and parameters in the system?</a:t>
                </a:r>
              </a:p>
              <a:p>
                <a:endParaRPr lang="en-US" sz="2800" dirty="0"/>
              </a:p>
              <a:p>
                <a:r>
                  <a:rPr lang="en-US" sz="2800" dirty="0"/>
                  <a:t>We will employ a number of exact and approximate </a:t>
                </a:r>
                <a:r>
                  <a:rPr lang="en-US" sz="2800" b="1" dirty="0"/>
                  <a:t>rate laws </a:t>
                </a:r>
                <a:r>
                  <a:rPr lang="en-US" sz="2800" dirty="0"/>
                  <a:t>to describe these dependencies</a:t>
                </a:r>
              </a:p>
              <a:p>
                <a:endParaRPr lang="en-US" sz="2800" dirty="0"/>
              </a:p>
              <a:p>
                <a:r>
                  <a:rPr lang="en-US" sz="2800" b="1" dirty="0"/>
                  <a:t>So how do we determine the rate law for a given reaction</a:t>
                </a:r>
                <a:r>
                  <a:rPr lang="en-US" sz="2800" b="1" dirty="0" smtClean="0"/>
                  <a:t>?</a:t>
                </a:r>
                <a:endParaRPr lang="en-US" sz="2800" dirty="0"/>
              </a:p>
            </p:txBody>
          </p:sp>
        </mc:Choice>
        <mc:Fallback xmlns="">
          <p:sp>
            <p:nvSpPr>
              <p:cNvPr id="9" name="TextBox 8"/>
              <p:cNvSpPr txBox="1">
                <a:spLocks noRot="1" noChangeAspect="1" noMove="1" noResize="1" noEditPoints="1" noAdjustHandles="1" noChangeArrowheads="1" noChangeShapeType="1" noTextEdit="1"/>
              </p:cNvSpPr>
              <p:nvPr/>
            </p:nvSpPr>
            <p:spPr>
              <a:xfrm>
                <a:off x="484187" y="835033"/>
                <a:ext cx="8659813" cy="5650136"/>
              </a:xfrm>
              <a:prstGeom prst="rect">
                <a:avLst/>
              </a:prstGeom>
              <a:blipFill rotWithShape="0">
                <a:blip r:embed="rId2"/>
                <a:stretch>
                  <a:fillRect l="-1407" t="-1187" b="-2050"/>
                </a:stretch>
              </a:blipFill>
            </p:spPr>
            <p:txBody>
              <a:bodyPr/>
              <a:lstStyle/>
              <a:p>
                <a:r>
                  <a:rPr lang="en-US">
                    <a:noFill/>
                  </a:rPr>
                  <a:t> </a:t>
                </a:r>
              </a:p>
            </p:txBody>
          </p:sp>
        </mc:Fallback>
      </mc:AlternateContent>
      <p:sp>
        <p:nvSpPr>
          <p:cNvPr id="6" name="TextBox 5"/>
          <p:cNvSpPr txBox="1"/>
          <p:nvPr/>
        </p:nvSpPr>
        <p:spPr>
          <a:xfrm>
            <a:off x="4572000" y="6369784"/>
            <a:ext cx="3657600" cy="369332"/>
          </a:xfrm>
          <a:prstGeom prst="rect">
            <a:avLst/>
          </a:prstGeom>
          <a:noFill/>
        </p:spPr>
        <p:txBody>
          <a:bodyPr wrap="square" rtlCol="0">
            <a:spAutoFit/>
          </a:bodyPr>
          <a:lstStyle/>
          <a:p>
            <a:r>
              <a:rPr lang="en-US" dirty="0" smtClean="0"/>
              <a:t>Slide Courtesy of Herbert </a:t>
            </a:r>
            <a:r>
              <a:rPr lang="en-US" dirty="0" err="1" smtClean="0"/>
              <a:t>Sauro</a:t>
            </a:r>
            <a:endParaRPr lang="en-US" dirty="0"/>
          </a:p>
        </p:txBody>
      </p:sp>
      <p:pic>
        <p:nvPicPr>
          <p:cNvPr id="7" name="Picture 6"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94003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0" y="0"/>
            <a:ext cx="6142183" cy="914400"/>
          </a:xfrm>
        </p:spPr>
        <p:txBody>
          <a:bodyPr/>
          <a:lstStyle/>
          <a:p>
            <a:r>
              <a:rPr lang="en-US" sz="3600" b="1" dirty="0">
                <a:solidFill>
                  <a:srgbClr val="1421DC"/>
                </a:solidFill>
              </a:rPr>
              <a:t>Clarification on </a:t>
            </a:r>
            <a:r>
              <a:rPr lang="en-US" sz="3600" b="1" dirty="0" smtClean="0">
                <a:solidFill>
                  <a:srgbClr val="1421DC"/>
                </a:solidFill>
              </a:rPr>
              <a:t>Arrows </a:t>
            </a:r>
          </a:p>
        </p:txBody>
      </p:sp>
      <p:sp>
        <p:nvSpPr>
          <p:cNvPr id="31747"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fld id="{C83B6CB5-5F98-4BAD-9EA2-BB65F3BB8815}" type="slidenum">
              <a:rPr lang="en-US" sz="1200">
                <a:solidFill>
                  <a:srgbClr val="898989"/>
                </a:solidFill>
                <a:ea typeface="ＭＳ Ｐゴシック" pitchFamily="34" charset="-128"/>
              </a:rPr>
              <a:pPr eaLnBrk="1" hangingPunct="1"/>
              <a:t>7</a:t>
            </a:fld>
            <a:endParaRPr lang="en-US" sz="1200">
              <a:solidFill>
                <a:srgbClr val="898989"/>
              </a:solidFill>
              <a:ea typeface="ＭＳ Ｐゴシック" pitchFamily="34" charset="-128"/>
            </a:endParaRPr>
          </a:p>
        </p:txBody>
      </p:sp>
      <p:pic>
        <p:nvPicPr>
          <p:cNvPr id="31748" name="Picture 3"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9" name="Picture 4"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Rectangle 14"/>
          <p:cNvSpPr/>
          <p:nvPr/>
        </p:nvSpPr>
        <p:spPr>
          <a:xfrm>
            <a:off x="-38989" y="881817"/>
            <a:ext cx="6181172" cy="1080296"/>
          </a:xfrm>
          <a:prstGeom prst="rect">
            <a:avLst/>
          </a:prstGeom>
        </p:spPr>
        <p:txBody>
          <a:bodyPr wrap="square">
            <a:spAutoFit/>
          </a:bodyPr>
          <a:lstStyle/>
          <a:p>
            <a:pPr marL="0" marR="0">
              <a:lnSpc>
                <a:spcPct val="107000"/>
              </a:lnSpc>
              <a:spcBef>
                <a:spcPts val="0"/>
              </a:spcBef>
              <a:spcAft>
                <a:spcPts val="0"/>
              </a:spcAft>
            </a:pPr>
            <a:endParaRPr lang="en-US" sz="2000" dirty="0">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000" dirty="0" smtClean="0">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0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2" name="Picture 1"/>
          <p:cNvPicPr>
            <a:picLocks noChangeAspect="1"/>
          </p:cNvPicPr>
          <p:nvPr/>
        </p:nvPicPr>
        <p:blipFill>
          <a:blip r:embed="rId5"/>
          <a:stretch>
            <a:fillRect/>
          </a:stretch>
        </p:blipFill>
        <p:spPr>
          <a:xfrm>
            <a:off x="6142183" y="0"/>
            <a:ext cx="3001817" cy="1734073"/>
          </a:xfrm>
          <a:prstGeom prst="rect">
            <a:avLst/>
          </a:prstGeom>
        </p:spPr>
      </p:pic>
      <mc:AlternateContent xmlns:mc="http://schemas.openxmlformats.org/markup-compatibility/2006" xmlns:a14="http://schemas.microsoft.com/office/drawing/2010/main">
        <mc:Choice Requires="a14">
          <p:sp>
            <p:nvSpPr>
              <p:cNvPr id="11" name="Rectangle 10"/>
              <p:cNvSpPr/>
              <p:nvPr/>
            </p:nvSpPr>
            <p:spPr>
              <a:xfrm>
                <a:off x="484188" y="2784862"/>
                <a:ext cx="8379039" cy="3883243"/>
              </a:xfrm>
              <a:prstGeom prst="rect">
                <a:avLst/>
              </a:prstGeom>
            </p:spPr>
            <p:txBody>
              <a:bodyPr wrap="square">
                <a:spAutoFit/>
              </a:bodyPr>
              <a:lstStyle/>
              <a:p>
                <a:pPr>
                  <a:lnSpc>
                    <a:spcPct val="107000"/>
                  </a:lnSpc>
                  <a:spcBef>
                    <a:spcPts val="0"/>
                  </a:spcBef>
                  <a:spcAft>
                    <a:spcPts val="0"/>
                  </a:spcAft>
                </a:pPr>
                <a:r>
                  <a:rPr lang="en-US" sz="2400" dirty="0" smtClean="0">
                    <a:latin typeface="Calibri" panose="020F0502020204030204" pitchFamily="34" charset="0"/>
                    <a:ea typeface="Calibri" panose="020F0502020204030204" pitchFamily="34" charset="0"/>
                    <a:cs typeface="Times New Roman" panose="02020603050405020304" pitchFamily="18" charset="0"/>
                    <a:sym typeface="Wingdings" panose="05000000000000000000" pitchFamily="2" charset="2"/>
                  </a:rPr>
                  <a:t>Consider </a:t>
                </a:r>
                <a14:m>
                  <m:oMath xmlns:m="http://schemas.openxmlformats.org/officeDocument/2006/math">
                    <m:r>
                      <a:rPr lang="en-US" sz="2400" i="1">
                        <a:latin typeface="Cambria Math" panose="02040503050406030204" pitchFamily="18" charset="0"/>
                      </a:rPr>
                      <m:t>𝐴</m:t>
                    </m:r>
                    <m:m>
                      <m:mPr>
                        <m:mcs>
                          <m:mc>
                            <m:mcPr>
                              <m:count m:val="1"/>
                              <m:mcJc m:val="center"/>
                            </m:mcPr>
                          </m:mc>
                        </m:mcs>
                        <m:ctrlPr>
                          <a:rPr lang="en-US" sz="2400" i="1">
                            <a:latin typeface="Cambria Math" panose="02040503050406030204" pitchFamily="18" charset="0"/>
                          </a:rPr>
                        </m:ctrlPr>
                      </m:mPr>
                      <m:mr>
                        <m:e>
                          <m:sSub>
                            <m:sSubPr>
                              <m:ctrlPr>
                                <a:rPr lang="en-US" sz="2400" i="1">
                                  <a:latin typeface="Cambria Math" panose="02040503050406030204" pitchFamily="18" charset="0"/>
                                </a:rPr>
                              </m:ctrlPr>
                            </m:sSubPr>
                            <m:e>
                              <m:r>
                                <m:rPr>
                                  <m:brk m:alnAt="7"/>
                                </m:rPr>
                                <a:rPr lang="en-US" sz="2400" i="1">
                                  <a:latin typeface="Cambria Math" panose="02040503050406030204" pitchFamily="18" charset="0"/>
                                </a:rPr>
                                <m:t>𝑣</m:t>
                              </m:r>
                            </m:e>
                            <m:sub>
                              <m:r>
                                <m:rPr>
                                  <m:brk m:alnAt="7"/>
                                </m:rPr>
                                <a:rPr lang="en-US" sz="2400" i="1">
                                  <a:latin typeface="Cambria Math" panose="02040503050406030204" pitchFamily="18" charset="0"/>
                                </a:rPr>
                                <m:t>𝑓</m:t>
                              </m:r>
                            </m:sub>
                          </m:sSub>
                        </m:e>
                      </m:mr>
                      <m:mr>
                        <m:e>
                          <m:r>
                            <a:rPr lang="en-US" sz="2400" i="1">
                              <a:latin typeface="Cambria Math" panose="02040503050406030204" pitchFamily="18" charset="0"/>
                              <a:ea typeface="Cambria Math" panose="02040503050406030204" pitchFamily="18" charset="0"/>
                            </a:rPr>
                            <m:t>⇌</m:t>
                          </m:r>
                        </m:e>
                      </m:mr>
                      <m:mr>
                        <m:e>
                          <m:sSub>
                            <m:sSubPr>
                              <m:ctrlPr>
                                <a:rPr lang="en-US" sz="2400" i="1">
                                  <a:latin typeface="Cambria Math" panose="02040503050406030204" pitchFamily="18" charset="0"/>
                                </a:rPr>
                              </m:ctrlPr>
                            </m:sSubPr>
                            <m:e>
                              <m:r>
                                <m:rPr>
                                  <m:brk m:alnAt="7"/>
                                </m:rPr>
                                <a:rPr lang="en-US" sz="2400" i="1">
                                  <a:latin typeface="Cambria Math" panose="02040503050406030204" pitchFamily="18" charset="0"/>
                                </a:rPr>
                                <m:t>𝑣</m:t>
                              </m:r>
                            </m:e>
                            <m:sub>
                              <m:r>
                                <a:rPr lang="en-US" sz="2400" i="1">
                                  <a:latin typeface="Cambria Math" panose="02040503050406030204" pitchFamily="18" charset="0"/>
                                </a:rPr>
                                <m:t>𝑟</m:t>
                              </m:r>
                            </m:sub>
                          </m:sSub>
                        </m:e>
                      </m:mr>
                    </m:m>
                    <m:r>
                      <a:rPr lang="en-US" sz="2400" i="1">
                        <a:latin typeface="Cambria Math" panose="02040503050406030204" pitchFamily="18" charset="0"/>
                      </a:rPr>
                      <m:t>𝐵</m:t>
                    </m:r>
                  </m:oMath>
                </a14:m>
                <a:endParaRPr lang="en-US" sz="2400" i="1" dirty="0"/>
              </a:p>
              <a:p>
                <a:pPr marL="0" marR="0">
                  <a:lnSpc>
                    <a:spcPct val="107000"/>
                  </a:lnSpc>
                  <a:spcBef>
                    <a:spcPts val="0"/>
                  </a:spcBef>
                  <a:spcAft>
                    <a:spcPts val="0"/>
                  </a:spcAft>
                </a:pPr>
                <a:endParaRPr lang="en-US" sz="2400" dirty="0" smtClean="0">
                  <a:latin typeface="Calibri" panose="020F0502020204030204" pitchFamily="34" charset="0"/>
                  <a:ea typeface="Calibri" panose="020F0502020204030204" pitchFamily="34" charset="0"/>
                  <a:cs typeface="Times New Roman" panose="02020603050405020304" pitchFamily="18" charset="0"/>
                  <a:sym typeface="Wingdings" panose="05000000000000000000" pitchFamily="2" charset="2"/>
                </a:endParaRPr>
              </a:p>
              <a:p>
                <a:pPr marL="0" marR="0">
                  <a:lnSpc>
                    <a:spcPct val="107000"/>
                  </a:lnSpc>
                  <a:spcBef>
                    <a:spcPts val="0"/>
                  </a:spcBef>
                  <a:spcAft>
                    <a:spcPts val="0"/>
                  </a:spcAft>
                </a:pPr>
                <a:r>
                  <a:rPr lang="en-US" sz="2400" b="0" dirty="0" smtClean="0">
                    <a:ea typeface="Calibri" panose="020F0502020204030204" pitchFamily="34" charset="0"/>
                    <a:cs typeface="Times New Roman" panose="02020603050405020304" pitchFamily="18" charset="0"/>
                  </a:rPr>
                  <a:t>Consider the reaction as </a:t>
                </a:r>
                <a14:m>
                  <m:oMath xmlns:m="http://schemas.openxmlformats.org/officeDocument/2006/math">
                    <m:r>
                      <a:rPr lang="en-US" sz="2400" b="0" i="1" smtClean="0">
                        <a:latin typeface="Cambria Math" panose="02040503050406030204" pitchFamily="18" charset="0"/>
                        <a:ea typeface="Calibri" panose="020F0502020204030204" pitchFamily="34" charset="0"/>
                        <a:cs typeface="Times New Roman" panose="02020603050405020304" pitchFamily="18" charset="0"/>
                      </a:rPr>
                      <m:t>𝐴</m:t>
                    </m:r>
                    <m:groupChr>
                      <m:groupChrPr>
                        <m:chr m:val="↔"/>
                        <m:vertJc m:val="bot"/>
                        <m:ctrlPr>
                          <a:rPr lang="en-US" sz="2400" b="0" i="1" smtClean="0">
                            <a:latin typeface="Cambria Math" panose="02040503050406030204" pitchFamily="18" charset="0"/>
                            <a:ea typeface="Cambria Math" panose="02040503050406030204" pitchFamily="18" charset="0"/>
                            <a:cs typeface="Times New Roman" panose="02020603050405020304" pitchFamily="18" charset="0"/>
                          </a:rPr>
                        </m:ctrlPr>
                      </m:groupChrPr>
                      <m:e>
                        <m:r>
                          <m:rPr>
                            <m:brk m:alnAt="2"/>
                          </m:rPr>
                          <a:rPr lang="en-US" sz="2400" b="0" i="1" smtClean="0">
                            <a:latin typeface="Cambria Math" panose="02040503050406030204" pitchFamily="18" charset="0"/>
                            <a:ea typeface="Cambria Math" panose="02040503050406030204" pitchFamily="18" charset="0"/>
                            <a:cs typeface="Times New Roman" panose="02020603050405020304" pitchFamily="18" charset="0"/>
                          </a:rPr>
                          <m:t>𝑣</m:t>
                        </m:r>
                        <m:r>
                          <a:rPr lang="en-US" sz="2400" b="0" i="1" smtClean="0">
                            <a:latin typeface="Cambria Math" panose="02040503050406030204" pitchFamily="18" charset="0"/>
                            <a:ea typeface="Cambria Math" panose="02040503050406030204" pitchFamily="18" charset="0"/>
                            <a:cs typeface="Times New Roman" panose="02020603050405020304" pitchFamily="18" charset="0"/>
                          </a:rPr>
                          <m:t>=</m:t>
                        </m:r>
                        <m:sSub>
                          <m:sSubPr>
                            <m:ctrlPr>
                              <a:rPr lang="en-US" sz="2400" b="0" i="1" smtClean="0">
                                <a:latin typeface="Cambria Math" panose="02040503050406030204" pitchFamily="18" charset="0"/>
                                <a:ea typeface="Cambria Math" panose="02040503050406030204" pitchFamily="18" charset="0"/>
                                <a:cs typeface="Times New Roman" panose="02020603050405020304" pitchFamily="18" charset="0"/>
                              </a:rPr>
                            </m:ctrlPr>
                          </m:sSubPr>
                          <m:e>
                            <m:r>
                              <m:rPr>
                                <m:brk m:alnAt="2"/>
                              </m:rPr>
                              <a:rPr lang="en-US" sz="2400" b="0" i="1" smtClean="0">
                                <a:latin typeface="Cambria Math" panose="02040503050406030204" pitchFamily="18" charset="0"/>
                                <a:ea typeface="Cambria Math" panose="02040503050406030204" pitchFamily="18" charset="0"/>
                                <a:cs typeface="Times New Roman" panose="02020603050405020304" pitchFamily="18" charset="0"/>
                              </a:rPr>
                              <m:t>𝑣</m:t>
                            </m:r>
                          </m:e>
                          <m:sub>
                            <m:r>
                              <m:rPr>
                                <m:brk m:alnAt="2"/>
                              </m:rPr>
                              <a:rPr lang="en-US" sz="2400" b="0" i="1" smtClean="0">
                                <a:latin typeface="Cambria Math" panose="02040503050406030204" pitchFamily="18" charset="0"/>
                                <a:ea typeface="Cambria Math" panose="02040503050406030204" pitchFamily="18" charset="0"/>
                                <a:cs typeface="Times New Roman" panose="02020603050405020304" pitchFamily="18" charset="0"/>
                              </a:rPr>
                              <m:t>𝑓</m:t>
                            </m:r>
                          </m:sub>
                        </m:sSub>
                        <m:r>
                          <m:rPr>
                            <m:brk m:alnAt="2"/>
                          </m:rPr>
                          <a:rPr lang="en-US" sz="2400" b="0" i="1" smtClean="0">
                            <a:latin typeface="Cambria Math" panose="02040503050406030204" pitchFamily="18" charset="0"/>
                            <a:ea typeface="Cambria Math" panose="02040503050406030204" pitchFamily="18" charset="0"/>
                            <a:cs typeface="Times New Roman" panose="02020603050405020304" pitchFamily="18" charset="0"/>
                          </a:rPr>
                          <m:t>−</m:t>
                        </m:r>
                        <m:sSub>
                          <m:sSubPr>
                            <m:ctrlPr>
                              <a:rPr lang="en-US" sz="2400" b="0" i="1" smtClean="0">
                                <a:latin typeface="Cambria Math" panose="02040503050406030204" pitchFamily="18" charset="0"/>
                                <a:ea typeface="Cambria Math" panose="02040503050406030204" pitchFamily="18" charset="0"/>
                                <a:cs typeface="Times New Roman" panose="02020603050405020304" pitchFamily="18" charset="0"/>
                              </a:rPr>
                            </m:ctrlPr>
                          </m:sSubPr>
                          <m:e>
                            <m:r>
                              <m:rPr>
                                <m:brk m:alnAt="2"/>
                              </m:rPr>
                              <a:rPr lang="en-US" sz="2400" b="0" i="1" smtClean="0">
                                <a:latin typeface="Cambria Math" panose="02040503050406030204" pitchFamily="18" charset="0"/>
                                <a:ea typeface="Cambria Math" panose="02040503050406030204" pitchFamily="18" charset="0"/>
                                <a:cs typeface="Times New Roman" panose="02020603050405020304" pitchFamily="18" charset="0"/>
                              </a:rPr>
                              <m:t>𝑣</m:t>
                            </m:r>
                          </m:e>
                          <m:sub>
                            <m:r>
                              <m:rPr>
                                <m:brk m:alnAt="2"/>
                              </m:rPr>
                              <a:rPr lang="en-US" sz="2400" b="0" i="1" smtClean="0">
                                <a:latin typeface="Cambria Math" panose="02040503050406030204" pitchFamily="18" charset="0"/>
                                <a:ea typeface="Cambria Math" panose="02040503050406030204" pitchFamily="18" charset="0"/>
                                <a:cs typeface="Times New Roman" panose="02020603050405020304" pitchFamily="18" charset="0"/>
                              </a:rPr>
                              <m:t>𝑟</m:t>
                            </m:r>
                          </m:sub>
                        </m:sSub>
                      </m:e>
                    </m:groupChr>
                    <m:r>
                      <a:rPr lang="en-US" sz="2400" b="0" i="1" smtClean="0">
                        <a:latin typeface="Cambria Math" panose="02040503050406030204" pitchFamily="18" charset="0"/>
                        <a:ea typeface="Cambria Math" panose="02040503050406030204" pitchFamily="18" charset="0"/>
                        <a:cs typeface="Times New Roman" panose="02020603050405020304" pitchFamily="18" charset="0"/>
                      </a:rPr>
                      <m:t>𝐵</m:t>
                    </m:r>
                    <m:r>
                      <a:rPr lang="en-US" sz="2400" b="0" i="0" smtClean="0">
                        <a:latin typeface="Cambria Math" panose="02040503050406030204" pitchFamily="18" charset="0"/>
                        <a:ea typeface="Cambria Math" panose="02040503050406030204" pitchFamily="18" charset="0"/>
                        <a:cs typeface="Times New Roman" panose="02020603050405020304" pitchFamily="18" charset="0"/>
                      </a:rPr>
                      <m:t>, </m:t>
                    </m:r>
                  </m:oMath>
                </a14:m>
                <a:r>
                  <a:rPr lang="en-US" sz="2400" dirty="0" smtClean="0">
                    <a:latin typeface="Calibri" panose="020F0502020204030204" pitchFamily="34" charset="0"/>
                    <a:ea typeface="Calibri" panose="020F0502020204030204" pitchFamily="34" charset="0"/>
                    <a:cs typeface="Times New Roman" panose="02020603050405020304" pitchFamily="18" charset="0"/>
                  </a:rPr>
                  <a:t>a single reversible reaction: </a:t>
                </a:r>
                <a14:m>
                  <m:oMath xmlns:m="http://schemas.openxmlformats.org/officeDocument/2006/math">
                    <m:r>
                      <a:rPr lang="en-US" sz="2400" i="1" dirty="0" smtClean="0">
                        <a:latin typeface="Cambria Math" panose="02040503050406030204" pitchFamily="18" charset="0"/>
                        <a:ea typeface="Calibri" panose="020F0502020204030204" pitchFamily="34" charset="0"/>
                        <a:cs typeface="Times New Roman" panose="02020603050405020304" pitchFamily="18" charset="0"/>
                      </a:rPr>
                      <m:t>𝐴</m:t>
                    </m:r>
                  </m:oMath>
                </a14:m>
                <a:r>
                  <a:rPr lang="en-US" sz="2400" dirty="0" smtClean="0">
                    <a:latin typeface="Calibri" panose="020F0502020204030204" pitchFamily="34" charset="0"/>
                    <a:ea typeface="Calibri" panose="020F0502020204030204" pitchFamily="34" charset="0"/>
                    <a:cs typeface="Times New Roman" panose="02020603050405020304" pitchFamily="18" charset="0"/>
                  </a:rPr>
                  <a:t> is </a:t>
                </a:r>
                <a:r>
                  <a:rPr lang="en-US" sz="2400" b="1" dirty="0" smtClean="0">
                    <a:latin typeface="Calibri" panose="020F0502020204030204" pitchFamily="34" charset="0"/>
                    <a:ea typeface="Calibri" panose="020F0502020204030204" pitchFamily="34" charset="0"/>
                    <a:cs typeface="Times New Roman" panose="02020603050405020304" pitchFamily="18" charset="0"/>
                  </a:rPr>
                  <a:t>substrate</a:t>
                </a:r>
                <a:r>
                  <a:rPr lang="en-US" sz="2400" dirty="0" smtClean="0">
                    <a:latin typeface="Calibri" panose="020F0502020204030204" pitchFamily="34" charset="0"/>
                    <a:ea typeface="Calibri" panose="020F0502020204030204" pitchFamily="34" charset="0"/>
                    <a:cs typeface="Times New Roman" panose="02020603050405020304" pitchFamily="18" charset="0"/>
                  </a:rPr>
                  <a:t>, </a:t>
                </a:r>
                <a14:m>
                  <m:oMath xmlns:m="http://schemas.openxmlformats.org/officeDocument/2006/math">
                    <m:r>
                      <a:rPr lang="en-US" sz="2400" i="1" dirty="0" smtClean="0">
                        <a:latin typeface="Cambria Math" panose="02040503050406030204" pitchFamily="18" charset="0"/>
                        <a:ea typeface="Calibri" panose="020F0502020204030204" pitchFamily="34" charset="0"/>
                        <a:cs typeface="Times New Roman" panose="02020603050405020304" pitchFamily="18" charset="0"/>
                      </a:rPr>
                      <m:t>𝐵</m:t>
                    </m:r>
                  </m:oMath>
                </a14:m>
                <a:r>
                  <a:rPr lang="en-US" sz="2400" dirty="0" smtClean="0">
                    <a:latin typeface="Calibri" panose="020F0502020204030204" pitchFamily="34" charset="0"/>
                    <a:ea typeface="Calibri" panose="020F0502020204030204" pitchFamily="34" charset="0"/>
                    <a:cs typeface="Times New Roman" panose="02020603050405020304" pitchFamily="18" charset="0"/>
                  </a:rPr>
                  <a:t> </a:t>
                </a:r>
                <a:r>
                  <a:rPr lang="en-US" sz="2400" b="1" dirty="0" smtClean="0">
                    <a:latin typeface="Calibri" panose="020F0502020204030204" pitchFamily="34" charset="0"/>
                    <a:ea typeface="Calibri" panose="020F0502020204030204" pitchFamily="34" charset="0"/>
                    <a:cs typeface="Times New Roman" panose="02020603050405020304" pitchFamily="18" charset="0"/>
                  </a:rPr>
                  <a:t>product</a:t>
                </a:r>
              </a:p>
              <a:p>
                <a:pPr marL="0" marR="0">
                  <a:lnSpc>
                    <a:spcPct val="107000"/>
                  </a:lnSpc>
                  <a:spcBef>
                    <a:spcPts val="0"/>
                  </a:spcBef>
                  <a:spcAft>
                    <a:spcPts val="0"/>
                  </a:spcAft>
                </a:pPr>
                <a:r>
                  <a:rPr lang="en-US" sz="2400" dirty="0" smtClean="0">
                    <a:latin typeface="Calibri" panose="020F0502020204030204" pitchFamily="34" charset="0"/>
                    <a:ea typeface="Calibri" panose="020F0502020204030204" pitchFamily="34" charset="0"/>
                    <a:cs typeface="Times New Roman" panose="02020603050405020304" pitchFamily="18" charset="0"/>
                  </a:rPr>
                  <a:t>Consider it as the sum of two irreversible reactions:</a:t>
                </a:r>
              </a:p>
              <a:p>
                <a:pPr marL="0" marR="0">
                  <a:lnSpc>
                    <a:spcPct val="107000"/>
                  </a:lnSpc>
                  <a:spcBef>
                    <a:spcPts val="0"/>
                  </a:spcBef>
                  <a:spcAft>
                    <a:spcPts val="0"/>
                  </a:spcAft>
                </a:pPr>
                <a14:m>
                  <m:oMath xmlns:m="http://schemas.openxmlformats.org/officeDocument/2006/math">
                    <m:r>
                      <a:rPr lang="en-US" sz="2400" i="1" smtClean="0">
                        <a:latin typeface="Cambria Math" panose="02040503050406030204" pitchFamily="18" charset="0"/>
                        <a:ea typeface="Calibri" panose="020F0502020204030204" pitchFamily="34" charset="0"/>
                        <a:cs typeface="Times New Roman" panose="02020603050405020304" pitchFamily="18" charset="0"/>
                      </a:rPr>
                      <m:t>𝐴</m:t>
                    </m:r>
                    <m:groupChr>
                      <m:groupChrPr>
                        <m:chr m:val="→"/>
                        <m:vertJc m:val="bot"/>
                        <m:ctrlPr>
                          <a:rPr lang="en-US" sz="2400" b="0" i="1" smtClean="0">
                            <a:latin typeface="Cambria Math" panose="02040503050406030204" pitchFamily="18" charset="0"/>
                            <a:ea typeface="Calibri" panose="020F0502020204030204" pitchFamily="34" charset="0"/>
                            <a:cs typeface="Times New Roman" panose="02020603050405020304" pitchFamily="18" charset="0"/>
                          </a:rPr>
                        </m:ctrlPr>
                      </m:groupChrPr>
                      <m:e>
                        <m:sSub>
                          <m:sSubPr>
                            <m:ctrlPr>
                              <a:rPr lang="en-US" sz="2400" i="1" smtClean="0">
                                <a:latin typeface="Cambria Math" panose="02040503050406030204" pitchFamily="18" charset="0"/>
                                <a:ea typeface="Cambria Math" panose="02040503050406030204" pitchFamily="18" charset="0"/>
                                <a:cs typeface="Times New Roman" panose="02020603050405020304" pitchFamily="18" charset="0"/>
                              </a:rPr>
                            </m:ctrlPr>
                          </m:sSubPr>
                          <m:e>
                            <m:r>
                              <m:rPr>
                                <m:brk m:alnAt="2"/>
                              </m:rPr>
                              <a:rPr lang="en-US" sz="2400" i="1">
                                <a:latin typeface="Cambria Math" panose="02040503050406030204" pitchFamily="18" charset="0"/>
                                <a:ea typeface="Cambria Math" panose="02040503050406030204" pitchFamily="18" charset="0"/>
                                <a:cs typeface="Times New Roman" panose="02020603050405020304" pitchFamily="18" charset="0"/>
                              </a:rPr>
                              <m:t>𝑣</m:t>
                            </m:r>
                          </m:e>
                          <m:sub>
                            <m:r>
                              <m:rPr>
                                <m:brk m:alnAt="2"/>
                              </m:rPr>
                              <a:rPr lang="en-US" sz="2400" i="1">
                                <a:latin typeface="Cambria Math" panose="02040503050406030204" pitchFamily="18" charset="0"/>
                                <a:ea typeface="Cambria Math" panose="02040503050406030204" pitchFamily="18" charset="0"/>
                                <a:cs typeface="Times New Roman" panose="02020603050405020304" pitchFamily="18" charset="0"/>
                              </a:rPr>
                              <m:t>𝑓</m:t>
                            </m:r>
                          </m:sub>
                        </m:sSub>
                      </m:e>
                    </m:groupChr>
                    <m:r>
                      <a:rPr lang="en-US" sz="2400" i="1">
                        <a:latin typeface="Cambria Math" panose="02040503050406030204" pitchFamily="18" charset="0"/>
                        <a:ea typeface="Cambria Math" panose="02040503050406030204" pitchFamily="18" charset="0"/>
                        <a:cs typeface="Times New Roman" panose="02020603050405020304" pitchFamily="18" charset="0"/>
                      </a:rPr>
                      <m:t>𝐵</m:t>
                    </m:r>
                  </m:oMath>
                </a14:m>
                <a:r>
                  <a:rPr lang="en-US" sz="2400" dirty="0" smtClean="0">
                    <a:latin typeface="Calibri" panose="020F0502020204030204" pitchFamily="34" charset="0"/>
                    <a:ea typeface="Calibri" panose="020F0502020204030204" pitchFamily="34" charset="0"/>
                    <a:cs typeface="Times New Roman" panose="02020603050405020304" pitchFamily="18" charset="0"/>
                  </a:rPr>
                  <a:t>: </a:t>
                </a:r>
                <a14:m>
                  <m:oMath xmlns:m="http://schemas.openxmlformats.org/officeDocument/2006/math">
                    <m:r>
                      <a:rPr lang="en-US" sz="2400" i="1" dirty="0" smtClean="0">
                        <a:latin typeface="Cambria Math" panose="02040503050406030204" pitchFamily="18" charset="0"/>
                        <a:ea typeface="Calibri" panose="020F0502020204030204" pitchFamily="34" charset="0"/>
                        <a:cs typeface="Times New Roman" panose="02020603050405020304" pitchFamily="18" charset="0"/>
                      </a:rPr>
                      <m:t>𝐴</m:t>
                    </m:r>
                  </m:oMath>
                </a14:m>
                <a:r>
                  <a:rPr lang="en-US" sz="2400" dirty="0" smtClean="0">
                    <a:latin typeface="Calibri" panose="020F0502020204030204" pitchFamily="34" charset="0"/>
                    <a:ea typeface="Calibri" panose="020F0502020204030204" pitchFamily="34" charset="0"/>
                    <a:cs typeface="Times New Roman" panose="02020603050405020304" pitchFamily="18" charset="0"/>
                  </a:rPr>
                  <a:t> </a:t>
                </a:r>
                <a:r>
                  <a:rPr lang="en-US" sz="2400" b="1" dirty="0" smtClean="0">
                    <a:latin typeface="Calibri" panose="020F0502020204030204" pitchFamily="34" charset="0"/>
                    <a:ea typeface="Calibri" panose="020F0502020204030204" pitchFamily="34" charset="0"/>
                    <a:cs typeface="Times New Roman" panose="02020603050405020304" pitchFamily="18" charset="0"/>
                  </a:rPr>
                  <a:t>substrate</a:t>
                </a:r>
                <a:r>
                  <a:rPr lang="en-US" sz="2400" dirty="0" smtClean="0">
                    <a:latin typeface="Calibri" panose="020F0502020204030204" pitchFamily="34" charset="0"/>
                    <a:ea typeface="Calibri" panose="020F0502020204030204" pitchFamily="34" charset="0"/>
                    <a:cs typeface="Times New Roman" panose="02020603050405020304" pitchFamily="18" charset="0"/>
                  </a:rPr>
                  <a:t> </a:t>
                </a:r>
                <a14:m>
                  <m:oMath xmlns:m="http://schemas.openxmlformats.org/officeDocument/2006/math">
                    <m:r>
                      <a:rPr lang="en-US" sz="2400" i="1" dirty="0" smtClean="0">
                        <a:latin typeface="Cambria Math" panose="02040503050406030204" pitchFamily="18" charset="0"/>
                        <a:ea typeface="Calibri" panose="020F0502020204030204" pitchFamily="34" charset="0"/>
                        <a:cs typeface="Times New Roman" panose="02020603050405020304" pitchFamily="18" charset="0"/>
                      </a:rPr>
                      <m:t>𝐵</m:t>
                    </m:r>
                  </m:oMath>
                </a14:m>
                <a:r>
                  <a:rPr lang="en-US" sz="2400" dirty="0" smtClean="0">
                    <a:latin typeface="Calibri" panose="020F0502020204030204" pitchFamily="34" charset="0"/>
                    <a:ea typeface="Calibri" panose="020F0502020204030204" pitchFamily="34" charset="0"/>
                    <a:cs typeface="Times New Roman" panose="02020603050405020304" pitchFamily="18" charset="0"/>
                  </a:rPr>
                  <a:t> </a:t>
                </a:r>
                <a:r>
                  <a:rPr lang="en-US" sz="2400" b="1" dirty="0" smtClean="0">
                    <a:latin typeface="Calibri" panose="020F0502020204030204" pitchFamily="34" charset="0"/>
                    <a:ea typeface="Calibri" panose="020F0502020204030204" pitchFamily="34" charset="0"/>
                    <a:cs typeface="Times New Roman" panose="02020603050405020304" pitchFamily="18" charset="0"/>
                  </a:rPr>
                  <a:t>product</a:t>
                </a:r>
              </a:p>
              <a:p>
                <a:pPr>
                  <a:lnSpc>
                    <a:spcPct val="107000"/>
                  </a:lnSpc>
                  <a:spcBef>
                    <a:spcPts val="0"/>
                  </a:spcBef>
                  <a:spcAft>
                    <a:spcPts val="0"/>
                  </a:spcAft>
                </a:pPr>
                <a14:m>
                  <m:oMath xmlns:m="http://schemas.openxmlformats.org/officeDocument/2006/math">
                    <m:r>
                      <a:rPr lang="en-US" sz="2400" i="1" smtClean="0">
                        <a:latin typeface="Cambria Math" panose="02040503050406030204" pitchFamily="18" charset="0"/>
                        <a:ea typeface="Calibri" panose="020F0502020204030204" pitchFamily="34" charset="0"/>
                        <a:cs typeface="Times New Roman" panose="02020603050405020304" pitchFamily="18" charset="0"/>
                      </a:rPr>
                      <m:t>𝐴</m:t>
                    </m:r>
                    <m:groupChr>
                      <m:groupChrPr>
                        <m:chr m:val="←"/>
                        <m:vertJc m:val="bot"/>
                        <m:ctrlPr>
                          <a:rPr lang="en-US" sz="2400" i="1" smtClean="0">
                            <a:latin typeface="Cambria Math" panose="02040503050406030204" pitchFamily="18" charset="0"/>
                            <a:ea typeface="Calibri" panose="020F0502020204030204" pitchFamily="34" charset="0"/>
                            <a:cs typeface="Times New Roman" panose="02020603050405020304" pitchFamily="18" charset="0"/>
                          </a:rPr>
                        </m:ctrlPr>
                      </m:groupChrPr>
                      <m:e>
                        <m:sSub>
                          <m:sSubPr>
                            <m:ctrlPr>
                              <a:rPr lang="en-US" sz="2400" i="1">
                                <a:latin typeface="Cambria Math" panose="02040503050406030204" pitchFamily="18" charset="0"/>
                                <a:ea typeface="Cambria Math" panose="02040503050406030204" pitchFamily="18" charset="0"/>
                                <a:cs typeface="Times New Roman" panose="02020603050405020304" pitchFamily="18" charset="0"/>
                              </a:rPr>
                            </m:ctrlPr>
                          </m:sSubPr>
                          <m:e>
                            <m:r>
                              <m:rPr>
                                <m:brk m:alnAt="2"/>
                              </m:rPr>
                              <a:rPr lang="en-US" sz="2400" i="1">
                                <a:latin typeface="Cambria Math" panose="02040503050406030204" pitchFamily="18" charset="0"/>
                                <a:ea typeface="Cambria Math" panose="02040503050406030204" pitchFamily="18" charset="0"/>
                                <a:cs typeface="Times New Roman" panose="02020603050405020304" pitchFamily="18" charset="0"/>
                              </a:rPr>
                              <m:t>𝑣</m:t>
                            </m:r>
                          </m:e>
                          <m:sub>
                            <m:r>
                              <a:rPr lang="en-US" sz="2400" b="0" i="1" smtClean="0">
                                <a:latin typeface="Cambria Math" panose="02040503050406030204" pitchFamily="18" charset="0"/>
                                <a:ea typeface="Cambria Math" panose="02040503050406030204" pitchFamily="18" charset="0"/>
                                <a:cs typeface="Times New Roman" panose="02020603050405020304" pitchFamily="18" charset="0"/>
                              </a:rPr>
                              <m:t>𝑟</m:t>
                            </m:r>
                          </m:sub>
                        </m:sSub>
                      </m:e>
                    </m:groupChr>
                    <m:r>
                      <a:rPr lang="en-US" sz="2400" i="1">
                        <a:latin typeface="Cambria Math" panose="02040503050406030204" pitchFamily="18" charset="0"/>
                        <a:ea typeface="Cambria Math" panose="02040503050406030204" pitchFamily="18" charset="0"/>
                        <a:cs typeface="Times New Roman" panose="02020603050405020304" pitchFamily="18" charset="0"/>
                      </a:rPr>
                      <m:t>𝐵</m:t>
                    </m:r>
                  </m:oMath>
                </a14:m>
                <a:r>
                  <a:rPr lang="en-US" sz="2400" dirty="0">
                    <a:latin typeface="Calibri" panose="020F0502020204030204" pitchFamily="34" charset="0"/>
                    <a:ea typeface="Calibri" panose="020F0502020204030204" pitchFamily="34" charset="0"/>
                    <a:cs typeface="Times New Roman" panose="02020603050405020304" pitchFamily="18" charset="0"/>
                  </a:rPr>
                  <a:t>: </a:t>
                </a:r>
                <a14:m>
                  <m:oMath xmlns:m="http://schemas.openxmlformats.org/officeDocument/2006/math">
                    <m:r>
                      <a:rPr lang="en-US" sz="2400" i="1" dirty="0" smtClean="0">
                        <a:latin typeface="Cambria Math" panose="02040503050406030204" pitchFamily="18" charset="0"/>
                        <a:ea typeface="Calibri" panose="020F0502020204030204" pitchFamily="34" charset="0"/>
                        <a:cs typeface="Times New Roman" panose="02020603050405020304" pitchFamily="18" charset="0"/>
                      </a:rPr>
                      <m:t>𝐵</m:t>
                    </m:r>
                  </m:oMath>
                </a14:m>
                <a:r>
                  <a:rPr lang="en-US" sz="2400" dirty="0" smtClean="0">
                    <a:latin typeface="Calibri" panose="020F0502020204030204" pitchFamily="34" charset="0"/>
                    <a:ea typeface="Calibri" panose="020F0502020204030204" pitchFamily="34" charset="0"/>
                    <a:cs typeface="Times New Roman" panose="02020603050405020304" pitchFamily="18" charset="0"/>
                  </a:rPr>
                  <a:t> </a:t>
                </a:r>
                <a:r>
                  <a:rPr lang="en-US" sz="2400" b="1" dirty="0">
                    <a:latin typeface="Calibri" panose="020F0502020204030204" pitchFamily="34" charset="0"/>
                    <a:ea typeface="Calibri" panose="020F0502020204030204" pitchFamily="34" charset="0"/>
                    <a:cs typeface="Times New Roman" panose="02020603050405020304" pitchFamily="18" charset="0"/>
                  </a:rPr>
                  <a:t>substrate</a:t>
                </a:r>
                <a:r>
                  <a:rPr lang="en-US" sz="2400" dirty="0">
                    <a:latin typeface="Calibri" panose="020F0502020204030204" pitchFamily="34" charset="0"/>
                    <a:ea typeface="Calibri" panose="020F0502020204030204" pitchFamily="34" charset="0"/>
                    <a:cs typeface="Times New Roman" panose="02020603050405020304" pitchFamily="18" charset="0"/>
                  </a:rPr>
                  <a:t> </a:t>
                </a:r>
                <a14:m>
                  <m:oMath xmlns:m="http://schemas.openxmlformats.org/officeDocument/2006/math">
                    <m:r>
                      <a:rPr lang="en-US" sz="2400" i="1" dirty="0" smtClean="0">
                        <a:latin typeface="Cambria Math" panose="02040503050406030204" pitchFamily="18" charset="0"/>
                        <a:ea typeface="Calibri" panose="020F0502020204030204" pitchFamily="34" charset="0"/>
                        <a:cs typeface="Times New Roman" panose="02020603050405020304" pitchFamily="18" charset="0"/>
                      </a:rPr>
                      <m:t>𝐴</m:t>
                    </m:r>
                  </m:oMath>
                </a14:m>
                <a:r>
                  <a:rPr lang="en-US" sz="2400" dirty="0" smtClean="0">
                    <a:latin typeface="Calibri" panose="020F0502020204030204" pitchFamily="34" charset="0"/>
                    <a:ea typeface="Calibri" panose="020F0502020204030204" pitchFamily="34" charset="0"/>
                    <a:cs typeface="Times New Roman" panose="02020603050405020304" pitchFamily="18" charset="0"/>
                  </a:rPr>
                  <a:t> </a:t>
                </a:r>
                <a:r>
                  <a:rPr lang="en-US" sz="2400" b="1" dirty="0" smtClean="0">
                    <a:latin typeface="Calibri" panose="020F0502020204030204" pitchFamily="34" charset="0"/>
                    <a:ea typeface="Calibri" panose="020F0502020204030204" pitchFamily="34" charset="0"/>
                    <a:cs typeface="Times New Roman" panose="02020603050405020304" pitchFamily="18" charset="0"/>
                  </a:rPr>
                  <a:t>product</a:t>
                </a:r>
                <a:endParaRPr lang="en-US" sz="2400" dirty="0">
                  <a:latin typeface="Calibri" panose="020F0502020204030204" pitchFamily="34" charset="0"/>
                  <a:ea typeface="Calibri" panose="020F0502020204030204" pitchFamily="34" charset="0"/>
                  <a:cs typeface="Times New Roman" panose="02020603050405020304" pitchFamily="18" charset="0"/>
                </a:endParaRPr>
              </a:p>
            </p:txBody>
          </p:sp>
        </mc:Choice>
        <mc:Fallback xmlns="">
          <p:sp>
            <p:nvSpPr>
              <p:cNvPr id="11" name="Rectangle 10"/>
              <p:cNvSpPr>
                <a:spLocks noRot="1" noChangeAspect="1" noMove="1" noResize="1" noEditPoints="1" noAdjustHandles="1" noChangeArrowheads="1" noChangeShapeType="1" noTextEdit="1"/>
              </p:cNvSpPr>
              <p:nvPr/>
            </p:nvSpPr>
            <p:spPr>
              <a:xfrm>
                <a:off x="484188" y="2784862"/>
                <a:ext cx="8379039" cy="3883243"/>
              </a:xfrm>
              <a:prstGeom prst="rect">
                <a:avLst/>
              </a:prstGeom>
              <a:blipFill rotWithShape="0">
                <a:blip r:embed="rId6"/>
                <a:stretch>
                  <a:fillRect l="-1091" b="-1570"/>
                </a:stretch>
              </a:blipFill>
            </p:spPr>
            <p:txBody>
              <a:bodyPr/>
              <a:lstStyle/>
              <a:p>
                <a:r>
                  <a:rPr lang="en-US">
                    <a:noFill/>
                  </a:rPr>
                  <a:t> </a:t>
                </a:r>
              </a:p>
            </p:txBody>
          </p:sp>
        </mc:Fallback>
      </mc:AlternateContent>
      <p:sp>
        <p:nvSpPr>
          <p:cNvPr id="3" name="Rectangle 2"/>
          <p:cNvSpPr/>
          <p:nvPr/>
        </p:nvSpPr>
        <p:spPr>
          <a:xfrm>
            <a:off x="427606" y="723417"/>
            <a:ext cx="5916611" cy="882678"/>
          </a:xfrm>
          <a:prstGeom prst="rect">
            <a:avLst/>
          </a:prstGeom>
        </p:spPr>
        <p:txBody>
          <a:bodyPr wrap="square">
            <a:spAutoFit/>
          </a:bodyPr>
          <a:lstStyle/>
          <a:p>
            <a:pPr marL="0" marR="0">
              <a:lnSpc>
                <a:spcPct val="107000"/>
              </a:lnSpc>
              <a:spcBef>
                <a:spcPts val="0"/>
              </a:spcBef>
              <a:spcAft>
                <a:spcPts val="0"/>
              </a:spcAft>
            </a:pPr>
            <a:r>
              <a:rPr lang="en-US" sz="2400" dirty="0">
                <a:latin typeface="Calibri" panose="020F0502020204030204" pitchFamily="34" charset="0"/>
                <a:ea typeface="Calibri" panose="020F0502020204030204" pitchFamily="34" charset="0"/>
                <a:cs typeface="Times New Roman" panose="02020603050405020304" pitchFamily="18" charset="0"/>
              </a:rPr>
              <a:t>By convention, the reaction is considered forward in the </a:t>
            </a:r>
            <a:r>
              <a:rPr lang="en-US" sz="2400" dirty="0" err="1">
                <a:latin typeface="Calibri" panose="020F0502020204030204" pitchFamily="34" charset="0"/>
                <a:ea typeface="Calibri" panose="020F0502020204030204" pitchFamily="34" charset="0"/>
                <a:cs typeface="Times New Roman" panose="02020603050405020304" pitchFamily="18" charset="0"/>
              </a:rPr>
              <a:t>left</a:t>
            </a:r>
            <a:r>
              <a:rPr lang="en-US" sz="2400" dirty="0" err="1">
                <a:latin typeface="Calibri" panose="020F0502020204030204" pitchFamily="34" charset="0"/>
                <a:ea typeface="Calibri" panose="020F0502020204030204" pitchFamily="34" charset="0"/>
                <a:cs typeface="Times New Roman" panose="02020603050405020304" pitchFamily="18" charset="0"/>
                <a:sym typeface="Wingdings" panose="05000000000000000000" pitchFamily="2" charset="2"/>
              </a:rPr>
              <a:t>right</a:t>
            </a:r>
            <a:r>
              <a:rPr lang="en-US" sz="2400" dirty="0">
                <a:latin typeface="Calibri" panose="020F0502020204030204" pitchFamily="34" charset="0"/>
                <a:ea typeface="Calibri" panose="020F0502020204030204" pitchFamily="34" charset="0"/>
                <a:cs typeface="Times New Roman" panose="02020603050405020304" pitchFamily="18" charset="0"/>
                <a:sym typeface="Wingdings" panose="05000000000000000000" pitchFamily="2" charset="2"/>
              </a:rPr>
              <a:t> </a:t>
            </a:r>
            <a:r>
              <a:rPr lang="en-US" sz="2400" dirty="0" smtClean="0">
                <a:latin typeface="Calibri" panose="020F0502020204030204" pitchFamily="34" charset="0"/>
                <a:ea typeface="Calibri" panose="020F0502020204030204" pitchFamily="34" charset="0"/>
                <a:cs typeface="Times New Roman" panose="02020603050405020304" pitchFamily="18" charset="0"/>
                <a:sym typeface="Wingdings" panose="05000000000000000000" pitchFamily="2" charset="2"/>
              </a:rPr>
              <a:t>direction </a:t>
            </a:r>
            <a:endParaRPr lang="en-US" sz="2400" dirty="0">
              <a:latin typeface="Calibri" panose="020F0502020204030204" pitchFamily="34" charset="0"/>
              <a:ea typeface="Calibri" panose="020F0502020204030204" pitchFamily="34" charset="0"/>
              <a:cs typeface="Times New Roman" panose="02020603050405020304" pitchFamily="18" charset="0"/>
              <a:sym typeface="Wingdings" panose="05000000000000000000" pitchFamily="2" charset="2"/>
            </a:endParaRPr>
          </a:p>
        </p:txBody>
      </p:sp>
      <p:sp>
        <p:nvSpPr>
          <p:cNvPr id="4" name="Rectangle 3"/>
          <p:cNvSpPr/>
          <p:nvPr/>
        </p:nvSpPr>
        <p:spPr>
          <a:xfrm>
            <a:off x="400232" y="1734073"/>
            <a:ext cx="8743767" cy="1260345"/>
          </a:xfrm>
          <a:prstGeom prst="rect">
            <a:avLst/>
          </a:prstGeom>
        </p:spPr>
        <p:txBody>
          <a:bodyPr wrap="square">
            <a:spAutoFit/>
          </a:bodyPr>
          <a:lstStyle/>
          <a:p>
            <a:pPr marL="0" marR="0">
              <a:lnSpc>
                <a:spcPct val="107000"/>
              </a:lnSpc>
              <a:spcBef>
                <a:spcPts val="0"/>
              </a:spcBef>
              <a:spcAft>
                <a:spcPts val="0"/>
              </a:spcAft>
            </a:pPr>
            <a:r>
              <a:rPr lang="en-US" sz="2400" dirty="0" smtClean="0">
                <a:latin typeface="Calibri" panose="020F0502020204030204" pitchFamily="34" charset="0"/>
                <a:ea typeface="Calibri" panose="020F0502020204030204" pitchFamily="34" charset="0"/>
                <a:cs typeface="Times New Roman" panose="02020603050405020304" pitchFamily="18" charset="0"/>
                <a:sym typeface="Wingdings" panose="05000000000000000000" pitchFamily="2" charset="2"/>
              </a:rPr>
              <a:t>Molecular </a:t>
            </a:r>
            <a:r>
              <a:rPr lang="en-US" sz="2400" dirty="0">
                <a:latin typeface="Calibri" panose="020F0502020204030204" pitchFamily="34" charset="0"/>
                <a:ea typeface="Calibri" panose="020F0502020204030204" pitchFamily="34" charset="0"/>
                <a:cs typeface="Times New Roman" panose="02020603050405020304" pitchFamily="18" charset="0"/>
                <a:sym typeface="Wingdings" panose="05000000000000000000" pitchFamily="2" charset="2"/>
              </a:rPr>
              <a:t>species consumed is/are the </a:t>
            </a:r>
            <a:r>
              <a:rPr lang="en-US" sz="2400" b="1" dirty="0">
                <a:latin typeface="Calibri" panose="020F0502020204030204" pitchFamily="34" charset="0"/>
                <a:ea typeface="Calibri" panose="020F0502020204030204" pitchFamily="34" charset="0"/>
                <a:cs typeface="Times New Roman" panose="02020603050405020304" pitchFamily="18" charset="0"/>
                <a:sym typeface="Wingdings" panose="05000000000000000000" pitchFamily="2" charset="2"/>
              </a:rPr>
              <a:t>substrate(s) </a:t>
            </a:r>
            <a:r>
              <a:rPr lang="en-US" sz="2400" dirty="0">
                <a:latin typeface="Calibri" panose="020F0502020204030204" pitchFamily="34" charset="0"/>
                <a:ea typeface="Calibri" panose="020F0502020204030204" pitchFamily="34" charset="0"/>
                <a:cs typeface="Times New Roman" panose="02020603050405020304" pitchFamily="18" charset="0"/>
                <a:sym typeface="Wingdings" panose="05000000000000000000" pitchFamily="2" charset="2"/>
              </a:rPr>
              <a:t>and the molecular species produced is/are the </a:t>
            </a:r>
            <a:r>
              <a:rPr lang="en-US" sz="2400" b="1" dirty="0">
                <a:latin typeface="Calibri" panose="020F0502020204030204" pitchFamily="34" charset="0"/>
                <a:ea typeface="Calibri" panose="020F0502020204030204" pitchFamily="34" charset="0"/>
                <a:cs typeface="Times New Roman" panose="02020603050405020304" pitchFamily="18" charset="0"/>
                <a:sym typeface="Wingdings" panose="05000000000000000000" pitchFamily="2" charset="2"/>
              </a:rPr>
              <a:t>product(s</a:t>
            </a:r>
            <a:r>
              <a:rPr lang="en-US" sz="2400" dirty="0">
                <a:latin typeface="Calibri" panose="020F0502020204030204" pitchFamily="34" charset="0"/>
                <a:ea typeface="Calibri" panose="020F0502020204030204" pitchFamily="34" charset="0"/>
                <a:cs typeface="Times New Roman" panose="02020603050405020304" pitchFamily="18" charset="0"/>
                <a:sym typeface="Wingdings" panose="05000000000000000000" pitchFamily="2" charset="2"/>
              </a:rPr>
              <a:t>) but this what is substrate and what product is a point of view!</a:t>
            </a:r>
          </a:p>
        </p:txBody>
      </p:sp>
    </p:spTree>
    <p:extLst>
      <p:ext uri="{BB962C8B-B14F-4D97-AF65-F5344CB8AC3E}">
        <p14:creationId xmlns:p14="http://schemas.microsoft.com/office/powerpoint/2010/main" val="4248142107"/>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14400"/>
          </a:xfrm>
        </p:spPr>
        <p:txBody>
          <a:bodyPr/>
          <a:lstStyle/>
          <a:p>
            <a:r>
              <a:rPr lang="en-US" b="1" dirty="0" smtClean="0">
                <a:solidFill>
                  <a:srgbClr val="0000CC"/>
                </a:solidFill>
              </a:rPr>
              <a:t>Irreversible Mass-Action Kinetics</a:t>
            </a:r>
            <a:endParaRPr lang="en-US" b="1" dirty="0">
              <a:solidFill>
                <a:srgbClr val="0000CC"/>
              </a:solidFill>
            </a:endParaRP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21689" y="762000"/>
                <a:ext cx="8229600" cy="4916346"/>
              </a:xfrm>
            </p:spPr>
            <p:txBody>
              <a:bodyPr>
                <a:spAutoFit/>
              </a:bodyPr>
              <a:lstStyle/>
              <a:p>
                <a:r>
                  <a:rPr lang="en-US" sz="2400" dirty="0" smtClean="0"/>
                  <a:t>Suppose we have some complicated chemical reaction: </a:t>
                </a:r>
                <a:endParaRPr lang="en-US" sz="2400" b="0" i="0" dirty="0" smtClean="0">
                  <a:latin typeface="Cambria Math" panose="02040503050406030204" pitchFamily="18" charset="0"/>
                </a:endParaRPr>
              </a:p>
              <a:p>
                <a:pPr marL="0" indent="0">
                  <a:buNone/>
                </a:pPr>
                <a14:m>
                  <m:oMathPara xmlns:m="http://schemas.openxmlformats.org/officeDocument/2006/math">
                    <m:oMathParaPr>
                      <m:jc m:val="centerGroup"/>
                    </m:oMathParaPr>
                    <m:oMath xmlns:m="http://schemas.openxmlformats.org/officeDocument/2006/math">
                      <m:r>
                        <a:rPr lang="en-US" sz="2400" b="0" i="0" smtClean="0">
                          <a:latin typeface="Cambria Math" panose="02040503050406030204" pitchFamily="18" charset="0"/>
                        </a:rPr>
                        <m:t>9</m:t>
                      </m:r>
                      <m:r>
                        <a:rPr lang="en-US" sz="2400" i="1">
                          <a:latin typeface="Cambria Math" panose="02040503050406030204" pitchFamily="18" charset="0"/>
                        </a:rPr>
                        <m:t>𝐴</m:t>
                      </m:r>
                      <m:r>
                        <a:rPr lang="en-US" sz="2400" b="0" i="1" smtClean="0">
                          <a:latin typeface="Cambria Math" panose="02040503050406030204" pitchFamily="18" charset="0"/>
                        </a:rPr>
                        <m:t>+16</m:t>
                      </m:r>
                      <m:r>
                        <a:rPr lang="en-US" sz="2400" b="0" i="1" smtClean="0">
                          <a:latin typeface="Cambria Math" panose="02040503050406030204" pitchFamily="18" charset="0"/>
                        </a:rPr>
                        <m:t>𝐵</m:t>
                      </m:r>
                      <m:r>
                        <a:rPr lang="en-US" sz="2400" b="0" i="1" smtClean="0">
                          <a:latin typeface="Cambria Math" panose="02040503050406030204" pitchFamily="18" charset="0"/>
                        </a:rPr>
                        <m:t>+4</m:t>
                      </m:r>
                      <m:r>
                        <a:rPr lang="en-US" sz="2400" b="0" i="1" smtClean="0">
                          <a:latin typeface="Cambria Math" panose="02040503050406030204" pitchFamily="18" charset="0"/>
                        </a:rPr>
                        <m:t>𝐶</m:t>
                      </m:r>
                      <m:r>
                        <a:rPr lang="en-US" sz="2400" b="0" i="1" smtClean="0">
                          <a:latin typeface="Cambria Math" panose="02040503050406030204" pitchFamily="18" charset="0"/>
                        </a:rPr>
                        <m:t>+</m:t>
                      </m:r>
                      <m:r>
                        <a:rPr lang="en-US" sz="2400" b="0" i="1" smtClean="0">
                          <a:latin typeface="Cambria Math" panose="02040503050406030204" pitchFamily="18" charset="0"/>
                        </a:rPr>
                        <m:t>𝐺</m:t>
                      </m:r>
                      <m:r>
                        <a:rPr lang="en-US" sz="2400" i="1">
                          <a:latin typeface="Cambria Math" panose="02040503050406030204" pitchFamily="18" charset="0"/>
                        </a:rPr>
                        <m:t> </m:t>
                      </m:r>
                      <m:groupChr>
                        <m:groupChrPr>
                          <m:chr m:val="→"/>
                          <m:vertJc m:val="bot"/>
                          <m:ctrlPr>
                            <a:rPr lang="el-GR" sz="2400" i="1">
                              <a:latin typeface="Cambria Math" panose="02040503050406030204" pitchFamily="18" charset="0"/>
                            </a:rPr>
                          </m:ctrlPr>
                        </m:groupChrPr>
                        <m:e>
                          <m:r>
                            <m:rPr>
                              <m:brk m:alnAt="2"/>
                            </m:rPr>
                            <a:rPr lang="en-US" sz="2400" b="0" i="1" smtClean="0">
                              <a:latin typeface="Cambria Math" panose="02040503050406030204" pitchFamily="18" charset="0"/>
                            </a:rPr>
                            <m:t>𝑣</m:t>
                          </m:r>
                        </m:e>
                      </m:groupChr>
                      <m:r>
                        <a:rPr lang="en-US" sz="2400" b="0" i="1" smtClean="0">
                          <a:latin typeface="Cambria Math" panose="02040503050406030204" pitchFamily="18" charset="0"/>
                        </a:rPr>
                        <m:t>2</m:t>
                      </m:r>
                      <m:r>
                        <a:rPr lang="en-US" sz="2400" b="0" i="1" smtClean="0">
                          <a:latin typeface="Cambria Math" panose="02040503050406030204" pitchFamily="18" charset="0"/>
                        </a:rPr>
                        <m:t>𝐴</m:t>
                      </m:r>
                      <m:r>
                        <a:rPr lang="en-US" sz="2400" b="0" i="1" smtClean="0">
                          <a:latin typeface="Cambria Math" panose="02040503050406030204" pitchFamily="18" charset="0"/>
                        </a:rPr>
                        <m:t>+</m:t>
                      </m:r>
                      <m:r>
                        <a:rPr lang="en-US" sz="2400" b="0" i="1" smtClean="0">
                          <a:latin typeface="Cambria Math" panose="02040503050406030204" pitchFamily="18" charset="0"/>
                        </a:rPr>
                        <m:t>𝐵</m:t>
                      </m:r>
                      <m:r>
                        <a:rPr lang="en-US" sz="2400" b="0" i="1" smtClean="0">
                          <a:latin typeface="Cambria Math" panose="02040503050406030204" pitchFamily="18" charset="0"/>
                        </a:rPr>
                        <m:t>+</m:t>
                      </m:r>
                      <m:r>
                        <a:rPr lang="en-US" sz="2400" b="0" i="1" smtClean="0">
                          <a:latin typeface="Cambria Math" panose="02040503050406030204" pitchFamily="18" charset="0"/>
                        </a:rPr>
                        <m:t>𝐷</m:t>
                      </m:r>
                      <m:r>
                        <a:rPr lang="en-US" sz="2400" b="0" i="1" smtClean="0">
                          <a:latin typeface="Cambria Math" panose="02040503050406030204" pitchFamily="18" charset="0"/>
                        </a:rPr>
                        <m:t>+7</m:t>
                      </m:r>
                      <m:r>
                        <a:rPr lang="en-US" sz="2400" b="0" i="1" smtClean="0">
                          <a:latin typeface="Cambria Math" panose="02040503050406030204" pitchFamily="18" charset="0"/>
                        </a:rPr>
                        <m:t>𝐻</m:t>
                      </m:r>
                    </m:oMath>
                  </m:oMathPara>
                </a14:m>
                <a:endParaRPr lang="en-US" sz="2400" dirty="0"/>
              </a:p>
              <a:p>
                <a:r>
                  <a:rPr lang="en-US" sz="2400" b="1" dirty="0" smtClean="0"/>
                  <a:t>Where do we start to infer a rate law?</a:t>
                </a:r>
              </a:p>
              <a:p>
                <a:r>
                  <a:rPr lang="en-US" sz="2400" dirty="0" smtClean="0"/>
                  <a:t>Chemical </a:t>
                </a:r>
                <a:r>
                  <a:rPr lang="en-US" sz="2400" dirty="0"/>
                  <a:t>reactions that involve no reaction intermediates are called </a:t>
                </a:r>
                <a:r>
                  <a:rPr lang="en-US" sz="2400" b="1" dirty="0"/>
                  <a:t>elementary reactions </a:t>
                </a:r>
              </a:p>
              <a:p>
                <a:r>
                  <a:rPr lang="en-US" sz="2400" dirty="0" smtClean="0"/>
                  <a:t>Elementary reactions often have simple kinetic properties and empirical studies have shown that for small concentrations the </a:t>
                </a:r>
                <a:r>
                  <a:rPr lang="en-US" sz="2400" b="1" dirty="0" smtClean="0"/>
                  <a:t>rate of reaction is often proportional to the product of the molar concentration of each of the reactants raised to some power</a:t>
                </a:r>
              </a:p>
              <a:p>
                <a:r>
                  <a:rPr lang="en-US" sz="2400" dirty="0" smtClean="0"/>
                  <a:t>In our example</a:t>
                </a:r>
                <a:r>
                  <a:rPr lang="en-US" sz="2400" i="1" dirty="0" smtClean="0"/>
                  <a:t> </a:t>
                </a:r>
                <a14:m>
                  <m:oMath xmlns:m="http://schemas.openxmlformats.org/officeDocument/2006/math">
                    <m:r>
                      <a:rPr lang="en-US" sz="2400" b="0" i="1" smtClean="0">
                        <a:latin typeface="Cambria Math" panose="02040503050406030204" pitchFamily="18" charset="0"/>
                      </a:rPr>
                      <m:t>𝑣</m:t>
                    </m:r>
                    <m:r>
                      <a:rPr lang="en-US" sz="2400" b="0" i="1" smtClean="0">
                        <a:latin typeface="Cambria Math" panose="02040503050406030204" pitchFamily="18" charset="0"/>
                      </a:rPr>
                      <m:t>=</m:t>
                    </m:r>
                    <m:r>
                      <a:rPr lang="en-US" sz="2400" b="0" i="1" smtClean="0">
                        <a:latin typeface="Cambria Math" panose="02040503050406030204" pitchFamily="18" charset="0"/>
                      </a:rPr>
                      <m:t>𝑘</m:t>
                    </m:r>
                    <m:sSup>
                      <m:sSupPr>
                        <m:ctrlPr>
                          <a:rPr lang="en-US" sz="2400" i="1" smtClean="0">
                            <a:latin typeface="Cambria Math" panose="02040503050406030204" pitchFamily="18" charset="0"/>
                          </a:rPr>
                        </m:ctrlPr>
                      </m:sSupPr>
                      <m:e>
                        <m:r>
                          <a:rPr lang="en-US" sz="2400" b="0" i="1" smtClean="0">
                            <a:latin typeface="Cambria Math" panose="02040503050406030204" pitchFamily="18" charset="0"/>
                          </a:rPr>
                          <m:t>𝐴</m:t>
                        </m:r>
                      </m:e>
                      <m:sup>
                        <m:r>
                          <a:rPr lang="en-US" sz="2400" b="0" i="1" smtClean="0">
                            <a:latin typeface="Cambria Math" panose="02040503050406030204" pitchFamily="18" charset="0"/>
                          </a:rPr>
                          <m:t>9</m:t>
                        </m:r>
                      </m:sup>
                    </m:sSup>
                    <m:sSup>
                      <m:sSupPr>
                        <m:ctrlPr>
                          <a:rPr lang="en-US" sz="2400" i="1" smtClean="0">
                            <a:latin typeface="Cambria Math" panose="02040503050406030204" pitchFamily="18" charset="0"/>
                          </a:rPr>
                        </m:ctrlPr>
                      </m:sSupPr>
                      <m:e>
                        <m:r>
                          <a:rPr lang="en-US" sz="2400" b="0" i="1" smtClean="0">
                            <a:latin typeface="Cambria Math" panose="02040503050406030204" pitchFamily="18" charset="0"/>
                          </a:rPr>
                          <m:t>𝐵</m:t>
                        </m:r>
                      </m:e>
                      <m:sup>
                        <m:r>
                          <a:rPr lang="en-US" sz="2400" b="0" i="1" smtClean="0">
                            <a:latin typeface="Cambria Math" panose="02040503050406030204" pitchFamily="18" charset="0"/>
                          </a:rPr>
                          <m:t>16</m:t>
                        </m:r>
                      </m:sup>
                    </m:sSup>
                    <m:sSup>
                      <m:sSupPr>
                        <m:ctrlPr>
                          <a:rPr lang="en-US" sz="2400" i="1" smtClean="0">
                            <a:latin typeface="Cambria Math" panose="02040503050406030204" pitchFamily="18" charset="0"/>
                          </a:rPr>
                        </m:ctrlPr>
                      </m:sSupPr>
                      <m:e>
                        <m:r>
                          <a:rPr lang="en-US" sz="2400" b="0" i="1" smtClean="0">
                            <a:latin typeface="Cambria Math" panose="02040503050406030204" pitchFamily="18" charset="0"/>
                          </a:rPr>
                          <m:t>𝐶</m:t>
                        </m:r>
                      </m:e>
                      <m:sup>
                        <m:r>
                          <a:rPr lang="en-US" sz="2400" b="0" i="1" smtClean="0">
                            <a:latin typeface="Cambria Math" panose="02040503050406030204" pitchFamily="18" charset="0"/>
                          </a:rPr>
                          <m:t>4</m:t>
                        </m:r>
                      </m:sup>
                    </m:sSup>
                    <m:r>
                      <a:rPr lang="en-US" sz="2400" b="0" i="1" smtClean="0">
                        <a:latin typeface="Cambria Math" panose="02040503050406030204" pitchFamily="18" charset="0"/>
                      </a:rPr>
                      <m:t>𝐺</m:t>
                    </m:r>
                  </m:oMath>
                </a14:m>
                <a:endParaRPr lang="en-US" sz="2400" i="1"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21689" y="762000"/>
                <a:ext cx="8229600" cy="4916346"/>
              </a:xfrm>
              <a:blipFill rotWithShape="0">
                <a:blip r:embed="rId2"/>
                <a:stretch>
                  <a:fillRect l="-963" t="-868" b="-1985"/>
                </a:stretch>
              </a:blipFill>
            </p:spPr>
            <p:txBody>
              <a:bodyPr/>
              <a:lstStyle/>
              <a:p>
                <a:r>
                  <a:rPr lang="en-US">
                    <a:noFill/>
                  </a:rPr>
                  <a:t> </a:t>
                </a:r>
              </a:p>
            </p:txBody>
          </p:sp>
        </mc:Fallback>
      </mc:AlternateContent>
      <p:sp>
        <p:nvSpPr>
          <p:cNvPr id="4" name="TextBox 3"/>
          <p:cNvSpPr txBox="1"/>
          <p:nvPr/>
        </p:nvSpPr>
        <p:spPr>
          <a:xfrm>
            <a:off x="4572000" y="6369784"/>
            <a:ext cx="3657600" cy="369332"/>
          </a:xfrm>
          <a:prstGeom prst="rect">
            <a:avLst/>
          </a:prstGeom>
          <a:noFill/>
        </p:spPr>
        <p:txBody>
          <a:bodyPr wrap="square" rtlCol="0">
            <a:spAutoFit/>
          </a:bodyPr>
          <a:lstStyle/>
          <a:p>
            <a:r>
              <a:rPr lang="en-US" dirty="0" smtClean="0"/>
              <a:t>Slide Courtesy of Herbert </a:t>
            </a:r>
            <a:r>
              <a:rPr lang="en-US" dirty="0" err="1" smtClean="0"/>
              <a:t>Sauro</a:t>
            </a:r>
            <a:endParaRPr lang="en-US" dirty="0"/>
          </a:p>
        </p:txBody>
      </p:sp>
      <p:pic>
        <p:nvPicPr>
          <p:cNvPr id="5"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510291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90501"/>
            <a:ext cx="8229600" cy="1028701"/>
          </a:xfrm>
        </p:spPr>
        <p:txBody>
          <a:bodyPr/>
          <a:lstStyle/>
          <a:p>
            <a:r>
              <a:rPr lang="en-US" b="1" dirty="0" smtClean="0">
                <a:solidFill>
                  <a:srgbClr val="0000CC"/>
                </a:solidFill>
              </a:rPr>
              <a:t>Mass-Action Kinetics</a:t>
            </a:r>
            <a:endParaRPr lang="en-US" b="1" dirty="0">
              <a:solidFill>
                <a:srgbClr val="0000CC"/>
              </a:solidFill>
            </a:endParaRPr>
          </a:p>
        </p:txBody>
      </p:sp>
      <p:sp>
        <p:nvSpPr>
          <p:cNvPr id="3" name="Content Placeholder 2"/>
          <p:cNvSpPr>
            <a:spLocks noGrp="1"/>
          </p:cNvSpPr>
          <p:nvPr>
            <p:ph idx="1"/>
          </p:nvPr>
        </p:nvSpPr>
        <p:spPr>
          <a:xfrm>
            <a:off x="177570" y="778276"/>
            <a:ext cx="6380187" cy="5339923"/>
          </a:xfrm>
        </p:spPr>
        <p:txBody>
          <a:bodyPr wrap="square">
            <a:spAutoFit/>
          </a:bodyPr>
          <a:lstStyle/>
          <a:p>
            <a:pPr marL="0" indent="0">
              <a:buNone/>
            </a:pPr>
            <a:r>
              <a:rPr lang="en-US" sz="3100" dirty="0" smtClean="0">
                <a:solidFill>
                  <a:schemeClr val="accent2">
                    <a:lumMod val="75000"/>
                  </a:schemeClr>
                </a:solidFill>
              </a:rPr>
              <a:t>A physical argument says that for </a:t>
            </a:r>
            <a:r>
              <a:rPr lang="en-US" sz="3100" b="1" dirty="0" smtClean="0">
                <a:solidFill>
                  <a:schemeClr val="accent2">
                    <a:lumMod val="75000"/>
                  </a:schemeClr>
                </a:solidFill>
              </a:rPr>
              <a:t>low enough </a:t>
            </a:r>
            <a:r>
              <a:rPr lang="en-US" sz="3100" dirty="0" smtClean="0">
                <a:solidFill>
                  <a:schemeClr val="accent2">
                    <a:lumMod val="75000"/>
                  </a:schemeClr>
                </a:solidFill>
              </a:rPr>
              <a:t>concentrations, the probability of each instance of a reaction occurring in a given time interval at the individual molecule level is </a:t>
            </a:r>
            <a:r>
              <a:rPr lang="en-US" sz="3100" b="1" dirty="0" smtClean="0">
                <a:solidFill>
                  <a:schemeClr val="accent2">
                    <a:lumMod val="75000"/>
                  </a:schemeClr>
                </a:solidFill>
              </a:rPr>
              <a:t>independent</a:t>
            </a:r>
            <a:r>
              <a:rPr lang="en-US" sz="3100" dirty="0" smtClean="0">
                <a:solidFill>
                  <a:schemeClr val="accent2">
                    <a:lumMod val="75000"/>
                  </a:schemeClr>
                </a:solidFill>
              </a:rPr>
              <a:t> and that the probability is proportional to the probability that the </a:t>
            </a:r>
            <a:r>
              <a:rPr lang="en-US" sz="3100" b="1" dirty="0" smtClean="0">
                <a:solidFill>
                  <a:schemeClr val="accent2">
                    <a:lumMod val="75000"/>
                  </a:schemeClr>
                </a:solidFill>
              </a:rPr>
              <a:t>reacting components are simultaneously contained in a volume </a:t>
            </a:r>
            <a:r>
              <a:rPr lang="en-US" sz="3100" dirty="0" smtClean="0">
                <a:solidFill>
                  <a:schemeClr val="accent2">
                    <a:lumMod val="75000"/>
                  </a:schemeClr>
                </a:solidFill>
              </a:rPr>
              <a:t>small enough for them to react </a:t>
            </a:r>
          </a:p>
        </p:txBody>
      </p:sp>
      <p:grpSp>
        <p:nvGrpSpPr>
          <p:cNvPr id="12" name="Group 11"/>
          <p:cNvGrpSpPr/>
          <p:nvPr/>
        </p:nvGrpSpPr>
        <p:grpSpPr>
          <a:xfrm>
            <a:off x="6477000" y="685800"/>
            <a:ext cx="2337247" cy="2266765"/>
            <a:chOff x="1388874" y="1127263"/>
            <a:chExt cx="3920173" cy="3904049"/>
          </a:xfrm>
        </p:grpSpPr>
        <p:sp>
          <p:nvSpPr>
            <p:cNvPr id="13" name="object 3"/>
            <p:cNvSpPr/>
            <p:nvPr/>
          </p:nvSpPr>
          <p:spPr>
            <a:xfrm>
              <a:off x="1388874" y="1127263"/>
              <a:ext cx="3920173" cy="3904049"/>
            </a:xfrm>
            <a:prstGeom prst="rect">
              <a:avLst/>
            </a:prstGeom>
            <a:blipFill dpi="0" rotWithShape="1">
              <a:blip r:embed="rId2" cstate="print">
                <a:alphaModFix amt="46000"/>
              </a:blip>
              <a:srcRect/>
              <a:stretch>
                <a:fillRect/>
              </a:stretch>
            </a:blipFill>
          </p:spPr>
          <p:txBody>
            <a:bodyPr wrap="square" lIns="0" tIns="0" rIns="0" bIns="0" rtlCol="0"/>
            <a:lstStyle/>
            <a:p>
              <a:endParaRPr sz="1632"/>
            </a:p>
          </p:txBody>
        </p:sp>
        <p:sp>
          <p:nvSpPr>
            <p:cNvPr id="14" name="object 4"/>
            <p:cNvSpPr/>
            <p:nvPr/>
          </p:nvSpPr>
          <p:spPr>
            <a:xfrm>
              <a:off x="2831875" y="2004811"/>
              <a:ext cx="72553" cy="72553"/>
            </a:xfrm>
            <a:custGeom>
              <a:avLst/>
              <a:gdLst/>
              <a:ahLst/>
              <a:cxnLst/>
              <a:rect l="l" t="t" r="r" b="b"/>
              <a:pathLst>
                <a:path w="80010" h="80010">
                  <a:moveTo>
                    <a:pt x="39369" y="0"/>
                  </a:moveTo>
                  <a:lnTo>
                    <a:pt x="24110" y="3115"/>
                  </a:lnTo>
                  <a:lnTo>
                    <a:pt x="11588" y="11588"/>
                  </a:lnTo>
                  <a:lnTo>
                    <a:pt x="3115" y="24110"/>
                  </a:lnTo>
                  <a:lnTo>
                    <a:pt x="0" y="39370"/>
                  </a:lnTo>
                  <a:lnTo>
                    <a:pt x="3115" y="55364"/>
                  </a:lnTo>
                  <a:lnTo>
                    <a:pt x="11588" y="68262"/>
                  </a:lnTo>
                  <a:lnTo>
                    <a:pt x="24110" y="76874"/>
                  </a:lnTo>
                  <a:lnTo>
                    <a:pt x="39369" y="80010"/>
                  </a:lnTo>
                  <a:lnTo>
                    <a:pt x="55364" y="76874"/>
                  </a:lnTo>
                  <a:lnTo>
                    <a:pt x="68262" y="68262"/>
                  </a:lnTo>
                  <a:lnTo>
                    <a:pt x="76874" y="55364"/>
                  </a:lnTo>
                  <a:lnTo>
                    <a:pt x="80009" y="39370"/>
                  </a:lnTo>
                  <a:lnTo>
                    <a:pt x="76874" y="24110"/>
                  </a:lnTo>
                  <a:lnTo>
                    <a:pt x="68262" y="11588"/>
                  </a:lnTo>
                  <a:lnTo>
                    <a:pt x="55364" y="3115"/>
                  </a:lnTo>
                  <a:lnTo>
                    <a:pt x="39369" y="0"/>
                  </a:lnTo>
                  <a:close/>
                </a:path>
              </a:pathLst>
            </a:custGeom>
            <a:solidFill>
              <a:srgbClr val="00B8FF"/>
            </a:solidFill>
          </p:spPr>
          <p:txBody>
            <a:bodyPr wrap="square" lIns="0" tIns="0" rIns="0" bIns="0" rtlCol="0"/>
            <a:lstStyle/>
            <a:p>
              <a:endParaRPr sz="1632"/>
            </a:p>
          </p:txBody>
        </p:sp>
        <p:sp>
          <p:nvSpPr>
            <p:cNvPr id="15" name="object 5"/>
            <p:cNvSpPr/>
            <p:nvPr/>
          </p:nvSpPr>
          <p:spPr>
            <a:xfrm>
              <a:off x="2171988" y="3096562"/>
              <a:ext cx="72553" cy="71402"/>
            </a:xfrm>
            <a:custGeom>
              <a:avLst/>
              <a:gdLst/>
              <a:ahLst/>
              <a:cxnLst/>
              <a:rect l="l" t="t" r="r" b="b"/>
              <a:pathLst>
                <a:path w="80010" h="78739">
                  <a:moveTo>
                    <a:pt x="40640" y="0"/>
                  </a:moveTo>
                  <a:lnTo>
                    <a:pt x="24645" y="2936"/>
                  </a:lnTo>
                  <a:lnTo>
                    <a:pt x="11747" y="11112"/>
                  </a:lnTo>
                  <a:lnTo>
                    <a:pt x="3135" y="23574"/>
                  </a:lnTo>
                  <a:lnTo>
                    <a:pt x="0" y="39369"/>
                  </a:lnTo>
                  <a:lnTo>
                    <a:pt x="3135" y="54629"/>
                  </a:lnTo>
                  <a:lnTo>
                    <a:pt x="11747" y="67151"/>
                  </a:lnTo>
                  <a:lnTo>
                    <a:pt x="24645" y="75624"/>
                  </a:lnTo>
                  <a:lnTo>
                    <a:pt x="40640" y="78739"/>
                  </a:lnTo>
                  <a:lnTo>
                    <a:pt x="55899" y="75624"/>
                  </a:lnTo>
                  <a:lnTo>
                    <a:pt x="68421" y="67151"/>
                  </a:lnTo>
                  <a:lnTo>
                    <a:pt x="76894" y="54629"/>
                  </a:lnTo>
                  <a:lnTo>
                    <a:pt x="80010" y="39369"/>
                  </a:lnTo>
                  <a:lnTo>
                    <a:pt x="76894" y="23574"/>
                  </a:lnTo>
                  <a:lnTo>
                    <a:pt x="68421" y="11112"/>
                  </a:lnTo>
                  <a:lnTo>
                    <a:pt x="55899" y="2936"/>
                  </a:lnTo>
                  <a:lnTo>
                    <a:pt x="40640" y="0"/>
                  </a:lnTo>
                  <a:close/>
                </a:path>
              </a:pathLst>
            </a:custGeom>
            <a:solidFill>
              <a:srgbClr val="00B8FF"/>
            </a:solidFill>
          </p:spPr>
          <p:txBody>
            <a:bodyPr wrap="square" lIns="0" tIns="0" rIns="0" bIns="0" rtlCol="0"/>
            <a:lstStyle/>
            <a:p>
              <a:endParaRPr sz="1632"/>
            </a:p>
          </p:txBody>
        </p:sp>
        <p:sp>
          <p:nvSpPr>
            <p:cNvPr id="16" name="object 6"/>
            <p:cNvSpPr/>
            <p:nvPr/>
          </p:nvSpPr>
          <p:spPr>
            <a:xfrm>
              <a:off x="3778522" y="4829776"/>
              <a:ext cx="71402" cy="72553"/>
            </a:xfrm>
            <a:custGeom>
              <a:avLst/>
              <a:gdLst/>
              <a:ahLst/>
              <a:cxnLst/>
              <a:rect l="l" t="t" r="r" b="b"/>
              <a:pathLst>
                <a:path w="78739" h="80010">
                  <a:moveTo>
                    <a:pt x="39369" y="0"/>
                  </a:moveTo>
                  <a:lnTo>
                    <a:pt x="23574" y="3115"/>
                  </a:lnTo>
                  <a:lnTo>
                    <a:pt x="11112" y="11588"/>
                  </a:lnTo>
                  <a:lnTo>
                    <a:pt x="2936" y="24110"/>
                  </a:lnTo>
                  <a:lnTo>
                    <a:pt x="0" y="39369"/>
                  </a:lnTo>
                  <a:lnTo>
                    <a:pt x="2936" y="55364"/>
                  </a:lnTo>
                  <a:lnTo>
                    <a:pt x="11112" y="68262"/>
                  </a:lnTo>
                  <a:lnTo>
                    <a:pt x="23574" y="76874"/>
                  </a:lnTo>
                  <a:lnTo>
                    <a:pt x="39369" y="80009"/>
                  </a:lnTo>
                  <a:lnTo>
                    <a:pt x="54629" y="76874"/>
                  </a:lnTo>
                  <a:lnTo>
                    <a:pt x="67151" y="68262"/>
                  </a:lnTo>
                  <a:lnTo>
                    <a:pt x="75624" y="55364"/>
                  </a:lnTo>
                  <a:lnTo>
                    <a:pt x="78739" y="39369"/>
                  </a:lnTo>
                  <a:lnTo>
                    <a:pt x="75624" y="24110"/>
                  </a:lnTo>
                  <a:lnTo>
                    <a:pt x="67151" y="11588"/>
                  </a:lnTo>
                  <a:lnTo>
                    <a:pt x="54629" y="3115"/>
                  </a:lnTo>
                  <a:lnTo>
                    <a:pt x="39369" y="0"/>
                  </a:lnTo>
                  <a:close/>
                </a:path>
              </a:pathLst>
            </a:custGeom>
            <a:solidFill>
              <a:srgbClr val="00B8FF"/>
            </a:solidFill>
          </p:spPr>
          <p:txBody>
            <a:bodyPr wrap="square" lIns="0" tIns="0" rIns="0" bIns="0" rtlCol="0"/>
            <a:lstStyle/>
            <a:p>
              <a:endParaRPr sz="1632"/>
            </a:p>
          </p:txBody>
        </p:sp>
        <p:sp>
          <p:nvSpPr>
            <p:cNvPr id="17" name="object 7"/>
            <p:cNvSpPr/>
            <p:nvPr/>
          </p:nvSpPr>
          <p:spPr>
            <a:xfrm>
              <a:off x="2274484" y="2512682"/>
              <a:ext cx="72553" cy="71402"/>
            </a:xfrm>
            <a:custGeom>
              <a:avLst/>
              <a:gdLst/>
              <a:ahLst/>
              <a:cxnLst/>
              <a:rect l="l" t="t" r="r" b="b"/>
              <a:pathLst>
                <a:path w="80010" h="78739">
                  <a:moveTo>
                    <a:pt x="40639" y="0"/>
                  </a:moveTo>
                  <a:lnTo>
                    <a:pt x="24645" y="2936"/>
                  </a:lnTo>
                  <a:lnTo>
                    <a:pt x="11747" y="11112"/>
                  </a:lnTo>
                  <a:lnTo>
                    <a:pt x="3135" y="23574"/>
                  </a:lnTo>
                  <a:lnTo>
                    <a:pt x="0" y="39369"/>
                  </a:lnTo>
                  <a:lnTo>
                    <a:pt x="3135" y="55165"/>
                  </a:lnTo>
                  <a:lnTo>
                    <a:pt x="11747" y="67627"/>
                  </a:lnTo>
                  <a:lnTo>
                    <a:pt x="24645" y="75803"/>
                  </a:lnTo>
                  <a:lnTo>
                    <a:pt x="40639" y="78739"/>
                  </a:lnTo>
                  <a:lnTo>
                    <a:pt x="55899" y="75803"/>
                  </a:lnTo>
                  <a:lnTo>
                    <a:pt x="68421" y="67627"/>
                  </a:lnTo>
                  <a:lnTo>
                    <a:pt x="76894" y="55165"/>
                  </a:lnTo>
                  <a:lnTo>
                    <a:pt x="80010" y="39369"/>
                  </a:lnTo>
                  <a:lnTo>
                    <a:pt x="76894" y="23574"/>
                  </a:lnTo>
                  <a:lnTo>
                    <a:pt x="68421" y="11112"/>
                  </a:lnTo>
                  <a:lnTo>
                    <a:pt x="55899" y="2936"/>
                  </a:lnTo>
                  <a:lnTo>
                    <a:pt x="40639" y="0"/>
                  </a:lnTo>
                  <a:close/>
                </a:path>
              </a:pathLst>
            </a:custGeom>
            <a:solidFill>
              <a:srgbClr val="00B8FF"/>
            </a:solidFill>
          </p:spPr>
          <p:txBody>
            <a:bodyPr wrap="square" lIns="0" tIns="0" rIns="0" bIns="0" rtlCol="0"/>
            <a:lstStyle/>
            <a:p>
              <a:endParaRPr sz="1632"/>
            </a:p>
          </p:txBody>
        </p:sp>
        <p:sp>
          <p:nvSpPr>
            <p:cNvPr id="18" name="object 8"/>
            <p:cNvSpPr/>
            <p:nvPr/>
          </p:nvSpPr>
          <p:spPr>
            <a:xfrm>
              <a:off x="3276408" y="2657788"/>
              <a:ext cx="72553" cy="71402"/>
            </a:xfrm>
            <a:custGeom>
              <a:avLst/>
              <a:gdLst/>
              <a:ahLst/>
              <a:cxnLst/>
              <a:rect l="l" t="t" r="r" b="b"/>
              <a:pathLst>
                <a:path w="80010" h="78739">
                  <a:moveTo>
                    <a:pt x="40639" y="0"/>
                  </a:moveTo>
                  <a:lnTo>
                    <a:pt x="24645" y="2936"/>
                  </a:lnTo>
                  <a:lnTo>
                    <a:pt x="11747" y="11112"/>
                  </a:lnTo>
                  <a:lnTo>
                    <a:pt x="3135" y="23574"/>
                  </a:lnTo>
                  <a:lnTo>
                    <a:pt x="0" y="39370"/>
                  </a:lnTo>
                  <a:lnTo>
                    <a:pt x="3135" y="54629"/>
                  </a:lnTo>
                  <a:lnTo>
                    <a:pt x="11747" y="67151"/>
                  </a:lnTo>
                  <a:lnTo>
                    <a:pt x="24645" y="75624"/>
                  </a:lnTo>
                  <a:lnTo>
                    <a:pt x="40639" y="78739"/>
                  </a:lnTo>
                  <a:lnTo>
                    <a:pt x="55899" y="75624"/>
                  </a:lnTo>
                  <a:lnTo>
                    <a:pt x="68421" y="67151"/>
                  </a:lnTo>
                  <a:lnTo>
                    <a:pt x="76894" y="54629"/>
                  </a:lnTo>
                  <a:lnTo>
                    <a:pt x="80010" y="39370"/>
                  </a:lnTo>
                  <a:lnTo>
                    <a:pt x="76894" y="23574"/>
                  </a:lnTo>
                  <a:lnTo>
                    <a:pt x="68421" y="11112"/>
                  </a:lnTo>
                  <a:lnTo>
                    <a:pt x="55899" y="2936"/>
                  </a:lnTo>
                  <a:lnTo>
                    <a:pt x="40639" y="0"/>
                  </a:lnTo>
                  <a:close/>
                </a:path>
              </a:pathLst>
            </a:custGeom>
            <a:solidFill>
              <a:srgbClr val="00B8FF"/>
            </a:solidFill>
          </p:spPr>
          <p:txBody>
            <a:bodyPr wrap="square" lIns="0" tIns="0" rIns="0" bIns="0" rtlCol="0"/>
            <a:lstStyle/>
            <a:p>
              <a:endParaRPr sz="1632"/>
            </a:p>
          </p:txBody>
        </p:sp>
        <p:sp>
          <p:nvSpPr>
            <p:cNvPr id="19" name="object 9"/>
            <p:cNvSpPr/>
            <p:nvPr/>
          </p:nvSpPr>
          <p:spPr>
            <a:xfrm>
              <a:off x="3511341" y="3476603"/>
              <a:ext cx="72553" cy="71402"/>
            </a:xfrm>
            <a:custGeom>
              <a:avLst/>
              <a:gdLst/>
              <a:ahLst/>
              <a:cxnLst/>
              <a:rect l="l" t="t" r="r" b="b"/>
              <a:pathLst>
                <a:path w="80010" h="78739">
                  <a:moveTo>
                    <a:pt x="39370" y="0"/>
                  </a:moveTo>
                  <a:lnTo>
                    <a:pt x="24110" y="2936"/>
                  </a:lnTo>
                  <a:lnTo>
                    <a:pt x="11588" y="11112"/>
                  </a:lnTo>
                  <a:lnTo>
                    <a:pt x="3115" y="23574"/>
                  </a:lnTo>
                  <a:lnTo>
                    <a:pt x="0" y="39369"/>
                  </a:lnTo>
                  <a:lnTo>
                    <a:pt x="3115" y="54629"/>
                  </a:lnTo>
                  <a:lnTo>
                    <a:pt x="11588" y="67151"/>
                  </a:lnTo>
                  <a:lnTo>
                    <a:pt x="24110" y="75624"/>
                  </a:lnTo>
                  <a:lnTo>
                    <a:pt x="39370" y="78739"/>
                  </a:lnTo>
                  <a:lnTo>
                    <a:pt x="55364" y="75624"/>
                  </a:lnTo>
                  <a:lnTo>
                    <a:pt x="68262" y="67151"/>
                  </a:lnTo>
                  <a:lnTo>
                    <a:pt x="76874" y="54629"/>
                  </a:lnTo>
                  <a:lnTo>
                    <a:pt x="80010" y="39369"/>
                  </a:lnTo>
                  <a:lnTo>
                    <a:pt x="76874" y="23574"/>
                  </a:lnTo>
                  <a:lnTo>
                    <a:pt x="68262" y="11112"/>
                  </a:lnTo>
                  <a:lnTo>
                    <a:pt x="55364" y="2936"/>
                  </a:lnTo>
                  <a:lnTo>
                    <a:pt x="39370" y="0"/>
                  </a:lnTo>
                  <a:close/>
                </a:path>
              </a:pathLst>
            </a:custGeom>
            <a:solidFill>
              <a:srgbClr val="00B8FF"/>
            </a:solidFill>
          </p:spPr>
          <p:txBody>
            <a:bodyPr wrap="square" lIns="0" tIns="0" rIns="0" bIns="0" rtlCol="0"/>
            <a:lstStyle/>
            <a:p>
              <a:endParaRPr sz="1632"/>
            </a:p>
          </p:txBody>
        </p:sp>
        <p:sp>
          <p:nvSpPr>
            <p:cNvPr id="20" name="object 10"/>
            <p:cNvSpPr/>
            <p:nvPr/>
          </p:nvSpPr>
          <p:spPr>
            <a:xfrm>
              <a:off x="4444167" y="3144931"/>
              <a:ext cx="71402" cy="71402"/>
            </a:xfrm>
            <a:custGeom>
              <a:avLst/>
              <a:gdLst/>
              <a:ahLst/>
              <a:cxnLst/>
              <a:rect l="l" t="t" r="r" b="b"/>
              <a:pathLst>
                <a:path w="78739" h="78739">
                  <a:moveTo>
                    <a:pt x="39370" y="0"/>
                  </a:moveTo>
                  <a:lnTo>
                    <a:pt x="23574" y="2936"/>
                  </a:lnTo>
                  <a:lnTo>
                    <a:pt x="11112" y="11112"/>
                  </a:lnTo>
                  <a:lnTo>
                    <a:pt x="2936" y="23574"/>
                  </a:lnTo>
                  <a:lnTo>
                    <a:pt x="0" y="39370"/>
                  </a:lnTo>
                  <a:lnTo>
                    <a:pt x="2936" y="54629"/>
                  </a:lnTo>
                  <a:lnTo>
                    <a:pt x="11112" y="67151"/>
                  </a:lnTo>
                  <a:lnTo>
                    <a:pt x="23574" y="75624"/>
                  </a:lnTo>
                  <a:lnTo>
                    <a:pt x="39370" y="78739"/>
                  </a:lnTo>
                  <a:lnTo>
                    <a:pt x="54629" y="75624"/>
                  </a:lnTo>
                  <a:lnTo>
                    <a:pt x="67151" y="67151"/>
                  </a:lnTo>
                  <a:lnTo>
                    <a:pt x="75624" y="54629"/>
                  </a:lnTo>
                  <a:lnTo>
                    <a:pt x="78740" y="39370"/>
                  </a:lnTo>
                  <a:lnTo>
                    <a:pt x="75624" y="23574"/>
                  </a:lnTo>
                  <a:lnTo>
                    <a:pt x="67151" y="11112"/>
                  </a:lnTo>
                  <a:lnTo>
                    <a:pt x="54629" y="2936"/>
                  </a:lnTo>
                  <a:lnTo>
                    <a:pt x="39370" y="0"/>
                  </a:lnTo>
                  <a:close/>
                </a:path>
              </a:pathLst>
            </a:custGeom>
            <a:solidFill>
              <a:srgbClr val="00B8FF"/>
            </a:solidFill>
          </p:spPr>
          <p:txBody>
            <a:bodyPr wrap="square" lIns="0" tIns="0" rIns="0" bIns="0" rtlCol="0"/>
            <a:lstStyle/>
            <a:p>
              <a:endParaRPr sz="1632"/>
            </a:p>
          </p:txBody>
        </p:sp>
        <p:sp>
          <p:nvSpPr>
            <p:cNvPr id="21" name="object 11"/>
            <p:cNvSpPr/>
            <p:nvPr/>
          </p:nvSpPr>
          <p:spPr>
            <a:xfrm>
              <a:off x="2768535" y="3812881"/>
              <a:ext cx="72553" cy="72553"/>
            </a:xfrm>
            <a:custGeom>
              <a:avLst/>
              <a:gdLst/>
              <a:ahLst/>
              <a:cxnLst/>
              <a:rect l="l" t="t" r="r" b="b"/>
              <a:pathLst>
                <a:path w="80010" h="80010">
                  <a:moveTo>
                    <a:pt x="39369" y="0"/>
                  </a:moveTo>
                  <a:lnTo>
                    <a:pt x="24110" y="2936"/>
                  </a:lnTo>
                  <a:lnTo>
                    <a:pt x="11588" y="11112"/>
                  </a:lnTo>
                  <a:lnTo>
                    <a:pt x="3115" y="23574"/>
                  </a:lnTo>
                  <a:lnTo>
                    <a:pt x="0" y="39370"/>
                  </a:lnTo>
                  <a:lnTo>
                    <a:pt x="3115" y="55364"/>
                  </a:lnTo>
                  <a:lnTo>
                    <a:pt x="11588" y="68262"/>
                  </a:lnTo>
                  <a:lnTo>
                    <a:pt x="24110" y="76874"/>
                  </a:lnTo>
                  <a:lnTo>
                    <a:pt x="39369" y="80010"/>
                  </a:lnTo>
                  <a:lnTo>
                    <a:pt x="55364" y="76874"/>
                  </a:lnTo>
                  <a:lnTo>
                    <a:pt x="68262" y="68262"/>
                  </a:lnTo>
                  <a:lnTo>
                    <a:pt x="76874" y="55364"/>
                  </a:lnTo>
                  <a:lnTo>
                    <a:pt x="80009" y="39370"/>
                  </a:lnTo>
                  <a:lnTo>
                    <a:pt x="76874" y="23574"/>
                  </a:lnTo>
                  <a:lnTo>
                    <a:pt x="68262" y="11112"/>
                  </a:lnTo>
                  <a:lnTo>
                    <a:pt x="55364" y="2936"/>
                  </a:lnTo>
                  <a:lnTo>
                    <a:pt x="39369" y="0"/>
                  </a:lnTo>
                  <a:close/>
                </a:path>
              </a:pathLst>
            </a:custGeom>
            <a:solidFill>
              <a:srgbClr val="00B8FF"/>
            </a:solidFill>
          </p:spPr>
          <p:txBody>
            <a:bodyPr wrap="square" lIns="0" tIns="0" rIns="0" bIns="0" rtlCol="0"/>
            <a:lstStyle/>
            <a:p>
              <a:endParaRPr sz="1632"/>
            </a:p>
          </p:txBody>
        </p:sp>
        <p:sp>
          <p:nvSpPr>
            <p:cNvPr id="22" name="object 12"/>
            <p:cNvSpPr/>
            <p:nvPr/>
          </p:nvSpPr>
          <p:spPr>
            <a:xfrm>
              <a:off x="3986968" y="3898101"/>
              <a:ext cx="72553" cy="72553"/>
            </a:xfrm>
            <a:custGeom>
              <a:avLst/>
              <a:gdLst/>
              <a:ahLst/>
              <a:cxnLst/>
              <a:rect l="l" t="t" r="r" b="b"/>
              <a:pathLst>
                <a:path w="80010" h="80010">
                  <a:moveTo>
                    <a:pt x="39370" y="0"/>
                  </a:moveTo>
                  <a:lnTo>
                    <a:pt x="24110" y="3135"/>
                  </a:lnTo>
                  <a:lnTo>
                    <a:pt x="11588" y="11747"/>
                  </a:lnTo>
                  <a:lnTo>
                    <a:pt x="3115" y="24645"/>
                  </a:lnTo>
                  <a:lnTo>
                    <a:pt x="0" y="40640"/>
                  </a:lnTo>
                  <a:lnTo>
                    <a:pt x="3115" y="55899"/>
                  </a:lnTo>
                  <a:lnTo>
                    <a:pt x="11588" y="68421"/>
                  </a:lnTo>
                  <a:lnTo>
                    <a:pt x="24110" y="76894"/>
                  </a:lnTo>
                  <a:lnTo>
                    <a:pt x="39370" y="80010"/>
                  </a:lnTo>
                  <a:lnTo>
                    <a:pt x="55364" y="76894"/>
                  </a:lnTo>
                  <a:lnTo>
                    <a:pt x="68262" y="68421"/>
                  </a:lnTo>
                  <a:lnTo>
                    <a:pt x="76874" y="55899"/>
                  </a:lnTo>
                  <a:lnTo>
                    <a:pt x="80010" y="40640"/>
                  </a:lnTo>
                  <a:lnTo>
                    <a:pt x="76874" y="24645"/>
                  </a:lnTo>
                  <a:lnTo>
                    <a:pt x="68262" y="11747"/>
                  </a:lnTo>
                  <a:lnTo>
                    <a:pt x="55364" y="3135"/>
                  </a:lnTo>
                  <a:lnTo>
                    <a:pt x="39370" y="0"/>
                  </a:lnTo>
                  <a:close/>
                </a:path>
              </a:pathLst>
            </a:custGeom>
            <a:solidFill>
              <a:srgbClr val="00B8FF"/>
            </a:solidFill>
          </p:spPr>
          <p:txBody>
            <a:bodyPr wrap="square" lIns="0" tIns="0" rIns="0" bIns="0" rtlCol="0"/>
            <a:lstStyle/>
            <a:p>
              <a:endParaRPr sz="1632"/>
            </a:p>
          </p:txBody>
        </p:sp>
        <p:sp>
          <p:nvSpPr>
            <p:cNvPr id="23" name="object 13"/>
            <p:cNvSpPr/>
            <p:nvPr/>
          </p:nvSpPr>
          <p:spPr>
            <a:xfrm>
              <a:off x="4264512" y="2508075"/>
              <a:ext cx="72553" cy="71402"/>
            </a:xfrm>
            <a:custGeom>
              <a:avLst/>
              <a:gdLst/>
              <a:ahLst/>
              <a:cxnLst/>
              <a:rect l="l" t="t" r="r" b="b"/>
              <a:pathLst>
                <a:path w="80010" h="78739">
                  <a:moveTo>
                    <a:pt x="39369" y="0"/>
                  </a:moveTo>
                  <a:lnTo>
                    <a:pt x="24110" y="2936"/>
                  </a:lnTo>
                  <a:lnTo>
                    <a:pt x="11588" y="11112"/>
                  </a:lnTo>
                  <a:lnTo>
                    <a:pt x="3115" y="23574"/>
                  </a:lnTo>
                  <a:lnTo>
                    <a:pt x="0" y="39370"/>
                  </a:lnTo>
                  <a:lnTo>
                    <a:pt x="3115" y="54629"/>
                  </a:lnTo>
                  <a:lnTo>
                    <a:pt x="11588" y="67151"/>
                  </a:lnTo>
                  <a:lnTo>
                    <a:pt x="24110" y="75624"/>
                  </a:lnTo>
                  <a:lnTo>
                    <a:pt x="39369" y="78739"/>
                  </a:lnTo>
                  <a:lnTo>
                    <a:pt x="55364" y="75624"/>
                  </a:lnTo>
                  <a:lnTo>
                    <a:pt x="68262" y="67151"/>
                  </a:lnTo>
                  <a:lnTo>
                    <a:pt x="76874" y="54629"/>
                  </a:lnTo>
                  <a:lnTo>
                    <a:pt x="80010" y="39370"/>
                  </a:lnTo>
                  <a:lnTo>
                    <a:pt x="76874" y="23574"/>
                  </a:lnTo>
                  <a:lnTo>
                    <a:pt x="68262" y="11112"/>
                  </a:lnTo>
                  <a:lnTo>
                    <a:pt x="55364" y="2936"/>
                  </a:lnTo>
                  <a:lnTo>
                    <a:pt x="39369" y="0"/>
                  </a:lnTo>
                  <a:close/>
                </a:path>
              </a:pathLst>
            </a:custGeom>
            <a:solidFill>
              <a:srgbClr val="00B8FF"/>
            </a:solidFill>
          </p:spPr>
          <p:txBody>
            <a:bodyPr wrap="square" lIns="0" tIns="0" rIns="0" bIns="0" rtlCol="0"/>
            <a:lstStyle/>
            <a:p>
              <a:endParaRPr sz="1632"/>
            </a:p>
          </p:txBody>
        </p:sp>
        <p:sp>
          <p:nvSpPr>
            <p:cNvPr id="24" name="object 14"/>
            <p:cNvSpPr/>
            <p:nvPr/>
          </p:nvSpPr>
          <p:spPr>
            <a:xfrm>
              <a:off x="2359704" y="4549929"/>
              <a:ext cx="72553" cy="72553"/>
            </a:xfrm>
            <a:custGeom>
              <a:avLst/>
              <a:gdLst/>
              <a:ahLst/>
              <a:cxnLst/>
              <a:rect l="l" t="t" r="r" b="b"/>
              <a:pathLst>
                <a:path w="80010" h="80010">
                  <a:moveTo>
                    <a:pt x="39369" y="0"/>
                  </a:moveTo>
                  <a:lnTo>
                    <a:pt x="23574" y="3115"/>
                  </a:lnTo>
                  <a:lnTo>
                    <a:pt x="11112" y="11588"/>
                  </a:lnTo>
                  <a:lnTo>
                    <a:pt x="2936" y="24110"/>
                  </a:lnTo>
                  <a:lnTo>
                    <a:pt x="0" y="39369"/>
                  </a:lnTo>
                  <a:lnTo>
                    <a:pt x="2936" y="55364"/>
                  </a:lnTo>
                  <a:lnTo>
                    <a:pt x="11112" y="68262"/>
                  </a:lnTo>
                  <a:lnTo>
                    <a:pt x="23574" y="76874"/>
                  </a:lnTo>
                  <a:lnTo>
                    <a:pt x="39369" y="80010"/>
                  </a:lnTo>
                  <a:lnTo>
                    <a:pt x="55364" y="76874"/>
                  </a:lnTo>
                  <a:lnTo>
                    <a:pt x="68262" y="68262"/>
                  </a:lnTo>
                  <a:lnTo>
                    <a:pt x="76874" y="55364"/>
                  </a:lnTo>
                  <a:lnTo>
                    <a:pt x="80009" y="39369"/>
                  </a:lnTo>
                  <a:lnTo>
                    <a:pt x="76874" y="24110"/>
                  </a:lnTo>
                  <a:lnTo>
                    <a:pt x="68262" y="11588"/>
                  </a:lnTo>
                  <a:lnTo>
                    <a:pt x="55364" y="3115"/>
                  </a:lnTo>
                  <a:lnTo>
                    <a:pt x="39369" y="0"/>
                  </a:lnTo>
                  <a:close/>
                </a:path>
              </a:pathLst>
            </a:custGeom>
            <a:solidFill>
              <a:srgbClr val="00B8FF"/>
            </a:solidFill>
          </p:spPr>
          <p:txBody>
            <a:bodyPr wrap="square" lIns="0" tIns="0" rIns="0" bIns="0" rtlCol="0"/>
            <a:lstStyle/>
            <a:p>
              <a:endParaRPr sz="1632"/>
            </a:p>
          </p:txBody>
        </p:sp>
        <p:sp>
          <p:nvSpPr>
            <p:cNvPr id="25" name="object 15"/>
            <p:cNvSpPr/>
            <p:nvPr/>
          </p:nvSpPr>
          <p:spPr>
            <a:xfrm>
              <a:off x="3627658" y="3079288"/>
              <a:ext cx="72553" cy="72553"/>
            </a:xfrm>
            <a:custGeom>
              <a:avLst/>
              <a:gdLst/>
              <a:ahLst/>
              <a:cxnLst/>
              <a:rect l="l" t="t" r="r" b="b"/>
              <a:pathLst>
                <a:path w="80010" h="80010">
                  <a:moveTo>
                    <a:pt x="39370" y="0"/>
                  </a:moveTo>
                  <a:lnTo>
                    <a:pt x="24110" y="3115"/>
                  </a:lnTo>
                  <a:lnTo>
                    <a:pt x="11588" y="11588"/>
                  </a:lnTo>
                  <a:lnTo>
                    <a:pt x="3115" y="24110"/>
                  </a:lnTo>
                  <a:lnTo>
                    <a:pt x="0" y="39369"/>
                  </a:lnTo>
                  <a:lnTo>
                    <a:pt x="3115" y="55364"/>
                  </a:lnTo>
                  <a:lnTo>
                    <a:pt x="11588" y="68262"/>
                  </a:lnTo>
                  <a:lnTo>
                    <a:pt x="24110" y="76874"/>
                  </a:lnTo>
                  <a:lnTo>
                    <a:pt x="39370" y="80010"/>
                  </a:lnTo>
                  <a:lnTo>
                    <a:pt x="55364" y="76874"/>
                  </a:lnTo>
                  <a:lnTo>
                    <a:pt x="68262" y="68262"/>
                  </a:lnTo>
                  <a:lnTo>
                    <a:pt x="76874" y="55364"/>
                  </a:lnTo>
                  <a:lnTo>
                    <a:pt x="80010" y="39369"/>
                  </a:lnTo>
                  <a:lnTo>
                    <a:pt x="76874" y="24110"/>
                  </a:lnTo>
                  <a:lnTo>
                    <a:pt x="68262" y="11588"/>
                  </a:lnTo>
                  <a:lnTo>
                    <a:pt x="55364" y="3115"/>
                  </a:lnTo>
                  <a:lnTo>
                    <a:pt x="39370" y="0"/>
                  </a:lnTo>
                  <a:close/>
                </a:path>
              </a:pathLst>
            </a:custGeom>
            <a:solidFill>
              <a:srgbClr val="FF3366"/>
            </a:solidFill>
          </p:spPr>
          <p:txBody>
            <a:bodyPr wrap="square" lIns="0" tIns="0" rIns="0" bIns="0" rtlCol="0"/>
            <a:lstStyle/>
            <a:p>
              <a:endParaRPr sz="1632"/>
            </a:p>
          </p:txBody>
        </p:sp>
        <p:sp>
          <p:nvSpPr>
            <p:cNvPr id="26" name="object 16"/>
            <p:cNvSpPr/>
            <p:nvPr/>
          </p:nvSpPr>
          <p:spPr>
            <a:xfrm>
              <a:off x="1963541" y="3797910"/>
              <a:ext cx="71402" cy="72553"/>
            </a:xfrm>
            <a:custGeom>
              <a:avLst/>
              <a:gdLst/>
              <a:ahLst/>
              <a:cxnLst/>
              <a:rect l="l" t="t" r="r" b="b"/>
              <a:pathLst>
                <a:path w="78739" h="80010">
                  <a:moveTo>
                    <a:pt x="39369" y="0"/>
                  </a:moveTo>
                  <a:lnTo>
                    <a:pt x="23574" y="3115"/>
                  </a:lnTo>
                  <a:lnTo>
                    <a:pt x="11112" y="11588"/>
                  </a:lnTo>
                  <a:lnTo>
                    <a:pt x="2936" y="24110"/>
                  </a:lnTo>
                  <a:lnTo>
                    <a:pt x="0" y="39370"/>
                  </a:lnTo>
                  <a:lnTo>
                    <a:pt x="2936" y="55364"/>
                  </a:lnTo>
                  <a:lnTo>
                    <a:pt x="11112" y="68262"/>
                  </a:lnTo>
                  <a:lnTo>
                    <a:pt x="23574" y="76874"/>
                  </a:lnTo>
                  <a:lnTo>
                    <a:pt x="39369" y="80010"/>
                  </a:lnTo>
                  <a:lnTo>
                    <a:pt x="55165" y="76874"/>
                  </a:lnTo>
                  <a:lnTo>
                    <a:pt x="67627" y="68262"/>
                  </a:lnTo>
                  <a:lnTo>
                    <a:pt x="75803" y="55364"/>
                  </a:lnTo>
                  <a:lnTo>
                    <a:pt x="78739" y="39370"/>
                  </a:lnTo>
                  <a:lnTo>
                    <a:pt x="75803" y="24110"/>
                  </a:lnTo>
                  <a:lnTo>
                    <a:pt x="67627" y="11588"/>
                  </a:lnTo>
                  <a:lnTo>
                    <a:pt x="55165" y="3115"/>
                  </a:lnTo>
                  <a:lnTo>
                    <a:pt x="39369" y="0"/>
                  </a:lnTo>
                  <a:close/>
                </a:path>
              </a:pathLst>
            </a:custGeom>
            <a:solidFill>
              <a:srgbClr val="FF3366"/>
            </a:solidFill>
          </p:spPr>
          <p:txBody>
            <a:bodyPr wrap="square" lIns="0" tIns="0" rIns="0" bIns="0" rtlCol="0"/>
            <a:lstStyle/>
            <a:p>
              <a:endParaRPr sz="1632"/>
            </a:p>
          </p:txBody>
        </p:sp>
        <p:sp>
          <p:nvSpPr>
            <p:cNvPr id="27" name="object 17"/>
            <p:cNvSpPr/>
            <p:nvPr/>
          </p:nvSpPr>
          <p:spPr>
            <a:xfrm>
              <a:off x="3937447" y="1879281"/>
              <a:ext cx="71402" cy="71402"/>
            </a:xfrm>
            <a:custGeom>
              <a:avLst/>
              <a:gdLst/>
              <a:ahLst/>
              <a:cxnLst/>
              <a:rect l="l" t="t" r="r" b="b"/>
              <a:pathLst>
                <a:path w="78739" h="78740">
                  <a:moveTo>
                    <a:pt x="39370" y="0"/>
                  </a:moveTo>
                  <a:lnTo>
                    <a:pt x="23574" y="2936"/>
                  </a:lnTo>
                  <a:lnTo>
                    <a:pt x="11112" y="11112"/>
                  </a:lnTo>
                  <a:lnTo>
                    <a:pt x="2936" y="23574"/>
                  </a:lnTo>
                  <a:lnTo>
                    <a:pt x="0" y="39369"/>
                  </a:lnTo>
                  <a:lnTo>
                    <a:pt x="2936" y="54629"/>
                  </a:lnTo>
                  <a:lnTo>
                    <a:pt x="11112" y="67151"/>
                  </a:lnTo>
                  <a:lnTo>
                    <a:pt x="23574" y="75624"/>
                  </a:lnTo>
                  <a:lnTo>
                    <a:pt x="39370" y="78739"/>
                  </a:lnTo>
                  <a:lnTo>
                    <a:pt x="54629" y="75624"/>
                  </a:lnTo>
                  <a:lnTo>
                    <a:pt x="67151" y="67151"/>
                  </a:lnTo>
                  <a:lnTo>
                    <a:pt x="75624" y="54629"/>
                  </a:lnTo>
                  <a:lnTo>
                    <a:pt x="78740" y="39369"/>
                  </a:lnTo>
                  <a:lnTo>
                    <a:pt x="75624" y="23574"/>
                  </a:lnTo>
                  <a:lnTo>
                    <a:pt x="67151" y="11112"/>
                  </a:lnTo>
                  <a:lnTo>
                    <a:pt x="54629" y="2936"/>
                  </a:lnTo>
                  <a:lnTo>
                    <a:pt x="39370" y="0"/>
                  </a:lnTo>
                  <a:close/>
                </a:path>
              </a:pathLst>
            </a:custGeom>
            <a:solidFill>
              <a:srgbClr val="FF3366"/>
            </a:solidFill>
          </p:spPr>
          <p:txBody>
            <a:bodyPr wrap="square" lIns="0" tIns="0" rIns="0" bIns="0" rtlCol="0"/>
            <a:lstStyle/>
            <a:p>
              <a:endParaRPr sz="1632"/>
            </a:p>
          </p:txBody>
        </p:sp>
        <p:sp>
          <p:nvSpPr>
            <p:cNvPr id="28" name="object 18"/>
            <p:cNvSpPr/>
            <p:nvPr/>
          </p:nvSpPr>
          <p:spPr>
            <a:xfrm>
              <a:off x="3631112" y="4446282"/>
              <a:ext cx="72553" cy="72553"/>
            </a:xfrm>
            <a:custGeom>
              <a:avLst/>
              <a:gdLst/>
              <a:ahLst/>
              <a:cxnLst/>
              <a:rect l="l" t="t" r="r" b="b"/>
              <a:pathLst>
                <a:path w="80010" h="80010">
                  <a:moveTo>
                    <a:pt x="39369" y="0"/>
                  </a:moveTo>
                  <a:lnTo>
                    <a:pt x="24110" y="3115"/>
                  </a:lnTo>
                  <a:lnTo>
                    <a:pt x="11588" y="11588"/>
                  </a:lnTo>
                  <a:lnTo>
                    <a:pt x="3115" y="24110"/>
                  </a:lnTo>
                  <a:lnTo>
                    <a:pt x="0" y="39370"/>
                  </a:lnTo>
                  <a:lnTo>
                    <a:pt x="3115" y="55364"/>
                  </a:lnTo>
                  <a:lnTo>
                    <a:pt x="11588" y="68262"/>
                  </a:lnTo>
                  <a:lnTo>
                    <a:pt x="24110" y="76874"/>
                  </a:lnTo>
                  <a:lnTo>
                    <a:pt x="39369" y="80010"/>
                  </a:lnTo>
                  <a:lnTo>
                    <a:pt x="55364" y="76874"/>
                  </a:lnTo>
                  <a:lnTo>
                    <a:pt x="68262" y="68262"/>
                  </a:lnTo>
                  <a:lnTo>
                    <a:pt x="76874" y="55364"/>
                  </a:lnTo>
                  <a:lnTo>
                    <a:pt x="80010" y="39370"/>
                  </a:lnTo>
                  <a:lnTo>
                    <a:pt x="76874" y="24110"/>
                  </a:lnTo>
                  <a:lnTo>
                    <a:pt x="68262" y="11588"/>
                  </a:lnTo>
                  <a:lnTo>
                    <a:pt x="55364" y="3115"/>
                  </a:lnTo>
                  <a:lnTo>
                    <a:pt x="39369" y="0"/>
                  </a:lnTo>
                  <a:close/>
                </a:path>
              </a:pathLst>
            </a:custGeom>
            <a:solidFill>
              <a:srgbClr val="FF3366"/>
            </a:solidFill>
          </p:spPr>
          <p:txBody>
            <a:bodyPr wrap="square" lIns="0" tIns="0" rIns="0" bIns="0" rtlCol="0"/>
            <a:lstStyle/>
            <a:p>
              <a:endParaRPr sz="1632"/>
            </a:p>
          </p:txBody>
        </p:sp>
        <p:sp>
          <p:nvSpPr>
            <p:cNvPr id="29" name="object 19"/>
            <p:cNvSpPr/>
            <p:nvPr/>
          </p:nvSpPr>
          <p:spPr>
            <a:xfrm>
              <a:off x="2851454" y="3595222"/>
              <a:ext cx="179655" cy="207295"/>
            </a:xfrm>
            <a:custGeom>
              <a:avLst/>
              <a:gdLst/>
              <a:ahLst/>
              <a:cxnLst/>
              <a:rect l="l" t="t" r="r" b="b"/>
              <a:pathLst>
                <a:path w="198120" h="228600">
                  <a:moveTo>
                    <a:pt x="0" y="228600"/>
                  </a:moveTo>
                  <a:lnTo>
                    <a:pt x="198119" y="0"/>
                  </a:lnTo>
                </a:path>
              </a:pathLst>
            </a:custGeom>
            <a:ln w="10782">
              <a:solidFill>
                <a:srgbClr val="00B8FF"/>
              </a:solidFill>
            </a:ln>
          </p:spPr>
          <p:txBody>
            <a:bodyPr wrap="square" lIns="0" tIns="0" rIns="0" bIns="0" rtlCol="0"/>
            <a:lstStyle/>
            <a:p>
              <a:endParaRPr sz="1632"/>
            </a:p>
          </p:txBody>
        </p:sp>
        <p:sp>
          <p:nvSpPr>
            <p:cNvPr id="30" name="object 20"/>
            <p:cNvSpPr/>
            <p:nvPr/>
          </p:nvSpPr>
          <p:spPr>
            <a:xfrm>
              <a:off x="3010379" y="3542246"/>
              <a:ext cx="66795" cy="71402"/>
            </a:xfrm>
            <a:custGeom>
              <a:avLst/>
              <a:gdLst/>
              <a:ahLst/>
              <a:cxnLst/>
              <a:rect l="l" t="t" r="r" b="b"/>
              <a:pathLst>
                <a:path w="73660" h="78739">
                  <a:moveTo>
                    <a:pt x="73660" y="0"/>
                  </a:moveTo>
                  <a:lnTo>
                    <a:pt x="0" y="43179"/>
                  </a:lnTo>
                  <a:lnTo>
                    <a:pt x="40640" y="78739"/>
                  </a:lnTo>
                  <a:lnTo>
                    <a:pt x="73660" y="0"/>
                  </a:lnTo>
                  <a:close/>
                </a:path>
              </a:pathLst>
            </a:custGeom>
            <a:solidFill>
              <a:srgbClr val="00B8FF"/>
            </a:solidFill>
          </p:spPr>
          <p:txBody>
            <a:bodyPr wrap="square" lIns="0" tIns="0" rIns="0" bIns="0" rtlCol="0"/>
            <a:lstStyle/>
            <a:p>
              <a:endParaRPr sz="1632"/>
            </a:p>
          </p:txBody>
        </p:sp>
        <p:sp>
          <p:nvSpPr>
            <p:cNvPr id="31" name="object 21"/>
            <p:cNvSpPr/>
            <p:nvPr/>
          </p:nvSpPr>
          <p:spPr>
            <a:xfrm>
              <a:off x="3556255" y="3223243"/>
              <a:ext cx="64492" cy="253360"/>
            </a:xfrm>
            <a:custGeom>
              <a:avLst/>
              <a:gdLst/>
              <a:ahLst/>
              <a:cxnLst/>
              <a:rect l="l" t="t" r="r" b="b"/>
              <a:pathLst>
                <a:path w="71120" h="279400">
                  <a:moveTo>
                    <a:pt x="0" y="279400"/>
                  </a:moveTo>
                  <a:lnTo>
                    <a:pt x="71119" y="0"/>
                  </a:lnTo>
                </a:path>
              </a:pathLst>
            </a:custGeom>
            <a:ln w="10782">
              <a:solidFill>
                <a:srgbClr val="00B8FF"/>
              </a:solidFill>
            </a:ln>
          </p:spPr>
          <p:txBody>
            <a:bodyPr wrap="square" lIns="0" tIns="0" rIns="0" bIns="0" rtlCol="0"/>
            <a:lstStyle/>
            <a:p>
              <a:endParaRPr sz="1632"/>
            </a:p>
          </p:txBody>
        </p:sp>
        <p:sp>
          <p:nvSpPr>
            <p:cNvPr id="32" name="object 22"/>
            <p:cNvSpPr/>
            <p:nvPr/>
          </p:nvSpPr>
          <p:spPr>
            <a:xfrm>
              <a:off x="3596563" y="3155295"/>
              <a:ext cx="47216" cy="77160"/>
            </a:xfrm>
            <a:custGeom>
              <a:avLst/>
              <a:gdLst/>
              <a:ahLst/>
              <a:cxnLst/>
              <a:rect l="l" t="t" r="r" b="b"/>
              <a:pathLst>
                <a:path w="52070" h="85089">
                  <a:moveTo>
                    <a:pt x="45719" y="0"/>
                  </a:moveTo>
                  <a:lnTo>
                    <a:pt x="0" y="71120"/>
                  </a:lnTo>
                  <a:lnTo>
                    <a:pt x="52069" y="85090"/>
                  </a:lnTo>
                  <a:lnTo>
                    <a:pt x="45719" y="0"/>
                  </a:lnTo>
                  <a:close/>
                </a:path>
              </a:pathLst>
            </a:custGeom>
            <a:solidFill>
              <a:srgbClr val="00B8FF"/>
            </a:solidFill>
          </p:spPr>
          <p:txBody>
            <a:bodyPr wrap="square" lIns="0" tIns="0" rIns="0" bIns="0" rtlCol="0"/>
            <a:lstStyle/>
            <a:p>
              <a:endParaRPr sz="1632"/>
            </a:p>
          </p:txBody>
        </p:sp>
        <p:sp>
          <p:nvSpPr>
            <p:cNvPr id="33" name="object 23"/>
            <p:cNvSpPr/>
            <p:nvPr/>
          </p:nvSpPr>
          <p:spPr>
            <a:xfrm>
              <a:off x="3667965" y="4521138"/>
              <a:ext cx="85221" cy="223417"/>
            </a:xfrm>
            <a:custGeom>
              <a:avLst/>
              <a:gdLst/>
              <a:ahLst/>
              <a:cxnLst/>
              <a:rect l="l" t="t" r="r" b="b"/>
              <a:pathLst>
                <a:path w="93979" h="246379">
                  <a:moveTo>
                    <a:pt x="0" y="0"/>
                  </a:moveTo>
                  <a:lnTo>
                    <a:pt x="93979" y="246380"/>
                  </a:lnTo>
                </a:path>
              </a:pathLst>
            </a:custGeom>
            <a:ln w="10782">
              <a:solidFill>
                <a:srgbClr val="FF3366"/>
              </a:solidFill>
            </a:ln>
          </p:spPr>
          <p:txBody>
            <a:bodyPr wrap="square" lIns="0" tIns="0" rIns="0" bIns="0" rtlCol="0"/>
            <a:lstStyle/>
            <a:p>
              <a:endParaRPr sz="1632"/>
            </a:p>
          </p:txBody>
        </p:sp>
        <p:sp>
          <p:nvSpPr>
            <p:cNvPr id="34" name="object 24"/>
            <p:cNvSpPr/>
            <p:nvPr/>
          </p:nvSpPr>
          <p:spPr>
            <a:xfrm>
              <a:off x="3730152" y="4733038"/>
              <a:ext cx="48369" cy="77160"/>
            </a:xfrm>
            <a:custGeom>
              <a:avLst/>
              <a:gdLst/>
              <a:ahLst/>
              <a:cxnLst/>
              <a:rect l="l" t="t" r="r" b="b"/>
              <a:pathLst>
                <a:path w="53339" h="85089">
                  <a:moveTo>
                    <a:pt x="49530" y="0"/>
                  </a:moveTo>
                  <a:lnTo>
                    <a:pt x="0" y="20320"/>
                  </a:lnTo>
                  <a:lnTo>
                    <a:pt x="53340" y="85090"/>
                  </a:lnTo>
                  <a:lnTo>
                    <a:pt x="49530" y="0"/>
                  </a:lnTo>
                  <a:close/>
                </a:path>
              </a:pathLst>
            </a:custGeom>
            <a:solidFill>
              <a:srgbClr val="FF3366"/>
            </a:solidFill>
          </p:spPr>
          <p:txBody>
            <a:bodyPr wrap="square" lIns="0" tIns="0" rIns="0" bIns="0" rtlCol="0"/>
            <a:lstStyle/>
            <a:p>
              <a:endParaRPr sz="1632"/>
            </a:p>
          </p:txBody>
        </p:sp>
        <p:sp>
          <p:nvSpPr>
            <p:cNvPr id="35" name="object 25"/>
            <p:cNvSpPr/>
            <p:nvPr/>
          </p:nvSpPr>
          <p:spPr>
            <a:xfrm>
              <a:off x="2014212" y="2922665"/>
              <a:ext cx="185414" cy="162381"/>
            </a:xfrm>
            <a:custGeom>
              <a:avLst/>
              <a:gdLst/>
              <a:ahLst/>
              <a:cxnLst/>
              <a:rect l="l" t="t" r="r" b="b"/>
              <a:pathLst>
                <a:path w="204469" h="179069">
                  <a:moveTo>
                    <a:pt x="204469" y="179070"/>
                  </a:moveTo>
                  <a:lnTo>
                    <a:pt x="0" y="0"/>
                  </a:lnTo>
                </a:path>
              </a:pathLst>
            </a:custGeom>
            <a:ln w="10782">
              <a:solidFill>
                <a:srgbClr val="00B8FF"/>
              </a:solidFill>
            </a:ln>
          </p:spPr>
          <p:txBody>
            <a:bodyPr wrap="square" lIns="0" tIns="0" rIns="0" bIns="0" rtlCol="0"/>
            <a:lstStyle/>
            <a:p>
              <a:endParaRPr sz="1632"/>
            </a:p>
          </p:txBody>
        </p:sp>
        <p:sp>
          <p:nvSpPr>
            <p:cNvPr id="36" name="object 26"/>
            <p:cNvSpPr/>
            <p:nvPr/>
          </p:nvSpPr>
          <p:spPr>
            <a:xfrm>
              <a:off x="1961238" y="2876599"/>
              <a:ext cx="71402" cy="66795"/>
            </a:xfrm>
            <a:custGeom>
              <a:avLst/>
              <a:gdLst/>
              <a:ahLst/>
              <a:cxnLst/>
              <a:rect l="l" t="t" r="r" b="b"/>
              <a:pathLst>
                <a:path w="78739" h="73660">
                  <a:moveTo>
                    <a:pt x="0" y="0"/>
                  </a:moveTo>
                  <a:lnTo>
                    <a:pt x="43179" y="73660"/>
                  </a:lnTo>
                  <a:lnTo>
                    <a:pt x="78739" y="33020"/>
                  </a:lnTo>
                  <a:lnTo>
                    <a:pt x="0" y="0"/>
                  </a:lnTo>
                  <a:close/>
                </a:path>
              </a:pathLst>
            </a:custGeom>
            <a:solidFill>
              <a:srgbClr val="00B8FF"/>
            </a:solidFill>
          </p:spPr>
          <p:txBody>
            <a:bodyPr wrap="square" lIns="0" tIns="0" rIns="0" bIns="0" rtlCol="0"/>
            <a:lstStyle/>
            <a:p>
              <a:endParaRPr sz="1632"/>
            </a:p>
          </p:txBody>
        </p:sp>
        <p:sp>
          <p:nvSpPr>
            <p:cNvPr id="37" name="object 27"/>
            <p:cNvSpPr/>
            <p:nvPr/>
          </p:nvSpPr>
          <p:spPr>
            <a:xfrm>
              <a:off x="2329762" y="2475829"/>
              <a:ext cx="219963" cy="54127"/>
            </a:xfrm>
            <a:custGeom>
              <a:avLst/>
              <a:gdLst/>
              <a:ahLst/>
              <a:cxnLst/>
              <a:rect l="l" t="t" r="r" b="b"/>
              <a:pathLst>
                <a:path w="242569" h="59689">
                  <a:moveTo>
                    <a:pt x="0" y="59690"/>
                  </a:moveTo>
                  <a:lnTo>
                    <a:pt x="242569" y="0"/>
                  </a:lnTo>
                </a:path>
              </a:pathLst>
            </a:custGeom>
            <a:ln w="10782">
              <a:solidFill>
                <a:srgbClr val="00B8FF"/>
              </a:solidFill>
            </a:ln>
          </p:spPr>
          <p:txBody>
            <a:bodyPr wrap="square" lIns="0" tIns="0" rIns="0" bIns="0" rtlCol="0"/>
            <a:lstStyle/>
            <a:p>
              <a:endParaRPr sz="1632"/>
            </a:p>
          </p:txBody>
        </p:sp>
        <p:sp>
          <p:nvSpPr>
            <p:cNvPr id="38" name="object 28"/>
            <p:cNvSpPr/>
            <p:nvPr/>
          </p:nvSpPr>
          <p:spPr>
            <a:xfrm>
              <a:off x="2540512" y="2452797"/>
              <a:ext cx="77160" cy="47216"/>
            </a:xfrm>
            <a:custGeom>
              <a:avLst/>
              <a:gdLst/>
              <a:ahLst/>
              <a:cxnLst/>
              <a:rect l="l" t="t" r="r" b="b"/>
              <a:pathLst>
                <a:path w="85089" h="52069">
                  <a:moveTo>
                    <a:pt x="0" y="0"/>
                  </a:moveTo>
                  <a:lnTo>
                    <a:pt x="13969" y="52070"/>
                  </a:lnTo>
                  <a:lnTo>
                    <a:pt x="85090" y="6350"/>
                  </a:lnTo>
                  <a:lnTo>
                    <a:pt x="0" y="0"/>
                  </a:lnTo>
                  <a:close/>
                </a:path>
              </a:pathLst>
            </a:custGeom>
            <a:solidFill>
              <a:srgbClr val="00B8FF"/>
            </a:solidFill>
          </p:spPr>
          <p:txBody>
            <a:bodyPr wrap="square" lIns="0" tIns="0" rIns="0" bIns="0" rtlCol="0"/>
            <a:lstStyle/>
            <a:p>
              <a:endParaRPr sz="1632"/>
            </a:p>
          </p:txBody>
        </p:sp>
        <p:sp>
          <p:nvSpPr>
            <p:cNvPr id="39" name="object 29"/>
            <p:cNvSpPr/>
            <p:nvPr/>
          </p:nvSpPr>
          <p:spPr>
            <a:xfrm>
              <a:off x="2036095" y="3868159"/>
              <a:ext cx="362766" cy="254512"/>
            </a:xfrm>
            <a:custGeom>
              <a:avLst/>
              <a:gdLst/>
              <a:ahLst/>
              <a:cxnLst/>
              <a:rect l="l" t="t" r="r" b="b"/>
              <a:pathLst>
                <a:path w="400050" h="280670">
                  <a:moveTo>
                    <a:pt x="0" y="0"/>
                  </a:moveTo>
                  <a:lnTo>
                    <a:pt x="400050" y="280669"/>
                  </a:lnTo>
                </a:path>
              </a:pathLst>
            </a:custGeom>
            <a:ln w="10782">
              <a:solidFill>
                <a:srgbClr val="FF3366"/>
              </a:solidFill>
            </a:ln>
          </p:spPr>
          <p:txBody>
            <a:bodyPr wrap="square" lIns="0" tIns="0" rIns="0" bIns="0" rtlCol="0"/>
            <a:lstStyle/>
            <a:p>
              <a:endParaRPr sz="1632"/>
            </a:p>
          </p:txBody>
        </p:sp>
        <p:sp>
          <p:nvSpPr>
            <p:cNvPr id="40" name="object 30"/>
            <p:cNvSpPr/>
            <p:nvPr/>
          </p:nvSpPr>
          <p:spPr>
            <a:xfrm>
              <a:off x="2381586" y="4100791"/>
              <a:ext cx="74856" cy="62188"/>
            </a:xfrm>
            <a:custGeom>
              <a:avLst/>
              <a:gdLst/>
              <a:ahLst/>
              <a:cxnLst/>
              <a:rect l="l" t="t" r="r" b="b"/>
              <a:pathLst>
                <a:path w="82550" h="68579">
                  <a:moveTo>
                    <a:pt x="31750" y="0"/>
                  </a:moveTo>
                  <a:lnTo>
                    <a:pt x="0" y="43179"/>
                  </a:lnTo>
                  <a:lnTo>
                    <a:pt x="82550" y="68579"/>
                  </a:lnTo>
                  <a:lnTo>
                    <a:pt x="31750" y="0"/>
                  </a:lnTo>
                  <a:close/>
                </a:path>
              </a:pathLst>
            </a:custGeom>
            <a:solidFill>
              <a:srgbClr val="FF3366"/>
            </a:solidFill>
          </p:spPr>
          <p:txBody>
            <a:bodyPr wrap="square" lIns="0" tIns="0" rIns="0" bIns="0" rtlCol="0"/>
            <a:lstStyle/>
            <a:p>
              <a:endParaRPr sz="1632"/>
            </a:p>
          </p:txBody>
        </p:sp>
        <p:sp>
          <p:nvSpPr>
            <p:cNvPr id="41" name="object 31"/>
            <p:cNvSpPr/>
            <p:nvPr/>
          </p:nvSpPr>
          <p:spPr>
            <a:xfrm>
              <a:off x="4059521" y="3933803"/>
              <a:ext cx="575819" cy="59885"/>
            </a:xfrm>
            <a:custGeom>
              <a:avLst/>
              <a:gdLst/>
              <a:ahLst/>
              <a:cxnLst/>
              <a:rect l="l" t="t" r="r" b="b"/>
              <a:pathLst>
                <a:path w="635000" h="66039">
                  <a:moveTo>
                    <a:pt x="0" y="0"/>
                  </a:moveTo>
                  <a:lnTo>
                    <a:pt x="635000" y="66039"/>
                  </a:lnTo>
                </a:path>
              </a:pathLst>
            </a:custGeom>
            <a:ln w="10782">
              <a:solidFill>
                <a:srgbClr val="00B8FF"/>
              </a:solidFill>
            </a:ln>
          </p:spPr>
          <p:txBody>
            <a:bodyPr wrap="square" lIns="0" tIns="0" rIns="0" bIns="0" rtlCol="0"/>
            <a:lstStyle/>
            <a:p>
              <a:endParaRPr sz="1632"/>
            </a:p>
          </p:txBody>
        </p:sp>
        <p:sp>
          <p:nvSpPr>
            <p:cNvPr id="42" name="object 32"/>
            <p:cNvSpPr/>
            <p:nvPr/>
          </p:nvSpPr>
          <p:spPr>
            <a:xfrm>
              <a:off x="4629582" y="3968352"/>
              <a:ext cx="76008" cy="49520"/>
            </a:xfrm>
            <a:custGeom>
              <a:avLst/>
              <a:gdLst/>
              <a:ahLst/>
              <a:cxnLst/>
              <a:rect l="l" t="t" r="r" b="b"/>
              <a:pathLst>
                <a:path w="83820" h="54610">
                  <a:moveTo>
                    <a:pt x="6350" y="0"/>
                  </a:moveTo>
                  <a:lnTo>
                    <a:pt x="0" y="54610"/>
                  </a:lnTo>
                  <a:lnTo>
                    <a:pt x="83820" y="35560"/>
                  </a:lnTo>
                  <a:lnTo>
                    <a:pt x="6350" y="0"/>
                  </a:lnTo>
                  <a:close/>
                </a:path>
              </a:pathLst>
            </a:custGeom>
            <a:solidFill>
              <a:srgbClr val="00B8FF"/>
            </a:solidFill>
          </p:spPr>
          <p:txBody>
            <a:bodyPr wrap="square" lIns="0" tIns="0" rIns="0" bIns="0" rtlCol="0"/>
            <a:lstStyle/>
            <a:p>
              <a:endParaRPr sz="1632"/>
            </a:p>
          </p:txBody>
        </p:sp>
      </p:grpSp>
      <p:pic>
        <p:nvPicPr>
          <p:cNvPr id="43" name="Picture 42"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 name="Picture 43"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4728951" y="5632628"/>
            <a:ext cx="4484141" cy="923330"/>
          </a:xfrm>
          <a:prstGeom prst="rect">
            <a:avLst/>
          </a:prstGeom>
          <a:noFill/>
        </p:spPr>
        <p:txBody>
          <a:bodyPr wrap="square" rtlCol="0">
            <a:spAutoFit/>
          </a:bodyPr>
          <a:lstStyle/>
          <a:p>
            <a:r>
              <a:rPr lang="en-US" dirty="0" smtClean="0"/>
              <a:t>For a detailed derivation see  slides at the end of this lecture and Philips—</a:t>
            </a:r>
            <a:r>
              <a:rPr lang="en-US" i="1" dirty="0" smtClean="0"/>
              <a:t>Physical Biology of the Cell</a:t>
            </a:r>
            <a:r>
              <a:rPr lang="en-US" dirty="0" smtClean="0"/>
              <a:t>, p. 267-270</a:t>
            </a:r>
            <a:endParaRPr lang="en-US" dirty="0"/>
          </a:p>
        </p:txBody>
      </p:sp>
    </p:spTree>
    <p:extLst>
      <p:ext uri="{BB962C8B-B14F-4D97-AF65-F5344CB8AC3E}">
        <p14:creationId xmlns:p14="http://schemas.microsoft.com/office/powerpoint/2010/main" val="4069590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90501"/>
            <a:ext cx="8229600" cy="1028701"/>
          </a:xfrm>
        </p:spPr>
        <p:txBody>
          <a:bodyPr/>
          <a:lstStyle/>
          <a:p>
            <a:r>
              <a:rPr lang="en-US" b="1" dirty="0" smtClean="0">
                <a:solidFill>
                  <a:srgbClr val="0000CC"/>
                </a:solidFill>
              </a:rPr>
              <a:t>Mass-Action Kinetics</a:t>
            </a:r>
            <a:endParaRPr lang="en-US" b="1" dirty="0">
              <a:solidFill>
                <a:srgbClr val="0000CC"/>
              </a:solidFill>
            </a:endParaRPr>
          </a:p>
        </p:txBody>
      </p:sp>
      <p:sp>
        <p:nvSpPr>
          <p:cNvPr id="3" name="Content Placeholder 2"/>
          <p:cNvSpPr>
            <a:spLocks noGrp="1"/>
          </p:cNvSpPr>
          <p:nvPr>
            <p:ph idx="1"/>
          </p:nvPr>
        </p:nvSpPr>
        <p:spPr>
          <a:xfrm>
            <a:off x="142002" y="647492"/>
            <a:ext cx="7272816" cy="1200329"/>
          </a:xfrm>
        </p:spPr>
        <p:txBody>
          <a:bodyPr wrap="square">
            <a:spAutoFit/>
          </a:bodyPr>
          <a:lstStyle/>
          <a:p>
            <a:pPr marL="0" indent="0">
              <a:buNone/>
            </a:pPr>
            <a:r>
              <a:rPr lang="en-US" sz="2400" dirty="0">
                <a:solidFill>
                  <a:schemeClr val="accent2">
                    <a:lumMod val="75000"/>
                  </a:schemeClr>
                </a:solidFill>
              </a:rPr>
              <a:t>Since the probability of finding a molecule in a small volume is proportional to its concentration for low concentrations</a:t>
            </a:r>
          </a:p>
        </p:txBody>
      </p:sp>
      <mc:AlternateContent xmlns:mc="http://schemas.openxmlformats.org/markup-compatibility/2006" xmlns:a14="http://schemas.microsoft.com/office/drawing/2010/main">
        <mc:Choice Requires="a14">
          <p:sp>
            <p:nvSpPr>
              <p:cNvPr id="4" name="Rectangle 3"/>
              <p:cNvSpPr/>
              <p:nvPr/>
            </p:nvSpPr>
            <p:spPr>
              <a:xfrm>
                <a:off x="110332" y="1678249"/>
                <a:ext cx="6245519" cy="5179751"/>
              </a:xfrm>
              <a:prstGeom prst="rect">
                <a:avLst/>
              </a:prstGeom>
            </p:spPr>
            <p:txBody>
              <a:bodyPr wrap="square">
                <a:spAutoFit/>
              </a:bodyPr>
              <a:lstStyle/>
              <a:p>
                <a:pPr marL="0" indent="0">
                  <a:buNone/>
                </a:pPr>
                <a:r>
                  <a:rPr lang="en-US" sz="2400" dirty="0" smtClean="0"/>
                  <a:t>The </a:t>
                </a:r>
                <a:r>
                  <a:rPr lang="en-US" sz="2400" dirty="0"/>
                  <a:t>reaction </a:t>
                </a:r>
                <a14:m>
                  <m:oMath xmlns:m="http://schemas.openxmlformats.org/officeDocument/2006/math">
                    <m:r>
                      <a:rPr lang="en-US" sz="2400" i="1">
                        <a:latin typeface="Cambria Math" panose="02040503050406030204" pitchFamily="18" charset="0"/>
                      </a:rPr>
                      <m:t>𝐴</m:t>
                    </m:r>
                    <m:r>
                      <a:rPr lang="en-US" sz="2400" i="1">
                        <a:latin typeface="Cambria Math" panose="02040503050406030204" pitchFamily="18" charset="0"/>
                      </a:rPr>
                      <m:t> </m:t>
                    </m:r>
                    <m:groupChr>
                      <m:groupChrPr>
                        <m:chr m:val="→"/>
                        <m:vertJc m:val="bot"/>
                        <m:ctrlPr>
                          <a:rPr lang="el-GR" sz="2400" i="1">
                            <a:latin typeface="Cambria Math" panose="02040503050406030204" pitchFamily="18" charset="0"/>
                          </a:rPr>
                        </m:ctrlPr>
                      </m:groupChrPr>
                      <m:e>
                        <m:r>
                          <m:rPr>
                            <m:brk m:alnAt="2"/>
                          </m:rPr>
                          <a:rPr lang="en-US" sz="2400" i="1">
                            <a:latin typeface="Cambria Math" panose="02040503050406030204" pitchFamily="18" charset="0"/>
                          </a:rPr>
                          <m:t>𝑓</m:t>
                        </m:r>
                        <m:r>
                          <m:rPr>
                            <m:brk m:alnAt="2"/>
                          </m:rPr>
                          <a:rPr lang="en-US" sz="2400">
                            <a:latin typeface="Cambria Math" panose="02040503050406030204" pitchFamily="18" charset="0"/>
                          </a:rPr>
                          <m:t>(</m:t>
                        </m:r>
                        <m:r>
                          <a:rPr lang="en-US" sz="2400" i="1">
                            <a:latin typeface="Cambria Math" panose="02040503050406030204" pitchFamily="18" charset="0"/>
                          </a:rPr>
                          <m:t>𝐴</m:t>
                        </m:r>
                        <m:r>
                          <a:rPr lang="en-US" sz="2400">
                            <a:latin typeface="Cambria Math" panose="02040503050406030204" pitchFamily="18" charset="0"/>
                          </a:rPr>
                          <m:t>)</m:t>
                        </m:r>
                      </m:e>
                    </m:groupChr>
                    <m:r>
                      <a:rPr lang="en-US" sz="2400" i="1">
                        <a:latin typeface="Cambria Math" panose="02040503050406030204" pitchFamily="18" charset="0"/>
                      </a:rPr>
                      <m:t>𝐵</m:t>
                    </m:r>
                    <m:r>
                      <a:rPr lang="en-US" sz="2400" b="0" i="0" smtClean="0">
                        <a:latin typeface="Cambria Math" panose="02040503050406030204" pitchFamily="18" charset="0"/>
                      </a:rPr>
                      <m:t>,</m:t>
                    </m:r>
                  </m:oMath>
                </a14:m>
                <a:r>
                  <a:rPr lang="en-US" sz="2400" dirty="0" smtClean="0"/>
                  <a:t> needs one molecule of A in the volume, which has probability </a:t>
                </a:r>
                <a14:m>
                  <m:oMath xmlns:m="http://schemas.openxmlformats.org/officeDocument/2006/math">
                    <m:r>
                      <a:rPr lang="en-US" sz="2400" i="1" dirty="0" smtClean="0">
                        <a:latin typeface="Cambria Math" panose="02040503050406030204" pitchFamily="18" charset="0"/>
                      </a:rPr>
                      <m:t>𝐴</m:t>
                    </m:r>
                  </m:oMath>
                </a14:m>
                <a:endParaRPr lang="en-US" sz="2400" dirty="0"/>
              </a:p>
              <a:p>
                <a:pPr marL="0" indent="0">
                  <a:buNone/>
                </a:pPr>
                <a:r>
                  <a:rPr lang="en-US" sz="2400" dirty="0" smtClean="0"/>
                  <a:t>so the reaction rate depends linearly on </a:t>
                </a:r>
                <a:r>
                  <a:rPr lang="en-US" sz="2400" dirty="0"/>
                  <a:t>the concentration of </a:t>
                </a:r>
                <a14:m>
                  <m:oMath xmlns:m="http://schemas.openxmlformats.org/officeDocument/2006/math">
                    <m:r>
                      <a:rPr lang="en-US" sz="2400" i="1" dirty="0" smtClean="0">
                        <a:latin typeface="Cambria Math" panose="02040503050406030204" pitchFamily="18" charset="0"/>
                      </a:rPr>
                      <m:t>𝐴</m:t>
                    </m:r>
                  </m:oMath>
                </a14:m>
                <a:r>
                  <a:rPr lang="en-US" sz="2400" dirty="0"/>
                  <a:t>: </a:t>
                </a:r>
                <a14:m>
                  <m:oMath xmlns:m="http://schemas.openxmlformats.org/officeDocument/2006/math">
                    <m:r>
                      <m:rPr>
                        <m:brk m:alnAt="2"/>
                      </m:rPr>
                      <a:rPr lang="en-US" sz="2400" i="1">
                        <a:latin typeface="Cambria Math" panose="02040503050406030204" pitchFamily="18" charset="0"/>
                      </a:rPr>
                      <m:t>𝑓</m:t>
                    </m:r>
                    <m:d>
                      <m:dPr>
                        <m:ctrlPr>
                          <a:rPr lang="en-US" sz="2400" i="1">
                            <a:latin typeface="Cambria Math" panose="02040503050406030204" pitchFamily="18" charset="0"/>
                          </a:rPr>
                        </m:ctrlPr>
                      </m:dPr>
                      <m:e>
                        <m:r>
                          <a:rPr lang="en-US" sz="2400" i="1">
                            <a:latin typeface="Cambria Math" panose="02040503050406030204" pitchFamily="18" charset="0"/>
                          </a:rPr>
                          <m:t>𝐴</m:t>
                        </m:r>
                      </m:e>
                    </m:d>
                    <m:r>
                      <a:rPr lang="en-US" sz="2400">
                        <a:latin typeface="Cambria Math" panose="02040503050406030204" pitchFamily="18" charset="0"/>
                      </a:rPr>
                      <m:t>=</m:t>
                    </m:r>
                    <m:r>
                      <a:rPr lang="en-US" sz="2400" i="1">
                        <a:latin typeface="Cambria Math" panose="02040503050406030204" pitchFamily="18" charset="0"/>
                      </a:rPr>
                      <m:t>𝑘𝐴</m:t>
                    </m:r>
                  </m:oMath>
                </a14:m>
                <a:endParaRPr lang="en-US" sz="2400" i="1" dirty="0" smtClean="0"/>
              </a:p>
              <a:p>
                <a:pPr marL="0" indent="0">
                  <a:buNone/>
                </a:pPr>
                <a:endParaRPr lang="en-US" sz="2400" dirty="0"/>
              </a:p>
              <a:p>
                <a:r>
                  <a:rPr lang="en-US" sz="2400" dirty="0" smtClean="0"/>
                  <a:t>The reaction </a:t>
                </a:r>
                <a14:m>
                  <m:oMath xmlns:m="http://schemas.openxmlformats.org/officeDocument/2006/math">
                    <m:r>
                      <a:rPr lang="en-US" sz="2400">
                        <a:latin typeface="Cambria Math" panose="02040503050406030204" pitchFamily="18" charset="0"/>
                      </a:rPr>
                      <m:t>2</m:t>
                    </m:r>
                    <m:r>
                      <a:rPr lang="en-US" sz="2400" i="1">
                        <a:latin typeface="Cambria Math" panose="02040503050406030204" pitchFamily="18" charset="0"/>
                      </a:rPr>
                      <m:t>𝐴</m:t>
                    </m:r>
                    <m:r>
                      <a:rPr lang="en-US" sz="2400" i="1">
                        <a:latin typeface="Cambria Math" panose="02040503050406030204" pitchFamily="18" charset="0"/>
                      </a:rPr>
                      <m:t> </m:t>
                    </m:r>
                    <m:groupChr>
                      <m:groupChrPr>
                        <m:chr m:val="→"/>
                        <m:vertJc m:val="bot"/>
                        <m:ctrlPr>
                          <a:rPr lang="el-GR" sz="2400" i="1">
                            <a:latin typeface="Cambria Math" panose="02040503050406030204" pitchFamily="18" charset="0"/>
                          </a:rPr>
                        </m:ctrlPr>
                      </m:groupChrPr>
                      <m:e>
                        <m:r>
                          <m:rPr>
                            <m:brk m:alnAt="2"/>
                          </m:rPr>
                          <a:rPr lang="en-US" sz="2400" i="1">
                            <a:latin typeface="Cambria Math" panose="02040503050406030204" pitchFamily="18" charset="0"/>
                          </a:rPr>
                          <m:t>𝑓</m:t>
                        </m:r>
                        <m:r>
                          <m:rPr>
                            <m:brk m:alnAt="2"/>
                          </m:rPr>
                          <a:rPr lang="en-US" sz="2400">
                            <a:latin typeface="Cambria Math" panose="02040503050406030204" pitchFamily="18" charset="0"/>
                          </a:rPr>
                          <m:t>(</m:t>
                        </m:r>
                        <m:r>
                          <a:rPr lang="en-US" sz="2400" i="1">
                            <a:latin typeface="Cambria Math" panose="02040503050406030204" pitchFamily="18" charset="0"/>
                          </a:rPr>
                          <m:t>𝐴</m:t>
                        </m:r>
                        <m:r>
                          <a:rPr lang="en-US" sz="2400">
                            <a:latin typeface="Cambria Math" panose="02040503050406030204" pitchFamily="18" charset="0"/>
                          </a:rPr>
                          <m:t>)</m:t>
                        </m:r>
                      </m:e>
                    </m:groupChr>
                    <m:r>
                      <a:rPr lang="en-US" sz="2400" i="1">
                        <a:latin typeface="Cambria Math" panose="02040503050406030204" pitchFamily="18" charset="0"/>
                      </a:rPr>
                      <m:t>𝐵</m:t>
                    </m:r>
                  </m:oMath>
                </a14:m>
                <a:r>
                  <a:rPr lang="en-US" sz="2400" dirty="0" smtClean="0"/>
                  <a:t>, needs </a:t>
                </a:r>
                <a14:m>
                  <m:oMath xmlns:m="http://schemas.openxmlformats.org/officeDocument/2006/math">
                    <m:r>
                      <a:rPr lang="en-US" sz="2400" b="0" i="1" smtClean="0">
                        <a:latin typeface="Cambria Math" panose="02040503050406030204" pitchFamily="18" charset="0"/>
                      </a:rPr>
                      <m:t>2</m:t>
                    </m:r>
                  </m:oMath>
                </a14:m>
                <a:r>
                  <a:rPr lang="en-US" sz="2400" dirty="0" smtClean="0"/>
                  <a:t> molecules of </a:t>
                </a:r>
                <a14:m>
                  <m:oMath xmlns:m="http://schemas.openxmlformats.org/officeDocument/2006/math">
                    <m:r>
                      <a:rPr lang="en-US" sz="2400" i="1" dirty="0" smtClean="0">
                        <a:latin typeface="Cambria Math" panose="02040503050406030204" pitchFamily="18" charset="0"/>
                      </a:rPr>
                      <m:t>𝐴</m:t>
                    </m:r>
                  </m:oMath>
                </a14:m>
                <a:r>
                  <a:rPr lang="en-US" sz="2400" dirty="0" smtClean="0"/>
                  <a:t> in the same volume, which has probability </a:t>
                </a:r>
                <a14:m>
                  <m:oMath xmlns:m="http://schemas.openxmlformats.org/officeDocument/2006/math">
                    <m:sSup>
                      <m:sSupPr>
                        <m:ctrlPr>
                          <a:rPr lang="en-US" sz="2400" i="1" dirty="0" smtClean="0">
                            <a:latin typeface="Cambria Math" panose="02040503050406030204" pitchFamily="18" charset="0"/>
                          </a:rPr>
                        </m:ctrlPr>
                      </m:sSupPr>
                      <m:e>
                        <m:r>
                          <a:rPr lang="en-US" sz="2400" i="1" dirty="0" smtClean="0">
                            <a:latin typeface="Cambria Math" panose="02040503050406030204" pitchFamily="18" charset="0"/>
                          </a:rPr>
                          <m:t>𝐴</m:t>
                        </m:r>
                      </m:e>
                      <m:sup>
                        <m:r>
                          <a:rPr lang="en-US" sz="2400" b="0" i="1" dirty="0" smtClean="0">
                            <a:latin typeface="Cambria Math" panose="02040503050406030204" pitchFamily="18" charset="0"/>
                          </a:rPr>
                          <m:t>2</m:t>
                        </m:r>
                      </m:sup>
                    </m:sSup>
                  </m:oMath>
                </a14:m>
                <a:r>
                  <a:rPr lang="en-US" sz="2400" dirty="0" smtClean="0"/>
                  <a:t>, so </a:t>
                </a:r>
                <a14:m>
                  <m:oMath xmlns:m="http://schemas.openxmlformats.org/officeDocument/2006/math">
                    <m:r>
                      <m:rPr>
                        <m:brk m:alnAt="2"/>
                      </m:rPr>
                      <a:rPr lang="en-US" sz="2400" i="1">
                        <a:latin typeface="Cambria Math" panose="02040503050406030204" pitchFamily="18" charset="0"/>
                      </a:rPr>
                      <m:t>𝑓</m:t>
                    </m:r>
                    <m:d>
                      <m:dPr>
                        <m:ctrlPr>
                          <a:rPr lang="en-US" sz="2400" i="1">
                            <a:latin typeface="Cambria Math" panose="02040503050406030204" pitchFamily="18" charset="0"/>
                          </a:rPr>
                        </m:ctrlPr>
                      </m:dPr>
                      <m:e>
                        <m:r>
                          <a:rPr lang="en-US" sz="2400" i="1">
                            <a:latin typeface="Cambria Math" panose="02040503050406030204" pitchFamily="18" charset="0"/>
                          </a:rPr>
                          <m:t>𝐴</m:t>
                        </m:r>
                      </m:e>
                    </m:d>
                    <m:r>
                      <a:rPr lang="en-US" sz="2400">
                        <a:latin typeface="Cambria Math" panose="02040503050406030204" pitchFamily="18" charset="0"/>
                      </a:rPr>
                      <m:t>=</m:t>
                    </m:r>
                    <m:r>
                      <a:rPr lang="en-US" sz="2400" i="1">
                        <a:latin typeface="Cambria Math" panose="02040503050406030204" pitchFamily="18" charset="0"/>
                      </a:rPr>
                      <m:t>𝑘</m:t>
                    </m:r>
                    <m:sSup>
                      <m:sSupPr>
                        <m:ctrlPr>
                          <a:rPr lang="en-US" sz="2400" b="0" i="1" smtClean="0">
                            <a:latin typeface="Cambria Math" panose="02040503050406030204" pitchFamily="18" charset="0"/>
                          </a:rPr>
                        </m:ctrlPr>
                      </m:sSupPr>
                      <m:e>
                        <m:r>
                          <a:rPr lang="en-US" sz="2400" i="1">
                            <a:latin typeface="Cambria Math" panose="02040503050406030204" pitchFamily="18" charset="0"/>
                          </a:rPr>
                          <m:t>𝐴</m:t>
                        </m:r>
                      </m:e>
                      <m:sup>
                        <m:r>
                          <a:rPr lang="en-US" sz="2400" b="0" i="1" smtClean="0">
                            <a:latin typeface="Cambria Math" panose="02040503050406030204" pitchFamily="18" charset="0"/>
                          </a:rPr>
                          <m:t>2</m:t>
                        </m:r>
                      </m:sup>
                    </m:sSup>
                  </m:oMath>
                </a14:m>
                <a:endParaRPr lang="en-US" sz="2400" dirty="0" smtClean="0"/>
              </a:p>
              <a:p>
                <a:endParaRPr lang="en-US" sz="2400" dirty="0" smtClean="0"/>
              </a:p>
              <a:p>
                <a:endParaRPr lang="en-US" sz="2400" dirty="0"/>
              </a:p>
              <a:p>
                <a:endParaRPr lang="en-US" sz="2400" dirty="0"/>
              </a:p>
              <a:p>
                <a:endParaRPr lang="en-US" sz="2400" dirty="0"/>
              </a:p>
              <a:p>
                <a:pPr marL="0" indent="0">
                  <a:buNone/>
                </a:pPr>
                <a:endParaRPr lang="en-US" sz="2400" dirty="0"/>
              </a:p>
            </p:txBody>
          </p:sp>
        </mc:Choice>
        <mc:Fallback xmlns="">
          <p:sp>
            <p:nvSpPr>
              <p:cNvPr id="4" name="Rectangle 3"/>
              <p:cNvSpPr>
                <a:spLocks noRot="1" noChangeAspect="1" noMove="1" noResize="1" noEditPoints="1" noAdjustHandles="1" noChangeArrowheads="1" noChangeShapeType="1" noTextEdit="1"/>
              </p:cNvSpPr>
              <p:nvPr/>
            </p:nvSpPr>
            <p:spPr>
              <a:xfrm>
                <a:off x="110332" y="1678249"/>
                <a:ext cx="6245519" cy="5179751"/>
              </a:xfrm>
              <a:prstGeom prst="rect">
                <a:avLst/>
              </a:prstGeom>
              <a:blipFill rotWithShape="0">
                <a:blip r:embed="rId2"/>
                <a:stretch>
                  <a:fillRect l="-1463" r="-2537"/>
                </a:stretch>
              </a:blipFill>
            </p:spPr>
            <p:txBody>
              <a:bodyPr/>
              <a:lstStyle/>
              <a:p>
                <a:r>
                  <a:rPr lang="en-US">
                    <a:noFill/>
                  </a:rPr>
                  <a:t> </a:t>
                </a:r>
              </a:p>
            </p:txBody>
          </p:sp>
        </mc:Fallback>
      </mc:AlternateContent>
      <p:grpSp>
        <p:nvGrpSpPr>
          <p:cNvPr id="9" name="Group 8"/>
          <p:cNvGrpSpPr/>
          <p:nvPr/>
        </p:nvGrpSpPr>
        <p:grpSpPr>
          <a:xfrm>
            <a:off x="6317439" y="3635871"/>
            <a:ext cx="2088137" cy="1894330"/>
            <a:chOff x="6517394" y="3941304"/>
            <a:chExt cx="2088137" cy="1894330"/>
          </a:xfrm>
        </p:grpSpPr>
        <p:pic>
          <p:nvPicPr>
            <p:cNvPr id="4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67843" b="13765"/>
            <a:stretch/>
          </p:blipFill>
          <p:spPr bwMode="auto">
            <a:xfrm>
              <a:off x="6796985" y="3941304"/>
              <a:ext cx="1808546" cy="16148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mc:AlternateContent xmlns:mc="http://schemas.openxmlformats.org/markup-compatibility/2006" xmlns:a14="http://schemas.microsoft.com/office/drawing/2010/main">
          <mc:Choice Requires="a14">
            <p:sp>
              <p:nvSpPr>
                <p:cNvPr id="45" name="Rectangle 44"/>
                <p:cNvSpPr/>
                <p:nvPr/>
              </p:nvSpPr>
              <p:spPr>
                <a:xfrm rot="16200000">
                  <a:off x="6340743" y="4564061"/>
                  <a:ext cx="722634"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m:rPr>
                            <m:brk m:alnAt="2"/>
                          </m:rPr>
                          <a:rPr lang="en-US" i="1" smtClean="0">
                            <a:latin typeface="Cambria Math" panose="02040503050406030204" pitchFamily="18" charset="0"/>
                          </a:rPr>
                          <m:t>𝑓</m:t>
                        </m:r>
                        <m:r>
                          <a:rPr lang="en-US" i="1">
                            <a:latin typeface="Cambria Math" panose="02040503050406030204" pitchFamily="18" charset="0"/>
                          </a:rPr>
                          <m:t>(</m:t>
                        </m:r>
                        <m:r>
                          <a:rPr lang="en-US" b="0" i="1" smtClean="0">
                            <a:latin typeface="Cambria Math" panose="02040503050406030204" pitchFamily="18" charset="0"/>
                          </a:rPr>
                          <m:t>𝐴</m:t>
                        </m:r>
                        <m:r>
                          <a:rPr lang="en-US" i="1">
                            <a:latin typeface="Cambria Math" panose="02040503050406030204" pitchFamily="18" charset="0"/>
                          </a:rPr>
                          <m:t>)</m:t>
                        </m:r>
                      </m:oMath>
                    </m:oMathPara>
                  </a14:m>
                  <a:endParaRPr lang="en-US" i="1" dirty="0"/>
                </a:p>
              </p:txBody>
            </p:sp>
          </mc:Choice>
          <mc:Fallback xmlns="">
            <p:sp>
              <p:nvSpPr>
                <p:cNvPr id="45" name="Rectangle 44"/>
                <p:cNvSpPr>
                  <a:spLocks noRot="1" noChangeAspect="1" noMove="1" noResize="1" noEditPoints="1" noAdjustHandles="1" noChangeArrowheads="1" noChangeShapeType="1" noTextEdit="1"/>
                </p:cNvSpPr>
                <p:nvPr/>
              </p:nvSpPr>
              <p:spPr>
                <a:xfrm rot="16200000">
                  <a:off x="6340743" y="4564061"/>
                  <a:ext cx="722634" cy="369332"/>
                </a:xfrm>
                <a:prstGeom prst="rect">
                  <a:avLst/>
                </a:prstGeom>
                <a:blipFill rotWithShape="0">
                  <a:blip r:embed="rId4"/>
                  <a:stretch>
                    <a:fillRect r="-1475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6" name="Rectangle 45"/>
                <p:cNvSpPr/>
                <p:nvPr/>
              </p:nvSpPr>
              <p:spPr>
                <a:xfrm>
                  <a:off x="7504730" y="5466302"/>
                  <a:ext cx="396904"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𝐴</m:t>
                        </m:r>
                      </m:oMath>
                    </m:oMathPara>
                  </a14:m>
                  <a:endParaRPr lang="en-US" dirty="0"/>
                </a:p>
              </p:txBody>
            </p:sp>
          </mc:Choice>
          <mc:Fallback xmlns="">
            <p:sp>
              <p:nvSpPr>
                <p:cNvPr id="46" name="Rectangle 45"/>
                <p:cNvSpPr>
                  <a:spLocks noRot="1" noChangeAspect="1" noMove="1" noResize="1" noEditPoints="1" noAdjustHandles="1" noChangeArrowheads="1" noChangeShapeType="1" noTextEdit="1"/>
                </p:cNvSpPr>
                <p:nvPr/>
              </p:nvSpPr>
              <p:spPr>
                <a:xfrm>
                  <a:off x="7504730" y="5466302"/>
                  <a:ext cx="396904" cy="369332"/>
                </a:xfrm>
                <a:prstGeom prst="rect">
                  <a:avLst/>
                </a:prstGeom>
                <a:blipFill rotWithShape="0">
                  <a:blip r:embed="rId5"/>
                  <a:stretch>
                    <a:fillRect/>
                  </a:stretch>
                </a:blipFill>
              </p:spPr>
              <p:txBody>
                <a:bodyPr/>
                <a:lstStyle/>
                <a:p>
                  <a:r>
                    <a:rPr lang="en-US">
                      <a:noFill/>
                    </a:rPr>
                    <a:t> </a:t>
                  </a:r>
                </a:p>
              </p:txBody>
            </p:sp>
          </mc:Fallback>
        </mc:AlternateContent>
      </p:grpSp>
      <p:grpSp>
        <p:nvGrpSpPr>
          <p:cNvPr id="8" name="Group 7"/>
          <p:cNvGrpSpPr/>
          <p:nvPr/>
        </p:nvGrpSpPr>
        <p:grpSpPr>
          <a:xfrm>
            <a:off x="6259014" y="1870205"/>
            <a:ext cx="2101837" cy="1927217"/>
            <a:chOff x="6500613" y="2155865"/>
            <a:chExt cx="2101837" cy="1927217"/>
          </a:xfrm>
        </p:grpSpPr>
        <p:grpSp>
          <p:nvGrpSpPr>
            <p:cNvPr id="6" name="Group 5"/>
            <p:cNvGrpSpPr/>
            <p:nvPr/>
          </p:nvGrpSpPr>
          <p:grpSpPr>
            <a:xfrm>
              <a:off x="6500613" y="2155865"/>
              <a:ext cx="2101837" cy="1752552"/>
              <a:chOff x="6500613" y="2155865"/>
              <a:chExt cx="2101837" cy="1752552"/>
            </a:xfrm>
          </p:grpSpPr>
          <p:pic>
            <p:nvPicPr>
              <p:cNvPr id="43"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36885" r="34319" b="13765"/>
              <a:stretch/>
            </p:blipFill>
            <p:spPr bwMode="auto">
              <a:xfrm>
                <a:off x="6844792" y="2155865"/>
                <a:ext cx="1757658" cy="17525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mc:AlternateContent xmlns:mc="http://schemas.openxmlformats.org/markup-compatibility/2006" xmlns:a14="http://schemas.microsoft.com/office/drawing/2010/main">
            <mc:Choice Requires="a14">
              <p:sp>
                <p:nvSpPr>
                  <p:cNvPr id="5" name="Rectangle 4"/>
                  <p:cNvSpPr/>
                  <p:nvPr/>
                </p:nvSpPr>
                <p:spPr>
                  <a:xfrm rot="16200000">
                    <a:off x="6323962" y="2758052"/>
                    <a:ext cx="722634"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m:rPr>
                              <m:brk m:alnAt="2"/>
                            </m:rPr>
                            <a:rPr lang="en-US" i="1" smtClean="0">
                              <a:latin typeface="Cambria Math" panose="02040503050406030204" pitchFamily="18" charset="0"/>
                            </a:rPr>
                            <m:t>𝑓</m:t>
                          </m:r>
                          <m:r>
                            <a:rPr lang="en-US" i="1" smtClean="0">
                              <a:latin typeface="Cambria Math" panose="02040503050406030204" pitchFamily="18" charset="0"/>
                            </a:rPr>
                            <m:t>(</m:t>
                          </m:r>
                          <m:r>
                            <a:rPr lang="en-US" b="0" i="1" smtClean="0">
                              <a:latin typeface="Cambria Math" panose="02040503050406030204" pitchFamily="18" charset="0"/>
                            </a:rPr>
                            <m:t>𝐴</m:t>
                          </m:r>
                          <m:r>
                            <a:rPr lang="en-US" i="1">
                              <a:latin typeface="Cambria Math" panose="02040503050406030204" pitchFamily="18" charset="0"/>
                            </a:rPr>
                            <m:t>)</m:t>
                          </m:r>
                        </m:oMath>
                      </m:oMathPara>
                    </a14:m>
                    <a:endParaRPr lang="en-US" i="1" dirty="0"/>
                  </a:p>
                </p:txBody>
              </p:sp>
            </mc:Choice>
            <mc:Fallback xmlns="">
              <p:sp>
                <p:nvSpPr>
                  <p:cNvPr id="5" name="Rectangle 4"/>
                  <p:cNvSpPr>
                    <a:spLocks noRot="1" noChangeAspect="1" noMove="1" noResize="1" noEditPoints="1" noAdjustHandles="1" noChangeArrowheads="1" noChangeShapeType="1" noTextEdit="1"/>
                  </p:cNvSpPr>
                  <p:nvPr/>
                </p:nvSpPr>
                <p:spPr>
                  <a:xfrm rot="16200000">
                    <a:off x="6323962" y="2758052"/>
                    <a:ext cx="722634" cy="369332"/>
                  </a:xfrm>
                  <a:prstGeom prst="rect">
                    <a:avLst/>
                  </a:prstGeom>
                  <a:blipFill rotWithShape="0">
                    <a:blip r:embed="rId6"/>
                    <a:stretch>
                      <a:fillRect r="-15000"/>
                    </a:stretch>
                  </a:blipFill>
                </p:spPr>
                <p:txBody>
                  <a:bodyPr/>
                  <a:lstStyle/>
                  <a:p>
                    <a:r>
                      <a:rPr lang="en-US">
                        <a:noFill/>
                      </a:rPr>
                      <a:t> </a:t>
                    </a:r>
                  </a:p>
                </p:txBody>
              </p:sp>
            </mc:Fallback>
          </mc:AlternateContent>
        </p:grpSp>
        <mc:AlternateContent xmlns:mc="http://schemas.openxmlformats.org/markup-compatibility/2006" xmlns:a14="http://schemas.microsoft.com/office/drawing/2010/main">
          <mc:Choice Requires="a14">
            <p:sp>
              <p:nvSpPr>
                <p:cNvPr id="7" name="Rectangle 6"/>
                <p:cNvSpPr/>
                <p:nvPr/>
              </p:nvSpPr>
              <p:spPr>
                <a:xfrm>
                  <a:off x="7555307" y="3713750"/>
                  <a:ext cx="396904"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𝐴</m:t>
                        </m:r>
                      </m:oMath>
                    </m:oMathPara>
                  </a14:m>
                  <a:endParaRPr lang="en-US" dirty="0"/>
                </a:p>
              </p:txBody>
            </p:sp>
          </mc:Choice>
          <mc:Fallback xmlns="">
            <p:sp>
              <p:nvSpPr>
                <p:cNvPr id="7" name="Rectangle 6"/>
                <p:cNvSpPr>
                  <a:spLocks noRot="1" noChangeAspect="1" noMove="1" noResize="1" noEditPoints="1" noAdjustHandles="1" noChangeArrowheads="1" noChangeShapeType="1" noTextEdit="1"/>
                </p:cNvSpPr>
                <p:nvPr/>
              </p:nvSpPr>
              <p:spPr>
                <a:xfrm>
                  <a:off x="7555307" y="3713750"/>
                  <a:ext cx="396904" cy="369332"/>
                </a:xfrm>
                <a:prstGeom prst="rect">
                  <a:avLst/>
                </a:prstGeom>
                <a:blipFill rotWithShape="0">
                  <a:blip r:embed="rId7"/>
                  <a:stretch>
                    <a:fillRect/>
                  </a:stretch>
                </a:blipFill>
              </p:spPr>
              <p:txBody>
                <a:bodyPr/>
                <a:lstStyle/>
                <a:p>
                  <a:r>
                    <a:rPr lang="en-US">
                      <a:noFill/>
                    </a:rPr>
                    <a:t> </a:t>
                  </a:r>
                </a:p>
              </p:txBody>
            </p:sp>
          </mc:Fallback>
        </mc:AlternateContent>
      </p:grpSp>
      <mc:AlternateContent xmlns:mc="http://schemas.openxmlformats.org/markup-compatibility/2006" xmlns:a14="http://schemas.microsoft.com/office/drawing/2010/main">
        <mc:Choice Requires="a14">
          <p:sp>
            <p:nvSpPr>
              <p:cNvPr id="11" name="Rectangle 10"/>
              <p:cNvSpPr/>
              <p:nvPr/>
            </p:nvSpPr>
            <p:spPr>
              <a:xfrm>
                <a:off x="56695" y="5278606"/>
                <a:ext cx="8878209" cy="1442703"/>
              </a:xfrm>
              <a:prstGeom prst="rect">
                <a:avLst/>
              </a:prstGeom>
            </p:spPr>
            <p:txBody>
              <a:bodyPr wrap="square">
                <a:spAutoFit/>
              </a:bodyPr>
              <a:lstStyle/>
              <a:p>
                <a:r>
                  <a:rPr lang="en-US" sz="2000" dirty="0" smtClean="0"/>
                  <a:t>The reaction </a:t>
                </a:r>
                <a14:m>
                  <m:oMath xmlns:m="http://schemas.openxmlformats.org/officeDocument/2006/math">
                    <m:r>
                      <a:rPr lang="en-US" sz="2000">
                        <a:latin typeface="Cambria Math" panose="02040503050406030204" pitchFamily="18" charset="0"/>
                      </a:rPr>
                      <m:t>2</m:t>
                    </m:r>
                    <m:r>
                      <a:rPr lang="en-US" sz="2000" i="1">
                        <a:latin typeface="Cambria Math" panose="02040503050406030204" pitchFamily="18" charset="0"/>
                      </a:rPr>
                      <m:t>𝐴</m:t>
                    </m:r>
                    <m:r>
                      <a:rPr lang="en-US" sz="2000">
                        <a:latin typeface="Cambria Math" panose="02040503050406030204" pitchFamily="18" charset="0"/>
                      </a:rPr>
                      <m:t>+3</m:t>
                    </m:r>
                    <m:r>
                      <a:rPr lang="en-US" sz="2000" i="1">
                        <a:latin typeface="Cambria Math" panose="02040503050406030204" pitchFamily="18" charset="0"/>
                      </a:rPr>
                      <m:t>𝐶</m:t>
                    </m:r>
                    <m:r>
                      <a:rPr lang="en-US" sz="2000" i="1">
                        <a:latin typeface="Cambria Math" panose="02040503050406030204" pitchFamily="18" charset="0"/>
                      </a:rPr>
                      <m:t> </m:t>
                    </m:r>
                    <m:groupChr>
                      <m:groupChrPr>
                        <m:chr m:val="→"/>
                        <m:vertJc m:val="bot"/>
                        <m:ctrlPr>
                          <a:rPr lang="el-GR" sz="2000" i="1">
                            <a:latin typeface="Cambria Math" panose="02040503050406030204" pitchFamily="18" charset="0"/>
                          </a:rPr>
                        </m:ctrlPr>
                      </m:groupChrPr>
                      <m:e>
                        <m:r>
                          <m:rPr>
                            <m:brk m:alnAt="2"/>
                          </m:rPr>
                          <a:rPr lang="en-US" sz="2000" i="1">
                            <a:latin typeface="Cambria Math" panose="02040503050406030204" pitchFamily="18" charset="0"/>
                          </a:rPr>
                          <m:t>𝑓</m:t>
                        </m:r>
                        <m:r>
                          <m:rPr>
                            <m:brk m:alnAt="2"/>
                          </m:rPr>
                          <a:rPr lang="en-US" sz="2000">
                            <a:latin typeface="Cambria Math" panose="02040503050406030204" pitchFamily="18" charset="0"/>
                          </a:rPr>
                          <m:t>(</m:t>
                        </m:r>
                        <m:r>
                          <a:rPr lang="en-US" sz="2000" i="1">
                            <a:latin typeface="Cambria Math" panose="02040503050406030204" pitchFamily="18" charset="0"/>
                          </a:rPr>
                          <m:t>𝐴</m:t>
                        </m:r>
                        <m:r>
                          <a:rPr lang="en-US" sz="2000">
                            <a:latin typeface="Cambria Math" panose="02040503050406030204" pitchFamily="18" charset="0"/>
                          </a:rPr>
                          <m:t>,</m:t>
                        </m:r>
                        <m:r>
                          <a:rPr lang="en-US" sz="2000" i="1">
                            <a:latin typeface="Cambria Math" panose="02040503050406030204" pitchFamily="18" charset="0"/>
                          </a:rPr>
                          <m:t>𝐶</m:t>
                        </m:r>
                        <m:r>
                          <a:rPr lang="en-US" sz="2000">
                            <a:latin typeface="Cambria Math" panose="02040503050406030204" pitchFamily="18" charset="0"/>
                          </a:rPr>
                          <m:t>)</m:t>
                        </m:r>
                      </m:e>
                    </m:groupChr>
                    <m:r>
                      <a:rPr lang="en-US" sz="2000" i="1">
                        <a:latin typeface="Cambria Math" panose="02040503050406030204" pitchFamily="18" charset="0"/>
                      </a:rPr>
                      <m:t>𝐵</m:t>
                    </m:r>
                  </m:oMath>
                </a14:m>
                <a:r>
                  <a:rPr lang="en-US" sz="2000" dirty="0"/>
                  <a:t>, </a:t>
                </a:r>
                <a:r>
                  <a:rPr lang="en-US" sz="2000" dirty="0" smtClean="0"/>
                  <a:t>needs </a:t>
                </a:r>
                <a14:m>
                  <m:oMath xmlns:m="http://schemas.openxmlformats.org/officeDocument/2006/math">
                    <m:r>
                      <a:rPr lang="en-US" sz="2000" i="1" dirty="0">
                        <a:latin typeface="Cambria Math" panose="02040503050406030204" pitchFamily="18" charset="0"/>
                      </a:rPr>
                      <m:t>2</m:t>
                    </m:r>
                  </m:oMath>
                </a14:m>
                <a:r>
                  <a:rPr lang="en-US" sz="2000" dirty="0"/>
                  <a:t> molecules of </a:t>
                </a:r>
                <a14:m>
                  <m:oMath xmlns:m="http://schemas.openxmlformats.org/officeDocument/2006/math">
                    <m:r>
                      <a:rPr lang="en-US" sz="2000" i="1" dirty="0">
                        <a:latin typeface="Cambria Math" panose="02040503050406030204" pitchFamily="18" charset="0"/>
                      </a:rPr>
                      <m:t>𝐴</m:t>
                    </m:r>
                  </m:oMath>
                </a14:m>
                <a:r>
                  <a:rPr lang="en-US" sz="2000" dirty="0"/>
                  <a:t> </a:t>
                </a:r>
                <a14:m>
                  <m:oMath xmlns:m="http://schemas.openxmlformats.org/officeDocument/2006/math">
                    <m:r>
                      <m:rPr>
                        <m:sty m:val="p"/>
                      </m:rPr>
                      <a:rPr lang="en-US" sz="2000" dirty="0">
                        <a:latin typeface="Cambria Math" panose="02040503050406030204" pitchFamily="18" charset="0"/>
                      </a:rPr>
                      <m:t>and</m:t>
                    </m:r>
                    <m:r>
                      <a:rPr lang="en-US" sz="2000" dirty="0">
                        <a:latin typeface="Cambria Math" panose="02040503050406030204" pitchFamily="18" charset="0"/>
                      </a:rPr>
                      <m:t> </m:t>
                    </m:r>
                    <m:r>
                      <a:rPr lang="en-US" sz="2000" i="1" dirty="0">
                        <a:latin typeface="Cambria Math" panose="02040503050406030204" pitchFamily="18" charset="0"/>
                      </a:rPr>
                      <m:t>3</m:t>
                    </m:r>
                  </m:oMath>
                </a14:m>
                <a:r>
                  <a:rPr lang="en-US" sz="2000" dirty="0"/>
                  <a:t> molecules of </a:t>
                </a:r>
                <a14:m>
                  <m:oMath xmlns:m="http://schemas.openxmlformats.org/officeDocument/2006/math">
                    <m:r>
                      <a:rPr lang="en-US" sz="2000" i="1" dirty="0">
                        <a:latin typeface="Cambria Math" panose="02040503050406030204" pitchFamily="18" charset="0"/>
                      </a:rPr>
                      <m:t>𝐶</m:t>
                    </m:r>
                  </m:oMath>
                </a14:m>
                <a:r>
                  <a:rPr lang="en-US" sz="2000" dirty="0"/>
                  <a:t> in the same volume, which has probability </a:t>
                </a:r>
                <a14:m>
                  <m:oMath xmlns:m="http://schemas.openxmlformats.org/officeDocument/2006/math">
                    <m:sSup>
                      <m:sSupPr>
                        <m:ctrlPr>
                          <a:rPr lang="en-US" sz="2000" i="1" dirty="0">
                            <a:latin typeface="Cambria Math" panose="02040503050406030204" pitchFamily="18" charset="0"/>
                          </a:rPr>
                        </m:ctrlPr>
                      </m:sSupPr>
                      <m:e>
                        <m:r>
                          <a:rPr lang="en-US" sz="2000" i="1" dirty="0">
                            <a:latin typeface="Cambria Math" panose="02040503050406030204" pitchFamily="18" charset="0"/>
                          </a:rPr>
                          <m:t>𝐴</m:t>
                        </m:r>
                      </m:e>
                      <m:sup>
                        <m:r>
                          <a:rPr lang="en-US" sz="2000" i="1" dirty="0">
                            <a:latin typeface="Cambria Math" panose="02040503050406030204" pitchFamily="18" charset="0"/>
                          </a:rPr>
                          <m:t>2</m:t>
                        </m:r>
                      </m:sup>
                    </m:sSup>
                    <m:sSup>
                      <m:sSupPr>
                        <m:ctrlPr>
                          <a:rPr lang="en-US" sz="2000" i="1" dirty="0">
                            <a:latin typeface="Cambria Math" panose="02040503050406030204" pitchFamily="18" charset="0"/>
                          </a:rPr>
                        </m:ctrlPr>
                      </m:sSupPr>
                      <m:e>
                        <m:r>
                          <a:rPr lang="en-US" sz="2000" i="1" dirty="0">
                            <a:latin typeface="Cambria Math" panose="02040503050406030204" pitchFamily="18" charset="0"/>
                          </a:rPr>
                          <m:t>𝐶</m:t>
                        </m:r>
                      </m:e>
                      <m:sup>
                        <m:r>
                          <a:rPr lang="en-US" sz="2000" i="1" dirty="0">
                            <a:latin typeface="Cambria Math" panose="02040503050406030204" pitchFamily="18" charset="0"/>
                          </a:rPr>
                          <m:t>3</m:t>
                        </m:r>
                      </m:sup>
                    </m:sSup>
                  </m:oMath>
                </a14:m>
                <a:r>
                  <a:rPr lang="en-US" sz="2000" dirty="0"/>
                  <a:t>, so </a:t>
                </a:r>
                <a14:m>
                  <m:oMath xmlns:m="http://schemas.openxmlformats.org/officeDocument/2006/math">
                    <m:r>
                      <m:rPr>
                        <m:brk m:alnAt="2"/>
                      </m:rPr>
                      <a:rPr lang="en-US" sz="2000" i="1">
                        <a:latin typeface="Cambria Math" panose="02040503050406030204" pitchFamily="18" charset="0"/>
                      </a:rPr>
                      <m:t>𝑓</m:t>
                    </m:r>
                    <m:d>
                      <m:dPr>
                        <m:ctrlPr>
                          <a:rPr lang="en-US" sz="2000" i="1">
                            <a:latin typeface="Cambria Math" panose="02040503050406030204" pitchFamily="18" charset="0"/>
                          </a:rPr>
                        </m:ctrlPr>
                      </m:dPr>
                      <m:e>
                        <m:r>
                          <a:rPr lang="en-US" sz="2000" i="1">
                            <a:latin typeface="Cambria Math" panose="02040503050406030204" pitchFamily="18" charset="0"/>
                          </a:rPr>
                          <m:t>𝐴</m:t>
                        </m:r>
                      </m:e>
                    </m:d>
                    <m:r>
                      <a:rPr lang="en-US" sz="2000">
                        <a:latin typeface="Cambria Math" panose="02040503050406030204" pitchFamily="18" charset="0"/>
                      </a:rPr>
                      <m:t>=</m:t>
                    </m:r>
                    <m:r>
                      <a:rPr lang="en-US" sz="2000" i="1">
                        <a:latin typeface="Cambria Math" panose="02040503050406030204" pitchFamily="18" charset="0"/>
                      </a:rPr>
                      <m:t>𝑘</m:t>
                    </m:r>
                    <m:sSup>
                      <m:sSupPr>
                        <m:ctrlPr>
                          <a:rPr lang="en-US" sz="2000" i="1">
                            <a:latin typeface="Cambria Math" panose="02040503050406030204" pitchFamily="18" charset="0"/>
                          </a:rPr>
                        </m:ctrlPr>
                      </m:sSupPr>
                      <m:e>
                        <m:r>
                          <a:rPr lang="en-US" sz="2000" i="1">
                            <a:latin typeface="Cambria Math" panose="02040503050406030204" pitchFamily="18" charset="0"/>
                          </a:rPr>
                          <m:t>𝐴</m:t>
                        </m:r>
                      </m:e>
                      <m:sup>
                        <m:r>
                          <a:rPr lang="en-US" sz="2000">
                            <a:latin typeface="Cambria Math" panose="02040503050406030204" pitchFamily="18" charset="0"/>
                          </a:rPr>
                          <m:t>2</m:t>
                        </m:r>
                      </m:sup>
                    </m:sSup>
                    <m:sSup>
                      <m:sSupPr>
                        <m:ctrlPr>
                          <a:rPr lang="en-US" sz="2000" i="1">
                            <a:latin typeface="Cambria Math" panose="02040503050406030204" pitchFamily="18" charset="0"/>
                          </a:rPr>
                        </m:ctrlPr>
                      </m:sSupPr>
                      <m:e>
                        <m:r>
                          <m:rPr>
                            <m:sty m:val="p"/>
                          </m:rPr>
                          <a:rPr lang="en-US" sz="2000" i="0">
                            <a:latin typeface="Cambria Math" panose="02040503050406030204" pitchFamily="18" charset="0"/>
                          </a:rPr>
                          <m:t>C</m:t>
                        </m:r>
                      </m:e>
                      <m:sup>
                        <m:r>
                          <a:rPr lang="en-US" sz="2000" i="1">
                            <a:latin typeface="Cambria Math" panose="02040503050406030204" pitchFamily="18" charset="0"/>
                          </a:rPr>
                          <m:t>3</m:t>
                        </m:r>
                      </m:sup>
                    </m:sSup>
                  </m:oMath>
                </a14:m>
                <a:endParaRPr lang="en-US" sz="2000" dirty="0" smtClean="0"/>
              </a:p>
              <a:p>
                <a:r>
                  <a:rPr lang="en-US" sz="2000" b="1" dirty="0">
                    <a:solidFill>
                      <a:srgbClr val="FF0000"/>
                    </a:solidFill>
                  </a:rPr>
                  <a:t>Note that rates diverge for large concentrations, which </a:t>
                </a:r>
                <a:r>
                  <a:rPr lang="en-US" sz="2000" b="1" dirty="0" smtClean="0">
                    <a:solidFill>
                      <a:srgbClr val="FF0000"/>
                    </a:solidFill>
                  </a:rPr>
                  <a:t>can’t </a:t>
                </a:r>
                <a:r>
                  <a:rPr lang="en-US" sz="2000" b="1" dirty="0">
                    <a:solidFill>
                      <a:srgbClr val="FF0000"/>
                    </a:solidFill>
                  </a:rPr>
                  <a:t>be right in </a:t>
                </a:r>
                <a:r>
                  <a:rPr lang="en-US" sz="2000" b="1" dirty="0" smtClean="0">
                    <a:solidFill>
                      <a:srgbClr val="FF0000"/>
                    </a:solidFill>
                  </a:rPr>
                  <a:t>biology</a:t>
                </a:r>
                <a:endParaRPr lang="en-US" sz="2000" dirty="0"/>
              </a:p>
            </p:txBody>
          </p:sp>
        </mc:Choice>
        <mc:Fallback xmlns="">
          <p:sp>
            <p:nvSpPr>
              <p:cNvPr id="11" name="Rectangle 10"/>
              <p:cNvSpPr>
                <a:spLocks noRot="1" noChangeAspect="1" noMove="1" noResize="1" noEditPoints="1" noAdjustHandles="1" noChangeArrowheads="1" noChangeShapeType="1" noTextEdit="1"/>
              </p:cNvSpPr>
              <p:nvPr/>
            </p:nvSpPr>
            <p:spPr>
              <a:xfrm>
                <a:off x="56695" y="5278606"/>
                <a:ext cx="8878209" cy="1442703"/>
              </a:xfrm>
              <a:prstGeom prst="rect">
                <a:avLst/>
              </a:prstGeom>
              <a:blipFill rotWithShape="0">
                <a:blip r:embed="rId8"/>
                <a:stretch>
                  <a:fillRect l="-686" b="-6751"/>
                </a:stretch>
              </a:blipFill>
            </p:spPr>
            <p:txBody>
              <a:bodyPr/>
              <a:lstStyle/>
              <a:p>
                <a:r>
                  <a:rPr lang="en-US">
                    <a:noFill/>
                  </a:rPr>
                  <a:t> </a:t>
                </a:r>
              </a:p>
            </p:txBody>
          </p:sp>
        </mc:Fallback>
      </mc:AlternateContent>
      <p:grpSp>
        <p:nvGrpSpPr>
          <p:cNvPr id="12" name="Group 11"/>
          <p:cNvGrpSpPr/>
          <p:nvPr/>
        </p:nvGrpSpPr>
        <p:grpSpPr>
          <a:xfrm>
            <a:off x="7467600" y="609600"/>
            <a:ext cx="1422847" cy="1371600"/>
            <a:chOff x="1388874" y="1127263"/>
            <a:chExt cx="3920173" cy="3904049"/>
          </a:xfrm>
        </p:grpSpPr>
        <p:sp>
          <p:nvSpPr>
            <p:cNvPr id="13" name="object 3"/>
            <p:cNvSpPr/>
            <p:nvPr/>
          </p:nvSpPr>
          <p:spPr>
            <a:xfrm>
              <a:off x="1388874" y="1127263"/>
              <a:ext cx="3920173" cy="3904049"/>
            </a:xfrm>
            <a:prstGeom prst="rect">
              <a:avLst/>
            </a:prstGeom>
            <a:blipFill dpi="0" rotWithShape="1">
              <a:blip r:embed="rId9" cstate="print">
                <a:alphaModFix amt="46000"/>
              </a:blip>
              <a:srcRect/>
              <a:stretch>
                <a:fillRect/>
              </a:stretch>
            </a:blipFill>
          </p:spPr>
          <p:txBody>
            <a:bodyPr wrap="square" lIns="0" tIns="0" rIns="0" bIns="0" rtlCol="0"/>
            <a:lstStyle/>
            <a:p>
              <a:endParaRPr sz="1632"/>
            </a:p>
          </p:txBody>
        </p:sp>
        <p:sp>
          <p:nvSpPr>
            <p:cNvPr id="14" name="object 4"/>
            <p:cNvSpPr/>
            <p:nvPr/>
          </p:nvSpPr>
          <p:spPr>
            <a:xfrm>
              <a:off x="2831875" y="2004811"/>
              <a:ext cx="72553" cy="72553"/>
            </a:xfrm>
            <a:custGeom>
              <a:avLst/>
              <a:gdLst/>
              <a:ahLst/>
              <a:cxnLst/>
              <a:rect l="l" t="t" r="r" b="b"/>
              <a:pathLst>
                <a:path w="80010" h="80010">
                  <a:moveTo>
                    <a:pt x="39369" y="0"/>
                  </a:moveTo>
                  <a:lnTo>
                    <a:pt x="24110" y="3115"/>
                  </a:lnTo>
                  <a:lnTo>
                    <a:pt x="11588" y="11588"/>
                  </a:lnTo>
                  <a:lnTo>
                    <a:pt x="3115" y="24110"/>
                  </a:lnTo>
                  <a:lnTo>
                    <a:pt x="0" y="39370"/>
                  </a:lnTo>
                  <a:lnTo>
                    <a:pt x="3115" y="55364"/>
                  </a:lnTo>
                  <a:lnTo>
                    <a:pt x="11588" y="68262"/>
                  </a:lnTo>
                  <a:lnTo>
                    <a:pt x="24110" y="76874"/>
                  </a:lnTo>
                  <a:lnTo>
                    <a:pt x="39369" y="80010"/>
                  </a:lnTo>
                  <a:lnTo>
                    <a:pt x="55364" y="76874"/>
                  </a:lnTo>
                  <a:lnTo>
                    <a:pt x="68262" y="68262"/>
                  </a:lnTo>
                  <a:lnTo>
                    <a:pt x="76874" y="55364"/>
                  </a:lnTo>
                  <a:lnTo>
                    <a:pt x="80009" y="39370"/>
                  </a:lnTo>
                  <a:lnTo>
                    <a:pt x="76874" y="24110"/>
                  </a:lnTo>
                  <a:lnTo>
                    <a:pt x="68262" y="11588"/>
                  </a:lnTo>
                  <a:lnTo>
                    <a:pt x="55364" y="3115"/>
                  </a:lnTo>
                  <a:lnTo>
                    <a:pt x="39369" y="0"/>
                  </a:lnTo>
                  <a:close/>
                </a:path>
              </a:pathLst>
            </a:custGeom>
            <a:solidFill>
              <a:srgbClr val="00B8FF"/>
            </a:solidFill>
          </p:spPr>
          <p:txBody>
            <a:bodyPr wrap="square" lIns="0" tIns="0" rIns="0" bIns="0" rtlCol="0"/>
            <a:lstStyle/>
            <a:p>
              <a:endParaRPr sz="1632"/>
            </a:p>
          </p:txBody>
        </p:sp>
        <p:sp>
          <p:nvSpPr>
            <p:cNvPr id="15" name="object 5"/>
            <p:cNvSpPr/>
            <p:nvPr/>
          </p:nvSpPr>
          <p:spPr>
            <a:xfrm>
              <a:off x="2171988" y="3096562"/>
              <a:ext cx="72553" cy="71402"/>
            </a:xfrm>
            <a:custGeom>
              <a:avLst/>
              <a:gdLst/>
              <a:ahLst/>
              <a:cxnLst/>
              <a:rect l="l" t="t" r="r" b="b"/>
              <a:pathLst>
                <a:path w="80010" h="78739">
                  <a:moveTo>
                    <a:pt x="40640" y="0"/>
                  </a:moveTo>
                  <a:lnTo>
                    <a:pt x="24645" y="2936"/>
                  </a:lnTo>
                  <a:lnTo>
                    <a:pt x="11747" y="11112"/>
                  </a:lnTo>
                  <a:lnTo>
                    <a:pt x="3135" y="23574"/>
                  </a:lnTo>
                  <a:lnTo>
                    <a:pt x="0" y="39369"/>
                  </a:lnTo>
                  <a:lnTo>
                    <a:pt x="3135" y="54629"/>
                  </a:lnTo>
                  <a:lnTo>
                    <a:pt x="11747" y="67151"/>
                  </a:lnTo>
                  <a:lnTo>
                    <a:pt x="24645" y="75624"/>
                  </a:lnTo>
                  <a:lnTo>
                    <a:pt x="40640" y="78739"/>
                  </a:lnTo>
                  <a:lnTo>
                    <a:pt x="55899" y="75624"/>
                  </a:lnTo>
                  <a:lnTo>
                    <a:pt x="68421" y="67151"/>
                  </a:lnTo>
                  <a:lnTo>
                    <a:pt x="76894" y="54629"/>
                  </a:lnTo>
                  <a:lnTo>
                    <a:pt x="80010" y="39369"/>
                  </a:lnTo>
                  <a:lnTo>
                    <a:pt x="76894" y="23574"/>
                  </a:lnTo>
                  <a:lnTo>
                    <a:pt x="68421" y="11112"/>
                  </a:lnTo>
                  <a:lnTo>
                    <a:pt x="55899" y="2936"/>
                  </a:lnTo>
                  <a:lnTo>
                    <a:pt x="40640" y="0"/>
                  </a:lnTo>
                  <a:close/>
                </a:path>
              </a:pathLst>
            </a:custGeom>
            <a:solidFill>
              <a:srgbClr val="00B8FF"/>
            </a:solidFill>
          </p:spPr>
          <p:txBody>
            <a:bodyPr wrap="square" lIns="0" tIns="0" rIns="0" bIns="0" rtlCol="0"/>
            <a:lstStyle/>
            <a:p>
              <a:endParaRPr sz="1632"/>
            </a:p>
          </p:txBody>
        </p:sp>
        <p:sp>
          <p:nvSpPr>
            <p:cNvPr id="16" name="object 6"/>
            <p:cNvSpPr/>
            <p:nvPr/>
          </p:nvSpPr>
          <p:spPr>
            <a:xfrm>
              <a:off x="3778522" y="4829776"/>
              <a:ext cx="71402" cy="72553"/>
            </a:xfrm>
            <a:custGeom>
              <a:avLst/>
              <a:gdLst/>
              <a:ahLst/>
              <a:cxnLst/>
              <a:rect l="l" t="t" r="r" b="b"/>
              <a:pathLst>
                <a:path w="78739" h="80010">
                  <a:moveTo>
                    <a:pt x="39369" y="0"/>
                  </a:moveTo>
                  <a:lnTo>
                    <a:pt x="23574" y="3115"/>
                  </a:lnTo>
                  <a:lnTo>
                    <a:pt x="11112" y="11588"/>
                  </a:lnTo>
                  <a:lnTo>
                    <a:pt x="2936" y="24110"/>
                  </a:lnTo>
                  <a:lnTo>
                    <a:pt x="0" y="39369"/>
                  </a:lnTo>
                  <a:lnTo>
                    <a:pt x="2936" y="55364"/>
                  </a:lnTo>
                  <a:lnTo>
                    <a:pt x="11112" y="68262"/>
                  </a:lnTo>
                  <a:lnTo>
                    <a:pt x="23574" y="76874"/>
                  </a:lnTo>
                  <a:lnTo>
                    <a:pt x="39369" y="80009"/>
                  </a:lnTo>
                  <a:lnTo>
                    <a:pt x="54629" y="76874"/>
                  </a:lnTo>
                  <a:lnTo>
                    <a:pt x="67151" y="68262"/>
                  </a:lnTo>
                  <a:lnTo>
                    <a:pt x="75624" y="55364"/>
                  </a:lnTo>
                  <a:lnTo>
                    <a:pt x="78739" y="39369"/>
                  </a:lnTo>
                  <a:lnTo>
                    <a:pt x="75624" y="24110"/>
                  </a:lnTo>
                  <a:lnTo>
                    <a:pt x="67151" y="11588"/>
                  </a:lnTo>
                  <a:lnTo>
                    <a:pt x="54629" y="3115"/>
                  </a:lnTo>
                  <a:lnTo>
                    <a:pt x="39369" y="0"/>
                  </a:lnTo>
                  <a:close/>
                </a:path>
              </a:pathLst>
            </a:custGeom>
            <a:solidFill>
              <a:srgbClr val="00B8FF"/>
            </a:solidFill>
          </p:spPr>
          <p:txBody>
            <a:bodyPr wrap="square" lIns="0" tIns="0" rIns="0" bIns="0" rtlCol="0"/>
            <a:lstStyle/>
            <a:p>
              <a:endParaRPr sz="1632"/>
            </a:p>
          </p:txBody>
        </p:sp>
        <p:sp>
          <p:nvSpPr>
            <p:cNvPr id="17" name="object 7"/>
            <p:cNvSpPr/>
            <p:nvPr/>
          </p:nvSpPr>
          <p:spPr>
            <a:xfrm>
              <a:off x="2274484" y="2512682"/>
              <a:ext cx="72553" cy="71402"/>
            </a:xfrm>
            <a:custGeom>
              <a:avLst/>
              <a:gdLst/>
              <a:ahLst/>
              <a:cxnLst/>
              <a:rect l="l" t="t" r="r" b="b"/>
              <a:pathLst>
                <a:path w="80010" h="78739">
                  <a:moveTo>
                    <a:pt x="40639" y="0"/>
                  </a:moveTo>
                  <a:lnTo>
                    <a:pt x="24645" y="2936"/>
                  </a:lnTo>
                  <a:lnTo>
                    <a:pt x="11747" y="11112"/>
                  </a:lnTo>
                  <a:lnTo>
                    <a:pt x="3135" y="23574"/>
                  </a:lnTo>
                  <a:lnTo>
                    <a:pt x="0" y="39369"/>
                  </a:lnTo>
                  <a:lnTo>
                    <a:pt x="3135" y="55165"/>
                  </a:lnTo>
                  <a:lnTo>
                    <a:pt x="11747" y="67627"/>
                  </a:lnTo>
                  <a:lnTo>
                    <a:pt x="24645" y="75803"/>
                  </a:lnTo>
                  <a:lnTo>
                    <a:pt x="40639" y="78739"/>
                  </a:lnTo>
                  <a:lnTo>
                    <a:pt x="55899" y="75803"/>
                  </a:lnTo>
                  <a:lnTo>
                    <a:pt x="68421" y="67627"/>
                  </a:lnTo>
                  <a:lnTo>
                    <a:pt x="76894" y="55165"/>
                  </a:lnTo>
                  <a:lnTo>
                    <a:pt x="80010" y="39369"/>
                  </a:lnTo>
                  <a:lnTo>
                    <a:pt x="76894" y="23574"/>
                  </a:lnTo>
                  <a:lnTo>
                    <a:pt x="68421" y="11112"/>
                  </a:lnTo>
                  <a:lnTo>
                    <a:pt x="55899" y="2936"/>
                  </a:lnTo>
                  <a:lnTo>
                    <a:pt x="40639" y="0"/>
                  </a:lnTo>
                  <a:close/>
                </a:path>
              </a:pathLst>
            </a:custGeom>
            <a:solidFill>
              <a:srgbClr val="00B8FF"/>
            </a:solidFill>
          </p:spPr>
          <p:txBody>
            <a:bodyPr wrap="square" lIns="0" tIns="0" rIns="0" bIns="0" rtlCol="0"/>
            <a:lstStyle/>
            <a:p>
              <a:endParaRPr sz="1632"/>
            </a:p>
          </p:txBody>
        </p:sp>
        <p:sp>
          <p:nvSpPr>
            <p:cNvPr id="18" name="object 8"/>
            <p:cNvSpPr/>
            <p:nvPr/>
          </p:nvSpPr>
          <p:spPr>
            <a:xfrm>
              <a:off x="3276408" y="2657788"/>
              <a:ext cx="72553" cy="71402"/>
            </a:xfrm>
            <a:custGeom>
              <a:avLst/>
              <a:gdLst/>
              <a:ahLst/>
              <a:cxnLst/>
              <a:rect l="l" t="t" r="r" b="b"/>
              <a:pathLst>
                <a:path w="80010" h="78739">
                  <a:moveTo>
                    <a:pt x="40639" y="0"/>
                  </a:moveTo>
                  <a:lnTo>
                    <a:pt x="24645" y="2936"/>
                  </a:lnTo>
                  <a:lnTo>
                    <a:pt x="11747" y="11112"/>
                  </a:lnTo>
                  <a:lnTo>
                    <a:pt x="3135" y="23574"/>
                  </a:lnTo>
                  <a:lnTo>
                    <a:pt x="0" y="39370"/>
                  </a:lnTo>
                  <a:lnTo>
                    <a:pt x="3135" y="54629"/>
                  </a:lnTo>
                  <a:lnTo>
                    <a:pt x="11747" y="67151"/>
                  </a:lnTo>
                  <a:lnTo>
                    <a:pt x="24645" y="75624"/>
                  </a:lnTo>
                  <a:lnTo>
                    <a:pt x="40639" y="78739"/>
                  </a:lnTo>
                  <a:lnTo>
                    <a:pt x="55899" y="75624"/>
                  </a:lnTo>
                  <a:lnTo>
                    <a:pt x="68421" y="67151"/>
                  </a:lnTo>
                  <a:lnTo>
                    <a:pt x="76894" y="54629"/>
                  </a:lnTo>
                  <a:lnTo>
                    <a:pt x="80010" y="39370"/>
                  </a:lnTo>
                  <a:lnTo>
                    <a:pt x="76894" y="23574"/>
                  </a:lnTo>
                  <a:lnTo>
                    <a:pt x="68421" y="11112"/>
                  </a:lnTo>
                  <a:lnTo>
                    <a:pt x="55899" y="2936"/>
                  </a:lnTo>
                  <a:lnTo>
                    <a:pt x="40639" y="0"/>
                  </a:lnTo>
                  <a:close/>
                </a:path>
              </a:pathLst>
            </a:custGeom>
            <a:solidFill>
              <a:srgbClr val="00B8FF"/>
            </a:solidFill>
          </p:spPr>
          <p:txBody>
            <a:bodyPr wrap="square" lIns="0" tIns="0" rIns="0" bIns="0" rtlCol="0"/>
            <a:lstStyle/>
            <a:p>
              <a:endParaRPr sz="1632"/>
            </a:p>
          </p:txBody>
        </p:sp>
        <p:sp>
          <p:nvSpPr>
            <p:cNvPr id="19" name="object 9"/>
            <p:cNvSpPr/>
            <p:nvPr/>
          </p:nvSpPr>
          <p:spPr>
            <a:xfrm>
              <a:off x="3511341" y="3476603"/>
              <a:ext cx="72553" cy="71402"/>
            </a:xfrm>
            <a:custGeom>
              <a:avLst/>
              <a:gdLst/>
              <a:ahLst/>
              <a:cxnLst/>
              <a:rect l="l" t="t" r="r" b="b"/>
              <a:pathLst>
                <a:path w="80010" h="78739">
                  <a:moveTo>
                    <a:pt x="39370" y="0"/>
                  </a:moveTo>
                  <a:lnTo>
                    <a:pt x="24110" y="2936"/>
                  </a:lnTo>
                  <a:lnTo>
                    <a:pt x="11588" y="11112"/>
                  </a:lnTo>
                  <a:lnTo>
                    <a:pt x="3115" y="23574"/>
                  </a:lnTo>
                  <a:lnTo>
                    <a:pt x="0" y="39369"/>
                  </a:lnTo>
                  <a:lnTo>
                    <a:pt x="3115" y="54629"/>
                  </a:lnTo>
                  <a:lnTo>
                    <a:pt x="11588" y="67151"/>
                  </a:lnTo>
                  <a:lnTo>
                    <a:pt x="24110" y="75624"/>
                  </a:lnTo>
                  <a:lnTo>
                    <a:pt x="39370" y="78739"/>
                  </a:lnTo>
                  <a:lnTo>
                    <a:pt x="55364" y="75624"/>
                  </a:lnTo>
                  <a:lnTo>
                    <a:pt x="68262" y="67151"/>
                  </a:lnTo>
                  <a:lnTo>
                    <a:pt x="76874" y="54629"/>
                  </a:lnTo>
                  <a:lnTo>
                    <a:pt x="80010" y="39369"/>
                  </a:lnTo>
                  <a:lnTo>
                    <a:pt x="76874" y="23574"/>
                  </a:lnTo>
                  <a:lnTo>
                    <a:pt x="68262" y="11112"/>
                  </a:lnTo>
                  <a:lnTo>
                    <a:pt x="55364" y="2936"/>
                  </a:lnTo>
                  <a:lnTo>
                    <a:pt x="39370" y="0"/>
                  </a:lnTo>
                  <a:close/>
                </a:path>
              </a:pathLst>
            </a:custGeom>
            <a:solidFill>
              <a:srgbClr val="00B8FF"/>
            </a:solidFill>
          </p:spPr>
          <p:txBody>
            <a:bodyPr wrap="square" lIns="0" tIns="0" rIns="0" bIns="0" rtlCol="0"/>
            <a:lstStyle/>
            <a:p>
              <a:endParaRPr sz="1632"/>
            </a:p>
          </p:txBody>
        </p:sp>
        <p:sp>
          <p:nvSpPr>
            <p:cNvPr id="20" name="object 10"/>
            <p:cNvSpPr/>
            <p:nvPr/>
          </p:nvSpPr>
          <p:spPr>
            <a:xfrm>
              <a:off x="4444167" y="3144931"/>
              <a:ext cx="71402" cy="71402"/>
            </a:xfrm>
            <a:custGeom>
              <a:avLst/>
              <a:gdLst/>
              <a:ahLst/>
              <a:cxnLst/>
              <a:rect l="l" t="t" r="r" b="b"/>
              <a:pathLst>
                <a:path w="78739" h="78739">
                  <a:moveTo>
                    <a:pt x="39370" y="0"/>
                  </a:moveTo>
                  <a:lnTo>
                    <a:pt x="23574" y="2936"/>
                  </a:lnTo>
                  <a:lnTo>
                    <a:pt x="11112" y="11112"/>
                  </a:lnTo>
                  <a:lnTo>
                    <a:pt x="2936" y="23574"/>
                  </a:lnTo>
                  <a:lnTo>
                    <a:pt x="0" y="39370"/>
                  </a:lnTo>
                  <a:lnTo>
                    <a:pt x="2936" y="54629"/>
                  </a:lnTo>
                  <a:lnTo>
                    <a:pt x="11112" y="67151"/>
                  </a:lnTo>
                  <a:lnTo>
                    <a:pt x="23574" y="75624"/>
                  </a:lnTo>
                  <a:lnTo>
                    <a:pt x="39370" y="78739"/>
                  </a:lnTo>
                  <a:lnTo>
                    <a:pt x="54629" y="75624"/>
                  </a:lnTo>
                  <a:lnTo>
                    <a:pt x="67151" y="67151"/>
                  </a:lnTo>
                  <a:lnTo>
                    <a:pt x="75624" y="54629"/>
                  </a:lnTo>
                  <a:lnTo>
                    <a:pt x="78740" y="39370"/>
                  </a:lnTo>
                  <a:lnTo>
                    <a:pt x="75624" y="23574"/>
                  </a:lnTo>
                  <a:lnTo>
                    <a:pt x="67151" y="11112"/>
                  </a:lnTo>
                  <a:lnTo>
                    <a:pt x="54629" y="2936"/>
                  </a:lnTo>
                  <a:lnTo>
                    <a:pt x="39370" y="0"/>
                  </a:lnTo>
                  <a:close/>
                </a:path>
              </a:pathLst>
            </a:custGeom>
            <a:solidFill>
              <a:srgbClr val="00B8FF"/>
            </a:solidFill>
          </p:spPr>
          <p:txBody>
            <a:bodyPr wrap="square" lIns="0" tIns="0" rIns="0" bIns="0" rtlCol="0"/>
            <a:lstStyle/>
            <a:p>
              <a:endParaRPr sz="1632"/>
            </a:p>
          </p:txBody>
        </p:sp>
        <p:sp>
          <p:nvSpPr>
            <p:cNvPr id="21" name="object 11"/>
            <p:cNvSpPr/>
            <p:nvPr/>
          </p:nvSpPr>
          <p:spPr>
            <a:xfrm>
              <a:off x="2768535" y="3812881"/>
              <a:ext cx="72553" cy="72553"/>
            </a:xfrm>
            <a:custGeom>
              <a:avLst/>
              <a:gdLst/>
              <a:ahLst/>
              <a:cxnLst/>
              <a:rect l="l" t="t" r="r" b="b"/>
              <a:pathLst>
                <a:path w="80010" h="80010">
                  <a:moveTo>
                    <a:pt x="39369" y="0"/>
                  </a:moveTo>
                  <a:lnTo>
                    <a:pt x="24110" y="2936"/>
                  </a:lnTo>
                  <a:lnTo>
                    <a:pt x="11588" y="11112"/>
                  </a:lnTo>
                  <a:lnTo>
                    <a:pt x="3115" y="23574"/>
                  </a:lnTo>
                  <a:lnTo>
                    <a:pt x="0" y="39370"/>
                  </a:lnTo>
                  <a:lnTo>
                    <a:pt x="3115" y="55364"/>
                  </a:lnTo>
                  <a:lnTo>
                    <a:pt x="11588" y="68262"/>
                  </a:lnTo>
                  <a:lnTo>
                    <a:pt x="24110" y="76874"/>
                  </a:lnTo>
                  <a:lnTo>
                    <a:pt x="39369" y="80010"/>
                  </a:lnTo>
                  <a:lnTo>
                    <a:pt x="55364" y="76874"/>
                  </a:lnTo>
                  <a:lnTo>
                    <a:pt x="68262" y="68262"/>
                  </a:lnTo>
                  <a:lnTo>
                    <a:pt x="76874" y="55364"/>
                  </a:lnTo>
                  <a:lnTo>
                    <a:pt x="80009" y="39370"/>
                  </a:lnTo>
                  <a:lnTo>
                    <a:pt x="76874" y="23574"/>
                  </a:lnTo>
                  <a:lnTo>
                    <a:pt x="68262" y="11112"/>
                  </a:lnTo>
                  <a:lnTo>
                    <a:pt x="55364" y="2936"/>
                  </a:lnTo>
                  <a:lnTo>
                    <a:pt x="39369" y="0"/>
                  </a:lnTo>
                  <a:close/>
                </a:path>
              </a:pathLst>
            </a:custGeom>
            <a:solidFill>
              <a:srgbClr val="00B8FF"/>
            </a:solidFill>
          </p:spPr>
          <p:txBody>
            <a:bodyPr wrap="square" lIns="0" tIns="0" rIns="0" bIns="0" rtlCol="0"/>
            <a:lstStyle/>
            <a:p>
              <a:endParaRPr sz="1632"/>
            </a:p>
          </p:txBody>
        </p:sp>
        <p:sp>
          <p:nvSpPr>
            <p:cNvPr id="22" name="object 12"/>
            <p:cNvSpPr/>
            <p:nvPr/>
          </p:nvSpPr>
          <p:spPr>
            <a:xfrm>
              <a:off x="3986968" y="3898101"/>
              <a:ext cx="72553" cy="72553"/>
            </a:xfrm>
            <a:custGeom>
              <a:avLst/>
              <a:gdLst/>
              <a:ahLst/>
              <a:cxnLst/>
              <a:rect l="l" t="t" r="r" b="b"/>
              <a:pathLst>
                <a:path w="80010" h="80010">
                  <a:moveTo>
                    <a:pt x="39370" y="0"/>
                  </a:moveTo>
                  <a:lnTo>
                    <a:pt x="24110" y="3135"/>
                  </a:lnTo>
                  <a:lnTo>
                    <a:pt x="11588" y="11747"/>
                  </a:lnTo>
                  <a:lnTo>
                    <a:pt x="3115" y="24645"/>
                  </a:lnTo>
                  <a:lnTo>
                    <a:pt x="0" y="40640"/>
                  </a:lnTo>
                  <a:lnTo>
                    <a:pt x="3115" y="55899"/>
                  </a:lnTo>
                  <a:lnTo>
                    <a:pt x="11588" y="68421"/>
                  </a:lnTo>
                  <a:lnTo>
                    <a:pt x="24110" y="76894"/>
                  </a:lnTo>
                  <a:lnTo>
                    <a:pt x="39370" y="80010"/>
                  </a:lnTo>
                  <a:lnTo>
                    <a:pt x="55364" y="76894"/>
                  </a:lnTo>
                  <a:lnTo>
                    <a:pt x="68262" y="68421"/>
                  </a:lnTo>
                  <a:lnTo>
                    <a:pt x="76874" y="55899"/>
                  </a:lnTo>
                  <a:lnTo>
                    <a:pt x="80010" y="40640"/>
                  </a:lnTo>
                  <a:lnTo>
                    <a:pt x="76874" y="24645"/>
                  </a:lnTo>
                  <a:lnTo>
                    <a:pt x="68262" y="11747"/>
                  </a:lnTo>
                  <a:lnTo>
                    <a:pt x="55364" y="3135"/>
                  </a:lnTo>
                  <a:lnTo>
                    <a:pt x="39370" y="0"/>
                  </a:lnTo>
                  <a:close/>
                </a:path>
              </a:pathLst>
            </a:custGeom>
            <a:solidFill>
              <a:srgbClr val="00B8FF"/>
            </a:solidFill>
          </p:spPr>
          <p:txBody>
            <a:bodyPr wrap="square" lIns="0" tIns="0" rIns="0" bIns="0" rtlCol="0"/>
            <a:lstStyle/>
            <a:p>
              <a:endParaRPr sz="1632"/>
            </a:p>
          </p:txBody>
        </p:sp>
        <p:sp>
          <p:nvSpPr>
            <p:cNvPr id="23" name="object 13"/>
            <p:cNvSpPr/>
            <p:nvPr/>
          </p:nvSpPr>
          <p:spPr>
            <a:xfrm>
              <a:off x="4264512" y="2508075"/>
              <a:ext cx="72553" cy="71402"/>
            </a:xfrm>
            <a:custGeom>
              <a:avLst/>
              <a:gdLst/>
              <a:ahLst/>
              <a:cxnLst/>
              <a:rect l="l" t="t" r="r" b="b"/>
              <a:pathLst>
                <a:path w="80010" h="78739">
                  <a:moveTo>
                    <a:pt x="39369" y="0"/>
                  </a:moveTo>
                  <a:lnTo>
                    <a:pt x="24110" y="2936"/>
                  </a:lnTo>
                  <a:lnTo>
                    <a:pt x="11588" y="11112"/>
                  </a:lnTo>
                  <a:lnTo>
                    <a:pt x="3115" y="23574"/>
                  </a:lnTo>
                  <a:lnTo>
                    <a:pt x="0" y="39370"/>
                  </a:lnTo>
                  <a:lnTo>
                    <a:pt x="3115" y="54629"/>
                  </a:lnTo>
                  <a:lnTo>
                    <a:pt x="11588" y="67151"/>
                  </a:lnTo>
                  <a:lnTo>
                    <a:pt x="24110" y="75624"/>
                  </a:lnTo>
                  <a:lnTo>
                    <a:pt x="39369" y="78739"/>
                  </a:lnTo>
                  <a:lnTo>
                    <a:pt x="55364" y="75624"/>
                  </a:lnTo>
                  <a:lnTo>
                    <a:pt x="68262" y="67151"/>
                  </a:lnTo>
                  <a:lnTo>
                    <a:pt x="76874" y="54629"/>
                  </a:lnTo>
                  <a:lnTo>
                    <a:pt x="80010" y="39370"/>
                  </a:lnTo>
                  <a:lnTo>
                    <a:pt x="76874" y="23574"/>
                  </a:lnTo>
                  <a:lnTo>
                    <a:pt x="68262" y="11112"/>
                  </a:lnTo>
                  <a:lnTo>
                    <a:pt x="55364" y="2936"/>
                  </a:lnTo>
                  <a:lnTo>
                    <a:pt x="39369" y="0"/>
                  </a:lnTo>
                  <a:close/>
                </a:path>
              </a:pathLst>
            </a:custGeom>
            <a:solidFill>
              <a:srgbClr val="00B8FF"/>
            </a:solidFill>
          </p:spPr>
          <p:txBody>
            <a:bodyPr wrap="square" lIns="0" tIns="0" rIns="0" bIns="0" rtlCol="0"/>
            <a:lstStyle/>
            <a:p>
              <a:endParaRPr sz="1632"/>
            </a:p>
          </p:txBody>
        </p:sp>
        <p:sp>
          <p:nvSpPr>
            <p:cNvPr id="24" name="object 14"/>
            <p:cNvSpPr/>
            <p:nvPr/>
          </p:nvSpPr>
          <p:spPr>
            <a:xfrm>
              <a:off x="2359704" y="4549929"/>
              <a:ext cx="72553" cy="72553"/>
            </a:xfrm>
            <a:custGeom>
              <a:avLst/>
              <a:gdLst/>
              <a:ahLst/>
              <a:cxnLst/>
              <a:rect l="l" t="t" r="r" b="b"/>
              <a:pathLst>
                <a:path w="80010" h="80010">
                  <a:moveTo>
                    <a:pt x="39369" y="0"/>
                  </a:moveTo>
                  <a:lnTo>
                    <a:pt x="23574" y="3115"/>
                  </a:lnTo>
                  <a:lnTo>
                    <a:pt x="11112" y="11588"/>
                  </a:lnTo>
                  <a:lnTo>
                    <a:pt x="2936" y="24110"/>
                  </a:lnTo>
                  <a:lnTo>
                    <a:pt x="0" y="39369"/>
                  </a:lnTo>
                  <a:lnTo>
                    <a:pt x="2936" y="55364"/>
                  </a:lnTo>
                  <a:lnTo>
                    <a:pt x="11112" y="68262"/>
                  </a:lnTo>
                  <a:lnTo>
                    <a:pt x="23574" y="76874"/>
                  </a:lnTo>
                  <a:lnTo>
                    <a:pt x="39369" y="80010"/>
                  </a:lnTo>
                  <a:lnTo>
                    <a:pt x="55364" y="76874"/>
                  </a:lnTo>
                  <a:lnTo>
                    <a:pt x="68262" y="68262"/>
                  </a:lnTo>
                  <a:lnTo>
                    <a:pt x="76874" y="55364"/>
                  </a:lnTo>
                  <a:lnTo>
                    <a:pt x="80009" y="39369"/>
                  </a:lnTo>
                  <a:lnTo>
                    <a:pt x="76874" y="24110"/>
                  </a:lnTo>
                  <a:lnTo>
                    <a:pt x="68262" y="11588"/>
                  </a:lnTo>
                  <a:lnTo>
                    <a:pt x="55364" y="3115"/>
                  </a:lnTo>
                  <a:lnTo>
                    <a:pt x="39369" y="0"/>
                  </a:lnTo>
                  <a:close/>
                </a:path>
              </a:pathLst>
            </a:custGeom>
            <a:solidFill>
              <a:srgbClr val="00B8FF"/>
            </a:solidFill>
          </p:spPr>
          <p:txBody>
            <a:bodyPr wrap="square" lIns="0" tIns="0" rIns="0" bIns="0" rtlCol="0"/>
            <a:lstStyle/>
            <a:p>
              <a:endParaRPr sz="1632"/>
            </a:p>
          </p:txBody>
        </p:sp>
        <p:sp>
          <p:nvSpPr>
            <p:cNvPr id="25" name="object 15"/>
            <p:cNvSpPr/>
            <p:nvPr/>
          </p:nvSpPr>
          <p:spPr>
            <a:xfrm>
              <a:off x="3627658" y="3079288"/>
              <a:ext cx="72553" cy="72553"/>
            </a:xfrm>
            <a:custGeom>
              <a:avLst/>
              <a:gdLst/>
              <a:ahLst/>
              <a:cxnLst/>
              <a:rect l="l" t="t" r="r" b="b"/>
              <a:pathLst>
                <a:path w="80010" h="80010">
                  <a:moveTo>
                    <a:pt x="39370" y="0"/>
                  </a:moveTo>
                  <a:lnTo>
                    <a:pt x="24110" y="3115"/>
                  </a:lnTo>
                  <a:lnTo>
                    <a:pt x="11588" y="11588"/>
                  </a:lnTo>
                  <a:lnTo>
                    <a:pt x="3115" y="24110"/>
                  </a:lnTo>
                  <a:lnTo>
                    <a:pt x="0" y="39369"/>
                  </a:lnTo>
                  <a:lnTo>
                    <a:pt x="3115" y="55364"/>
                  </a:lnTo>
                  <a:lnTo>
                    <a:pt x="11588" y="68262"/>
                  </a:lnTo>
                  <a:lnTo>
                    <a:pt x="24110" y="76874"/>
                  </a:lnTo>
                  <a:lnTo>
                    <a:pt x="39370" y="80010"/>
                  </a:lnTo>
                  <a:lnTo>
                    <a:pt x="55364" y="76874"/>
                  </a:lnTo>
                  <a:lnTo>
                    <a:pt x="68262" y="68262"/>
                  </a:lnTo>
                  <a:lnTo>
                    <a:pt x="76874" y="55364"/>
                  </a:lnTo>
                  <a:lnTo>
                    <a:pt x="80010" y="39369"/>
                  </a:lnTo>
                  <a:lnTo>
                    <a:pt x="76874" y="24110"/>
                  </a:lnTo>
                  <a:lnTo>
                    <a:pt x="68262" y="11588"/>
                  </a:lnTo>
                  <a:lnTo>
                    <a:pt x="55364" y="3115"/>
                  </a:lnTo>
                  <a:lnTo>
                    <a:pt x="39370" y="0"/>
                  </a:lnTo>
                  <a:close/>
                </a:path>
              </a:pathLst>
            </a:custGeom>
            <a:solidFill>
              <a:srgbClr val="FF3366"/>
            </a:solidFill>
          </p:spPr>
          <p:txBody>
            <a:bodyPr wrap="square" lIns="0" tIns="0" rIns="0" bIns="0" rtlCol="0"/>
            <a:lstStyle/>
            <a:p>
              <a:endParaRPr sz="1632"/>
            </a:p>
          </p:txBody>
        </p:sp>
        <p:sp>
          <p:nvSpPr>
            <p:cNvPr id="26" name="object 16"/>
            <p:cNvSpPr/>
            <p:nvPr/>
          </p:nvSpPr>
          <p:spPr>
            <a:xfrm>
              <a:off x="1963541" y="3797910"/>
              <a:ext cx="71402" cy="72553"/>
            </a:xfrm>
            <a:custGeom>
              <a:avLst/>
              <a:gdLst/>
              <a:ahLst/>
              <a:cxnLst/>
              <a:rect l="l" t="t" r="r" b="b"/>
              <a:pathLst>
                <a:path w="78739" h="80010">
                  <a:moveTo>
                    <a:pt x="39369" y="0"/>
                  </a:moveTo>
                  <a:lnTo>
                    <a:pt x="23574" y="3115"/>
                  </a:lnTo>
                  <a:lnTo>
                    <a:pt x="11112" y="11588"/>
                  </a:lnTo>
                  <a:lnTo>
                    <a:pt x="2936" y="24110"/>
                  </a:lnTo>
                  <a:lnTo>
                    <a:pt x="0" y="39370"/>
                  </a:lnTo>
                  <a:lnTo>
                    <a:pt x="2936" y="55364"/>
                  </a:lnTo>
                  <a:lnTo>
                    <a:pt x="11112" y="68262"/>
                  </a:lnTo>
                  <a:lnTo>
                    <a:pt x="23574" y="76874"/>
                  </a:lnTo>
                  <a:lnTo>
                    <a:pt x="39369" y="80010"/>
                  </a:lnTo>
                  <a:lnTo>
                    <a:pt x="55165" y="76874"/>
                  </a:lnTo>
                  <a:lnTo>
                    <a:pt x="67627" y="68262"/>
                  </a:lnTo>
                  <a:lnTo>
                    <a:pt x="75803" y="55364"/>
                  </a:lnTo>
                  <a:lnTo>
                    <a:pt x="78739" y="39370"/>
                  </a:lnTo>
                  <a:lnTo>
                    <a:pt x="75803" y="24110"/>
                  </a:lnTo>
                  <a:lnTo>
                    <a:pt x="67627" y="11588"/>
                  </a:lnTo>
                  <a:lnTo>
                    <a:pt x="55165" y="3115"/>
                  </a:lnTo>
                  <a:lnTo>
                    <a:pt x="39369" y="0"/>
                  </a:lnTo>
                  <a:close/>
                </a:path>
              </a:pathLst>
            </a:custGeom>
            <a:solidFill>
              <a:srgbClr val="FF3366"/>
            </a:solidFill>
          </p:spPr>
          <p:txBody>
            <a:bodyPr wrap="square" lIns="0" tIns="0" rIns="0" bIns="0" rtlCol="0"/>
            <a:lstStyle/>
            <a:p>
              <a:endParaRPr sz="1632"/>
            </a:p>
          </p:txBody>
        </p:sp>
        <p:sp>
          <p:nvSpPr>
            <p:cNvPr id="27" name="object 17"/>
            <p:cNvSpPr/>
            <p:nvPr/>
          </p:nvSpPr>
          <p:spPr>
            <a:xfrm>
              <a:off x="3937447" y="1879281"/>
              <a:ext cx="71402" cy="71402"/>
            </a:xfrm>
            <a:custGeom>
              <a:avLst/>
              <a:gdLst/>
              <a:ahLst/>
              <a:cxnLst/>
              <a:rect l="l" t="t" r="r" b="b"/>
              <a:pathLst>
                <a:path w="78739" h="78740">
                  <a:moveTo>
                    <a:pt x="39370" y="0"/>
                  </a:moveTo>
                  <a:lnTo>
                    <a:pt x="23574" y="2936"/>
                  </a:lnTo>
                  <a:lnTo>
                    <a:pt x="11112" y="11112"/>
                  </a:lnTo>
                  <a:lnTo>
                    <a:pt x="2936" y="23574"/>
                  </a:lnTo>
                  <a:lnTo>
                    <a:pt x="0" y="39369"/>
                  </a:lnTo>
                  <a:lnTo>
                    <a:pt x="2936" y="54629"/>
                  </a:lnTo>
                  <a:lnTo>
                    <a:pt x="11112" y="67151"/>
                  </a:lnTo>
                  <a:lnTo>
                    <a:pt x="23574" y="75624"/>
                  </a:lnTo>
                  <a:lnTo>
                    <a:pt x="39370" y="78739"/>
                  </a:lnTo>
                  <a:lnTo>
                    <a:pt x="54629" y="75624"/>
                  </a:lnTo>
                  <a:lnTo>
                    <a:pt x="67151" y="67151"/>
                  </a:lnTo>
                  <a:lnTo>
                    <a:pt x="75624" y="54629"/>
                  </a:lnTo>
                  <a:lnTo>
                    <a:pt x="78740" y="39369"/>
                  </a:lnTo>
                  <a:lnTo>
                    <a:pt x="75624" y="23574"/>
                  </a:lnTo>
                  <a:lnTo>
                    <a:pt x="67151" y="11112"/>
                  </a:lnTo>
                  <a:lnTo>
                    <a:pt x="54629" y="2936"/>
                  </a:lnTo>
                  <a:lnTo>
                    <a:pt x="39370" y="0"/>
                  </a:lnTo>
                  <a:close/>
                </a:path>
              </a:pathLst>
            </a:custGeom>
            <a:solidFill>
              <a:srgbClr val="FF3366"/>
            </a:solidFill>
          </p:spPr>
          <p:txBody>
            <a:bodyPr wrap="square" lIns="0" tIns="0" rIns="0" bIns="0" rtlCol="0"/>
            <a:lstStyle/>
            <a:p>
              <a:endParaRPr sz="1632"/>
            </a:p>
          </p:txBody>
        </p:sp>
        <p:sp>
          <p:nvSpPr>
            <p:cNvPr id="28" name="object 18"/>
            <p:cNvSpPr/>
            <p:nvPr/>
          </p:nvSpPr>
          <p:spPr>
            <a:xfrm>
              <a:off x="3631112" y="4446282"/>
              <a:ext cx="72553" cy="72553"/>
            </a:xfrm>
            <a:custGeom>
              <a:avLst/>
              <a:gdLst/>
              <a:ahLst/>
              <a:cxnLst/>
              <a:rect l="l" t="t" r="r" b="b"/>
              <a:pathLst>
                <a:path w="80010" h="80010">
                  <a:moveTo>
                    <a:pt x="39369" y="0"/>
                  </a:moveTo>
                  <a:lnTo>
                    <a:pt x="24110" y="3115"/>
                  </a:lnTo>
                  <a:lnTo>
                    <a:pt x="11588" y="11588"/>
                  </a:lnTo>
                  <a:lnTo>
                    <a:pt x="3115" y="24110"/>
                  </a:lnTo>
                  <a:lnTo>
                    <a:pt x="0" y="39370"/>
                  </a:lnTo>
                  <a:lnTo>
                    <a:pt x="3115" y="55364"/>
                  </a:lnTo>
                  <a:lnTo>
                    <a:pt x="11588" y="68262"/>
                  </a:lnTo>
                  <a:lnTo>
                    <a:pt x="24110" y="76874"/>
                  </a:lnTo>
                  <a:lnTo>
                    <a:pt x="39369" y="80010"/>
                  </a:lnTo>
                  <a:lnTo>
                    <a:pt x="55364" y="76874"/>
                  </a:lnTo>
                  <a:lnTo>
                    <a:pt x="68262" y="68262"/>
                  </a:lnTo>
                  <a:lnTo>
                    <a:pt x="76874" y="55364"/>
                  </a:lnTo>
                  <a:lnTo>
                    <a:pt x="80010" y="39370"/>
                  </a:lnTo>
                  <a:lnTo>
                    <a:pt x="76874" y="24110"/>
                  </a:lnTo>
                  <a:lnTo>
                    <a:pt x="68262" y="11588"/>
                  </a:lnTo>
                  <a:lnTo>
                    <a:pt x="55364" y="3115"/>
                  </a:lnTo>
                  <a:lnTo>
                    <a:pt x="39369" y="0"/>
                  </a:lnTo>
                  <a:close/>
                </a:path>
              </a:pathLst>
            </a:custGeom>
            <a:solidFill>
              <a:srgbClr val="FF3366"/>
            </a:solidFill>
          </p:spPr>
          <p:txBody>
            <a:bodyPr wrap="square" lIns="0" tIns="0" rIns="0" bIns="0" rtlCol="0"/>
            <a:lstStyle/>
            <a:p>
              <a:endParaRPr sz="1632"/>
            </a:p>
          </p:txBody>
        </p:sp>
        <p:sp>
          <p:nvSpPr>
            <p:cNvPr id="29" name="object 19"/>
            <p:cNvSpPr/>
            <p:nvPr/>
          </p:nvSpPr>
          <p:spPr>
            <a:xfrm>
              <a:off x="2851454" y="3595222"/>
              <a:ext cx="179655" cy="207295"/>
            </a:xfrm>
            <a:custGeom>
              <a:avLst/>
              <a:gdLst/>
              <a:ahLst/>
              <a:cxnLst/>
              <a:rect l="l" t="t" r="r" b="b"/>
              <a:pathLst>
                <a:path w="198120" h="228600">
                  <a:moveTo>
                    <a:pt x="0" y="228600"/>
                  </a:moveTo>
                  <a:lnTo>
                    <a:pt x="198119" y="0"/>
                  </a:lnTo>
                </a:path>
              </a:pathLst>
            </a:custGeom>
            <a:ln w="10782">
              <a:solidFill>
                <a:srgbClr val="00B8FF"/>
              </a:solidFill>
            </a:ln>
          </p:spPr>
          <p:txBody>
            <a:bodyPr wrap="square" lIns="0" tIns="0" rIns="0" bIns="0" rtlCol="0"/>
            <a:lstStyle/>
            <a:p>
              <a:endParaRPr sz="1632"/>
            </a:p>
          </p:txBody>
        </p:sp>
        <p:sp>
          <p:nvSpPr>
            <p:cNvPr id="30" name="object 20"/>
            <p:cNvSpPr/>
            <p:nvPr/>
          </p:nvSpPr>
          <p:spPr>
            <a:xfrm>
              <a:off x="3010379" y="3542246"/>
              <a:ext cx="66795" cy="71402"/>
            </a:xfrm>
            <a:custGeom>
              <a:avLst/>
              <a:gdLst/>
              <a:ahLst/>
              <a:cxnLst/>
              <a:rect l="l" t="t" r="r" b="b"/>
              <a:pathLst>
                <a:path w="73660" h="78739">
                  <a:moveTo>
                    <a:pt x="73660" y="0"/>
                  </a:moveTo>
                  <a:lnTo>
                    <a:pt x="0" y="43179"/>
                  </a:lnTo>
                  <a:lnTo>
                    <a:pt x="40640" y="78739"/>
                  </a:lnTo>
                  <a:lnTo>
                    <a:pt x="73660" y="0"/>
                  </a:lnTo>
                  <a:close/>
                </a:path>
              </a:pathLst>
            </a:custGeom>
            <a:solidFill>
              <a:srgbClr val="00B8FF"/>
            </a:solidFill>
          </p:spPr>
          <p:txBody>
            <a:bodyPr wrap="square" lIns="0" tIns="0" rIns="0" bIns="0" rtlCol="0"/>
            <a:lstStyle/>
            <a:p>
              <a:endParaRPr sz="1632"/>
            </a:p>
          </p:txBody>
        </p:sp>
        <p:sp>
          <p:nvSpPr>
            <p:cNvPr id="31" name="object 21"/>
            <p:cNvSpPr/>
            <p:nvPr/>
          </p:nvSpPr>
          <p:spPr>
            <a:xfrm>
              <a:off x="3556255" y="3223243"/>
              <a:ext cx="64492" cy="253360"/>
            </a:xfrm>
            <a:custGeom>
              <a:avLst/>
              <a:gdLst/>
              <a:ahLst/>
              <a:cxnLst/>
              <a:rect l="l" t="t" r="r" b="b"/>
              <a:pathLst>
                <a:path w="71120" h="279400">
                  <a:moveTo>
                    <a:pt x="0" y="279400"/>
                  </a:moveTo>
                  <a:lnTo>
                    <a:pt x="71119" y="0"/>
                  </a:lnTo>
                </a:path>
              </a:pathLst>
            </a:custGeom>
            <a:ln w="10782">
              <a:solidFill>
                <a:srgbClr val="00B8FF"/>
              </a:solidFill>
            </a:ln>
          </p:spPr>
          <p:txBody>
            <a:bodyPr wrap="square" lIns="0" tIns="0" rIns="0" bIns="0" rtlCol="0"/>
            <a:lstStyle/>
            <a:p>
              <a:endParaRPr sz="1632"/>
            </a:p>
          </p:txBody>
        </p:sp>
        <p:sp>
          <p:nvSpPr>
            <p:cNvPr id="32" name="object 22"/>
            <p:cNvSpPr/>
            <p:nvPr/>
          </p:nvSpPr>
          <p:spPr>
            <a:xfrm>
              <a:off x="3596563" y="3155295"/>
              <a:ext cx="47216" cy="77160"/>
            </a:xfrm>
            <a:custGeom>
              <a:avLst/>
              <a:gdLst/>
              <a:ahLst/>
              <a:cxnLst/>
              <a:rect l="l" t="t" r="r" b="b"/>
              <a:pathLst>
                <a:path w="52070" h="85089">
                  <a:moveTo>
                    <a:pt x="45719" y="0"/>
                  </a:moveTo>
                  <a:lnTo>
                    <a:pt x="0" y="71120"/>
                  </a:lnTo>
                  <a:lnTo>
                    <a:pt x="52069" y="85090"/>
                  </a:lnTo>
                  <a:lnTo>
                    <a:pt x="45719" y="0"/>
                  </a:lnTo>
                  <a:close/>
                </a:path>
              </a:pathLst>
            </a:custGeom>
            <a:solidFill>
              <a:srgbClr val="00B8FF"/>
            </a:solidFill>
          </p:spPr>
          <p:txBody>
            <a:bodyPr wrap="square" lIns="0" tIns="0" rIns="0" bIns="0" rtlCol="0"/>
            <a:lstStyle/>
            <a:p>
              <a:endParaRPr sz="1632"/>
            </a:p>
          </p:txBody>
        </p:sp>
        <p:sp>
          <p:nvSpPr>
            <p:cNvPr id="33" name="object 23"/>
            <p:cNvSpPr/>
            <p:nvPr/>
          </p:nvSpPr>
          <p:spPr>
            <a:xfrm>
              <a:off x="3667965" y="4521138"/>
              <a:ext cx="85221" cy="223417"/>
            </a:xfrm>
            <a:custGeom>
              <a:avLst/>
              <a:gdLst/>
              <a:ahLst/>
              <a:cxnLst/>
              <a:rect l="l" t="t" r="r" b="b"/>
              <a:pathLst>
                <a:path w="93979" h="246379">
                  <a:moveTo>
                    <a:pt x="0" y="0"/>
                  </a:moveTo>
                  <a:lnTo>
                    <a:pt x="93979" y="246380"/>
                  </a:lnTo>
                </a:path>
              </a:pathLst>
            </a:custGeom>
            <a:ln w="10782">
              <a:solidFill>
                <a:srgbClr val="FF3366"/>
              </a:solidFill>
            </a:ln>
          </p:spPr>
          <p:txBody>
            <a:bodyPr wrap="square" lIns="0" tIns="0" rIns="0" bIns="0" rtlCol="0"/>
            <a:lstStyle/>
            <a:p>
              <a:endParaRPr sz="1632"/>
            </a:p>
          </p:txBody>
        </p:sp>
        <p:sp>
          <p:nvSpPr>
            <p:cNvPr id="34" name="object 24"/>
            <p:cNvSpPr/>
            <p:nvPr/>
          </p:nvSpPr>
          <p:spPr>
            <a:xfrm>
              <a:off x="3730152" y="4733038"/>
              <a:ext cx="48369" cy="77160"/>
            </a:xfrm>
            <a:custGeom>
              <a:avLst/>
              <a:gdLst/>
              <a:ahLst/>
              <a:cxnLst/>
              <a:rect l="l" t="t" r="r" b="b"/>
              <a:pathLst>
                <a:path w="53339" h="85089">
                  <a:moveTo>
                    <a:pt x="49530" y="0"/>
                  </a:moveTo>
                  <a:lnTo>
                    <a:pt x="0" y="20320"/>
                  </a:lnTo>
                  <a:lnTo>
                    <a:pt x="53340" y="85090"/>
                  </a:lnTo>
                  <a:lnTo>
                    <a:pt x="49530" y="0"/>
                  </a:lnTo>
                  <a:close/>
                </a:path>
              </a:pathLst>
            </a:custGeom>
            <a:solidFill>
              <a:srgbClr val="FF3366"/>
            </a:solidFill>
          </p:spPr>
          <p:txBody>
            <a:bodyPr wrap="square" lIns="0" tIns="0" rIns="0" bIns="0" rtlCol="0"/>
            <a:lstStyle/>
            <a:p>
              <a:endParaRPr sz="1632"/>
            </a:p>
          </p:txBody>
        </p:sp>
        <p:sp>
          <p:nvSpPr>
            <p:cNvPr id="35" name="object 25"/>
            <p:cNvSpPr/>
            <p:nvPr/>
          </p:nvSpPr>
          <p:spPr>
            <a:xfrm>
              <a:off x="2014212" y="2922665"/>
              <a:ext cx="185414" cy="162381"/>
            </a:xfrm>
            <a:custGeom>
              <a:avLst/>
              <a:gdLst/>
              <a:ahLst/>
              <a:cxnLst/>
              <a:rect l="l" t="t" r="r" b="b"/>
              <a:pathLst>
                <a:path w="204469" h="179069">
                  <a:moveTo>
                    <a:pt x="204469" y="179070"/>
                  </a:moveTo>
                  <a:lnTo>
                    <a:pt x="0" y="0"/>
                  </a:lnTo>
                </a:path>
              </a:pathLst>
            </a:custGeom>
            <a:ln w="10782">
              <a:solidFill>
                <a:srgbClr val="00B8FF"/>
              </a:solidFill>
            </a:ln>
          </p:spPr>
          <p:txBody>
            <a:bodyPr wrap="square" lIns="0" tIns="0" rIns="0" bIns="0" rtlCol="0"/>
            <a:lstStyle/>
            <a:p>
              <a:endParaRPr sz="1632"/>
            </a:p>
          </p:txBody>
        </p:sp>
        <p:sp>
          <p:nvSpPr>
            <p:cNvPr id="36" name="object 26"/>
            <p:cNvSpPr/>
            <p:nvPr/>
          </p:nvSpPr>
          <p:spPr>
            <a:xfrm>
              <a:off x="1961238" y="2876599"/>
              <a:ext cx="71402" cy="66795"/>
            </a:xfrm>
            <a:custGeom>
              <a:avLst/>
              <a:gdLst/>
              <a:ahLst/>
              <a:cxnLst/>
              <a:rect l="l" t="t" r="r" b="b"/>
              <a:pathLst>
                <a:path w="78739" h="73660">
                  <a:moveTo>
                    <a:pt x="0" y="0"/>
                  </a:moveTo>
                  <a:lnTo>
                    <a:pt x="43179" y="73660"/>
                  </a:lnTo>
                  <a:lnTo>
                    <a:pt x="78739" y="33020"/>
                  </a:lnTo>
                  <a:lnTo>
                    <a:pt x="0" y="0"/>
                  </a:lnTo>
                  <a:close/>
                </a:path>
              </a:pathLst>
            </a:custGeom>
            <a:solidFill>
              <a:srgbClr val="00B8FF"/>
            </a:solidFill>
          </p:spPr>
          <p:txBody>
            <a:bodyPr wrap="square" lIns="0" tIns="0" rIns="0" bIns="0" rtlCol="0"/>
            <a:lstStyle/>
            <a:p>
              <a:endParaRPr sz="1632"/>
            </a:p>
          </p:txBody>
        </p:sp>
        <p:sp>
          <p:nvSpPr>
            <p:cNvPr id="37" name="object 27"/>
            <p:cNvSpPr/>
            <p:nvPr/>
          </p:nvSpPr>
          <p:spPr>
            <a:xfrm>
              <a:off x="2329762" y="2475829"/>
              <a:ext cx="219963" cy="54127"/>
            </a:xfrm>
            <a:custGeom>
              <a:avLst/>
              <a:gdLst/>
              <a:ahLst/>
              <a:cxnLst/>
              <a:rect l="l" t="t" r="r" b="b"/>
              <a:pathLst>
                <a:path w="242569" h="59689">
                  <a:moveTo>
                    <a:pt x="0" y="59690"/>
                  </a:moveTo>
                  <a:lnTo>
                    <a:pt x="242569" y="0"/>
                  </a:lnTo>
                </a:path>
              </a:pathLst>
            </a:custGeom>
            <a:ln w="10782">
              <a:solidFill>
                <a:srgbClr val="00B8FF"/>
              </a:solidFill>
            </a:ln>
          </p:spPr>
          <p:txBody>
            <a:bodyPr wrap="square" lIns="0" tIns="0" rIns="0" bIns="0" rtlCol="0"/>
            <a:lstStyle/>
            <a:p>
              <a:endParaRPr sz="1632"/>
            </a:p>
          </p:txBody>
        </p:sp>
        <p:sp>
          <p:nvSpPr>
            <p:cNvPr id="38" name="object 28"/>
            <p:cNvSpPr/>
            <p:nvPr/>
          </p:nvSpPr>
          <p:spPr>
            <a:xfrm>
              <a:off x="2540512" y="2452797"/>
              <a:ext cx="77160" cy="47216"/>
            </a:xfrm>
            <a:custGeom>
              <a:avLst/>
              <a:gdLst/>
              <a:ahLst/>
              <a:cxnLst/>
              <a:rect l="l" t="t" r="r" b="b"/>
              <a:pathLst>
                <a:path w="85089" h="52069">
                  <a:moveTo>
                    <a:pt x="0" y="0"/>
                  </a:moveTo>
                  <a:lnTo>
                    <a:pt x="13969" y="52070"/>
                  </a:lnTo>
                  <a:lnTo>
                    <a:pt x="85090" y="6350"/>
                  </a:lnTo>
                  <a:lnTo>
                    <a:pt x="0" y="0"/>
                  </a:lnTo>
                  <a:close/>
                </a:path>
              </a:pathLst>
            </a:custGeom>
            <a:solidFill>
              <a:srgbClr val="00B8FF"/>
            </a:solidFill>
          </p:spPr>
          <p:txBody>
            <a:bodyPr wrap="square" lIns="0" tIns="0" rIns="0" bIns="0" rtlCol="0"/>
            <a:lstStyle/>
            <a:p>
              <a:endParaRPr sz="1632"/>
            </a:p>
          </p:txBody>
        </p:sp>
        <p:sp>
          <p:nvSpPr>
            <p:cNvPr id="39" name="object 29"/>
            <p:cNvSpPr/>
            <p:nvPr/>
          </p:nvSpPr>
          <p:spPr>
            <a:xfrm>
              <a:off x="2036095" y="3868159"/>
              <a:ext cx="362766" cy="254512"/>
            </a:xfrm>
            <a:custGeom>
              <a:avLst/>
              <a:gdLst/>
              <a:ahLst/>
              <a:cxnLst/>
              <a:rect l="l" t="t" r="r" b="b"/>
              <a:pathLst>
                <a:path w="400050" h="280670">
                  <a:moveTo>
                    <a:pt x="0" y="0"/>
                  </a:moveTo>
                  <a:lnTo>
                    <a:pt x="400050" y="280669"/>
                  </a:lnTo>
                </a:path>
              </a:pathLst>
            </a:custGeom>
            <a:ln w="10782">
              <a:solidFill>
                <a:srgbClr val="FF3366"/>
              </a:solidFill>
            </a:ln>
          </p:spPr>
          <p:txBody>
            <a:bodyPr wrap="square" lIns="0" tIns="0" rIns="0" bIns="0" rtlCol="0"/>
            <a:lstStyle/>
            <a:p>
              <a:endParaRPr sz="1632"/>
            </a:p>
          </p:txBody>
        </p:sp>
        <p:sp>
          <p:nvSpPr>
            <p:cNvPr id="40" name="object 30"/>
            <p:cNvSpPr/>
            <p:nvPr/>
          </p:nvSpPr>
          <p:spPr>
            <a:xfrm>
              <a:off x="2381586" y="4100791"/>
              <a:ext cx="74856" cy="62188"/>
            </a:xfrm>
            <a:custGeom>
              <a:avLst/>
              <a:gdLst/>
              <a:ahLst/>
              <a:cxnLst/>
              <a:rect l="l" t="t" r="r" b="b"/>
              <a:pathLst>
                <a:path w="82550" h="68579">
                  <a:moveTo>
                    <a:pt x="31750" y="0"/>
                  </a:moveTo>
                  <a:lnTo>
                    <a:pt x="0" y="43179"/>
                  </a:lnTo>
                  <a:lnTo>
                    <a:pt x="82550" y="68579"/>
                  </a:lnTo>
                  <a:lnTo>
                    <a:pt x="31750" y="0"/>
                  </a:lnTo>
                  <a:close/>
                </a:path>
              </a:pathLst>
            </a:custGeom>
            <a:solidFill>
              <a:srgbClr val="FF3366"/>
            </a:solidFill>
          </p:spPr>
          <p:txBody>
            <a:bodyPr wrap="square" lIns="0" tIns="0" rIns="0" bIns="0" rtlCol="0"/>
            <a:lstStyle/>
            <a:p>
              <a:endParaRPr sz="1632"/>
            </a:p>
          </p:txBody>
        </p:sp>
        <p:sp>
          <p:nvSpPr>
            <p:cNvPr id="41" name="object 31"/>
            <p:cNvSpPr/>
            <p:nvPr/>
          </p:nvSpPr>
          <p:spPr>
            <a:xfrm>
              <a:off x="4059521" y="3933803"/>
              <a:ext cx="575819" cy="59885"/>
            </a:xfrm>
            <a:custGeom>
              <a:avLst/>
              <a:gdLst/>
              <a:ahLst/>
              <a:cxnLst/>
              <a:rect l="l" t="t" r="r" b="b"/>
              <a:pathLst>
                <a:path w="635000" h="66039">
                  <a:moveTo>
                    <a:pt x="0" y="0"/>
                  </a:moveTo>
                  <a:lnTo>
                    <a:pt x="635000" y="66039"/>
                  </a:lnTo>
                </a:path>
              </a:pathLst>
            </a:custGeom>
            <a:ln w="10782">
              <a:solidFill>
                <a:srgbClr val="00B8FF"/>
              </a:solidFill>
            </a:ln>
          </p:spPr>
          <p:txBody>
            <a:bodyPr wrap="square" lIns="0" tIns="0" rIns="0" bIns="0" rtlCol="0"/>
            <a:lstStyle/>
            <a:p>
              <a:endParaRPr sz="1632"/>
            </a:p>
          </p:txBody>
        </p:sp>
        <p:sp>
          <p:nvSpPr>
            <p:cNvPr id="42" name="object 32"/>
            <p:cNvSpPr/>
            <p:nvPr/>
          </p:nvSpPr>
          <p:spPr>
            <a:xfrm>
              <a:off x="4629582" y="3968352"/>
              <a:ext cx="76008" cy="49520"/>
            </a:xfrm>
            <a:custGeom>
              <a:avLst/>
              <a:gdLst/>
              <a:ahLst/>
              <a:cxnLst/>
              <a:rect l="l" t="t" r="r" b="b"/>
              <a:pathLst>
                <a:path w="83820" h="54610">
                  <a:moveTo>
                    <a:pt x="6350" y="0"/>
                  </a:moveTo>
                  <a:lnTo>
                    <a:pt x="0" y="54610"/>
                  </a:lnTo>
                  <a:lnTo>
                    <a:pt x="83820" y="35560"/>
                  </a:lnTo>
                  <a:lnTo>
                    <a:pt x="6350" y="0"/>
                  </a:lnTo>
                  <a:close/>
                </a:path>
              </a:pathLst>
            </a:custGeom>
            <a:solidFill>
              <a:srgbClr val="00B8FF"/>
            </a:solidFill>
          </p:spPr>
          <p:txBody>
            <a:bodyPr wrap="square" lIns="0" tIns="0" rIns="0" bIns="0" rtlCol="0"/>
            <a:lstStyle/>
            <a:p>
              <a:endParaRPr sz="1632"/>
            </a:p>
          </p:txBody>
        </p:sp>
      </p:grpSp>
      <p:pic>
        <p:nvPicPr>
          <p:cNvPr id="47" name="Picture 46" descr="Biocomplexity Logo"/>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456998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90501"/>
            <a:ext cx="8229600" cy="1028701"/>
          </a:xfrm>
        </p:spPr>
        <p:txBody>
          <a:bodyPr/>
          <a:lstStyle/>
          <a:p>
            <a:r>
              <a:rPr lang="en-US" b="1" dirty="0" smtClean="0">
                <a:solidFill>
                  <a:srgbClr val="0000CC"/>
                </a:solidFill>
              </a:rPr>
              <a:t>Mass-Action Caveats</a:t>
            </a:r>
            <a:endParaRPr lang="en-US" b="1" dirty="0">
              <a:solidFill>
                <a:srgbClr val="0000CC"/>
              </a:solidFill>
            </a:endParaRPr>
          </a:p>
        </p:txBody>
      </p:sp>
      <p:sp>
        <p:nvSpPr>
          <p:cNvPr id="3" name="Content Placeholder 2"/>
          <p:cNvSpPr>
            <a:spLocks noGrp="1"/>
          </p:cNvSpPr>
          <p:nvPr>
            <p:ph idx="1"/>
          </p:nvPr>
        </p:nvSpPr>
        <p:spPr>
          <a:xfrm>
            <a:off x="133548" y="668268"/>
            <a:ext cx="6380187" cy="2677656"/>
          </a:xfrm>
        </p:spPr>
        <p:txBody>
          <a:bodyPr wrap="square">
            <a:spAutoFit/>
          </a:bodyPr>
          <a:lstStyle/>
          <a:p>
            <a:pPr marL="0" indent="0">
              <a:buNone/>
            </a:pPr>
            <a:r>
              <a:rPr lang="en-US" sz="2800" dirty="0" smtClean="0">
                <a:solidFill>
                  <a:schemeClr val="accent2">
                    <a:lumMod val="75000"/>
                  </a:schemeClr>
                </a:solidFill>
              </a:rPr>
              <a:t>The assumption that the occupancy depends linearly on the concentration </a:t>
            </a:r>
            <a:r>
              <a:rPr lang="en-US" sz="2800" b="1" dirty="0" smtClean="0">
                <a:solidFill>
                  <a:schemeClr val="accent2">
                    <a:lumMod val="75000"/>
                  </a:schemeClr>
                </a:solidFill>
              </a:rPr>
              <a:t>only</a:t>
            </a:r>
            <a:r>
              <a:rPr lang="en-US" sz="2800" dirty="0" smtClean="0">
                <a:solidFill>
                  <a:schemeClr val="accent2">
                    <a:lumMod val="75000"/>
                  </a:schemeClr>
                </a:solidFill>
              </a:rPr>
              <a:t> holds </a:t>
            </a:r>
            <a:r>
              <a:rPr lang="en-US" sz="2800" dirty="0">
                <a:solidFill>
                  <a:schemeClr val="accent2">
                    <a:lumMod val="75000"/>
                  </a:schemeClr>
                </a:solidFill>
              </a:rPr>
              <a:t>if </a:t>
            </a:r>
            <a:r>
              <a:rPr lang="en-US" sz="2800" b="1" dirty="0">
                <a:solidFill>
                  <a:schemeClr val="accent2">
                    <a:lumMod val="75000"/>
                  </a:schemeClr>
                </a:solidFill>
              </a:rPr>
              <a:t>the presence of one molecule in the volume doesn’t change the probability of having a second molecule in the </a:t>
            </a:r>
            <a:r>
              <a:rPr lang="en-US" sz="2800" b="1" dirty="0" smtClean="0">
                <a:solidFill>
                  <a:schemeClr val="accent2">
                    <a:lumMod val="75000"/>
                  </a:schemeClr>
                </a:solidFill>
              </a:rPr>
              <a:t>volume</a:t>
            </a:r>
          </a:p>
        </p:txBody>
      </p:sp>
      <p:grpSp>
        <p:nvGrpSpPr>
          <p:cNvPr id="12" name="Group 11"/>
          <p:cNvGrpSpPr/>
          <p:nvPr/>
        </p:nvGrpSpPr>
        <p:grpSpPr>
          <a:xfrm>
            <a:off x="6477000" y="685800"/>
            <a:ext cx="2337247" cy="2266765"/>
            <a:chOff x="1388874" y="1127263"/>
            <a:chExt cx="3920173" cy="3904049"/>
          </a:xfrm>
        </p:grpSpPr>
        <p:sp>
          <p:nvSpPr>
            <p:cNvPr id="13" name="object 3"/>
            <p:cNvSpPr/>
            <p:nvPr/>
          </p:nvSpPr>
          <p:spPr>
            <a:xfrm>
              <a:off x="1388874" y="1127263"/>
              <a:ext cx="3920173" cy="3904049"/>
            </a:xfrm>
            <a:prstGeom prst="rect">
              <a:avLst/>
            </a:prstGeom>
            <a:blipFill dpi="0" rotWithShape="1">
              <a:blip r:embed="rId2" cstate="print">
                <a:alphaModFix amt="46000"/>
              </a:blip>
              <a:srcRect/>
              <a:stretch>
                <a:fillRect/>
              </a:stretch>
            </a:blipFill>
          </p:spPr>
          <p:txBody>
            <a:bodyPr wrap="square" lIns="0" tIns="0" rIns="0" bIns="0" rtlCol="0"/>
            <a:lstStyle/>
            <a:p>
              <a:endParaRPr sz="1632"/>
            </a:p>
          </p:txBody>
        </p:sp>
        <p:sp>
          <p:nvSpPr>
            <p:cNvPr id="14" name="object 4"/>
            <p:cNvSpPr/>
            <p:nvPr/>
          </p:nvSpPr>
          <p:spPr>
            <a:xfrm>
              <a:off x="2831875" y="2004811"/>
              <a:ext cx="72553" cy="72553"/>
            </a:xfrm>
            <a:custGeom>
              <a:avLst/>
              <a:gdLst/>
              <a:ahLst/>
              <a:cxnLst/>
              <a:rect l="l" t="t" r="r" b="b"/>
              <a:pathLst>
                <a:path w="80010" h="80010">
                  <a:moveTo>
                    <a:pt x="39369" y="0"/>
                  </a:moveTo>
                  <a:lnTo>
                    <a:pt x="24110" y="3115"/>
                  </a:lnTo>
                  <a:lnTo>
                    <a:pt x="11588" y="11588"/>
                  </a:lnTo>
                  <a:lnTo>
                    <a:pt x="3115" y="24110"/>
                  </a:lnTo>
                  <a:lnTo>
                    <a:pt x="0" y="39370"/>
                  </a:lnTo>
                  <a:lnTo>
                    <a:pt x="3115" y="55364"/>
                  </a:lnTo>
                  <a:lnTo>
                    <a:pt x="11588" y="68262"/>
                  </a:lnTo>
                  <a:lnTo>
                    <a:pt x="24110" y="76874"/>
                  </a:lnTo>
                  <a:lnTo>
                    <a:pt x="39369" y="80010"/>
                  </a:lnTo>
                  <a:lnTo>
                    <a:pt x="55364" y="76874"/>
                  </a:lnTo>
                  <a:lnTo>
                    <a:pt x="68262" y="68262"/>
                  </a:lnTo>
                  <a:lnTo>
                    <a:pt x="76874" y="55364"/>
                  </a:lnTo>
                  <a:lnTo>
                    <a:pt x="80009" y="39370"/>
                  </a:lnTo>
                  <a:lnTo>
                    <a:pt x="76874" y="24110"/>
                  </a:lnTo>
                  <a:lnTo>
                    <a:pt x="68262" y="11588"/>
                  </a:lnTo>
                  <a:lnTo>
                    <a:pt x="55364" y="3115"/>
                  </a:lnTo>
                  <a:lnTo>
                    <a:pt x="39369" y="0"/>
                  </a:lnTo>
                  <a:close/>
                </a:path>
              </a:pathLst>
            </a:custGeom>
            <a:solidFill>
              <a:srgbClr val="00B8FF"/>
            </a:solidFill>
          </p:spPr>
          <p:txBody>
            <a:bodyPr wrap="square" lIns="0" tIns="0" rIns="0" bIns="0" rtlCol="0"/>
            <a:lstStyle/>
            <a:p>
              <a:endParaRPr sz="1632"/>
            </a:p>
          </p:txBody>
        </p:sp>
        <p:sp>
          <p:nvSpPr>
            <p:cNvPr id="15" name="object 5"/>
            <p:cNvSpPr/>
            <p:nvPr/>
          </p:nvSpPr>
          <p:spPr>
            <a:xfrm>
              <a:off x="2171988" y="3096562"/>
              <a:ext cx="72553" cy="71402"/>
            </a:xfrm>
            <a:custGeom>
              <a:avLst/>
              <a:gdLst/>
              <a:ahLst/>
              <a:cxnLst/>
              <a:rect l="l" t="t" r="r" b="b"/>
              <a:pathLst>
                <a:path w="80010" h="78739">
                  <a:moveTo>
                    <a:pt x="40640" y="0"/>
                  </a:moveTo>
                  <a:lnTo>
                    <a:pt x="24645" y="2936"/>
                  </a:lnTo>
                  <a:lnTo>
                    <a:pt x="11747" y="11112"/>
                  </a:lnTo>
                  <a:lnTo>
                    <a:pt x="3135" y="23574"/>
                  </a:lnTo>
                  <a:lnTo>
                    <a:pt x="0" y="39369"/>
                  </a:lnTo>
                  <a:lnTo>
                    <a:pt x="3135" y="54629"/>
                  </a:lnTo>
                  <a:lnTo>
                    <a:pt x="11747" y="67151"/>
                  </a:lnTo>
                  <a:lnTo>
                    <a:pt x="24645" y="75624"/>
                  </a:lnTo>
                  <a:lnTo>
                    <a:pt x="40640" y="78739"/>
                  </a:lnTo>
                  <a:lnTo>
                    <a:pt x="55899" y="75624"/>
                  </a:lnTo>
                  <a:lnTo>
                    <a:pt x="68421" y="67151"/>
                  </a:lnTo>
                  <a:lnTo>
                    <a:pt x="76894" y="54629"/>
                  </a:lnTo>
                  <a:lnTo>
                    <a:pt x="80010" y="39369"/>
                  </a:lnTo>
                  <a:lnTo>
                    <a:pt x="76894" y="23574"/>
                  </a:lnTo>
                  <a:lnTo>
                    <a:pt x="68421" y="11112"/>
                  </a:lnTo>
                  <a:lnTo>
                    <a:pt x="55899" y="2936"/>
                  </a:lnTo>
                  <a:lnTo>
                    <a:pt x="40640" y="0"/>
                  </a:lnTo>
                  <a:close/>
                </a:path>
              </a:pathLst>
            </a:custGeom>
            <a:solidFill>
              <a:srgbClr val="00B8FF"/>
            </a:solidFill>
          </p:spPr>
          <p:txBody>
            <a:bodyPr wrap="square" lIns="0" tIns="0" rIns="0" bIns="0" rtlCol="0"/>
            <a:lstStyle/>
            <a:p>
              <a:endParaRPr sz="1632"/>
            </a:p>
          </p:txBody>
        </p:sp>
        <p:sp>
          <p:nvSpPr>
            <p:cNvPr id="16" name="object 6"/>
            <p:cNvSpPr/>
            <p:nvPr/>
          </p:nvSpPr>
          <p:spPr>
            <a:xfrm>
              <a:off x="3778522" y="4829776"/>
              <a:ext cx="71402" cy="72553"/>
            </a:xfrm>
            <a:custGeom>
              <a:avLst/>
              <a:gdLst/>
              <a:ahLst/>
              <a:cxnLst/>
              <a:rect l="l" t="t" r="r" b="b"/>
              <a:pathLst>
                <a:path w="78739" h="80010">
                  <a:moveTo>
                    <a:pt x="39369" y="0"/>
                  </a:moveTo>
                  <a:lnTo>
                    <a:pt x="23574" y="3115"/>
                  </a:lnTo>
                  <a:lnTo>
                    <a:pt x="11112" y="11588"/>
                  </a:lnTo>
                  <a:lnTo>
                    <a:pt x="2936" y="24110"/>
                  </a:lnTo>
                  <a:lnTo>
                    <a:pt x="0" y="39369"/>
                  </a:lnTo>
                  <a:lnTo>
                    <a:pt x="2936" y="55364"/>
                  </a:lnTo>
                  <a:lnTo>
                    <a:pt x="11112" y="68262"/>
                  </a:lnTo>
                  <a:lnTo>
                    <a:pt x="23574" y="76874"/>
                  </a:lnTo>
                  <a:lnTo>
                    <a:pt x="39369" y="80009"/>
                  </a:lnTo>
                  <a:lnTo>
                    <a:pt x="54629" y="76874"/>
                  </a:lnTo>
                  <a:lnTo>
                    <a:pt x="67151" y="68262"/>
                  </a:lnTo>
                  <a:lnTo>
                    <a:pt x="75624" y="55364"/>
                  </a:lnTo>
                  <a:lnTo>
                    <a:pt x="78739" y="39369"/>
                  </a:lnTo>
                  <a:lnTo>
                    <a:pt x="75624" y="24110"/>
                  </a:lnTo>
                  <a:lnTo>
                    <a:pt x="67151" y="11588"/>
                  </a:lnTo>
                  <a:lnTo>
                    <a:pt x="54629" y="3115"/>
                  </a:lnTo>
                  <a:lnTo>
                    <a:pt x="39369" y="0"/>
                  </a:lnTo>
                  <a:close/>
                </a:path>
              </a:pathLst>
            </a:custGeom>
            <a:solidFill>
              <a:srgbClr val="00B8FF"/>
            </a:solidFill>
          </p:spPr>
          <p:txBody>
            <a:bodyPr wrap="square" lIns="0" tIns="0" rIns="0" bIns="0" rtlCol="0"/>
            <a:lstStyle/>
            <a:p>
              <a:endParaRPr sz="1632"/>
            </a:p>
          </p:txBody>
        </p:sp>
        <p:sp>
          <p:nvSpPr>
            <p:cNvPr id="17" name="object 7"/>
            <p:cNvSpPr/>
            <p:nvPr/>
          </p:nvSpPr>
          <p:spPr>
            <a:xfrm>
              <a:off x="2274484" y="2512682"/>
              <a:ext cx="72553" cy="71402"/>
            </a:xfrm>
            <a:custGeom>
              <a:avLst/>
              <a:gdLst/>
              <a:ahLst/>
              <a:cxnLst/>
              <a:rect l="l" t="t" r="r" b="b"/>
              <a:pathLst>
                <a:path w="80010" h="78739">
                  <a:moveTo>
                    <a:pt x="40639" y="0"/>
                  </a:moveTo>
                  <a:lnTo>
                    <a:pt x="24645" y="2936"/>
                  </a:lnTo>
                  <a:lnTo>
                    <a:pt x="11747" y="11112"/>
                  </a:lnTo>
                  <a:lnTo>
                    <a:pt x="3135" y="23574"/>
                  </a:lnTo>
                  <a:lnTo>
                    <a:pt x="0" y="39369"/>
                  </a:lnTo>
                  <a:lnTo>
                    <a:pt x="3135" y="55165"/>
                  </a:lnTo>
                  <a:lnTo>
                    <a:pt x="11747" y="67627"/>
                  </a:lnTo>
                  <a:lnTo>
                    <a:pt x="24645" y="75803"/>
                  </a:lnTo>
                  <a:lnTo>
                    <a:pt x="40639" y="78739"/>
                  </a:lnTo>
                  <a:lnTo>
                    <a:pt x="55899" y="75803"/>
                  </a:lnTo>
                  <a:lnTo>
                    <a:pt x="68421" y="67627"/>
                  </a:lnTo>
                  <a:lnTo>
                    <a:pt x="76894" y="55165"/>
                  </a:lnTo>
                  <a:lnTo>
                    <a:pt x="80010" y="39369"/>
                  </a:lnTo>
                  <a:lnTo>
                    <a:pt x="76894" y="23574"/>
                  </a:lnTo>
                  <a:lnTo>
                    <a:pt x="68421" y="11112"/>
                  </a:lnTo>
                  <a:lnTo>
                    <a:pt x="55899" y="2936"/>
                  </a:lnTo>
                  <a:lnTo>
                    <a:pt x="40639" y="0"/>
                  </a:lnTo>
                  <a:close/>
                </a:path>
              </a:pathLst>
            </a:custGeom>
            <a:solidFill>
              <a:srgbClr val="00B8FF"/>
            </a:solidFill>
          </p:spPr>
          <p:txBody>
            <a:bodyPr wrap="square" lIns="0" tIns="0" rIns="0" bIns="0" rtlCol="0"/>
            <a:lstStyle/>
            <a:p>
              <a:endParaRPr sz="1632"/>
            </a:p>
          </p:txBody>
        </p:sp>
        <p:sp>
          <p:nvSpPr>
            <p:cNvPr id="18" name="object 8"/>
            <p:cNvSpPr/>
            <p:nvPr/>
          </p:nvSpPr>
          <p:spPr>
            <a:xfrm>
              <a:off x="3276408" y="2657788"/>
              <a:ext cx="72553" cy="71402"/>
            </a:xfrm>
            <a:custGeom>
              <a:avLst/>
              <a:gdLst/>
              <a:ahLst/>
              <a:cxnLst/>
              <a:rect l="l" t="t" r="r" b="b"/>
              <a:pathLst>
                <a:path w="80010" h="78739">
                  <a:moveTo>
                    <a:pt x="40639" y="0"/>
                  </a:moveTo>
                  <a:lnTo>
                    <a:pt x="24645" y="2936"/>
                  </a:lnTo>
                  <a:lnTo>
                    <a:pt x="11747" y="11112"/>
                  </a:lnTo>
                  <a:lnTo>
                    <a:pt x="3135" y="23574"/>
                  </a:lnTo>
                  <a:lnTo>
                    <a:pt x="0" y="39370"/>
                  </a:lnTo>
                  <a:lnTo>
                    <a:pt x="3135" y="54629"/>
                  </a:lnTo>
                  <a:lnTo>
                    <a:pt x="11747" y="67151"/>
                  </a:lnTo>
                  <a:lnTo>
                    <a:pt x="24645" y="75624"/>
                  </a:lnTo>
                  <a:lnTo>
                    <a:pt x="40639" y="78739"/>
                  </a:lnTo>
                  <a:lnTo>
                    <a:pt x="55899" y="75624"/>
                  </a:lnTo>
                  <a:lnTo>
                    <a:pt x="68421" y="67151"/>
                  </a:lnTo>
                  <a:lnTo>
                    <a:pt x="76894" y="54629"/>
                  </a:lnTo>
                  <a:lnTo>
                    <a:pt x="80010" y="39370"/>
                  </a:lnTo>
                  <a:lnTo>
                    <a:pt x="76894" y="23574"/>
                  </a:lnTo>
                  <a:lnTo>
                    <a:pt x="68421" y="11112"/>
                  </a:lnTo>
                  <a:lnTo>
                    <a:pt x="55899" y="2936"/>
                  </a:lnTo>
                  <a:lnTo>
                    <a:pt x="40639" y="0"/>
                  </a:lnTo>
                  <a:close/>
                </a:path>
              </a:pathLst>
            </a:custGeom>
            <a:solidFill>
              <a:srgbClr val="00B8FF"/>
            </a:solidFill>
          </p:spPr>
          <p:txBody>
            <a:bodyPr wrap="square" lIns="0" tIns="0" rIns="0" bIns="0" rtlCol="0"/>
            <a:lstStyle/>
            <a:p>
              <a:endParaRPr sz="1632"/>
            </a:p>
          </p:txBody>
        </p:sp>
        <p:sp>
          <p:nvSpPr>
            <p:cNvPr id="19" name="object 9"/>
            <p:cNvSpPr/>
            <p:nvPr/>
          </p:nvSpPr>
          <p:spPr>
            <a:xfrm>
              <a:off x="3511341" y="3476603"/>
              <a:ext cx="72553" cy="71402"/>
            </a:xfrm>
            <a:custGeom>
              <a:avLst/>
              <a:gdLst/>
              <a:ahLst/>
              <a:cxnLst/>
              <a:rect l="l" t="t" r="r" b="b"/>
              <a:pathLst>
                <a:path w="80010" h="78739">
                  <a:moveTo>
                    <a:pt x="39370" y="0"/>
                  </a:moveTo>
                  <a:lnTo>
                    <a:pt x="24110" y="2936"/>
                  </a:lnTo>
                  <a:lnTo>
                    <a:pt x="11588" y="11112"/>
                  </a:lnTo>
                  <a:lnTo>
                    <a:pt x="3115" y="23574"/>
                  </a:lnTo>
                  <a:lnTo>
                    <a:pt x="0" y="39369"/>
                  </a:lnTo>
                  <a:lnTo>
                    <a:pt x="3115" y="54629"/>
                  </a:lnTo>
                  <a:lnTo>
                    <a:pt x="11588" y="67151"/>
                  </a:lnTo>
                  <a:lnTo>
                    <a:pt x="24110" y="75624"/>
                  </a:lnTo>
                  <a:lnTo>
                    <a:pt x="39370" y="78739"/>
                  </a:lnTo>
                  <a:lnTo>
                    <a:pt x="55364" y="75624"/>
                  </a:lnTo>
                  <a:lnTo>
                    <a:pt x="68262" y="67151"/>
                  </a:lnTo>
                  <a:lnTo>
                    <a:pt x="76874" y="54629"/>
                  </a:lnTo>
                  <a:lnTo>
                    <a:pt x="80010" y="39369"/>
                  </a:lnTo>
                  <a:lnTo>
                    <a:pt x="76874" y="23574"/>
                  </a:lnTo>
                  <a:lnTo>
                    <a:pt x="68262" y="11112"/>
                  </a:lnTo>
                  <a:lnTo>
                    <a:pt x="55364" y="2936"/>
                  </a:lnTo>
                  <a:lnTo>
                    <a:pt x="39370" y="0"/>
                  </a:lnTo>
                  <a:close/>
                </a:path>
              </a:pathLst>
            </a:custGeom>
            <a:solidFill>
              <a:srgbClr val="00B8FF"/>
            </a:solidFill>
          </p:spPr>
          <p:txBody>
            <a:bodyPr wrap="square" lIns="0" tIns="0" rIns="0" bIns="0" rtlCol="0"/>
            <a:lstStyle/>
            <a:p>
              <a:endParaRPr sz="1632"/>
            </a:p>
          </p:txBody>
        </p:sp>
        <p:sp>
          <p:nvSpPr>
            <p:cNvPr id="20" name="object 10"/>
            <p:cNvSpPr/>
            <p:nvPr/>
          </p:nvSpPr>
          <p:spPr>
            <a:xfrm>
              <a:off x="4444167" y="3144931"/>
              <a:ext cx="71402" cy="71402"/>
            </a:xfrm>
            <a:custGeom>
              <a:avLst/>
              <a:gdLst/>
              <a:ahLst/>
              <a:cxnLst/>
              <a:rect l="l" t="t" r="r" b="b"/>
              <a:pathLst>
                <a:path w="78739" h="78739">
                  <a:moveTo>
                    <a:pt x="39370" y="0"/>
                  </a:moveTo>
                  <a:lnTo>
                    <a:pt x="23574" y="2936"/>
                  </a:lnTo>
                  <a:lnTo>
                    <a:pt x="11112" y="11112"/>
                  </a:lnTo>
                  <a:lnTo>
                    <a:pt x="2936" y="23574"/>
                  </a:lnTo>
                  <a:lnTo>
                    <a:pt x="0" y="39370"/>
                  </a:lnTo>
                  <a:lnTo>
                    <a:pt x="2936" y="54629"/>
                  </a:lnTo>
                  <a:lnTo>
                    <a:pt x="11112" y="67151"/>
                  </a:lnTo>
                  <a:lnTo>
                    <a:pt x="23574" y="75624"/>
                  </a:lnTo>
                  <a:lnTo>
                    <a:pt x="39370" y="78739"/>
                  </a:lnTo>
                  <a:lnTo>
                    <a:pt x="54629" y="75624"/>
                  </a:lnTo>
                  <a:lnTo>
                    <a:pt x="67151" y="67151"/>
                  </a:lnTo>
                  <a:lnTo>
                    <a:pt x="75624" y="54629"/>
                  </a:lnTo>
                  <a:lnTo>
                    <a:pt x="78740" y="39370"/>
                  </a:lnTo>
                  <a:lnTo>
                    <a:pt x="75624" y="23574"/>
                  </a:lnTo>
                  <a:lnTo>
                    <a:pt x="67151" y="11112"/>
                  </a:lnTo>
                  <a:lnTo>
                    <a:pt x="54629" y="2936"/>
                  </a:lnTo>
                  <a:lnTo>
                    <a:pt x="39370" y="0"/>
                  </a:lnTo>
                  <a:close/>
                </a:path>
              </a:pathLst>
            </a:custGeom>
            <a:solidFill>
              <a:srgbClr val="00B8FF"/>
            </a:solidFill>
          </p:spPr>
          <p:txBody>
            <a:bodyPr wrap="square" lIns="0" tIns="0" rIns="0" bIns="0" rtlCol="0"/>
            <a:lstStyle/>
            <a:p>
              <a:endParaRPr sz="1632"/>
            </a:p>
          </p:txBody>
        </p:sp>
        <p:sp>
          <p:nvSpPr>
            <p:cNvPr id="21" name="object 11"/>
            <p:cNvSpPr/>
            <p:nvPr/>
          </p:nvSpPr>
          <p:spPr>
            <a:xfrm>
              <a:off x="2768535" y="3812881"/>
              <a:ext cx="72553" cy="72553"/>
            </a:xfrm>
            <a:custGeom>
              <a:avLst/>
              <a:gdLst/>
              <a:ahLst/>
              <a:cxnLst/>
              <a:rect l="l" t="t" r="r" b="b"/>
              <a:pathLst>
                <a:path w="80010" h="80010">
                  <a:moveTo>
                    <a:pt x="39369" y="0"/>
                  </a:moveTo>
                  <a:lnTo>
                    <a:pt x="24110" y="2936"/>
                  </a:lnTo>
                  <a:lnTo>
                    <a:pt x="11588" y="11112"/>
                  </a:lnTo>
                  <a:lnTo>
                    <a:pt x="3115" y="23574"/>
                  </a:lnTo>
                  <a:lnTo>
                    <a:pt x="0" y="39370"/>
                  </a:lnTo>
                  <a:lnTo>
                    <a:pt x="3115" y="55364"/>
                  </a:lnTo>
                  <a:lnTo>
                    <a:pt x="11588" y="68262"/>
                  </a:lnTo>
                  <a:lnTo>
                    <a:pt x="24110" y="76874"/>
                  </a:lnTo>
                  <a:lnTo>
                    <a:pt x="39369" y="80010"/>
                  </a:lnTo>
                  <a:lnTo>
                    <a:pt x="55364" y="76874"/>
                  </a:lnTo>
                  <a:lnTo>
                    <a:pt x="68262" y="68262"/>
                  </a:lnTo>
                  <a:lnTo>
                    <a:pt x="76874" y="55364"/>
                  </a:lnTo>
                  <a:lnTo>
                    <a:pt x="80009" y="39370"/>
                  </a:lnTo>
                  <a:lnTo>
                    <a:pt x="76874" y="23574"/>
                  </a:lnTo>
                  <a:lnTo>
                    <a:pt x="68262" y="11112"/>
                  </a:lnTo>
                  <a:lnTo>
                    <a:pt x="55364" y="2936"/>
                  </a:lnTo>
                  <a:lnTo>
                    <a:pt x="39369" y="0"/>
                  </a:lnTo>
                  <a:close/>
                </a:path>
              </a:pathLst>
            </a:custGeom>
            <a:solidFill>
              <a:srgbClr val="00B8FF"/>
            </a:solidFill>
          </p:spPr>
          <p:txBody>
            <a:bodyPr wrap="square" lIns="0" tIns="0" rIns="0" bIns="0" rtlCol="0"/>
            <a:lstStyle/>
            <a:p>
              <a:endParaRPr sz="1632"/>
            </a:p>
          </p:txBody>
        </p:sp>
        <p:sp>
          <p:nvSpPr>
            <p:cNvPr id="22" name="object 12"/>
            <p:cNvSpPr/>
            <p:nvPr/>
          </p:nvSpPr>
          <p:spPr>
            <a:xfrm>
              <a:off x="3986968" y="3898101"/>
              <a:ext cx="72553" cy="72553"/>
            </a:xfrm>
            <a:custGeom>
              <a:avLst/>
              <a:gdLst/>
              <a:ahLst/>
              <a:cxnLst/>
              <a:rect l="l" t="t" r="r" b="b"/>
              <a:pathLst>
                <a:path w="80010" h="80010">
                  <a:moveTo>
                    <a:pt x="39370" y="0"/>
                  </a:moveTo>
                  <a:lnTo>
                    <a:pt x="24110" y="3135"/>
                  </a:lnTo>
                  <a:lnTo>
                    <a:pt x="11588" y="11747"/>
                  </a:lnTo>
                  <a:lnTo>
                    <a:pt x="3115" y="24645"/>
                  </a:lnTo>
                  <a:lnTo>
                    <a:pt x="0" y="40640"/>
                  </a:lnTo>
                  <a:lnTo>
                    <a:pt x="3115" y="55899"/>
                  </a:lnTo>
                  <a:lnTo>
                    <a:pt x="11588" y="68421"/>
                  </a:lnTo>
                  <a:lnTo>
                    <a:pt x="24110" y="76894"/>
                  </a:lnTo>
                  <a:lnTo>
                    <a:pt x="39370" y="80010"/>
                  </a:lnTo>
                  <a:lnTo>
                    <a:pt x="55364" y="76894"/>
                  </a:lnTo>
                  <a:lnTo>
                    <a:pt x="68262" y="68421"/>
                  </a:lnTo>
                  <a:lnTo>
                    <a:pt x="76874" y="55899"/>
                  </a:lnTo>
                  <a:lnTo>
                    <a:pt x="80010" y="40640"/>
                  </a:lnTo>
                  <a:lnTo>
                    <a:pt x="76874" y="24645"/>
                  </a:lnTo>
                  <a:lnTo>
                    <a:pt x="68262" y="11747"/>
                  </a:lnTo>
                  <a:lnTo>
                    <a:pt x="55364" y="3135"/>
                  </a:lnTo>
                  <a:lnTo>
                    <a:pt x="39370" y="0"/>
                  </a:lnTo>
                  <a:close/>
                </a:path>
              </a:pathLst>
            </a:custGeom>
            <a:solidFill>
              <a:srgbClr val="00B8FF"/>
            </a:solidFill>
          </p:spPr>
          <p:txBody>
            <a:bodyPr wrap="square" lIns="0" tIns="0" rIns="0" bIns="0" rtlCol="0"/>
            <a:lstStyle/>
            <a:p>
              <a:endParaRPr sz="1632"/>
            </a:p>
          </p:txBody>
        </p:sp>
        <p:sp>
          <p:nvSpPr>
            <p:cNvPr id="23" name="object 13"/>
            <p:cNvSpPr/>
            <p:nvPr/>
          </p:nvSpPr>
          <p:spPr>
            <a:xfrm>
              <a:off x="4264512" y="2508075"/>
              <a:ext cx="72553" cy="71402"/>
            </a:xfrm>
            <a:custGeom>
              <a:avLst/>
              <a:gdLst/>
              <a:ahLst/>
              <a:cxnLst/>
              <a:rect l="l" t="t" r="r" b="b"/>
              <a:pathLst>
                <a:path w="80010" h="78739">
                  <a:moveTo>
                    <a:pt x="39369" y="0"/>
                  </a:moveTo>
                  <a:lnTo>
                    <a:pt x="24110" y="2936"/>
                  </a:lnTo>
                  <a:lnTo>
                    <a:pt x="11588" y="11112"/>
                  </a:lnTo>
                  <a:lnTo>
                    <a:pt x="3115" y="23574"/>
                  </a:lnTo>
                  <a:lnTo>
                    <a:pt x="0" y="39370"/>
                  </a:lnTo>
                  <a:lnTo>
                    <a:pt x="3115" y="54629"/>
                  </a:lnTo>
                  <a:lnTo>
                    <a:pt x="11588" y="67151"/>
                  </a:lnTo>
                  <a:lnTo>
                    <a:pt x="24110" y="75624"/>
                  </a:lnTo>
                  <a:lnTo>
                    <a:pt x="39369" y="78739"/>
                  </a:lnTo>
                  <a:lnTo>
                    <a:pt x="55364" y="75624"/>
                  </a:lnTo>
                  <a:lnTo>
                    <a:pt x="68262" y="67151"/>
                  </a:lnTo>
                  <a:lnTo>
                    <a:pt x="76874" y="54629"/>
                  </a:lnTo>
                  <a:lnTo>
                    <a:pt x="80010" y="39370"/>
                  </a:lnTo>
                  <a:lnTo>
                    <a:pt x="76874" y="23574"/>
                  </a:lnTo>
                  <a:lnTo>
                    <a:pt x="68262" y="11112"/>
                  </a:lnTo>
                  <a:lnTo>
                    <a:pt x="55364" y="2936"/>
                  </a:lnTo>
                  <a:lnTo>
                    <a:pt x="39369" y="0"/>
                  </a:lnTo>
                  <a:close/>
                </a:path>
              </a:pathLst>
            </a:custGeom>
            <a:solidFill>
              <a:srgbClr val="00B8FF"/>
            </a:solidFill>
          </p:spPr>
          <p:txBody>
            <a:bodyPr wrap="square" lIns="0" tIns="0" rIns="0" bIns="0" rtlCol="0"/>
            <a:lstStyle/>
            <a:p>
              <a:endParaRPr sz="1632"/>
            </a:p>
          </p:txBody>
        </p:sp>
        <p:sp>
          <p:nvSpPr>
            <p:cNvPr id="24" name="object 14"/>
            <p:cNvSpPr/>
            <p:nvPr/>
          </p:nvSpPr>
          <p:spPr>
            <a:xfrm>
              <a:off x="2359704" y="4549929"/>
              <a:ext cx="72553" cy="72553"/>
            </a:xfrm>
            <a:custGeom>
              <a:avLst/>
              <a:gdLst/>
              <a:ahLst/>
              <a:cxnLst/>
              <a:rect l="l" t="t" r="r" b="b"/>
              <a:pathLst>
                <a:path w="80010" h="80010">
                  <a:moveTo>
                    <a:pt x="39369" y="0"/>
                  </a:moveTo>
                  <a:lnTo>
                    <a:pt x="23574" y="3115"/>
                  </a:lnTo>
                  <a:lnTo>
                    <a:pt x="11112" y="11588"/>
                  </a:lnTo>
                  <a:lnTo>
                    <a:pt x="2936" y="24110"/>
                  </a:lnTo>
                  <a:lnTo>
                    <a:pt x="0" y="39369"/>
                  </a:lnTo>
                  <a:lnTo>
                    <a:pt x="2936" y="55364"/>
                  </a:lnTo>
                  <a:lnTo>
                    <a:pt x="11112" y="68262"/>
                  </a:lnTo>
                  <a:lnTo>
                    <a:pt x="23574" y="76874"/>
                  </a:lnTo>
                  <a:lnTo>
                    <a:pt x="39369" y="80010"/>
                  </a:lnTo>
                  <a:lnTo>
                    <a:pt x="55364" y="76874"/>
                  </a:lnTo>
                  <a:lnTo>
                    <a:pt x="68262" y="68262"/>
                  </a:lnTo>
                  <a:lnTo>
                    <a:pt x="76874" y="55364"/>
                  </a:lnTo>
                  <a:lnTo>
                    <a:pt x="80009" y="39369"/>
                  </a:lnTo>
                  <a:lnTo>
                    <a:pt x="76874" y="24110"/>
                  </a:lnTo>
                  <a:lnTo>
                    <a:pt x="68262" y="11588"/>
                  </a:lnTo>
                  <a:lnTo>
                    <a:pt x="55364" y="3115"/>
                  </a:lnTo>
                  <a:lnTo>
                    <a:pt x="39369" y="0"/>
                  </a:lnTo>
                  <a:close/>
                </a:path>
              </a:pathLst>
            </a:custGeom>
            <a:solidFill>
              <a:srgbClr val="00B8FF"/>
            </a:solidFill>
          </p:spPr>
          <p:txBody>
            <a:bodyPr wrap="square" lIns="0" tIns="0" rIns="0" bIns="0" rtlCol="0"/>
            <a:lstStyle/>
            <a:p>
              <a:endParaRPr sz="1632"/>
            </a:p>
          </p:txBody>
        </p:sp>
        <p:sp>
          <p:nvSpPr>
            <p:cNvPr id="25" name="object 15"/>
            <p:cNvSpPr/>
            <p:nvPr/>
          </p:nvSpPr>
          <p:spPr>
            <a:xfrm>
              <a:off x="3627658" y="3079288"/>
              <a:ext cx="72553" cy="72553"/>
            </a:xfrm>
            <a:custGeom>
              <a:avLst/>
              <a:gdLst/>
              <a:ahLst/>
              <a:cxnLst/>
              <a:rect l="l" t="t" r="r" b="b"/>
              <a:pathLst>
                <a:path w="80010" h="80010">
                  <a:moveTo>
                    <a:pt x="39370" y="0"/>
                  </a:moveTo>
                  <a:lnTo>
                    <a:pt x="24110" y="3115"/>
                  </a:lnTo>
                  <a:lnTo>
                    <a:pt x="11588" y="11588"/>
                  </a:lnTo>
                  <a:lnTo>
                    <a:pt x="3115" y="24110"/>
                  </a:lnTo>
                  <a:lnTo>
                    <a:pt x="0" y="39369"/>
                  </a:lnTo>
                  <a:lnTo>
                    <a:pt x="3115" y="55364"/>
                  </a:lnTo>
                  <a:lnTo>
                    <a:pt x="11588" y="68262"/>
                  </a:lnTo>
                  <a:lnTo>
                    <a:pt x="24110" y="76874"/>
                  </a:lnTo>
                  <a:lnTo>
                    <a:pt x="39370" y="80010"/>
                  </a:lnTo>
                  <a:lnTo>
                    <a:pt x="55364" y="76874"/>
                  </a:lnTo>
                  <a:lnTo>
                    <a:pt x="68262" y="68262"/>
                  </a:lnTo>
                  <a:lnTo>
                    <a:pt x="76874" y="55364"/>
                  </a:lnTo>
                  <a:lnTo>
                    <a:pt x="80010" y="39369"/>
                  </a:lnTo>
                  <a:lnTo>
                    <a:pt x="76874" y="24110"/>
                  </a:lnTo>
                  <a:lnTo>
                    <a:pt x="68262" y="11588"/>
                  </a:lnTo>
                  <a:lnTo>
                    <a:pt x="55364" y="3115"/>
                  </a:lnTo>
                  <a:lnTo>
                    <a:pt x="39370" y="0"/>
                  </a:lnTo>
                  <a:close/>
                </a:path>
              </a:pathLst>
            </a:custGeom>
            <a:solidFill>
              <a:srgbClr val="FF3366"/>
            </a:solidFill>
          </p:spPr>
          <p:txBody>
            <a:bodyPr wrap="square" lIns="0" tIns="0" rIns="0" bIns="0" rtlCol="0"/>
            <a:lstStyle/>
            <a:p>
              <a:endParaRPr sz="1632"/>
            </a:p>
          </p:txBody>
        </p:sp>
        <p:sp>
          <p:nvSpPr>
            <p:cNvPr id="26" name="object 16"/>
            <p:cNvSpPr/>
            <p:nvPr/>
          </p:nvSpPr>
          <p:spPr>
            <a:xfrm>
              <a:off x="1963541" y="3797910"/>
              <a:ext cx="71402" cy="72553"/>
            </a:xfrm>
            <a:custGeom>
              <a:avLst/>
              <a:gdLst/>
              <a:ahLst/>
              <a:cxnLst/>
              <a:rect l="l" t="t" r="r" b="b"/>
              <a:pathLst>
                <a:path w="78739" h="80010">
                  <a:moveTo>
                    <a:pt x="39369" y="0"/>
                  </a:moveTo>
                  <a:lnTo>
                    <a:pt x="23574" y="3115"/>
                  </a:lnTo>
                  <a:lnTo>
                    <a:pt x="11112" y="11588"/>
                  </a:lnTo>
                  <a:lnTo>
                    <a:pt x="2936" y="24110"/>
                  </a:lnTo>
                  <a:lnTo>
                    <a:pt x="0" y="39370"/>
                  </a:lnTo>
                  <a:lnTo>
                    <a:pt x="2936" y="55364"/>
                  </a:lnTo>
                  <a:lnTo>
                    <a:pt x="11112" y="68262"/>
                  </a:lnTo>
                  <a:lnTo>
                    <a:pt x="23574" y="76874"/>
                  </a:lnTo>
                  <a:lnTo>
                    <a:pt x="39369" y="80010"/>
                  </a:lnTo>
                  <a:lnTo>
                    <a:pt x="55165" y="76874"/>
                  </a:lnTo>
                  <a:lnTo>
                    <a:pt x="67627" y="68262"/>
                  </a:lnTo>
                  <a:lnTo>
                    <a:pt x="75803" y="55364"/>
                  </a:lnTo>
                  <a:lnTo>
                    <a:pt x="78739" y="39370"/>
                  </a:lnTo>
                  <a:lnTo>
                    <a:pt x="75803" y="24110"/>
                  </a:lnTo>
                  <a:lnTo>
                    <a:pt x="67627" y="11588"/>
                  </a:lnTo>
                  <a:lnTo>
                    <a:pt x="55165" y="3115"/>
                  </a:lnTo>
                  <a:lnTo>
                    <a:pt x="39369" y="0"/>
                  </a:lnTo>
                  <a:close/>
                </a:path>
              </a:pathLst>
            </a:custGeom>
            <a:solidFill>
              <a:srgbClr val="FF3366"/>
            </a:solidFill>
          </p:spPr>
          <p:txBody>
            <a:bodyPr wrap="square" lIns="0" tIns="0" rIns="0" bIns="0" rtlCol="0"/>
            <a:lstStyle/>
            <a:p>
              <a:endParaRPr sz="1632"/>
            </a:p>
          </p:txBody>
        </p:sp>
        <p:sp>
          <p:nvSpPr>
            <p:cNvPr id="27" name="object 17"/>
            <p:cNvSpPr/>
            <p:nvPr/>
          </p:nvSpPr>
          <p:spPr>
            <a:xfrm>
              <a:off x="3937447" y="1879281"/>
              <a:ext cx="71402" cy="71402"/>
            </a:xfrm>
            <a:custGeom>
              <a:avLst/>
              <a:gdLst/>
              <a:ahLst/>
              <a:cxnLst/>
              <a:rect l="l" t="t" r="r" b="b"/>
              <a:pathLst>
                <a:path w="78739" h="78740">
                  <a:moveTo>
                    <a:pt x="39370" y="0"/>
                  </a:moveTo>
                  <a:lnTo>
                    <a:pt x="23574" y="2936"/>
                  </a:lnTo>
                  <a:lnTo>
                    <a:pt x="11112" y="11112"/>
                  </a:lnTo>
                  <a:lnTo>
                    <a:pt x="2936" y="23574"/>
                  </a:lnTo>
                  <a:lnTo>
                    <a:pt x="0" y="39369"/>
                  </a:lnTo>
                  <a:lnTo>
                    <a:pt x="2936" y="54629"/>
                  </a:lnTo>
                  <a:lnTo>
                    <a:pt x="11112" y="67151"/>
                  </a:lnTo>
                  <a:lnTo>
                    <a:pt x="23574" y="75624"/>
                  </a:lnTo>
                  <a:lnTo>
                    <a:pt x="39370" y="78739"/>
                  </a:lnTo>
                  <a:lnTo>
                    <a:pt x="54629" y="75624"/>
                  </a:lnTo>
                  <a:lnTo>
                    <a:pt x="67151" y="67151"/>
                  </a:lnTo>
                  <a:lnTo>
                    <a:pt x="75624" y="54629"/>
                  </a:lnTo>
                  <a:lnTo>
                    <a:pt x="78740" y="39369"/>
                  </a:lnTo>
                  <a:lnTo>
                    <a:pt x="75624" y="23574"/>
                  </a:lnTo>
                  <a:lnTo>
                    <a:pt x="67151" y="11112"/>
                  </a:lnTo>
                  <a:lnTo>
                    <a:pt x="54629" y="2936"/>
                  </a:lnTo>
                  <a:lnTo>
                    <a:pt x="39370" y="0"/>
                  </a:lnTo>
                  <a:close/>
                </a:path>
              </a:pathLst>
            </a:custGeom>
            <a:solidFill>
              <a:srgbClr val="FF3366"/>
            </a:solidFill>
          </p:spPr>
          <p:txBody>
            <a:bodyPr wrap="square" lIns="0" tIns="0" rIns="0" bIns="0" rtlCol="0"/>
            <a:lstStyle/>
            <a:p>
              <a:endParaRPr sz="1632"/>
            </a:p>
          </p:txBody>
        </p:sp>
        <p:sp>
          <p:nvSpPr>
            <p:cNvPr id="28" name="object 18"/>
            <p:cNvSpPr/>
            <p:nvPr/>
          </p:nvSpPr>
          <p:spPr>
            <a:xfrm>
              <a:off x="3631112" y="4446282"/>
              <a:ext cx="72553" cy="72553"/>
            </a:xfrm>
            <a:custGeom>
              <a:avLst/>
              <a:gdLst/>
              <a:ahLst/>
              <a:cxnLst/>
              <a:rect l="l" t="t" r="r" b="b"/>
              <a:pathLst>
                <a:path w="80010" h="80010">
                  <a:moveTo>
                    <a:pt x="39369" y="0"/>
                  </a:moveTo>
                  <a:lnTo>
                    <a:pt x="24110" y="3115"/>
                  </a:lnTo>
                  <a:lnTo>
                    <a:pt x="11588" y="11588"/>
                  </a:lnTo>
                  <a:lnTo>
                    <a:pt x="3115" y="24110"/>
                  </a:lnTo>
                  <a:lnTo>
                    <a:pt x="0" y="39370"/>
                  </a:lnTo>
                  <a:lnTo>
                    <a:pt x="3115" y="55364"/>
                  </a:lnTo>
                  <a:lnTo>
                    <a:pt x="11588" y="68262"/>
                  </a:lnTo>
                  <a:lnTo>
                    <a:pt x="24110" y="76874"/>
                  </a:lnTo>
                  <a:lnTo>
                    <a:pt x="39369" y="80010"/>
                  </a:lnTo>
                  <a:lnTo>
                    <a:pt x="55364" y="76874"/>
                  </a:lnTo>
                  <a:lnTo>
                    <a:pt x="68262" y="68262"/>
                  </a:lnTo>
                  <a:lnTo>
                    <a:pt x="76874" y="55364"/>
                  </a:lnTo>
                  <a:lnTo>
                    <a:pt x="80010" y="39370"/>
                  </a:lnTo>
                  <a:lnTo>
                    <a:pt x="76874" y="24110"/>
                  </a:lnTo>
                  <a:lnTo>
                    <a:pt x="68262" y="11588"/>
                  </a:lnTo>
                  <a:lnTo>
                    <a:pt x="55364" y="3115"/>
                  </a:lnTo>
                  <a:lnTo>
                    <a:pt x="39369" y="0"/>
                  </a:lnTo>
                  <a:close/>
                </a:path>
              </a:pathLst>
            </a:custGeom>
            <a:solidFill>
              <a:srgbClr val="FF3366"/>
            </a:solidFill>
          </p:spPr>
          <p:txBody>
            <a:bodyPr wrap="square" lIns="0" tIns="0" rIns="0" bIns="0" rtlCol="0"/>
            <a:lstStyle/>
            <a:p>
              <a:endParaRPr sz="1632"/>
            </a:p>
          </p:txBody>
        </p:sp>
        <p:sp>
          <p:nvSpPr>
            <p:cNvPr id="29" name="object 19"/>
            <p:cNvSpPr/>
            <p:nvPr/>
          </p:nvSpPr>
          <p:spPr>
            <a:xfrm>
              <a:off x="2851454" y="3595222"/>
              <a:ext cx="179655" cy="207295"/>
            </a:xfrm>
            <a:custGeom>
              <a:avLst/>
              <a:gdLst/>
              <a:ahLst/>
              <a:cxnLst/>
              <a:rect l="l" t="t" r="r" b="b"/>
              <a:pathLst>
                <a:path w="198120" h="228600">
                  <a:moveTo>
                    <a:pt x="0" y="228600"/>
                  </a:moveTo>
                  <a:lnTo>
                    <a:pt x="198119" y="0"/>
                  </a:lnTo>
                </a:path>
              </a:pathLst>
            </a:custGeom>
            <a:ln w="10782">
              <a:solidFill>
                <a:srgbClr val="00B8FF"/>
              </a:solidFill>
            </a:ln>
          </p:spPr>
          <p:txBody>
            <a:bodyPr wrap="square" lIns="0" tIns="0" rIns="0" bIns="0" rtlCol="0"/>
            <a:lstStyle/>
            <a:p>
              <a:endParaRPr sz="1632"/>
            </a:p>
          </p:txBody>
        </p:sp>
        <p:sp>
          <p:nvSpPr>
            <p:cNvPr id="30" name="object 20"/>
            <p:cNvSpPr/>
            <p:nvPr/>
          </p:nvSpPr>
          <p:spPr>
            <a:xfrm>
              <a:off x="3010379" y="3542246"/>
              <a:ext cx="66795" cy="71402"/>
            </a:xfrm>
            <a:custGeom>
              <a:avLst/>
              <a:gdLst/>
              <a:ahLst/>
              <a:cxnLst/>
              <a:rect l="l" t="t" r="r" b="b"/>
              <a:pathLst>
                <a:path w="73660" h="78739">
                  <a:moveTo>
                    <a:pt x="73660" y="0"/>
                  </a:moveTo>
                  <a:lnTo>
                    <a:pt x="0" y="43179"/>
                  </a:lnTo>
                  <a:lnTo>
                    <a:pt x="40640" y="78739"/>
                  </a:lnTo>
                  <a:lnTo>
                    <a:pt x="73660" y="0"/>
                  </a:lnTo>
                  <a:close/>
                </a:path>
              </a:pathLst>
            </a:custGeom>
            <a:solidFill>
              <a:srgbClr val="00B8FF"/>
            </a:solidFill>
          </p:spPr>
          <p:txBody>
            <a:bodyPr wrap="square" lIns="0" tIns="0" rIns="0" bIns="0" rtlCol="0"/>
            <a:lstStyle/>
            <a:p>
              <a:endParaRPr sz="1632"/>
            </a:p>
          </p:txBody>
        </p:sp>
        <p:sp>
          <p:nvSpPr>
            <p:cNvPr id="31" name="object 21"/>
            <p:cNvSpPr/>
            <p:nvPr/>
          </p:nvSpPr>
          <p:spPr>
            <a:xfrm>
              <a:off x="3556255" y="3223243"/>
              <a:ext cx="64492" cy="253360"/>
            </a:xfrm>
            <a:custGeom>
              <a:avLst/>
              <a:gdLst/>
              <a:ahLst/>
              <a:cxnLst/>
              <a:rect l="l" t="t" r="r" b="b"/>
              <a:pathLst>
                <a:path w="71120" h="279400">
                  <a:moveTo>
                    <a:pt x="0" y="279400"/>
                  </a:moveTo>
                  <a:lnTo>
                    <a:pt x="71119" y="0"/>
                  </a:lnTo>
                </a:path>
              </a:pathLst>
            </a:custGeom>
            <a:ln w="10782">
              <a:solidFill>
                <a:srgbClr val="00B8FF"/>
              </a:solidFill>
            </a:ln>
          </p:spPr>
          <p:txBody>
            <a:bodyPr wrap="square" lIns="0" tIns="0" rIns="0" bIns="0" rtlCol="0"/>
            <a:lstStyle/>
            <a:p>
              <a:endParaRPr sz="1632"/>
            </a:p>
          </p:txBody>
        </p:sp>
        <p:sp>
          <p:nvSpPr>
            <p:cNvPr id="32" name="object 22"/>
            <p:cNvSpPr/>
            <p:nvPr/>
          </p:nvSpPr>
          <p:spPr>
            <a:xfrm>
              <a:off x="3596563" y="3155295"/>
              <a:ext cx="47216" cy="77160"/>
            </a:xfrm>
            <a:custGeom>
              <a:avLst/>
              <a:gdLst/>
              <a:ahLst/>
              <a:cxnLst/>
              <a:rect l="l" t="t" r="r" b="b"/>
              <a:pathLst>
                <a:path w="52070" h="85089">
                  <a:moveTo>
                    <a:pt x="45719" y="0"/>
                  </a:moveTo>
                  <a:lnTo>
                    <a:pt x="0" y="71120"/>
                  </a:lnTo>
                  <a:lnTo>
                    <a:pt x="52069" y="85090"/>
                  </a:lnTo>
                  <a:lnTo>
                    <a:pt x="45719" y="0"/>
                  </a:lnTo>
                  <a:close/>
                </a:path>
              </a:pathLst>
            </a:custGeom>
            <a:solidFill>
              <a:srgbClr val="00B8FF"/>
            </a:solidFill>
          </p:spPr>
          <p:txBody>
            <a:bodyPr wrap="square" lIns="0" tIns="0" rIns="0" bIns="0" rtlCol="0"/>
            <a:lstStyle/>
            <a:p>
              <a:endParaRPr sz="1632"/>
            </a:p>
          </p:txBody>
        </p:sp>
        <p:sp>
          <p:nvSpPr>
            <p:cNvPr id="33" name="object 23"/>
            <p:cNvSpPr/>
            <p:nvPr/>
          </p:nvSpPr>
          <p:spPr>
            <a:xfrm>
              <a:off x="3667965" y="4521138"/>
              <a:ext cx="85221" cy="223417"/>
            </a:xfrm>
            <a:custGeom>
              <a:avLst/>
              <a:gdLst/>
              <a:ahLst/>
              <a:cxnLst/>
              <a:rect l="l" t="t" r="r" b="b"/>
              <a:pathLst>
                <a:path w="93979" h="246379">
                  <a:moveTo>
                    <a:pt x="0" y="0"/>
                  </a:moveTo>
                  <a:lnTo>
                    <a:pt x="93979" y="246380"/>
                  </a:lnTo>
                </a:path>
              </a:pathLst>
            </a:custGeom>
            <a:ln w="10782">
              <a:solidFill>
                <a:srgbClr val="FF3366"/>
              </a:solidFill>
            </a:ln>
          </p:spPr>
          <p:txBody>
            <a:bodyPr wrap="square" lIns="0" tIns="0" rIns="0" bIns="0" rtlCol="0"/>
            <a:lstStyle/>
            <a:p>
              <a:endParaRPr sz="1632"/>
            </a:p>
          </p:txBody>
        </p:sp>
        <p:sp>
          <p:nvSpPr>
            <p:cNvPr id="34" name="object 24"/>
            <p:cNvSpPr/>
            <p:nvPr/>
          </p:nvSpPr>
          <p:spPr>
            <a:xfrm>
              <a:off x="3730152" y="4733038"/>
              <a:ext cx="48369" cy="77160"/>
            </a:xfrm>
            <a:custGeom>
              <a:avLst/>
              <a:gdLst/>
              <a:ahLst/>
              <a:cxnLst/>
              <a:rect l="l" t="t" r="r" b="b"/>
              <a:pathLst>
                <a:path w="53339" h="85089">
                  <a:moveTo>
                    <a:pt x="49530" y="0"/>
                  </a:moveTo>
                  <a:lnTo>
                    <a:pt x="0" y="20320"/>
                  </a:lnTo>
                  <a:lnTo>
                    <a:pt x="53340" y="85090"/>
                  </a:lnTo>
                  <a:lnTo>
                    <a:pt x="49530" y="0"/>
                  </a:lnTo>
                  <a:close/>
                </a:path>
              </a:pathLst>
            </a:custGeom>
            <a:solidFill>
              <a:srgbClr val="FF3366"/>
            </a:solidFill>
          </p:spPr>
          <p:txBody>
            <a:bodyPr wrap="square" lIns="0" tIns="0" rIns="0" bIns="0" rtlCol="0"/>
            <a:lstStyle/>
            <a:p>
              <a:endParaRPr sz="1632"/>
            </a:p>
          </p:txBody>
        </p:sp>
        <p:sp>
          <p:nvSpPr>
            <p:cNvPr id="35" name="object 25"/>
            <p:cNvSpPr/>
            <p:nvPr/>
          </p:nvSpPr>
          <p:spPr>
            <a:xfrm>
              <a:off x="2014212" y="2922665"/>
              <a:ext cx="185414" cy="162381"/>
            </a:xfrm>
            <a:custGeom>
              <a:avLst/>
              <a:gdLst/>
              <a:ahLst/>
              <a:cxnLst/>
              <a:rect l="l" t="t" r="r" b="b"/>
              <a:pathLst>
                <a:path w="204469" h="179069">
                  <a:moveTo>
                    <a:pt x="204469" y="179070"/>
                  </a:moveTo>
                  <a:lnTo>
                    <a:pt x="0" y="0"/>
                  </a:lnTo>
                </a:path>
              </a:pathLst>
            </a:custGeom>
            <a:ln w="10782">
              <a:solidFill>
                <a:srgbClr val="00B8FF"/>
              </a:solidFill>
            </a:ln>
          </p:spPr>
          <p:txBody>
            <a:bodyPr wrap="square" lIns="0" tIns="0" rIns="0" bIns="0" rtlCol="0"/>
            <a:lstStyle/>
            <a:p>
              <a:endParaRPr sz="1632"/>
            </a:p>
          </p:txBody>
        </p:sp>
        <p:sp>
          <p:nvSpPr>
            <p:cNvPr id="36" name="object 26"/>
            <p:cNvSpPr/>
            <p:nvPr/>
          </p:nvSpPr>
          <p:spPr>
            <a:xfrm>
              <a:off x="1961238" y="2876599"/>
              <a:ext cx="71402" cy="66795"/>
            </a:xfrm>
            <a:custGeom>
              <a:avLst/>
              <a:gdLst/>
              <a:ahLst/>
              <a:cxnLst/>
              <a:rect l="l" t="t" r="r" b="b"/>
              <a:pathLst>
                <a:path w="78739" h="73660">
                  <a:moveTo>
                    <a:pt x="0" y="0"/>
                  </a:moveTo>
                  <a:lnTo>
                    <a:pt x="43179" y="73660"/>
                  </a:lnTo>
                  <a:lnTo>
                    <a:pt x="78739" y="33020"/>
                  </a:lnTo>
                  <a:lnTo>
                    <a:pt x="0" y="0"/>
                  </a:lnTo>
                  <a:close/>
                </a:path>
              </a:pathLst>
            </a:custGeom>
            <a:solidFill>
              <a:srgbClr val="00B8FF"/>
            </a:solidFill>
          </p:spPr>
          <p:txBody>
            <a:bodyPr wrap="square" lIns="0" tIns="0" rIns="0" bIns="0" rtlCol="0"/>
            <a:lstStyle/>
            <a:p>
              <a:endParaRPr sz="1632"/>
            </a:p>
          </p:txBody>
        </p:sp>
        <p:sp>
          <p:nvSpPr>
            <p:cNvPr id="37" name="object 27"/>
            <p:cNvSpPr/>
            <p:nvPr/>
          </p:nvSpPr>
          <p:spPr>
            <a:xfrm>
              <a:off x="2329762" y="2475829"/>
              <a:ext cx="219963" cy="54127"/>
            </a:xfrm>
            <a:custGeom>
              <a:avLst/>
              <a:gdLst/>
              <a:ahLst/>
              <a:cxnLst/>
              <a:rect l="l" t="t" r="r" b="b"/>
              <a:pathLst>
                <a:path w="242569" h="59689">
                  <a:moveTo>
                    <a:pt x="0" y="59690"/>
                  </a:moveTo>
                  <a:lnTo>
                    <a:pt x="242569" y="0"/>
                  </a:lnTo>
                </a:path>
              </a:pathLst>
            </a:custGeom>
            <a:ln w="10782">
              <a:solidFill>
                <a:srgbClr val="00B8FF"/>
              </a:solidFill>
            </a:ln>
          </p:spPr>
          <p:txBody>
            <a:bodyPr wrap="square" lIns="0" tIns="0" rIns="0" bIns="0" rtlCol="0"/>
            <a:lstStyle/>
            <a:p>
              <a:endParaRPr sz="1632"/>
            </a:p>
          </p:txBody>
        </p:sp>
        <p:sp>
          <p:nvSpPr>
            <p:cNvPr id="38" name="object 28"/>
            <p:cNvSpPr/>
            <p:nvPr/>
          </p:nvSpPr>
          <p:spPr>
            <a:xfrm>
              <a:off x="2540512" y="2452797"/>
              <a:ext cx="77160" cy="47216"/>
            </a:xfrm>
            <a:custGeom>
              <a:avLst/>
              <a:gdLst/>
              <a:ahLst/>
              <a:cxnLst/>
              <a:rect l="l" t="t" r="r" b="b"/>
              <a:pathLst>
                <a:path w="85089" h="52069">
                  <a:moveTo>
                    <a:pt x="0" y="0"/>
                  </a:moveTo>
                  <a:lnTo>
                    <a:pt x="13969" y="52070"/>
                  </a:lnTo>
                  <a:lnTo>
                    <a:pt x="85090" y="6350"/>
                  </a:lnTo>
                  <a:lnTo>
                    <a:pt x="0" y="0"/>
                  </a:lnTo>
                  <a:close/>
                </a:path>
              </a:pathLst>
            </a:custGeom>
            <a:solidFill>
              <a:srgbClr val="00B8FF"/>
            </a:solidFill>
          </p:spPr>
          <p:txBody>
            <a:bodyPr wrap="square" lIns="0" tIns="0" rIns="0" bIns="0" rtlCol="0"/>
            <a:lstStyle/>
            <a:p>
              <a:endParaRPr sz="1632"/>
            </a:p>
          </p:txBody>
        </p:sp>
        <p:sp>
          <p:nvSpPr>
            <p:cNvPr id="39" name="object 29"/>
            <p:cNvSpPr/>
            <p:nvPr/>
          </p:nvSpPr>
          <p:spPr>
            <a:xfrm>
              <a:off x="2036095" y="3868159"/>
              <a:ext cx="362766" cy="254512"/>
            </a:xfrm>
            <a:custGeom>
              <a:avLst/>
              <a:gdLst/>
              <a:ahLst/>
              <a:cxnLst/>
              <a:rect l="l" t="t" r="r" b="b"/>
              <a:pathLst>
                <a:path w="400050" h="280670">
                  <a:moveTo>
                    <a:pt x="0" y="0"/>
                  </a:moveTo>
                  <a:lnTo>
                    <a:pt x="400050" y="280669"/>
                  </a:lnTo>
                </a:path>
              </a:pathLst>
            </a:custGeom>
            <a:ln w="10782">
              <a:solidFill>
                <a:srgbClr val="FF3366"/>
              </a:solidFill>
            </a:ln>
          </p:spPr>
          <p:txBody>
            <a:bodyPr wrap="square" lIns="0" tIns="0" rIns="0" bIns="0" rtlCol="0"/>
            <a:lstStyle/>
            <a:p>
              <a:endParaRPr sz="1632"/>
            </a:p>
          </p:txBody>
        </p:sp>
        <p:sp>
          <p:nvSpPr>
            <p:cNvPr id="40" name="object 30"/>
            <p:cNvSpPr/>
            <p:nvPr/>
          </p:nvSpPr>
          <p:spPr>
            <a:xfrm>
              <a:off x="2381586" y="4100791"/>
              <a:ext cx="74856" cy="62188"/>
            </a:xfrm>
            <a:custGeom>
              <a:avLst/>
              <a:gdLst/>
              <a:ahLst/>
              <a:cxnLst/>
              <a:rect l="l" t="t" r="r" b="b"/>
              <a:pathLst>
                <a:path w="82550" h="68579">
                  <a:moveTo>
                    <a:pt x="31750" y="0"/>
                  </a:moveTo>
                  <a:lnTo>
                    <a:pt x="0" y="43179"/>
                  </a:lnTo>
                  <a:lnTo>
                    <a:pt x="82550" y="68579"/>
                  </a:lnTo>
                  <a:lnTo>
                    <a:pt x="31750" y="0"/>
                  </a:lnTo>
                  <a:close/>
                </a:path>
              </a:pathLst>
            </a:custGeom>
            <a:solidFill>
              <a:srgbClr val="FF3366"/>
            </a:solidFill>
          </p:spPr>
          <p:txBody>
            <a:bodyPr wrap="square" lIns="0" tIns="0" rIns="0" bIns="0" rtlCol="0"/>
            <a:lstStyle/>
            <a:p>
              <a:endParaRPr sz="1632"/>
            </a:p>
          </p:txBody>
        </p:sp>
        <p:sp>
          <p:nvSpPr>
            <p:cNvPr id="41" name="object 31"/>
            <p:cNvSpPr/>
            <p:nvPr/>
          </p:nvSpPr>
          <p:spPr>
            <a:xfrm>
              <a:off x="4059521" y="3933803"/>
              <a:ext cx="575819" cy="59885"/>
            </a:xfrm>
            <a:custGeom>
              <a:avLst/>
              <a:gdLst/>
              <a:ahLst/>
              <a:cxnLst/>
              <a:rect l="l" t="t" r="r" b="b"/>
              <a:pathLst>
                <a:path w="635000" h="66039">
                  <a:moveTo>
                    <a:pt x="0" y="0"/>
                  </a:moveTo>
                  <a:lnTo>
                    <a:pt x="635000" y="66039"/>
                  </a:lnTo>
                </a:path>
              </a:pathLst>
            </a:custGeom>
            <a:ln w="10782">
              <a:solidFill>
                <a:srgbClr val="00B8FF"/>
              </a:solidFill>
            </a:ln>
          </p:spPr>
          <p:txBody>
            <a:bodyPr wrap="square" lIns="0" tIns="0" rIns="0" bIns="0" rtlCol="0"/>
            <a:lstStyle/>
            <a:p>
              <a:endParaRPr sz="1632"/>
            </a:p>
          </p:txBody>
        </p:sp>
        <p:sp>
          <p:nvSpPr>
            <p:cNvPr id="42" name="object 32"/>
            <p:cNvSpPr/>
            <p:nvPr/>
          </p:nvSpPr>
          <p:spPr>
            <a:xfrm>
              <a:off x="4629582" y="3968352"/>
              <a:ext cx="76008" cy="49520"/>
            </a:xfrm>
            <a:custGeom>
              <a:avLst/>
              <a:gdLst/>
              <a:ahLst/>
              <a:cxnLst/>
              <a:rect l="l" t="t" r="r" b="b"/>
              <a:pathLst>
                <a:path w="83820" h="54610">
                  <a:moveTo>
                    <a:pt x="6350" y="0"/>
                  </a:moveTo>
                  <a:lnTo>
                    <a:pt x="0" y="54610"/>
                  </a:lnTo>
                  <a:lnTo>
                    <a:pt x="83820" y="35560"/>
                  </a:lnTo>
                  <a:lnTo>
                    <a:pt x="6350" y="0"/>
                  </a:lnTo>
                  <a:close/>
                </a:path>
              </a:pathLst>
            </a:custGeom>
            <a:solidFill>
              <a:srgbClr val="00B8FF"/>
            </a:solidFill>
          </p:spPr>
          <p:txBody>
            <a:bodyPr wrap="square" lIns="0" tIns="0" rIns="0" bIns="0" rtlCol="0"/>
            <a:lstStyle/>
            <a:p>
              <a:endParaRPr sz="1632"/>
            </a:p>
          </p:txBody>
        </p:sp>
      </p:grpSp>
      <p:sp>
        <p:nvSpPr>
          <p:cNvPr id="5" name="Rectangle 4"/>
          <p:cNvSpPr/>
          <p:nvPr/>
        </p:nvSpPr>
        <p:spPr>
          <a:xfrm>
            <a:off x="121047" y="3419803"/>
            <a:ext cx="8749506" cy="2677656"/>
          </a:xfrm>
          <a:prstGeom prst="rect">
            <a:avLst/>
          </a:prstGeom>
        </p:spPr>
        <p:txBody>
          <a:bodyPr wrap="square">
            <a:spAutoFit/>
          </a:bodyPr>
          <a:lstStyle/>
          <a:p>
            <a:r>
              <a:rPr lang="en-US" sz="2800" dirty="0">
                <a:solidFill>
                  <a:schemeClr val="accent2">
                    <a:lumMod val="75000"/>
                  </a:schemeClr>
                </a:solidFill>
              </a:rPr>
              <a:t>Mass Action requires that the total volume occupied by the molecules (</a:t>
            </a:r>
            <a:r>
              <a:rPr lang="en-US" sz="2800" b="1" dirty="0">
                <a:solidFill>
                  <a:schemeClr val="accent2">
                    <a:lumMod val="75000"/>
                  </a:schemeClr>
                </a:solidFill>
              </a:rPr>
              <a:t>excluded volume</a:t>
            </a:r>
            <a:r>
              <a:rPr lang="en-US" sz="2800" dirty="0">
                <a:solidFill>
                  <a:schemeClr val="accent2">
                    <a:lumMod val="75000"/>
                  </a:schemeClr>
                </a:solidFill>
              </a:rPr>
              <a:t>) is very small (low concentrations). </a:t>
            </a:r>
          </a:p>
          <a:p>
            <a:pPr marL="0" indent="0">
              <a:buNone/>
            </a:pPr>
            <a:r>
              <a:rPr lang="en-US" sz="2800" dirty="0" smtClean="0">
                <a:solidFill>
                  <a:srgbClr val="FF0000"/>
                </a:solidFill>
              </a:rPr>
              <a:t>At </a:t>
            </a:r>
            <a:r>
              <a:rPr lang="en-US" sz="2800" dirty="0">
                <a:solidFill>
                  <a:srgbClr val="FF0000"/>
                </a:solidFill>
              </a:rPr>
              <a:t>high concentrations the probability of simultaneous occupancy will increase more slowly than predicted by Mass Action (saturation) because of the volume </a:t>
            </a:r>
            <a:r>
              <a:rPr lang="en-US" sz="2800" dirty="0" smtClean="0">
                <a:solidFill>
                  <a:srgbClr val="FF0000"/>
                </a:solidFill>
              </a:rPr>
              <a:t>effect</a:t>
            </a:r>
            <a:endParaRPr lang="en-US" sz="2800" dirty="0">
              <a:solidFill>
                <a:srgbClr val="FF0000"/>
              </a:solidFill>
            </a:endParaRPr>
          </a:p>
        </p:txBody>
      </p:sp>
      <p:pic>
        <p:nvPicPr>
          <p:cNvPr id="43" name="Picture 42"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 name="Picture 43"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105556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90501"/>
            <a:ext cx="8229600" cy="1028701"/>
          </a:xfrm>
        </p:spPr>
        <p:txBody>
          <a:bodyPr/>
          <a:lstStyle/>
          <a:p>
            <a:r>
              <a:rPr lang="en-US" b="1" dirty="0" smtClean="0">
                <a:solidFill>
                  <a:srgbClr val="0000CC"/>
                </a:solidFill>
              </a:rPr>
              <a:t>Mass-Action Caveats</a:t>
            </a:r>
            <a:endParaRPr lang="en-US" b="1" dirty="0">
              <a:solidFill>
                <a:srgbClr val="0000CC"/>
              </a:solidFill>
            </a:endParaRPr>
          </a:p>
        </p:txBody>
      </p:sp>
      <p:sp>
        <p:nvSpPr>
          <p:cNvPr id="3" name="Content Placeholder 2"/>
          <p:cNvSpPr>
            <a:spLocks noGrp="1"/>
          </p:cNvSpPr>
          <p:nvPr>
            <p:ph idx="1"/>
          </p:nvPr>
        </p:nvSpPr>
        <p:spPr>
          <a:xfrm>
            <a:off x="133548" y="668268"/>
            <a:ext cx="6380187" cy="3280898"/>
          </a:xfrm>
        </p:spPr>
        <p:txBody>
          <a:bodyPr wrap="square">
            <a:spAutoFit/>
          </a:bodyPr>
          <a:lstStyle/>
          <a:p>
            <a:pPr marL="0" indent="0">
              <a:buNone/>
            </a:pPr>
            <a:r>
              <a:rPr lang="en-US" sz="2800" dirty="0">
                <a:solidFill>
                  <a:srgbClr val="FF0000"/>
                </a:solidFill>
              </a:rPr>
              <a:t>The concentration at which saturation happens depends on the size of the molecules! </a:t>
            </a:r>
          </a:p>
          <a:p>
            <a:pPr marL="0" indent="0">
              <a:buNone/>
            </a:pPr>
            <a:r>
              <a:rPr lang="en-US" sz="2800" dirty="0">
                <a:solidFill>
                  <a:srgbClr val="FF0000"/>
                </a:solidFill>
              </a:rPr>
              <a:t>If the size of the reacting molecular species differ greatly there can be additional effects (depletion forces)</a:t>
            </a:r>
          </a:p>
          <a:p>
            <a:pPr marL="0" indent="0">
              <a:buNone/>
            </a:pPr>
            <a:endParaRPr lang="en-US" sz="2800" dirty="0" smtClean="0">
              <a:solidFill>
                <a:schemeClr val="accent2">
                  <a:lumMod val="75000"/>
                </a:schemeClr>
              </a:solidFill>
            </a:endParaRPr>
          </a:p>
        </p:txBody>
      </p:sp>
      <p:grpSp>
        <p:nvGrpSpPr>
          <p:cNvPr id="12" name="Group 11"/>
          <p:cNvGrpSpPr/>
          <p:nvPr/>
        </p:nvGrpSpPr>
        <p:grpSpPr>
          <a:xfrm>
            <a:off x="6477000" y="685800"/>
            <a:ext cx="2337247" cy="2266765"/>
            <a:chOff x="1388874" y="1127263"/>
            <a:chExt cx="3920173" cy="3904049"/>
          </a:xfrm>
        </p:grpSpPr>
        <p:sp>
          <p:nvSpPr>
            <p:cNvPr id="13" name="object 3"/>
            <p:cNvSpPr/>
            <p:nvPr/>
          </p:nvSpPr>
          <p:spPr>
            <a:xfrm>
              <a:off x="1388874" y="1127263"/>
              <a:ext cx="3920173" cy="3904049"/>
            </a:xfrm>
            <a:prstGeom prst="rect">
              <a:avLst/>
            </a:prstGeom>
            <a:blipFill dpi="0" rotWithShape="1">
              <a:blip r:embed="rId2" cstate="print">
                <a:alphaModFix amt="46000"/>
              </a:blip>
              <a:srcRect/>
              <a:stretch>
                <a:fillRect/>
              </a:stretch>
            </a:blipFill>
          </p:spPr>
          <p:txBody>
            <a:bodyPr wrap="square" lIns="0" tIns="0" rIns="0" bIns="0" rtlCol="0"/>
            <a:lstStyle/>
            <a:p>
              <a:endParaRPr sz="1632"/>
            </a:p>
          </p:txBody>
        </p:sp>
        <p:sp>
          <p:nvSpPr>
            <p:cNvPr id="14" name="object 4"/>
            <p:cNvSpPr/>
            <p:nvPr/>
          </p:nvSpPr>
          <p:spPr>
            <a:xfrm>
              <a:off x="2831875" y="2004811"/>
              <a:ext cx="72553" cy="72553"/>
            </a:xfrm>
            <a:custGeom>
              <a:avLst/>
              <a:gdLst/>
              <a:ahLst/>
              <a:cxnLst/>
              <a:rect l="l" t="t" r="r" b="b"/>
              <a:pathLst>
                <a:path w="80010" h="80010">
                  <a:moveTo>
                    <a:pt x="39369" y="0"/>
                  </a:moveTo>
                  <a:lnTo>
                    <a:pt x="24110" y="3115"/>
                  </a:lnTo>
                  <a:lnTo>
                    <a:pt x="11588" y="11588"/>
                  </a:lnTo>
                  <a:lnTo>
                    <a:pt x="3115" y="24110"/>
                  </a:lnTo>
                  <a:lnTo>
                    <a:pt x="0" y="39370"/>
                  </a:lnTo>
                  <a:lnTo>
                    <a:pt x="3115" y="55364"/>
                  </a:lnTo>
                  <a:lnTo>
                    <a:pt x="11588" y="68262"/>
                  </a:lnTo>
                  <a:lnTo>
                    <a:pt x="24110" y="76874"/>
                  </a:lnTo>
                  <a:lnTo>
                    <a:pt x="39369" y="80010"/>
                  </a:lnTo>
                  <a:lnTo>
                    <a:pt x="55364" y="76874"/>
                  </a:lnTo>
                  <a:lnTo>
                    <a:pt x="68262" y="68262"/>
                  </a:lnTo>
                  <a:lnTo>
                    <a:pt x="76874" y="55364"/>
                  </a:lnTo>
                  <a:lnTo>
                    <a:pt x="80009" y="39370"/>
                  </a:lnTo>
                  <a:lnTo>
                    <a:pt x="76874" y="24110"/>
                  </a:lnTo>
                  <a:lnTo>
                    <a:pt x="68262" y="11588"/>
                  </a:lnTo>
                  <a:lnTo>
                    <a:pt x="55364" y="3115"/>
                  </a:lnTo>
                  <a:lnTo>
                    <a:pt x="39369" y="0"/>
                  </a:lnTo>
                  <a:close/>
                </a:path>
              </a:pathLst>
            </a:custGeom>
            <a:solidFill>
              <a:srgbClr val="00B8FF"/>
            </a:solidFill>
          </p:spPr>
          <p:txBody>
            <a:bodyPr wrap="square" lIns="0" tIns="0" rIns="0" bIns="0" rtlCol="0"/>
            <a:lstStyle/>
            <a:p>
              <a:endParaRPr sz="1632"/>
            </a:p>
          </p:txBody>
        </p:sp>
        <p:sp>
          <p:nvSpPr>
            <p:cNvPr id="15" name="object 5"/>
            <p:cNvSpPr/>
            <p:nvPr/>
          </p:nvSpPr>
          <p:spPr>
            <a:xfrm>
              <a:off x="2171988" y="3096562"/>
              <a:ext cx="72553" cy="71402"/>
            </a:xfrm>
            <a:custGeom>
              <a:avLst/>
              <a:gdLst/>
              <a:ahLst/>
              <a:cxnLst/>
              <a:rect l="l" t="t" r="r" b="b"/>
              <a:pathLst>
                <a:path w="80010" h="78739">
                  <a:moveTo>
                    <a:pt x="40640" y="0"/>
                  </a:moveTo>
                  <a:lnTo>
                    <a:pt x="24645" y="2936"/>
                  </a:lnTo>
                  <a:lnTo>
                    <a:pt x="11747" y="11112"/>
                  </a:lnTo>
                  <a:lnTo>
                    <a:pt x="3135" y="23574"/>
                  </a:lnTo>
                  <a:lnTo>
                    <a:pt x="0" y="39369"/>
                  </a:lnTo>
                  <a:lnTo>
                    <a:pt x="3135" y="54629"/>
                  </a:lnTo>
                  <a:lnTo>
                    <a:pt x="11747" y="67151"/>
                  </a:lnTo>
                  <a:lnTo>
                    <a:pt x="24645" y="75624"/>
                  </a:lnTo>
                  <a:lnTo>
                    <a:pt x="40640" y="78739"/>
                  </a:lnTo>
                  <a:lnTo>
                    <a:pt x="55899" y="75624"/>
                  </a:lnTo>
                  <a:lnTo>
                    <a:pt x="68421" y="67151"/>
                  </a:lnTo>
                  <a:lnTo>
                    <a:pt x="76894" y="54629"/>
                  </a:lnTo>
                  <a:lnTo>
                    <a:pt x="80010" y="39369"/>
                  </a:lnTo>
                  <a:lnTo>
                    <a:pt x="76894" y="23574"/>
                  </a:lnTo>
                  <a:lnTo>
                    <a:pt x="68421" y="11112"/>
                  </a:lnTo>
                  <a:lnTo>
                    <a:pt x="55899" y="2936"/>
                  </a:lnTo>
                  <a:lnTo>
                    <a:pt x="40640" y="0"/>
                  </a:lnTo>
                  <a:close/>
                </a:path>
              </a:pathLst>
            </a:custGeom>
            <a:solidFill>
              <a:srgbClr val="00B8FF"/>
            </a:solidFill>
          </p:spPr>
          <p:txBody>
            <a:bodyPr wrap="square" lIns="0" tIns="0" rIns="0" bIns="0" rtlCol="0"/>
            <a:lstStyle/>
            <a:p>
              <a:endParaRPr sz="1632"/>
            </a:p>
          </p:txBody>
        </p:sp>
        <p:sp>
          <p:nvSpPr>
            <p:cNvPr id="16" name="object 6"/>
            <p:cNvSpPr/>
            <p:nvPr/>
          </p:nvSpPr>
          <p:spPr>
            <a:xfrm>
              <a:off x="3778522" y="4829776"/>
              <a:ext cx="71402" cy="72553"/>
            </a:xfrm>
            <a:custGeom>
              <a:avLst/>
              <a:gdLst/>
              <a:ahLst/>
              <a:cxnLst/>
              <a:rect l="l" t="t" r="r" b="b"/>
              <a:pathLst>
                <a:path w="78739" h="80010">
                  <a:moveTo>
                    <a:pt x="39369" y="0"/>
                  </a:moveTo>
                  <a:lnTo>
                    <a:pt x="23574" y="3115"/>
                  </a:lnTo>
                  <a:lnTo>
                    <a:pt x="11112" y="11588"/>
                  </a:lnTo>
                  <a:lnTo>
                    <a:pt x="2936" y="24110"/>
                  </a:lnTo>
                  <a:lnTo>
                    <a:pt x="0" y="39369"/>
                  </a:lnTo>
                  <a:lnTo>
                    <a:pt x="2936" y="55364"/>
                  </a:lnTo>
                  <a:lnTo>
                    <a:pt x="11112" y="68262"/>
                  </a:lnTo>
                  <a:lnTo>
                    <a:pt x="23574" y="76874"/>
                  </a:lnTo>
                  <a:lnTo>
                    <a:pt x="39369" y="80009"/>
                  </a:lnTo>
                  <a:lnTo>
                    <a:pt x="54629" y="76874"/>
                  </a:lnTo>
                  <a:lnTo>
                    <a:pt x="67151" y="68262"/>
                  </a:lnTo>
                  <a:lnTo>
                    <a:pt x="75624" y="55364"/>
                  </a:lnTo>
                  <a:lnTo>
                    <a:pt x="78739" y="39369"/>
                  </a:lnTo>
                  <a:lnTo>
                    <a:pt x="75624" y="24110"/>
                  </a:lnTo>
                  <a:lnTo>
                    <a:pt x="67151" y="11588"/>
                  </a:lnTo>
                  <a:lnTo>
                    <a:pt x="54629" y="3115"/>
                  </a:lnTo>
                  <a:lnTo>
                    <a:pt x="39369" y="0"/>
                  </a:lnTo>
                  <a:close/>
                </a:path>
              </a:pathLst>
            </a:custGeom>
            <a:solidFill>
              <a:srgbClr val="00B8FF"/>
            </a:solidFill>
          </p:spPr>
          <p:txBody>
            <a:bodyPr wrap="square" lIns="0" tIns="0" rIns="0" bIns="0" rtlCol="0"/>
            <a:lstStyle/>
            <a:p>
              <a:endParaRPr sz="1632"/>
            </a:p>
          </p:txBody>
        </p:sp>
        <p:sp>
          <p:nvSpPr>
            <p:cNvPr id="17" name="object 7"/>
            <p:cNvSpPr/>
            <p:nvPr/>
          </p:nvSpPr>
          <p:spPr>
            <a:xfrm>
              <a:off x="2274484" y="2512682"/>
              <a:ext cx="72553" cy="71402"/>
            </a:xfrm>
            <a:custGeom>
              <a:avLst/>
              <a:gdLst/>
              <a:ahLst/>
              <a:cxnLst/>
              <a:rect l="l" t="t" r="r" b="b"/>
              <a:pathLst>
                <a:path w="80010" h="78739">
                  <a:moveTo>
                    <a:pt x="40639" y="0"/>
                  </a:moveTo>
                  <a:lnTo>
                    <a:pt x="24645" y="2936"/>
                  </a:lnTo>
                  <a:lnTo>
                    <a:pt x="11747" y="11112"/>
                  </a:lnTo>
                  <a:lnTo>
                    <a:pt x="3135" y="23574"/>
                  </a:lnTo>
                  <a:lnTo>
                    <a:pt x="0" y="39369"/>
                  </a:lnTo>
                  <a:lnTo>
                    <a:pt x="3135" y="55165"/>
                  </a:lnTo>
                  <a:lnTo>
                    <a:pt x="11747" y="67627"/>
                  </a:lnTo>
                  <a:lnTo>
                    <a:pt x="24645" y="75803"/>
                  </a:lnTo>
                  <a:lnTo>
                    <a:pt x="40639" y="78739"/>
                  </a:lnTo>
                  <a:lnTo>
                    <a:pt x="55899" y="75803"/>
                  </a:lnTo>
                  <a:lnTo>
                    <a:pt x="68421" y="67627"/>
                  </a:lnTo>
                  <a:lnTo>
                    <a:pt x="76894" y="55165"/>
                  </a:lnTo>
                  <a:lnTo>
                    <a:pt x="80010" y="39369"/>
                  </a:lnTo>
                  <a:lnTo>
                    <a:pt x="76894" y="23574"/>
                  </a:lnTo>
                  <a:lnTo>
                    <a:pt x="68421" y="11112"/>
                  </a:lnTo>
                  <a:lnTo>
                    <a:pt x="55899" y="2936"/>
                  </a:lnTo>
                  <a:lnTo>
                    <a:pt x="40639" y="0"/>
                  </a:lnTo>
                  <a:close/>
                </a:path>
              </a:pathLst>
            </a:custGeom>
            <a:solidFill>
              <a:srgbClr val="00B8FF"/>
            </a:solidFill>
          </p:spPr>
          <p:txBody>
            <a:bodyPr wrap="square" lIns="0" tIns="0" rIns="0" bIns="0" rtlCol="0"/>
            <a:lstStyle/>
            <a:p>
              <a:endParaRPr sz="1632"/>
            </a:p>
          </p:txBody>
        </p:sp>
        <p:sp>
          <p:nvSpPr>
            <p:cNvPr id="18" name="object 8"/>
            <p:cNvSpPr/>
            <p:nvPr/>
          </p:nvSpPr>
          <p:spPr>
            <a:xfrm>
              <a:off x="3276408" y="2657788"/>
              <a:ext cx="72553" cy="71402"/>
            </a:xfrm>
            <a:custGeom>
              <a:avLst/>
              <a:gdLst/>
              <a:ahLst/>
              <a:cxnLst/>
              <a:rect l="l" t="t" r="r" b="b"/>
              <a:pathLst>
                <a:path w="80010" h="78739">
                  <a:moveTo>
                    <a:pt x="40639" y="0"/>
                  </a:moveTo>
                  <a:lnTo>
                    <a:pt x="24645" y="2936"/>
                  </a:lnTo>
                  <a:lnTo>
                    <a:pt x="11747" y="11112"/>
                  </a:lnTo>
                  <a:lnTo>
                    <a:pt x="3135" y="23574"/>
                  </a:lnTo>
                  <a:lnTo>
                    <a:pt x="0" y="39370"/>
                  </a:lnTo>
                  <a:lnTo>
                    <a:pt x="3135" y="54629"/>
                  </a:lnTo>
                  <a:lnTo>
                    <a:pt x="11747" y="67151"/>
                  </a:lnTo>
                  <a:lnTo>
                    <a:pt x="24645" y="75624"/>
                  </a:lnTo>
                  <a:lnTo>
                    <a:pt x="40639" y="78739"/>
                  </a:lnTo>
                  <a:lnTo>
                    <a:pt x="55899" y="75624"/>
                  </a:lnTo>
                  <a:lnTo>
                    <a:pt x="68421" y="67151"/>
                  </a:lnTo>
                  <a:lnTo>
                    <a:pt x="76894" y="54629"/>
                  </a:lnTo>
                  <a:lnTo>
                    <a:pt x="80010" y="39370"/>
                  </a:lnTo>
                  <a:lnTo>
                    <a:pt x="76894" y="23574"/>
                  </a:lnTo>
                  <a:lnTo>
                    <a:pt x="68421" y="11112"/>
                  </a:lnTo>
                  <a:lnTo>
                    <a:pt x="55899" y="2936"/>
                  </a:lnTo>
                  <a:lnTo>
                    <a:pt x="40639" y="0"/>
                  </a:lnTo>
                  <a:close/>
                </a:path>
              </a:pathLst>
            </a:custGeom>
            <a:solidFill>
              <a:srgbClr val="00B8FF"/>
            </a:solidFill>
          </p:spPr>
          <p:txBody>
            <a:bodyPr wrap="square" lIns="0" tIns="0" rIns="0" bIns="0" rtlCol="0"/>
            <a:lstStyle/>
            <a:p>
              <a:endParaRPr sz="1632"/>
            </a:p>
          </p:txBody>
        </p:sp>
        <p:sp>
          <p:nvSpPr>
            <p:cNvPr id="19" name="object 9"/>
            <p:cNvSpPr/>
            <p:nvPr/>
          </p:nvSpPr>
          <p:spPr>
            <a:xfrm>
              <a:off x="3511341" y="3476603"/>
              <a:ext cx="72553" cy="71402"/>
            </a:xfrm>
            <a:custGeom>
              <a:avLst/>
              <a:gdLst/>
              <a:ahLst/>
              <a:cxnLst/>
              <a:rect l="l" t="t" r="r" b="b"/>
              <a:pathLst>
                <a:path w="80010" h="78739">
                  <a:moveTo>
                    <a:pt x="39370" y="0"/>
                  </a:moveTo>
                  <a:lnTo>
                    <a:pt x="24110" y="2936"/>
                  </a:lnTo>
                  <a:lnTo>
                    <a:pt x="11588" y="11112"/>
                  </a:lnTo>
                  <a:lnTo>
                    <a:pt x="3115" y="23574"/>
                  </a:lnTo>
                  <a:lnTo>
                    <a:pt x="0" y="39369"/>
                  </a:lnTo>
                  <a:lnTo>
                    <a:pt x="3115" y="54629"/>
                  </a:lnTo>
                  <a:lnTo>
                    <a:pt x="11588" y="67151"/>
                  </a:lnTo>
                  <a:lnTo>
                    <a:pt x="24110" y="75624"/>
                  </a:lnTo>
                  <a:lnTo>
                    <a:pt x="39370" y="78739"/>
                  </a:lnTo>
                  <a:lnTo>
                    <a:pt x="55364" y="75624"/>
                  </a:lnTo>
                  <a:lnTo>
                    <a:pt x="68262" y="67151"/>
                  </a:lnTo>
                  <a:lnTo>
                    <a:pt x="76874" y="54629"/>
                  </a:lnTo>
                  <a:lnTo>
                    <a:pt x="80010" y="39369"/>
                  </a:lnTo>
                  <a:lnTo>
                    <a:pt x="76874" y="23574"/>
                  </a:lnTo>
                  <a:lnTo>
                    <a:pt x="68262" y="11112"/>
                  </a:lnTo>
                  <a:lnTo>
                    <a:pt x="55364" y="2936"/>
                  </a:lnTo>
                  <a:lnTo>
                    <a:pt x="39370" y="0"/>
                  </a:lnTo>
                  <a:close/>
                </a:path>
              </a:pathLst>
            </a:custGeom>
            <a:solidFill>
              <a:srgbClr val="00B8FF"/>
            </a:solidFill>
          </p:spPr>
          <p:txBody>
            <a:bodyPr wrap="square" lIns="0" tIns="0" rIns="0" bIns="0" rtlCol="0"/>
            <a:lstStyle/>
            <a:p>
              <a:endParaRPr sz="1632"/>
            </a:p>
          </p:txBody>
        </p:sp>
        <p:sp>
          <p:nvSpPr>
            <p:cNvPr id="20" name="object 10"/>
            <p:cNvSpPr/>
            <p:nvPr/>
          </p:nvSpPr>
          <p:spPr>
            <a:xfrm>
              <a:off x="4444167" y="3144931"/>
              <a:ext cx="71402" cy="71402"/>
            </a:xfrm>
            <a:custGeom>
              <a:avLst/>
              <a:gdLst/>
              <a:ahLst/>
              <a:cxnLst/>
              <a:rect l="l" t="t" r="r" b="b"/>
              <a:pathLst>
                <a:path w="78739" h="78739">
                  <a:moveTo>
                    <a:pt x="39370" y="0"/>
                  </a:moveTo>
                  <a:lnTo>
                    <a:pt x="23574" y="2936"/>
                  </a:lnTo>
                  <a:lnTo>
                    <a:pt x="11112" y="11112"/>
                  </a:lnTo>
                  <a:lnTo>
                    <a:pt x="2936" y="23574"/>
                  </a:lnTo>
                  <a:lnTo>
                    <a:pt x="0" y="39370"/>
                  </a:lnTo>
                  <a:lnTo>
                    <a:pt x="2936" y="54629"/>
                  </a:lnTo>
                  <a:lnTo>
                    <a:pt x="11112" y="67151"/>
                  </a:lnTo>
                  <a:lnTo>
                    <a:pt x="23574" y="75624"/>
                  </a:lnTo>
                  <a:lnTo>
                    <a:pt x="39370" y="78739"/>
                  </a:lnTo>
                  <a:lnTo>
                    <a:pt x="54629" y="75624"/>
                  </a:lnTo>
                  <a:lnTo>
                    <a:pt x="67151" y="67151"/>
                  </a:lnTo>
                  <a:lnTo>
                    <a:pt x="75624" y="54629"/>
                  </a:lnTo>
                  <a:lnTo>
                    <a:pt x="78740" y="39370"/>
                  </a:lnTo>
                  <a:lnTo>
                    <a:pt x="75624" y="23574"/>
                  </a:lnTo>
                  <a:lnTo>
                    <a:pt x="67151" y="11112"/>
                  </a:lnTo>
                  <a:lnTo>
                    <a:pt x="54629" y="2936"/>
                  </a:lnTo>
                  <a:lnTo>
                    <a:pt x="39370" y="0"/>
                  </a:lnTo>
                  <a:close/>
                </a:path>
              </a:pathLst>
            </a:custGeom>
            <a:solidFill>
              <a:srgbClr val="00B8FF"/>
            </a:solidFill>
          </p:spPr>
          <p:txBody>
            <a:bodyPr wrap="square" lIns="0" tIns="0" rIns="0" bIns="0" rtlCol="0"/>
            <a:lstStyle/>
            <a:p>
              <a:endParaRPr sz="1632"/>
            </a:p>
          </p:txBody>
        </p:sp>
        <p:sp>
          <p:nvSpPr>
            <p:cNvPr id="21" name="object 11"/>
            <p:cNvSpPr/>
            <p:nvPr/>
          </p:nvSpPr>
          <p:spPr>
            <a:xfrm>
              <a:off x="2768535" y="3812881"/>
              <a:ext cx="72553" cy="72553"/>
            </a:xfrm>
            <a:custGeom>
              <a:avLst/>
              <a:gdLst/>
              <a:ahLst/>
              <a:cxnLst/>
              <a:rect l="l" t="t" r="r" b="b"/>
              <a:pathLst>
                <a:path w="80010" h="80010">
                  <a:moveTo>
                    <a:pt x="39369" y="0"/>
                  </a:moveTo>
                  <a:lnTo>
                    <a:pt x="24110" y="2936"/>
                  </a:lnTo>
                  <a:lnTo>
                    <a:pt x="11588" y="11112"/>
                  </a:lnTo>
                  <a:lnTo>
                    <a:pt x="3115" y="23574"/>
                  </a:lnTo>
                  <a:lnTo>
                    <a:pt x="0" y="39370"/>
                  </a:lnTo>
                  <a:lnTo>
                    <a:pt x="3115" y="55364"/>
                  </a:lnTo>
                  <a:lnTo>
                    <a:pt x="11588" y="68262"/>
                  </a:lnTo>
                  <a:lnTo>
                    <a:pt x="24110" y="76874"/>
                  </a:lnTo>
                  <a:lnTo>
                    <a:pt x="39369" y="80010"/>
                  </a:lnTo>
                  <a:lnTo>
                    <a:pt x="55364" y="76874"/>
                  </a:lnTo>
                  <a:lnTo>
                    <a:pt x="68262" y="68262"/>
                  </a:lnTo>
                  <a:lnTo>
                    <a:pt x="76874" y="55364"/>
                  </a:lnTo>
                  <a:lnTo>
                    <a:pt x="80009" y="39370"/>
                  </a:lnTo>
                  <a:lnTo>
                    <a:pt x="76874" y="23574"/>
                  </a:lnTo>
                  <a:lnTo>
                    <a:pt x="68262" y="11112"/>
                  </a:lnTo>
                  <a:lnTo>
                    <a:pt x="55364" y="2936"/>
                  </a:lnTo>
                  <a:lnTo>
                    <a:pt x="39369" y="0"/>
                  </a:lnTo>
                  <a:close/>
                </a:path>
              </a:pathLst>
            </a:custGeom>
            <a:solidFill>
              <a:srgbClr val="00B8FF"/>
            </a:solidFill>
          </p:spPr>
          <p:txBody>
            <a:bodyPr wrap="square" lIns="0" tIns="0" rIns="0" bIns="0" rtlCol="0"/>
            <a:lstStyle/>
            <a:p>
              <a:endParaRPr sz="1632"/>
            </a:p>
          </p:txBody>
        </p:sp>
        <p:sp>
          <p:nvSpPr>
            <p:cNvPr id="22" name="object 12"/>
            <p:cNvSpPr/>
            <p:nvPr/>
          </p:nvSpPr>
          <p:spPr>
            <a:xfrm>
              <a:off x="3986968" y="3898101"/>
              <a:ext cx="72553" cy="72553"/>
            </a:xfrm>
            <a:custGeom>
              <a:avLst/>
              <a:gdLst/>
              <a:ahLst/>
              <a:cxnLst/>
              <a:rect l="l" t="t" r="r" b="b"/>
              <a:pathLst>
                <a:path w="80010" h="80010">
                  <a:moveTo>
                    <a:pt x="39370" y="0"/>
                  </a:moveTo>
                  <a:lnTo>
                    <a:pt x="24110" y="3135"/>
                  </a:lnTo>
                  <a:lnTo>
                    <a:pt x="11588" y="11747"/>
                  </a:lnTo>
                  <a:lnTo>
                    <a:pt x="3115" y="24645"/>
                  </a:lnTo>
                  <a:lnTo>
                    <a:pt x="0" y="40640"/>
                  </a:lnTo>
                  <a:lnTo>
                    <a:pt x="3115" y="55899"/>
                  </a:lnTo>
                  <a:lnTo>
                    <a:pt x="11588" y="68421"/>
                  </a:lnTo>
                  <a:lnTo>
                    <a:pt x="24110" y="76894"/>
                  </a:lnTo>
                  <a:lnTo>
                    <a:pt x="39370" y="80010"/>
                  </a:lnTo>
                  <a:lnTo>
                    <a:pt x="55364" y="76894"/>
                  </a:lnTo>
                  <a:lnTo>
                    <a:pt x="68262" y="68421"/>
                  </a:lnTo>
                  <a:lnTo>
                    <a:pt x="76874" y="55899"/>
                  </a:lnTo>
                  <a:lnTo>
                    <a:pt x="80010" y="40640"/>
                  </a:lnTo>
                  <a:lnTo>
                    <a:pt x="76874" y="24645"/>
                  </a:lnTo>
                  <a:lnTo>
                    <a:pt x="68262" y="11747"/>
                  </a:lnTo>
                  <a:lnTo>
                    <a:pt x="55364" y="3135"/>
                  </a:lnTo>
                  <a:lnTo>
                    <a:pt x="39370" y="0"/>
                  </a:lnTo>
                  <a:close/>
                </a:path>
              </a:pathLst>
            </a:custGeom>
            <a:solidFill>
              <a:srgbClr val="00B8FF"/>
            </a:solidFill>
          </p:spPr>
          <p:txBody>
            <a:bodyPr wrap="square" lIns="0" tIns="0" rIns="0" bIns="0" rtlCol="0"/>
            <a:lstStyle/>
            <a:p>
              <a:endParaRPr sz="1632"/>
            </a:p>
          </p:txBody>
        </p:sp>
        <p:sp>
          <p:nvSpPr>
            <p:cNvPr id="23" name="object 13"/>
            <p:cNvSpPr/>
            <p:nvPr/>
          </p:nvSpPr>
          <p:spPr>
            <a:xfrm>
              <a:off x="4264512" y="2508075"/>
              <a:ext cx="72553" cy="71402"/>
            </a:xfrm>
            <a:custGeom>
              <a:avLst/>
              <a:gdLst/>
              <a:ahLst/>
              <a:cxnLst/>
              <a:rect l="l" t="t" r="r" b="b"/>
              <a:pathLst>
                <a:path w="80010" h="78739">
                  <a:moveTo>
                    <a:pt x="39369" y="0"/>
                  </a:moveTo>
                  <a:lnTo>
                    <a:pt x="24110" y="2936"/>
                  </a:lnTo>
                  <a:lnTo>
                    <a:pt x="11588" y="11112"/>
                  </a:lnTo>
                  <a:lnTo>
                    <a:pt x="3115" y="23574"/>
                  </a:lnTo>
                  <a:lnTo>
                    <a:pt x="0" y="39370"/>
                  </a:lnTo>
                  <a:lnTo>
                    <a:pt x="3115" y="54629"/>
                  </a:lnTo>
                  <a:lnTo>
                    <a:pt x="11588" y="67151"/>
                  </a:lnTo>
                  <a:lnTo>
                    <a:pt x="24110" y="75624"/>
                  </a:lnTo>
                  <a:lnTo>
                    <a:pt x="39369" y="78739"/>
                  </a:lnTo>
                  <a:lnTo>
                    <a:pt x="55364" y="75624"/>
                  </a:lnTo>
                  <a:lnTo>
                    <a:pt x="68262" y="67151"/>
                  </a:lnTo>
                  <a:lnTo>
                    <a:pt x="76874" y="54629"/>
                  </a:lnTo>
                  <a:lnTo>
                    <a:pt x="80010" y="39370"/>
                  </a:lnTo>
                  <a:lnTo>
                    <a:pt x="76874" y="23574"/>
                  </a:lnTo>
                  <a:lnTo>
                    <a:pt x="68262" y="11112"/>
                  </a:lnTo>
                  <a:lnTo>
                    <a:pt x="55364" y="2936"/>
                  </a:lnTo>
                  <a:lnTo>
                    <a:pt x="39369" y="0"/>
                  </a:lnTo>
                  <a:close/>
                </a:path>
              </a:pathLst>
            </a:custGeom>
            <a:solidFill>
              <a:srgbClr val="00B8FF"/>
            </a:solidFill>
          </p:spPr>
          <p:txBody>
            <a:bodyPr wrap="square" lIns="0" tIns="0" rIns="0" bIns="0" rtlCol="0"/>
            <a:lstStyle/>
            <a:p>
              <a:endParaRPr sz="1632"/>
            </a:p>
          </p:txBody>
        </p:sp>
        <p:sp>
          <p:nvSpPr>
            <p:cNvPr id="24" name="object 14"/>
            <p:cNvSpPr/>
            <p:nvPr/>
          </p:nvSpPr>
          <p:spPr>
            <a:xfrm>
              <a:off x="2359704" y="4549929"/>
              <a:ext cx="72553" cy="72553"/>
            </a:xfrm>
            <a:custGeom>
              <a:avLst/>
              <a:gdLst/>
              <a:ahLst/>
              <a:cxnLst/>
              <a:rect l="l" t="t" r="r" b="b"/>
              <a:pathLst>
                <a:path w="80010" h="80010">
                  <a:moveTo>
                    <a:pt x="39369" y="0"/>
                  </a:moveTo>
                  <a:lnTo>
                    <a:pt x="23574" y="3115"/>
                  </a:lnTo>
                  <a:lnTo>
                    <a:pt x="11112" y="11588"/>
                  </a:lnTo>
                  <a:lnTo>
                    <a:pt x="2936" y="24110"/>
                  </a:lnTo>
                  <a:lnTo>
                    <a:pt x="0" y="39369"/>
                  </a:lnTo>
                  <a:lnTo>
                    <a:pt x="2936" y="55364"/>
                  </a:lnTo>
                  <a:lnTo>
                    <a:pt x="11112" y="68262"/>
                  </a:lnTo>
                  <a:lnTo>
                    <a:pt x="23574" y="76874"/>
                  </a:lnTo>
                  <a:lnTo>
                    <a:pt x="39369" y="80010"/>
                  </a:lnTo>
                  <a:lnTo>
                    <a:pt x="55364" y="76874"/>
                  </a:lnTo>
                  <a:lnTo>
                    <a:pt x="68262" y="68262"/>
                  </a:lnTo>
                  <a:lnTo>
                    <a:pt x="76874" y="55364"/>
                  </a:lnTo>
                  <a:lnTo>
                    <a:pt x="80009" y="39369"/>
                  </a:lnTo>
                  <a:lnTo>
                    <a:pt x="76874" y="24110"/>
                  </a:lnTo>
                  <a:lnTo>
                    <a:pt x="68262" y="11588"/>
                  </a:lnTo>
                  <a:lnTo>
                    <a:pt x="55364" y="3115"/>
                  </a:lnTo>
                  <a:lnTo>
                    <a:pt x="39369" y="0"/>
                  </a:lnTo>
                  <a:close/>
                </a:path>
              </a:pathLst>
            </a:custGeom>
            <a:solidFill>
              <a:srgbClr val="00B8FF"/>
            </a:solidFill>
          </p:spPr>
          <p:txBody>
            <a:bodyPr wrap="square" lIns="0" tIns="0" rIns="0" bIns="0" rtlCol="0"/>
            <a:lstStyle/>
            <a:p>
              <a:endParaRPr sz="1632"/>
            </a:p>
          </p:txBody>
        </p:sp>
        <p:sp>
          <p:nvSpPr>
            <p:cNvPr id="25" name="object 15"/>
            <p:cNvSpPr/>
            <p:nvPr/>
          </p:nvSpPr>
          <p:spPr>
            <a:xfrm>
              <a:off x="3627658" y="3079288"/>
              <a:ext cx="72553" cy="72553"/>
            </a:xfrm>
            <a:custGeom>
              <a:avLst/>
              <a:gdLst/>
              <a:ahLst/>
              <a:cxnLst/>
              <a:rect l="l" t="t" r="r" b="b"/>
              <a:pathLst>
                <a:path w="80010" h="80010">
                  <a:moveTo>
                    <a:pt x="39370" y="0"/>
                  </a:moveTo>
                  <a:lnTo>
                    <a:pt x="24110" y="3115"/>
                  </a:lnTo>
                  <a:lnTo>
                    <a:pt x="11588" y="11588"/>
                  </a:lnTo>
                  <a:lnTo>
                    <a:pt x="3115" y="24110"/>
                  </a:lnTo>
                  <a:lnTo>
                    <a:pt x="0" y="39369"/>
                  </a:lnTo>
                  <a:lnTo>
                    <a:pt x="3115" y="55364"/>
                  </a:lnTo>
                  <a:lnTo>
                    <a:pt x="11588" y="68262"/>
                  </a:lnTo>
                  <a:lnTo>
                    <a:pt x="24110" y="76874"/>
                  </a:lnTo>
                  <a:lnTo>
                    <a:pt x="39370" y="80010"/>
                  </a:lnTo>
                  <a:lnTo>
                    <a:pt x="55364" y="76874"/>
                  </a:lnTo>
                  <a:lnTo>
                    <a:pt x="68262" y="68262"/>
                  </a:lnTo>
                  <a:lnTo>
                    <a:pt x="76874" y="55364"/>
                  </a:lnTo>
                  <a:lnTo>
                    <a:pt x="80010" y="39369"/>
                  </a:lnTo>
                  <a:lnTo>
                    <a:pt x="76874" y="24110"/>
                  </a:lnTo>
                  <a:lnTo>
                    <a:pt x="68262" y="11588"/>
                  </a:lnTo>
                  <a:lnTo>
                    <a:pt x="55364" y="3115"/>
                  </a:lnTo>
                  <a:lnTo>
                    <a:pt x="39370" y="0"/>
                  </a:lnTo>
                  <a:close/>
                </a:path>
              </a:pathLst>
            </a:custGeom>
            <a:solidFill>
              <a:srgbClr val="FF3366"/>
            </a:solidFill>
          </p:spPr>
          <p:txBody>
            <a:bodyPr wrap="square" lIns="0" tIns="0" rIns="0" bIns="0" rtlCol="0"/>
            <a:lstStyle/>
            <a:p>
              <a:endParaRPr sz="1632"/>
            </a:p>
          </p:txBody>
        </p:sp>
        <p:sp>
          <p:nvSpPr>
            <p:cNvPr id="26" name="object 16"/>
            <p:cNvSpPr/>
            <p:nvPr/>
          </p:nvSpPr>
          <p:spPr>
            <a:xfrm>
              <a:off x="1963541" y="3797910"/>
              <a:ext cx="71402" cy="72553"/>
            </a:xfrm>
            <a:custGeom>
              <a:avLst/>
              <a:gdLst/>
              <a:ahLst/>
              <a:cxnLst/>
              <a:rect l="l" t="t" r="r" b="b"/>
              <a:pathLst>
                <a:path w="78739" h="80010">
                  <a:moveTo>
                    <a:pt x="39369" y="0"/>
                  </a:moveTo>
                  <a:lnTo>
                    <a:pt x="23574" y="3115"/>
                  </a:lnTo>
                  <a:lnTo>
                    <a:pt x="11112" y="11588"/>
                  </a:lnTo>
                  <a:lnTo>
                    <a:pt x="2936" y="24110"/>
                  </a:lnTo>
                  <a:lnTo>
                    <a:pt x="0" y="39370"/>
                  </a:lnTo>
                  <a:lnTo>
                    <a:pt x="2936" y="55364"/>
                  </a:lnTo>
                  <a:lnTo>
                    <a:pt x="11112" y="68262"/>
                  </a:lnTo>
                  <a:lnTo>
                    <a:pt x="23574" y="76874"/>
                  </a:lnTo>
                  <a:lnTo>
                    <a:pt x="39369" y="80010"/>
                  </a:lnTo>
                  <a:lnTo>
                    <a:pt x="55165" y="76874"/>
                  </a:lnTo>
                  <a:lnTo>
                    <a:pt x="67627" y="68262"/>
                  </a:lnTo>
                  <a:lnTo>
                    <a:pt x="75803" y="55364"/>
                  </a:lnTo>
                  <a:lnTo>
                    <a:pt x="78739" y="39370"/>
                  </a:lnTo>
                  <a:lnTo>
                    <a:pt x="75803" y="24110"/>
                  </a:lnTo>
                  <a:lnTo>
                    <a:pt x="67627" y="11588"/>
                  </a:lnTo>
                  <a:lnTo>
                    <a:pt x="55165" y="3115"/>
                  </a:lnTo>
                  <a:lnTo>
                    <a:pt x="39369" y="0"/>
                  </a:lnTo>
                  <a:close/>
                </a:path>
              </a:pathLst>
            </a:custGeom>
            <a:solidFill>
              <a:srgbClr val="FF3366"/>
            </a:solidFill>
          </p:spPr>
          <p:txBody>
            <a:bodyPr wrap="square" lIns="0" tIns="0" rIns="0" bIns="0" rtlCol="0"/>
            <a:lstStyle/>
            <a:p>
              <a:endParaRPr sz="1632"/>
            </a:p>
          </p:txBody>
        </p:sp>
        <p:sp>
          <p:nvSpPr>
            <p:cNvPr id="27" name="object 17"/>
            <p:cNvSpPr/>
            <p:nvPr/>
          </p:nvSpPr>
          <p:spPr>
            <a:xfrm>
              <a:off x="3937447" y="1879281"/>
              <a:ext cx="71402" cy="71402"/>
            </a:xfrm>
            <a:custGeom>
              <a:avLst/>
              <a:gdLst/>
              <a:ahLst/>
              <a:cxnLst/>
              <a:rect l="l" t="t" r="r" b="b"/>
              <a:pathLst>
                <a:path w="78739" h="78740">
                  <a:moveTo>
                    <a:pt x="39370" y="0"/>
                  </a:moveTo>
                  <a:lnTo>
                    <a:pt x="23574" y="2936"/>
                  </a:lnTo>
                  <a:lnTo>
                    <a:pt x="11112" y="11112"/>
                  </a:lnTo>
                  <a:lnTo>
                    <a:pt x="2936" y="23574"/>
                  </a:lnTo>
                  <a:lnTo>
                    <a:pt x="0" y="39369"/>
                  </a:lnTo>
                  <a:lnTo>
                    <a:pt x="2936" y="54629"/>
                  </a:lnTo>
                  <a:lnTo>
                    <a:pt x="11112" y="67151"/>
                  </a:lnTo>
                  <a:lnTo>
                    <a:pt x="23574" y="75624"/>
                  </a:lnTo>
                  <a:lnTo>
                    <a:pt x="39370" y="78739"/>
                  </a:lnTo>
                  <a:lnTo>
                    <a:pt x="54629" y="75624"/>
                  </a:lnTo>
                  <a:lnTo>
                    <a:pt x="67151" y="67151"/>
                  </a:lnTo>
                  <a:lnTo>
                    <a:pt x="75624" y="54629"/>
                  </a:lnTo>
                  <a:lnTo>
                    <a:pt x="78740" y="39369"/>
                  </a:lnTo>
                  <a:lnTo>
                    <a:pt x="75624" y="23574"/>
                  </a:lnTo>
                  <a:lnTo>
                    <a:pt x="67151" y="11112"/>
                  </a:lnTo>
                  <a:lnTo>
                    <a:pt x="54629" y="2936"/>
                  </a:lnTo>
                  <a:lnTo>
                    <a:pt x="39370" y="0"/>
                  </a:lnTo>
                  <a:close/>
                </a:path>
              </a:pathLst>
            </a:custGeom>
            <a:solidFill>
              <a:srgbClr val="FF3366"/>
            </a:solidFill>
          </p:spPr>
          <p:txBody>
            <a:bodyPr wrap="square" lIns="0" tIns="0" rIns="0" bIns="0" rtlCol="0"/>
            <a:lstStyle/>
            <a:p>
              <a:endParaRPr sz="1632"/>
            </a:p>
          </p:txBody>
        </p:sp>
        <p:sp>
          <p:nvSpPr>
            <p:cNvPr id="28" name="object 18"/>
            <p:cNvSpPr/>
            <p:nvPr/>
          </p:nvSpPr>
          <p:spPr>
            <a:xfrm>
              <a:off x="3631112" y="4446282"/>
              <a:ext cx="72553" cy="72553"/>
            </a:xfrm>
            <a:custGeom>
              <a:avLst/>
              <a:gdLst/>
              <a:ahLst/>
              <a:cxnLst/>
              <a:rect l="l" t="t" r="r" b="b"/>
              <a:pathLst>
                <a:path w="80010" h="80010">
                  <a:moveTo>
                    <a:pt x="39369" y="0"/>
                  </a:moveTo>
                  <a:lnTo>
                    <a:pt x="24110" y="3115"/>
                  </a:lnTo>
                  <a:lnTo>
                    <a:pt x="11588" y="11588"/>
                  </a:lnTo>
                  <a:lnTo>
                    <a:pt x="3115" y="24110"/>
                  </a:lnTo>
                  <a:lnTo>
                    <a:pt x="0" y="39370"/>
                  </a:lnTo>
                  <a:lnTo>
                    <a:pt x="3115" y="55364"/>
                  </a:lnTo>
                  <a:lnTo>
                    <a:pt x="11588" y="68262"/>
                  </a:lnTo>
                  <a:lnTo>
                    <a:pt x="24110" y="76874"/>
                  </a:lnTo>
                  <a:lnTo>
                    <a:pt x="39369" y="80010"/>
                  </a:lnTo>
                  <a:lnTo>
                    <a:pt x="55364" y="76874"/>
                  </a:lnTo>
                  <a:lnTo>
                    <a:pt x="68262" y="68262"/>
                  </a:lnTo>
                  <a:lnTo>
                    <a:pt x="76874" y="55364"/>
                  </a:lnTo>
                  <a:lnTo>
                    <a:pt x="80010" y="39370"/>
                  </a:lnTo>
                  <a:lnTo>
                    <a:pt x="76874" y="24110"/>
                  </a:lnTo>
                  <a:lnTo>
                    <a:pt x="68262" y="11588"/>
                  </a:lnTo>
                  <a:lnTo>
                    <a:pt x="55364" y="3115"/>
                  </a:lnTo>
                  <a:lnTo>
                    <a:pt x="39369" y="0"/>
                  </a:lnTo>
                  <a:close/>
                </a:path>
              </a:pathLst>
            </a:custGeom>
            <a:solidFill>
              <a:srgbClr val="FF3366"/>
            </a:solidFill>
          </p:spPr>
          <p:txBody>
            <a:bodyPr wrap="square" lIns="0" tIns="0" rIns="0" bIns="0" rtlCol="0"/>
            <a:lstStyle/>
            <a:p>
              <a:endParaRPr sz="1632"/>
            </a:p>
          </p:txBody>
        </p:sp>
        <p:sp>
          <p:nvSpPr>
            <p:cNvPr id="29" name="object 19"/>
            <p:cNvSpPr/>
            <p:nvPr/>
          </p:nvSpPr>
          <p:spPr>
            <a:xfrm>
              <a:off x="2851454" y="3595222"/>
              <a:ext cx="179655" cy="207295"/>
            </a:xfrm>
            <a:custGeom>
              <a:avLst/>
              <a:gdLst/>
              <a:ahLst/>
              <a:cxnLst/>
              <a:rect l="l" t="t" r="r" b="b"/>
              <a:pathLst>
                <a:path w="198120" h="228600">
                  <a:moveTo>
                    <a:pt x="0" y="228600"/>
                  </a:moveTo>
                  <a:lnTo>
                    <a:pt x="198119" y="0"/>
                  </a:lnTo>
                </a:path>
              </a:pathLst>
            </a:custGeom>
            <a:ln w="10782">
              <a:solidFill>
                <a:srgbClr val="00B8FF"/>
              </a:solidFill>
            </a:ln>
          </p:spPr>
          <p:txBody>
            <a:bodyPr wrap="square" lIns="0" tIns="0" rIns="0" bIns="0" rtlCol="0"/>
            <a:lstStyle/>
            <a:p>
              <a:endParaRPr sz="1632"/>
            </a:p>
          </p:txBody>
        </p:sp>
        <p:sp>
          <p:nvSpPr>
            <p:cNvPr id="30" name="object 20"/>
            <p:cNvSpPr/>
            <p:nvPr/>
          </p:nvSpPr>
          <p:spPr>
            <a:xfrm>
              <a:off x="3010379" y="3542246"/>
              <a:ext cx="66795" cy="71402"/>
            </a:xfrm>
            <a:custGeom>
              <a:avLst/>
              <a:gdLst/>
              <a:ahLst/>
              <a:cxnLst/>
              <a:rect l="l" t="t" r="r" b="b"/>
              <a:pathLst>
                <a:path w="73660" h="78739">
                  <a:moveTo>
                    <a:pt x="73660" y="0"/>
                  </a:moveTo>
                  <a:lnTo>
                    <a:pt x="0" y="43179"/>
                  </a:lnTo>
                  <a:lnTo>
                    <a:pt x="40640" y="78739"/>
                  </a:lnTo>
                  <a:lnTo>
                    <a:pt x="73660" y="0"/>
                  </a:lnTo>
                  <a:close/>
                </a:path>
              </a:pathLst>
            </a:custGeom>
            <a:solidFill>
              <a:srgbClr val="00B8FF"/>
            </a:solidFill>
          </p:spPr>
          <p:txBody>
            <a:bodyPr wrap="square" lIns="0" tIns="0" rIns="0" bIns="0" rtlCol="0"/>
            <a:lstStyle/>
            <a:p>
              <a:endParaRPr sz="1632"/>
            </a:p>
          </p:txBody>
        </p:sp>
        <p:sp>
          <p:nvSpPr>
            <p:cNvPr id="31" name="object 21"/>
            <p:cNvSpPr/>
            <p:nvPr/>
          </p:nvSpPr>
          <p:spPr>
            <a:xfrm>
              <a:off x="3556255" y="3223243"/>
              <a:ext cx="64492" cy="253360"/>
            </a:xfrm>
            <a:custGeom>
              <a:avLst/>
              <a:gdLst/>
              <a:ahLst/>
              <a:cxnLst/>
              <a:rect l="l" t="t" r="r" b="b"/>
              <a:pathLst>
                <a:path w="71120" h="279400">
                  <a:moveTo>
                    <a:pt x="0" y="279400"/>
                  </a:moveTo>
                  <a:lnTo>
                    <a:pt x="71119" y="0"/>
                  </a:lnTo>
                </a:path>
              </a:pathLst>
            </a:custGeom>
            <a:ln w="10782">
              <a:solidFill>
                <a:srgbClr val="00B8FF"/>
              </a:solidFill>
            </a:ln>
          </p:spPr>
          <p:txBody>
            <a:bodyPr wrap="square" lIns="0" tIns="0" rIns="0" bIns="0" rtlCol="0"/>
            <a:lstStyle/>
            <a:p>
              <a:endParaRPr sz="1632"/>
            </a:p>
          </p:txBody>
        </p:sp>
        <p:sp>
          <p:nvSpPr>
            <p:cNvPr id="32" name="object 22"/>
            <p:cNvSpPr/>
            <p:nvPr/>
          </p:nvSpPr>
          <p:spPr>
            <a:xfrm>
              <a:off x="3596563" y="3155295"/>
              <a:ext cx="47216" cy="77160"/>
            </a:xfrm>
            <a:custGeom>
              <a:avLst/>
              <a:gdLst/>
              <a:ahLst/>
              <a:cxnLst/>
              <a:rect l="l" t="t" r="r" b="b"/>
              <a:pathLst>
                <a:path w="52070" h="85089">
                  <a:moveTo>
                    <a:pt x="45719" y="0"/>
                  </a:moveTo>
                  <a:lnTo>
                    <a:pt x="0" y="71120"/>
                  </a:lnTo>
                  <a:lnTo>
                    <a:pt x="52069" y="85090"/>
                  </a:lnTo>
                  <a:lnTo>
                    <a:pt x="45719" y="0"/>
                  </a:lnTo>
                  <a:close/>
                </a:path>
              </a:pathLst>
            </a:custGeom>
            <a:solidFill>
              <a:srgbClr val="00B8FF"/>
            </a:solidFill>
          </p:spPr>
          <p:txBody>
            <a:bodyPr wrap="square" lIns="0" tIns="0" rIns="0" bIns="0" rtlCol="0"/>
            <a:lstStyle/>
            <a:p>
              <a:endParaRPr sz="1632"/>
            </a:p>
          </p:txBody>
        </p:sp>
        <p:sp>
          <p:nvSpPr>
            <p:cNvPr id="33" name="object 23"/>
            <p:cNvSpPr/>
            <p:nvPr/>
          </p:nvSpPr>
          <p:spPr>
            <a:xfrm>
              <a:off x="3667965" y="4521138"/>
              <a:ext cx="85221" cy="223417"/>
            </a:xfrm>
            <a:custGeom>
              <a:avLst/>
              <a:gdLst/>
              <a:ahLst/>
              <a:cxnLst/>
              <a:rect l="l" t="t" r="r" b="b"/>
              <a:pathLst>
                <a:path w="93979" h="246379">
                  <a:moveTo>
                    <a:pt x="0" y="0"/>
                  </a:moveTo>
                  <a:lnTo>
                    <a:pt x="93979" y="246380"/>
                  </a:lnTo>
                </a:path>
              </a:pathLst>
            </a:custGeom>
            <a:ln w="10782">
              <a:solidFill>
                <a:srgbClr val="FF3366"/>
              </a:solidFill>
            </a:ln>
          </p:spPr>
          <p:txBody>
            <a:bodyPr wrap="square" lIns="0" tIns="0" rIns="0" bIns="0" rtlCol="0"/>
            <a:lstStyle/>
            <a:p>
              <a:endParaRPr sz="1632"/>
            </a:p>
          </p:txBody>
        </p:sp>
        <p:sp>
          <p:nvSpPr>
            <p:cNvPr id="34" name="object 24"/>
            <p:cNvSpPr/>
            <p:nvPr/>
          </p:nvSpPr>
          <p:spPr>
            <a:xfrm>
              <a:off x="3730152" y="4733038"/>
              <a:ext cx="48369" cy="77160"/>
            </a:xfrm>
            <a:custGeom>
              <a:avLst/>
              <a:gdLst/>
              <a:ahLst/>
              <a:cxnLst/>
              <a:rect l="l" t="t" r="r" b="b"/>
              <a:pathLst>
                <a:path w="53339" h="85089">
                  <a:moveTo>
                    <a:pt x="49530" y="0"/>
                  </a:moveTo>
                  <a:lnTo>
                    <a:pt x="0" y="20320"/>
                  </a:lnTo>
                  <a:lnTo>
                    <a:pt x="53340" y="85090"/>
                  </a:lnTo>
                  <a:lnTo>
                    <a:pt x="49530" y="0"/>
                  </a:lnTo>
                  <a:close/>
                </a:path>
              </a:pathLst>
            </a:custGeom>
            <a:solidFill>
              <a:srgbClr val="FF3366"/>
            </a:solidFill>
          </p:spPr>
          <p:txBody>
            <a:bodyPr wrap="square" lIns="0" tIns="0" rIns="0" bIns="0" rtlCol="0"/>
            <a:lstStyle/>
            <a:p>
              <a:endParaRPr sz="1632"/>
            </a:p>
          </p:txBody>
        </p:sp>
        <p:sp>
          <p:nvSpPr>
            <p:cNvPr id="35" name="object 25"/>
            <p:cNvSpPr/>
            <p:nvPr/>
          </p:nvSpPr>
          <p:spPr>
            <a:xfrm>
              <a:off x="2014212" y="2922665"/>
              <a:ext cx="185414" cy="162381"/>
            </a:xfrm>
            <a:custGeom>
              <a:avLst/>
              <a:gdLst/>
              <a:ahLst/>
              <a:cxnLst/>
              <a:rect l="l" t="t" r="r" b="b"/>
              <a:pathLst>
                <a:path w="204469" h="179069">
                  <a:moveTo>
                    <a:pt x="204469" y="179070"/>
                  </a:moveTo>
                  <a:lnTo>
                    <a:pt x="0" y="0"/>
                  </a:lnTo>
                </a:path>
              </a:pathLst>
            </a:custGeom>
            <a:ln w="10782">
              <a:solidFill>
                <a:srgbClr val="00B8FF"/>
              </a:solidFill>
            </a:ln>
          </p:spPr>
          <p:txBody>
            <a:bodyPr wrap="square" lIns="0" tIns="0" rIns="0" bIns="0" rtlCol="0"/>
            <a:lstStyle/>
            <a:p>
              <a:endParaRPr sz="1632"/>
            </a:p>
          </p:txBody>
        </p:sp>
        <p:sp>
          <p:nvSpPr>
            <p:cNvPr id="36" name="object 26"/>
            <p:cNvSpPr/>
            <p:nvPr/>
          </p:nvSpPr>
          <p:spPr>
            <a:xfrm>
              <a:off x="1961238" y="2876599"/>
              <a:ext cx="71402" cy="66795"/>
            </a:xfrm>
            <a:custGeom>
              <a:avLst/>
              <a:gdLst/>
              <a:ahLst/>
              <a:cxnLst/>
              <a:rect l="l" t="t" r="r" b="b"/>
              <a:pathLst>
                <a:path w="78739" h="73660">
                  <a:moveTo>
                    <a:pt x="0" y="0"/>
                  </a:moveTo>
                  <a:lnTo>
                    <a:pt x="43179" y="73660"/>
                  </a:lnTo>
                  <a:lnTo>
                    <a:pt x="78739" y="33020"/>
                  </a:lnTo>
                  <a:lnTo>
                    <a:pt x="0" y="0"/>
                  </a:lnTo>
                  <a:close/>
                </a:path>
              </a:pathLst>
            </a:custGeom>
            <a:solidFill>
              <a:srgbClr val="00B8FF"/>
            </a:solidFill>
          </p:spPr>
          <p:txBody>
            <a:bodyPr wrap="square" lIns="0" tIns="0" rIns="0" bIns="0" rtlCol="0"/>
            <a:lstStyle/>
            <a:p>
              <a:endParaRPr sz="1632"/>
            </a:p>
          </p:txBody>
        </p:sp>
        <p:sp>
          <p:nvSpPr>
            <p:cNvPr id="37" name="object 27"/>
            <p:cNvSpPr/>
            <p:nvPr/>
          </p:nvSpPr>
          <p:spPr>
            <a:xfrm>
              <a:off x="2329762" y="2475829"/>
              <a:ext cx="219963" cy="54127"/>
            </a:xfrm>
            <a:custGeom>
              <a:avLst/>
              <a:gdLst/>
              <a:ahLst/>
              <a:cxnLst/>
              <a:rect l="l" t="t" r="r" b="b"/>
              <a:pathLst>
                <a:path w="242569" h="59689">
                  <a:moveTo>
                    <a:pt x="0" y="59690"/>
                  </a:moveTo>
                  <a:lnTo>
                    <a:pt x="242569" y="0"/>
                  </a:lnTo>
                </a:path>
              </a:pathLst>
            </a:custGeom>
            <a:ln w="10782">
              <a:solidFill>
                <a:srgbClr val="00B8FF"/>
              </a:solidFill>
            </a:ln>
          </p:spPr>
          <p:txBody>
            <a:bodyPr wrap="square" lIns="0" tIns="0" rIns="0" bIns="0" rtlCol="0"/>
            <a:lstStyle/>
            <a:p>
              <a:endParaRPr sz="1632"/>
            </a:p>
          </p:txBody>
        </p:sp>
        <p:sp>
          <p:nvSpPr>
            <p:cNvPr id="38" name="object 28"/>
            <p:cNvSpPr/>
            <p:nvPr/>
          </p:nvSpPr>
          <p:spPr>
            <a:xfrm>
              <a:off x="2540512" y="2452797"/>
              <a:ext cx="77160" cy="47216"/>
            </a:xfrm>
            <a:custGeom>
              <a:avLst/>
              <a:gdLst/>
              <a:ahLst/>
              <a:cxnLst/>
              <a:rect l="l" t="t" r="r" b="b"/>
              <a:pathLst>
                <a:path w="85089" h="52069">
                  <a:moveTo>
                    <a:pt x="0" y="0"/>
                  </a:moveTo>
                  <a:lnTo>
                    <a:pt x="13969" y="52070"/>
                  </a:lnTo>
                  <a:lnTo>
                    <a:pt x="85090" y="6350"/>
                  </a:lnTo>
                  <a:lnTo>
                    <a:pt x="0" y="0"/>
                  </a:lnTo>
                  <a:close/>
                </a:path>
              </a:pathLst>
            </a:custGeom>
            <a:solidFill>
              <a:srgbClr val="00B8FF"/>
            </a:solidFill>
          </p:spPr>
          <p:txBody>
            <a:bodyPr wrap="square" lIns="0" tIns="0" rIns="0" bIns="0" rtlCol="0"/>
            <a:lstStyle/>
            <a:p>
              <a:endParaRPr sz="1632"/>
            </a:p>
          </p:txBody>
        </p:sp>
        <p:sp>
          <p:nvSpPr>
            <p:cNvPr id="39" name="object 29"/>
            <p:cNvSpPr/>
            <p:nvPr/>
          </p:nvSpPr>
          <p:spPr>
            <a:xfrm>
              <a:off x="2036095" y="3868159"/>
              <a:ext cx="362766" cy="254512"/>
            </a:xfrm>
            <a:custGeom>
              <a:avLst/>
              <a:gdLst/>
              <a:ahLst/>
              <a:cxnLst/>
              <a:rect l="l" t="t" r="r" b="b"/>
              <a:pathLst>
                <a:path w="400050" h="280670">
                  <a:moveTo>
                    <a:pt x="0" y="0"/>
                  </a:moveTo>
                  <a:lnTo>
                    <a:pt x="400050" y="280669"/>
                  </a:lnTo>
                </a:path>
              </a:pathLst>
            </a:custGeom>
            <a:ln w="10782">
              <a:solidFill>
                <a:srgbClr val="FF3366"/>
              </a:solidFill>
            </a:ln>
          </p:spPr>
          <p:txBody>
            <a:bodyPr wrap="square" lIns="0" tIns="0" rIns="0" bIns="0" rtlCol="0"/>
            <a:lstStyle/>
            <a:p>
              <a:endParaRPr sz="1632"/>
            </a:p>
          </p:txBody>
        </p:sp>
        <p:sp>
          <p:nvSpPr>
            <p:cNvPr id="40" name="object 30"/>
            <p:cNvSpPr/>
            <p:nvPr/>
          </p:nvSpPr>
          <p:spPr>
            <a:xfrm>
              <a:off x="2381586" y="4100791"/>
              <a:ext cx="74856" cy="62188"/>
            </a:xfrm>
            <a:custGeom>
              <a:avLst/>
              <a:gdLst/>
              <a:ahLst/>
              <a:cxnLst/>
              <a:rect l="l" t="t" r="r" b="b"/>
              <a:pathLst>
                <a:path w="82550" h="68579">
                  <a:moveTo>
                    <a:pt x="31750" y="0"/>
                  </a:moveTo>
                  <a:lnTo>
                    <a:pt x="0" y="43179"/>
                  </a:lnTo>
                  <a:lnTo>
                    <a:pt x="82550" y="68579"/>
                  </a:lnTo>
                  <a:lnTo>
                    <a:pt x="31750" y="0"/>
                  </a:lnTo>
                  <a:close/>
                </a:path>
              </a:pathLst>
            </a:custGeom>
            <a:solidFill>
              <a:srgbClr val="FF3366"/>
            </a:solidFill>
          </p:spPr>
          <p:txBody>
            <a:bodyPr wrap="square" lIns="0" tIns="0" rIns="0" bIns="0" rtlCol="0"/>
            <a:lstStyle/>
            <a:p>
              <a:endParaRPr sz="1632"/>
            </a:p>
          </p:txBody>
        </p:sp>
        <p:sp>
          <p:nvSpPr>
            <p:cNvPr id="41" name="object 31"/>
            <p:cNvSpPr/>
            <p:nvPr/>
          </p:nvSpPr>
          <p:spPr>
            <a:xfrm>
              <a:off x="4059521" y="3933803"/>
              <a:ext cx="575819" cy="59885"/>
            </a:xfrm>
            <a:custGeom>
              <a:avLst/>
              <a:gdLst/>
              <a:ahLst/>
              <a:cxnLst/>
              <a:rect l="l" t="t" r="r" b="b"/>
              <a:pathLst>
                <a:path w="635000" h="66039">
                  <a:moveTo>
                    <a:pt x="0" y="0"/>
                  </a:moveTo>
                  <a:lnTo>
                    <a:pt x="635000" y="66039"/>
                  </a:lnTo>
                </a:path>
              </a:pathLst>
            </a:custGeom>
            <a:ln w="10782">
              <a:solidFill>
                <a:srgbClr val="00B8FF"/>
              </a:solidFill>
            </a:ln>
          </p:spPr>
          <p:txBody>
            <a:bodyPr wrap="square" lIns="0" tIns="0" rIns="0" bIns="0" rtlCol="0"/>
            <a:lstStyle/>
            <a:p>
              <a:endParaRPr sz="1632"/>
            </a:p>
          </p:txBody>
        </p:sp>
        <p:sp>
          <p:nvSpPr>
            <p:cNvPr id="42" name="object 32"/>
            <p:cNvSpPr/>
            <p:nvPr/>
          </p:nvSpPr>
          <p:spPr>
            <a:xfrm>
              <a:off x="4629582" y="3968352"/>
              <a:ext cx="76008" cy="49520"/>
            </a:xfrm>
            <a:custGeom>
              <a:avLst/>
              <a:gdLst/>
              <a:ahLst/>
              <a:cxnLst/>
              <a:rect l="l" t="t" r="r" b="b"/>
              <a:pathLst>
                <a:path w="83820" h="54610">
                  <a:moveTo>
                    <a:pt x="6350" y="0"/>
                  </a:moveTo>
                  <a:lnTo>
                    <a:pt x="0" y="54610"/>
                  </a:lnTo>
                  <a:lnTo>
                    <a:pt x="83820" y="35560"/>
                  </a:lnTo>
                  <a:lnTo>
                    <a:pt x="6350" y="0"/>
                  </a:lnTo>
                  <a:close/>
                </a:path>
              </a:pathLst>
            </a:custGeom>
            <a:solidFill>
              <a:srgbClr val="00B8FF"/>
            </a:solidFill>
          </p:spPr>
          <p:txBody>
            <a:bodyPr wrap="square" lIns="0" tIns="0" rIns="0" bIns="0" rtlCol="0"/>
            <a:lstStyle/>
            <a:p>
              <a:endParaRPr sz="1632"/>
            </a:p>
          </p:txBody>
        </p:sp>
      </p:grpSp>
      <p:sp>
        <p:nvSpPr>
          <p:cNvPr id="5" name="Rectangle 4"/>
          <p:cNvSpPr/>
          <p:nvPr/>
        </p:nvSpPr>
        <p:spPr>
          <a:xfrm>
            <a:off x="76200" y="3537784"/>
            <a:ext cx="8839200" cy="2677656"/>
          </a:xfrm>
          <a:prstGeom prst="rect">
            <a:avLst/>
          </a:prstGeom>
        </p:spPr>
        <p:txBody>
          <a:bodyPr wrap="square">
            <a:spAutoFit/>
          </a:bodyPr>
          <a:lstStyle/>
          <a:p>
            <a:pPr marL="0" indent="0">
              <a:buNone/>
            </a:pPr>
            <a:r>
              <a:rPr lang="en-US" sz="2800" dirty="0" smtClean="0">
                <a:solidFill>
                  <a:srgbClr val="FF0000"/>
                </a:solidFill>
              </a:rPr>
              <a:t>The cytoplasm is crowded with molecules of different sizes and densities which can affect rates of reaction by molecules of different sizes</a:t>
            </a:r>
          </a:p>
          <a:p>
            <a:pPr marL="0" indent="0">
              <a:buNone/>
            </a:pPr>
            <a:endParaRPr lang="en-US" sz="2800" dirty="0">
              <a:solidFill>
                <a:srgbClr val="FF0000"/>
              </a:solidFill>
            </a:endParaRPr>
          </a:p>
          <a:p>
            <a:pPr marL="0" indent="0">
              <a:buNone/>
            </a:pPr>
            <a:r>
              <a:rPr lang="en-US" sz="2800" dirty="0">
                <a:solidFill>
                  <a:srgbClr val="FF0000"/>
                </a:solidFill>
              </a:rPr>
              <a:t>If the molecules attract each other, the rate of reaction can increase </a:t>
            </a:r>
            <a:r>
              <a:rPr lang="en-US" sz="2800" b="1" dirty="0">
                <a:solidFill>
                  <a:srgbClr val="FF0000"/>
                </a:solidFill>
              </a:rPr>
              <a:t>faster</a:t>
            </a:r>
            <a:r>
              <a:rPr lang="en-US" sz="2800" dirty="0">
                <a:solidFill>
                  <a:srgbClr val="FF0000"/>
                </a:solidFill>
              </a:rPr>
              <a:t> than predicted by Mass Action</a:t>
            </a:r>
          </a:p>
        </p:txBody>
      </p:sp>
      <p:pic>
        <p:nvPicPr>
          <p:cNvPr id="43" name="Picture 42"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 name="Picture 43"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 name="TextBox 44"/>
          <p:cNvSpPr txBox="1"/>
          <p:nvPr/>
        </p:nvSpPr>
        <p:spPr>
          <a:xfrm>
            <a:off x="3505229" y="6149889"/>
            <a:ext cx="4533827" cy="646331"/>
          </a:xfrm>
          <a:prstGeom prst="rect">
            <a:avLst/>
          </a:prstGeom>
          <a:noFill/>
        </p:spPr>
        <p:txBody>
          <a:bodyPr wrap="square" rtlCol="0">
            <a:spAutoFit/>
          </a:bodyPr>
          <a:lstStyle/>
          <a:p>
            <a:r>
              <a:rPr lang="en-US" dirty="0" smtClean="0"/>
              <a:t>For a detailed derivation see Philips—</a:t>
            </a:r>
            <a:r>
              <a:rPr lang="en-US" i="1" dirty="0" smtClean="0"/>
              <a:t>Physical Biology of the Cell</a:t>
            </a:r>
            <a:r>
              <a:rPr lang="en-US" dirty="0" smtClean="0"/>
              <a:t>, Chapter 14</a:t>
            </a:r>
            <a:endParaRPr lang="en-US" dirty="0"/>
          </a:p>
        </p:txBody>
      </p:sp>
    </p:spTree>
    <p:extLst>
      <p:ext uri="{BB962C8B-B14F-4D97-AF65-F5344CB8AC3E}">
        <p14:creationId xmlns:p14="http://schemas.microsoft.com/office/powerpoint/2010/main" val="5883823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4019"/>
            <a:ext cx="9144000" cy="1028701"/>
          </a:xfrm>
        </p:spPr>
        <p:txBody>
          <a:bodyPr/>
          <a:lstStyle/>
          <a:p>
            <a:r>
              <a:rPr lang="en-US" sz="3600" b="1" dirty="0" smtClean="0">
                <a:solidFill>
                  <a:srgbClr val="0000CC"/>
                </a:solidFill>
              </a:rPr>
              <a:t>Mathematical Argument for Mass-Action Kinetics</a:t>
            </a:r>
            <a:endParaRPr lang="en-US" sz="3600" b="1" dirty="0">
              <a:solidFill>
                <a:srgbClr val="0000CC"/>
              </a:solidFill>
            </a:endParaRP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228600" y="1170887"/>
                <a:ext cx="8229600" cy="5625194"/>
              </a:xfrm>
            </p:spPr>
            <p:txBody>
              <a:bodyPr>
                <a:spAutoFit/>
              </a:bodyPr>
              <a:lstStyle/>
              <a:p>
                <a:pPr marL="0" indent="0">
                  <a:buNone/>
                </a:pPr>
                <a:r>
                  <a:rPr lang="en-US" sz="2400" dirty="0" smtClean="0"/>
                  <a:t>For a simple elementary irreversible monomolecular reaction</a:t>
                </a:r>
                <a:endParaRPr lang="en-US" sz="2400" b="0" i="0" dirty="0" smtClean="0">
                  <a:latin typeface="Cambria Math" panose="02040503050406030204" pitchFamily="18" charset="0"/>
                </a:endParaRPr>
              </a:p>
              <a:p>
                <a:pPr marL="0" indent="0">
                  <a:buNone/>
                </a:pPr>
                <a14:m>
                  <m:oMathPara xmlns:m="http://schemas.openxmlformats.org/officeDocument/2006/math">
                    <m:oMathParaPr>
                      <m:jc m:val="centerGroup"/>
                    </m:oMathParaPr>
                    <m:oMath xmlns:m="http://schemas.openxmlformats.org/officeDocument/2006/math">
                      <m:r>
                        <a:rPr lang="en-US" sz="2400" b="0" i="0" smtClean="0">
                          <a:latin typeface="Cambria Math" panose="02040503050406030204" pitchFamily="18" charset="0"/>
                        </a:rPr>
                        <m:t> </m:t>
                      </m:r>
                      <m:r>
                        <a:rPr lang="en-US" sz="2400" i="1">
                          <a:latin typeface="Cambria Math" panose="02040503050406030204" pitchFamily="18" charset="0"/>
                        </a:rPr>
                        <m:t>𝐴</m:t>
                      </m:r>
                      <m:r>
                        <a:rPr lang="en-US" sz="2400" i="1">
                          <a:latin typeface="Cambria Math" panose="02040503050406030204" pitchFamily="18" charset="0"/>
                        </a:rPr>
                        <m:t> →</m:t>
                      </m:r>
                      <m:r>
                        <a:rPr lang="en-US" sz="2400" i="1">
                          <a:latin typeface="Cambria Math" panose="02040503050406030204" pitchFamily="18" charset="0"/>
                        </a:rPr>
                        <m:t>𝐵</m:t>
                      </m:r>
                    </m:oMath>
                  </m:oMathPara>
                </a14:m>
                <a:endParaRPr lang="en-US" sz="2400" dirty="0" smtClean="0"/>
              </a:p>
              <a:p>
                <a:pPr marL="0" indent="0">
                  <a:buNone/>
                </a:pPr>
                <a:r>
                  <a:rPr lang="en-US" sz="2400" dirty="0" smtClean="0"/>
                  <a:t>The </a:t>
                </a:r>
                <a:r>
                  <a:rPr lang="en-US" sz="2400" dirty="0"/>
                  <a:t>irreversible form implies that the rate depends only on </a:t>
                </a:r>
                <a14:m>
                  <m:oMath xmlns:m="http://schemas.openxmlformats.org/officeDocument/2006/math">
                    <m:r>
                      <a:rPr lang="en-US" sz="2400" i="1" dirty="0" smtClean="0">
                        <a:latin typeface="Cambria Math" panose="02040503050406030204" pitchFamily="18" charset="0"/>
                      </a:rPr>
                      <m:t>𝐴</m:t>
                    </m:r>
                  </m:oMath>
                </a14:m>
                <a:endParaRPr lang="en-US" sz="2400" dirty="0" smtClean="0"/>
              </a:p>
              <a:p>
                <a:pPr marL="0" indent="0">
                  <a:buNone/>
                </a:pPr>
                <a14:m>
                  <m:oMathPara xmlns:m="http://schemas.openxmlformats.org/officeDocument/2006/math">
                    <m:oMathParaPr>
                      <m:jc m:val="centerGroup"/>
                    </m:oMathParaPr>
                    <m:oMath xmlns:m="http://schemas.openxmlformats.org/officeDocument/2006/math">
                      <m:r>
                        <a:rPr lang="en-US" sz="2400" i="1">
                          <a:latin typeface="Cambria Math" panose="02040503050406030204" pitchFamily="18" charset="0"/>
                        </a:rPr>
                        <m:t>𝐴</m:t>
                      </m:r>
                      <m:r>
                        <a:rPr lang="en-US" sz="2400" i="1">
                          <a:latin typeface="Cambria Math" panose="02040503050406030204" pitchFamily="18" charset="0"/>
                        </a:rPr>
                        <m:t> </m:t>
                      </m:r>
                      <m:groupChr>
                        <m:groupChrPr>
                          <m:chr m:val="→"/>
                          <m:vertJc m:val="bot"/>
                          <m:ctrlPr>
                            <a:rPr lang="el-GR" sz="2400" i="1" smtClean="0">
                              <a:latin typeface="Cambria Math" panose="02040503050406030204" pitchFamily="18" charset="0"/>
                            </a:rPr>
                          </m:ctrlPr>
                        </m:groupChrPr>
                        <m:e>
                          <m:r>
                            <m:rPr>
                              <m:brk m:alnAt="2"/>
                            </m:rPr>
                            <a:rPr lang="en-US" sz="2400" b="0" i="1" smtClean="0">
                              <a:latin typeface="Cambria Math" panose="02040503050406030204" pitchFamily="18" charset="0"/>
                            </a:rPr>
                            <m:t>𝑓</m:t>
                          </m:r>
                          <m:r>
                            <m:rPr>
                              <m:brk m:alnAt="2"/>
                            </m:rPr>
                            <a:rPr lang="en-US" sz="2400" b="0" i="0" smtClean="0">
                              <a:latin typeface="Cambria Math" panose="02040503050406030204" pitchFamily="18" charset="0"/>
                            </a:rPr>
                            <m:t>(</m:t>
                          </m:r>
                          <m:r>
                            <a:rPr lang="en-US" sz="2400" b="0" i="1" smtClean="0">
                              <a:latin typeface="Cambria Math" panose="02040503050406030204" pitchFamily="18" charset="0"/>
                            </a:rPr>
                            <m:t>𝐴</m:t>
                          </m:r>
                          <m:r>
                            <a:rPr lang="en-US" sz="2400" b="0" i="0" smtClean="0">
                              <a:latin typeface="Cambria Math" panose="02040503050406030204" pitchFamily="18" charset="0"/>
                            </a:rPr>
                            <m:t>)</m:t>
                          </m:r>
                        </m:e>
                      </m:groupChr>
                      <m:r>
                        <a:rPr lang="en-US" sz="2400" i="1">
                          <a:latin typeface="Cambria Math" panose="02040503050406030204" pitchFamily="18" charset="0"/>
                        </a:rPr>
                        <m:t>𝐵</m:t>
                      </m:r>
                    </m:oMath>
                  </m:oMathPara>
                </a14:m>
                <a:endParaRPr lang="en-US" sz="2400" dirty="0" smtClean="0"/>
              </a:p>
              <a:p>
                <a:pPr marL="0" indent="0">
                  <a:buNone/>
                </a:pPr>
                <a:r>
                  <a:rPr lang="en-US" sz="2400" dirty="0" smtClean="0"/>
                  <a:t>If </a:t>
                </a:r>
                <a14:m>
                  <m:oMath xmlns:m="http://schemas.openxmlformats.org/officeDocument/2006/math">
                    <m:r>
                      <a:rPr lang="en-US" sz="2400" i="1" dirty="0" smtClean="0">
                        <a:latin typeface="Cambria Math" panose="02040503050406030204" pitchFamily="18" charset="0"/>
                      </a:rPr>
                      <m:t>𝐴</m:t>
                    </m:r>
                    <m:r>
                      <a:rPr lang="en-US" sz="2400" i="1" dirty="0" smtClean="0">
                        <a:latin typeface="Cambria Math" panose="02040503050406030204" pitchFamily="18" charset="0"/>
                      </a:rPr>
                      <m:t>=0</m:t>
                    </m:r>
                  </m:oMath>
                </a14:m>
                <a:r>
                  <a:rPr lang="en-US" sz="2400" dirty="0" smtClean="0"/>
                  <a:t>, and mass is conserved, the velocity of the reaction MUST be 0 (we can’t get something out of nothing—</a:t>
                </a:r>
                <a:r>
                  <a:rPr lang="en-US" sz="2400" b="1" dirty="0" smtClean="0">
                    <a:solidFill>
                      <a:srgbClr val="FF0000"/>
                    </a:solidFill>
                  </a:rPr>
                  <a:t>not true for regulation or signaling</a:t>
                </a:r>
                <a:r>
                  <a:rPr lang="en-US" sz="2400" dirty="0" smtClean="0"/>
                  <a:t>), </a:t>
                </a:r>
                <a:r>
                  <a:rPr lang="en-US" sz="2400" i="1" dirty="0" smtClean="0"/>
                  <a:t>i.e</a:t>
                </a:r>
                <a:r>
                  <a:rPr lang="en-US" sz="2400" dirty="0" smtClean="0"/>
                  <a:t>.</a:t>
                </a:r>
                <a:r>
                  <a:rPr lang="en-US" sz="2400" dirty="0"/>
                  <a:t> </a:t>
                </a:r>
                <a14:m>
                  <m:oMath xmlns:m="http://schemas.openxmlformats.org/officeDocument/2006/math">
                    <m:r>
                      <m:rPr>
                        <m:brk m:alnAt="2"/>
                      </m:rPr>
                      <a:rPr lang="en-US" sz="2400" i="1">
                        <a:latin typeface="Cambria Math" panose="02040503050406030204" pitchFamily="18" charset="0"/>
                      </a:rPr>
                      <m:t>𝑓</m:t>
                    </m:r>
                    <m:d>
                      <m:dPr>
                        <m:ctrlPr>
                          <a:rPr lang="en-US" sz="2400" i="1">
                            <a:latin typeface="Cambria Math" panose="02040503050406030204" pitchFamily="18" charset="0"/>
                          </a:rPr>
                        </m:ctrlPr>
                      </m:dPr>
                      <m:e>
                        <m:r>
                          <a:rPr lang="en-US" sz="2400" i="1">
                            <a:latin typeface="Cambria Math" panose="02040503050406030204" pitchFamily="18" charset="0"/>
                          </a:rPr>
                          <m:t>𝐴</m:t>
                        </m:r>
                      </m:e>
                    </m:d>
                    <m:r>
                      <a:rPr lang="en-US" sz="2400" b="0" i="0" smtClean="0">
                        <a:latin typeface="Cambria Math" panose="02040503050406030204" pitchFamily="18" charset="0"/>
                      </a:rPr>
                      <m:t>=0</m:t>
                    </m:r>
                  </m:oMath>
                </a14:m>
                <a:r>
                  <a:rPr lang="en-US" sz="2400" dirty="0" smtClean="0"/>
                  <a:t> </a:t>
                </a:r>
              </a:p>
              <a:p>
                <a:pPr marL="0" indent="0">
                  <a:buNone/>
                </a:pPr>
                <a:r>
                  <a:rPr lang="en-US" sz="2400" dirty="0" smtClean="0"/>
                  <a:t>If we Taylor expand </a:t>
                </a:r>
                <a14:m>
                  <m:oMath xmlns:m="http://schemas.openxmlformats.org/officeDocument/2006/math">
                    <m:r>
                      <m:rPr>
                        <m:brk m:alnAt="2"/>
                      </m:rPr>
                      <a:rPr lang="en-US" sz="2400" i="1">
                        <a:latin typeface="Cambria Math" panose="02040503050406030204" pitchFamily="18" charset="0"/>
                      </a:rPr>
                      <m:t>𝑓</m:t>
                    </m:r>
                    <m:d>
                      <m:dPr>
                        <m:ctrlPr>
                          <a:rPr lang="en-US" sz="2400" i="1">
                            <a:latin typeface="Cambria Math" panose="02040503050406030204" pitchFamily="18" charset="0"/>
                          </a:rPr>
                        </m:ctrlPr>
                      </m:dPr>
                      <m:e>
                        <m:r>
                          <a:rPr lang="en-US" sz="2400" i="1">
                            <a:latin typeface="Cambria Math" panose="02040503050406030204" pitchFamily="18" charset="0"/>
                          </a:rPr>
                          <m:t>𝐴</m:t>
                        </m:r>
                      </m:e>
                    </m:d>
                  </m:oMath>
                </a14:m>
                <a:r>
                  <a:rPr lang="en-US" sz="2400" dirty="0" smtClean="0"/>
                  <a:t> around 0</a:t>
                </a:r>
                <a:endParaRPr lang="en-US" sz="2400" i="1" dirty="0" smtClean="0">
                  <a:latin typeface="Cambria Math" panose="02040503050406030204" pitchFamily="18" charset="0"/>
                </a:endParaRPr>
              </a:p>
              <a:p>
                <a:pPr marL="0" indent="0">
                  <a:buNone/>
                </a:pPr>
                <a14:m>
                  <m:oMathPara xmlns:m="http://schemas.openxmlformats.org/officeDocument/2006/math">
                    <m:oMathParaPr>
                      <m:jc m:val="centerGroup"/>
                    </m:oMathParaPr>
                    <m:oMath xmlns:m="http://schemas.openxmlformats.org/officeDocument/2006/math">
                      <m:r>
                        <m:rPr>
                          <m:brk m:alnAt="2"/>
                        </m:rPr>
                        <a:rPr lang="en-US" sz="2400" i="1">
                          <a:latin typeface="Cambria Math" panose="02040503050406030204" pitchFamily="18" charset="0"/>
                        </a:rPr>
                        <m:t>𝑓</m:t>
                      </m:r>
                      <m:d>
                        <m:dPr>
                          <m:ctrlPr>
                            <a:rPr lang="en-US" sz="2400" i="1">
                              <a:latin typeface="Cambria Math" panose="02040503050406030204" pitchFamily="18" charset="0"/>
                            </a:rPr>
                          </m:ctrlPr>
                        </m:dPr>
                        <m:e>
                          <m:r>
                            <a:rPr lang="en-US" sz="2400" i="1">
                              <a:latin typeface="Cambria Math" panose="02040503050406030204" pitchFamily="18" charset="0"/>
                            </a:rPr>
                            <m:t>𝐴</m:t>
                          </m:r>
                        </m:e>
                      </m:d>
                      <m:r>
                        <a:rPr lang="en-US" sz="2400" b="0" i="1" smtClean="0">
                          <a:latin typeface="Cambria Math" panose="02040503050406030204" pitchFamily="18" charset="0"/>
                        </a:rPr>
                        <m:t>=</m:t>
                      </m:r>
                      <m:nary>
                        <m:naryPr>
                          <m:chr m:val="∑"/>
                          <m:ctrlPr>
                            <a:rPr lang="en-US" sz="2400" b="0" i="1" smtClean="0">
                              <a:latin typeface="Cambria Math" panose="02040503050406030204" pitchFamily="18" charset="0"/>
                            </a:rPr>
                          </m:ctrlPr>
                        </m:naryPr>
                        <m:sub>
                          <m:r>
                            <m:rPr>
                              <m:brk m:alnAt="23"/>
                            </m:rPr>
                            <a:rPr lang="en-US" sz="2400" b="0" i="1" smtClean="0">
                              <a:latin typeface="Cambria Math" panose="02040503050406030204" pitchFamily="18" charset="0"/>
                            </a:rPr>
                            <m:t>𝑛</m:t>
                          </m:r>
                          <m:r>
                            <a:rPr lang="en-US" sz="2400" b="0" i="1" smtClean="0">
                              <a:latin typeface="Cambria Math" panose="02040503050406030204" pitchFamily="18" charset="0"/>
                            </a:rPr>
                            <m:t>=1</m:t>
                          </m:r>
                        </m:sub>
                        <m:sup>
                          <m:r>
                            <a:rPr lang="en-US" sz="2400" b="0" i="1" smtClean="0">
                              <a:latin typeface="Cambria Math" panose="02040503050406030204" pitchFamily="18" charset="0"/>
                            </a:rPr>
                            <m:t>∞</m:t>
                          </m:r>
                        </m:sup>
                        <m:e>
                          <m:f>
                            <m:fPr>
                              <m:ctrlPr>
                                <a:rPr lang="en-US" sz="2400" b="0" i="1" smtClean="0">
                                  <a:latin typeface="Cambria Math" panose="02040503050406030204" pitchFamily="18" charset="0"/>
                                </a:rPr>
                              </m:ctrlPr>
                            </m:fPr>
                            <m:num>
                              <m:sSup>
                                <m:sSupPr>
                                  <m:ctrlPr>
                                    <a:rPr lang="en-US" sz="2400" b="0" i="1" smtClean="0">
                                      <a:latin typeface="Cambria Math" panose="02040503050406030204" pitchFamily="18" charset="0"/>
                                    </a:rPr>
                                  </m:ctrlPr>
                                </m:sSupPr>
                                <m:e>
                                  <m:r>
                                    <a:rPr lang="en-US" sz="2400" b="0" i="1" smtClean="0">
                                      <a:latin typeface="Cambria Math" panose="02040503050406030204" pitchFamily="18" charset="0"/>
                                    </a:rPr>
                                    <m:t>𝐴</m:t>
                                  </m:r>
                                </m:e>
                                <m:sup>
                                  <m:r>
                                    <a:rPr lang="en-US" sz="2400" b="0" i="1" smtClean="0">
                                      <a:latin typeface="Cambria Math" panose="02040503050406030204" pitchFamily="18" charset="0"/>
                                    </a:rPr>
                                    <m:t>𝑛</m:t>
                                  </m:r>
                                </m:sup>
                              </m:sSup>
                            </m:num>
                            <m:den>
                              <m:r>
                                <a:rPr lang="en-US" sz="2400" b="0" i="1" smtClean="0">
                                  <a:latin typeface="Cambria Math" panose="02040503050406030204" pitchFamily="18" charset="0"/>
                                </a:rPr>
                                <m:t>𝑛</m:t>
                              </m:r>
                              <m:r>
                                <a:rPr lang="en-US" sz="2400" b="0" i="1" smtClean="0">
                                  <a:latin typeface="Cambria Math" panose="02040503050406030204" pitchFamily="18" charset="0"/>
                                </a:rPr>
                                <m:t>!</m:t>
                              </m:r>
                            </m:den>
                          </m:f>
                        </m:e>
                      </m:nary>
                      <m:sSub>
                        <m:sSubPr>
                          <m:ctrlPr>
                            <a:rPr lang="en-US" sz="2400" b="0" i="1" smtClean="0">
                              <a:latin typeface="Cambria Math" panose="02040503050406030204" pitchFamily="18" charset="0"/>
                            </a:rPr>
                          </m:ctrlPr>
                        </m:sSubPr>
                        <m:e>
                          <m:d>
                            <m:dPr>
                              <m:begChr m:val=""/>
                              <m:endChr m:val="|"/>
                              <m:ctrlPr>
                                <a:rPr lang="en-US" sz="2400" b="0" i="1" smtClean="0">
                                  <a:latin typeface="Cambria Math" panose="02040503050406030204" pitchFamily="18" charset="0"/>
                                </a:rPr>
                              </m:ctrlPr>
                            </m:dPr>
                            <m:e>
                              <m:f>
                                <m:fPr>
                                  <m:ctrlPr>
                                    <a:rPr lang="en-US" sz="2400" i="1">
                                      <a:latin typeface="Cambria Math" panose="02040503050406030204" pitchFamily="18" charset="0"/>
                                    </a:rPr>
                                  </m:ctrlPr>
                                </m:fPr>
                                <m:num>
                                  <m:sSup>
                                    <m:sSupPr>
                                      <m:ctrlPr>
                                        <a:rPr lang="en-US" sz="2400" i="1">
                                          <a:latin typeface="Cambria Math" panose="02040503050406030204" pitchFamily="18" charset="0"/>
                                        </a:rPr>
                                      </m:ctrlPr>
                                    </m:sSupPr>
                                    <m:e>
                                      <m:r>
                                        <a:rPr lang="en-US" sz="2400" i="1">
                                          <a:latin typeface="Cambria Math" panose="02040503050406030204" pitchFamily="18" charset="0"/>
                                        </a:rPr>
                                        <m:t>𝑑</m:t>
                                      </m:r>
                                    </m:e>
                                    <m:sup>
                                      <m:r>
                                        <a:rPr lang="en-US" sz="2400" i="1">
                                          <a:latin typeface="Cambria Math" panose="02040503050406030204" pitchFamily="18" charset="0"/>
                                        </a:rPr>
                                        <m:t>𝑛</m:t>
                                      </m:r>
                                    </m:sup>
                                  </m:sSup>
                                  <m:r>
                                    <a:rPr lang="en-US" sz="2400" i="1">
                                      <a:latin typeface="Cambria Math" panose="02040503050406030204" pitchFamily="18" charset="0"/>
                                    </a:rPr>
                                    <m:t>𝑓</m:t>
                                  </m:r>
                                </m:num>
                                <m:den>
                                  <m:r>
                                    <a:rPr lang="en-US" sz="2400" i="1">
                                      <a:latin typeface="Cambria Math" panose="02040503050406030204" pitchFamily="18" charset="0"/>
                                    </a:rPr>
                                    <m:t>𝑑</m:t>
                                  </m:r>
                                  <m:sSup>
                                    <m:sSupPr>
                                      <m:ctrlPr>
                                        <a:rPr lang="en-US" sz="2400" i="1">
                                          <a:latin typeface="Cambria Math" panose="02040503050406030204" pitchFamily="18" charset="0"/>
                                        </a:rPr>
                                      </m:ctrlPr>
                                    </m:sSupPr>
                                    <m:e>
                                      <m:r>
                                        <a:rPr lang="en-US" sz="2400" i="1">
                                          <a:latin typeface="Cambria Math" panose="02040503050406030204" pitchFamily="18" charset="0"/>
                                        </a:rPr>
                                        <m:t>𝐴</m:t>
                                      </m:r>
                                    </m:e>
                                    <m:sup>
                                      <m:r>
                                        <a:rPr lang="en-US" sz="2400" i="1">
                                          <a:latin typeface="Cambria Math" panose="02040503050406030204" pitchFamily="18" charset="0"/>
                                        </a:rPr>
                                        <m:t>𝑛</m:t>
                                      </m:r>
                                    </m:sup>
                                  </m:sSup>
                                </m:den>
                              </m:f>
                            </m:e>
                          </m:d>
                        </m:e>
                        <m:sub>
                          <m:r>
                            <a:rPr lang="en-US" sz="2400" b="0" i="1" smtClean="0">
                              <a:latin typeface="Cambria Math" panose="02040503050406030204" pitchFamily="18" charset="0"/>
                            </a:rPr>
                            <m:t>𝐴</m:t>
                          </m:r>
                          <m:r>
                            <a:rPr lang="en-US" sz="2400" b="0" i="1" smtClean="0">
                              <a:latin typeface="Cambria Math" panose="02040503050406030204" pitchFamily="18" charset="0"/>
                            </a:rPr>
                            <m:t>=0</m:t>
                          </m:r>
                        </m:sub>
                      </m:sSub>
                      <m:r>
                        <a:rPr lang="en-US" sz="2400" b="0" i="1" smtClean="0">
                          <a:latin typeface="Cambria Math" panose="02040503050406030204" pitchFamily="18" charset="0"/>
                        </a:rPr>
                        <m:t>=</m:t>
                      </m:r>
                      <m:r>
                        <a:rPr lang="en-US" sz="2400" b="0" i="1" smtClean="0">
                          <a:latin typeface="Cambria Math" panose="02040503050406030204" pitchFamily="18" charset="0"/>
                        </a:rPr>
                        <m:t>𝑓</m:t>
                      </m:r>
                      <m:d>
                        <m:dPr>
                          <m:ctrlPr>
                            <a:rPr lang="en-US" sz="2400" b="0" i="1" smtClean="0">
                              <a:latin typeface="Cambria Math" panose="02040503050406030204" pitchFamily="18" charset="0"/>
                            </a:rPr>
                          </m:ctrlPr>
                        </m:dPr>
                        <m:e>
                          <m:r>
                            <a:rPr lang="en-US" sz="2400" b="0" i="1" smtClean="0">
                              <a:latin typeface="Cambria Math" panose="02040503050406030204" pitchFamily="18" charset="0"/>
                            </a:rPr>
                            <m:t>0</m:t>
                          </m:r>
                        </m:e>
                      </m:d>
                      <m:r>
                        <a:rPr lang="en-US" sz="2400" b="0" i="1" smtClean="0">
                          <a:latin typeface="Cambria Math" panose="02040503050406030204" pitchFamily="18" charset="0"/>
                        </a:rPr>
                        <m:t>+</m:t>
                      </m:r>
                      <m:r>
                        <a:rPr lang="en-US" sz="2400" b="0" i="1" smtClean="0">
                          <a:latin typeface="Cambria Math" panose="02040503050406030204" pitchFamily="18" charset="0"/>
                        </a:rPr>
                        <m:t>𝐴</m:t>
                      </m:r>
                      <m:sSub>
                        <m:sSubPr>
                          <m:ctrlPr>
                            <a:rPr lang="en-US" sz="2400" i="1">
                              <a:latin typeface="Cambria Math" panose="02040503050406030204" pitchFamily="18" charset="0"/>
                            </a:rPr>
                          </m:ctrlPr>
                        </m:sSubPr>
                        <m:e>
                          <m:d>
                            <m:dPr>
                              <m:begChr m:val=""/>
                              <m:endChr m:val="|"/>
                              <m:ctrlPr>
                                <a:rPr lang="en-US" sz="2400" i="1">
                                  <a:latin typeface="Cambria Math" panose="02040503050406030204" pitchFamily="18" charset="0"/>
                                </a:rPr>
                              </m:ctrlPr>
                            </m:dPr>
                            <m:e>
                              <m:f>
                                <m:fPr>
                                  <m:ctrlPr>
                                    <a:rPr lang="en-US" sz="2400" i="1">
                                      <a:latin typeface="Cambria Math" panose="02040503050406030204" pitchFamily="18" charset="0"/>
                                    </a:rPr>
                                  </m:ctrlPr>
                                </m:fPr>
                                <m:num>
                                  <m:r>
                                    <a:rPr lang="en-US" sz="2400" i="1">
                                      <a:latin typeface="Cambria Math" panose="02040503050406030204" pitchFamily="18" charset="0"/>
                                    </a:rPr>
                                    <m:t>𝑑𝑓</m:t>
                                  </m:r>
                                </m:num>
                                <m:den>
                                  <m:r>
                                    <a:rPr lang="en-US" sz="2400" i="1">
                                      <a:latin typeface="Cambria Math" panose="02040503050406030204" pitchFamily="18" charset="0"/>
                                    </a:rPr>
                                    <m:t>𝑑𝐴</m:t>
                                  </m:r>
                                </m:den>
                              </m:f>
                            </m:e>
                          </m:d>
                        </m:e>
                        <m:sub>
                          <m:r>
                            <a:rPr lang="en-US" sz="2400" i="1">
                              <a:latin typeface="Cambria Math" panose="02040503050406030204" pitchFamily="18" charset="0"/>
                            </a:rPr>
                            <m:t>𝐴</m:t>
                          </m:r>
                          <m:r>
                            <a:rPr lang="en-US" sz="2400" i="1">
                              <a:latin typeface="Cambria Math" panose="02040503050406030204" pitchFamily="18" charset="0"/>
                            </a:rPr>
                            <m:t>=0</m:t>
                          </m:r>
                        </m:sub>
                      </m:sSub>
                      <m:r>
                        <a:rPr lang="en-US" sz="2400" b="0" i="1" smtClean="0">
                          <a:latin typeface="Cambria Math" panose="02040503050406030204" pitchFamily="18" charset="0"/>
                        </a:rPr>
                        <m:t>+</m:t>
                      </m:r>
                      <m:f>
                        <m:fPr>
                          <m:ctrlPr>
                            <a:rPr lang="en-US" sz="2400" b="0" i="1" smtClean="0">
                              <a:latin typeface="Cambria Math" panose="02040503050406030204" pitchFamily="18" charset="0"/>
                            </a:rPr>
                          </m:ctrlPr>
                        </m:fPr>
                        <m:num>
                          <m:sSup>
                            <m:sSupPr>
                              <m:ctrlPr>
                                <a:rPr lang="en-US" sz="2400" b="0" i="1" smtClean="0">
                                  <a:latin typeface="Cambria Math" panose="02040503050406030204" pitchFamily="18" charset="0"/>
                                </a:rPr>
                              </m:ctrlPr>
                            </m:sSupPr>
                            <m:e>
                              <m:r>
                                <a:rPr lang="en-US" sz="2400" b="0" i="1" smtClean="0">
                                  <a:latin typeface="Cambria Math" panose="02040503050406030204" pitchFamily="18" charset="0"/>
                                </a:rPr>
                                <m:t>𝐴</m:t>
                              </m:r>
                            </m:e>
                            <m:sup>
                              <m:r>
                                <a:rPr lang="en-US" sz="2400" b="0" i="1" smtClean="0">
                                  <a:latin typeface="Cambria Math" panose="02040503050406030204" pitchFamily="18" charset="0"/>
                                </a:rPr>
                                <m:t>2</m:t>
                              </m:r>
                            </m:sup>
                          </m:sSup>
                        </m:num>
                        <m:den>
                          <m:r>
                            <a:rPr lang="en-US" sz="2400" b="0" i="1" smtClean="0">
                              <a:latin typeface="Cambria Math" panose="02040503050406030204" pitchFamily="18" charset="0"/>
                            </a:rPr>
                            <m:t>2</m:t>
                          </m:r>
                        </m:den>
                      </m:f>
                      <m:sSub>
                        <m:sSubPr>
                          <m:ctrlPr>
                            <a:rPr lang="en-US" sz="2400" i="1">
                              <a:latin typeface="Cambria Math" panose="02040503050406030204" pitchFamily="18" charset="0"/>
                            </a:rPr>
                          </m:ctrlPr>
                        </m:sSubPr>
                        <m:e>
                          <m:d>
                            <m:dPr>
                              <m:begChr m:val=""/>
                              <m:endChr m:val="|"/>
                              <m:ctrlPr>
                                <a:rPr lang="en-US" sz="2400" i="1">
                                  <a:latin typeface="Cambria Math" panose="02040503050406030204" pitchFamily="18" charset="0"/>
                                </a:rPr>
                              </m:ctrlPr>
                            </m:dPr>
                            <m:e>
                              <m:f>
                                <m:fPr>
                                  <m:ctrlPr>
                                    <a:rPr lang="en-US" sz="2400" i="1">
                                      <a:latin typeface="Cambria Math" panose="02040503050406030204" pitchFamily="18" charset="0"/>
                                    </a:rPr>
                                  </m:ctrlPr>
                                </m:fPr>
                                <m:num>
                                  <m:sSup>
                                    <m:sSupPr>
                                      <m:ctrlPr>
                                        <a:rPr lang="en-US" sz="2400" i="1">
                                          <a:latin typeface="Cambria Math" panose="02040503050406030204" pitchFamily="18" charset="0"/>
                                        </a:rPr>
                                      </m:ctrlPr>
                                    </m:sSupPr>
                                    <m:e>
                                      <m:r>
                                        <a:rPr lang="en-US" sz="2400" i="1">
                                          <a:latin typeface="Cambria Math" panose="02040503050406030204" pitchFamily="18" charset="0"/>
                                        </a:rPr>
                                        <m:t>𝑑</m:t>
                                      </m:r>
                                    </m:e>
                                    <m:sup>
                                      <m:r>
                                        <a:rPr lang="en-US" sz="2400" b="0" i="1" smtClean="0">
                                          <a:latin typeface="Cambria Math" panose="02040503050406030204" pitchFamily="18" charset="0"/>
                                        </a:rPr>
                                        <m:t>2</m:t>
                                      </m:r>
                                    </m:sup>
                                  </m:sSup>
                                  <m:r>
                                    <a:rPr lang="en-US" sz="2400" i="1">
                                      <a:latin typeface="Cambria Math" panose="02040503050406030204" pitchFamily="18" charset="0"/>
                                    </a:rPr>
                                    <m:t>𝑓</m:t>
                                  </m:r>
                                </m:num>
                                <m:den>
                                  <m:r>
                                    <a:rPr lang="en-US" sz="2400" i="1">
                                      <a:latin typeface="Cambria Math" panose="02040503050406030204" pitchFamily="18" charset="0"/>
                                    </a:rPr>
                                    <m:t>𝑑</m:t>
                                  </m:r>
                                  <m:sSup>
                                    <m:sSupPr>
                                      <m:ctrlPr>
                                        <a:rPr lang="en-US" sz="2400" i="1">
                                          <a:latin typeface="Cambria Math" panose="02040503050406030204" pitchFamily="18" charset="0"/>
                                        </a:rPr>
                                      </m:ctrlPr>
                                    </m:sSupPr>
                                    <m:e>
                                      <m:r>
                                        <a:rPr lang="en-US" sz="2400" i="1">
                                          <a:latin typeface="Cambria Math" panose="02040503050406030204" pitchFamily="18" charset="0"/>
                                        </a:rPr>
                                        <m:t>𝐴</m:t>
                                      </m:r>
                                    </m:e>
                                    <m:sup>
                                      <m:r>
                                        <a:rPr lang="en-US" sz="2400" b="0" i="1" smtClean="0">
                                          <a:latin typeface="Cambria Math" panose="02040503050406030204" pitchFamily="18" charset="0"/>
                                        </a:rPr>
                                        <m:t>2</m:t>
                                      </m:r>
                                    </m:sup>
                                  </m:sSup>
                                </m:den>
                              </m:f>
                            </m:e>
                          </m:d>
                        </m:e>
                        <m:sub>
                          <m:r>
                            <a:rPr lang="en-US" sz="2400" i="1">
                              <a:latin typeface="Cambria Math" panose="02040503050406030204" pitchFamily="18" charset="0"/>
                            </a:rPr>
                            <m:t>𝐴</m:t>
                          </m:r>
                          <m:r>
                            <a:rPr lang="en-US" sz="2400" i="1">
                              <a:latin typeface="Cambria Math" panose="02040503050406030204" pitchFamily="18" charset="0"/>
                            </a:rPr>
                            <m:t>=0</m:t>
                          </m:r>
                        </m:sub>
                      </m:sSub>
                      <m:r>
                        <a:rPr lang="en-US" sz="2400" b="0" i="1" smtClean="0">
                          <a:latin typeface="Cambria Math" panose="02040503050406030204" pitchFamily="18" charset="0"/>
                        </a:rPr>
                        <m:t>+…</m:t>
                      </m:r>
                    </m:oMath>
                  </m:oMathPara>
                </a14:m>
                <a:endParaRPr lang="en-US" sz="2400" dirty="0"/>
              </a:p>
              <a:p>
                <a:endParaRPr lang="en-US" sz="2400"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228600" y="1170887"/>
                <a:ext cx="8229600" cy="5625194"/>
              </a:xfrm>
              <a:blipFill rotWithShape="0">
                <a:blip r:embed="rId2"/>
                <a:stretch>
                  <a:fillRect l="-1185" t="-758" r="-1704"/>
                </a:stretch>
              </a:blipFill>
            </p:spPr>
            <p:txBody>
              <a:bodyPr/>
              <a:lstStyle/>
              <a:p>
                <a:r>
                  <a:rPr lang="en-US">
                    <a:noFill/>
                  </a:rPr>
                  <a:t> </a:t>
                </a:r>
              </a:p>
            </p:txBody>
          </p:sp>
        </mc:Fallback>
      </mc:AlternateContent>
      <p:sp>
        <p:nvSpPr>
          <p:cNvPr id="7" name="Content Placeholder 2"/>
          <p:cNvSpPr txBox="1">
            <a:spLocks/>
          </p:cNvSpPr>
          <p:nvPr/>
        </p:nvSpPr>
        <p:spPr>
          <a:xfrm>
            <a:off x="412072" y="2895600"/>
            <a:ext cx="8610600" cy="160019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lang="en-US" b="1" dirty="0"/>
          </a:p>
        </p:txBody>
      </p:sp>
      <p:pic>
        <p:nvPicPr>
          <p:cNvPr id="5"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138877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6200"/>
            <a:ext cx="9144000" cy="1028701"/>
          </a:xfrm>
        </p:spPr>
        <p:txBody>
          <a:bodyPr/>
          <a:lstStyle/>
          <a:p>
            <a:r>
              <a:rPr lang="en-US" sz="4000" b="1" dirty="0">
                <a:solidFill>
                  <a:srgbClr val="0000CC"/>
                </a:solidFill>
              </a:rPr>
              <a:t>Mathematical Argument for Mass-Action Kinetics</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152400" y="990600"/>
                <a:ext cx="8870272" cy="7364388"/>
              </a:xfrm>
            </p:spPr>
            <p:txBody>
              <a:bodyPr wrap="square">
                <a:spAutoFit/>
              </a:bodyPr>
              <a:lstStyle/>
              <a:p>
                <a:pPr marL="0" indent="0">
                  <a:buNone/>
                </a:pPr>
                <a:r>
                  <a:rPr lang="en-US" sz="2300" dirty="0" smtClean="0"/>
                  <a:t>For</a:t>
                </a:r>
                <a14:m>
                  <m:oMath xmlns:m="http://schemas.openxmlformats.org/officeDocument/2006/math">
                    <m:r>
                      <a:rPr lang="en-US" sz="2300" b="0" i="0" smtClean="0">
                        <a:latin typeface="Cambria Math" panose="02040503050406030204" pitchFamily="18" charset="0"/>
                      </a:rPr>
                      <m:t> </m:t>
                    </m:r>
                    <m:r>
                      <a:rPr lang="en-US" sz="2300" i="1">
                        <a:latin typeface="Cambria Math" panose="02040503050406030204" pitchFamily="18" charset="0"/>
                      </a:rPr>
                      <m:t>𝐴</m:t>
                    </m:r>
                    <m:r>
                      <a:rPr lang="en-US" sz="2300" i="1">
                        <a:latin typeface="Cambria Math" panose="02040503050406030204" pitchFamily="18" charset="0"/>
                      </a:rPr>
                      <m:t> </m:t>
                    </m:r>
                    <m:groupChr>
                      <m:groupChrPr>
                        <m:chr m:val="→"/>
                        <m:vertJc m:val="bot"/>
                        <m:ctrlPr>
                          <a:rPr lang="el-GR" sz="2300" i="1" smtClean="0">
                            <a:latin typeface="Cambria Math" panose="02040503050406030204" pitchFamily="18" charset="0"/>
                          </a:rPr>
                        </m:ctrlPr>
                      </m:groupChrPr>
                      <m:e>
                        <m:r>
                          <m:rPr>
                            <m:brk m:alnAt="2"/>
                          </m:rPr>
                          <a:rPr lang="en-US" sz="2300" b="0" i="1" smtClean="0">
                            <a:latin typeface="Cambria Math" panose="02040503050406030204" pitchFamily="18" charset="0"/>
                          </a:rPr>
                          <m:t>𝑓</m:t>
                        </m:r>
                        <m:r>
                          <m:rPr>
                            <m:brk m:alnAt="2"/>
                          </m:rPr>
                          <a:rPr lang="en-US" sz="2300" b="0" i="0" smtClean="0">
                            <a:latin typeface="Cambria Math" panose="02040503050406030204" pitchFamily="18" charset="0"/>
                          </a:rPr>
                          <m:t>(</m:t>
                        </m:r>
                        <m:r>
                          <m:rPr>
                            <m:sty m:val="p"/>
                          </m:rPr>
                          <a:rPr lang="en-US" sz="2300" b="0" i="0" smtClean="0">
                            <a:latin typeface="Cambria Math" panose="02040503050406030204" pitchFamily="18" charset="0"/>
                          </a:rPr>
                          <m:t>A</m:t>
                        </m:r>
                        <m:r>
                          <a:rPr lang="en-US" sz="2300" b="0" i="0" smtClean="0">
                            <a:latin typeface="Cambria Math" panose="02040503050406030204" pitchFamily="18" charset="0"/>
                          </a:rPr>
                          <m:t>)</m:t>
                        </m:r>
                      </m:e>
                    </m:groupChr>
                    <m:r>
                      <a:rPr lang="en-US" sz="2300" i="1">
                        <a:latin typeface="Cambria Math" panose="02040503050406030204" pitchFamily="18" charset="0"/>
                      </a:rPr>
                      <m:t>𝐵</m:t>
                    </m:r>
                  </m:oMath>
                </a14:m>
                <a:endParaRPr lang="en-US" sz="2300" dirty="0" smtClean="0"/>
              </a:p>
              <a:p>
                <a:pPr marL="0" indent="0">
                  <a:buNone/>
                </a:pPr>
                <a14:m>
                  <m:oMathPara xmlns:m="http://schemas.openxmlformats.org/officeDocument/2006/math">
                    <m:oMathParaPr>
                      <m:jc m:val="centerGroup"/>
                    </m:oMathParaPr>
                    <m:oMath xmlns:m="http://schemas.openxmlformats.org/officeDocument/2006/math">
                      <m:r>
                        <m:rPr>
                          <m:brk m:alnAt="2"/>
                        </m:rPr>
                        <a:rPr lang="en-US" sz="2300" i="1">
                          <a:latin typeface="Cambria Math" panose="02040503050406030204" pitchFamily="18" charset="0"/>
                        </a:rPr>
                        <m:t>𝑓</m:t>
                      </m:r>
                      <m:d>
                        <m:dPr>
                          <m:ctrlPr>
                            <a:rPr lang="en-US" sz="2300" i="1">
                              <a:latin typeface="Cambria Math" panose="02040503050406030204" pitchFamily="18" charset="0"/>
                            </a:rPr>
                          </m:ctrlPr>
                        </m:dPr>
                        <m:e>
                          <m:r>
                            <a:rPr lang="en-US" sz="2300" i="1">
                              <a:latin typeface="Cambria Math" panose="02040503050406030204" pitchFamily="18" charset="0"/>
                            </a:rPr>
                            <m:t>𝐴</m:t>
                          </m:r>
                        </m:e>
                      </m:d>
                      <m:r>
                        <a:rPr lang="en-US" sz="2300" i="1">
                          <a:latin typeface="Cambria Math" panose="02040503050406030204" pitchFamily="18" charset="0"/>
                        </a:rPr>
                        <m:t>=</m:t>
                      </m:r>
                      <m:r>
                        <a:rPr lang="en-US" sz="2300" i="1">
                          <a:latin typeface="Cambria Math" panose="02040503050406030204" pitchFamily="18" charset="0"/>
                        </a:rPr>
                        <m:t>𝑓</m:t>
                      </m:r>
                      <m:d>
                        <m:dPr>
                          <m:ctrlPr>
                            <a:rPr lang="en-US" sz="2300" i="1">
                              <a:latin typeface="Cambria Math" panose="02040503050406030204" pitchFamily="18" charset="0"/>
                            </a:rPr>
                          </m:ctrlPr>
                        </m:dPr>
                        <m:e>
                          <m:r>
                            <a:rPr lang="en-US" sz="2300" i="1">
                              <a:latin typeface="Cambria Math" panose="02040503050406030204" pitchFamily="18" charset="0"/>
                            </a:rPr>
                            <m:t>0</m:t>
                          </m:r>
                        </m:e>
                      </m:d>
                      <m:r>
                        <a:rPr lang="en-US" sz="2300" i="1">
                          <a:latin typeface="Cambria Math" panose="02040503050406030204" pitchFamily="18" charset="0"/>
                        </a:rPr>
                        <m:t>+</m:t>
                      </m:r>
                      <m:r>
                        <a:rPr lang="en-US" sz="2300" i="1">
                          <a:latin typeface="Cambria Math" panose="02040503050406030204" pitchFamily="18" charset="0"/>
                        </a:rPr>
                        <m:t>𝐴</m:t>
                      </m:r>
                      <m:sSub>
                        <m:sSubPr>
                          <m:ctrlPr>
                            <a:rPr lang="en-US" sz="2300" i="1">
                              <a:latin typeface="Cambria Math" panose="02040503050406030204" pitchFamily="18" charset="0"/>
                            </a:rPr>
                          </m:ctrlPr>
                        </m:sSubPr>
                        <m:e>
                          <m:d>
                            <m:dPr>
                              <m:begChr m:val=""/>
                              <m:endChr m:val="|"/>
                              <m:ctrlPr>
                                <a:rPr lang="en-US" sz="2300" i="1">
                                  <a:latin typeface="Cambria Math" panose="02040503050406030204" pitchFamily="18" charset="0"/>
                                </a:rPr>
                              </m:ctrlPr>
                            </m:dPr>
                            <m:e>
                              <m:f>
                                <m:fPr>
                                  <m:ctrlPr>
                                    <a:rPr lang="en-US" sz="2300" i="1">
                                      <a:latin typeface="Cambria Math" panose="02040503050406030204" pitchFamily="18" charset="0"/>
                                    </a:rPr>
                                  </m:ctrlPr>
                                </m:fPr>
                                <m:num>
                                  <m:r>
                                    <a:rPr lang="en-US" sz="2300" i="1">
                                      <a:latin typeface="Cambria Math" panose="02040503050406030204" pitchFamily="18" charset="0"/>
                                    </a:rPr>
                                    <m:t>𝑑𝑓</m:t>
                                  </m:r>
                                </m:num>
                                <m:den>
                                  <m:r>
                                    <a:rPr lang="en-US" sz="2300" i="1">
                                      <a:latin typeface="Cambria Math" panose="02040503050406030204" pitchFamily="18" charset="0"/>
                                    </a:rPr>
                                    <m:t>𝑑𝐴</m:t>
                                  </m:r>
                                </m:den>
                              </m:f>
                            </m:e>
                          </m:d>
                        </m:e>
                        <m:sub>
                          <m:r>
                            <a:rPr lang="en-US" sz="2300" i="1">
                              <a:latin typeface="Cambria Math" panose="02040503050406030204" pitchFamily="18" charset="0"/>
                            </a:rPr>
                            <m:t>𝐴</m:t>
                          </m:r>
                          <m:r>
                            <a:rPr lang="en-US" sz="2300" i="1">
                              <a:latin typeface="Cambria Math" panose="02040503050406030204" pitchFamily="18" charset="0"/>
                            </a:rPr>
                            <m:t>=0</m:t>
                          </m:r>
                        </m:sub>
                      </m:sSub>
                      <m:r>
                        <a:rPr lang="en-US" sz="2300" i="1">
                          <a:latin typeface="Cambria Math" panose="02040503050406030204" pitchFamily="18" charset="0"/>
                        </a:rPr>
                        <m:t>+</m:t>
                      </m:r>
                      <m:f>
                        <m:fPr>
                          <m:ctrlPr>
                            <a:rPr lang="en-US" sz="2300" i="1">
                              <a:latin typeface="Cambria Math" panose="02040503050406030204" pitchFamily="18" charset="0"/>
                            </a:rPr>
                          </m:ctrlPr>
                        </m:fPr>
                        <m:num>
                          <m:sSup>
                            <m:sSupPr>
                              <m:ctrlPr>
                                <a:rPr lang="en-US" sz="2300" i="1">
                                  <a:latin typeface="Cambria Math" panose="02040503050406030204" pitchFamily="18" charset="0"/>
                                </a:rPr>
                              </m:ctrlPr>
                            </m:sSupPr>
                            <m:e>
                              <m:r>
                                <a:rPr lang="en-US" sz="2300" i="1">
                                  <a:latin typeface="Cambria Math" panose="02040503050406030204" pitchFamily="18" charset="0"/>
                                </a:rPr>
                                <m:t>𝐴</m:t>
                              </m:r>
                            </m:e>
                            <m:sup>
                              <m:r>
                                <a:rPr lang="en-US" sz="2300" i="1">
                                  <a:latin typeface="Cambria Math" panose="02040503050406030204" pitchFamily="18" charset="0"/>
                                </a:rPr>
                                <m:t>2</m:t>
                              </m:r>
                            </m:sup>
                          </m:sSup>
                        </m:num>
                        <m:den>
                          <m:r>
                            <a:rPr lang="en-US" sz="2300" i="1">
                              <a:latin typeface="Cambria Math" panose="02040503050406030204" pitchFamily="18" charset="0"/>
                            </a:rPr>
                            <m:t>2</m:t>
                          </m:r>
                        </m:den>
                      </m:f>
                      <m:sSub>
                        <m:sSubPr>
                          <m:ctrlPr>
                            <a:rPr lang="en-US" sz="2300" i="1">
                              <a:latin typeface="Cambria Math" panose="02040503050406030204" pitchFamily="18" charset="0"/>
                            </a:rPr>
                          </m:ctrlPr>
                        </m:sSubPr>
                        <m:e>
                          <m:d>
                            <m:dPr>
                              <m:begChr m:val=""/>
                              <m:endChr m:val="|"/>
                              <m:ctrlPr>
                                <a:rPr lang="en-US" sz="2300" i="1">
                                  <a:latin typeface="Cambria Math" panose="02040503050406030204" pitchFamily="18" charset="0"/>
                                </a:rPr>
                              </m:ctrlPr>
                            </m:dPr>
                            <m:e>
                              <m:f>
                                <m:fPr>
                                  <m:ctrlPr>
                                    <a:rPr lang="en-US" sz="2300" i="1">
                                      <a:latin typeface="Cambria Math" panose="02040503050406030204" pitchFamily="18" charset="0"/>
                                    </a:rPr>
                                  </m:ctrlPr>
                                </m:fPr>
                                <m:num>
                                  <m:sSup>
                                    <m:sSupPr>
                                      <m:ctrlPr>
                                        <a:rPr lang="en-US" sz="2300" i="1">
                                          <a:latin typeface="Cambria Math" panose="02040503050406030204" pitchFamily="18" charset="0"/>
                                        </a:rPr>
                                      </m:ctrlPr>
                                    </m:sSupPr>
                                    <m:e>
                                      <m:r>
                                        <a:rPr lang="en-US" sz="2300" i="1">
                                          <a:latin typeface="Cambria Math" panose="02040503050406030204" pitchFamily="18" charset="0"/>
                                        </a:rPr>
                                        <m:t>𝑑</m:t>
                                      </m:r>
                                    </m:e>
                                    <m:sup>
                                      <m:r>
                                        <a:rPr lang="en-US" sz="2300" i="1">
                                          <a:latin typeface="Cambria Math" panose="02040503050406030204" pitchFamily="18" charset="0"/>
                                        </a:rPr>
                                        <m:t>2</m:t>
                                      </m:r>
                                    </m:sup>
                                  </m:sSup>
                                  <m:r>
                                    <a:rPr lang="en-US" sz="2300" i="1">
                                      <a:latin typeface="Cambria Math" panose="02040503050406030204" pitchFamily="18" charset="0"/>
                                    </a:rPr>
                                    <m:t>𝑓</m:t>
                                  </m:r>
                                </m:num>
                                <m:den>
                                  <m:r>
                                    <a:rPr lang="en-US" sz="2300" i="1">
                                      <a:latin typeface="Cambria Math" panose="02040503050406030204" pitchFamily="18" charset="0"/>
                                    </a:rPr>
                                    <m:t>𝑑</m:t>
                                  </m:r>
                                  <m:sSup>
                                    <m:sSupPr>
                                      <m:ctrlPr>
                                        <a:rPr lang="en-US" sz="2300" i="1">
                                          <a:latin typeface="Cambria Math" panose="02040503050406030204" pitchFamily="18" charset="0"/>
                                        </a:rPr>
                                      </m:ctrlPr>
                                    </m:sSupPr>
                                    <m:e>
                                      <m:r>
                                        <a:rPr lang="en-US" sz="2300" i="1">
                                          <a:latin typeface="Cambria Math" panose="02040503050406030204" pitchFamily="18" charset="0"/>
                                        </a:rPr>
                                        <m:t>𝐴</m:t>
                                      </m:r>
                                    </m:e>
                                    <m:sup>
                                      <m:r>
                                        <a:rPr lang="en-US" sz="2300" i="1">
                                          <a:latin typeface="Cambria Math" panose="02040503050406030204" pitchFamily="18" charset="0"/>
                                        </a:rPr>
                                        <m:t>2</m:t>
                                      </m:r>
                                    </m:sup>
                                  </m:sSup>
                                </m:den>
                              </m:f>
                            </m:e>
                          </m:d>
                        </m:e>
                        <m:sub>
                          <m:r>
                            <a:rPr lang="en-US" sz="2300" i="1">
                              <a:latin typeface="Cambria Math" panose="02040503050406030204" pitchFamily="18" charset="0"/>
                            </a:rPr>
                            <m:t>𝐴</m:t>
                          </m:r>
                          <m:r>
                            <a:rPr lang="en-US" sz="2300" i="1">
                              <a:latin typeface="Cambria Math" panose="02040503050406030204" pitchFamily="18" charset="0"/>
                            </a:rPr>
                            <m:t>=0</m:t>
                          </m:r>
                        </m:sub>
                      </m:sSub>
                      <m:r>
                        <a:rPr lang="en-US" sz="2300" i="1">
                          <a:latin typeface="Cambria Math" panose="02040503050406030204" pitchFamily="18" charset="0"/>
                        </a:rPr>
                        <m:t>+…</m:t>
                      </m:r>
                    </m:oMath>
                  </m:oMathPara>
                </a14:m>
                <a:endParaRPr lang="en-US" sz="2300" dirty="0"/>
              </a:p>
              <a:p>
                <a:pPr marL="0" indent="0">
                  <a:buNone/>
                </a:pPr>
                <a:r>
                  <a:rPr lang="en-US" sz="2300" dirty="0" smtClean="0"/>
                  <a:t>Since </a:t>
                </a:r>
                <a14:m>
                  <m:oMath xmlns:m="http://schemas.openxmlformats.org/officeDocument/2006/math">
                    <m:r>
                      <m:rPr>
                        <m:brk m:alnAt="2"/>
                      </m:rPr>
                      <a:rPr lang="en-US" sz="2300" i="1">
                        <a:latin typeface="Cambria Math" panose="02040503050406030204" pitchFamily="18" charset="0"/>
                      </a:rPr>
                      <m:t>𝑓</m:t>
                    </m:r>
                    <m:d>
                      <m:dPr>
                        <m:ctrlPr>
                          <a:rPr lang="en-US" sz="2300" i="1">
                            <a:latin typeface="Cambria Math" panose="02040503050406030204" pitchFamily="18" charset="0"/>
                          </a:rPr>
                        </m:ctrlPr>
                      </m:dPr>
                      <m:e>
                        <m:r>
                          <a:rPr lang="en-US" sz="2300" i="1">
                            <a:latin typeface="Cambria Math" panose="02040503050406030204" pitchFamily="18" charset="0"/>
                          </a:rPr>
                          <m:t>𝐴</m:t>
                        </m:r>
                      </m:e>
                    </m:d>
                    <m:r>
                      <a:rPr lang="en-US" sz="2300" b="0" i="0" smtClean="0">
                        <a:latin typeface="Cambria Math" panose="02040503050406030204" pitchFamily="18" charset="0"/>
                      </a:rPr>
                      <m:t>=0</m:t>
                    </m:r>
                  </m:oMath>
                </a14:m>
                <a:r>
                  <a:rPr lang="en-US" sz="2300" dirty="0" smtClean="0"/>
                  <a:t> and we assume </a:t>
                </a:r>
                <a14:m>
                  <m:oMath xmlns:m="http://schemas.openxmlformats.org/officeDocument/2006/math">
                    <m:r>
                      <a:rPr lang="en-US" sz="2300" i="1" dirty="0" smtClean="0">
                        <a:latin typeface="Cambria Math" panose="02040503050406030204" pitchFamily="18" charset="0"/>
                      </a:rPr>
                      <m:t>𝐴</m:t>
                    </m:r>
                  </m:oMath>
                </a14:m>
                <a:r>
                  <a:rPr lang="en-US" sz="2300" dirty="0" smtClean="0"/>
                  <a:t> is small and </a:t>
                </a:r>
                <a14:m>
                  <m:oMath xmlns:m="http://schemas.openxmlformats.org/officeDocument/2006/math">
                    <m:sSub>
                      <m:sSubPr>
                        <m:ctrlPr>
                          <a:rPr lang="en-US" sz="2300" i="1">
                            <a:latin typeface="Cambria Math" panose="02040503050406030204" pitchFamily="18" charset="0"/>
                          </a:rPr>
                        </m:ctrlPr>
                      </m:sSubPr>
                      <m:e>
                        <m:d>
                          <m:dPr>
                            <m:begChr m:val=""/>
                            <m:endChr m:val="|"/>
                            <m:ctrlPr>
                              <a:rPr lang="en-US" sz="2300" i="1">
                                <a:latin typeface="Cambria Math" panose="02040503050406030204" pitchFamily="18" charset="0"/>
                              </a:rPr>
                            </m:ctrlPr>
                          </m:dPr>
                          <m:e>
                            <m:f>
                              <m:fPr>
                                <m:ctrlPr>
                                  <a:rPr lang="en-US" sz="2300" i="1">
                                    <a:latin typeface="Cambria Math" panose="02040503050406030204" pitchFamily="18" charset="0"/>
                                  </a:rPr>
                                </m:ctrlPr>
                              </m:fPr>
                              <m:num>
                                <m:r>
                                  <a:rPr lang="en-US" sz="2300" i="1">
                                    <a:latin typeface="Cambria Math" panose="02040503050406030204" pitchFamily="18" charset="0"/>
                                  </a:rPr>
                                  <m:t>𝑑𝑓</m:t>
                                </m:r>
                              </m:num>
                              <m:den>
                                <m:r>
                                  <a:rPr lang="en-US" sz="2300" i="1">
                                    <a:latin typeface="Cambria Math" panose="02040503050406030204" pitchFamily="18" charset="0"/>
                                  </a:rPr>
                                  <m:t>𝑑𝐴</m:t>
                                </m:r>
                              </m:den>
                            </m:f>
                          </m:e>
                        </m:d>
                      </m:e>
                      <m:sub>
                        <m:r>
                          <a:rPr lang="en-US" sz="2300" i="1">
                            <a:latin typeface="Cambria Math" panose="02040503050406030204" pitchFamily="18" charset="0"/>
                          </a:rPr>
                          <m:t>𝐴</m:t>
                        </m:r>
                        <m:r>
                          <a:rPr lang="en-US" sz="2300" i="1">
                            <a:latin typeface="Cambria Math" panose="02040503050406030204" pitchFamily="18" charset="0"/>
                          </a:rPr>
                          <m:t>=0</m:t>
                        </m:r>
                      </m:sub>
                    </m:sSub>
                    <m:r>
                      <a:rPr lang="en-US" sz="2300" b="0" i="1" smtClean="0">
                        <a:latin typeface="Cambria Math" panose="02040503050406030204" pitchFamily="18" charset="0"/>
                      </a:rPr>
                      <m:t>&gt;0</m:t>
                    </m:r>
                  </m:oMath>
                </a14:m>
                <a:r>
                  <a:rPr lang="en-US" sz="2300" dirty="0" smtClean="0"/>
                  <a:t> (true in biology and for elementary reactions)</a:t>
                </a:r>
              </a:p>
              <a:p>
                <a:pPr marL="0" indent="0">
                  <a:buNone/>
                </a:pPr>
                <a14:m>
                  <m:oMathPara xmlns:m="http://schemas.openxmlformats.org/officeDocument/2006/math">
                    <m:oMathParaPr>
                      <m:jc m:val="centerGroup"/>
                    </m:oMathParaPr>
                    <m:oMath xmlns:m="http://schemas.openxmlformats.org/officeDocument/2006/math">
                      <m:r>
                        <m:rPr>
                          <m:brk m:alnAt="2"/>
                        </m:rPr>
                        <a:rPr lang="en-US" sz="2300" i="1">
                          <a:latin typeface="Cambria Math" panose="02040503050406030204" pitchFamily="18" charset="0"/>
                        </a:rPr>
                        <m:t>𝑓</m:t>
                      </m:r>
                      <m:d>
                        <m:dPr>
                          <m:ctrlPr>
                            <a:rPr lang="en-US" sz="2300" i="1">
                              <a:latin typeface="Cambria Math" panose="02040503050406030204" pitchFamily="18" charset="0"/>
                            </a:rPr>
                          </m:ctrlPr>
                        </m:dPr>
                        <m:e>
                          <m:r>
                            <a:rPr lang="en-US" sz="2300" i="1">
                              <a:latin typeface="Cambria Math" panose="02040503050406030204" pitchFamily="18" charset="0"/>
                            </a:rPr>
                            <m:t>𝐴</m:t>
                          </m:r>
                        </m:e>
                      </m:d>
                      <m:r>
                        <a:rPr lang="en-US" sz="2300" b="0" i="1" smtClean="0">
                          <a:latin typeface="Cambria Math" panose="02040503050406030204" pitchFamily="18" charset="0"/>
                        </a:rPr>
                        <m:t>≈</m:t>
                      </m:r>
                      <m:r>
                        <a:rPr lang="en-US" sz="2300" i="1">
                          <a:latin typeface="Cambria Math" panose="02040503050406030204" pitchFamily="18" charset="0"/>
                        </a:rPr>
                        <m:t>𝐴</m:t>
                      </m:r>
                      <m:sSub>
                        <m:sSubPr>
                          <m:ctrlPr>
                            <a:rPr lang="en-US" sz="2300" i="1">
                              <a:latin typeface="Cambria Math" panose="02040503050406030204" pitchFamily="18" charset="0"/>
                            </a:rPr>
                          </m:ctrlPr>
                        </m:sSubPr>
                        <m:e>
                          <m:d>
                            <m:dPr>
                              <m:begChr m:val=""/>
                              <m:endChr m:val="|"/>
                              <m:ctrlPr>
                                <a:rPr lang="en-US" sz="2300" i="1">
                                  <a:latin typeface="Cambria Math" panose="02040503050406030204" pitchFamily="18" charset="0"/>
                                </a:rPr>
                              </m:ctrlPr>
                            </m:dPr>
                            <m:e>
                              <m:f>
                                <m:fPr>
                                  <m:ctrlPr>
                                    <a:rPr lang="en-US" sz="2300" i="1">
                                      <a:latin typeface="Cambria Math" panose="02040503050406030204" pitchFamily="18" charset="0"/>
                                    </a:rPr>
                                  </m:ctrlPr>
                                </m:fPr>
                                <m:num>
                                  <m:r>
                                    <a:rPr lang="en-US" sz="2300" i="1">
                                      <a:latin typeface="Cambria Math" panose="02040503050406030204" pitchFamily="18" charset="0"/>
                                    </a:rPr>
                                    <m:t>𝑑𝑓</m:t>
                                  </m:r>
                                </m:num>
                                <m:den>
                                  <m:r>
                                    <a:rPr lang="en-US" sz="2300" i="1">
                                      <a:latin typeface="Cambria Math" panose="02040503050406030204" pitchFamily="18" charset="0"/>
                                    </a:rPr>
                                    <m:t>𝑑𝐴</m:t>
                                  </m:r>
                                </m:den>
                              </m:f>
                            </m:e>
                          </m:d>
                        </m:e>
                        <m:sub>
                          <m:r>
                            <a:rPr lang="en-US" sz="2300" i="1">
                              <a:latin typeface="Cambria Math" panose="02040503050406030204" pitchFamily="18" charset="0"/>
                            </a:rPr>
                            <m:t>𝐴</m:t>
                          </m:r>
                          <m:r>
                            <a:rPr lang="en-US" sz="2300" i="1">
                              <a:latin typeface="Cambria Math" panose="02040503050406030204" pitchFamily="18" charset="0"/>
                            </a:rPr>
                            <m:t>=0</m:t>
                          </m:r>
                        </m:sub>
                      </m:sSub>
                    </m:oMath>
                  </m:oMathPara>
                </a14:m>
                <a:endParaRPr lang="en-US" sz="2300" i="1" dirty="0" smtClean="0">
                  <a:latin typeface="Cambria Math" panose="02040503050406030204" pitchFamily="18" charset="0"/>
                </a:endParaRPr>
              </a:p>
              <a:p>
                <a:pPr marL="0" indent="0">
                  <a:buNone/>
                </a:pPr>
                <a:r>
                  <a:rPr lang="en-US" sz="2300" dirty="0" smtClean="0">
                    <a:latin typeface="Cambria Math" panose="02040503050406030204" pitchFamily="18" charset="0"/>
                  </a:rPr>
                  <a:t>Define the </a:t>
                </a:r>
                <a:r>
                  <a:rPr lang="en-US" sz="2300" b="1" dirty="0" smtClean="0">
                    <a:latin typeface="Cambria Math" panose="02040503050406030204" pitchFamily="18" charset="0"/>
                  </a:rPr>
                  <a:t>rate constant </a:t>
                </a:r>
              </a:p>
              <a:p>
                <a:pPr marL="0" indent="0">
                  <a:buNone/>
                </a:pPr>
                <a14:m>
                  <m:oMathPara xmlns:m="http://schemas.openxmlformats.org/officeDocument/2006/math">
                    <m:oMathParaPr>
                      <m:jc m:val="centerGroup"/>
                    </m:oMathParaPr>
                    <m:oMath xmlns:m="http://schemas.openxmlformats.org/officeDocument/2006/math">
                      <m:sSub>
                        <m:sSubPr>
                          <m:ctrlPr>
                            <a:rPr lang="en-US" sz="2300" i="1">
                              <a:latin typeface="Cambria Math" panose="02040503050406030204" pitchFamily="18" charset="0"/>
                            </a:rPr>
                          </m:ctrlPr>
                        </m:sSubPr>
                        <m:e>
                          <m:d>
                            <m:dPr>
                              <m:begChr m:val=""/>
                              <m:endChr m:val="|"/>
                              <m:ctrlPr>
                                <a:rPr lang="en-US" sz="2300" i="1">
                                  <a:latin typeface="Cambria Math" panose="02040503050406030204" pitchFamily="18" charset="0"/>
                                </a:rPr>
                              </m:ctrlPr>
                            </m:dPr>
                            <m:e>
                              <m:r>
                                <a:rPr lang="en-US" sz="2300" b="0" i="1" smtClean="0">
                                  <a:latin typeface="Cambria Math" panose="02040503050406030204" pitchFamily="18" charset="0"/>
                                </a:rPr>
                                <m:t>𝑘</m:t>
                              </m:r>
                              <m:r>
                                <a:rPr lang="en-US" sz="2300" b="0" i="1" smtClean="0">
                                  <a:latin typeface="Cambria Math" panose="02040503050406030204" pitchFamily="18" charset="0"/>
                                </a:rPr>
                                <m:t>≡</m:t>
                              </m:r>
                              <m:f>
                                <m:fPr>
                                  <m:ctrlPr>
                                    <a:rPr lang="en-US" sz="2300" i="1">
                                      <a:latin typeface="Cambria Math" panose="02040503050406030204" pitchFamily="18" charset="0"/>
                                    </a:rPr>
                                  </m:ctrlPr>
                                </m:fPr>
                                <m:num>
                                  <m:r>
                                    <a:rPr lang="en-US" sz="2300" i="1">
                                      <a:latin typeface="Cambria Math" panose="02040503050406030204" pitchFamily="18" charset="0"/>
                                    </a:rPr>
                                    <m:t>𝑑𝑓</m:t>
                                  </m:r>
                                </m:num>
                                <m:den>
                                  <m:r>
                                    <a:rPr lang="en-US" sz="2300" i="1">
                                      <a:latin typeface="Cambria Math" panose="02040503050406030204" pitchFamily="18" charset="0"/>
                                    </a:rPr>
                                    <m:t>𝑑𝐴</m:t>
                                  </m:r>
                                </m:den>
                              </m:f>
                            </m:e>
                          </m:d>
                        </m:e>
                        <m:sub>
                          <m:r>
                            <a:rPr lang="en-US" sz="2300" i="1">
                              <a:latin typeface="Cambria Math" panose="02040503050406030204" pitchFamily="18" charset="0"/>
                            </a:rPr>
                            <m:t>𝐴</m:t>
                          </m:r>
                          <m:r>
                            <a:rPr lang="en-US" sz="2300" i="1">
                              <a:latin typeface="Cambria Math" panose="02040503050406030204" pitchFamily="18" charset="0"/>
                            </a:rPr>
                            <m:t>=0</m:t>
                          </m:r>
                        </m:sub>
                      </m:sSub>
                    </m:oMath>
                  </m:oMathPara>
                </a14:m>
                <a:endParaRPr lang="en-US" sz="2300" dirty="0" smtClean="0">
                  <a:latin typeface="Cambria Math" panose="02040503050406030204" pitchFamily="18" charset="0"/>
                </a:endParaRPr>
              </a:p>
              <a:p>
                <a:pPr marL="0" indent="0">
                  <a:buNone/>
                </a:pPr>
                <a:r>
                  <a:rPr lang="en-US" sz="2300" dirty="0" smtClean="0">
                    <a:latin typeface="Cambria Math" panose="02040503050406030204" pitchFamily="18" charset="0"/>
                  </a:rPr>
                  <a:t>So we obtain the </a:t>
                </a:r>
                <a:r>
                  <a:rPr lang="en-US" sz="2300" b="1" dirty="0" smtClean="0">
                    <a:latin typeface="Cambria Math" panose="02040503050406030204" pitchFamily="18" charset="0"/>
                  </a:rPr>
                  <a:t>Law of Mass Action</a:t>
                </a:r>
              </a:p>
              <a:p>
                <a:pPr marL="0" indent="0">
                  <a:buNone/>
                </a:pPr>
                <a14:m>
                  <m:oMathPara xmlns:m="http://schemas.openxmlformats.org/officeDocument/2006/math">
                    <m:oMathParaPr>
                      <m:jc m:val="centerGroup"/>
                    </m:oMathParaPr>
                    <m:oMath xmlns:m="http://schemas.openxmlformats.org/officeDocument/2006/math">
                      <m:f>
                        <m:fPr>
                          <m:ctrlPr>
                            <a:rPr lang="en-US" sz="2300" b="0" i="1" smtClean="0">
                              <a:latin typeface="Cambria Math" panose="02040503050406030204" pitchFamily="18" charset="0"/>
                            </a:rPr>
                          </m:ctrlPr>
                        </m:fPr>
                        <m:num>
                          <m:r>
                            <a:rPr lang="en-US" sz="2300" b="0" i="1" smtClean="0">
                              <a:latin typeface="Cambria Math" panose="02040503050406030204" pitchFamily="18" charset="0"/>
                            </a:rPr>
                            <m:t>𝑑𝐴</m:t>
                          </m:r>
                        </m:num>
                        <m:den>
                          <m:r>
                            <a:rPr lang="en-US" sz="2300" b="0" i="1" smtClean="0">
                              <a:latin typeface="Cambria Math" panose="02040503050406030204" pitchFamily="18" charset="0"/>
                            </a:rPr>
                            <m:t>𝑑𝑡</m:t>
                          </m:r>
                        </m:den>
                      </m:f>
                      <m:r>
                        <a:rPr lang="en-US" sz="2300" b="0" i="1" smtClean="0">
                          <a:latin typeface="Cambria Math" panose="02040503050406030204" pitchFamily="18" charset="0"/>
                        </a:rPr>
                        <m:t>=</m:t>
                      </m:r>
                      <m:r>
                        <a:rPr lang="en-US" sz="2300" b="0" i="1" smtClean="0">
                          <a:latin typeface="Cambria Math" panose="02040503050406030204" pitchFamily="18" charset="0"/>
                        </a:rPr>
                        <m:t>𝑘𝐴</m:t>
                      </m:r>
                    </m:oMath>
                  </m:oMathPara>
                </a14:m>
                <a:endParaRPr lang="en-US" sz="2300" dirty="0" smtClean="0">
                  <a:latin typeface="Cambria Math" panose="02040503050406030204" pitchFamily="18" charset="0"/>
                </a:endParaRPr>
              </a:p>
              <a:p>
                <a:pPr marL="0" indent="0">
                  <a:buNone/>
                </a:pPr>
                <a:endParaRPr lang="en-US" sz="2400" dirty="0" smtClean="0">
                  <a:latin typeface="Cambria Math" panose="02040503050406030204" pitchFamily="18" charset="0"/>
                </a:endParaRPr>
              </a:p>
              <a:p>
                <a:pPr marL="0" indent="0">
                  <a:buNone/>
                </a:pPr>
                <a:endParaRPr lang="en-US" sz="2400" i="1" dirty="0" smtClean="0">
                  <a:latin typeface="Cambria Math" panose="02040503050406030204" pitchFamily="18" charset="0"/>
                </a:endParaRPr>
              </a:p>
              <a:p>
                <a:endParaRPr lang="en-US" sz="2400"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152400" y="990600"/>
                <a:ext cx="8870272" cy="7364388"/>
              </a:xfrm>
              <a:blipFill rotWithShape="0">
                <a:blip r:embed="rId2"/>
                <a:stretch>
                  <a:fillRect l="-962"/>
                </a:stretch>
              </a:blipFill>
            </p:spPr>
            <p:txBody>
              <a:bodyPr/>
              <a:lstStyle/>
              <a:p>
                <a:r>
                  <a:rPr lang="en-US">
                    <a:noFill/>
                  </a:rPr>
                  <a:t> </a:t>
                </a:r>
              </a:p>
            </p:txBody>
          </p:sp>
        </mc:Fallback>
      </mc:AlternateContent>
      <p:sp>
        <p:nvSpPr>
          <p:cNvPr id="7" name="Content Placeholder 2"/>
          <p:cNvSpPr txBox="1">
            <a:spLocks/>
          </p:cNvSpPr>
          <p:nvPr/>
        </p:nvSpPr>
        <p:spPr>
          <a:xfrm>
            <a:off x="412072" y="2895600"/>
            <a:ext cx="8610600" cy="160019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lang="en-US" b="1" dirty="0"/>
          </a:p>
        </p:txBody>
      </p:sp>
      <p:pic>
        <p:nvPicPr>
          <p:cNvPr id="5"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467748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8852"/>
            <a:ext cx="9144000" cy="943251"/>
          </a:xfrm>
        </p:spPr>
        <p:txBody>
          <a:bodyPr/>
          <a:lstStyle/>
          <a:p>
            <a:r>
              <a:rPr lang="en-US" b="1" dirty="0" smtClean="0">
                <a:solidFill>
                  <a:srgbClr val="0000CC"/>
                </a:solidFill>
              </a:rPr>
              <a:t>Irreversible Mass-Action Kinetics</a:t>
            </a:r>
            <a:endParaRPr lang="en-US" b="1" dirty="0">
              <a:solidFill>
                <a:srgbClr val="0000CC"/>
              </a:solidFill>
            </a:endParaRP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24649" y="862321"/>
                <a:ext cx="8229600" cy="2038919"/>
              </a:xfrm>
            </p:spPr>
            <p:txBody>
              <a:bodyPr>
                <a:noAutofit/>
              </a:bodyPr>
              <a:lstStyle/>
              <a:p>
                <a:pPr marL="0" indent="0">
                  <a:buNone/>
                </a:pPr>
                <a:r>
                  <a:rPr lang="en-US" dirty="0" smtClean="0"/>
                  <a:t>In general for the irreversible elementary reaction </a:t>
                </a:r>
                <a:endParaRPr lang="en-US" i="1" dirty="0" smtClean="0">
                  <a:latin typeface="Cambria Math" panose="02040503050406030204" pitchFamily="18" charset="0"/>
                  <a:ea typeface="Cambria Math" panose="02040503050406030204" pitchFamily="18" charset="0"/>
                </a:endParaRPr>
              </a:p>
              <a:p>
                <a:pPr marL="0" indent="0">
                  <a:buNone/>
                </a:pPr>
                <a14:m>
                  <m:oMathPara xmlns:m="http://schemas.openxmlformats.org/officeDocument/2006/math">
                    <m:oMathParaPr>
                      <m:jc m:val="centerGroup"/>
                    </m:oMathParaPr>
                    <m:oMath xmlns:m="http://schemas.openxmlformats.org/officeDocument/2006/math">
                      <m:r>
                        <m:rPr>
                          <m:sty m:val="p"/>
                        </m:rPr>
                        <a:rPr lang="en-US" i="1">
                          <a:latin typeface="Cambria Math" panose="02040503050406030204" pitchFamily="18" charset="0"/>
                          <a:ea typeface="Cambria Math" panose="02040503050406030204" pitchFamily="18" charset="0"/>
                        </a:rPr>
                        <m:t>a</m:t>
                      </m:r>
                      <m:r>
                        <a:rPr lang="en-US" i="1">
                          <a:latin typeface="Cambria Math" panose="02040503050406030204" pitchFamily="18" charset="0"/>
                          <a:ea typeface="Cambria Math" panose="02040503050406030204" pitchFamily="18" charset="0"/>
                        </a:rPr>
                        <m:t> </m:t>
                      </m:r>
                      <m:r>
                        <a:rPr lang="en-US" i="1">
                          <a:latin typeface="Cambria Math" panose="02040503050406030204" pitchFamily="18" charset="0"/>
                          <a:ea typeface="Cambria Math" panose="02040503050406030204" pitchFamily="18" charset="0"/>
                        </a:rPr>
                        <m:t>𝐴</m:t>
                      </m:r>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𝑏</m:t>
                      </m:r>
                      <m:r>
                        <a:rPr lang="en-US" i="1">
                          <a:latin typeface="Cambria Math" panose="02040503050406030204" pitchFamily="18" charset="0"/>
                          <a:ea typeface="Cambria Math" panose="02040503050406030204" pitchFamily="18" charset="0"/>
                        </a:rPr>
                        <m:t> </m:t>
                      </m:r>
                      <m:r>
                        <a:rPr lang="en-US" i="1">
                          <a:latin typeface="Cambria Math" panose="02040503050406030204" pitchFamily="18" charset="0"/>
                          <a:ea typeface="Cambria Math" panose="02040503050406030204" pitchFamily="18" charset="0"/>
                        </a:rPr>
                        <m:t>𝐵</m:t>
                      </m:r>
                      <m:r>
                        <a:rPr lang="en-US" i="1">
                          <a:latin typeface="Cambria Math" panose="02040503050406030204" pitchFamily="18" charset="0"/>
                          <a:ea typeface="Cambria Math" panose="02040503050406030204" pitchFamily="18" charset="0"/>
                        </a:rPr>
                        <m:t>+ …</m:t>
                      </m:r>
                      <m:groupChr>
                        <m:groupChrPr>
                          <m:chr m:val="→"/>
                          <m:vertJc m:val="bot"/>
                          <m:ctrlPr>
                            <a:rPr lang="el-GR" i="1" smtClean="0">
                              <a:latin typeface="Cambria Math" panose="02040503050406030204" pitchFamily="18" charset="0"/>
                              <a:ea typeface="Cambria Math" panose="02040503050406030204" pitchFamily="18" charset="0"/>
                            </a:rPr>
                          </m:ctrlPr>
                        </m:groupChrPr>
                        <m:e>
                          <m:r>
                            <m:rPr>
                              <m:brk m:alnAt="2"/>
                            </m:rPr>
                            <a:rPr lang="en-US" b="0" i="1" smtClean="0">
                              <a:latin typeface="Cambria Math" panose="02040503050406030204" pitchFamily="18" charset="0"/>
                              <a:ea typeface="Cambria Math" panose="02040503050406030204" pitchFamily="18" charset="0"/>
                            </a:rPr>
                            <m:t>𝑣</m:t>
                          </m:r>
                        </m:e>
                      </m:groupChr>
                      <m:r>
                        <a:rPr lang="en-US" i="1">
                          <a:latin typeface="Cambria Math" panose="02040503050406030204" pitchFamily="18" charset="0"/>
                          <a:ea typeface="Cambria Math" panose="02040503050406030204" pitchFamily="18" charset="0"/>
                        </a:rPr>
                        <m:t>𝑝𝑃</m:t>
                      </m:r>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𝑞𝑄</m:t>
                      </m:r>
                      <m:r>
                        <a:rPr lang="en-US" i="1">
                          <a:latin typeface="Cambria Math" panose="02040503050406030204" pitchFamily="18" charset="0"/>
                          <a:ea typeface="Cambria Math" panose="02040503050406030204" pitchFamily="18" charset="0"/>
                        </a:rPr>
                        <m:t>+ …</m:t>
                      </m:r>
                    </m:oMath>
                  </m:oMathPara>
                </a14:m>
                <a:endParaRPr lang="en-US" dirty="0" smtClean="0"/>
              </a:p>
              <a:p>
                <a:pPr marL="0" indent="0">
                  <a:buNone/>
                </a:pPr>
                <a:r>
                  <a:rPr lang="en-US" dirty="0"/>
                  <a:t>The rate law that follows mass-action </a:t>
                </a:r>
                <a:r>
                  <a:rPr lang="en-US" dirty="0" smtClean="0"/>
                  <a:t>kinetics is:</a:t>
                </a:r>
                <a:endParaRPr lang="en-US" i="1" dirty="0" smtClean="0">
                  <a:latin typeface="Cambria Math" panose="02040503050406030204" pitchFamily="18" charset="0"/>
                  <a:ea typeface="Cambria Math" panose="02040503050406030204" pitchFamily="18" charset="0"/>
                </a:endParaRPr>
              </a:p>
              <a:p>
                <a:pPr marL="0" indent="0">
                  <a:buNone/>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ea typeface="Cambria Math" panose="02040503050406030204" pitchFamily="18" charset="0"/>
                        </a:rPr>
                        <m:t>𝑣</m:t>
                      </m:r>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𝑘</m:t>
                      </m:r>
                      <m:r>
                        <a:rPr lang="en-US" i="1">
                          <a:latin typeface="Cambria Math" panose="02040503050406030204" pitchFamily="18" charset="0"/>
                          <a:ea typeface="Cambria Math" panose="02040503050406030204" pitchFamily="18" charset="0"/>
                        </a:rPr>
                        <m:t> </m:t>
                      </m:r>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𝐴</m:t>
                          </m:r>
                        </m:e>
                        <m:sup>
                          <m:r>
                            <a:rPr lang="en-US" i="1">
                              <a:latin typeface="Cambria Math" panose="02040503050406030204" pitchFamily="18" charset="0"/>
                              <a:ea typeface="Cambria Math" panose="02040503050406030204" pitchFamily="18" charset="0"/>
                            </a:rPr>
                            <m:t>𝑎</m:t>
                          </m:r>
                        </m:sup>
                      </m:sSup>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𝐵</m:t>
                          </m:r>
                        </m:e>
                        <m:sup>
                          <m:r>
                            <a:rPr lang="en-US" i="1">
                              <a:latin typeface="Cambria Math" panose="02040503050406030204" pitchFamily="18" charset="0"/>
                              <a:ea typeface="Cambria Math" panose="02040503050406030204" pitchFamily="18" charset="0"/>
                            </a:rPr>
                            <m:t>𝑏</m:t>
                          </m:r>
                        </m:sup>
                      </m:sSup>
                      <m:r>
                        <a:rPr lang="en-US" b="0" i="1" smtClean="0">
                          <a:latin typeface="Cambria Math" panose="02040503050406030204" pitchFamily="18" charset="0"/>
                          <a:ea typeface="Cambria Math" panose="02040503050406030204" pitchFamily="18" charset="0"/>
                        </a:rPr>
                        <m:t>…</m:t>
                      </m:r>
                    </m:oMath>
                  </m:oMathPara>
                </a14:m>
                <a:endParaRPr lang="en-US" dirty="0"/>
              </a:p>
              <a:p>
                <a:pPr marL="0" indent="0">
                  <a:buNone/>
                </a:pPr>
                <a:endParaRPr lang="en-US" dirty="0" smtClean="0"/>
              </a:p>
              <a:p>
                <a:pPr marL="0" indent="0">
                  <a:buNone/>
                </a:pPr>
                <a:endParaRPr lang="en-US" dirty="0"/>
              </a:p>
              <a:p>
                <a:pPr marL="0" indent="0">
                  <a:buNone/>
                </a:pPr>
                <a:endParaRPr lang="en-US" dirty="0"/>
              </a:p>
              <a:p>
                <a:pPr marL="0" indent="0">
                  <a:buNone/>
                </a:pPr>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24649" y="862321"/>
                <a:ext cx="8229600" cy="2038919"/>
              </a:xfrm>
              <a:blipFill rotWithShape="0">
                <a:blip r:embed="rId2"/>
                <a:stretch>
                  <a:fillRect l="-1926" t="-3881" b="-52836"/>
                </a:stretch>
              </a:blipFill>
            </p:spPr>
            <p:txBody>
              <a:bodyPr/>
              <a:lstStyle/>
              <a:p>
                <a:r>
                  <a:rPr lang="en-US">
                    <a:noFill/>
                  </a:rPr>
                  <a:t> </a:t>
                </a:r>
              </a:p>
            </p:txBody>
          </p:sp>
        </mc:Fallback>
      </mc:AlternateContent>
      <p:sp>
        <p:nvSpPr>
          <p:cNvPr id="8" name="Content Placeholder 2"/>
          <p:cNvSpPr txBox="1">
            <a:spLocks/>
          </p:cNvSpPr>
          <p:nvPr/>
        </p:nvSpPr>
        <p:spPr>
          <a:xfrm>
            <a:off x="457200" y="4191000"/>
            <a:ext cx="8229600" cy="6858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endParaRPr lang="en-US" dirty="0"/>
          </a:p>
        </p:txBody>
      </p:sp>
      <mc:AlternateContent xmlns:mc="http://schemas.openxmlformats.org/markup-compatibility/2006" xmlns:a14="http://schemas.microsoft.com/office/drawing/2010/main">
        <mc:Choice Requires="a14">
          <p:sp>
            <p:nvSpPr>
              <p:cNvPr id="4" name="Rectangle 3"/>
              <p:cNvSpPr/>
              <p:nvPr/>
            </p:nvSpPr>
            <p:spPr>
              <a:xfrm>
                <a:off x="424649" y="4123015"/>
                <a:ext cx="8229600" cy="2246769"/>
              </a:xfrm>
              <a:prstGeom prst="rect">
                <a:avLst/>
              </a:prstGeom>
            </p:spPr>
            <p:txBody>
              <a:bodyPr wrap="square">
                <a:spAutoFit/>
              </a:bodyPr>
              <a:lstStyle/>
              <a:p>
                <a:r>
                  <a:rPr lang="en-US" sz="2800" dirty="0" smtClean="0"/>
                  <a:t>where the concentration of each reactant is raised to the power of its </a:t>
                </a:r>
                <a:r>
                  <a:rPr lang="en-US" sz="2800" b="1" dirty="0" smtClean="0"/>
                  <a:t>stoichiometric amount</a:t>
                </a:r>
              </a:p>
              <a:p>
                <a:endParaRPr lang="en-US" sz="2800" b="1" dirty="0" smtClean="0">
                  <a:solidFill>
                    <a:srgbClr val="FF0000"/>
                  </a:solidFill>
                </a:endParaRPr>
              </a:p>
              <a:p>
                <a:r>
                  <a:rPr lang="en-US" sz="2800" b="1" dirty="0" smtClean="0">
                    <a:solidFill>
                      <a:srgbClr val="FF0000"/>
                    </a:solidFill>
                  </a:rPr>
                  <a:t>Note that the units of </a:t>
                </a:r>
                <a14:m>
                  <m:oMath xmlns:m="http://schemas.openxmlformats.org/officeDocument/2006/math">
                    <m:r>
                      <a:rPr lang="en-US" sz="2800" b="1" i="1" dirty="0" smtClean="0">
                        <a:solidFill>
                          <a:srgbClr val="FF0000"/>
                        </a:solidFill>
                        <a:latin typeface="Cambria Math" panose="02040503050406030204" pitchFamily="18" charset="0"/>
                      </a:rPr>
                      <m:t>𝒌</m:t>
                    </m:r>
                  </m:oMath>
                </a14:m>
                <a:r>
                  <a:rPr lang="en-US" sz="2800" b="1" dirty="0" smtClean="0">
                    <a:solidFill>
                      <a:srgbClr val="FF0000"/>
                    </a:solidFill>
                  </a:rPr>
                  <a:t> depend on the number and exponents of the reacting components</a:t>
                </a:r>
                <a:endParaRPr lang="en-US" sz="2800" dirty="0">
                  <a:solidFill>
                    <a:srgbClr val="FF0000"/>
                  </a:solidFill>
                </a:endParaRPr>
              </a:p>
            </p:txBody>
          </p:sp>
        </mc:Choice>
        <mc:Fallback xmlns="">
          <p:sp>
            <p:nvSpPr>
              <p:cNvPr id="4" name="Rectangle 3"/>
              <p:cNvSpPr>
                <a:spLocks noRot="1" noChangeAspect="1" noMove="1" noResize="1" noEditPoints="1" noAdjustHandles="1" noChangeArrowheads="1" noChangeShapeType="1" noTextEdit="1"/>
              </p:cNvSpPr>
              <p:nvPr/>
            </p:nvSpPr>
            <p:spPr>
              <a:xfrm>
                <a:off x="424649" y="4123015"/>
                <a:ext cx="8229600" cy="2246769"/>
              </a:xfrm>
              <a:prstGeom prst="rect">
                <a:avLst/>
              </a:prstGeom>
              <a:blipFill rotWithShape="0">
                <a:blip r:embed="rId3"/>
                <a:stretch>
                  <a:fillRect l="-1556" t="-2710" r="-667" b="-6504"/>
                </a:stretch>
              </a:blipFill>
            </p:spPr>
            <p:txBody>
              <a:bodyPr/>
              <a:lstStyle/>
              <a:p>
                <a:r>
                  <a:rPr lang="en-US">
                    <a:noFill/>
                  </a:rPr>
                  <a:t> </a:t>
                </a:r>
              </a:p>
            </p:txBody>
          </p:sp>
        </mc:Fallback>
      </mc:AlternateContent>
      <p:sp>
        <p:nvSpPr>
          <p:cNvPr id="11" name="TextBox 10"/>
          <p:cNvSpPr txBox="1"/>
          <p:nvPr/>
        </p:nvSpPr>
        <p:spPr>
          <a:xfrm>
            <a:off x="4572000" y="6369784"/>
            <a:ext cx="3657600" cy="369332"/>
          </a:xfrm>
          <a:prstGeom prst="rect">
            <a:avLst/>
          </a:prstGeom>
          <a:noFill/>
        </p:spPr>
        <p:txBody>
          <a:bodyPr wrap="square" rtlCol="0">
            <a:spAutoFit/>
          </a:bodyPr>
          <a:lstStyle/>
          <a:p>
            <a:r>
              <a:rPr lang="en-US" dirty="0" smtClean="0"/>
              <a:t>Slide Courtesy of Herbert </a:t>
            </a:r>
            <a:r>
              <a:rPr lang="en-US" dirty="0" err="1" smtClean="0"/>
              <a:t>Sauro</a:t>
            </a:r>
            <a:endParaRPr lang="en-US" dirty="0"/>
          </a:p>
        </p:txBody>
      </p:sp>
      <p:pic>
        <p:nvPicPr>
          <p:cNvPr id="7" name="Picture 6" descr="Biocomplexity Log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descr="redblackblocki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35703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0"/>
            <a:ext cx="9067800" cy="914400"/>
          </a:xfrm>
        </p:spPr>
        <p:txBody>
          <a:bodyPr/>
          <a:lstStyle/>
          <a:p>
            <a:r>
              <a:rPr lang="en-US" b="1" dirty="0" smtClean="0">
                <a:solidFill>
                  <a:srgbClr val="0000CC"/>
                </a:solidFill>
              </a:rPr>
              <a:t>Reversible Mass-Action Kinetics</a:t>
            </a:r>
            <a:endParaRPr lang="en-US" b="1" dirty="0">
              <a:solidFill>
                <a:srgbClr val="0000CC"/>
              </a:solidFill>
            </a:endParaRP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96915" y="990600"/>
                <a:ext cx="8229600" cy="6066341"/>
              </a:xfrm>
            </p:spPr>
            <p:txBody>
              <a:bodyPr>
                <a:spAutoFit/>
              </a:bodyPr>
              <a:lstStyle/>
              <a:p>
                <a:pPr marL="0" indent="0">
                  <a:buNone/>
                </a:pPr>
                <a:r>
                  <a:rPr lang="en-US" dirty="0" smtClean="0"/>
                  <a:t>What </a:t>
                </a:r>
                <a:r>
                  <a:rPr lang="en-US" dirty="0"/>
                  <a:t>i</a:t>
                </a:r>
                <a:r>
                  <a:rPr lang="en-US" dirty="0" smtClean="0"/>
                  <a:t>f the reaction is reversible?</a:t>
                </a:r>
              </a:p>
              <a:p>
                <a:pPr marL="0" indent="0">
                  <a:buNone/>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2</m:t>
                      </m:r>
                      <m:r>
                        <a:rPr lang="en-US" i="1">
                          <a:latin typeface="Cambria Math" panose="02040503050406030204" pitchFamily="18" charset="0"/>
                        </a:rPr>
                        <m:t>𝐴</m:t>
                      </m:r>
                      <m:r>
                        <a:rPr lang="en-US" b="0" i="1" smtClean="0">
                          <a:latin typeface="Cambria Math" panose="02040503050406030204" pitchFamily="18" charset="0"/>
                        </a:rPr>
                        <m:t>+</m:t>
                      </m:r>
                      <m:r>
                        <a:rPr lang="en-US" b="0" i="1" smtClean="0">
                          <a:latin typeface="Cambria Math" panose="02040503050406030204" pitchFamily="18" charset="0"/>
                        </a:rPr>
                        <m:t>𝐵</m:t>
                      </m:r>
                      <m:m>
                        <m:mPr>
                          <m:mcs>
                            <m:mc>
                              <m:mcPr>
                                <m:count m:val="1"/>
                                <m:mcJc m:val="center"/>
                              </m:mcPr>
                            </m:mc>
                          </m:mcs>
                          <m:ctrlPr>
                            <a:rPr lang="en-US" i="1">
                              <a:latin typeface="Cambria Math" panose="02040503050406030204" pitchFamily="18" charset="0"/>
                            </a:rPr>
                          </m:ctrlPr>
                        </m:mPr>
                        <m:mr>
                          <m:e>
                            <m:sSub>
                              <m:sSubPr>
                                <m:ctrlPr>
                                  <a:rPr lang="en-US" i="1">
                                    <a:latin typeface="Cambria Math" panose="02040503050406030204" pitchFamily="18" charset="0"/>
                                  </a:rPr>
                                </m:ctrlPr>
                              </m:sSubPr>
                              <m:e>
                                <m:r>
                                  <m:rPr>
                                    <m:brk m:alnAt="7"/>
                                  </m:rPr>
                                  <a:rPr lang="en-US" i="1">
                                    <a:latin typeface="Cambria Math" panose="02040503050406030204" pitchFamily="18" charset="0"/>
                                  </a:rPr>
                                  <m:t>𝑣</m:t>
                                </m:r>
                              </m:e>
                              <m:sub>
                                <m:r>
                                  <m:rPr>
                                    <m:brk m:alnAt="7"/>
                                  </m:rPr>
                                  <a:rPr lang="en-US" i="1">
                                    <a:latin typeface="Cambria Math" panose="02040503050406030204" pitchFamily="18" charset="0"/>
                                  </a:rPr>
                                  <m:t>𝑓</m:t>
                                </m:r>
                              </m:sub>
                            </m:sSub>
                          </m:e>
                        </m:mr>
                        <m:mr>
                          <m:e>
                            <m:r>
                              <a:rPr lang="en-US" i="1">
                                <a:latin typeface="Cambria Math" panose="02040503050406030204" pitchFamily="18" charset="0"/>
                                <a:ea typeface="Cambria Math" panose="02040503050406030204" pitchFamily="18" charset="0"/>
                              </a:rPr>
                              <m:t>⇌</m:t>
                            </m:r>
                          </m:e>
                        </m:mr>
                        <m:mr>
                          <m:e>
                            <m:sSub>
                              <m:sSubPr>
                                <m:ctrlPr>
                                  <a:rPr lang="en-US" i="1">
                                    <a:latin typeface="Cambria Math" panose="02040503050406030204" pitchFamily="18" charset="0"/>
                                  </a:rPr>
                                </m:ctrlPr>
                              </m:sSubPr>
                              <m:e>
                                <m:r>
                                  <m:rPr>
                                    <m:brk m:alnAt="7"/>
                                  </m:rPr>
                                  <a:rPr lang="en-US" i="1">
                                    <a:latin typeface="Cambria Math" panose="02040503050406030204" pitchFamily="18" charset="0"/>
                                  </a:rPr>
                                  <m:t>𝑣</m:t>
                                </m:r>
                              </m:e>
                              <m:sub>
                                <m:r>
                                  <a:rPr lang="en-US" i="1">
                                    <a:latin typeface="Cambria Math" panose="02040503050406030204" pitchFamily="18" charset="0"/>
                                  </a:rPr>
                                  <m:t>𝑟</m:t>
                                </m:r>
                              </m:sub>
                            </m:sSub>
                          </m:e>
                        </m:mr>
                      </m:m>
                      <m:r>
                        <a:rPr lang="en-US" b="0" i="1" smtClean="0">
                          <a:latin typeface="Cambria Math" panose="02040503050406030204" pitchFamily="18" charset="0"/>
                        </a:rPr>
                        <m:t>𝐶</m:t>
                      </m:r>
                      <m:r>
                        <a:rPr lang="en-US" b="0" i="1" smtClean="0">
                          <a:latin typeface="Cambria Math" panose="02040503050406030204" pitchFamily="18" charset="0"/>
                        </a:rPr>
                        <m:t>+</m:t>
                      </m:r>
                      <m:r>
                        <a:rPr lang="en-US" b="0" i="1" smtClean="0">
                          <a:latin typeface="Cambria Math" panose="02040503050406030204" pitchFamily="18" charset="0"/>
                        </a:rPr>
                        <m:t>𝐷</m:t>
                      </m:r>
                    </m:oMath>
                  </m:oMathPara>
                </a14:m>
                <a:endParaRPr lang="en-US" i="1" dirty="0"/>
              </a:p>
              <a:p>
                <a:pPr marL="0" indent="0">
                  <a:buNone/>
                </a:pPr>
                <a:r>
                  <a:rPr lang="en-US" dirty="0" smtClean="0"/>
                  <a:t>Then we consider the forward and reverse reactions as </a:t>
                </a:r>
                <a:r>
                  <a:rPr lang="en-US" b="1" dirty="0" smtClean="0"/>
                  <a:t>separate irreversible </a:t>
                </a:r>
                <a:r>
                  <a:rPr lang="en-US" dirty="0" smtClean="0"/>
                  <a:t>reactions</a:t>
                </a:r>
              </a:p>
              <a:p>
                <a:pPr marL="0" indent="0">
                  <a:buNone/>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ea typeface="Cambria Math" panose="02040503050406030204" pitchFamily="18" charset="0"/>
                        </a:rPr>
                        <m:t>2</m:t>
                      </m:r>
                      <m:r>
                        <a:rPr lang="en-US" i="1">
                          <a:latin typeface="Cambria Math" panose="02040503050406030204" pitchFamily="18" charset="0"/>
                          <a:ea typeface="Cambria Math" panose="02040503050406030204" pitchFamily="18" charset="0"/>
                        </a:rPr>
                        <m:t>𝐴</m:t>
                      </m:r>
                      <m:r>
                        <a:rPr lang="en-US" i="1">
                          <a:latin typeface="Cambria Math" panose="02040503050406030204" pitchFamily="18" charset="0"/>
                          <a:ea typeface="Cambria Math" panose="02040503050406030204" pitchFamily="18" charset="0"/>
                        </a:rPr>
                        <m:t>+ </m:t>
                      </m:r>
                      <m:r>
                        <a:rPr lang="en-US" i="1">
                          <a:latin typeface="Cambria Math" panose="02040503050406030204" pitchFamily="18" charset="0"/>
                          <a:ea typeface="Cambria Math" panose="02040503050406030204" pitchFamily="18" charset="0"/>
                        </a:rPr>
                        <m:t>𝐵</m:t>
                      </m:r>
                      <m:groupChr>
                        <m:groupChrPr>
                          <m:chr m:val="→"/>
                          <m:vertJc m:val="bot"/>
                          <m:ctrlPr>
                            <a:rPr lang="el-GR" i="1">
                              <a:latin typeface="Cambria Math" panose="02040503050406030204" pitchFamily="18" charset="0"/>
                              <a:ea typeface="Cambria Math" panose="02040503050406030204" pitchFamily="18" charset="0"/>
                            </a:rPr>
                          </m:ctrlPr>
                        </m:groupChrPr>
                        <m:e>
                          <m:sSub>
                            <m:sSubPr>
                              <m:ctrlPr>
                                <a:rPr lang="en-US" b="0" i="1" smtClean="0">
                                  <a:latin typeface="Cambria Math" panose="02040503050406030204" pitchFamily="18" charset="0"/>
                                  <a:ea typeface="Cambria Math" panose="02040503050406030204" pitchFamily="18" charset="0"/>
                                </a:rPr>
                              </m:ctrlPr>
                            </m:sSubPr>
                            <m:e>
                              <m:r>
                                <m:rPr>
                                  <m:brk m:alnAt="2"/>
                                </m:rPr>
                                <a:rPr lang="en-US" i="1">
                                  <a:latin typeface="Cambria Math" panose="02040503050406030204" pitchFamily="18" charset="0"/>
                                  <a:ea typeface="Cambria Math" panose="02040503050406030204" pitchFamily="18" charset="0"/>
                                </a:rPr>
                                <m:t>𝑣</m:t>
                              </m:r>
                            </m:e>
                            <m:sub>
                              <m:r>
                                <m:rPr>
                                  <m:brk m:alnAt="2"/>
                                </m:rPr>
                                <a:rPr lang="en-US" b="0" i="1" smtClean="0">
                                  <a:latin typeface="Cambria Math" panose="02040503050406030204" pitchFamily="18" charset="0"/>
                                  <a:ea typeface="Cambria Math" panose="02040503050406030204" pitchFamily="18" charset="0"/>
                                </a:rPr>
                                <m:t>𝑓</m:t>
                              </m:r>
                            </m:sub>
                          </m:sSub>
                        </m:e>
                      </m:groupChr>
                      <m:r>
                        <a:rPr lang="en-US" b="0" i="1" smtClean="0">
                          <a:latin typeface="Cambria Math" panose="02040503050406030204" pitchFamily="18" charset="0"/>
                          <a:ea typeface="Cambria Math" panose="02040503050406030204" pitchFamily="18" charset="0"/>
                        </a:rPr>
                        <m:t>𝐶</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𝐷</m:t>
                      </m:r>
                    </m:oMath>
                  </m:oMathPara>
                </a14:m>
                <a:endParaRPr lang="en-US" b="0" dirty="0" smtClean="0">
                  <a:ea typeface="Cambria Math" panose="02040503050406030204" pitchFamily="18" charset="0"/>
                </a:endParaRPr>
              </a:p>
              <a:p>
                <a:pPr marL="0" indent="0">
                  <a:buNone/>
                </a:pPr>
                <a:r>
                  <a:rPr lang="en-US" dirty="0" smtClean="0">
                    <a:ea typeface="Cambria Math" panose="02040503050406030204" pitchFamily="18" charset="0"/>
                  </a:rPr>
                  <a:t>and</a:t>
                </a:r>
                <a:endParaRPr lang="en-US" b="0" dirty="0" smtClean="0">
                  <a:ea typeface="Cambria Math" panose="02040503050406030204" pitchFamily="18" charset="0"/>
                </a:endParaRPr>
              </a:p>
              <a:p>
                <a:pPr marL="0" indent="0">
                  <a:buNone/>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ea typeface="Cambria Math" panose="02040503050406030204" pitchFamily="18" charset="0"/>
                        </a:rPr>
                        <m:t>𝐶</m:t>
                      </m:r>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𝐷</m:t>
                      </m:r>
                      <m:groupChr>
                        <m:groupChrPr>
                          <m:chr m:val="→"/>
                          <m:vertJc m:val="bot"/>
                          <m:ctrlPr>
                            <a:rPr lang="el-GR" i="1">
                              <a:latin typeface="Cambria Math" panose="02040503050406030204" pitchFamily="18" charset="0"/>
                              <a:ea typeface="Cambria Math" panose="02040503050406030204" pitchFamily="18" charset="0"/>
                            </a:rPr>
                          </m:ctrlPr>
                        </m:groupChrPr>
                        <m:e>
                          <m:sSub>
                            <m:sSubPr>
                              <m:ctrlPr>
                                <a:rPr lang="en-US" i="1">
                                  <a:latin typeface="Cambria Math" panose="02040503050406030204" pitchFamily="18" charset="0"/>
                                  <a:ea typeface="Cambria Math" panose="02040503050406030204" pitchFamily="18" charset="0"/>
                                </a:rPr>
                              </m:ctrlPr>
                            </m:sSubPr>
                            <m:e>
                              <m:r>
                                <m:rPr>
                                  <m:brk m:alnAt="2"/>
                                </m:rPr>
                                <a:rPr lang="en-US" i="1">
                                  <a:latin typeface="Cambria Math" panose="02040503050406030204" pitchFamily="18" charset="0"/>
                                  <a:ea typeface="Cambria Math" panose="02040503050406030204" pitchFamily="18" charset="0"/>
                                </a:rPr>
                                <m:t>𝑣</m:t>
                              </m:r>
                            </m:e>
                            <m:sub>
                              <m:r>
                                <a:rPr lang="en-US" b="0" i="1" smtClean="0">
                                  <a:latin typeface="Cambria Math" panose="02040503050406030204" pitchFamily="18" charset="0"/>
                                  <a:ea typeface="Cambria Math" panose="02040503050406030204" pitchFamily="18" charset="0"/>
                                </a:rPr>
                                <m:t>𝑟</m:t>
                              </m:r>
                            </m:sub>
                          </m:sSub>
                        </m:e>
                      </m:groupChr>
                      <m:r>
                        <a:rPr lang="en-US" i="1">
                          <a:latin typeface="Cambria Math" panose="02040503050406030204" pitchFamily="18" charset="0"/>
                          <a:ea typeface="Cambria Math" panose="02040503050406030204" pitchFamily="18" charset="0"/>
                        </a:rPr>
                        <m:t>𝐶</m:t>
                      </m:r>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𝐷</m:t>
                      </m:r>
                    </m:oMath>
                  </m:oMathPara>
                </a14:m>
                <a:endParaRPr lang="en-US" dirty="0">
                  <a:ea typeface="Cambria Math" panose="02040503050406030204" pitchFamily="18" charset="0"/>
                </a:endParaRPr>
              </a:p>
              <a:p>
                <a:pPr marL="0" indent="0">
                  <a:buNone/>
                </a:pPr>
                <a:endParaRPr lang="en-US" b="0" dirty="0" smtClean="0">
                  <a:ea typeface="Cambria Math" panose="02040503050406030204" pitchFamily="18" charset="0"/>
                </a:endParaRPr>
              </a:p>
              <a:p>
                <a:pPr marL="0" indent="0">
                  <a:buNone/>
                </a:pPr>
                <a:endParaRPr lang="en-US" b="1" dirty="0" smtClean="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96915" y="990600"/>
                <a:ext cx="8229600" cy="6066341"/>
              </a:xfrm>
              <a:blipFill rotWithShape="0">
                <a:blip r:embed="rId2"/>
                <a:stretch>
                  <a:fillRect l="-1926" t="-1307" r="-1778"/>
                </a:stretch>
              </a:blipFill>
            </p:spPr>
            <p:txBody>
              <a:bodyPr/>
              <a:lstStyle/>
              <a:p>
                <a:r>
                  <a:rPr lang="en-US">
                    <a:noFill/>
                  </a:rPr>
                  <a:t> </a:t>
                </a:r>
              </a:p>
            </p:txBody>
          </p:sp>
        </mc:Fallback>
      </mc:AlternateContent>
      <p:pic>
        <p:nvPicPr>
          <p:cNvPr id="4" name="Picture 3"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30349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0"/>
            <a:ext cx="9067800" cy="914400"/>
          </a:xfrm>
        </p:spPr>
        <p:txBody>
          <a:bodyPr/>
          <a:lstStyle/>
          <a:p>
            <a:r>
              <a:rPr lang="en-US" b="1" dirty="0" smtClean="0">
                <a:solidFill>
                  <a:srgbClr val="0000CC"/>
                </a:solidFill>
              </a:rPr>
              <a:t>Reversible Mass-Action Kinetics</a:t>
            </a:r>
            <a:endParaRPr lang="en-US" b="1" dirty="0">
              <a:solidFill>
                <a:srgbClr val="0000CC"/>
              </a:solidFill>
            </a:endParaRP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96915" y="990600"/>
                <a:ext cx="7218285" cy="3623684"/>
              </a:xfrm>
            </p:spPr>
            <p:txBody>
              <a:bodyPr wrap="square">
                <a:spAutoFit/>
              </a:bodyPr>
              <a:lstStyle/>
              <a:p>
                <a:pPr marL="0" indent="0">
                  <a:buNone/>
                </a:pPr>
                <a:r>
                  <a:rPr lang="en-US" dirty="0" smtClean="0"/>
                  <a:t>By mass-action the separate rates are</a:t>
                </a:r>
              </a:p>
              <a:p>
                <a:pPr marL="0" indent="0">
                  <a:buNone/>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ea typeface="Cambria Math" panose="02040503050406030204" pitchFamily="18" charset="0"/>
                        </a:rPr>
                        <m:t>2</m:t>
                      </m:r>
                      <m:r>
                        <a:rPr lang="en-US" i="1">
                          <a:latin typeface="Cambria Math" panose="02040503050406030204" pitchFamily="18" charset="0"/>
                          <a:ea typeface="Cambria Math" panose="02040503050406030204" pitchFamily="18" charset="0"/>
                        </a:rPr>
                        <m:t>𝐴</m:t>
                      </m:r>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𝐵</m:t>
                      </m:r>
                      <m:groupChr>
                        <m:groupChrPr>
                          <m:chr m:val="→"/>
                          <m:vertJc m:val="bot"/>
                          <m:ctrlPr>
                            <a:rPr lang="el-GR" i="1">
                              <a:latin typeface="Cambria Math" panose="02040503050406030204" pitchFamily="18" charset="0"/>
                              <a:ea typeface="Cambria Math" panose="02040503050406030204" pitchFamily="18" charset="0"/>
                            </a:rPr>
                          </m:ctrlPr>
                        </m:groupChrPr>
                        <m:e>
                          <m:sSub>
                            <m:sSubPr>
                              <m:ctrlPr>
                                <a:rPr lang="en-US" b="0" i="1" smtClean="0">
                                  <a:latin typeface="Cambria Math" panose="02040503050406030204" pitchFamily="18" charset="0"/>
                                  <a:ea typeface="Cambria Math" panose="02040503050406030204" pitchFamily="18" charset="0"/>
                                </a:rPr>
                              </m:ctrlPr>
                            </m:sSubPr>
                            <m:e>
                              <m:r>
                                <m:rPr>
                                  <m:brk m:alnAt="2"/>
                                </m:rPr>
                                <a:rPr lang="en-US" i="1">
                                  <a:latin typeface="Cambria Math" panose="02040503050406030204" pitchFamily="18" charset="0"/>
                                  <a:ea typeface="Cambria Math" panose="02040503050406030204" pitchFamily="18" charset="0"/>
                                </a:rPr>
                                <m:t>𝑣</m:t>
                              </m:r>
                            </m:e>
                            <m:sub>
                              <m:r>
                                <m:rPr>
                                  <m:brk m:alnAt="2"/>
                                </m:rPr>
                                <a:rPr lang="en-US" b="0" i="1" smtClean="0">
                                  <a:latin typeface="Cambria Math" panose="02040503050406030204" pitchFamily="18" charset="0"/>
                                  <a:ea typeface="Cambria Math" panose="02040503050406030204" pitchFamily="18" charset="0"/>
                                </a:rPr>
                                <m:t>𝑓</m:t>
                              </m:r>
                            </m:sub>
                          </m:sSub>
                        </m:e>
                      </m:groupChr>
                      <m:r>
                        <a:rPr lang="en-US" b="0" i="1" smtClean="0">
                          <a:latin typeface="Cambria Math" panose="02040503050406030204" pitchFamily="18" charset="0"/>
                          <a:ea typeface="Cambria Math" panose="02040503050406030204" pitchFamily="18" charset="0"/>
                        </a:rPr>
                        <m:t>𝐶</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𝐷</m:t>
                      </m:r>
                      <m:r>
                        <a:rPr lang="en-US" b="0" i="1" smtClean="0">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𝑣</m:t>
                          </m:r>
                        </m:e>
                        <m:sub>
                          <m:r>
                            <a:rPr lang="en-US" b="0" i="1" smtClean="0">
                              <a:latin typeface="Cambria Math" panose="02040503050406030204" pitchFamily="18" charset="0"/>
                              <a:ea typeface="Cambria Math" panose="02040503050406030204" pitchFamily="18" charset="0"/>
                            </a:rPr>
                            <m:t>𝑓</m:t>
                          </m:r>
                        </m:sub>
                      </m:sSub>
                      <m:r>
                        <a:rPr lang="en-US" b="0" i="1" smtClean="0">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𝑘</m:t>
                          </m:r>
                        </m:e>
                        <m:sub>
                          <m:r>
                            <a:rPr lang="en-US" b="0" i="1" smtClean="0">
                              <a:latin typeface="Cambria Math" panose="02040503050406030204" pitchFamily="18" charset="0"/>
                              <a:ea typeface="Cambria Math" panose="02040503050406030204" pitchFamily="18" charset="0"/>
                            </a:rPr>
                            <m:t>𝑓</m:t>
                          </m:r>
                        </m:sub>
                      </m:sSub>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𝐴</m:t>
                          </m:r>
                        </m:e>
                        <m:sup>
                          <m:r>
                            <a:rPr lang="en-US" b="0" i="1" smtClean="0">
                              <a:latin typeface="Cambria Math" panose="02040503050406030204" pitchFamily="18" charset="0"/>
                              <a:ea typeface="Cambria Math" panose="02040503050406030204" pitchFamily="18" charset="0"/>
                            </a:rPr>
                            <m:t>2</m:t>
                          </m:r>
                        </m:sup>
                      </m:sSup>
                      <m:r>
                        <a:rPr lang="en-US" b="0" i="1" smtClean="0">
                          <a:latin typeface="Cambria Math" panose="02040503050406030204" pitchFamily="18" charset="0"/>
                          <a:ea typeface="Cambria Math" panose="02040503050406030204" pitchFamily="18" charset="0"/>
                        </a:rPr>
                        <m:t>𝐵</m:t>
                      </m:r>
                    </m:oMath>
                  </m:oMathPara>
                </a14:m>
                <a:endParaRPr lang="en-US" b="0" dirty="0" smtClean="0">
                  <a:ea typeface="Cambria Math" panose="02040503050406030204" pitchFamily="18" charset="0"/>
                </a:endParaRPr>
              </a:p>
              <a:p>
                <a:pPr marL="0" indent="0">
                  <a:buNone/>
                </a:pPr>
                <a:r>
                  <a:rPr lang="en-US" dirty="0" smtClean="0">
                    <a:ea typeface="Cambria Math" panose="02040503050406030204" pitchFamily="18" charset="0"/>
                  </a:rPr>
                  <a:t>and</a:t>
                </a:r>
                <a:endParaRPr lang="en-US" b="0" dirty="0" smtClean="0">
                  <a:ea typeface="Cambria Math" panose="02040503050406030204" pitchFamily="18" charset="0"/>
                </a:endParaRPr>
              </a:p>
              <a:p>
                <a:pPr marL="0" indent="0">
                  <a:buNone/>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ea typeface="Cambria Math" panose="02040503050406030204" pitchFamily="18" charset="0"/>
                        </a:rPr>
                        <m:t>𝐶</m:t>
                      </m:r>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𝐷</m:t>
                      </m:r>
                      <m:groupChr>
                        <m:groupChrPr>
                          <m:chr m:val="→"/>
                          <m:vertJc m:val="bot"/>
                          <m:ctrlPr>
                            <a:rPr lang="el-GR" i="1">
                              <a:latin typeface="Cambria Math" panose="02040503050406030204" pitchFamily="18" charset="0"/>
                              <a:ea typeface="Cambria Math" panose="02040503050406030204" pitchFamily="18" charset="0"/>
                            </a:rPr>
                          </m:ctrlPr>
                        </m:groupChrPr>
                        <m:e>
                          <m:sSub>
                            <m:sSubPr>
                              <m:ctrlPr>
                                <a:rPr lang="en-US" i="1">
                                  <a:latin typeface="Cambria Math" panose="02040503050406030204" pitchFamily="18" charset="0"/>
                                  <a:ea typeface="Cambria Math" panose="02040503050406030204" pitchFamily="18" charset="0"/>
                                </a:rPr>
                              </m:ctrlPr>
                            </m:sSubPr>
                            <m:e>
                              <m:r>
                                <m:rPr>
                                  <m:brk m:alnAt="2"/>
                                </m:rPr>
                                <a:rPr lang="en-US" i="1">
                                  <a:latin typeface="Cambria Math" panose="02040503050406030204" pitchFamily="18" charset="0"/>
                                  <a:ea typeface="Cambria Math" panose="02040503050406030204" pitchFamily="18" charset="0"/>
                                </a:rPr>
                                <m:t>𝑣</m:t>
                              </m:r>
                            </m:e>
                            <m:sub>
                              <m:r>
                                <a:rPr lang="en-US" b="0" i="1" smtClean="0">
                                  <a:latin typeface="Cambria Math" panose="02040503050406030204" pitchFamily="18" charset="0"/>
                                  <a:ea typeface="Cambria Math" panose="02040503050406030204" pitchFamily="18" charset="0"/>
                                </a:rPr>
                                <m:t>𝑟</m:t>
                              </m:r>
                            </m:sub>
                          </m:sSub>
                        </m:e>
                      </m:groupChr>
                      <m:r>
                        <a:rPr lang="en-US" b="0" i="1" smtClean="0">
                          <a:latin typeface="Cambria Math" panose="02040503050406030204" pitchFamily="18" charset="0"/>
                          <a:ea typeface="Cambria Math" panose="02040503050406030204" pitchFamily="18" charset="0"/>
                        </a:rPr>
                        <m:t>2</m:t>
                      </m:r>
                      <m:r>
                        <a:rPr lang="en-US" b="0" i="1" smtClean="0">
                          <a:latin typeface="Cambria Math" panose="02040503050406030204" pitchFamily="18" charset="0"/>
                          <a:ea typeface="Cambria Math" panose="02040503050406030204" pitchFamily="18" charset="0"/>
                        </a:rPr>
                        <m:t>𝐴</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𝐵</m:t>
                      </m:r>
                      <m:r>
                        <a:rPr lang="en-US" b="0" i="1" smtClean="0">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𝑣</m:t>
                          </m:r>
                        </m:e>
                        <m:sub>
                          <m:r>
                            <a:rPr lang="en-US" b="0" i="1" smtClean="0">
                              <a:latin typeface="Cambria Math" panose="02040503050406030204" pitchFamily="18" charset="0"/>
                              <a:ea typeface="Cambria Math" panose="02040503050406030204" pitchFamily="18" charset="0"/>
                            </a:rPr>
                            <m:t>𝑟</m:t>
                          </m:r>
                        </m:sub>
                      </m:sSub>
                      <m:r>
                        <a:rPr lang="en-US" b="0" i="1" smtClean="0">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𝑘</m:t>
                          </m:r>
                        </m:e>
                        <m:sub>
                          <m:r>
                            <a:rPr lang="en-US" b="0" i="1" smtClean="0">
                              <a:latin typeface="Cambria Math" panose="02040503050406030204" pitchFamily="18" charset="0"/>
                              <a:ea typeface="Cambria Math" panose="02040503050406030204" pitchFamily="18" charset="0"/>
                            </a:rPr>
                            <m:t>𝑟</m:t>
                          </m:r>
                        </m:sub>
                      </m:sSub>
                      <m:r>
                        <a:rPr lang="en-US" b="0" i="1" smtClean="0">
                          <a:latin typeface="Cambria Math" panose="02040503050406030204" pitchFamily="18" charset="0"/>
                          <a:ea typeface="Cambria Math" panose="02040503050406030204" pitchFamily="18" charset="0"/>
                        </a:rPr>
                        <m:t>𝐶𝐷</m:t>
                      </m:r>
                    </m:oMath>
                  </m:oMathPara>
                </a14:m>
                <a:endParaRPr lang="en-US" b="0" dirty="0" smtClean="0">
                  <a:ea typeface="Cambria Math" panose="02040503050406030204" pitchFamily="18" charset="0"/>
                </a:endParaRPr>
              </a:p>
              <a:p>
                <a:pPr marL="0" indent="0">
                  <a:buNone/>
                </a:pPr>
                <a:r>
                  <a:rPr lang="en-US" dirty="0" smtClean="0">
                    <a:ea typeface="Cambria Math" panose="02040503050406030204" pitchFamily="18" charset="0"/>
                  </a:rPr>
                  <a:t>The total rate of the reaction is:</a:t>
                </a:r>
              </a:p>
              <a:p>
                <a:pPr marL="0" indent="0">
                  <a:buNone/>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ea typeface="Cambria Math" panose="02040503050406030204" pitchFamily="18" charset="0"/>
                            </a:rPr>
                          </m:ctrlPr>
                        </m:sSubPr>
                        <m:e>
                          <m:sSub>
                            <m:sSubPr>
                              <m:ctrlPr>
                                <a:rPr lang="en-US"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𝑣</m:t>
                              </m:r>
                            </m:e>
                            <m:sub>
                              <m:r>
                                <a:rPr lang="en-US" b="0" i="1" smtClean="0">
                                  <a:latin typeface="Cambria Math" panose="02040503050406030204" pitchFamily="18" charset="0"/>
                                  <a:ea typeface="Cambria Math" panose="02040503050406030204" pitchFamily="18" charset="0"/>
                                </a:rPr>
                                <m:t>𝑡𝑜𝑡𝑎𝑙</m:t>
                              </m:r>
                            </m:sub>
                          </m:sSub>
                          <m:r>
                            <a:rPr lang="en-US" b="0" i="1" smtClean="0">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𝑣</m:t>
                              </m:r>
                            </m:e>
                            <m:sub>
                              <m:r>
                                <a:rPr lang="en-US" b="0" i="1" smtClean="0">
                                  <a:latin typeface="Cambria Math" panose="02040503050406030204" pitchFamily="18" charset="0"/>
                                  <a:ea typeface="Cambria Math" panose="02040503050406030204" pitchFamily="18" charset="0"/>
                                </a:rPr>
                                <m:t>𝑓</m:t>
                              </m:r>
                            </m:sub>
                          </m:sSub>
                          <m:r>
                            <a:rPr lang="en-US" b="0" i="1" smtClean="0">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𝑣</m:t>
                              </m:r>
                            </m:e>
                            <m:sub>
                              <m:r>
                                <a:rPr lang="en-US" b="0" i="1" smtClean="0">
                                  <a:latin typeface="Cambria Math" panose="02040503050406030204" pitchFamily="18" charset="0"/>
                                  <a:ea typeface="Cambria Math" panose="02040503050406030204" pitchFamily="18" charset="0"/>
                                </a:rPr>
                                <m:t>𝑟</m:t>
                              </m:r>
                            </m:sub>
                          </m:sSub>
                          <m:r>
                            <a:rPr lang="en-US" b="0" i="1" smtClean="0">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𝑘</m:t>
                          </m:r>
                        </m:e>
                        <m:sub>
                          <m:r>
                            <a:rPr lang="en-US" i="1">
                              <a:latin typeface="Cambria Math" panose="02040503050406030204" pitchFamily="18" charset="0"/>
                              <a:ea typeface="Cambria Math" panose="02040503050406030204" pitchFamily="18" charset="0"/>
                            </a:rPr>
                            <m:t>𝑓</m:t>
                          </m:r>
                        </m:sub>
                      </m:sSub>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𝐴</m:t>
                          </m:r>
                        </m:e>
                        <m:sup>
                          <m:r>
                            <a:rPr lang="en-US" i="1">
                              <a:latin typeface="Cambria Math" panose="02040503050406030204" pitchFamily="18" charset="0"/>
                              <a:ea typeface="Cambria Math" panose="02040503050406030204" pitchFamily="18" charset="0"/>
                            </a:rPr>
                            <m:t>2</m:t>
                          </m:r>
                        </m:sup>
                      </m:sSup>
                      <m:r>
                        <a:rPr lang="en-US" i="1">
                          <a:latin typeface="Cambria Math" panose="02040503050406030204" pitchFamily="18" charset="0"/>
                          <a:ea typeface="Cambria Math" panose="02040503050406030204" pitchFamily="18" charset="0"/>
                        </a:rPr>
                        <m:t>𝐵</m:t>
                      </m:r>
                      <m:r>
                        <a:rPr lang="en-US" b="0" i="1" smtClean="0">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𝑘</m:t>
                          </m:r>
                        </m:e>
                        <m:sub>
                          <m:r>
                            <a:rPr lang="en-US" b="0" i="1" smtClean="0">
                              <a:latin typeface="Cambria Math" panose="02040503050406030204" pitchFamily="18" charset="0"/>
                              <a:ea typeface="Cambria Math" panose="02040503050406030204" pitchFamily="18" charset="0"/>
                            </a:rPr>
                            <m:t>𝑟</m:t>
                          </m:r>
                        </m:sub>
                      </m:sSub>
                      <m:r>
                        <a:rPr lang="en-US" b="0" i="1" smtClean="0">
                          <a:latin typeface="Cambria Math" panose="02040503050406030204" pitchFamily="18" charset="0"/>
                          <a:ea typeface="Cambria Math" panose="02040503050406030204" pitchFamily="18" charset="0"/>
                        </a:rPr>
                        <m:t>𝐶𝐷</m:t>
                      </m:r>
                    </m:oMath>
                  </m:oMathPara>
                </a14:m>
                <a:endParaRPr lang="en-US" b="0" dirty="0" smtClean="0">
                  <a:ea typeface="Cambria Math" panose="02040503050406030204" pitchFamily="18" charset="0"/>
                </a:endParaRP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96915" y="990600"/>
                <a:ext cx="7218285" cy="3623684"/>
              </a:xfrm>
              <a:blipFill rotWithShape="0">
                <a:blip r:embed="rId2"/>
                <a:stretch>
                  <a:fillRect l="-2196" t="-218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Rectangle 3"/>
              <p:cNvSpPr/>
              <p:nvPr/>
            </p:nvSpPr>
            <p:spPr>
              <a:xfrm>
                <a:off x="6858000" y="838200"/>
                <a:ext cx="2459812" cy="929165"/>
              </a:xfrm>
              <a:prstGeom prst="rect">
                <a:avLst/>
              </a:prstGeom>
            </p:spPr>
            <p:txBody>
              <a:bodyPr wrap="square">
                <a:spAutoFit/>
              </a:bodyPr>
              <a:lstStyle/>
              <a:p>
                <a:pPr marL="0" indent="0">
                  <a:buNone/>
                </a:pPr>
                <a14:m>
                  <m:oMathPara xmlns:m="http://schemas.openxmlformats.org/officeDocument/2006/math">
                    <m:oMathParaPr>
                      <m:jc m:val="centerGroup"/>
                    </m:oMathParaPr>
                    <m:oMath xmlns:m="http://schemas.openxmlformats.org/officeDocument/2006/math">
                      <m:r>
                        <a:rPr lang="en-US" sz="2000" i="1">
                          <a:latin typeface="Cambria Math" panose="02040503050406030204" pitchFamily="18" charset="0"/>
                        </a:rPr>
                        <m:t>2</m:t>
                      </m:r>
                      <m:r>
                        <a:rPr lang="en-US" sz="2000" i="1">
                          <a:latin typeface="Cambria Math" panose="02040503050406030204" pitchFamily="18" charset="0"/>
                        </a:rPr>
                        <m:t>𝐴</m:t>
                      </m:r>
                      <m:r>
                        <a:rPr lang="en-US" sz="2000" i="1">
                          <a:latin typeface="Cambria Math" panose="02040503050406030204" pitchFamily="18" charset="0"/>
                        </a:rPr>
                        <m:t>+</m:t>
                      </m:r>
                      <m:r>
                        <a:rPr lang="en-US" sz="2000" i="1">
                          <a:latin typeface="Cambria Math" panose="02040503050406030204" pitchFamily="18" charset="0"/>
                        </a:rPr>
                        <m:t>𝐵</m:t>
                      </m:r>
                      <m:m>
                        <m:mPr>
                          <m:mcs>
                            <m:mc>
                              <m:mcPr>
                                <m:count m:val="1"/>
                                <m:mcJc m:val="center"/>
                              </m:mcPr>
                            </m:mc>
                          </m:mcs>
                          <m:ctrlPr>
                            <a:rPr lang="en-US" sz="2000" i="1">
                              <a:latin typeface="Cambria Math" panose="02040503050406030204" pitchFamily="18" charset="0"/>
                            </a:rPr>
                          </m:ctrlPr>
                        </m:mPr>
                        <m:mr>
                          <m:e>
                            <m:sSub>
                              <m:sSubPr>
                                <m:ctrlPr>
                                  <a:rPr lang="en-US" sz="2000" i="1">
                                    <a:latin typeface="Cambria Math" panose="02040503050406030204" pitchFamily="18" charset="0"/>
                                  </a:rPr>
                                </m:ctrlPr>
                              </m:sSubPr>
                              <m:e>
                                <m:r>
                                  <m:rPr>
                                    <m:brk m:alnAt="7"/>
                                  </m:rPr>
                                  <a:rPr lang="en-US" sz="2000" i="1">
                                    <a:latin typeface="Cambria Math" panose="02040503050406030204" pitchFamily="18" charset="0"/>
                                  </a:rPr>
                                  <m:t>𝑣</m:t>
                                </m:r>
                              </m:e>
                              <m:sub>
                                <m:r>
                                  <m:rPr>
                                    <m:brk m:alnAt="7"/>
                                  </m:rPr>
                                  <a:rPr lang="en-US" sz="2000" i="1">
                                    <a:latin typeface="Cambria Math" panose="02040503050406030204" pitchFamily="18" charset="0"/>
                                  </a:rPr>
                                  <m:t>𝑓</m:t>
                                </m:r>
                              </m:sub>
                            </m:sSub>
                          </m:e>
                        </m:mr>
                        <m:mr>
                          <m:e>
                            <m:r>
                              <a:rPr lang="en-US" sz="2000" i="1">
                                <a:latin typeface="Cambria Math" panose="02040503050406030204" pitchFamily="18" charset="0"/>
                                <a:ea typeface="Cambria Math" panose="02040503050406030204" pitchFamily="18" charset="0"/>
                              </a:rPr>
                              <m:t>⇌</m:t>
                            </m:r>
                          </m:e>
                        </m:mr>
                        <m:mr>
                          <m:e>
                            <m:sSub>
                              <m:sSubPr>
                                <m:ctrlPr>
                                  <a:rPr lang="en-US" sz="2000" i="1">
                                    <a:latin typeface="Cambria Math" panose="02040503050406030204" pitchFamily="18" charset="0"/>
                                  </a:rPr>
                                </m:ctrlPr>
                              </m:sSubPr>
                              <m:e>
                                <m:r>
                                  <m:rPr>
                                    <m:brk m:alnAt="7"/>
                                  </m:rPr>
                                  <a:rPr lang="en-US" sz="2000" i="1">
                                    <a:latin typeface="Cambria Math" panose="02040503050406030204" pitchFamily="18" charset="0"/>
                                  </a:rPr>
                                  <m:t>𝑣</m:t>
                                </m:r>
                              </m:e>
                              <m:sub>
                                <m:r>
                                  <a:rPr lang="en-US" sz="2000" i="1">
                                    <a:latin typeface="Cambria Math" panose="02040503050406030204" pitchFamily="18" charset="0"/>
                                  </a:rPr>
                                  <m:t>𝑟</m:t>
                                </m:r>
                              </m:sub>
                            </m:sSub>
                          </m:e>
                        </m:mr>
                      </m:m>
                      <m:r>
                        <a:rPr lang="en-US" sz="2000" i="1">
                          <a:latin typeface="Cambria Math" panose="02040503050406030204" pitchFamily="18" charset="0"/>
                        </a:rPr>
                        <m:t>𝐶</m:t>
                      </m:r>
                      <m:r>
                        <a:rPr lang="en-US" sz="2000" i="1">
                          <a:latin typeface="Cambria Math" panose="02040503050406030204" pitchFamily="18" charset="0"/>
                        </a:rPr>
                        <m:t>+</m:t>
                      </m:r>
                      <m:r>
                        <a:rPr lang="en-US" sz="2000" i="1">
                          <a:latin typeface="Cambria Math" panose="02040503050406030204" pitchFamily="18" charset="0"/>
                        </a:rPr>
                        <m:t>𝐷</m:t>
                      </m:r>
                    </m:oMath>
                  </m:oMathPara>
                </a14:m>
                <a:endParaRPr lang="en-US" sz="2000" i="1" dirty="0"/>
              </a:p>
            </p:txBody>
          </p:sp>
        </mc:Choice>
        <mc:Fallback xmlns="">
          <p:sp>
            <p:nvSpPr>
              <p:cNvPr id="4" name="Rectangle 3"/>
              <p:cNvSpPr>
                <a:spLocks noRot="1" noChangeAspect="1" noMove="1" noResize="1" noEditPoints="1" noAdjustHandles="1" noChangeArrowheads="1" noChangeShapeType="1" noTextEdit="1"/>
              </p:cNvSpPr>
              <p:nvPr/>
            </p:nvSpPr>
            <p:spPr>
              <a:xfrm>
                <a:off x="6858000" y="838200"/>
                <a:ext cx="2459812" cy="929165"/>
              </a:xfrm>
              <a:prstGeom prst="rect">
                <a:avLst/>
              </a:prstGeom>
              <a:blipFill rotWithShape="0">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Rectangle 4"/>
              <p:cNvSpPr/>
              <p:nvPr/>
            </p:nvSpPr>
            <p:spPr>
              <a:xfrm>
                <a:off x="6684188" y="3810000"/>
                <a:ext cx="2459812" cy="480644"/>
              </a:xfrm>
              <a:prstGeom prst="rect">
                <a:avLst/>
              </a:prstGeom>
            </p:spPr>
            <p:txBody>
              <a:bodyPr wrap="square">
                <a:spAutoFit/>
              </a:bodyPr>
              <a:lstStyle/>
              <a:p>
                <a:pPr marL="0" indent="0">
                  <a:buNone/>
                </a:pPr>
                <a14:m>
                  <m:oMathPara xmlns:m="http://schemas.openxmlformats.org/officeDocument/2006/math">
                    <m:oMathParaPr>
                      <m:jc m:val="centerGroup"/>
                    </m:oMathParaPr>
                    <m:oMath xmlns:m="http://schemas.openxmlformats.org/officeDocument/2006/math">
                      <m:r>
                        <a:rPr lang="en-US" sz="2000" i="1" smtClean="0">
                          <a:latin typeface="Cambria Math" panose="02040503050406030204" pitchFamily="18" charset="0"/>
                        </a:rPr>
                        <m:t>2</m:t>
                      </m:r>
                      <m:r>
                        <a:rPr lang="en-US" sz="2000" i="1">
                          <a:latin typeface="Cambria Math" panose="02040503050406030204" pitchFamily="18" charset="0"/>
                        </a:rPr>
                        <m:t>𝐴</m:t>
                      </m:r>
                      <m:r>
                        <a:rPr lang="en-US" sz="2000" i="1">
                          <a:latin typeface="Cambria Math" panose="02040503050406030204" pitchFamily="18" charset="0"/>
                        </a:rPr>
                        <m:t>+</m:t>
                      </m:r>
                      <m:r>
                        <a:rPr lang="en-US" sz="2000" i="1">
                          <a:latin typeface="Cambria Math" panose="02040503050406030204" pitchFamily="18" charset="0"/>
                        </a:rPr>
                        <m:t>𝐵</m:t>
                      </m:r>
                      <m:groupChr>
                        <m:groupChrPr>
                          <m:chr m:val="↔"/>
                          <m:vertJc m:val="bot"/>
                          <m:ctrlPr>
                            <a:rPr lang="el-GR" sz="2000" i="1" smtClean="0">
                              <a:latin typeface="Cambria Math" panose="02040503050406030204" pitchFamily="18" charset="0"/>
                              <a:ea typeface="Cambria Math" panose="02040503050406030204" pitchFamily="18" charset="0"/>
                            </a:rPr>
                          </m:ctrlPr>
                        </m:groupChrPr>
                        <m:e>
                          <m:sSub>
                            <m:sSubPr>
                              <m:ctrlPr>
                                <a:rPr lang="en-US" sz="2000" b="0" i="1" smtClean="0">
                                  <a:latin typeface="Cambria Math" panose="02040503050406030204" pitchFamily="18" charset="0"/>
                                </a:rPr>
                              </m:ctrlPr>
                            </m:sSubPr>
                            <m:e>
                              <m:r>
                                <m:rPr>
                                  <m:brk m:alnAt="2"/>
                                </m:rPr>
                                <a:rPr lang="en-US" sz="2000" b="0" i="1" smtClean="0">
                                  <a:latin typeface="Cambria Math" panose="02040503050406030204" pitchFamily="18" charset="0"/>
                                </a:rPr>
                                <m:t>𝑣</m:t>
                              </m:r>
                            </m:e>
                            <m:sub>
                              <m:r>
                                <m:rPr>
                                  <m:brk m:alnAt="2"/>
                                </m:rPr>
                                <a:rPr lang="en-US" sz="2000" b="0" i="1" smtClean="0">
                                  <a:latin typeface="Cambria Math" panose="02040503050406030204" pitchFamily="18" charset="0"/>
                                </a:rPr>
                                <m:t>𝑡</m:t>
                              </m:r>
                              <m:r>
                                <a:rPr lang="en-US" sz="2000" b="0" i="1" smtClean="0">
                                  <a:latin typeface="Cambria Math" panose="02040503050406030204" pitchFamily="18" charset="0"/>
                                </a:rPr>
                                <m:t>𝑜𝑡𝑎𝑙</m:t>
                              </m:r>
                            </m:sub>
                          </m:sSub>
                        </m:e>
                      </m:groupChr>
                      <m:r>
                        <a:rPr lang="en-US" sz="2000" i="1">
                          <a:latin typeface="Cambria Math" panose="02040503050406030204" pitchFamily="18" charset="0"/>
                        </a:rPr>
                        <m:t>𝐶</m:t>
                      </m:r>
                      <m:r>
                        <a:rPr lang="en-US" sz="2000" i="1">
                          <a:latin typeface="Cambria Math" panose="02040503050406030204" pitchFamily="18" charset="0"/>
                        </a:rPr>
                        <m:t>+</m:t>
                      </m:r>
                      <m:r>
                        <a:rPr lang="en-US" sz="2000" i="1">
                          <a:latin typeface="Cambria Math" panose="02040503050406030204" pitchFamily="18" charset="0"/>
                        </a:rPr>
                        <m:t>𝐷</m:t>
                      </m:r>
                    </m:oMath>
                  </m:oMathPara>
                </a14:m>
                <a:endParaRPr lang="en-US" sz="2000" i="1" dirty="0"/>
              </a:p>
            </p:txBody>
          </p:sp>
        </mc:Choice>
        <mc:Fallback xmlns="">
          <p:sp>
            <p:nvSpPr>
              <p:cNvPr id="5" name="Rectangle 4"/>
              <p:cNvSpPr>
                <a:spLocks noRot="1" noChangeAspect="1" noMove="1" noResize="1" noEditPoints="1" noAdjustHandles="1" noChangeArrowheads="1" noChangeShapeType="1" noTextEdit="1"/>
              </p:cNvSpPr>
              <p:nvPr/>
            </p:nvSpPr>
            <p:spPr>
              <a:xfrm>
                <a:off x="6684188" y="3810000"/>
                <a:ext cx="2459812" cy="480644"/>
              </a:xfrm>
              <a:prstGeom prst="rect">
                <a:avLst/>
              </a:prstGeom>
              <a:blipFill rotWithShape="0">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Rectangle 5"/>
              <p:cNvSpPr/>
              <p:nvPr/>
            </p:nvSpPr>
            <p:spPr>
              <a:xfrm>
                <a:off x="152400" y="5198463"/>
                <a:ext cx="8915400" cy="866006"/>
              </a:xfrm>
              <a:prstGeom prst="rect">
                <a:avLst/>
              </a:prstGeom>
            </p:spPr>
            <p:txBody>
              <a:bodyPr wrap="square">
                <a:spAutoFit/>
              </a:bodyPr>
              <a:lstStyle/>
              <a:p>
                <a:r>
                  <a:rPr lang="en-US" sz="2400" b="1" dirty="0">
                    <a:solidFill>
                      <a:srgbClr val="FF0000"/>
                    </a:solidFill>
                    <a:ea typeface="Cambria Math" panose="02040503050406030204" pitchFamily="18" charset="0"/>
                  </a:rPr>
                  <a:t>Note that the reactants and their exponents in the two halves of the rate differ, as can the units of </a:t>
                </a:r>
                <a14:m>
                  <m:oMath xmlns:m="http://schemas.openxmlformats.org/officeDocument/2006/math">
                    <m:sSub>
                      <m:sSubPr>
                        <m:ctrlPr>
                          <a:rPr lang="en-US" sz="2400" b="1" i="1">
                            <a:solidFill>
                              <a:srgbClr val="FF0000"/>
                            </a:solidFill>
                            <a:latin typeface="Cambria Math" panose="02040503050406030204" pitchFamily="18" charset="0"/>
                            <a:ea typeface="Cambria Math" panose="02040503050406030204" pitchFamily="18" charset="0"/>
                          </a:rPr>
                        </m:ctrlPr>
                      </m:sSubPr>
                      <m:e>
                        <m:r>
                          <a:rPr lang="en-US" sz="2400" b="1" i="1">
                            <a:solidFill>
                              <a:srgbClr val="FF0000"/>
                            </a:solidFill>
                            <a:latin typeface="Cambria Math" panose="02040503050406030204" pitchFamily="18" charset="0"/>
                            <a:ea typeface="Cambria Math" panose="02040503050406030204" pitchFamily="18" charset="0"/>
                          </a:rPr>
                          <m:t>𝒌</m:t>
                        </m:r>
                      </m:e>
                      <m:sub>
                        <m:r>
                          <a:rPr lang="en-US" sz="2400" b="1" i="1">
                            <a:solidFill>
                              <a:srgbClr val="FF0000"/>
                            </a:solidFill>
                            <a:latin typeface="Cambria Math" panose="02040503050406030204" pitchFamily="18" charset="0"/>
                            <a:ea typeface="Cambria Math" panose="02040503050406030204" pitchFamily="18" charset="0"/>
                          </a:rPr>
                          <m:t>𝒇</m:t>
                        </m:r>
                      </m:sub>
                    </m:sSub>
                  </m:oMath>
                </a14:m>
                <a:r>
                  <a:rPr lang="en-US" sz="2400" b="1" dirty="0">
                    <a:solidFill>
                      <a:srgbClr val="FF0000"/>
                    </a:solidFill>
                    <a:ea typeface="Cambria Math" panose="02040503050406030204" pitchFamily="18" charset="0"/>
                  </a:rPr>
                  <a:t> and </a:t>
                </a:r>
                <a14:m>
                  <m:oMath xmlns:m="http://schemas.openxmlformats.org/officeDocument/2006/math">
                    <m:sSub>
                      <m:sSubPr>
                        <m:ctrlPr>
                          <a:rPr lang="en-US" sz="2400" b="1" i="1">
                            <a:solidFill>
                              <a:srgbClr val="FF0000"/>
                            </a:solidFill>
                            <a:latin typeface="Cambria Math" panose="02040503050406030204" pitchFamily="18" charset="0"/>
                            <a:ea typeface="Cambria Math" panose="02040503050406030204" pitchFamily="18" charset="0"/>
                          </a:rPr>
                        </m:ctrlPr>
                      </m:sSubPr>
                      <m:e>
                        <m:r>
                          <a:rPr lang="en-US" sz="2400" b="1" i="1">
                            <a:solidFill>
                              <a:srgbClr val="FF0000"/>
                            </a:solidFill>
                            <a:latin typeface="Cambria Math" panose="02040503050406030204" pitchFamily="18" charset="0"/>
                            <a:ea typeface="Cambria Math" panose="02040503050406030204" pitchFamily="18" charset="0"/>
                          </a:rPr>
                          <m:t>𝒌</m:t>
                        </m:r>
                      </m:e>
                      <m:sub>
                        <m:r>
                          <a:rPr lang="en-US" sz="2400" b="1" i="1">
                            <a:solidFill>
                              <a:srgbClr val="FF0000"/>
                            </a:solidFill>
                            <a:latin typeface="Cambria Math" panose="02040503050406030204" pitchFamily="18" charset="0"/>
                            <a:ea typeface="Cambria Math" panose="02040503050406030204" pitchFamily="18" charset="0"/>
                          </a:rPr>
                          <m:t>𝒓</m:t>
                        </m:r>
                      </m:sub>
                    </m:sSub>
                  </m:oMath>
                </a14:m>
                <a:endParaRPr lang="en-US" sz="2400" dirty="0"/>
              </a:p>
            </p:txBody>
          </p:sp>
        </mc:Choice>
        <mc:Fallback xmlns="">
          <p:sp>
            <p:nvSpPr>
              <p:cNvPr id="6" name="Rectangle 5"/>
              <p:cNvSpPr>
                <a:spLocks noRot="1" noChangeAspect="1" noMove="1" noResize="1" noEditPoints="1" noAdjustHandles="1" noChangeArrowheads="1" noChangeShapeType="1" noTextEdit="1"/>
              </p:cNvSpPr>
              <p:nvPr/>
            </p:nvSpPr>
            <p:spPr>
              <a:xfrm>
                <a:off x="152400" y="5198463"/>
                <a:ext cx="8915400" cy="866006"/>
              </a:xfrm>
              <a:prstGeom prst="rect">
                <a:avLst/>
              </a:prstGeom>
              <a:blipFill rotWithShape="0">
                <a:blip r:embed="rId5"/>
                <a:stretch>
                  <a:fillRect l="-1025" t="-4930" b="-11268"/>
                </a:stretch>
              </a:blipFill>
            </p:spPr>
            <p:txBody>
              <a:bodyPr/>
              <a:lstStyle/>
              <a:p>
                <a:r>
                  <a:rPr lang="en-US">
                    <a:noFill/>
                  </a:rPr>
                  <a:t> </a:t>
                </a:r>
              </a:p>
            </p:txBody>
          </p:sp>
        </mc:Fallback>
      </mc:AlternateContent>
      <p:pic>
        <p:nvPicPr>
          <p:cNvPr id="7" name="Picture 6" descr="Biocomplexity Logo"/>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descr="redblackblockiu"/>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317768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0" y="115119"/>
            <a:ext cx="6142183" cy="914400"/>
          </a:xfrm>
        </p:spPr>
        <p:txBody>
          <a:bodyPr/>
          <a:lstStyle/>
          <a:p>
            <a:r>
              <a:rPr lang="en-US" sz="3600" b="1" dirty="0" smtClean="0">
                <a:solidFill>
                  <a:srgbClr val="1421DC"/>
                </a:solidFill>
              </a:rPr>
              <a:t>Last Time: Biochemical Networks</a:t>
            </a:r>
          </a:p>
        </p:txBody>
      </p:sp>
      <p:sp>
        <p:nvSpPr>
          <p:cNvPr id="31747"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fld id="{C83B6CB5-5F98-4BAD-9EA2-BB65F3BB8815}" type="slidenum">
              <a:rPr lang="en-US" sz="1200">
                <a:solidFill>
                  <a:srgbClr val="898989"/>
                </a:solidFill>
                <a:ea typeface="ＭＳ Ｐゴシック" pitchFamily="34" charset="-128"/>
              </a:rPr>
              <a:pPr eaLnBrk="1" hangingPunct="1"/>
              <a:t>8</a:t>
            </a:fld>
            <a:endParaRPr lang="en-US" sz="1200">
              <a:solidFill>
                <a:srgbClr val="898989"/>
              </a:solidFill>
              <a:ea typeface="ＭＳ Ｐゴシック" pitchFamily="34" charset="-128"/>
            </a:endParaRPr>
          </a:p>
        </p:txBody>
      </p:sp>
      <p:pic>
        <p:nvPicPr>
          <p:cNvPr id="31748" name="Picture 3"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9" name="Picture 4"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5"/>
          <a:stretch>
            <a:fillRect/>
          </a:stretch>
        </p:blipFill>
        <p:spPr>
          <a:xfrm>
            <a:off x="6142183" y="0"/>
            <a:ext cx="3001817" cy="1734073"/>
          </a:xfrm>
          <a:prstGeom prst="rect">
            <a:avLst/>
          </a:prstGeom>
        </p:spPr>
      </p:pic>
      <p:grpSp>
        <p:nvGrpSpPr>
          <p:cNvPr id="21" name="Group 20"/>
          <p:cNvGrpSpPr/>
          <p:nvPr/>
        </p:nvGrpSpPr>
        <p:grpSpPr>
          <a:xfrm>
            <a:off x="6142183" y="2209800"/>
            <a:ext cx="2239817" cy="2969384"/>
            <a:chOff x="6858000" y="4127500"/>
            <a:chExt cx="1676400" cy="2446108"/>
          </a:xfrm>
        </p:grpSpPr>
        <p:pic>
          <p:nvPicPr>
            <p:cNvPr id="13" name="Picture 12"/>
            <p:cNvPicPr>
              <a:picLocks noChangeAspect="1"/>
            </p:cNvPicPr>
            <p:nvPr/>
          </p:nvPicPr>
          <p:blipFill rotWithShape="1">
            <a:blip r:embed="rId6"/>
            <a:srcRect r="52302"/>
            <a:stretch/>
          </p:blipFill>
          <p:spPr>
            <a:xfrm>
              <a:off x="6858000" y="5398342"/>
              <a:ext cx="1676400" cy="990600"/>
            </a:xfrm>
            <a:prstGeom prst="rect">
              <a:avLst/>
            </a:prstGeom>
          </p:spPr>
        </p:pic>
        <p:grpSp>
          <p:nvGrpSpPr>
            <p:cNvPr id="4" name="Group 3"/>
            <p:cNvGrpSpPr/>
            <p:nvPr/>
          </p:nvGrpSpPr>
          <p:grpSpPr>
            <a:xfrm>
              <a:off x="7080736" y="4127500"/>
              <a:ext cx="1453664" cy="1135827"/>
              <a:chOff x="7311202" y="3279276"/>
              <a:chExt cx="1453664" cy="1135827"/>
            </a:xfrm>
          </p:grpSpPr>
          <p:pic>
            <p:nvPicPr>
              <p:cNvPr id="14" name="Picture 13"/>
              <p:cNvPicPr>
                <a:picLocks noChangeAspect="1"/>
              </p:cNvPicPr>
              <p:nvPr/>
            </p:nvPicPr>
            <p:blipFill rotWithShape="1">
              <a:blip r:embed="rId6"/>
              <a:srcRect l="52168" r="10974"/>
              <a:stretch/>
            </p:blipFill>
            <p:spPr>
              <a:xfrm>
                <a:off x="7311202" y="3279276"/>
                <a:ext cx="1295400" cy="990600"/>
              </a:xfrm>
              <a:prstGeom prst="rect">
                <a:avLst/>
              </a:prstGeom>
            </p:spPr>
          </p:pic>
          <p:sp>
            <p:nvSpPr>
              <p:cNvPr id="3" name="TextBox 2"/>
              <p:cNvSpPr txBox="1"/>
              <p:nvPr/>
            </p:nvSpPr>
            <p:spPr>
              <a:xfrm>
                <a:off x="7464510" y="4045771"/>
                <a:ext cx="1300356" cy="369332"/>
              </a:xfrm>
              <a:prstGeom prst="rect">
                <a:avLst/>
              </a:prstGeom>
              <a:noFill/>
            </p:spPr>
            <p:txBody>
              <a:bodyPr wrap="none" rtlCol="0">
                <a:spAutoFit/>
              </a:bodyPr>
              <a:lstStyle/>
              <a:p>
                <a:r>
                  <a:rPr lang="en-US" b="1" dirty="0" smtClean="0">
                    <a:solidFill>
                      <a:srgbClr val="0000CC"/>
                    </a:solidFill>
                  </a:rPr>
                  <a:t>Activation</a:t>
                </a:r>
                <a:endParaRPr lang="en-US" b="1" dirty="0">
                  <a:solidFill>
                    <a:srgbClr val="0000CC"/>
                  </a:solidFill>
                </a:endParaRPr>
              </a:p>
            </p:txBody>
          </p:sp>
        </p:grpSp>
        <p:sp>
          <p:nvSpPr>
            <p:cNvPr id="16" name="TextBox 15"/>
            <p:cNvSpPr txBox="1"/>
            <p:nvPr/>
          </p:nvSpPr>
          <p:spPr>
            <a:xfrm>
              <a:off x="7272516" y="6204276"/>
              <a:ext cx="1223412" cy="369332"/>
            </a:xfrm>
            <a:prstGeom prst="rect">
              <a:avLst/>
            </a:prstGeom>
            <a:noFill/>
          </p:spPr>
          <p:txBody>
            <a:bodyPr wrap="none" rtlCol="0">
              <a:spAutoFit/>
            </a:bodyPr>
            <a:lstStyle/>
            <a:p>
              <a:r>
                <a:rPr lang="en-US" b="1" dirty="0" smtClean="0">
                  <a:solidFill>
                    <a:srgbClr val="0000CC"/>
                  </a:solidFill>
                </a:rPr>
                <a:t>Inhibition</a:t>
              </a:r>
              <a:endParaRPr lang="en-US" b="1" dirty="0">
                <a:solidFill>
                  <a:srgbClr val="0000CC"/>
                </a:solidFill>
              </a:endParaRPr>
            </a:p>
          </p:txBody>
        </p:sp>
      </p:grpSp>
      <p:sp>
        <p:nvSpPr>
          <p:cNvPr id="11" name="Rectangle 10"/>
          <p:cNvSpPr/>
          <p:nvPr/>
        </p:nvSpPr>
        <p:spPr>
          <a:xfrm>
            <a:off x="152400" y="1218949"/>
            <a:ext cx="6096000" cy="4811445"/>
          </a:xfrm>
          <a:prstGeom prst="rect">
            <a:avLst/>
          </a:prstGeom>
        </p:spPr>
        <p:txBody>
          <a:bodyPr wrap="square">
            <a:spAutoFit/>
          </a:bodyPr>
          <a:lstStyle/>
          <a:p>
            <a:pPr marL="0" marR="0">
              <a:lnSpc>
                <a:spcPct val="107000"/>
              </a:lnSpc>
              <a:spcBef>
                <a:spcPts val="0"/>
              </a:spcBef>
              <a:spcAft>
                <a:spcPts val="0"/>
              </a:spcAft>
            </a:pPr>
            <a:r>
              <a:rPr lang="en-US" sz="3200" b="1" dirty="0">
                <a:latin typeface="Calibri" panose="020F0502020204030204" pitchFamily="34" charset="0"/>
                <a:ea typeface="Calibri" panose="020F0502020204030204" pitchFamily="34" charset="0"/>
                <a:cs typeface="Times New Roman" panose="02020603050405020304" pitchFamily="18" charset="0"/>
              </a:rPr>
              <a:t>Interactions: </a:t>
            </a:r>
            <a:r>
              <a:rPr lang="en-US" sz="3200" dirty="0">
                <a:latin typeface="Calibri" panose="020F0502020204030204" pitchFamily="34" charset="0"/>
                <a:ea typeface="Calibri" panose="020F0502020204030204" pitchFamily="34" charset="0"/>
                <a:cs typeface="Times New Roman" panose="02020603050405020304" pitchFamily="18" charset="0"/>
              </a:rPr>
              <a:t>Regulation, connects Chemical Species to Chemical Reactions, changing rates of reaction; Properties: rate law and </a:t>
            </a:r>
            <a:r>
              <a:rPr lang="en-US" sz="3200" dirty="0" smtClean="0">
                <a:latin typeface="Calibri" panose="020F0502020204030204" pitchFamily="34" charset="0"/>
                <a:ea typeface="Calibri" panose="020F0502020204030204" pitchFamily="34" charset="0"/>
                <a:cs typeface="Times New Roman" panose="02020603050405020304" pitchFamily="18" charset="0"/>
              </a:rPr>
              <a:t>constants</a:t>
            </a:r>
          </a:p>
          <a:p>
            <a:pPr marL="0" marR="0">
              <a:lnSpc>
                <a:spcPct val="107000"/>
              </a:lnSpc>
              <a:spcBef>
                <a:spcPts val="0"/>
              </a:spcBef>
              <a:spcAft>
                <a:spcPts val="0"/>
              </a:spcAft>
            </a:pPr>
            <a:endParaRPr lang="en-US" sz="3200" dirty="0" smtClean="0">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3200" dirty="0" smtClean="0">
                <a:latin typeface="Calibri" panose="020F0502020204030204" pitchFamily="34" charset="0"/>
                <a:ea typeface="Calibri" panose="020F0502020204030204" pitchFamily="34" charset="0"/>
                <a:cs typeface="Times New Roman" panose="02020603050405020304" pitchFamily="18" charset="0"/>
              </a:rPr>
              <a:t>By default the amount of a regulating molecule does not change in a regulatory interaction</a:t>
            </a:r>
            <a:endParaRPr lang="en-US" sz="32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068077588"/>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8852"/>
            <a:ext cx="9144000" cy="943251"/>
          </a:xfrm>
        </p:spPr>
        <p:txBody>
          <a:bodyPr/>
          <a:lstStyle/>
          <a:p>
            <a:r>
              <a:rPr lang="en-US" b="1" dirty="0">
                <a:solidFill>
                  <a:srgbClr val="0000CC"/>
                </a:solidFill>
              </a:rPr>
              <a:t>R</a:t>
            </a:r>
            <a:r>
              <a:rPr lang="en-US" b="1" dirty="0" smtClean="0">
                <a:solidFill>
                  <a:srgbClr val="0000CC"/>
                </a:solidFill>
              </a:rPr>
              <a:t>eversible Mass-Action Kinetics</a:t>
            </a:r>
            <a:endParaRPr lang="en-US" b="1" dirty="0">
              <a:solidFill>
                <a:srgbClr val="0000CC"/>
              </a:solidFill>
            </a:endParaRP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57200" y="850022"/>
                <a:ext cx="7940336" cy="2038919"/>
              </a:xfrm>
            </p:spPr>
            <p:txBody>
              <a:bodyPr>
                <a:noAutofit/>
              </a:bodyPr>
              <a:lstStyle/>
              <a:p>
                <a:pPr marL="0" indent="0">
                  <a:buNone/>
                </a:pPr>
                <a:r>
                  <a:rPr lang="en-US" dirty="0" smtClean="0"/>
                  <a:t>In general for the </a:t>
                </a:r>
                <a:r>
                  <a:rPr lang="en-US" b="1" dirty="0" smtClean="0"/>
                  <a:t>reversible</a:t>
                </a:r>
                <a:r>
                  <a:rPr lang="en-US" dirty="0" smtClean="0"/>
                  <a:t> elementary reaction </a:t>
                </a:r>
                <a:endParaRPr lang="en-US" i="1" dirty="0" smtClean="0">
                  <a:latin typeface="Cambria Math" panose="02040503050406030204" pitchFamily="18" charset="0"/>
                  <a:ea typeface="Cambria Math" panose="02040503050406030204" pitchFamily="18" charset="0"/>
                </a:endParaRPr>
              </a:p>
              <a:p>
                <a:pPr marL="0" indent="0">
                  <a:buNone/>
                </a:pPr>
                <a14:m>
                  <m:oMathPara xmlns:m="http://schemas.openxmlformats.org/officeDocument/2006/math">
                    <m:oMathParaPr>
                      <m:jc m:val="centerGroup"/>
                    </m:oMathParaPr>
                    <m:oMath xmlns:m="http://schemas.openxmlformats.org/officeDocument/2006/math">
                      <m:r>
                        <m:rPr>
                          <m:sty m:val="p"/>
                        </m:rPr>
                        <a:rPr lang="en-US" i="1">
                          <a:latin typeface="Cambria Math" panose="02040503050406030204" pitchFamily="18" charset="0"/>
                          <a:ea typeface="Cambria Math" panose="02040503050406030204" pitchFamily="18" charset="0"/>
                        </a:rPr>
                        <m:t>a</m:t>
                      </m:r>
                      <m:r>
                        <a:rPr lang="en-US" i="1">
                          <a:latin typeface="Cambria Math" panose="02040503050406030204" pitchFamily="18" charset="0"/>
                          <a:ea typeface="Cambria Math" panose="02040503050406030204" pitchFamily="18" charset="0"/>
                        </a:rPr>
                        <m:t> </m:t>
                      </m:r>
                      <m:r>
                        <a:rPr lang="en-US" i="1">
                          <a:latin typeface="Cambria Math" panose="02040503050406030204" pitchFamily="18" charset="0"/>
                          <a:ea typeface="Cambria Math" panose="02040503050406030204" pitchFamily="18" charset="0"/>
                        </a:rPr>
                        <m:t>𝐴</m:t>
                      </m:r>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𝑏</m:t>
                      </m:r>
                      <m:r>
                        <a:rPr lang="en-US" i="1">
                          <a:latin typeface="Cambria Math" panose="02040503050406030204" pitchFamily="18" charset="0"/>
                          <a:ea typeface="Cambria Math" panose="02040503050406030204" pitchFamily="18" charset="0"/>
                        </a:rPr>
                        <m:t> </m:t>
                      </m:r>
                      <m:r>
                        <a:rPr lang="en-US" i="1">
                          <a:latin typeface="Cambria Math" panose="02040503050406030204" pitchFamily="18" charset="0"/>
                          <a:ea typeface="Cambria Math" panose="02040503050406030204" pitchFamily="18" charset="0"/>
                        </a:rPr>
                        <m:t>𝐵</m:t>
                      </m:r>
                      <m:r>
                        <a:rPr lang="en-US" i="1">
                          <a:latin typeface="Cambria Math" panose="02040503050406030204" pitchFamily="18" charset="0"/>
                          <a:ea typeface="Cambria Math" panose="02040503050406030204" pitchFamily="18" charset="0"/>
                        </a:rPr>
                        <m:t>+ …</m:t>
                      </m:r>
                      <m:groupChr>
                        <m:groupChrPr>
                          <m:chr m:val="↔"/>
                          <m:vertJc m:val="bot"/>
                          <m:ctrlPr>
                            <a:rPr lang="el-GR" i="1">
                              <a:latin typeface="Cambria Math" panose="02040503050406030204" pitchFamily="18" charset="0"/>
                              <a:ea typeface="Cambria Math" panose="02040503050406030204" pitchFamily="18" charset="0"/>
                            </a:rPr>
                          </m:ctrlPr>
                        </m:groupChrPr>
                        <m:e>
                          <m:r>
                            <m:rPr>
                              <m:brk m:alnAt="2"/>
                            </m:rPr>
                            <a:rPr lang="en-US" b="0" i="1" smtClean="0">
                              <a:latin typeface="Cambria Math" panose="02040503050406030204" pitchFamily="18" charset="0"/>
                              <a:ea typeface="Cambria Math" panose="02040503050406030204" pitchFamily="18" charset="0"/>
                            </a:rPr>
                            <m:t>𝑣</m:t>
                          </m:r>
                        </m:e>
                      </m:groupChr>
                      <m:r>
                        <a:rPr lang="en-US" i="1">
                          <a:latin typeface="Cambria Math" panose="02040503050406030204" pitchFamily="18" charset="0"/>
                          <a:ea typeface="Cambria Math" panose="02040503050406030204" pitchFamily="18" charset="0"/>
                        </a:rPr>
                        <m:t>𝑝𝑃</m:t>
                      </m:r>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𝑞𝑄</m:t>
                      </m:r>
                      <m:r>
                        <a:rPr lang="en-US" i="1">
                          <a:latin typeface="Cambria Math" panose="02040503050406030204" pitchFamily="18" charset="0"/>
                          <a:ea typeface="Cambria Math" panose="02040503050406030204" pitchFamily="18" charset="0"/>
                        </a:rPr>
                        <m:t>+ …</m:t>
                      </m:r>
                    </m:oMath>
                  </m:oMathPara>
                </a14:m>
                <a:endParaRPr lang="en-US" dirty="0" smtClean="0"/>
              </a:p>
              <a:p>
                <a:pPr marL="0" indent="0">
                  <a:buNone/>
                </a:pPr>
                <a:r>
                  <a:rPr lang="en-US" dirty="0"/>
                  <a:t>The rate law that follows mass-action </a:t>
                </a:r>
                <a:r>
                  <a:rPr lang="en-US" dirty="0" smtClean="0"/>
                  <a:t>kinetics is:</a:t>
                </a:r>
                <a:endParaRPr lang="en-US" i="1" dirty="0" smtClean="0">
                  <a:latin typeface="Cambria Math" panose="02040503050406030204" pitchFamily="18" charset="0"/>
                  <a:ea typeface="Cambria Math" panose="02040503050406030204" pitchFamily="18" charset="0"/>
                </a:endParaRPr>
              </a:p>
              <a:p>
                <a:pPr marL="0" indent="0">
                  <a:buNone/>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ea typeface="Cambria Math" panose="02040503050406030204" pitchFamily="18" charset="0"/>
                        </a:rPr>
                        <m:t>𝑣</m:t>
                      </m:r>
                      <m:r>
                        <a:rPr lang="en-US" i="1">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𝑘</m:t>
                          </m:r>
                        </m:e>
                        <m:sub>
                          <m:r>
                            <a:rPr lang="en-US" b="0" i="1" smtClean="0">
                              <a:latin typeface="Cambria Math" panose="02040503050406030204" pitchFamily="18" charset="0"/>
                              <a:ea typeface="Cambria Math" panose="02040503050406030204" pitchFamily="18" charset="0"/>
                            </a:rPr>
                            <m:t>𝑓</m:t>
                          </m:r>
                        </m:sub>
                      </m:sSub>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𝐴</m:t>
                          </m:r>
                        </m:e>
                        <m:sup>
                          <m:r>
                            <a:rPr lang="en-US" i="1">
                              <a:latin typeface="Cambria Math" panose="02040503050406030204" pitchFamily="18" charset="0"/>
                              <a:ea typeface="Cambria Math" panose="02040503050406030204" pitchFamily="18" charset="0"/>
                            </a:rPr>
                            <m:t>𝑎</m:t>
                          </m:r>
                        </m:sup>
                      </m:sSup>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𝐵</m:t>
                          </m:r>
                        </m:e>
                        <m:sup>
                          <m:r>
                            <a:rPr lang="en-US" i="1">
                              <a:latin typeface="Cambria Math" panose="02040503050406030204" pitchFamily="18" charset="0"/>
                              <a:ea typeface="Cambria Math" panose="02040503050406030204" pitchFamily="18" charset="0"/>
                            </a:rPr>
                            <m:t>𝑏</m:t>
                          </m:r>
                        </m:sup>
                      </m:sSup>
                      <m:r>
                        <a:rPr lang="en-US" i="1">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𝑘</m:t>
                          </m:r>
                        </m:e>
                        <m:sub>
                          <m:r>
                            <a:rPr lang="en-US" b="0" i="1" smtClean="0">
                              <a:latin typeface="Cambria Math" panose="02040503050406030204" pitchFamily="18" charset="0"/>
                              <a:ea typeface="Cambria Math" panose="02040503050406030204" pitchFamily="18" charset="0"/>
                            </a:rPr>
                            <m:t>𝑟</m:t>
                          </m:r>
                        </m:sub>
                      </m:sSub>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𝑃</m:t>
                          </m:r>
                        </m:e>
                        <m:sup>
                          <m:r>
                            <a:rPr lang="en-US" i="1">
                              <a:latin typeface="Cambria Math" panose="02040503050406030204" pitchFamily="18" charset="0"/>
                              <a:ea typeface="Cambria Math" panose="02040503050406030204" pitchFamily="18" charset="0"/>
                            </a:rPr>
                            <m:t>𝑝</m:t>
                          </m:r>
                        </m:sup>
                      </m:sSup>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𝑄</m:t>
                          </m:r>
                        </m:e>
                        <m:sup>
                          <m:r>
                            <a:rPr lang="en-US" i="1">
                              <a:latin typeface="Cambria Math" panose="02040503050406030204" pitchFamily="18" charset="0"/>
                              <a:ea typeface="Cambria Math" panose="02040503050406030204" pitchFamily="18" charset="0"/>
                            </a:rPr>
                            <m:t>𝑞</m:t>
                          </m:r>
                        </m:sup>
                      </m:sSup>
                    </m:oMath>
                  </m:oMathPara>
                </a14:m>
                <a:endParaRPr lang="en-US" dirty="0" smtClean="0"/>
              </a:p>
              <a:p>
                <a:pPr marL="0" indent="0">
                  <a:buNone/>
                </a:pPr>
                <a:endParaRPr lang="en-US" dirty="0"/>
              </a:p>
              <a:p>
                <a:pPr marL="0" indent="0">
                  <a:buNone/>
                </a:pPr>
                <a:endParaRPr lang="en-US" dirty="0"/>
              </a:p>
              <a:p>
                <a:pPr marL="0" indent="0">
                  <a:buNone/>
                </a:pPr>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57200" y="850022"/>
                <a:ext cx="7940336" cy="2038919"/>
              </a:xfrm>
              <a:blipFill rotWithShape="0">
                <a:blip r:embed="rId2"/>
                <a:stretch>
                  <a:fillRect l="-1919" t="-3881" b="-60000"/>
                </a:stretch>
              </a:blipFill>
            </p:spPr>
            <p:txBody>
              <a:bodyPr/>
              <a:lstStyle/>
              <a:p>
                <a:r>
                  <a:rPr lang="en-US">
                    <a:noFill/>
                  </a:rPr>
                  <a:t> </a:t>
                </a:r>
              </a:p>
            </p:txBody>
          </p:sp>
        </mc:Fallback>
      </mc:AlternateContent>
      <p:sp>
        <p:nvSpPr>
          <p:cNvPr id="8" name="Content Placeholder 2"/>
          <p:cNvSpPr txBox="1">
            <a:spLocks/>
          </p:cNvSpPr>
          <p:nvPr/>
        </p:nvSpPr>
        <p:spPr>
          <a:xfrm>
            <a:off x="457200" y="4191000"/>
            <a:ext cx="8229600" cy="6858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endParaRPr lang="en-US" dirty="0"/>
          </a:p>
        </p:txBody>
      </p:sp>
      <mc:AlternateContent xmlns:mc="http://schemas.openxmlformats.org/markup-compatibility/2006" xmlns:a14="http://schemas.microsoft.com/office/drawing/2010/main">
        <mc:Choice Requires="a14">
          <p:sp>
            <p:nvSpPr>
              <p:cNvPr id="4" name="Rectangle 3"/>
              <p:cNvSpPr/>
              <p:nvPr/>
            </p:nvSpPr>
            <p:spPr>
              <a:xfrm>
                <a:off x="402432" y="4109698"/>
                <a:ext cx="8229600" cy="2246769"/>
              </a:xfrm>
              <a:prstGeom prst="rect">
                <a:avLst/>
              </a:prstGeom>
            </p:spPr>
            <p:txBody>
              <a:bodyPr wrap="square">
                <a:spAutoFit/>
              </a:bodyPr>
              <a:lstStyle/>
              <a:p>
                <a:r>
                  <a:rPr lang="en-US" sz="2800" dirty="0" smtClean="0"/>
                  <a:t>where the concentration of each reactant is raised to the power of its </a:t>
                </a:r>
                <a:r>
                  <a:rPr lang="en-US" sz="2800" b="1" dirty="0" smtClean="0"/>
                  <a:t>stoichiometric amount</a:t>
                </a:r>
              </a:p>
              <a:p>
                <a:endParaRPr lang="en-US" sz="2800" b="1" dirty="0" smtClean="0">
                  <a:solidFill>
                    <a:srgbClr val="FF0000"/>
                  </a:solidFill>
                </a:endParaRPr>
              </a:p>
              <a:p>
                <a:r>
                  <a:rPr lang="en-US" sz="2800" b="1" dirty="0" smtClean="0">
                    <a:solidFill>
                      <a:srgbClr val="FF0000"/>
                    </a:solidFill>
                  </a:rPr>
                  <a:t>Note that the units of </a:t>
                </a:r>
                <a14:m>
                  <m:oMath xmlns:m="http://schemas.openxmlformats.org/officeDocument/2006/math">
                    <m:r>
                      <a:rPr lang="en-US" sz="2800" b="1" i="1" dirty="0" smtClean="0">
                        <a:solidFill>
                          <a:srgbClr val="FF0000"/>
                        </a:solidFill>
                        <a:latin typeface="Cambria Math" panose="02040503050406030204" pitchFamily="18" charset="0"/>
                      </a:rPr>
                      <m:t>𝒌</m:t>
                    </m:r>
                  </m:oMath>
                </a14:m>
                <a:r>
                  <a:rPr lang="en-US" sz="2800" b="1" dirty="0" smtClean="0">
                    <a:solidFill>
                      <a:srgbClr val="FF0000"/>
                    </a:solidFill>
                  </a:rPr>
                  <a:t> depend on the number and exponents of the reacting components</a:t>
                </a:r>
                <a:endParaRPr lang="en-US" sz="2800" dirty="0">
                  <a:solidFill>
                    <a:srgbClr val="FF0000"/>
                  </a:solidFill>
                </a:endParaRPr>
              </a:p>
            </p:txBody>
          </p:sp>
        </mc:Choice>
        <mc:Fallback xmlns="">
          <p:sp>
            <p:nvSpPr>
              <p:cNvPr id="4" name="Rectangle 3"/>
              <p:cNvSpPr>
                <a:spLocks noRot="1" noChangeAspect="1" noMove="1" noResize="1" noEditPoints="1" noAdjustHandles="1" noChangeArrowheads="1" noChangeShapeType="1" noTextEdit="1"/>
              </p:cNvSpPr>
              <p:nvPr/>
            </p:nvSpPr>
            <p:spPr>
              <a:xfrm>
                <a:off x="402432" y="4109698"/>
                <a:ext cx="8229600" cy="2246769"/>
              </a:xfrm>
              <a:prstGeom prst="rect">
                <a:avLst/>
              </a:prstGeom>
              <a:blipFill rotWithShape="0">
                <a:blip r:embed="rId3"/>
                <a:stretch>
                  <a:fillRect l="-1481" t="-2710" r="-741" b="-6504"/>
                </a:stretch>
              </a:blipFill>
            </p:spPr>
            <p:txBody>
              <a:bodyPr/>
              <a:lstStyle/>
              <a:p>
                <a:r>
                  <a:rPr lang="en-US">
                    <a:noFill/>
                  </a:rPr>
                  <a:t> </a:t>
                </a:r>
              </a:p>
            </p:txBody>
          </p:sp>
        </mc:Fallback>
      </mc:AlternateContent>
      <p:sp>
        <p:nvSpPr>
          <p:cNvPr id="11" name="TextBox 10"/>
          <p:cNvSpPr txBox="1"/>
          <p:nvPr/>
        </p:nvSpPr>
        <p:spPr>
          <a:xfrm>
            <a:off x="4572000" y="6369784"/>
            <a:ext cx="3657600" cy="369332"/>
          </a:xfrm>
          <a:prstGeom prst="rect">
            <a:avLst/>
          </a:prstGeom>
          <a:noFill/>
        </p:spPr>
        <p:txBody>
          <a:bodyPr wrap="square" rtlCol="0">
            <a:spAutoFit/>
          </a:bodyPr>
          <a:lstStyle/>
          <a:p>
            <a:r>
              <a:rPr lang="en-US" dirty="0" smtClean="0"/>
              <a:t>Slide Courtesy of Herbert </a:t>
            </a:r>
            <a:r>
              <a:rPr lang="en-US" dirty="0" err="1" smtClean="0"/>
              <a:t>Sauro</a:t>
            </a:r>
            <a:endParaRPr lang="en-US" dirty="0"/>
          </a:p>
        </p:txBody>
      </p:sp>
      <p:pic>
        <p:nvPicPr>
          <p:cNvPr id="7" name="Picture 6" descr="Biocomplexity Log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descr="redblackblocki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162406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8852"/>
            <a:ext cx="9144000" cy="943251"/>
          </a:xfrm>
        </p:spPr>
        <p:txBody>
          <a:bodyPr/>
          <a:lstStyle/>
          <a:p>
            <a:r>
              <a:rPr lang="en-US" b="1" dirty="0">
                <a:solidFill>
                  <a:srgbClr val="0000CC"/>
                </a:solidFill>
              </a:rPr>
              <a:t>R</a:t>
            </a:r>
            <a:r>
              <a:rPr lang="en-US" b="1" dirty="0" smtClean="0">
                <a:solidFill>
                  <a:srgbClr val="0000CC"/>
                </a:solidFill>
              </a:rPr>
              <a:t>eversible Mass-Action Kinetics</a:t>
            </a:r>
            <a:endParaRPr lang="en-US" b="1" dirty="0">
              <a:solidFill>
                <a:srgbClr val="0000CC"/>
              </a:solidFill>
            </a:endParaRP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57200" y="850022"/>
                <a:ext cx="7940336" cy="2038919"/>
              </a:xfrm>
            </p:spPr>
            <p:txBody>
              <a:bodyPr>
                <a:noAutofit/>
              </a:bodyPr>
              <a:lstStyle/>
              <a:p>
                <a:pPr marL="0" indent="0">
                  <a:buNone/>
                </a:pPr>
                <a:r>
                  <a:rPr lang="en-US" dirty="0" smtClean="0">
                    <a:ea typeface="Cambria Math" panose="02040503050406030204" pitchFamily="18" charset="0"/>
                  </a:rPr>
                  <a:t>Thus for </a:t>
                </a:r>
              </a:p>
              <a:p>
                <a:pPr marL="0" indent="0">
                  <a:buNone/>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𝑎</m:t>
                          </m:r>
                        </m:e>
                        <m:sub>
                          <m:r>
                            <a:rPr lang="en-US" b="0" i="1" smtClean="0">
                              <a:latin typeface="Cambria Math" panose="02040503050406030204" pitchFamily="18" charset="0"/>
                              <a:ea typeface="Cambria Math" panose="02040503050406030204" pitchFamily="18" charset="0"/>
                            </a:rPr>
                            <m:t>𝑆</m:t>
                          </m:r>
                        </m:sub>
                      </m:sSub>
                      <m:r>
                        <a:rPr lang="en-US" i="1">
                          <a:latin typeface="Cambria Math" panose="02040503050406030204" pitchFamily="18" charset="0"/>
                          <a:ea typeface="Cambria Math" panose="02040503050406030204" pitchFamily="18" charset="0"/>
                        </a:rPr>
                        <m:t>𝐴</m:t>
                      </m:r>
                      <m:r>
                        <a:rPr lang="en-US" i="1">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𝑏</m:t>
                          </m:r>
                        </m:e>
                        <m:sub>
                          <m:r>
                            <a:rPr lang="en-US" b="0" i="1" smtClean="0">
                              <a:latin typeface="Cambria Math" panose="02040503050406030204" pitchFamily="18" charset="0"/>
                              <a:ea typeface="Cambria Math" panose="02040503050406030204" pitchFamily="18" charset="0"/>
                            </a:rPr>
                            <m:t>𝑠</m:t>
                          </m:r>
                        </m:sub>
                      </m:sSub>
                      <m:r>
                        <a:rPr lang="en-US" i="1">
                          <a:latin typeface="Cambria Math" panose="02040503050406030204" pitchFamily="18" charset="0"/>
                          <a:ea typeface="Cambria Math" panose="02040503050406030204" pitchFamily="18" charset="0"/>
                        </a:rPr>
                        <m:t> </m:t>
                      </m:r>
                      <m:r>
                        <a:rPr lang="en-US" i="1">
                          <a:latin typeface="Cambria Math" panose="02040503050406030204" pitchFamily="18" charset="0"/>
                          <a:ea typeface="Cambria Math" panose="02040503050406030204" pitchFamily="18" charset="0"/>
                        </a:rPr>
                        <m:t>𝐵</m:t>
                      </m:r>
                      <m:r>
                        <a:rPr lang="en-US" i="1">
                          <a:latin typeface="Cambria Math" panose="02040503050406030204" pitchFamily="18" charset="0"/>
                          <a:ea typeface="Cambria Math" panose="02040503050406030204" pitchFamily="18" charset="0"/>
                        </a:rPr>
                        <m:t>+ …</m:t>
                      </m:r>
                      <m:groupChr>
                        <m:groupChrPr>
                          <m:chr m:val="↔"/>
                          <m:vertJc m:val="bot"/>
                          <m:ctrlPr>
                            <a:rPr lang="el-GR" i="1">
                              <a:latin typeface="Cambria Math" panose="02040503050406030204" pitchFamily="18" charset="0"/>
                              <a:ea typeface="Cambria Math" panose="02040503050406030204" pitchFamily="18" charset="0"/>
                            </a:rPr>
                          </m:ctrlPr>
                        </m:groupChrPr>
                        <m:e>
                          <m:r>
                            <m:rPr>
                              <m:brk m:alnAt="2"/>
                            </m:rPr>
                            <a:rPr lang="en-US" b="0" i="1" smtClean="0">
                              <a:latin typeface="Cambria Math" panose="02040503050406030204" pitchFamily="18" charset="0"/>
                              <a:ea typeface="Cambria Math" panose="02040503050406030204" pitchFamily="18" charset="0"/>
                            </a:rPr>
                            <m:t>𝑣</m:t>
                          </m:r>
                        </m:e>
                      </m:groupChr>
                      <m:sSub>
                        <m:sSubPr>
                          <m:ctrlPr>
                            <a:rPr lang="en-US" b="0"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𝑎</m:t>
                          </m:r>
                        </m:e>
                        <m:sub>
                          <m:r>
                            <a:rPr lang="en-US" b="0" i="1" smtClean="0">
                              <a:latin typeface="Cambria Math" panose="02040503050406030204" pitchFamily="18" charset="0"/>
                              <a:ea typeface="Cambria Math" panose="02040503050406030204" pitchFamily="18" charset="0"/>
                            </a:rPr>
                            <m:t>𝑃</m:t>
                          </m:r>
                        </m:sub>
                      </m:sSub>
                      <m:r>
                        <a:rPr lang="en-US" i="1">
                          <a:latin typeface="Cambria Math" panose="02040503050406030204" pitchFamily="18" charset="0"/>
                          <a:ea typeface="Cambria Math" panose="02040503050406030204" pitchFamily="18" charset="0"/>
                        </a:rPr>
                        <m:t> </m:t>
                      </m:r>
                      <m:r>
                        <a:rPr lang="en-US" i="1">
                          <a:latin typeface="Cambria Math" panose="02040503050406030204" pitchFamily="18" charset="0"/>
                          <a:ea typeface="Cambria Math" panose="02040503050406030204" pitchFamily="18" charset="0"/>
                        </a:rPr>
                        <m:t>𝐴</m:t>
                      </m:r>
                      <m:r>
                        <a:rPr lang="en-US" i="1">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𝑏</m:t>
                          </m:r>
                        </m:e>
                        <m:sub>
                          <m:r>
                            <a:rPr lang="en-US" b="0" i="1" smtClean="0">
                              <a:latin typeface="Cambria Math" panose="02040503050406030204" pitchFamily="18" charset="0"/>
                              <a:ea typeface="Cambria Math" panose="02040503050406030204" pitchFamily="18" charset="0"/>
                            </a:rPr>
                            <m:t>𝑃</m:t>
                          </m:r>
                        </m:sub>
                      </m:sSub>
                      <m:r>
                        <a:rPr lang="en-US" i="1">
                          <a:latin typeface="Cambria Math" panose="02040503050406030204" pitchFamily="18" charset="0"/>
                          <a:ea typeface="Cambria Math" panose="02040503050406030204" pitchFamily="18" charset="0"/>
                        </a:rPr>
                        <m:t> </m:t>
                      </m:r>
                      <m:r>
                        <a:rPr lang="en-US" i="1">
                          <a:latin typeface="Cambria Math" panose="02040503050406030204" pitchFamily="18" charset="0"/>
                          <a:ea typeface="Cambria Math" panose="02040503050406030204" pitchFamily="18" charset="0"/>
                        </a:rPr>
                        <m:t>𝐵</m:t>
                      </m:r>
                      <m:r>
                        <a:rPr lang="en-US" i="1">
                          <a:latin typeface="Cambria Math" panose="02040503050406030204" pitchFamily="18" charset="0"/>
                          <a:ea typeface="Cambria Math" panose="02040503050406030204" pitchFamily="18" charset="0"/>
                        </a:rPr>
                        <m:t>…</m:t>
                      </m:r>
                    </m:oMath>
                  </m:oMathPara>
                </a14:m>
                <a:endParaRPr lang="en-US" dirty="0" smtClean="0"/>
              </a:p>
              <a:p>
                <a:pPr marL="0" indent="0">
                  <a:buNone/>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ea typeface="Cambria Math" panose="02040503050406030204" pitchFamily="18" charset="0"/>
                        </a:rPr>
                        <m:t>𝑣</m:t>
                      </m:r>
                      <m:r>
                        <a:rPr lang="en-US" i="1">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𝑘</m:t>
                          </m:r>
                        </m:e>
                        <m:sub>
                          <m:r>
                            <a:rPr lang="en-US" b="0" i="1" smtClean="0">
                              <a:latin typeface="Cambria Math" panose="02040503050406030204" pitchFamily="18" charset="0"/>
                              <a:ea typeface="Cambria Math" panose="02040503050406030204" pitchFamily="18" charset="0"/>
                            </a:rPr>
                            <m:t>𝑓</m:t>
                          </m:r>
                        </m:sub>
                      </m:sSub>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𝐴</m:t>
                          </m:r>
                        </m:e>
                        <m:sup>
                          <m:sSub>
                            <m:sSubPr>
                              <m:ctrlPr>
                                <a:rPr lang="en-US" b="0" i="1" smtClean="0">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𝑎</m:t>
                              </m:r>
                            </m:e>
                            <m:sub>
                              <m:r>
                                <a:rPr lang="en-US" b="0" i="1" smtClean="0">
                                  <a:latin typeface="Cambria Math" panose="02040503050406030204" pitchFamily="18" charset="0"/>
                                  <a:ea typeface="Cambria Math" panose="02040503050406030204" pitchFamily="18" charset="0"/>
                                </a:rPr>
                                <m:t>𝑆</m:t>
                              </m:r>
                            </m:sub>
                          </m:sSub>
                        </m:sup>
                      </m:sSup>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𝐵</m:t>
                          </m:r>
                        </m:e>
                        <m:sup>
                          <m:sSub>
                            <m:sSubPr>
                              <m:ctrlPr>
                                <a:rPr lang="en-US" b="0" i="1" smtClean="0">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𝑏</m:t>
                              </m:r>
                            </m:e>
                            <m:sub>
                              <m:r>
                                <a:rPr lang="en-US" b="0" i="1" smtClean="0">
                                  <a:latin typeface="Cambria Math" panose="02040503050406030204" pitchFamily="18" charset="0"/>
                                  <a:ea typeface="Cambria Math" panose="02040503050406030204" pitchFamily="18" charset="0"/>
                                </a:rPr>
                                <m:t>𝑆</m:t>
                              </m:r>
                            </m:sub>
                          </m:sSub>
                        </m:sup>
                      </m:sSup>
                      <m:r>
                        <a:rPr lang="en-US" i="1">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𝑘</m:t>
                          </m:r>
                        </m:e>
                        <m:sub>
                          <m:r>
                            <a:rPr lang="en-US" b="0" i="1" smtClean="0">
                              <a:latin typeface="Cambria Math" panose="02040503050406030204" pitchFamily="18" charset="0"/>
                              <a:ea typeface="Cambria Math" panose="02040503050406030204" pitchFamily="18" charset="0"/>
                            </a:rPr>
                            <m:t>𝑟</m:t>
                          </m:r>
                        </m:sub>
                      </m:sSub>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𝐴</m:t>
                          </m:r>
                        </m:e>
                        <m:sup>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𝑎</m:t>
                              </m:r>
                            </m:e>
                            <m:sub>
                              <m:r>
                                <a:rPr lang="en-US" b="0" i="1" smtClean="0">
                                  <a:latin typeface="Cambria Math" panose="02040503050406030204" pitchFamily="18" charset="0"/>
                                  <a:ea typeface="Cambria Math" panose="02040503050406030204" pitchFamily="18" charset="0"/>
                                </a:rPr>
                                <m:t>𝑃</m:t>
                              </m:r>
                            </m:sub>
                          </m:sSub>
                        </m:sup>
                      </m:sSup>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𝐵</m:t>
                          </m:r>
                        </m:e>
                        <m:sup>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𝑏</m:t>
                              </m:r>
                            </m:e>
                            <m:sub>
                              <m:r>
                                <a:rPr lang="en-US" b="0" i="1" smtClean="0">
                                  <a:latin typeface="Cambria Math" panose="02040503050406030204" pitchFamily="18" charset="0"/>
                                  <a:ea typeface="Cambria Math" panose="02040503050406030204" pitchFamily="18" charset="0"/>
                                </a:rPr>
                                <m:t>𝑃</m:t>
                              </m:r>
                            </m:sub>
                          </m:sSub>
                        </m:sup>
                      </m:sSup>
                    </m:oMath>
                  </m:oMathPara>
                </a14:m>
                <a:endParaRPr lang="en-US" dirty="0" smtClean="0"/>
              </a:p>
              <a:p>
                <a:pPr marL="0" indent="0">
                  <a:buNone/>
                </a:pPr>
                <a:r>
                  <a:rPr lang="en-US" dirty="0"/>
                  <a:t>a</a:t>
                </a:r>
                <a:r>
                  <a:rPr lang="en-US" dirty="0" smtClean="0"/>
                  <a:t>nd </a:t>
                </a:r>
              </a:p>
              <a:p>
                <a:pPr marL="0" indent="0">
                  <a:buNone/>
                </a:pPr>
                <a14:m>
                  <m:oMathPara xmlns:m="http://schemas.openxmlformats.org/officeDocument/2006/math">
                    <m:oMathParaPr>
                      <m:jc m:val="centerGroup"/>
                    </m:oMathParaPr>
                    <m:oMath xmlns:m="http://schemas.openxmlformats.org/officeDocument/2006/math">
                      <m:f>
                        <m:fPr>
                          <m:ctrlPr>
                            <a:rPr lang="en-US" b="0" i="1" smtClean="0">
                              <a:latin typeface="Cambria Math" panose="02040503050406030204" pitchFamily="18" charset="0"/>
                              <a:ea typeface="Cambria Math" panose="02040503050406030204" pitchFamily="18" charset="0"/>
                            </a:rPr>
                          </m:ctrlPr>
                        </m:fPr>
                        <m:num>
                          <m:r>
                            <a:rPr lang="en-US" b="0" i="1" smtClean="0">
                              <a:latin typeface="Cambria Math" panose="02040503050406030204" pitchFamily="18" charset="0"/>
                              <a:ea typeface="Cambria Math" panose="02040503050406030204" pitchFamily="18" charset="0"/>
                            </a:rPr>
                            <m:t>𝑑𝐴</m:t>
                          </m:r>
                        </m:num>
                        <m:den>
                          <m:r>
                            <a:rPr lang="en-US" b="0" i="1" smtClean="0">
                              <a:latin typeface="Cambria Math" panose="02040503050406030204" pitchFamily="18" charset="0"/>
                              <a:ea typeface="Cambria Math" panose="02040503050406030204" pitchFamily="18" charset="0"/>
                            </a:rPr>
                            <m:t>𝑑𝑡</m:t>
                          </m:r>
                        </m:den>
                      </m:f>
                      <m:r>
                        <a:rPr lang="en-US" b="0" i="1" smtClean="0">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𝑎</m:t>
                          </m:r>
                        </m:e>
                        <m:sub>
                          <m:r>
                            <a:rPr lang="en-US" b="0" i="1" smtClean="0">
                              <a:latin typeface="Cambria Math" panose="02040503050406030204" pitchFamily="18" charset="0"/>
                              <a:ea typeface="Cambria Math" panose="02040503050406030204" pitchFamily="18" charset="0"/>
                            </a:rPr>
                            <m:t>𝑃</m:t>
                          </m:r>
                        </m:sub>
                      </m:sSub>
                      <m:r>
                        <a:rPr lang="en-US" b="0" i="1" smtClean="0">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𝑎</m:t>
                          </m:r>
                        </m:e>
                        <m:sub>
                          <m:r>
                            <a:rPr lang="en-US" b="0" i="1" smtClean="0">
                              <a:latin typeface="Cambria Math" panose="02040503050406030204" pitchFamily="18" charset="0"/>
                              <a:ea typeface="Cambria Math" panose="02040503050406030204" pitchFamily="18" charset="0"/>
                            </a:rPr>
                            <m:t>𝑆</m:t>
                          </m:r>
                        </m:sub>
                      </m:sSub>
                      <m:r>
                        <a:rPr lang="en-US" b="0" i="1" smtClean="0">
                          <a:latin typeface="Cambria Math" panose="02040503050406030204" pitchFamily="18" charset="0"/>
                          <a:ea typeface="Cambria Math" panose="02040503050406030204" pitchFamily="18" charset="0"/>
                        </a:rPr>
                        <m:t>)</m:t>
                      </m:r>
                      <m:d>
                        <m:dPr>
                          <m:ctrlPr>
                            <a:rPr lang="en-US" b="0" i="1" smtClean="0">
                              <a:latin typeface="Cambria Math" panose="02040503050406030204" pitchFamily="18" charset="0"/>
                              <a:ea typeface="Cambria Math" panose="02040503050406030204" pitchFamily="18" charset="0"/>
                            </a:rPr>
                          </m:ctrlPr>
                        </m:dPr>
                        <m:e>
                          <m:sSub>
                            <m:sSubPr>
                              <m:ctrlPr>
                                <a:rPr lang="en-US" i="1" smtClean="0">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𝑘</m:t>
                              </m:r>
                            </m:e>
                            <m:sub>
                              <m:r>
                                <a:rPr lang="en-US" i="1">
                                  <a:latin typeface="Cambria Math" panose="02040503050406030204" pitchFamily="18" charset="0"/>
                                  <a:ea typeface="Cambria Math" panose="02040503050406030204" pitchFamily="18" charset="0"/>
                                </a:rPr>
                                <m:t>𝑓</m:t>
                              </m:r>
                            </m:sub>
                          </m:sSub>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𝐴</m:t>
                              </m:r>
                            </m:e>
                            <m:sup>
                              <m:sSub>
                                <m:sSubPr>
                                  <m:ctrlPr>
                                    <a:rPr lang="en-US" b="0" i="1" smtClean="0">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𝑎</m:t>
                                  </m:r>
                                </m:e>
                                <m:sub>
                                  <m:r>
                                    <a:rPr lang="en-US" b="0" i="1" smtClean="0">
                                      <a:latin typeface="Cambria Math" panose="02040503050406030204" pitchFamily="18" charset="0"/>
                                      <a:ea typeface="Cambria Math" panose="02040503050406030204" pitchFamily="18" charset="0"/>
                                    </a:rPr>
                                    <m:t>𝑆</m:t>
                                  </m:r>
                                </m:sub>
                              </m:sSub>
                            </m:sup>
                          </m:sSup>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𝐵</m:t>
                              </m:r>
                            </m:e>
                            <m:sup>
                              <m:sSub>
                                <m:sSubPr>
                                  <m:ctrlPr>
                                    <a:rPr lang="en-US" b="0" i="1" smtClean="0">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𝑏</m:t>
                                  </m:r>
                                </m:e>
                                <m:sub>
                                  <m:r>
                                    <a:rPr lang="en-US" b="0" i="1" smtClean="0">
                                      <a:latin typeface="Cambria Math" panose="02040503050406030204" pitchFamily="18" charset="0"/>
                                      <a:ea typeface="Cambria Math" panose="02040503050406030204" pitchFamily="18" charset="0"/>
                                    </a:rPr>
                                    <m:t>𝑆</m:t>
                                  </m:r>
                                </m:sub>
                              </m:sSub>
                            </m:sup>
                          </m:sSup>
                          <m:r>
                            <a:rPr lang="en-US" i="1">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𝑘</m:t>
                              </m:r>
                            </m:e>
                            <m:sub>
                              <m:r>
                                <a:rPr lang="en-US" i="1">
                                  <a:latin typeface="Cambria Math" panose="02040503050406030204" pitchFamily="18" charset="0"/>
                                  <a:ea typeface="Cambria Math" panose="02040503050406030204" pitchFamily="18" charset="0"/>
                                </a:rPr>
                                <m:t>𝑟</m:t>
                              </m:r>
                            </m:sub>
                          </m:sSub>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𝐴</m:t>
                              </m:r>
                            </m:e>
                            <m:sup>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𝑎</m:t>
                                  </m:r>
                                </m:e>
                                <m:sub>
                                  <m:r>
                                    <a:rPr lang="en-US" i="1">
                                      <a:latin typeface="Cambria Math" panose="02040503050406030204" pitchFamily="18" charset="0"/>
                                      <a:ea typeface="Cambria Math" panose="02040503050406030204" pitchFamily="18" charset="0"/>
                                    </a:rPr>
                                    <m:t>𝑃</m:t>
                                  </m:r>
                                </m:sub>
                              </m:sSub>
                            </m:sup>
                          </m:sSup>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𝐵</m:t>
                              </m:r>
                            </m:e>
                            <m:sup>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𝑏</m:t>
                                  </m:r>
                                </m:e>
                                <m:sub>
                                  <m:r>
                                    <a:rPr lang="en-US" i="1">
                                      <a:latin typeface="Cambria Math" panose="02040503050406030204" pitchFamily="18" charset="0"/>
                                      <a:ea typeface="Cambria Math" panose="02040503050406030204" pitchFamily="18" charset="0"/>
                                    </a:rPr>
                                    <m:t>𝑃</m:t>
                                  </m:r>
                                </m:sub>
                              </m:sSub>
                            </m:sup>
                          </m:sSup>
                        </m:e>
                      </m:d>
                    </m:oMath>
                  </m:oMathPara>
                </a14:m>
                <a:endParaRPr lang="en-US" dirty="0" smtClean="0"/>
              </a:p>
              <a:p>
                <a:pPr marL="0" indent="0">
                  <a:buNone/>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ea typeface="Cambria Math" panose="02040503050406030204" pitchFamily="18" charset="0"/>
                            </a:rPr>
                          </m:ctrlPr>
                        </m:fPr>
                        <m:num>
                          <m:r>
                            <a:rPr lang="en-US" i="1">
                              <a:latin typeface="Cambria Math" panose="02040503050406030204" pitchFamily="18" charset="0"/>
                              <a:ea typeface="Cambria Math" panose="02040503050406030204" pitchFamily="18" charset="0"/>
                            </a:rPr>
                            <m:t>𝑑</m:t>
                          </m:r>
                          <m:r>
                            <a:rPr lang="en-US" b="0" i="1" smtClean="0">
                              <a:latin typeface="Cambria Math" panose="02040503050406030204" pitchFamily="18" charset="0"/>
                              <a:ea typeface="Cambria Math" panose="02040503050406030204" pitchFamily="18" charset="0"/>
                            </a:rPr>
                            <m:t>𝐵</m:t>
                          </m:r>
                        </m:num>
                        <m:den>
                          <m:r>
                            <a:rPr lang="en-US" i="1">
                              <a:latin typeface="Cambria Math" panose="02040503050406030204" pitchFamily="18" charset="0"/>
                              <a:ea typeface="Cambria Math" panose="02040503050406030204" pitchFamily="18" charset="0"/>
                            </a:rPr>
                            <m:t>𝑑𝑡</m:t>
                          </m:r>
                        </m:den>
                      </m:f>
                      <m:r>
                        <a:rPr lang="en-US" i="1">
                          <a:latin typeface="Cambria Math" panose="02040503050406030204" pitchFamily="18" charset="0"/>
                          <a:ea typeface="Cambria Math" panose="02040503050406030204" pitchFamily="18" charset="0"/>
                        </a:rPr>
                        <m:t>=</m:t>
                      </m:r>
                      <m:d>
                        <m:dPr>
                          <m:ctrlPr>
                            <a:rPr lang="en-US" b="0" i="1" smtClean="0">
                              <a:latin typeface="Cambria Math" panose="02040503050406030204" pitchFamily="18" charset="0"/>
                              <a:ea typeface="Cambria Math" panose="02040503050406030204" pitchFamily="18" charset="0"/>
                            </a:rPr>
                          </m:ctrlPr>
                        </m:dPr>
                        <m:e>
                          <m:sSub>
                            <m:sSubPr>
                              <m:ctrlPr>
                                <a:rPr lang="en-US"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𝑏</m:t>
                              </m:r>
                            </m:e>
                            <m:sub>
                              <m:r>
                                <a:rPr lang="en-US" b="0" i="1" smtClean="0">
                                  <a:latin typeface="Cambria Math" panose="02040503050406030204" pitchFamily="18" charset="0"/>
                                  <a:ea typeface="Cambria Math" panose="02040503050406030204" pitchFamily="18" charset="0"/>
                                </a:rPr>
                                <m:t>𝑃</m:t>
                              </m:r>
                            </m:sub>
                          </m:sSub>
                          <m:r>
                            <a:rPr lang="en-US" b="0" i="1" smtClean="0">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𝑏</m:t>
                              </m:r>
                            </m:e>
                            <m:sub>
                              <m:r>
                                <a:rPr lang="en-US" b="0" i="1" smtClean="0">
                                  <a:latin typeface="Cambria Math" panose="02040503050406030204" pitchFamily="18" charset="0"/>
                                  <a:ea typeface="Cambria Math" panose="02040503050406030204" pitchFamily="18" charset="0"/>
                                </a:rPr>
                                <m:t>𝑠</m:t>
                              </m:r>
                            </m:sub>
                          </m:sSub>
                        </m:e>
                      </m:d>
                      <m:d>
                        <m:dPr>
                          <m:ctrlPr>
                            <a:rPr lang="en-US" i="1">
                              <a:latin typeface="Cambria Math" panose="02040503050406030204" pitchFamily="18" charset="0"/>
                              <a:ea typeface="Cambria Math" panose="02040503050406030204" pitchFamily="18" charset="0"/>
                            </a:rPr>
                          </m:ctrlPr>
                        </m:dPr>
                        <m:e>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𝑘</m:t>
                              </m:r>
                            </m:e>
                            <m:sub>
                              <m:r>
                                <a:rPr lang="en-US" i="1">
                                  <a:latin typeface="Cambria Math" panose="02040503050406030204" pitchFamily="18" charset="0"/>
                                  <a:ea typeface="Cambria Math" panose="02040503050406030204" pitchFamily="18" charset="0"/>
                                </a:rPr>
                                <m:t>𝑓</m:t>
                              </m:r>
                            </m:sub>
                          </m:sSub>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𝐴</m:t>
                              </m:r>
                            </m:e>
                            <m:sup>
                              <m:sSub>
                                <m:sSubPr>
                                  <m:ctrlPr>
                                    <a:rPr lang="en-US" b="0" i="1" smtClean="0">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𝑎</m:t>
                                  </m:r>
                                </m:e>
                                <m:sub>
                                  <m:r>
                                    <a:rPr lang="en-US" b="0" i="1" smtClean="0">
                                      <a:latin typeface="Cambria Math" panose="02040503050406030204" pitchFamily="18" charset="0"/>
                                      <a:ea typeface="Cambria Math" panose="02040503050406030204" pitchFamily="18" charset="0"/>
                                    </a:rPr>
                                    <m:t>𝑆</m:t>
                                  </m:r>
                                </m:sub>
                              </m:sSub>
                            </m:sup>
                          </m:sSup>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𝐵</m:t>
                              </m:r>
                            </m:e>
                            <m:sup>
                              <m:sSub>
                                <m:sSubPr>
                                  <m:ctrlPr>
                                    <a:rPr lang="en-US" b="0" i="1" smtClean="0">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𝑏</m:t>
                                  </m:r>
                                </m:e>
                                <m:sub>
                                  <m:r>
                                    <a:rPr lang="en-US" b="0" i="1" smtClean="0">
                                      <a:latin typeface="Cambria Math" panose="02040503050406030204" pitchFamily="18" charset="0"/>
                                      <a:ea typeface="Cambria Math" panose="02040503050406030204" pitchFamily="18" charset="0"/>
                                    </a:rPr>
                                    <m:t>𝑆</m:t>
                                  </m:r>
                                </m:sub>
                              </m:sSub>
                            </m:sup>
                          </m:sSup>
                          <m:r>
                            <a:rPr lang="en-US" i="1">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𝑘</m:t>
                              </m:r>
                            </m:e>
                            <m:sub>
                              <m:r>
                                <a:rPr lang="en-US" i="1">
                                  <a:latin typeface="Cambria Math" panose="02040503050406030204" pitchFamily="18" charset="0"/>
                                  <a:ea typeface="Cambria Math" panose="02040503050406030204" pitchFamily="18" charset="0"/>
                                </a:rPr>
                                <m:t>𝑟</m:t>
                              </m:r>
                            </m:sub>
                          </m:sSub>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𝐴</m:t>
                              </m:r>
                            </m:e>
                            <m:sup>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𝑎</m:t>
                                  </m:r>
                                </m:e>
                                <m:sub>
                                  <m:r>
                                    <a:rPr lang="en-US" i="1">
                                      <a:latin typeface="Cambria Math" panose="02040503050406030204" pitchFamily="18" charset="0"/>
                                      <a:ea typeface="Cambria Math" panose="02040503050406030204" pitchFamily="18" charset="0"/>
                                    </a:rPr>
                                    <m:t>𝑃</m:t>
                                  </m:r>
                                </m:sub>
                              </m:sSub>
                            </m:sup>
                          </m:sSup>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𝐵</m:t>
                              </m:r>
                            </m:e>
                            <m:sup>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𝑏</m:t>
                                  </m:r>
                                </m:e>
                                <m:sub>
                                  <m:r>
                                    <a:rPr lang="en-US" i="1">
                                      <a:latin typeface="Cambria Math" panose="02040503050406030204" pitchFamily="18" charset="0"/>
                                      <a:ea typeface="Cambria Math" panose="02040503050406030204" pitchFamily="18" charset="0"/>
                                    </a:rPr>
                                    <m:t>𝑃</m:t>
                                  </m:r>
                                </m:sub>
                              </m:sSub>
                            </m:sup>
                          </m:sSup>
                        </m:e>
                      </m:d>
                    </m:oMath>
                  </m:oMathPara>
                </a14:m>
                <a:endParaRPr lang="en-US" dirty="0" smtClean="0"/>
              </a:p>
              <a:p>
                <a:pPr marL="0" indent="0">
                  <a:buNone/>
                </a:pPr>
                <a:r>
                  <a:rPr lang="en-US" dirty="0" smtClean="0"/>
                  <a:t>Etc..</a:t>
                </a:r>
              </a:p>
              <a:p>
                <a:pPr marL="0" indent="0">
                  <a:buNone/>
                </a:pPr>
                <a:endParaRPr lang="en-US" dirty="0" smtClean="0"/>
              </a:p>
              <a:p>
                <a:pPr marL="0" indent="0">
                  <a:buNone/>
                </a:pPr>
                <a:endParaRPr lang="en-US" dirty="0" smtClean="0"/>
              </a:p>
              <a:p>
                <a:pPr marL="0" indent="0">
                  <a:buNone/>
                </a:pPr>
                <a:endParaRPr lang="en-US" dirty="0" smtClean="0"/>
              </a:p>
              <a:p>
                <a:pPr marL="0" indent="0">
                  <a:buNone/>
                </a:pPr>
                <a:endParaRPr lang="en-US" dirty="0"/>
              </a:p>
              <a:p>
                <a:pPr marL="0" indent="0">
                  <a:buNone/>
                </a:pPr>
                <a:endParaRPr lang="en-US" dirty="0"/>
              </a:p>
              <a:p>
                <a:pPr marL="0" indent="0">
                  <a:buNone/>
                </a:pPr>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57200" y="850022"/>
                <a:ext cx="7940336" cy="2038919"/>
              </a:xfrm>
              <a:blipFill rotWithShape="0">
                <a:blip r:embed="rId2"/>
                <a:stretch>
                  <a:fillRect l="-1919" t="-3881" b="-142985"/>
                </a:stretch>
              </a:blipFill>
            </p:spPr>
            <p:txBody>
              <a:bodyPr/>
              <a:lstStyle/>
              <a:p>
                <a:r>
                  <a:rPr lang="en-US">
                    <a:noFill/>
                  </a:rPr>
                  <a:t> </a:t>
                </a:r>
              </a:p>
            </p:txBody>
          </p:sp>
        </mc:Fallback>
      </mc:AlternateContent>
      <p:sp>
        <p:nvSpPr>
          <p:cNvPr id="8" name="Content Placeholder 2"/>
          <p:cNvSpPr txBox="1">
            <a:spLocks/>
          </p:cNvSpPr>
          <p:nvPr/>
        </p:nvSpPr>
        <p:spPr>
          <a:xfrm>
            <a:off x="457200" y="4191000"/>
            <a:ext cx="8229600" cy="6858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endParaRPr lang="en-US" dirty="0"/>
          </a:p>
        </p:txBody>
      </p:sp>
      <p:sp>
        <p:nvSpPr>
          <p:cNvPr id="11" name="TextBox 10"/>
          <p:cNvSpPr txBox="1"/>
          <p:nvPr/>
        </p:nvSpPr>
        <p:spPr>
          <a:xfrm>
            <a:off x="4572000" y="6369784"/>
            <a:ext cx="3657600" cy="369332"/>
          </a:xfrm>
          <a:prstGeom prst="rect">
            <a:avLst/>
          </a:prstGeom>
          <a:noFill/>
        </p:spPr>
        <p:txBody>
          <a:bodyPr wrap="square" rtlCol="0">
            <a:spAutoFit/>
          </a:bodyPr>
          <a:lstStyle/>
          <a:p>
            <a:r>
              <a:rPr lang="en-US" dirty="0" smtClean="0"/>
              <a:t>Slide Courtesy of Herbert </a:t>
            </a:r>
            <a:r>
              <a:rPr lang="en-US" dirty="0" err="1" smtClean="0"/>
              <a:t>Sauro</a:t>
            </a:r>
            <a:endParaRPr lang="en-US" dirty="0"/>
          </a:p>
        </p:txBody>
      </p:sp>
      <p:pic>
        <p:nvPicPr>
          <p:cNvPr id="7" name="Picture 6"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9"/>
          <p:cNvSpPr/>
          <p:nvPr/>
        </p:nvSpPr>
        <p:spPr>
          <a:xfrm>
            <a:off x="1573937" y="1593711"/>
            <a:ext cx="381000" cy="457200"/>
          </a:xfrm>
          <a:prstGeom prst="rect">
            <a:avLst/>
          </a:prstGeom>
          <a:solidFill>
            <a:srgbClr val="92D05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2884503" y="3469127"/>
            <a:ext cx="381000" cy="457200"/>
          </a:xfrm>
          <a:prstGeom prst="rect">
            <a:avLst/>
          </a:prstGeom>
          <a:solidFill>
            <a:srgbClr val="92D05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4865504" y="1585322"/>
            <a:ext cx="381000" cy="457200"/>
          </a:xfrm>
          <a:prstGeom prst="rect">
            <a:avLst/>
          </a:prstGeom>
          <a:solidFill>
            <a:srgbClr val="00B05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1989153" y="3485131"/>
            <a:ext cx="381000" cy="457200"/>
          </a:xfrm>
          <a:prstGeom prst="rect">
            <a:avLst/>
          </a:prstGeom>
          <a:solidFill>
            <a:srgbClr val="00B05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2694003" y="1593711"/>
            <a:ext cx="381000" cy="457200"/>
          </a:xfrm>
          <a:prstGeom prst="rect">
            <a:avLst/>
          </a:prstGeom>
          <a:solidFill>
            <a:srgbClr val="FF000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2884503" y="4369349"/>
            <a:ext cx="381000" cy="457200"/>
          </a:xfrm>
          <a:prstGeom prst="rect">
            <a:avLst/>
          </a:prstGeom>
          <a:solidFill>
            <a:srgbClr val="FF000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6096000" y="1593711"/>
            <a:ext cx="381000" cy="457200"/>
          </a:xfrm>
          <a:prstGeom prst="rect">
            <a:avLst/>
          </a:prstGeom>
          <a:solidFill>
            <a:srgbClr val="FFC00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p:cNvGrpSpPr/>
          <p:nvPr/>
        </p:nvGrpSpPr>
        <p:grpSpPr>
          <a:xfrm>
            <a:off x="4313979" y="3370490"/>
            <a:ext cx="3534621" cy="457200"/>
            <a:chOff x="4313979" y="3370490"/>
            <a:chExt cx="3534621" cy="457200"/>
          </a:xfrm>
        </p:grpSpPr>
        <p:sp>
          <p:nvSpPr>
            <p:cNvPr id="15" name="Rectangle 14"/>
            <p:cNvSpPr/>
            <p:nvPr/>
          </p:nvSpPr>
          <p:spPr>
            <a:xfrm>
              <a:off x="6781800" y="3370490"/>
              <a:ext cx="381000" cy="457200"/>
            </a:xfrm>
            <a:prstGeom prst="rect">
              <a:avLst/>
            </a:prstGeom>
            <a:solidFill>
              <a:srgbClr val="00B05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4313979" y="3370490"/>
              <a:ext cx="381000" cy="457200"/>
            </a:xfrm>
            <a:prstGeom prst="rect">
              <a:avLst/>
            </a:prstGeom>
            <a:solidFill>
              <a:srgbClr val="92D05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4975023" y="3370490"/>
              <a:ext cx="381000" cy="457200"/>
            </a:xfrm>
            <a:prstGeom prst="rect">
              <a:avLst/>
            </a:prstGeom>
            <a:solidFill>
              <a:srgbClr val="FF000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7467600" y="3370490"/>
              <a:ext cx="381000" cy="457200"/>
            </a:xfrm>
            <a:prstGeom prst="rect">
              <a:avLst/>
            </a:prstGeom>
            <a:solidFill>
              <a:srgbClr val="FFC00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2" name="Rectangle 21"/>
          <p:cNvSpPr/>
          <p:nvPr/>
        </p:nvSpPr>
        <p:spPr>
          <a:xfrm>
            <a:off x="1989153" y="4363403"/>
            <a:ext cx="381000" cy="457200"/>
          </a:xfrm>
          <a:prstGeom prst="rect">
            <a:avLst/>
          </a:prstGeom>
          <a:solidFill>
            <a:srgbClr val="FFC00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3" name="Group 22"/>
          <p:cNvGrpSpPr/>
          <p:nvPr/>
        </p:nvGrpSpPr>
        <p:grpSpPr>
          <a:xfrm>
            <a:off x="4313157" y="4252846"/>
            <a:ext cx="3534621" cy="457200"/>
            <a:chOff x="4313979" y="3370490"/>
            <a:chExt cx="3534621" cy="457200"/>
          </a:xfrm>
        </p:grpSpPr>
        <p:sp>
          <p:nvSpPr>
            <p:cNvPr id="24" name="Rectangle 23"/>
            <p:cNvSpPr/>
            <p:nvPr/>
          </p:nvSpPr>
          <p:spPr>
            <a:xfrm>
              <a:off x="6781800" y="3370490"/>
              <a:ext cx="381000" cy="457200"/>
            </a:xfrm>
            <a:prstGeom prst="rect">
              <a:avLst/>
            </a:prstGeom>
            <a:solidFill>
              <a:srgbClr val="00B05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p:cNvSpPr/>
            <p:nvPr/>
          </p:nvSpPr>
          <p:spPr>
            <a:xfrm>
              <a:off x="4313979" y="3370490"/>
              <a:ext cx="381000" cy="457200"/>
            </a:xfrm>
            <a:prstGeom prst="rect">
              <a:avLst/>
            </a:prstGeom>
            <a:solidFill>
              <a:srgbClr val="92D05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p:cNvSpPr/>
            <p:nvPr/>
          </p:nvSpPr>
          <p:spPr>
            <a:xfrm>
              <a:off x="4975023" y="3370490"/>
              <a:ext cx="381000" cy="457200"/>
            </a:xfrm>
            <a:prstGeom prst="rect">
              <a:avLst/>
            </a:prstGeom>
            <a:solidFill>
              <a:srgbClr val="FF000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p:nvSpPr>
          <p:spPr>
            <a:xfrm>
              <a:off x="7467600" y="3370490"/>
              <a:ext cx="381000" cy="457200"/>
            </a:xfrm>
            <a:prstGeom prst="rect">
              <a:avLst/>
            </a:prstGeom>
            <a:solidFill>
              <a:srgbClr val="FFC00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8" name="Group 27"/>
          <p:cNvGrpSpPr/>
          <p:nvPr/>
        </p:nvGrpSpPr>
        <p:grpSpPr>
          <a:xfrm>
            <a:off x="3397390" y="1948632"/>
            <a:ext cx="3534621" cy="457200"/>
            <a:chOff x="4313979" y="3370490"/>
            <a:chExt cx="3534621" cy="457200"/>
          </a:xfrm>
        </p:grpSpPr>
        <p:sp>
          <p:nvSpPr>
            <p:cNvPr id="29" name="Rectangle 28"/>
            <p:cNvSpPr/>
            <p:nvPr/>
          </p:nvSpPr>
          <p:spPr>
            <a:xfrm>
              <a:off x="6781800" y="3370490"/>
              <a:ext cx="381000" cy="457200"/>
            </a:xfrm>
            <a:prstGeom prst="rect">
              <a:avLst/>
            </a:prstGeom>
            <a:solidFill>
              <a:srgbClr val="00B05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a:off x="4313979" y="3370490"/>
              <a:ext cx="381000" cy="457200"/>
            </a:xfrm>
            <a:prstGeom prst="rect">
              <a:avLst/>
            </a:prstGeom>
            <a:solidFill>
              <a:srgbClr val="92D05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p:cNvSpPr/>
            <p:nvPr/>
          </p:nvSpPr>
          <p:spPr>
            <a:xfrm>
              <a:off x="4975023" y="3370490"/>
              <a:ext cx="381000" cy="457200"/>
            </a:xfrm>
            <a:prstGeom prst="rect">
              <a:avLst/>
            </a:prstGeom>
            <a:solidFill>
              <a:srgbClr val="FF000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p:cNvSpPr/>
            <p:nvPr/>
          </p:nvSpPr>
          <p:spPr>
            <a:xfrm>
              <a:off x="7467600" y="3370490"/>
              <a:ext cx="381000" cy="457200"/>
            </a:xfrm>
            <a:prstGeom prst="rect">
              <a:avLst/>
            </a:prstGeom>
            <a:solidFill>
              <a:srgbClr val="FFC00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4269491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8852"/>
            <a:ext cx="9144000" cy="943251"/>
          </a:xfrm>
        </p:spPr>
        <p:txBody>
          <a:bodyPr/>
          <a:lstStyle/>
          <a:p>
            <a:r>
              <a:rPr lang="en-US" b="1" dirty="0">
                <a:solidFill>
                  <a:srgbClr val="0000CC"/>
                </a:solidFill>
              </a:rPr>
              <a:t>R</a:t>
            </a:r>
            <a:r>
              <a:rPr lang="en-US" b="1" dirty="0" smtClean="0">
                <a:solidFill>
                  <a:srgbClr val="0000CC"/>
                </a:solidFill>
              </a:rPr>
              <a:t>eversible Mass-Action Kinetics</a:t>
            </a:r>
            <a:endParaRPr lang="en-US" b="1" dirty="0">
              <a:solidFill>
                <a:srgbClr val="0000CC"/>
              </a:solidFill>
            </a:endParaRP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57200" y="850022"/>
                <a:ext cx="7940336" cy="2038919"/>
              </a:xfrm>
            </p:spPr>
            <p:txBody>
              <a:bodyPr>
                <a:noAutofit/>
              </a:bodyPr>
              <a:lstStyle/>
              <a:p>
                <a:pPr marL="0" indent="0">
                  <a:buNone/>
                </a:pPr>
                <a:r>
                  <a:rPr lang="en-US" dirty="0" smtClean="0">
                    <a:ea typeface="Cambria Math" panose="02040503050406030204" pitchFamily="18" charset="0"/>
                  </a:rPr>
                  <a:t>Examples:</a:t>
                </a:r>
              </a:p>
              <a:p>
                <a:pPr marL="0" indent="0">
                  <a:buNone/>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ea typeface="Cambria Math" panose="02040503050406030204" pitchFamily="18" charset="0"/>
                        </a:rPr>
                        <m:t>3</m:t>
                      </m:r>
                      <m:r>
                        <a:rPr lang="en-US" i="1">
                          <a:latin typeface="Cambria Math" panose="02040503050406030204" pitchFamily="18" charset="0"/>
                          <a:ea typeface="Cambria Math" panose="02040503050406030204" pitchFamily="18" charset="0"/>
                        </a:rPr>
                        <m:t> </m:t>
                      </m:r>
                      <m:r>
                        <a:rPr lang="en-US" i="1">
                          <a:latin typeface="Cambria Math" panose="02040503050406030204" pitchFamily="18" charset="0"/>
                          <a:ea typeface="Cambria Math" panose="02040503050406030204" pitchFamily="18" charset="0"/>
                        </a:rPr>
                        <m:t>𝐴</m:t>
                      </m:r>
                      <m:r>
                        <a:rPr lang="en-US" i="1">
                          <a:latin typeface="Cambria Math" panose="02040503050406030204" pitchFamily="18" charset="0"/>
                          <a:ea typeface="Cambria Math" panose="02040503050406030204" pitchFamily="18" charset="0"/>
                        </a:rPr>
                        <m:t>+2 </m:t>
                      </m:r>
                      <m:r>
                        <a:rPr lang="en-US" i="1">
                          <a:latin typeface="Cambria Math" panose="02040503050406030204" pitchFamily="18" charset="0"/>
                          <a:ea typeface="Cambria Math" panose="02040503050406030204" pitchFamily="18" charset="0"/>
                        </a:rPr>
                        <m:t>𝐵</m:t>
                      </m:r>
                      <m:groupChr>
                        <m:groupChrPr>
                          <m:chr m:val="↔"/>
                          <m:vertJc m:val="bot"/>
                          <m:ctrlPr>
                            <a:rPr lang="el-GR" i="1">
                              <a:latin typeface="Cambria Math" panose="02040503050406030204" pitchFamily="18" charset="0"/>
                              <a:ea typeface="Cambria Math" panose="02040503050406030204" pitchFamily="18" charset="0"/>
                            </a:rPr>
                          </m:ctrlPr>
                        </m:groupChrPr>
                        <m:e>
                          <m:r>
                            <m:rPr>
                              <m:brk m:alnAt="2"/>
                            </m:rPr>
                            <a:rPr lang="en-US" i="1">
                              <a:latin typeface="Cambria Math" panose="02040503050406030204" pitchFamily="18" charset="0"/>
                              <a:ea typeface="Cambria Math" panose="02040503050406030204" pitchFamily="18" charset="0"/>
                            </a:rPr>
                            <m:t>𝑣</m:t>
                          </m:r>
                        </m:e>
                      </m:groupChr>
                      <m:r>
                        <a:rPr lang="en-US" b="0" i="1" smtClean="0">
                          <a:latin typeface="Cambria Math" panose="02040503050406030204" pitchFamily="18" charset="0"/>
                          <a:ea typeface="Cambria Math" panose="02040503050406030204" pitchFamily="18" charset="0"/>
                        </a:rPr>
                        <m:t>3</m:t>
                      </m:r>
                      <m:r>
                        <a:rPr lang="en-US" i="1">
                          <a:latin typeface="Cambria Math" panose="02040503050406030204" pitchFamily="18" charset="0"/>
                          <a:ea typeface="Cambria Math" panose="02040503050406030204" pitchFamily="18" charset="0"/>
                        </a:rPr>
                        <m:t>𝑃</m:t>
                      </m:r>
                    </m:oMath>
                  </m:oMathPara>
                </a14:m>
                <a:endParaRPr lang="en-US" dirty="0" smtClean="0">
                  <a:ea typeface="Cambria Math" panose="02040503050406030204" pitchFamily="18" charset="0"/>
                </a:endParaRPr>
              </a:p>
              <a:p>
                <a:pPr marL="0" indent="0">
                  <a:buNone/>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ea typeface="Cambria Math" panose="02040503050406030204" pitchFamily="18" charset="0"/>
                        </a:rPr>
                        <m:t>𝑣</m:t>
                      </m:r>
                      <m:r>
                        <a:rPr lang="en-US" i="1">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𝑘</m:t>
                          </m:r>
                        </m:e>
                        <m:sub>
                          <m:r>
                            <a:rPr lang="en-US" b="0" i="1" smtClean="0">
                              <a:latin typeface="Cambria Math" panose="02040503050406030204" pitchFamily="18" charset="0"/>
                              <a:ea typeface="Cambria Math" panose="02040503050406030204" pitchFamily="18" charset="0"/>
                            </a:rPr>
                            <m:t>𝑓</m:t>
                          </m:r>
                        </m:sub>
                      </m:sSub>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𝐴</m:t>
                          </m:r>
                        </m:e>
                        <m:sup>
                          <m:r>
                            <a:rPr lang="en-US" b="0" i="1" smtClean="0">
                              <a:latin typeface="Cambria Math" panose="02040503050406030204" pitchFamily="18" charset="0"/>
                              <a:ea typeface="Cambria Math" panose="02040503050406030204" pitchFamily="18" charset="0"/>
                            </a:rPr>
                            <m:t>3</m:t>
                          </m:r>
                        </m:sup>
                      </m:sSup>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𝐵</m:t>
                          </m:r>
                        </m:e>
                        <m:sup>
                          <m:r>
                            <a:rPr lang="en-US" b="0" i="1" smtClean="0">
                              <a:latin typeface="Cambria Math" panose="02040503050406030204" pitchFamily="18" charset="0"/>
                              <a:ea typeface="Cambria Math" panose="02040503050406030204" pitchFamily="18" charset="0"/>
                            </a:rPr>
                            <m:t>2</m:t>
                          </m:r>
                        </m:sup>
                      </m:sSup>
                      <m:r>
                        <a:rPr lang="en-US" i="1">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𝑘</m:t>
                          </m:r>
                        </m:e>
                        <m:sub>
                          <m:r>
                            <a:rPr lang="en-US" b="0" i="1" smtClean="0">
                              <a:latin typeface="Cambria Math" panose="02040503050406030204" pitchFamily="18" charset="0"/>
                              <a:ea typeface="Cambria Math" panose="02040503050406030204" pitchFamily="18" charset="0"/>
                            </a:rPr>
                            <m:t>𝑟</m:t>
                          </m:r>
                        </m:sub>
                      </m:sSub>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𝑃</m:t>
                          </m:r>
                        </m:e>
                        <m:sup>
                          <m:r>
                            <a:rPr lang="en-US" b="0" i="1" smtClean="0">
                              <a:latin typeface="Cambria Math" panose="02040503050406030204" pitchFamily="18" charset="0"/>
                              <a:ea typeface="Cambria Math" panose="02040503050406030204" pitchFamily="18" charset="0"/>
                            </a:rPr>
                            <m:t>3</m:t>
                          </m:r>
                        </m:sup>
                      </m:sSup>
                    </m:oMath>
                  </m:oMathPara>
                </a14:m>
                <a:endParaRPr lang="en-US" dirty="0" smtClean="0"/>
              </a:p>
              <a:p>
                <a:pPr marL="0" indent="0">
                  <a:buNone/>
                </a:pPr>
                <a14:m>
                  <m:oMathPara xmlns:m="http://schemas.openxmlformats.org/officeDocument/2006/math">
                    <m:oMathParaPr>
                      <m:jc m:val="centerGroup"/>
                    </m:oMathParaPr>
                    <m:oMath xmlns:m="http://schemas.openxmlformats.org/officeDocument/2006/math">
                      <m:f>
                        <m:fPr>
                          <m:ctrlPr>
                            <a:rPr lang="en-US" b="0" i="1" smtClean="0">
                              <a:latin typeface="Cambria Math" panose="02040503050406030204" pitchFamily="18" charset="0"/>
                              <a:ea typeface="Cambria Math" panose="02040503050406030204" pitchFamily="18" charset="0"/>
                            </a:rPr>
                          </m:ctrlPr>
                        </m:fPr>
                        <m:num>
                          <m:r>
                            <a:rPr lang="en-US" b="0" i="1" smtClean="0">
                              <a:latin typeface="Cambria Math" panose="02040503050406030204" pitchFamily="18" charset="0"/>
                              <a:ea typeface="Cambria Math" panose="02040503050406030204" pitchFamily="18" charset="0"/>
                            </a:rPr>
                            <m:t>𝑑𝐴</m:t>
                          </m:r>
                        </m:num>
                        <m:den>
                          <m:r>
                            <a:rPr lang="en-US" b="0" i="1" smtClean="0">
                              <a:latin typeface="Cambria Math" panose="02040503050406030204" pitchFamily="18" charset="0"/>
                              <a:ea typeface="Cambria Math" panose="02040503050406030204" pitchFamily="18" charset="0"/>
                            </a:rPr>
                            <m:t>𝑑𝑡</m:t>
                          </m:r>
                        </m:den>
                      </m:f>
                      <m:r>
                        <a:rPr lang="en-US" b="0" i="1" smtClean="0">
                          <a:latin typeface="Cambria Math" panose="02040503050406030204" pitchFamily="18" charset="0"/>
                          <a:ea typeface="Cambria Math" panose="02040503050406030204" pitchFamily="18" charset="0"/>
                        </a:rPr>
                        <m:t>=−3</m:t>
                      </m:r>
                      <m:d>
                        <m:dPr>
                          <m:ctrlPr>
                            <a:rPr lang="en-US" b="0" i="1" smtClean="0">
                              <a:latin typeface="Cambria Math" panose="02040503050406030204" pitchFamily="18" charset="0"/>
                              <a:ea typeface="Cambria Math" panose="02040503050406030204" pitchFamily="18" charset="0"/>
                            </a:rPr>
                          </m:ctrlPr>
                        </m:dPr>
                        <m:e>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𝑘</m:t>
                              </m:r>
                            </m:e>
                            <m:sub>
                              <m:r>
                                <a:rPr lang="en-US" i="1">
                                  <a:latin typeface="Cambria Math" panose="02040503050406030204" pitchFamily="18" charset="0"/>
                                  <a:ea typeface="Cambria Math" panose="02040503050406030204" pitchFamily="18" charset="0"/>
                                </a:rPr>
                                <m:t>𝑓</m:t>
                              </m:r>
                            </m:sub>
                          </m:sSub>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𝐴</m:t>
                              </m:r>
                            </m:e>
                            <m:sup>
                              <m:r>
                                <a:rPr lang="en-US" b="0" i="1" smtClean="0">
                                  <a:latin typeface="Cambria Math" panose="02040503050406030204" pitchFamily="18" charset="0"/>
                                  <a:ea typeface="Cambria Math" panose="02040503050406030204" pitchFamily="18" charset="0"/>
                                </a:rPr>
                                <m:t>3</m:t>
                              </m:r>
                            </m:sup>
                          </m:sSup>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𝐵</m:t>
                              </m:r>
                            </m:e>
                            <m:sup>
                              <m:r>
                                <a:rPr lang="en-US" b="0" i="1" smtClean="0">
                                  <a:latin typeface="Cambria Math" panose="02040503050406030204" pitchFamily="18" charset="0"/>
                                  <a:ea typeface="Cambria Math" panose="02040503050406030204" pitchFamily="18" charset="0"/>
                                </a:rPr>
                                <m:t>2</m:t>
                              </m:r>
                            </m:sup>
                          </m:sSup>
                          <m:r>
                            <a:rPr lang="en-US" i="1">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𝑘</m:t>
                              </m:r>
                            </m:e>
                            <m:sub>
                              <m:r>
                                <a:rPr lang="en-US" i="1">
                                  <a:latin typeface="Cambria Math" panose="02040503050406030204" pitchFamily="18" charset="0"/>
                                  <a:ea typeface="Cambria Math" panose="02040503050406030204" pitchFamily="18" charset="0"/>
                                </a:rPr>
                                <m:t>𝑟</m:t>
                              </m:r>
                            </m:sub>
                          </m:sSub>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𝑃</m:t>
                              </m:r>
                            </m:e>
                            <m:sup>
                              <m:r>
                                <a:rPr lang="en-US" b="0" i="1" smtClean="0">
                                  <a:latin typeface="Cambria Math" panose="02040503050406030204" pitchFamily="18" charset="0"/>
                                  <a:ea typeface="Cambria Math" panose="02040503050406030204" pitchFamily="18" charset="0"/>
                                </a:rPr>
                                <m:t>3</m:t>
                              </m:r>
                            </m:sup>
                          </m:sSup>
                        </m:e>
                      </m:d>
                    </m:oMath>
                  </m:oMathPara>
                </a14:m>
                <a:endParaRPr lang="en-US" dirty="0" smtClean="0"/>
              </a:p>
              <a:p>
                <a:pPr marL="0" indent="0">
                  <a:buNone/>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ea typeface="Cambria Math" panose="02040503050406030204" pitchFamily="18" charset="0"/>
                            </a:rPr>
                          </m:ctrlPr>
                        </m:fPr>
                        <m:num>
                          <m:r>
                            <a:rPr lang="en-US" i="1">
                              <a:latin typeface="Cambria Math" panose="02040503050406030204" pitchFamily="18" charset="0"/>
                              <a:ea typeface="Cambria Math" panose="02040503050406030204" pitchFamily="18" charset="0"/>
                            </a:rPr>
                            <m:t>𝑑</m:t>
                          </m:r>
                          <m:r>
                            <a:rPr lang="en-US" b="0" i="1" smtClean="0">
                              <a:latin typeface="Cambria Math" panose="02040503050406030204" pitchFamily="18" charset="0"/>
                              <a:ea typeface="Cambria Math" panose="02040503050406030204" pitchFamily="18" charset="0"/>
                            </a:rPr>
                            <m:t>𝐵</m:t>
                          </m:r>
                        </m:num>
                        <m:den>
                          <m:r>
                            <a:rPr lang="en-US" i="1">
                              <a:latin typeface="Cambria Math" panose="02040503050406030204" pitchFamily="18" charset="0"/>
                              <a:ea typeface="Cambria Math" panose="02040503050406030204" pitchFamily="18" charset="0"/>
                            </a:rPr>
                            <m:t>𝑑𝑡</m:t>
                          </m:r>
                        </m:den>
                      </m:f>
                      <m:r>
                        <a:rPr lang="en-US" i="1">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m:t>
                      </m:r>
                      <m:r>
                        <a:rPr lang="en-US" i="1" smtClean="0">
                          <a:latin typeface="Cambria Math" panose="02040503050406030204" pitchFamily="18" charset="0"/>
                          <a:ea typeface="Cambria Math" panose="02040503050406030204" pitchFamily="18" charset="0"/>
                        </a:rPr>
                        <m:t>2</m:t>
                      </m:r>
                      <m:d>
                        <m:dPr>
                          <m:ctrlPr>
                            <a:rPr lang="en-US" i="1">
                              <a:latin typeface="Cambria Math" panose="02040503050406030204" pitchFamily="18" charset="0"/>
                              <a:ea typeface="Cambria Math" panose="02040503050406030204" pitchFamily="18" charset="0"/>
                            </a:rPr>
                          </m:ctrlPr>
                        </m:dPr>
                        <m:e>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𝑘</m:t>
                              </m:r>
                            </m:e>
                            <m:sub>
                              <m:r>
                                <a:rPr lang="en-US" i="1">
                                  <a:latin typeface="Cambria Math" panose="02040503050406030204" pitchFamily="18" charset="0"/>
                                  <a:ea typeface="Cambria Math" panose="02040503050406030204" pitchFamily="18" charset="0"/>
                                </a:rPr>
                                <m:t>𝑓</m:t>
                              </m:r>
                            </m:sub>
                          </m:sSub>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𝐴</m:t>
                              </m:r>
                            </m:e>
                            <m:sup>
                              <m:r>
                                <a:rPr lang="en-US" b="0" i="1" smtClean="0">
                                  <a:latin typeface="Cambria Math" panose="02040503050406030204" pitchFamily="18" charset="0"/>
                                  <a:ea typeface="Cambria Math" panose="02040503050406030204" pitchFamily="18" charset="0"/>
                                </a:rPr>
                                <m:t>3</m:t>
                              </m:r>
                            </m:sup>
                          </m:sSup>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𝐵</m:t>
                              </m:r>
                            </m:e>
                            <m:sup>
                              <m:r>
                                <a:rPr lang="en-US" b="0" i="1" smtClean="0">
                                  <a:latin typeface="Cambria Math" panose="02040503050406030204" pitchFamily="18" charset="0"/>
                                  <a:ea typeface="Cambria Math" panose="02040503050406030204" pitchFamily="18" charset="0"/>
                                </a:rPr>
                                <m:t>2</m:t>
                              </m:r>
                            </m:sup>
                          </m:sSup>
                          <m:r>
                            <a:rPr lang="en-US" i="1">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𝑘</m:t>
                              </m:r>
                            </m:e>
                            <m:sub>
                              <m:r>
                                <a:rPr lang="en-US" i="1">
                                  <a:latin typeface="Cambria Math" panose="02040503050406030204" pitchFamily="18" charset="0"/>
                                  <a:ea typeface="Cambria Math" panose="02040503050406030204" pitchFamily="18" charset="0"/>
                                </a:rPr>
                                <m:t>𝑟</m:t>
                              </m:r>
                            </m:sub>
                          </m:sSub>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𝑃</m:t>
                              </m:r>
                            </m:e>
                            <m:sup>
                              <m:r>
                                <a:rPr lang="en-US" b="0" i="1" smtClean="0">
                                  <a:latin typeface="Cambria Math" panose="02040503050406030204" pitchFamily="18" charset="0"/>
                                  <a:ea typeface="Cambria Math" panose="02040503050406030204" pitchFamily="18" charset="0"/>
                                </a:rPr>
                                <m:t>3</m:t>
                              </m:r>
                            </m:sup>
                          </m:sSup>
                        </m:e>
                      </m:d>
                    </m:oMath>
                  </m:oMathPara>
                </a14:m>
                <a:endParaRPr lang="en-US" dirty="0" smtClean="0"/>
              </a:p>
              <a:p>
                <a:pPr marL="0" indent="0">
                  <a:buNone/>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ea typeface="Cambria Math" panose="02040503050406030204" pitchFamily="18" charset="0"/>
                            </a:rPr>
                          </m:ctrlPr>
                        </m:fPr>
                        <m:num>
                          <m:r>
                            <a:rPr lang="en-US" i="1">
                              <a:latin typeface="Cambria Math" panose="02040503050406030204" pitchFamily="18" charset="0"/>
                              <a:ea typeface="Cambria Math" panose="02040503050406030204" pitchFamily="18" charset="0"/>
                            </a:rPr>
                            <m:t>𝑑</m:t>
                          </m:r>
                          <m:r>
                            <a:rPr lang="en-US" b="0" i="1" smtClean="0">
                              <a:latin typeface="Cambria Math" panose="02040503050406030204" pitchFamily="18" charset="0"/>
                              <a:ea typeface="Cambria Math" panose="02040503050406030204" pitchFamily="18" charset="0"/>
                            </a:rPr>
                            <m:t>𝑃</m:t>
                          </m:r>
                        </m:num>
                        <m:den>
                          <m:r>
                            <a:rPr lang="en-US" i="1">
                              <a:latin typeface="Cambria Math" panose="02040503050406030204" pitchFamily="18" charset="0"/>
                              <a:ea typeface="Cambria Math" panose="02040503050406030204" pitchFamily="18" charset="0"/>
                            </a:rPr>
                            <m:t>𝑑𝑡</m:t>
                          </m:r>
                        </m:den>
                      </m:f>
                      <m:r>
                        <a:rPr lang="en-US" i="1">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3</m:t>
                      </m:r>
                      <m:d>
                        <m:dPr>
                          <m:ctrlPr>
                            <a:rPr lang="en-US" i="1">
                              <a:latin typeface="Cambria Math" panose="02040503050406030204" pitchFamily="18" charset="0"/>
                              <a:ea typeface="Cambria Math" panose="02040503050406030204" pitchFamily="18" charset="0"/>
                            </a:rPr>
                          </m:ctrlPr>
                        </m:dPr>
                        <m:e>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𝑘</m:t>
                              </m:r>
                            </m:e>
                            <m:sub>
                              <m:r>
                                <a:rPr lang="en-US" i="1">
                                  <a:latin typeface="Cambria Math" panose="02040503050406030204" pitchFamily="18" charset="0"/>
                                  <a:ea typeface="Cambria Math" panose="02040503050406030204" pitchFamily="18" charset="0"/>
                                </a:rPr>
                                <m:t>𝑓</m:t>
                              </m:r>
                            </m:sub>
                          </m:sSub>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𝐴</m:t>
                              </m:r>
                            </m:e>
                            <m:sup>
                              <m:r>
                                <a:rPr lang="en-US" i="1">
                                  <a:latin typeface="Cambria Math" panose="02040503050406030204" pitchFamily="18" charset="0"/>
                                  <a:ea typeface="Cambria Math" panose="02040503050406030204" pitchFamily="18" charset="0"/>
                                </a:rPr>
                                <m:t>3</m:t>
                              </m:r>
                            </m:sup>
                          </m:sSup>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𝐵</m:t>
                              </m:r>
                            </m:e>
                            <m:sup>
                              <m:r>
                                <a:rPr lang="en-US" i="1">
                                  <a:latin typeface="Cambria Math" panose="02040503050406030204" pitchFamily="18" charset="0"/>
                                  <a:ea typeface="Cambria Math" panose="02040503050406030204" pitchFamily="18" charset="0"/>
                                </a:rPr>
                                <m:t>2</m:t>
                              </m:r>
                            </m:sup>
                          </m:sSup>
                          <m:r>
                            <a:rPr lang="en-US" i="1">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𝑘</m:t>
                              </m:r>
                            </m:e>
                            <m:sub>
                              <m:r>
                                <a:rPr lang="en-US" i="1">
                                  <a:latin typeface="Cambria Math" panose="02040503050406030204" pitchFamily="18" charset="0"/>
                                  <a:ea typeface="Cambria Math" panose="02040503050406030204" pitchFamily="18" charset="0"/>
                                </a:rPr>
                                <m:t>𝑟</m:t>
                              </m:r>
                            </m:sub>
                          </m:sSub>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𝑃</m:t>
                              </m:r>
                            </m:e>
                            <m:sup>
                              <m:r>
                                <a:rPr lang="en-US" i="1">
                                  <a:latin typeface="Cambria Math" panose="02040503050406030204" pitchFamily="18" charset="0"/>
                                  <a:ea typeface="Cambria Math" panose="02040503050406030204" pitchFamily="18" charset="0"/>
                                </a:rPr>
                                <m:t>3</m:t>
                              </m:r>
                            </m:sup>
                          </m:sSup>
                        </m:e>
                      </m:d>
                    </m:oMath>
                  </m:oMathPara>
                </a14:m>
                <a:endParaRPr lang="en-US" dirty="0" smtClean="0"/>
              </a:p>
              <a:p>
                <a:pPr marL="0" indent="0">
                  <a:buNone/>
                </a:pPr>
                <a:endParaRPr lang="en-US" dirty="0" smtClean="0"/>
              </a:p>
              <a:p>
                <a:pPr marL="0" indent="0">
                  <a:buNone/>
                </a:pPr>
                <a:endParaRPr lang="en-US" dirty="0" smtClean="0"/>
              </a:p>
              <a:p>
                <a:pPr marL="0" indent="0">
                  <a:buNone/>
                </a:pPr>
                <a:endParaRPr lang="en-US" dirty="0" smtClean="0"/>
              </a:p>
              <a:p>
                <a:pPr marL="0" indent="0">
                  <a:buNone/>
                </a:pPr>
                <a:endParaRPr lang="en-US" dirty="0" smtClean="0"/>
              </a:p>
              <a:p>
                <a:pPr marL="0" indent="0">
                  <a:buNone/>
                </a:pPr>
                <a:endParaRPr lang="en-US" dirty="0"/>
              </a:p>
              <a:p>
                <a:pPr marL="0" indent="0">
                  <a:buNone/>
                </a:pPr>
                <a:endParaRPr lang="en-US" dirty="0"/>
              </a:p>
              <a:p>
                <a:pPr marL="0" indent="0">
                  <a:buNone/>
                </a:pPr>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57200" y="850022"/>
                <a:ext cx="7940336" cy="2038919"/>
              </a:xfrm>
              <a:blipFill rotWithShape="0">
                <a:blip r:embed="rId2"/>
                <a:stretch>
                  <a:fillRect l="-1919" t="-3881" b="-119104"/>
                </a:stretch>
              </a:blipFill>
            </p:spPr>
            <p:txBody>
              <a:bodyPr/>
              <a:lstStyle/>
              <a:p>
                <a:r>
                  <a:rPr lang="en-US">
                    <a:noFill/>
                  </a:rPr>
                  <a:t> </a:t>
                </a:r>
              </a:p>
            </p:txBody>
          </p:sp>
        </mc:Fallback>
      </mc:AlternateContent>
      <p:sp>
        <p:nvSpPr>
          <p:cNvPr id="8" name="Content Placeholder 2"/>
          <p:cNvSpPr txBox="1">
            <a:spLocks/>
          </p:cNvSpPr>
          <p:nvPr/>
        </p:nvSpPr>
        <p:spPr>
          <a:xfrm>
            <a:off x="457200" y="4191000"/>
            <a:ext cx="8229600" cy="6858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endParaRPr lang="en-US" dirty="0"/>
          </a:p>
        </p:txBody>
      </p:sp>
      <p:pic>
        <p:nvPicPr>
          <p:cNvPr id="7" name="Picture 6"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9"/>
          <p:cNvSpPr/>
          <p:nvPr/>
        </p:nvSpPr>
        <p:spPr>
          <a:xfrm>
            <a:off x="3032832" y="1564673"/>
            <a:ext cx="381000" cy="457200"/>
          </a:xfrm>
          <a:prstGeom prst="rect">
            <a:avLst/>
          </a:prstGeom>
          <a:solidFill>
            <a:srgbClr val="92D05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4070042" y="1564673"/>
            <a:ext cx="381000" cy="457200"/>
          </a:xfrm>
          <a:prstGeom prst="rect">
            <a:avLst/>
          </a:prstGeom>
          <a:solidFill>
            <a:srgbClr val="00B05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5196579" y="1564673"/>
            <a:ext cx="305405" cy="457200"/>
          </a:xfrm>
          <a:prstGeom prst="rect">
            <a:avLst/>
          </a:prstGeom>
          <a:solidFill>
            <a:srgbClr val="FFC00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4108142" y="2021874"/>
            <a:ext cx="235258" cy="214544"/>
          </a:xfrm>
          <a:prstGeom prst="rect">
            <a:avLst/>
          </a:prstGeom>
          <a:solidFill>
            <a:srgbClr val="92D05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4616662" y="2035182"/>
            <a:ext cx="153327" cy="187927"/>
          </a:xfrm>
          <a:prstGeom prst="rect">
            <a:avLst/>
          </a:prstGeom>
          <a:solidFill>
            <a:srgbClr val="00B05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5928573" y="2035182"/>
            <a:ext cx="152400" cy="187927"/>
          </a:xfrm>
          <a:prstGeom prst="rect">
            <a:avLst/>
          </a:prstGeom>
          <a:solidFill>
            <a:srgbClr val="FFC00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3413832" y="2882746"/>
            <a:ext cx="319968" cy="352425"/>
          </a:xfrm>
          <a:prstGeom prst="rect">
            <a:avLst/>
          </a:prstGeom>
          <a:solidFill>
            <a:srgbClr val="92D05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3484853" y="3804528"/>
            <a:ext cx="243768" cy="334424"/>
          </a:xfrm>
          <a:prstGeom prst="rect">
            <a:avLst/>
          </a:prstGeom>
          <a:solidFill>
            <a:srgbClr val="00B05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3300458" y="4679533"/>
            <a:ext cx="226748" cy="394533"/>
          </a:xfrm>
          <a:prstGeom prst="rect">
            <a:avLst/>
          </a:prstGeom>
          <a:solidFill>
            <a:srgbClr val="FFC00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4524284" y="2833717"/>
            <a:ext cx="235258" cy="214544"/>
          </a:xfrm>
          <a:prstGeom prst="rect">
            <a:avLst/>
          </a:prstGeom>
          <a:solidFill>
            <a:srgbClr val="92D05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5032804" y="2847025"/>
            <a:ext cx="153327" cy="187927"/>
          </a:xfrm>
          <a:prstGeom prst="rect">
            <a:avLst/>
          </a:prstGeom>
          <a:solidFill>
            <a:srgbClr val="00B05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6344715" y="2847025"/>
            <a:ext cx="152400" cy="187927"/>
          </a:xfrm>
          <a:prstGeom prst="rect">
            <a:avLst/>
          </a:prstGeom>
          <a:solidFill>
            <a:srgbClr val="FFC00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4524284" y="3739956"/>
            <a:ext cx="235258" cy="214544"/>
          </a:xfrm>
          <a:prstGeom prst="rect">
            <a:avLst/>
          </a:prstGeom>
          <a:solidFill>
            <a:srgbClr val="92D05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p:cNvSpPr/>
          <p:nvPr/>
        </p:nvSpPr>
        <p:spPr>
          <a:xfrm>
            <a:off x="5032804" y="3753264"/>
            <a:ext cx="153327" cy="187927"/>
          </a:xfrm>
          <a:prstGeom prst="rect">
            <a:avLst/>
          </a:prstGeom>
          <a:solidFill>
            <a:srgbClr val="00B05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p:cNvSpPr/>
          <p:nvPr/>
        </p:nvSpPr>
        <p:spPr>
          <a:xfrm>
            <a:off x="6344715" y="3753264"/>
            <a:ext cx="152400" cy="187927"/>
          </a:xfrm>
          <a:prstGeom prst="rect">
            <a:avLst/>
          </a:prstGeom>
          <a:solidFill>
            <a:srgbClr val="FFC00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p:cNvSpPr/>
          <p:nvPr/>
        </p:nvSpPr>
        <p:spPr>
          <a:xfrm>
            <a:off x="4371884" y="4677141"/>
            <a:ext cx="235258" cy="214544"/>
          </a:xfrm>
          <a:prstGeom prst="rect">
            <a:avLst/>
          </a:prstGeom>
          <a:solidFill>
            <a:srgbClr val="92D05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p:nvSpPr>
        <p:spPr>
          <a:xfrm>
            <a:off x="4880404" y="4690449"/>
            <a:ext cx="153327" cy="187927"/>
          </a:xfrm>
          <a:prstGeom prst="rect">
            <a:avLst/>
          </a:prstGeom>
          <a:solidFill>
            <a:srgbClr val="00B05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p:cNvSpPr/>
          <p:nvPr/>
        </p:nvSpPr>
        <p:spPr>
          <a:xfrm>
            <a:off x="6192315" y="4690449"/>
            <a:ext cx="152400" cy="187927"/>
          </a:xfrm>
          <a:prstGeom prst="rect">
            <a:avLst/>
          </a:prstGeom>
          <a:solidFill>
            <a:srgbClr val="FFC00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503702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8852"/>
            <a:ext cx="9144000" cy="943251"/>
          </a:xfrm>
        </p:spPr>
        <p:txBody>
          <a:bodyPr/>
          <a:lstStyle/>
          <a:p>
            <a:r>
              <a:rPr lang="en-US" b="1" dirty="0">
                <a:solidFill>
                  <a:srgbClr val="0000CC"/>
                </a:solidFill>
              </a:rPr>
              <a:t>R</a:t>
            </a:r>
            <a:r>
              <a:rPr lang="en-US" b="1" dirty="0" smtClean="0">
                <a:solidFill>
                  <a:srgbClr val="0000CC"/>
                </a:solidFill>
              </a:rPr>
              <a:t>eversible Mass-Action Kinetics</a:t>
            </a:r>
            <a:endParaRPr lang="en-US" b="1" dirty="0">
              <a:solidFill>
                <a:srgbClr val="0000CC"/>
              </a:solidFill>
            </a:endParaRP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57200" y="850022"/>
                <a:ext cx="7940336" cy="2038919"/>
              </a:xfrm>
            </p:spPr>
            <p:txBody>
              <a:bodyPr>
                <a:noAutofit/>
              </a:bodyPr>
              <a:lstStyle/>
              <a:p>
                <a:pPr marL="0" indent="0">
                  <a:buNone/>
                </a:pPr>
                <a:r>
                  <a:rPr lang="en-US" dirty="0" smtClean="0">
                    <a:ea typeface="Cambria Math" panose="02040503050406030204" pitchFamily="18" charset="0"/>
                  </a:rPr>
                  <a:t>Examples: Compare </a:t>
                </a:r>
              </a:p>
              <a:p>
                <a:pPr marL="0" indent="0">
                  <a:buNone/>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ea typeface="Cambria Math" panose="02040503050406030204" pitchFamily="18" charset="0"/>
                        </a:rPr>
                        <m:t>4 </m:t>
                      </m:r>
                      <m:r>
                        <a:rPr lang="en-US" i="1">
                          <a:latin typeface="Cambria Math" panose="02040503050406030204" pitchFamily="18" charset="0"/>
                          <a:ea typeface="Cambria Math" panose="02040503050406030204" pitchFamily="18" charset="0"/>
                        </a:rPr>
                        <m:t>𝐴</m:t>
                      </m:r>
                      <m:r>
                        <a:rPr lang="en-US" i="1">
                          <a:latin typeface="Cambria Math" panose="02040503050406030204" pitchFamily="18" charset="0"/>
                          <a:ea typeface="Cambria Math" panose="02040503050406030204" pitchFamily="18" charset="0"/>
                        </a:rPr>
                        <m:t>+2 </m:t>
                      </m:r>
                      <m:r>
                        <a:rPr lang="en-US" i="1">
                          <a:latin typeface="Cambria Math" panose="02040503050406030204" pitchFamily="18" charset="0"/>
                          <a:ea typeface="Cambria Math" panose="02040503050406030204" pitchFamily="18" charset="0"/>
                        </a:rPr>
                        <m:t>𝐵</m:t>
                      </m:r>
                      <m:groupChr>
                        <m:groupChrPr>
                          <m:chr m:val="↔"/>
                          <m:vertJc m:val="bot"/>
                          <m:ctrlPr>
                            <a:rPr lang="el-GR" i="1">
                              <a:latin typeface="Cambria Math" panose="02040503050406030204" pitchFamily="18" charset="0"/>
                              <a:ea typeface="Cambria Math" panose="02040503050406030204" pitchFamily="18" charset="0"/>
                            </a:rPr>
                          </m:ctrlPr>
                        </m:groupChrPr>
                        <m:e>
                          <m:sSub>
                            <m:sSubPr>
                              <m:ctrlPr>
                                <a:rPr lang="en-US" b="0" i="1" smtClean="0">
                                  <a:latin typeface="Cambria Math" panose="02040503050406030204" pitchFamily="18" charset="0"/>
                                  <a:ea typeface="Cambria Math" panose="02040503050406030204" pitchFamily="18" charset="0"/>
                                </a:rPr>
                              </m:ctrlPr>
                            </m:sSubPr>
                            <m:e>
                              <m:r>
                                <m:rPr>
                                  <m:brk m:alnAt="2"/>
                                </m:rPr>
                                <a:rPr lang="en-US" i="1">
                                  <a:latin typeface="Cambria Math" panose="02040503050406030204" pitchFamily="18" charset="0"/>
                                  <a:ea typeface="Cambria Math" panose="02040503050406030204" pitchFamily="18" charset="0"/>
                                </a:rPr>
                                <m:t>𝑣</m:t>
                              </m:r>
                            </m:e>
                            <m:sub>
                              <m:r>
                                <m:rPr>
                                  <m:brk m:alnAt="2"/>
                                </m:rPr>
                                <a:rPr lang="en-US" b="0" i="1" smtClean="0">
                                  <a:latin typeface="Cambria Math" panose="02040503050406030204" pitchFamily="18" charset="0"/>
                                  <a:ea typeface="Cambria Math" panose="02040503050406030204" pitchFamily="18" charset="0"/>
                                </a:rPr>
                                <m:t>2</m:t>
                              </m:r>
                            </m:sub>
                          </m:sSub>
                        </m:e>
                      </m:groupChr>
                      <m:r>
                        <a:rPr lang="en-US" b="0" i="1" smtClean="0">
                          <a:latin typeface="Cambria Math" panose="02040503050406030204" pitchFamily="18" charset="0"/>
                          <a:ea typeface="Cambria Math" panose="02040503050406030204" pitchFamily="18" charset="0"/>
                        </a:rPr>
                        <m:t>3</m:t>
                      </m:r>
                      <m:r>
                        <a:rPr lang="en-US" i="1">
                          <a:latin typeface="Cambria Math" panose="02040503050406030204" pitchFamily="18" charset="0"/>
                          <a:ea typeface="Cambria Math" panose="02040503050406030204" pitchFamily="18" charset="0"/>
                        </a:rPr>
                        <m:t>𝑃</m:t>
                      </m:r>
                      <m:r>
                        <a:rPr lang="en-US" b="0" i="1" smtClean="0">
                          <a:latin typeface="Cambria Math" panose="02040503050406030204" pitchFamily="18" charset="0"/>
                          <a:ea typeface="Cambria Math" panose="02040503050406030204" pitchFamily="18" charset="0"/>
                        </a:rPr>
                        <m:t>+2</m:t>
                      </m:r>
                      <m:r>
                        <a:rPr lang="en-US" b="0" i="1" smtClean="0">
                          <a:latin typeface="Cambria Math" panose="02040503050406030204" pitchFamily="18" charset="0"/>
                          <a:ea typeface="Cambria Math" panose="02040503050406030204" pitchFamily="18" charset="0"/>
                        </a:rPr>
                        <m:t>𝐴</m:t>
                      </m:r>
                      <m:r>
                        <a:rPr lang="en-US" b="0" i="0" smtClean="0">
                          <a:latin typeface="Cambria Math" panose="02040503050406030204" pitchFamily="18" charset="0"/>
                          <a:ea typeface="Cambria Math" panose="02040503050406030204" pitchFamily="18" charset="0"/>
                        </a:rPr>
                        <m:t> </m:t>
                      </m:r>
                      <m:r>
                        <m:rPr>
                          <m:sty m:val="p"/>
                        </m:rPr>
                        <a:rPr lang="en-US" b="0" i="0" smtClean="0">
                          <a:latin typeface="Cambria Math" panose="02040503050406030204" pitchFamily="18" charset="0"/>
                          <a:ea typeface="Cambria Math" panose="02040503050406030204" pitchFamily="18" charset="0"/>
                        </a:rPr>
                        <m:t>to</m:t>
                      </m:r>
                      <m:r>
                        <a:rPr lang="en-US" b="0" i="1" smtClean="0">
                          <a:latin typeface="Cambria Math" panose="02040503050406030204" pitchFamily="18" charset="0"/>
                          <a:ea typeface="Cambria Math" panose="02040503050406030204" pitchFamily="18" charset="0"/>
                        </a:rPr>
                        <m:t> 2</m:t>
                      </m:r>
                      <m:r>
                        <a:rPr lang="en-US" i="1">
                          <a:latin typeface="Cambria Math" panose="02040503050406030204" pitchFamily="18" charset="0"/>
                          <a:ea typeface="Cambria Math" panose="02040503050406030204" pitchFamily="18" charset="0"/>
                        </a:rPr>
                        <m:t>𝐴</m:t>
                      </m:r>
                      <m:r>
                        <a:rPr lang="en-US" i="1">
                          <a:latin typeface="Cambria Math" panose="02040503050406030204" pitchFamily="18" charset="0"/>
                          <a:ea typeface="Cambria Math" panose="02040503050406030204" pitchFamily="18" charset="0"/>
                        </a:rPr>
                        <m:t>+2 </m:t>
                      </m:r>
                      <m:r>
                        <a:rPr lang="en-US" i="1">
                          <a:latin typeface="Cambria Math" panose="02040503050406030204" pitchFamily="18" charset="0"/>
                          <a:ea typeface="Cambria Math" panose="02040503050406030204" pitchFamily="18" charset="0"/>
                        </a:rPr>
                        <m:t>𝐵</m:t>
                      </m:r>
                      <m:groupChr>
                        <m:groupChrPr>
                          <m:chr m:val="↔"/>
                          <m:vertJc m:val="bot"/>
                          <m:ctrlPr>
                            <a:rPr lang="el-GR" i="1">
                              <a:latin typeface="Cambria Math" panose="02040503050406030204" pitchFamily="18" charset="0"/>
                              <a:ea typeface="Cambria Math" panose="02040503050406030204" pitchFamily="18" charset="0"/>
                            </a:rPr>
                          </m:ctrlPr>
                        </m:groupChrPr>
                        <m:e>
                          <m:sSub>
                            <m:sSubPr>
                              <m:ctrlPr>
                                <a:rPr lang="en-US" b="0" i="1" smtClean="0">
                                  <a:latin typeface="Cambria Math" panose="02040503050406030204" pitchFamily="18" charset="0"/>
                                  <a:ea typeface="Cambria Math" panose="02040503050406030204" pitchFamily="18" charset="0"/>
                                </a:rPr>
                              </m:ctrlPr>
                            </m:sSubPr>
                            <m:e>
                              <m:r>
                                <m:rPr>
                                  <m:brk m:alnAt="2"/>
                                </m:rPr>
                                <a:rPr lang="en-US" i="1">
                                  <a:latin typeface="Cambria Math" panose="02040503050406030204" pitchFamily="18" charset="0"/>
                                  <a:ea typeface="Cambria Math" panose="02040503050406030204" pitchFamily="18" charset="0"/>
                                </a:rPr>
                                <m:t>𝑣</m:t>
                              </m:r>
                            </m:e>
                            <m:sub>
                              <m:r>
                                <m:rPr>
                                  <m:brk m:alnAt="2"/>
                                </m:rPr>
                                <a:rPr lang="en-US" b="0" i="1" smtClean="0">
                                  <a:latin typeface="Cambria Math" panose="02040503050406030204" pitchFamily="18" charset="0"/>
                                  <a:ea typeface="Cambria Math" panose="02040503050406030204" pitchFamily="18" charset="0"/>
                                </a:rPr>
                                <m:t>1</m:t>
                              </m:r>
                            </m:sub>
                          </m:sSub>
                        </m:e>
                      </m:groupChr>
                      <m:r>
                        <a:rPr lang="en-US" i="1">
                          <a:latin typeface="Cambria Math" panose="02040503050406030204" pitchFamily="18" charset="0"/>
                          <a:ea typeface="Cambria Math" panose="02040503050406030204" pitchFamily="18" charset="0"/>
                        </a:rPr>
                        <m:t>3</m:t>
                      </m:r>
                      <m:r>
                        <a:rPr lang="en-US" i="1">
                          <a:latin typeface="Cambria Math" panose="02040503050406030204" pitchFamily="18" charset="0"/>
                          <a:ea typeface="Cambria Math" panose="02040503050406030204" pitchFamily="18" charset="0"/>
                        </a:rPr>
                        <m:t>𝑃</m:t>
                      </m:r>
                    </m:oMath>
                  </m:oMathPara>
                </a14:m>
                <a:endParaRPr lang="en-US" dirty="0">
                  <a:ea typeface="Cambria Math" panose="02040503050406030204" pitchFamily="18" charset="0"/>
                </a:endParaRPr>
              </a:p>
              <a:p>
                <a:pPr marL="0" indent="0">
                  <a:buNone/>
                </a:pPr>
                <a:r>
                  <a:rPr lang="en-US" dirty="0" smtClean="0">
                    <a:ea typeface="Cambria Math" panose="02040503050406030204" pitchFamily="18" charset="0"/>
                  </a:rPr>
                  <a:t>For the first one</a:t>
                </a:r>
              </a:p>
              <a:p>
                <a:pPr marL="0" indent="0">
                  <a:buNone/>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𝑣</m:t>
                          </m:r>
                        </m:e>
                        <m:sub>
                          <m:r>
                            <a:rPr lang="en-US" b="0" i="1" smtClean="0">
                              <a:latin typeface="Cambria Math" panose="02040503050406030204" pitchFamily="18" charset="0"/>
                              <a:ea typeface="Cambria Math" panose="02040503050406030204" pitchFamily="18" charset="0"/>
                            </a:rPr>
                            <m:t>2</m:t>
                          </m:r>
                        </m:sub>
                      </m:sSub>
                      <m:r>
                        <a:rPr lang="en-US" i="1">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𝑘</m:t>
                          </m:r>
                        </m:e>
                        <m:sub>
                          <m:r>
                            <a:rPr lang="en-US" b="0" i="1" smtClean="0">
                              <a:latin typeface="Cambria Math" panose="02040503050406030204" pitchFamily="18" charset="0"/>
                              <a:ea typeface="Cambria Math" panose="02040503050406030204" pitchFamily="18" charset="0"/>
                            </a:rPr>
                            <m:t>𝑓</m:t>
                          </m:r>
                        </m:sub>
                      </m:sSub>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𝐴</m:t>
                          </m:r>
                        </m:e>
                        <m:sup>
                          <m:r>
                            <a:rPr lang="en-US" b="0" i="1" smtClean="0">
                              <a:latin typeface="Cambria Math" panose="02040503050406030204" pitchFamily="18" charset="0"/>
                              <a:ea typeface="Cambria Math" panose="02040503050406030204" pitchFamily="18" charset="0"/>
                            </a:rPr>
                            <m:t>4</m:t>
                          </m:r>
                        </m:sup>
                      </m:sSup>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𝐵</m:t>
                          </m:r>
                        </m:e>
                        <m:sup>
                          <m:r>
                            <a:rPr lang="en-US" b="0" i="1" smtClean="0">
                              <a:latin typeface="Cambria Math" panose="02040503050406030204" pitchFamily="18" charset="0"/>
                              <a:ea typeface="Cambria Math" panose="02040503050406030204" pitchFamily="18" charset="0"/>
                            </a:rPr>
                            <m:t>2</m:t>
                          </m:r>
                        </m:sup>
                      </m:sSup>
                      <m:r>
                        <a:rPr lang="en-US" i="1">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𝑘</m:t>
                          </m:r>
                        </m:e>
                        <m:sub>
                          <m:r>
                            <a:rPr lang="en-US" b="0" i="1" smtClean="0">
                              <a:latin typeface="Cambria Math" panose="02040503050406030204" pitchFamily="18" charset="0"/>
                              <a:ea typeface="Cambria Math" panose="02040503050406030204" pitchFamily="18" charset="0"/>
                            </a:rPr>
                            <m:t>𝑟</m:t>
                          </m:r>
                        </m:sub>
                      </m:sSub>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𝑃</m:t>
                          </m:r>
                        </m:e>
                        <m:sup>
                          <m:r>
                            <a:rPr lang="en-US" b="0" i="1" smtClean="0">
                              <a:latin typeface="Cambria Math" panose="02040503050406030204" pitchFamily="18" charset="0"/>
                              <a:ea typeface="Cambria Math" panose="02040503050406030204" pitchFamily="18" charset="0"/>
                            </a:rPr>
                            <m:t>3</m:t>
                          </m:r>
                        </m:sup>
                      </m:sSup>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𝐴</m:t>
                          </m:r>
                        </m:e>
                        <m:sup>
                          <m:r>
                            <a:rPr lang="en-US" b="0" i="1" smtClean="0">
                              <a:latin typeface="Cambria Math" panose="02040503050406030204" pitchFamily="18" charset="0"/>
                              <a:ea typeface="Cambria Math" panose="02040503050406030204" pitchFamily="18" charset="0"/>
                            </a:rPr>
                            <m:t>2</m:t>
                          </m:r>
                        </m:sup>
                      </m:sSup>
                    </m:oMath>
                  </m:oMathPara>
                </a14:m>
                <a:endParaRPr lang="en-US" dirty="0" smtClean="0"/>
              </a:p>
              <a:p>
                <a:pPr marL="0" indent="0">
                  <a:buNone/>
                </a:pPr>
                <a:r>
                  <a:rPr lang="en-US" dirty="0" smtClean="0"/>
                  <a:t>Note that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𝑐</m:t>
                        </m:r>
                      </m:e>
                      <m:sub>
                        <m:r>
                          <a:rPr lang="en-US" i="1" dirty="0" smtClean="0">
                            <a:latin typeface="Cambria Math" panose="02040503050406030204" pitchFamily="18" charset="0"/>
                          </a:rPr>
                          <m:t>𝑎</m:t>
                        </m:r>
                      </m:sub>
                    </m:sSub>
                    <m:r>
                      <a:rPr lang="en-US" i="1" dirty="0" smtClean="0">
                        <a:latin typeface="Cambria Math" panose="02040503050406030204" pitchFamily="18" charset="0"/>
                      </a:rPr>
                      <m:t>=−</m:t>
                    </m:r>
                    <m:r>
                      <a:rPr lang="en-US" b="0" i="1" dirty="0" smtClean="0">
                        <a:latin typeface="Cambria Math" panose="02040503050406030204" pitchFamily="18" charset="0"/>
                      </a:rPr>
                      <m:t>4</m:t>
                    </m:r>
                    <m:r>
                      <a:rPr lang="en-US" i="1" dirty="0" smtClean="0">
                        <a:latin typeface="Cambria Math" panose="02040503050406030204" pitchFamily="18" charset="0"/>
                      </a:rPr>
                      <m:t>+</m:t>
                    </m:r>
                    <m:r>
                      <a:rPr lang="en-US" b="0" i="1" dirty="0" smtClean="0">
                        <a:latin typeface="Cambria Math" panose="02040503050406030204" pitchFamily="18" charset="0"/>
                      </a:rPr>
                      <m:t>2</m:t>
                    </m:r>
                    <m:r>
                      <a:rPr lang="en-US" i="1" dirty="0" smtClean="0">
                        <a:latin typeface="Cambria Math" panose="02040503050406030204" pitchFamily="18" charset="0"/>
                      </a:rPr>
                      <m:t>=−2</m:t>
                    </m:r>
                  </m:oMath>
                </a14:m>
                <a:endParaRPr lang="en-US" dirty="0" smtClean="0"/>
              </a:p>
              <a:p>
                <a:pPr marL="0" indent="0">
                  <a:buNone/>
                </a:pPr>
                <a14:m>
                  <m:oMathPara xmlns:m="http://schemas.openxmlformats.org/officeDocument/2006/math">
                    <m:oMathParaPr>
                      <m:jc m:val="centerGroup"/>
                    </m:oMathParaPr>
                    <m:oMath xmlns:m="http://schemas.openxmlformats.org/officeDocument/2006/math">
                      <m:f>
                        <m:fPr>
                          <m:ctrlPr>
                            <a:rPr lang="en-US" b="0" i="1" smtClean="0">
                              <a:latin typeface="Cambria Math" panose="02040503050406030204" pitchFamily="18" charset="0"/>
                              <a:ea typeface="Cambria Math" panose="02040503050406030204" pitchFamily="18" charset="0"/>
                            </a:rPr>
                          </m:ctrlPr>
                        </m:fPr>
                        <m:num>
                          <m:r>
                            <a:rPr lang="en-US" b="0" i="1" smtClean="0">
                              <a:latin typeface="Cambria Math" panose="02040503050406030204" pitchFamily="18" charset="0"/>
                              <a:ea typeface="Cambria Math" panose="02040503050406030204" pitchFamily="18" charset="0"/>
                            </a:rPr>
                            <m:t>𝑑𝐴</m:t>
                          </m:r>
                        </m:num>
                        <m:den>
                          <m:r>
                            <a:rPr lang="en-US" b="0" i="1" smtClean="0">
                              <a:latin typeface="Cambria Math" panose="02040503050406030204" pitchFamily="18" charset="0"/>
                              <a:ea typeface="Cambria Math" panose="02040503050406030204" pitchFamily="18" charset="0"/>
                            </a:rPr>
                            <m:t>𝑑𝑡</m:t>
                          </m:r>
                        </m:den>
                      </m:f>
                      <m:r>
                        <a:rPr lang="en-US" b="0" i="1" smtClean="0">
                          <a:latin typeface="Cambria Math" panose="02040503050406030204" pitchFamily="18" charset="0"/>
                          <a:ea typeface="Cambria Math" panose="02040503050406030204" pitchFamily="18" charset="0"/>
                        </a:rPr>
                        <m:t>=−2</m:t>
                      </m:r>
                      <m:d>
                        <m:dPr>
                          <m:ctrlPr>
                            <a:rPr lang="en-US" b="0" i="1" smtClean="0">
                              <a:latin typeface="Cambria Math" panose="02040503050406030204" pitchFamily="18" charset="0"/>
                              <a:ea typeface="Cambria Math" panose="02040503050406030204" pitchFamily="18" charset="0"/>
                            </a:rPr>
                          </m:ctrlPr>
                        </m:dPr>
                        <m:e>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𝑘</m:t>
                              </m:r>
                            </m:e>
                            <m:sub>
                              <m:r>
                                <a:rPr lang="en-US" i="1">
                                  <a:latin typeface="Cambria Math" panose="02040503050406030204" pitchFamily="18" charset="0"/>
                                  <a:ea typeface="Cambria Math" panose="02040503050406030204" pitchFamily="18" charset="0"/>
                                </a:rPr>
                                <m:t>𝑓</m:t>
                              </m:r>
                            </m:sub>
                          </m:sSub>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𝐴</m:t>
                              </m:r>
                            </m:e>
                            <m:sup>
                              <m:r>
                                <a:rPr lang="en-US" b="0" i="1" smtClean="0">
                                  <a:latin typeface="Cambria Math" panose="02040503050406030204" pitchFamily="18" charset="0"/>
                                  <a:ea typeface="Cambria Math" panose="02040503050406030204" pitchFamily="18" charset="0"/>
                                </a:rPr>
                                <m:t>4</m:t>
                              </m:r>
                            </m:sup>
                          </m:sSup>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𝐵</m:t>
                              </m:r>
                            </m:e>
                            <m:sup>
                              <m:r>
                                <a:rPr lang="en-US" b="0" i="1" smtClean="0">
                                  <a:latin typeface="Cambria Math" panose="02040503050406030204" pitchFamily="18" charset="0"/>
                                  <a:ea typeface="Cambria Math" panose="02040503050406030204" pitchFamily="18" charset="0"/>
                                </a:rPr>
                                <m:t>2</m:t>
                              </m:r>
                            </m:sup>
                          </m:sSup>
                          <m:r>
                            <a:rPr lang="en-US" i="1">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𝑘</m:t>
                              </m:r>
                            </m:e>
                            <m:sub>
                              <m:r>
                                <a:rPr lang="en-US" i="1">
                                  <a:latin typeface="Cambria Math" panose="02040503050406030204" pitchFamily="18" charset="0"/>
                                  <a:ea typeface="Cambria Math" panose="02040503050406030204" pitchFamily="18" charset="0"/>
                                </a:rPr>
                                <m:t>𝑟</m:t>
                              </m:r>
                            </m:sub>
                          </m:sSub>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𝑃</m:t>
                              </m:r>
                            </m:e>
                            <m:sup>
                              <m:r>
                                <a:rPr lang="en-US" b="0" i="1" smtClean="0">
                                  <a:latin typeface="Cambria Math" panose="02040503050406030204" pitchFamily="18" charset="0"/>
                                  <a:ea typeface="Cambria Math" panose="02040503050406030204" pitchFamily="18" charset="0"/>
                                </a:rPr>
                                <m:t>3</m:t>
                              </m:r>
                            </m:sup>
                          </m:sSup>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𝐴</m:t>
                              </m:r>
                            </m:e>
                            <m:sup>
                              <m:r>
                                <a:rPr lang="en-US" b="0" i="1" smtClean="0">
                                  <a:latin typeface="Cambria Math" panose="02040503050406030204" pitchFamily="18" charset="0"/>
                                  <a:ea typeface="Cambria Math" panose="02040503050406030204" pitchFamily="18" charset="0"/>
                                </a:rPr>
                                <m:t>2</m:t>
                              </m:r>
                            </m:sup>
                          </m:sSup>
                        </m:e>
                      </m:d>
                    </m:oMath>
                  </m:oMathPara>
                </a14:m>
                <a:endParaRPr lang="en-US" dirty="0" smtClean="0"/>
              </a:p>
              <a:p>
                <a:pPr marL="0" indent="0">
                  <a:buNone/>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ea typeface="Cambria Math" panose="02040503050406030204" pitchFamily="18" charset="0"/>
                            </a:rPr>
                          </m:ctrlPr>
                        </m:fPr>
                        <m:num>
                          <m:r>
                            <a:rPr lang="en-US" i="1">
                              <a:latin typeface="Cambria Math" panose="02040503050406030204" pitchFamily="18" charset="0"/>
                              <a:ea typeface="Cambria Math" panose="02040503050406030204" pitchFamily="18" charset="0"/>
                            </a:rPr>
                            <m:t>𝑑</m:t>
                          </m:r>
                          <m:r>
                            <a:rPr lang="en-US" b="0" i="1" smtClean="0">
                              <a:latin typeface="Cambria Math" panose="02040503050406030204" pitchFamily="18" charset="0"/>
                              <a:ea typeface="Cambria Math" panose="02040503050406030204" pitchFamily="18" charset="0"/>
                            </a:rPr>
                            <m:t>𝐵</m:t>
                          </m:r>
                        </m:num>
                        <m:den>
                          <m:r>
                            <a:rPr lang="en-US" i="1">
                              <a:latin typeface="Cambria Math" panose="02040503050406030204" pitchFamily="18" charset="0"/>
                              <a:ea typeface="Cambria Math" panose="02040503050406030204" pitchFamily="18" charset="0"/>
                            </a:rPr>
                            <m:t>𝑑𝑡</m:t>
                          </m:r>
                        </m:den>
                      </m:f>
                      <m:r>
                        <a:rPr lang="en-US" i="1">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m:t>
                      </m:r>
                      <m:r>
                        <a:rPr lang="en-US" i="1" smtClean="0">
                          <a:latin typeface="Cambria Math" panose="02040503050406030204" pitchFamily="18" charset="0"/>
                          <a:ea typeface="Cambria Math" panose="02040503050406030204" pitchFamily="18" charset="0"/>
                        </a:rPr>
                        <m:t>2</m:t>
                      </m:r>
                      <m:d>
                        <m:dPr>
                          <m:ctrlPr>
                            <a:rPr lang="en-US" i="1">
                              <a:latin typeface="Cambria Math" panose="02040503050406030204" pitchFamily="18" charset="0"/>
                              <a:ea typeface="Cambria Math" panose="02040503050406030204" pitchFamily="18" charset="0"/>
                            </a:rPr>
                          </m:ctrlPr>
                        </m:dPr>
                        <m:e>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𝑘</m:t>
                              </m:r>
                            </m:e>
                            <m:sub>
                              <m:r>
                                <a:rPr lang="en-US" i="1">
                                  <a:latin typeface="Cambria Math" panose="02040503050406030204" pitchFamily="18" charset="0"/>
                                  <a:ea typeface="Cambria Math" panose="02040503050406030204" pitchFamily="18" charset="0"/>
                                </a:rPr>
                                <m:t>𝑓</m:t>
                              </m:r>
                            </m:sub>
                          </m:sSub>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𝐴</m:t>
                              </m:r>
                            </m:e>
                            <m:sup>
                              <m:r>
                                <a:rPr lang="en-US" b="0" i="1" smtClean="0">
                                  <a:latin typeface="Cambria Math" panose="02040503050406030204" pitchFamily="18" charset="0"/>
                                  <a:ea typeface="Cambria Math" panose="02040503050406030204" pitchFamily="18" charset="0"/>
                                </a:rPr>
                                <m:t>4</m:t>
                              </m:r>
                            </m:sup>
                          </m:sSup>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𝐵</m:t>
                              </m:r>
                            </m:e>
                            <m:sup>
                              <m:r>
                                <a:rPr lang="en-US" b="0" i="1" smtClean="0">
                                  <a:latin typeface="Cambria Math" panose="02040503050406030204" pitchFamily="18" charset="0"/>
                                  <a:ea typeface="Cambria Math" panose="02040503050406030204" pitchFamily="18" charset="0"/>
                                </a:rPr>
                                <m:t>2</m:t>
                              </m:r>
                            </m:sup>
                          </m:sSup>
                          <m:r>
                            <a:rPr lang="en-US" i="1">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𝑘</m:t>
                              </m:r>
                            </m:e>
                            <m:sub>
                              <m:r>
                                <a:rPr lang="en-US" i="1">
                                  <a:latin typeface="Cambria Math" panose="02040503050406030204" pitchFamily="18" charset="0"/>
                                  <a:ea typeface="Cambria Math" panose="02040503050406030204" pitchFamily="18" charset="0"/>
                                </a:rPr>
                                <m:t>𝑟</m:t>
                              </m:r>
                            </m:sub>
                          </m:sSub>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𝑃</m:t>
                              </m:r>
                            </m:e>
                            <m:sup>
                              <m:r>
                                <a:rPr lang="en-US" b="0" i="1" smtClean="0">
                                  <a:latin typeface="Cambria Math" panose="02040503050406030204" pitchFamily="18" charset="0"/>
                                  <a:ea typeface="Cambria Math" panose="02040503050406030204" pitchFamily="18" charset="0"/>
                                </a:rPr>
                                <m:t>3</m:t>
                              </m:r>
                            </m:sup>
                          </m:sSup>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𝐴</m:t>
                              </m:r>
                            </m:e>
                            <m:sup>
                              <m:r>
                                <a:rPr lang="en-US" b="0" i="1" smtClean="0">
                                  <a:latin typeface="Cambria Math" panose="02040503050406030204" pitchFamily="18" charset="0"/>
                                  <a:ea typeface="Cambria Math" panose="02040503050406030204" pitchFamily="18" charset="0"/>
                                </a:rPr>
                                <m:t>2</m:t>
                              </m:r>
                            </m:sup>
                          </m:sSup>
                        </m:e>
                      </m:d>
                    </m:oMath>
                  </m:oMathPara>
                </a14:m>
                <a:endParaRPr lang="en-US" dirty="0" smtClean="0"/>
              </a:p>
              <a:p>
                <a:pPr marL="0" indent="0">
                  <a:buNone/>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ea typeface="Cambria Math" panose="02040503050406030204" pitchFamily="18" charset="0"/>
                            </a:rPr>
                          </m:ctrlPr>
                        </m:fPr>
                        <m:num>
                          <m:r>
                            <a:rPr lang="en-US" i="1">
                              <a:latin typeface="Cambria Math" panose="02040503050406030204" pitchFamily="18" charset="0"/>
                              <a:ea typeface="Cambria Math" panose="02040503050406030204" pitchFamily="18" charset="0"/>
                            </a:rPr>
                            <m:t>𝑑</m:t>
                          </m:r>
                          <m:r>
                            <a:rPr lang="en-US" b="0" i="1" smtClean="0">
                              <a:latin typeface="Cambria Math" panose="02040503050406030204" pitchFamily="18" charset="0"/>
                              <a:ea typeface="Cambria Math" panose="02040503050406030204" pitchFamily="18" charset="0"/>
                            </a:rPr>
                            <m:t>𝑃</m:t>
                          </m:r>
                        </m:num>
                        <m:den>
                          <m:r>
                            <a:rPr lang="en-US" i="1">
                              <a:latin typeface="Cambria Math" panose="02040503050406030204" pitchFamily="18" charset="0"/>
                              <a:ea typeface="Cambria Math" panose="02040503050406030204" pitchFamily="18" charset="0"/>
                            </a:rPr>
                            <m:t>𝑑𝑡</m:t>
                          </m:r>
                        </m:den>
                      </m:f>
                      <m:r>
                        <a:rPr lang="en-US" i="1">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3</m:t>
                      </m:r>
                      <m:d>
                        <m:dPr>
                          <m:ctrlPr>
                            <a:rPr lang="en-US" i="1">
                              <a:latin typeface="Cambria Math" panose="02040503050406030204" pitchFamily="18" charset="0"/>
                              <a:ea typeface="Cambria Math" panose="02040503050406030204" pitchFamily="18" charset="0"/>
                            </a:rPr>
                          </m:ctrlPr>
                        </m:dPr>
                        <m:e>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𝑘</m:t>
                              </m:r>
                            </m:e>
                            <m:sub>
                              <m:r>
                                <a:rPr lang="en-US" i="1">
                                  <a:latin typeface="Cambria Math" panose="02040503050406030204" pitchFamily="18" charset="0"/>
                                  <a:ea typeface="Cambria Math" panose="02040503050406030204" pitchFamily="18" charset="0"/>
                                </a:rPr>
                                <m:t>𝑓</m:t>
                              </m:r>
                            </m:sub>
                          </m:sSub>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𝐴</m:t>
                              </m:r>
                            </m:e>
                            <m:sup>
                              <m:r>
                                <a:rPr lang="en-US" b="0" i="1" smtClean="0">
                                  <a:latin typeface="Cambria Math" panose="02040503050406030204" pitchFamily="18" charset="0"/>
                                  <a:ea typeface="Cambria Math" panose="02040503050406030204" pitchFamily="18" charset="0"/>
                                </a:rPr>
                                <m:t>4</m:t>
                              </m:r>
                            </m:sup>
                          </m:sSup>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𝐵</m:t>
                              </m:r>
                            </m:e>
                            <m:sup>
                              <m:r>
                                <a:rPr lang="en-US" i="1">
                                  <a:latin typeface="Cambria Math" panose="02040503050406030204" pitchFamily="18" charset="0"/>
                                  <a:ea typeface="Cambria Math" panose="02040503050406030204" pitchFamily="18" charset="0"/>
                                </a:rPr>
                                <m:t>2</m:t>
                              </m:r>
                            </m:sup>
                          </m:sSup>
                          <m:r>
                            <a:rPr lang="en-US" i="1">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𝑘</m:t>
                              </m:r>
                            </m:e>
                            <m:sub>
                              <m:r>
                                <a:rPr lang="en-US" i="1">
                                  <a:latin typeface="Cambria Math" panose="02040503050406030204" pitchFamily="18" charset="0"/>
                                  <a:ea typeface="Cambria Math" panose="02040503050406030204" pitchFamily="18" charset="0"/>
                                </a:rPr>
                                <m:t>𝑟</m:t>
                              </m:r>
                            </m:sub>
                          </m:sSub>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𝑃</m:t>
                              </m:r>
                            </m:e>
                            <m:sup>
                              <m:r>
                                <a:rPr lang="en-US" i="1">
                                  <a:latin typeface="Cambria Math" panose="02040503050406030204" pitchFamily="18" charset="0"/>
                                  <a:ea typeface="Cambria Math" panose="02040503050406030204" pitchFamily="18" charset="0"/>
                                </a:rPr>
                                <m:t>3</m:t>
                              </m:r>
                            </m:sup>
                          </m:sSup>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𝐴</m:t>
                              </m:r>
                            </m:e>
                            <m:sup>
                              <m:r>
                                <a:rPr lang="en-US" b="0" i="1" smtClean="0">
                                  <a:latin typeface="Cambria Math" panose="02040503050406030204" pitchFamily="18" charset="0"/>
                                  <a:ea typeface="Cambria Math" panose="02040503050406030204" pitchFamily="18" charset="0"/>
                                </a:rPr>
                                <m:t>2</m:t>
                              </m:r>
                            </m:sup>
                          </m:sSup>
                        </m:e>
                      </m:d>
                    </m:oMath>
                  </m:oMathPara>
                </a14:m>
                <a:endParaRPr lang="en-US" dirty="0" smtClean="0"/>
              </a:p>
              <a:p>
                <a:pPr marL="0" indent="0">
                  <a:buNone/>
                </a:pPr>
                <a:endParaRPr lang="en-US" dirty="0" smtClean="0"/>
              </a:p>
              <a:p>
                <a:pPr marL="0" indent="0">
                  <a:buNone/>
                </a:pPr>
                <a:endParaRPr lang="en-US" dirty="0" smtClean="0"/>
              </a:p>
              <a:p>
                <a:pPr marL="0" indent="0">
                  <a:buNone/>
                </a:pPr>
                <a:endParaRPr lang="en-US" dirty="0" smtClean="0"/>
              </a:p>
              <a:p>
                <a:pPr marL="0" indent="0">
                  <a:buNone/>
                </a:pPr>
                <a:endParaRPr lang="en-US" dirty="0" smtClean="0"/>
              </a:p>
              <a:p>
                <a:pPr marL="0" indent="0">
                  <a:buNone/>
                </a:pPr>
                <a:endParaRPr lang="en-US" dirty="0"/>
              </a:p>
              <a:p>
                <a:pPr marL="0" indent="0">
                  <a:buNone/>
                </a:pPr>
                <a:endParaRPr lang="en-US" dirty="0"/>
              </a:p>
              <a:p>
                <a:pPr marL="0" indent="0">
                  <a:buNone/>
                </a:pPr>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57200" y="850022"/>
                <a:ext cx="7940336" cy="2038919"/>
              </a:xfrm>
              <a:blipFill rotWithShape="0">
                <a:blip r:embed="rId2"/>
                <a:stretch>
                  <a:fillRect l="-1919" t="-3881" b="-176418"/>
                </a:stretch>
              </a:blipFill>
            </p:spPr>
            <p:txBody>
              <a:bodyPr/>
              <a:lstStyle/>
              <a:p>
                <a:r>
                  <a:rPr lang="en-US">
                    <a:noFill/>
                  </a:rPr>
                  <a:t> </a:t>
                </a:r>
              </a:p>
            </p:txBody>
          </p:sp>
        </mc:Fallback>
      </mc:AlternateContent>
      <p:sp>
        <p:nvSpPr>
          <p:cNvPr id="8" name="Content Placeholder 2"/>
          <p:cNvSpPr txBox="1">
            <a:spLocks/>
          </p:cNvSpPr>
          <p:nvPr/>
        </p:nvSpPr>
        <p:spPr>
          <a:xfrm>
            <a:off x="457200" y="4191000"/>
            <a:ext cx="8229600" cy="6858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endParaRPr lang="en-US" dirty="0"/>
          </a:p>
        </p:txBody>
      </p:sp>
      <p:pic>
        <p:nvPicPr>
          <p:cNvPr id="7" name="Picture 6"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9"/>
          <p:cNvSpPr/>
          <p:nvPr/>
        </p:nvSpPr>
        <p:spPr>
          <a:xfrm>
            <a:off x="1008357" y="1564673"/>
            <a:ext cx="304800" cy="457200"/>
          </a:xfrm>
          <a:prstGeom prst="rect">
            <a:avLst/>
          </a:prstGeom>
          <a:solidFill>
            <a:srgbClr val="92D05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3190045" y="1564673"/>
            <a:ext cx="284270" cy="457200"/>
          </a:xfrm>
          <a:prstGeom prst="rect">
            <a:avLst/>
          </a:prstGeom>
          <a:solidFill>
            <a:srgbClr val="00B05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2061101" y="1564673"/>
            <a:ext cx="327734" cy="457200"/>
          </a:xfrm>
          <a:prstGeom prst="rect">
            <a:avLst/>
          </a:prstGeom>
          <a:solidFill>
            <a:srgbClr val="FF000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4179342" y="1564673"/>
            <a:ext cx="241732" cy="457200"/>
          </a:xfrm>
          <a:prstGeom prst="rect">
            <a:avLst/>
          </a:prstGeom>
          <a:solidFill>
            <a:srgbClr val="FFC00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5250305" y="1564673"/>
            <a:ext cx="236095" cy="457200"/>
          </a:xfrm>
          <a:prstGeom prst="rect">
            <a:avLst/>
          </a:prstGeom>
          <a:solidFill>
            <a:srgbClr val="92D05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7248344" y="1564673"/>
            <a:ext cx="284270" cy="457200"/>
          </a:xfrm>
          <a:prstGeom prst="rect">
            <a:avLst/>
          </a:prstGeom>
          <a:solidFill>
            <a:srgbClr val="00B05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6098863" y="1564673"/>
            <a:ext cx="327734" cy="457200"/>
          </a:xfrm>
          <a:prstGeom prst="rect">
            <a:avLst/>
          </a:prstGeom>
          <a:solidFill>
            <a:srgbClr val="FF000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3962400" y="2572426"/>
            <a:ext cx="209922" cy="316515"/>
          </a:xfrm>
          <a:prstGeom prst="rect">
            <a:avLst/>
          </a:prstGeom>
          <a:solidFill>
            <a:srgbClr val="92D05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4469166" y="2600200"/>
            <a:ext cx="152400" cy="304800"/>
          </a:xfrm>
          <a:prstGeom prst="rect">
            <a:avLst/>
          </a:prstGeom>
          <a:solidFill>
            <a:srgbClr val="FF000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5826712" y="2608680"/>
            <a:ext cx="178568" cy="280262"/>
          </a:xfrm>
          <a:prstGeom prst="rect">
            <a:avLst/>
          </a:prstGeom>
          <a:solidFill>
            <a:srgbClr val="00B05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6248400" y="2572426"/>
            <a:ext cx="214080" cy="275549"/>
          </a:xfrm>
          <a:prstGeom prst="rect">
            <a:avLst/>
          </a:prstGeom>
          <a:solidFill>
            <a:srgbClr val="FFC00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4249904" y="3931509"/>
            <a:ext cx="209922" cy="316515"/>
          </a:xfrm>
          <a:prstGeom prst="rect">
            <a:avLst/>
          </a:prstGeom>
          <a:solidFill>
            <a:srgbClr val="92D05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4756670" y="3959283"/>
            <a:ext cx="152400" cy="304800"/>
          </a:xfrm>
          <a:prstGeom prst="rect">
            <a:avLst/>
          </a:prstGeom>
          <a:solidFill>
            <a:srgbClr val="FF000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6114216" y="3967763"/>
            <a:ext cx="178568" cy="280262"/>
          </a:xfrm>
          <a:prstGeom prst="rect">
            <a:avLst/>
          </a:prstGeom>
          <a:solidFill>
            <a:srgbClr val="00B05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p:cNvSpPr/>
          <p:nvPr/>
        </p:nvSpPr>
        <p:spPr>
          <a:xfrm>
            <a:off x="6535904" y="3931509"/>
            <a:ext cx="214080" cy="275549"/>
          </a:xfrm>
          <a:prstGeom prst="rect">
            <a:avLst/>
          </a:prstGeom>
          <a:solidFill>
            <a:srgbClr val="FFC00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p:cNvSpPr/>
          <p:nvPr/>
        </p:nvSpPr>
        <p:spPr>
          <a:xfrm>
            <a:off x="4288833" y="4860742"/>
            <a:ext cx="209922" cy="316515"/>
          </a:xfrm>
          <a:prstGeom prst="rect">
            <a:avLst/>
          </a:prstGeom>
          <a:solidFill>
            <a:srgbClr val="92D05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p:cNvSpPr/>
          <p:nvPr/>
        </p:nvSpPr>
        <p:spPr>
          <a:xfrm>
            <a:off x="4795599" y="4888516"/>
            <a:ext cx="152400" cy="304800"/>
          </a:xfrm>
          <a:prstGeom prst="rect">
            <a:avLst/>
          </a:prstGeom>
          <a:solidFill>
            <a:srgbClr val="FF000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p:nvSpPr>
        <p:spPr>
          <a:xfrm>
            <a:off x="6153145" y="4896996"/>
            <a:ext cx="178568" cy="280262"/>
          </a:xfrm>
          <a:prstGeom prst="rect">
            <a:avLst/>
          </a:prstGeom>
          <a:solidFill>
            <a:srgbClr val="00B05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p:cNvSpPr/>
          <p:nvPr/>
        </p:nvSpPr>
        <p:spPr>
          <a:xfrm>
            <a:off x="6574833" y="4860742"/>
            <a:ext cx="214080" cy="275549"/>
          </a:xfrm>
          <a:prstGeom prst="rect">
            <a:avLst/>
          </a:prstGeom>
          <a:solidFill>
            <a:srgbClr val="FFC00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a:off x="4140968" y="5761733"/>
            <a:ext cx="209922" cy="316515"/>
          </a:xfrm>
          <a:prstGeom prst="rect">
            <a:avLst/>
          </a:prstGeom>
          <a:solidFill>
            <a:srgbClr val="92D05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a:off x="4647734" y="5789507"/>
            <a:ext cx="152400" cy="304800"/>
          </a:xfrm>
          <a:prstGeom prst="rect">
            <a:avLst/>
          </a:prstGeom>
          <a:solidFill>
            <a:srgbClr val="FF000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p:cNvSpPr/>
          <p:nvPr/>
        </p:nvSpPr>
        <p:spPr>
          <a:xfrm>
            <a:off x="6005280" y="5797987"/>
            <a:ext cx="178568" cy="280262"/>
          </a:xfrm>
          <a:prstGeom prst="rect">
            <a:avLst/>
          </a:prstGeom>
          <a:solidFill>
            <a:srgbClr val="00B05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p:cNvSpPr/>
          <p:nvPr/>
        </p:nvSpPr>
        <p:spPr>
          <a:xfrm>
            <a:off x="6426968" y="5761733"/>
            <a:ext cx="214080" cy="275549"/>
          </a:xfrm>
          <a:prstGeom prst="rect">
            <a:avLst/>
          </a:prstGeom>
          <a:solidFill>
            <a:srgbClr val="FFC00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p:cNvSpPr/>
          <p:nvPr/>
        </p:nvSpPr>
        <p:spPr>
          <a:xfrm>
            <a:off x="3505200" y="3278293"/>
            <a:ext cx="304800" cy="457200"/>
          </a:xfrm>
          <a:prstGeom prst="rect">
            <a:avLst/>
          </a:prstGeom>
          <a:solidFill>
            <a:srgbClr val="92D05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p:cNvSpPr/>
          <p:nvPr/>
        </p:nvSpPr>
        <p:spPr>
          <a:xfrm>
            <a:off x="4236311" y="3261428"/>
            <a:ext cx="241732" cy="457200"/>
          </a:xfrm>
          <a:prstGeom prst="rect">
            <a:avLst/>
          </a:prstGeom>
          <a:solidFill>
            <a:srgbClr val="FFC00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p:cNvSpPr/>
          <p:nvPr/>
        </p:nvSpPr>
        <p:spPr>
          <a:xfrm>
            <a:off x="5276386" y="3261428"/>
            <a:ext cx="241732" cy="457200"/>
          </a:xfrm>
          <a:prstGeom prst="rect">
            <a:avLst/>
          </a:prstGeom>
          <a:solidFill>
            <a:srgbClr val="00B0F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p:cNvSpPr/>
          <p:nvPr/>
        </p:nvSpPr>
        <p:spPr>
          <a:xfrm>
            <a:off x="3207335" y="3992081"/>
            <a:ext cx="241732" cy="457200"/>
          </a:xfrm>
          <a:prstGeom prst="rect">
            <a:avLst/>
          </a:prstGeom>
          <a:solidFill>
            <a:srgbClr val="00B0F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p:cNvSpPr/>
          <p:nvPr/>
        </p:nvSpPr>
        <p:spPr>
          <a:xfrm>
            <a:off x="3207335" y="4948657"/>
            <a:ext cx="327734" cy="457200"/>
          </a:xfrm>
          <a:prstGeom prst="rect">
            <a:avLst/>
          </a:prstGeom>
          <a:solidFill>
            <a:srgbClr val="FF000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p:cNvSpPr/>
          <p:nvPr/>
        </p:nvSpPr>
        <p:spPr>
          <a:xfrm>
            <a:off x="3043931" y="5849648"/>
            <a:ext cx="284270" cy="457200"/>
          </a:xfrm>
          <a:prstGeom prst="rect">
            <a:avLst/>
          </a:prstGeom>
          <a:solidFill>
            <a:srgbClr val="00B05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867320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8852"/>
            <a:ext cx="9144000" cy="943251"/>
          </a:xfrm>
        </p:spPr>
        <p:txBody>
          <a:bodyPr/>
          <a:lstStyle/>
          <a:p>
            <a:r>
              <a:rPr lang="en-US" b="1" dirty="0">
                <a:solidFill>
                  <a:srgbClr val="0000CC"/>
                </a:solidFill>
              </a:rPr>
              <a:t>R</a:t>
            </a:r>
            <a:r>
              <a:rPr lang="en-US" b="1" dirty="0" smtClean="0">
                <a:solidFill>
                  <a:srgbClr val="0000CC"/>
                </a:solidFill>
              </a:rPr>
              <a:t>eversible Mass-Action Kinetics</a:t>
            </a:r>
            <a:endParaRPr lang="en-US" b="1" dirty="0">
              <a:solidFill>
                <a:srgbClr val="0000CC"/>
              </a:solidFill>
            </a:endParaRP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57200" y="850022"/>
                <a:ext cx="7940336" cy="2038919"/>
              </a:xfrm>
            </p:spPr>
            <p:txBody>
              <a:bodyPr>
                <a:noAutofit/>
              </a:bodyPr>
              <a:lstStyle/>
              <a:p>
                <a:pPr marL="0" indent="0">
                  <a:buNone/>
                </a:pPr>
                <a:r>
                  <a:rPr lang="en-US" dirty="0" smtClean="0">
                    <a:ea typeface="Cambria Math" panose="02040503050406030204" pitchFamily="18" charset="0"/>
                  </a:rPr>
                  <a:t>Examples:</a:t>
                </a:r>
              </a:p>
              <a:p>
                <a:pPr marL="0" indent="0">
                  <a:buNone/>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ea typeface="Cambria Math" panose="02040503050406030204" pitchFamily="18" charset="0"/>
                        </a:rPr>
                        <m:t>2</m:t>
                      </m:r>
                      <m:r>
                        <a:rPr lang="en-US" i="1">
                          <a:latin typeface="Cambria Math" panose="02040503050406030204" pitchFamily="18" charset="0"/>
                          <a:ea typeface="Cambria Math" panose="02040503050406030204" pitchFamily="18" charset="0"/>
                        </a:rPr>
                        <m:t>𝐴</m:t>
                      </m:r>
                      <m:r>
                        <a:rPr lang="en-US" i="1">
                          <a:latin typeface="Cambria Math" panose="02040503050406030204" pitchFamily="18" charset="0"/>
                          <a:ea typeface="Cambria Math" panose="02040503050406030204" pitchFamily="18" charset="0"/>
                        </a:rPr>
                        <m:t>+2 </m:t>
                      </m:r>
                      <m:r>
                        <a:rPr lang="en-US" i="1">
                          <a:latin typeface="Cambria Math" panose="02040503050406030204" pitchFamily="18" charset="0"/>
                          <a:ea typeface="Cambria Math" panose="02040503050406030204" pitchFamily="18" charset="0"/>
                        </a:rPr>
                        <m:t>𝐵</m:t>
                      </m:r>
                      <m:groupChr>
                        <m:groupChrPr>
                          <m:chr m:val="↔"/>
                          <m:vertJc m:val="bot"/>
                          <m:ctrlPr>
                            <a:rPr lang="el-GR" i="1">
                              <a:latin typeface="Cambria Math" panose="02040503050406030204" pitchFamily="18" charset="0"/>
                              <a:ea typeface="Cambria Math" panose="02040503050406030204" pitchFamily="18" charset="0"/>
                            </a:rPr>
                          </m:ctrlPr>
                        </m:groupChrPr>
                        <m:e>
                          <m:sSub>
                            <m:sSubPr>
                              <m:ctrlPr>
                                <a:rPr lang="en-US" b="0" i="1" smtClean="0">
                                  <a:latin typeface="Cambria Math" panose="02040503050406030204" pitchFamily="18" charset="0"/>
                                  <a:ea typeface="Cambria Math" panose="02040503050406030204" pitchFamily="18" charset="0"/>
                                </a:rPr>
                              </m:ctrlPr>
                            </m:sSubPr>
                            <m:e>
                              <m:r>
                                <m:rPr>
                                  <m:brk m:alnAt="2"/>
                                </m:rPr>
                                <a:rPr lang="en-US" i="1">
                                  <a:latin typeface="Cambria Math" panose="02040503050406030204" pitchFamily="18" charset="0"/>
                                  <a:ea typeface="Cambria Math" panose="02040503050406030204" pitchFamily="18" charset="0"/>
                                </a:rPr>
                                <m:t>𝑣</m:t>
                              </m:r>
                            </m:e>
                            <m:sub>
                              <m:r>
                                <m:rPr>
                                  <m:brk m:alnAt="2"/>
                                </m:rPr>
                                <a:rPr lang="en-US" b="0" i="1" smtClean="0">
                                  <a:latin typeface="Cambria Math" panose="02040503050406030204" pitchFamily="18" charset="0"/>
                                  <a:ea typeface="Cambria Math" panose="02040503050406030204" pitchFamily="18" charset="0"/>
                                </a:rPr>
                                <m:t>1</m:t>
                              </m:r>
                            </m:sub>
                          </m:sSub>
                        </m:e>
                      </m:groupChr>
                      <m:r>
                        <a:rPr lang="en-US" b="0" i="1" smtClean="0">
                          <a:latin typeface="Cambria Math" panose="02040503050406030204" pitchFamily="18" charset="0"/>
                          <a:ea typeface="Cambria Math" panose="02040503050406030204" pitchFamily="18" charset="0"/>
                        </a:rPr>
                        <m:t>3</m:t>
                      </m:r>
                      <m:r>
                        <a:rPr lang="en-US" i="1">
                          <a:latin typeface="Cambria Math" panose="02040503050406030204" pitchFamily="18" charset="0"/>
                          <a:ea typeface="Cambria Math" panose="02040503050406030204" pitchFamily="18" charset="0"/>
                        </a:rPr>
                        <m:t>𝑃</m:t>
                      </m:r>
                    </m:oMath>
                  </m:oMathPara>
                </a14:m>
                <a:endParaRPr lang="en-US" i="1" dirty="0" smtClean="0">
                  <a:latin typeface="Cambria Math" panose="02040503050406030204" pitchFamily="18" charset="0"/>
                  <a:ea typeface="Cambria Math" panose="02040503050406030204" pitchFamily="18" charset="0"/>
                </a:endParaRPr>
              </a:p>
              <a:p>
                <a:pPr marL="0" indent="0">
                  <a:buNone/>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𝑣</m:t>
                          </m:r>
                        </m:e>
                        <m:sub>
                          <m:r>
                            <a:rPr lang="en-US" b="0" i="1" smtClean="0">
                              <a:latin typeface="Cambria Math" panose="02040503050406030204" pitchFamily="18" charset="0"/>
                              <a:ea typeface="Cambria Math" panose="02040503050406030204" pitchFamily="18" charset="0"/>
                            </a:rPr>
                            <m:t>1</m:t>
                          </m:r>
                        </m:sub>
                      </m:sSub>
                      <m:r>
                        <a:rPr lang="en-US" i="1">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𝑘</m:t>
                          </m:r>
                        </m:e>
                        <m:sub>
                          <m:r>
                            <a:rPr lang="en-US" b="0" i="1" smtClean="0">
                              <a:latin typeface="Cambria Math" panose="02040503050406030204" pitchFamily="18" charset="0"/>
                              <a:ea typeface="Cambria Math" panose="02040503050406030204" pitchFamily="18" charset="0"/>
                            </a:rPr>
                            <m:t>𝑓</m:t>
                          </m:r>
                        </m:sub>
                      </m:sSub>
                      <m:sSup>
                        <m:sSupPr>
                          <m:ctrlPr>
                            <a:rPr lang="en-US" b="0" i="1" smtClean="0">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𝐴</m:t>
                          </m:r>
                        </m:e>
                        <m:sup>
                          <m:r>
                            <a:rPr lang="en-US" b="0" i="1" smtClean="0">
                              <a:latin typeface="Cambria Math" panose="02040503050406030204" pitchFamily="18" charset="0"/>
                              <a:ea typeface="Cambria Math" panose="02040503050406030204" pitchFamily="18" charset="0"/>
                            </a:rPr>
                            <m:t>2</m:t>
                          </m:r>
                        </m:sup>
                      </m:sSup>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𝐵</m:t>
                          </m:r>
                        </m:e>
                        <m:sup>
                          <m:r>
                            <a:rPr lang="en-US" b="0" i="1" smtClean="0">
                              <a:latin typeface="Cambria Math" panose="02040503050406030204" pitchFamily="18" charset="0"/>
                              <a:ea typeface="Cambria Math" panose="02040503050406030204" pitchFamily="18" charset="0"/>
                            </a:rPr>
                            <m:t>2</m:t>
                          </m:r>
                        </m:sup>
                      </m:sSup>
                      <m:r>
                        <a:rPr lang="en-US" i="1">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𝑘</m:t>
                          </m:r>
                        </m:e>
                        <m:sub>
                          <m:r>
                            <a:rPr lang="en-US" b="0" i="1" smtClean="0">
                              <a:latin typeface="Cambria Math" panose="02040503050406030204" pitchFamily="18" charset="0"/>
                              <a:ea typeface="Cambria Math" panose="02040503050406030204" pitchFamily="18" charset="0"/>
                            </a:rPr>
                            <m:t>𝑟</m:t>
                          </m:r>
                        </m:sub>
                      </m:sSub>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𝑃</m:t>
                          </m:r>
                        </m:e>
                        <m:sup>
                          <m:r>
                            <a:rPr lang="en-US" b="0" i="1" smtClean="0">
                              <a:latin typeface="Cambria Math" panose="02040503050406030204" pitchFamily="18" charset="0"/>
                              <a:ea typeface="Cambria Math" panose="02040503050406030204" pitchFamily="18" charset="0"/>
                            </a:rPr>
                            <m:t>3</m:t>
                          </m:r>
                        </m:sup>
                      </m:sSup>
                    </m:oMath>
                  </m:oMathPara>
                </a14:m>
                <a:endParaRPr lang="en-US" dirty="0" smtClean="0"/>
              </a:p>
              <a:p>
                <a:pPr marL="0" indent="0">
                  <a:buNone/>
                </a:pPr>
                <a:r>
                  <a:rPr lang="en-US" dirty="0" smtClean="0"/>
                  <a:t>Note that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𝑐</m:t>
                        </m:r>
                      </m:e>
                      <m:sub>
                        <m:r>
                          <a:rPr lang="en-US" i="1" dirty="0" smtClean="0">
                            <a:latin typeface="Cambria Math" panose="02040503050406030204" pitchFamily="18" charset="0"/>
                          </a:rPr>
                          <m:t>𝑎</m:t>
                        </m:r>
                      </m:sub>
                    </m:sSub>
                    <m:r>
                      <a:rPr lang="en-US" i="1" dirty="0" smtClean="0">
                        <a:latin typeface="Cambria Math" panose="02040503050406030204" pitchFamily="18" charset="0"/>
                      </a:rPr>
                      <m:t>=−</m:t>
                    </m:r>
                    <m:r>
                      <a:rPr lang="en-US" b="0" i="1" dirty="0" smtClean="0">
                        <a:latin typeface="Cambria Math" panose="02040503050406030204" pitchFamily="18" charset="0"/>
                      </a:rPr>
                      <m:t>2</m:t>
                    </m:r>
                    <m:r>
                      <a:rPr lang="en-US" i="1" dirty="0" smtClean="0">
                        <a:latin typeface="Cambria Math" panose="02040503050406030204" pitchFamily="18" charset="0"/>
                      </a:rPr>
                      <m:t>+</m:t>
                    </m:r>
                    <m:r>
                      <a:rPr lang="en-US" b="0" i="1" dirty="0" smtClean="0">
                        <a:latin typeface="Cambria Math" panose="02040503050406030204" pitchFamily="18" charset="0"/>
                      </a:rPr>
                      <m:t>0</m:t>
                    </m:r>
                    <m:r>
                      <a:rPr lang="en-US" i="1" dirty="0" smtClean="0">
                        <a:latin typeface="Cambria Math" panose="02040503050406030204" pitchFamily="18" charset="0"/>
                      </a:rPr>
                      <m:t>=−</m:t>
                    </m:r>
                  </m:oMath>
                </a14:m>
                <a:r>
                  <a:rPr lang="en-US" dirty="0" smtClean="0"/>
                  <a:t>2</a:t>
                </a:r>
              </a:p>
              <a:p>
                <a:pPr marL="0" indent="0">
                  <a:buNone/>
                </a:pPr>
                <a14:m>
                  <m:oMathPara xmlns:m="http://schemas.openxmlformats.org/officeDocument/2006/math">
                    <m:oMathParaPr>
                      <m:jc m:val="centerGroup"/>
                    </m:oMathParaPr>
                    <m:oMath xmlns:m="http://schemas.openxmlformats.org/officeDocument/2006/math">
                      <m:f>
                        <m:fPr>
                          <m:ctrlPr>
                            <a:rPr lang="en-US" b="0" i="1" smtClean="0">
                              <a:latin typeface="Cambria Math" panose="02040503050406030204" pitchFamily="18" charset="0"/>
                              <a:ea typeface="Cambria Math" panose="02040503050406030204" pitchFamily="18" charset="0"/>
                            </a:rPr>
                          </m:ctrlPr>
                        </m:fPr>
                        <m:num>
                          <m:r>
                            <a:rPr lang="en-US" b="0" i="1" smtClean="0">
                              <a:latin typeface="Cambria Math" panose="02040503050406030204" pitchFamily="18" charset="0"/>
                              <a:ea typeface="Cambria Math" panose="02040503050406030204" pitchFamily="18" charset="0"/>
                            </a:rPr>
                            <m:t>𝑑𝐴</m:t>
                          </m:r>
                        </m:num>
                        <m:den>
                          <m:r>
                            <a:rPr lang="en-US" b="0" i="1" smtClean="0">
                              <a:latin typeface="Cambria Math" panose="02040503050406030204" pitchFamily="18" charset="0"/>
                              <a:ea typeface="Cambria Math" panose="02040503050406030204" pitchFamily="18" charset="0"/>
                            </a:rPr>
                            <m:t>𝑑𝑡</m:t>
                          </m:r>
                        </m:den>
                      </m:f>
                      <m:r>
                        <a:rPr lang="en-US" b="0" i="1" smtClean="0">
                          <a:latin typeface="Cambria Math" panose="02040503050406030204" pitchFamily="18" charset="0"/>
                          <a:ea typeface="Cambria Math" panose="02040503050406030204" pitchFamily="18" charset="0"/>
                        </a:rPr>
                        <m:t>=−2</m:t>
                      </m:r>
                      <m:d>
                        <m:dPr>
                          <m:ctrlPr>
                            <a:rPr lang="en-US" b="0" i="1" smtClean="0">
                              <a:latin typeface="Cambria Math" panose="02040503050406030204" pitchFamily="18" charset="0"/>
                              <a:ea typeface="Cambria Math" panose="02040503050406030204" pitchFamily="18" charset="0"/>
                            </a:rPr>
                          </m:ctrlPr>
                        </m:dPr>
                        <m:e>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𝑘</m:t>
                              </m:r>
                            </m:e>
                            <m:sub>
                              <m:r>
                                <a:rPr lang="en-US" i="1">
                                  <a:latin typeface="Cambria Math" panose="02040503050406030204" pitchFamily="18" charset="0"/>
                                  <a:ea typeface="Cambria Math" panose="02040503050406030204" pitchFamily="18" charset="0"/>
                                </a:rPr>
                                <m:t>𝑓</m:t>
                              </m:r>
                            </m:sub>
                          </m:sSub>
                          <m:sSup>
                            <m:sSupPr>
                              <m:ctrlPr>
                                <a:rPr lang="en-US" b="0" i="1" smtClean="0">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𝐴</m:t>
                              </m:r>
                            </m:e>
                            <m:sup>
                              <m:r>
                                <a:rPr lang="en-US" b="0" i="1" smtClean="0">
                                  <a:latin typeface="Cambria Math" panose="02040503050406030204" pitchFamily="18" charset="0"/>
                                  <a:ea typeface="Cambria Math" panose="02040503050406030204" pitchFamily="18" charset="0"/>
                                </a:rPr>
                                <m:t>2</m:t>
                              </m:r>
                            </m:sup>
                          </m:sSup>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𝐵</m:t>
                              </m:r>
                            </m:e>
                            <m:sup>
                              <m:r>
                                <a:rPr lang="en-US" b="0" i="1" smtClean="0">
                                  <a:latin typeface="Cambria Math" panose="02040503050406030204" pitchFamily="18" charset="0"/>
                                  <a:ea typeface="Cambria Math" panose="02040503050406030204" pitchFamily="18" charset="0"/>
                                </a:rPr>
                                <m:t>2</m:t>
                              </m:r>
                            </m:sup>
                          </m:sSup>
                          <m:r>
                            <a:rPr lang="en-US" i="1">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𝑘</m:t>
                              </m:r>
                            </m:e>
                            <m:sub>
                              <m:r>
                                <a:rPr lang="en-US" i="1">
                                  <a:latin typeface="Cambria Math" panose="02040503050406030204" pitchFamily="18" charset="0"/>
                                  <a:ea typeface="Cambria Math" panose="02040503050406030204" pitchFamily="18" charset="0"/>
                                </a:rPr>
                                <m:t>𝑟</m:t>
                              </m:r>
                            </m:sub>
                          </m:sSub>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𝑃</m:t>
                              </m:r>
                            </m:e>
                            <m:sup>
                              <m:r>
                                <a:rPr lang="en-US" b="0" i="1" smtClean="0">
                                  <a:latin typeface="Cambria Math" panose="02040503050406030204" pitchFamily="18" charset="0"/>
                                  <a:ea typeface="Cambria Math" panose="02040503050406030204" pitchFamily="18" charset="0"/>
                                </a:rPr>
                                <m:t>3</m:t>
                              </m:r>
                            </m:sup>
                          </m:sSup>
                        </m:e>
                      </m:d>
                    </m:oMath>
                  </m:oMathPara>
                </a14:m>
                <a:endParaRPr lang="en-US" dirty="0" smtClean="0"/>
              </a:p>
              <a:p>
                <a:pPr marL="0" indent="0">
                  <a:buNone/>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ea typeface="Cambria Math" panose="02040503050406030204" pitchFamily="18" charset="0"/>
                            </a:rPr>
                          </m:ctrlPr>
                        </m:fPr>
                        <m:num>
                          <m:r>
                            <a:rPr lang="en-US" i="1">
                              <a:latin typeface="Cambria Math" panose="02040503050406030204" pitchFamily="18" charset="0"/>
                              <a:ea typeface="Cambria Math" panose="02040503050406030204" pitchFamily="18" charset="0"/>
                            </a:rPr>
                            <m:t>𝑑</m:t>
                          </m:r>
                          <m:r>
                            <a:rPr lang="en-US" b="0" i="1" smtClean="0">
                              <a:latin typeface="Cambria Math" panose="02040503050406030204" pitchFamily="18" charset="0"/>
                              <a:ea typeface="Cambria Math" panose="02040503050406030204" pitchFamily="18" charset="0"/>
                            </a:rPr>
                            <m:t>𝐵</m:t>
                          </m:r>
                        </m:num>
                        <m:den>
                          <m:r>
                            <a:rPr lang="en-US" i="1">
                              <a:latin typeface="Cambria Math" panose="02040503050406030204" pitchFamily="18" charset="0"/>
                              <a:ea typeface="Cambria Math" panose="02040503050406030204" pitchFamily="18" charset="0"/>
                            </a:rPr>
                            <m:t>𝑑𝑡</m:t>
                          </m:r>
                        </m:den>
                      </m:f>
                      <m:r>
                        <a:rPr lang="en-US" i="1">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m:t>
                      </m:r>
                      <m:r>
                        <a:rPr lang="en-US" i="1" smtClean="0">
                          <a:latin typeface="Cambria Math" panose="02040503050406030204" pitchFamily="18" charset="0"/>
                          <a:ea typeface="Cambria Math" panose="02040503050406030204" pitchFamily="18" charset="0"/>
                        </a:rPr>
                        <m:t>2</m:t>
                      </m:r>
                      <m:d>
                        <m:dPr>
                          <m:ctrlPr>
                            <a:rPr lang="en-US" i="1">
                              <a:latin typeface="Cambria Math" panose="02040503050406030204" pitchFamily="18" charset="0"/>
                              <a:ea typeface="Cambria Math" panose="02040503050406030204" pitchFamily="18" charset="0"/>
                            </a:rPr>
                          </m:ctrlPr>
                        </m:dPr>
                        <m:e>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𝑘</m:t>
                              </m:r>
                            </m:e>
                            <m:sub>
                              <m:r>
                                <a:rPr lang="en-US" i="1">
                                  <a:latin typeface="Cambria Math" panose="02040503050406030204" pitchFamily="18" charset="0"/>
                                  <a:ea typeface="Cambria Math" panose="02040503050406030204" pitchFamily="18" charset="0"/>
                                </a:rPr>
                                <m:t>𝑓</m:t>
                              </m:r>
                            </m:sub>
                          </m:sSub>
                          <m:sSup>
                            <m:sSupPr>
                              <m:ctrlPr>
                                <a:rPr lang="en-US" b="0" i="1" smtClean="0">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𝐴</m:t>
                              </m:r>
                            </m:e>
                            <m:sup>
                              <m:r>
                                <a:rPr lang="en-US" b="0" i="1" smtClean="0">
                                  <a:latin typeface="Cambria Math" panose="02040503050406030204" pitchFamily="18" charset="0"/>
                                  <a:ea typeface="Cambria Math" panose="02040503050406030204" pitchFamily="18" charset="0"/>
                                </a:rPr>
                                <m:t>2</m:t>
                              </m:r>
                            </m:sup>
                          </m:sSup>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𝐵</m:t>
                              </m:r>
                            </m:e>
                            <m:sup>
                              <m:r>
                                <a:rPr lang="en-US" i="1">
                                  <a:latin typeface="Cambria Math" panose="02040503050406030204" pitchFamily="18" charset="0"/>
                                  <a:ea typeface="Cambria Math" panose="02040503050406030204" pitchFamily="18" charset="0"/>
                                </a:rPr>
                                <m:t>2</m:t>
                              </m:r>
                            </m:sup>
                          </m:sSup>
                          <m:r>
                            <a:rPr lang="en-US" i="1">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𝑘</m:t>
                              </m:r>
                            </m:e>
                            <m:sub>
                              <m:r>
                                <a:rPr lang="en-US" i="1">
                                  <a:latin typeface="Cambria Math" panose="02040503050406030204" pitchFamily="18" charset="0"/>
                                  <a:ea typeface="Cambria Math" panose="02040503050406030204" pitchFamily="18" charset="0"/>
                                </a:rPr>
                                <m:t>𝑟</m:t>
                              </m:r>
                            </m:sub>
                          </m:sSub>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𝑃</m:t>
                              </m:r>
                            </m:e>
                            <m:sup>
                              <m:r>
                                <a:rPr lang="en-US" i="1">
                                  <a:latin typeface="Cambria Math" panose="02040503050406030204" pitchFamily="18" charset="0"/>
                                  <a:ea typeface="Cambria Math" panose="02040503050406030204" pitchFamily="18" charset="0"/>
                                </a:rPr>
                                <m:t>3</m:t>
                              </m:r>
                            </m:sup>
                          </m:sSup>
                        </m:e>
                      </m:d>
                    </m:oMath>
                  </m:oMathPara>
                </a14:m>
                <a:endParaRPr lang="en-US" dirty="0" smtClean="0"/>
              </a:p>
              <a:p>
                <a:pPr marL="0" indent="0">
                  <a:buNone/>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ea typeface="Cambria Math" panose="02040503050406030204" pitchFamily="18" charset="0"/>
                            </a:rPr>
                          </m:ctrlPr>
                        </m:fPr>
                        <m:num>
                          <m:r>
                            <a:rPr lang="en-US" i="1">
                              <a:latin typeface="Cambria Math" panose="02040503050406030204" pitchFamily="18" charset="0"/>
                              <a:ea typeface="Cambria Math" panose="02040503050406030204" pitchFamily="18" charset="0"/>
                            </a:rPr>
                            <m:t>𝑑</m:t>
                          </m:r>
                          <m:r>
                            <a:rPr lang="en-US" b="0" i="1" smtClean="0">
                              <a:latin typeface="Cambria Math" panose="02040503050406030204" pitchFamily="18" charset="0"/>
                              <a:ea typeface="Cambria Math" panose="02040503050406030204" pitchFamily="18" charset="0"/>
                            </a:rPr>
                            <m:t>𝑃</m:t>
                          </m:r>
                        </m:num>
                        <m:den>
                          <m:r>
                            <a:rPr lang="en-US" i="1">
                              <a:latin typeface="Cambria Math" panose="02040503050406030204" pitchFamily="18" charset="0"/>
                              <a:ea typeface="Cambria Math" panose="02040503050406030204" pitchFamily="18" charset="0"/>
                            </a:rPr>
                            <m:t>𝑑𝑡</m:t>
                          </m:r>
                        </m:den>
                      </m:f>
                      <m:r>
                        <a:rPr lang="en-US" i="1">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3</m:t>
                      </m:r>
                      <m:d>
                        <m:dPr>
                          <m:ctrlPr>
                            <a:rPr lang="en-US" i="1">
                              <a:latin typeface="Cambria Math" panose="02040503050406030204" pitchFamily="18" charset="0"/>
                              <a:ea typeface="Cambria Math" panose="02040503050406030204" pitchFamily="18" charset="0"/>
                            </a:rPr>
                          </m:ctrlPr>
                        </m:dPr>
                        <m:e>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𝑘</m:t>
                              </m:r>
                            </m:e>
                            <m:sub>
                              <m:r>
                                <a:rPr lang="en-US" i="1">
                                  <a:latin typeface="Cambria Math" panose="02040503050406030204" pitchFamily="18" charset="0"/>
                                  <a:ea typeface="Cambria Math" panose="02040503050406030204" pitchFamily="18" charset="0"/>
                                </a:rPr>
                                <m:t>𝑓</m:t>
                              </m:r>
                            </m:sub>
                          </m:sSub>
                          <m:sSup>
                            <m:sSupPr>
                              <m:ctrlPr>
                                <a:rPr lang="en-US" b="0" i="1" smtClean="0">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𝐴</m:t>
                              </m:r>
                            </m:e>
                            <m:sup>
                              <m:r>
                                <a:rPr lang="en-US" b="0" i="1" smtClean="0">
                                  <a:latin typeface="Cambria Math" panose="02040503050406030204" pitchFamily="18" charset="0"/>
                                  <a:ea typeface="Cambria Math" panose="02040503050406030204" pitchFamily="18" charset="0"/>
                                </a:rPr>
                                <m:t>2</m:t>
                              </m:r>
                            </m:sup>
                          </m:sSup>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𝐵</m:t>
                              </m:r>
                            </m:e>
                            <m:sup>
                              <m:r>
                                <a:rPr lang="en-US" i="1">
                                  <a:latin typeface="Cambria Math" panose="02040503050406030204" pitchFamily="18" charset="0"/>
                                  <a:ea typeface="Cambria Math" panose="02040503050406030204" pitchFamily="18" charset="0"/>
                                </a:rPr>
                                <m:t>2</m:t>
                              </m:r>
                            </m:sup>
                          </m:sSup>
                          <m:r>
                            <a:rPr lang="en-US" i="1">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𝑘</m:t>
                              </m:r>
                            </m:e>
                            <m:sub>
                              <m:r>
                                <a:rPr lang="en-US" i="1">
                                  <a:latin typeface="Cambria Math" panose="02040503050406030204" pitchFamily="18" charset="0"/>
                                  <a:ea typeface="Cambria Math" panose="02040503050406030204" pitchFamily="18" charset="0"/>
                                </a:rPr>
                                <m:t>𝑟</m:t>
                              </m:r>
                            </m:sub>
                          </m:sSub>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𝑃</m:t>
                              </m:r>
                            </m:e>
                            <m:sup>
                              <m:r>
                                <a:rPr lang="en-US" i="1">
                                  <a:latin typeface="Cambria Math" panose="02040503050406030204" pitchFamily="18" charset="0"/>
                                  <a:ea typeface="Cambria Math" panose="02040503050406030204" pitchFamily="18" charset="0"/>
                                </a:rPr>
                                <m:t>3</m:t>
                              </m:r>
                            </m:sup>
                          </m:sSup>
                        </m:e>
                      </m:d>
                    </m:oMath>
                  </m:oMathPara>
                </a14:m>
                <a:endParaRPr lang="en-US" dirty="0" smtClean="0"/>
              </a:p>
              <a:p>
                <a:pPr marL="0" indent="0">
                  <a:buNone/>
                </a:pPr>
                <a:endParaRPr lang="en-US" dirty="0" smtClean="0"/>
              </a:p>
              <a:p>
                <a:pPr marL="0" indent="0">
                  <a:buNone/>
                </a:pPr>
                <a:endParaRPr lang="en-US" dirty="0" smtClean="0"/>
              </a:p>
              <a:p>
                <a:pPr marL="0" indent="0">
                  <a:buNone/>
                </a:pPr>
                <a:endParaRPr lang="en-US" dirty="0" smtClean="0"/>
              </a:p>
              <a:p>
                <a:pPr marL="0" indent="0">
                  <a:buNone/>
                </a:pPr>
                <a:endParaRPr lang="en-US" dirty="0" smtClean="0"/>
              </a:p>
              <a:p>
                <a:pPr marL="0" indent="0">
                  <a:buNone/>
                </a:pPr>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57200" y="850022"/>
                <a:ext cx="7940336" cy="2038919"/>
              </a:xfrm>
              <a:blipFill rotWithShape="0">
                <a:blip r:embed="rId2"/>
                <a:stretch>
                  <a:fillRect l="-1919" t="-3881" b="-147761"/>
                </a:stretch>
              </a:blipFill>
            </p:spPr>
            <p:txBody>
              <a:bodyPr/>
              <a:lstStyle/>
              <a:p>
                <a:r>
                  <a:rPr lang="en-US">
                    <a:noFill/>
                  </a:rPr>
                  <a:t> </a:t>
                </a:r>
              </a:p>
            </p:txBody>
          </p:sp>
        </mc:Fallback>
      </mc:AlternateContent>
      <p:sp>
        <p:nvSpPr>
          <p:cNvPr id="8" name="Content Placeholder 2"/>
          <p:cNvSpPr txBox="1">
            <a:spLocks/>
          </p:cNvSpPr>
          <p:nvPr/>
        </p:nvSpPr>
        <p:spPr>
          <a:xfrm>
            <a:off x="457200" y="4191000"/>
            <a:ext cx="8229600" cy="6858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endParaRPr lang="en-US" dirty="0"/>
          </a:p>
        </p:txBody>
      </p:sp>
      <p:pic>
        <p:nvPicPr>
          <p:cNvPr id="7" name="Picture 6"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tangle 12"/>
          <p:cNvSpPr/>
          <p:nvPr/>
        </p:nvSpPr>
        <p:spPr>
          <a:xfrm>
            <a:off x="3140476" y="1564673"/>
            <a:ext cx="206410" cy="457200"/>
          </a:xfrm>
          <a:prstGeom prst="rect">
            <a:avLst/>
          </a:prstGeom>
          <a:solidFill>
            <a:srgbClr val="92D05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5174027" y="1564673"/>
            <a:ext cx="284270" cy="457200"/>
          </a:xfrm>
          <a:prstGeom prst="rect">
            <a:avLst/>
          </a:prstGeom>
          <a:solidFill>
            <a:srgbClr val="00B05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4118562" y="1564673"/>
            <a:ext cx="224839" cy="403202"/>
          </a:xfrm>
          <a:prstGeom prst="rect">
            <a:avLst/>
          </a:prstGeom>
          <a:solidFill>
            <a:srgbClr val="FF000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4234470" y="1967875"/>
            <a:ext cx="180013" cy="248583"/>
          </a:xfrm>
          <a:prstGeom prst="rect">
            <a:avLst/>
          </a:prstGeom>
          <a:solidFill>
            <a:srgbClr val="92D05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7" name="Rectangle 16"/>
          <p:cNvSpPr/>
          <p:nvPr/>
        </p:nvSpPr>
        <p:spPr>
          <a:xfrm>
            <a:off x="4645804" y="1986362"/>
            <a:ext cx="208064" cy="304800"/>
          </a:xfrm>
          <a:prstGeom prst="rect">
            <a:avLst/>
          </a:prstGeom>
          <a:solidFill>
            <a:srgbClr val="FF000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6011665" y="2021873"/>
            <a:ext cx="152400" cy="269289"/>
          </a:xfrm>
          <a:prstGeom prst="rect">
            <a:avLst/>
          </a:prstGeom>
          <a:solidFill>
            <a:srgbClr val="00B05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3505200" y="2660341"/>
            <a:ext cx="304800" cy="457200"/>
          </a:xfrm>
          <a:prstGeom prst="rect">
            <a:avLst/>
          </a:prstGeom>
          <a:solidFill>
            <a:srgbClr val="92D05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Arrow Connector 5"/>
          <p:cNvCxnSpPr/>
          <p:nvPr/>
        </p:nvCxnSpPr>
        <p:spPr>
          <a:xfrm flipH="1">
            <a:off x="4414483" y="1967875"/>
            <a:ext cx="690917" cy="77532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20" name="Rectangle 19"/>
          <p:cNvSpPr/>
          <p:nvPr/>
        </p:nvSpPr>
        <p:spPr>
          <a:xfrm>
            <a:off x="5301633" y="2672147"/>
            <a:ext cx="241732" cy="457200"/>
          </a:xfrm>
          <a:prstGeom prst="rect">
            <a:avLst/>
          </a:prstGeom>
          <a:solidFill>
            <a:srgbClr val="00B0F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3456832" y="3413817"/>
            <a:ext cx="241732" cy="457200"/>
          </a:xfrm>
          <a:prstGeom prst="rect">
            <a:avLst/>
          </a:prstGeom>
          <a:solidFill>
            <a:srgbClr val="00B0F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3482603" y="4363153"/>
            <a:ext cx="224839" cy="403202"/>
          </a:xfrm>
          <a:prstGeom prst="rect">
            <a:avLst/>
          </a:prstGeom>
          <a:solidFill>
            <a:srgbClr val="FF000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3284740" y="5294806"/>
            <a:ext cx="284270" cy="457200"/>
          </a:xfrm>
          <a:prstGeom prst="rect">
            <a:avLst/>
          </a:prstGeom>
          <a:solidFill>
            <a:srgbClr val="00B05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p:cNvSpPr/>
          <p:nvPr/>
        </p:nvSpPr>
        <p:spPr>
          <a:xfrm>
            <a:off x="4547405" y="3338154"/>
            <a:ext cx="180013" cy="248583"/>
          </a:xfrm>
          <a:prstGeom prst="rect">
            <a:avLst/>
          </a:prstGeom>
          <a:solidFill>
            <a:srgbClr val="92D05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5" name="Rectangle 24"/>
          <p:cNvSpPr/>
          <p:nvPr/>
        </p:nvSpPr>
        <p:spPr>
          <a:xfrm>
            <a:off x="4958739" y="3356641"/>
            <a:ext cx="208064" cy="304800"/>
          </a:xfrm>
          <a:prstGeom prst="rect">
            <a:avLst/>
          </a:prstGeom>
          <a:solidFill>
            <a:srgbClr val="FF000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p:cNvSpPr/>
          <p:nvPr/>
        </p:nvSpPr>
        <p:spPr>
          <a:xfrm>
            <a:off x="6324600" y="3392152"/>
            <a:ext cx="152400" cy="269289"/>
          </a:xfrm>
          <a:prstGeom prst="rect">
            <a:avLst/>
          </a:prstGeom>
          <a:solidFill>
            <a:srgbClr val="00B05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p:nvSpPr>
        <p:spPr>
          <a:xfrm>
            <a:off x="4595492" y="4269675"/>
            <a:ext cx="180013" cy="248583"/>
          </a:xfrm>
          <a:prstGeom prst="rect">
            <a:avLst/>
          </a:prstGeom>
          <a:solidFill>
            <a:srgbClr val="92D05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8" name="Rectangle 27"/>
          <p:cNvSpPr/>
          <p:nvPr/>
        </p:nvSpPr>
        <p:spPr>
          <a:xfrm>
            <a:off x="5006826" y="4288162"/>
            <a:ext cx="208064" cy="304800"/>
          </a:xfrm>
          <a:prstGeom prst="rect">
            <a:avLst/>
          </a:prstGeom>
          <a:solidFill>
            <a:srgbClr val="FF000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a:off x="6372687" y="4323673"/>
            <a:ext cx="152400" cy="269289"/>
          </a:xfrm>
          <a:prstGeom prst="rect">
            <a:avLst/>
          </a:prstGeom>
          <a:solidFill>
            <a:srgbClr val="00B05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a:off x="4386870" y="5240808"/>
            <a:ext cx="180013" cy="248583"/>
          </a:xfrm>
          <a:prstGeom prst="rect">
            <a:avLst/>
          </a:prstGeom>
          <a:solidFill>
            <a:srgbClr val="92D05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1" name="Rectangle 30"/>
          <p:cNvSpPr/>
          <p:nvPr/>
        </p:nvSpPr>
        <p:spPr>
          <a:xfrm>
            <a:off x="4853868" y="5240808"/>
            <a:ext cx="208064" cy="304800"/>
          </a:xfrm>
          <a:prstGeom prst="rect">
            <a:avLst/>
          </a:prstGeom>
          <a:solidFill>
            <a:srgbClr val="FF000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p:cNvSpPr/>
          <p:nvPr/>
        </p:nvSpPr>
        <p:spPr>
          <a:xfrm>
            <a:off x="6199577" y="5277050"/>
            <a:ext cx="152400" cy="269289"/>
          </a:xfrm>
          <a:prstGeom prst="rect">
            <a:avLst/>
          </a:prstGeom>
          <a:solidFill>
            <a:srgbClr val="00B05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6219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8852"/>
            <a:ext cx="9144000" cy="943251"/>
          </a:xfrm>
        </p:spPr>
        <p:txBody>
          <a:bodyPr/>
          <a:lstStyle/>
          <a:p>
            <a:r>
              <a:rPr lang="en-US" b="1" dirty="0">
                <a:solidFill>
                  <a:srgbClr val="0000CC"/>
                </a:solidFill>
              </a:rPr>
              <a:t>R</a:t>
            </a:r>
            <a:r>
              <a:rPr lang="en-US" b="1" dirty="0" smtClean="0">
                <a:solidFill>
                  <a:srgbClr val="0000CC"/>
                </a:solidFill>
              </a:rPr>
              <a:t>eversible Mass-Action Kinetics</a:t>
            </a:r>
            <a:endParaRPr lang="en-US" b="1" dirty="0">
              <a:solidFill>
                <a:srgbClr val="0000CC"/>
              </a:solidFill>
            </a:endParaRP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76200" y="850022"/>
                <a:ext cx="9067800" cy="5369803"/>
              </a:xfrm>
            </p:spPr>
            <p:txBody>
              <a:bodyPr>
                <a:noAutofit/>
              </a:bodyPr>
              <a:lstStyle/>
              <a:p>
                <a:pPr marL="0" indent="0">
                  <a:buNone/>
                </a:pPr>
                <a:r>
                  <a:rPr lang="en-US" dirty="0" smtClean="0"/>
                  <a:t>Compare these two cases</a:t>
                </a:r>
              </a:p>
              <a:p>
                <a:pPr marL="0" indent="0">
                  <a:buNone/>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ea typeface="Cambria Math" panose="02040503050406030204" pitchFamily="18" charset="0"/>
                        </a:rPr>
                        <m:t>2</m:t>
                      </m:r>
                      <m:r>
                        <a:rPr lang="en-US" i="1">
                          <a:latin typeface="Cambria Math" panose="02040503050406030204" pitchFamily="18" charset="0"/>
                          <a:ea typeface="Cambria Math" panose="02040503050406030204" pitchFamily="18" charset="0"/>
                        </a:rPr>
                        <m:t>𝐴</m:t>
                      </m:r>
                      <m:r>
                        <a:rPr lang="en-US" i="1">
                          <a:latin typeface="Cambria Math" panose="02040503050406030204" pitchFamily="18" charset="0"/>
                          <a:ea typeface="Cambria Math" panose="02040503050406030204" pitchFamily="18" charset="0"/>
                        </a:rPr>
                        <m:t>+2</m:t>
                      </m:r>
                      <m:r>
                        <a:rPr lang="en-US" i="1">
                          <a:latin typeface="Cambria Math" panose="02040503050406030204" pitchFamily="18" charset="0"/>
                          <a:ea typeface="Cambria Math" panose="02040503050406030204" pitchFamily="18" charset="0"/>
                        </a:rPr>
                        <m:t>𝐵</m:t>
                      </m:r>
                      <m:groupChr>
                        <m:groupChrPr>
                          <m:chr m:val="↔"/>
                          <m:vertJc m:val="bot"/>
                          <m:ctrlPr>
                            <a:rPr lang="el-GR" i="1">
                              <a:latin typeface="Cambria Math" panose="02040503050406030204" pitchFamily="18" charset="0"/>
                              <a:ea typeface="Cambria Math" panose="02040503050406030204" pitchFamily="18" charset="0"/>
                            </a:rPr>
                          </m:ctrlPr>
                        </m:groupChrPr>
                        <m:e>
                          <m:sSub>
                            <m:sSubPr>
                              <m:ctrlPr>
                                <a:rPr lang="en-US" b="0" i="1" smtClean="0">
                                  <a:latin typeface="Cambria Math" panose="02040503050406030204" pitchFamily="18" charset="0"/>
                                  <a:ea typeface="Cambria Math" panose="02040503050406030204" pitchFamily="18" charset="0"/>
                                </a:rPr>
                              </m:ctrlPr>
                            </m:sSubPr>
                            <m:e>
                              <m:r>
                                <m:rPr>
                                  <m:brk m:alnAt="2"/>
                                </m:rPr>
                                <a:rPr lang="en-US" i="1">
                                  <a:latin typeface="Cambria Math" panose="02040503050406030204" pitchFamily="18" charset="0"/>
                                  <a:ea typeface="Cambria Math" panose="02040503050406030204" pitchFamily="18" charset="0"/>
                                </a:rPr>
                                <m:t>𝑣</m:t>
                              </m:r>
                            </m:e>
                            <m:sub>
                              <m:r>
                                <m:rPr>
                                  <m:brk m:alnAt="2"/>
                                </m:rPr>
                                <a:rPr lang="en-US" b="0" i="1" smtClean="0">
                                  <a:latin typeface="Cambria Math" panose="02040503050406030204" pitchFamily="18" charset="0"/>
                                  <a:ea typeface="Cambria Math" panose="02040503050406030204" pitchFamily="18" charset="0"/>
                                </a:rPr>
                                <m:t>1</m:t>
                              </m:r>
                            </m:sub>
                          </m:sSub>
                        </m:e>
                      </m:groupChr>
                      <m:r>
                        <a:rPr lang="en-US" b="0" i="1" smtClean="0">
                          <a:latin typeface="Cambria Math" panose="02040503050406030204" pitchFamily="18" charset="0"/>
                          <a:ea typeface="Cambria Math" panose="02040503050406030204" pitchFamily="18" charset="0"/>
                        </a:rPr>
                        <m:t>3</m:t>
                      </m:r>
                      <m:r>
                        <a:rPr lang="en-US" i="1">
                          <a:latin typeface="Cambria Math" panose="02040503050406030204" pitchFamily="18" charset="0"/>
                          <a:ea typeface="Cambria Math" panose="02040503050406030204" pitchFamily="18" charset="0"/>
                        </a:rPr>
                        <m:t>𝑃</m:t>
                      </m:r>
                      <m:r>
                        <a:rPr lang="en-US" b="0" i="1" smtClean="0">
                          <a:latin typeface="Cambria Math" panose="02040503050406030204" pitchFamily="18" charset="0"/>
                          <a:ea typeface="Cambria Math" panose="02040503050406030204" pitchFamily="18" charset="0"/>
                        </a:rPr>
                        <m:t>, </m:t>
                      </m:r>
                      <m:r>
                        <a:rPr lang="en-US" i="1">
                          <a:latin typeface="Cambria Math" panose="02040503050406030204" pitchFamily="18" charset="0"/>
                          <a:ea typeface="Cambria Math" panose="02040503050406030204" pitchFamily="18" charset="0"/>
                        </a:rPr>
                        <m:t> </m:t>
                      </m:r>
                      <m:r>
                        <a:rPr lang="en-US" b="0" i="1" smtClean="0">
                          <a:latin typeface="Cambria Math" panose="02040503050406030204" pitchFamily="18" charset="0"/>
                          <a:ea typeface="Cambria Math" panose="02040503050406030204" pitchFamily="18" charset="0"/>
                        </a:rPr>
                        <m:t>4</m:t>
                      </m:r>
                      <m:r>
                        <a:rPr lang="en-US" i="1">
                          <a:latin typeface="Cambria Math" panose="02040503050406030204" pitchFamily="18" charset="0"/>
                          <a:ea typeface="Cambria Math" panose="02040503050406030204" pitchFamily="18" charset="0"/>
                        </a:rPr>
                        <m:t>𝐴</m:t>
                      </m:r>
                      <m:r>
                        <a:rPr lang="en-US" i="1">
                          <a:latin typeface="Cambria Math" panose="02040503050406030204" pitchFamily="18" charset="0"/>
                          <a:ea typeface="Cambria Math" panose="02040503050406030204" pitchFamily="18" charset="0"/>
                        </a:rPr>
                        <m:t>+2</m:t>
                      </m:r>
                      <m:r>
                        <a:rPr lang="en-US" i="1">
                          <a:latin typeface="Cambria Math" panose="02040503050406030204" pitchFamily="18" charset="0"/>
                          <a:ea typeface="Cambria Math" panose="02040503050406030204" pitchFamily="18" charset="0"/>
                        </a:rPr>
                        <m:t>𝐵</m:t>
                      </m:r>
                      <m:groupChr>
                        <m:groupChrPr>
                          <m:chr m:val="↔"/>
                          <m:vertJc m:val="bot"/>
                          <m:ctrlPr>
                            <a:rPr lang="el-GR" i="1">
                              <a:latin typeface="Cambria Math" panose="02040503050406030204" pitchFamily="18" charset="0"/>
                              <a:ea typeface="Cambria Math" panose="02040503050406030204" pitchFamily="18" charset="0"/>
                            </a:rPr>
                          </m:ctrlPr>
                        </m:groupChrPr>
                        <m:e>
                          <m:sSub>
                            <m:sSubPr>
                              <m:ctrlPr>
                                <a:rPr lang="en-US" b="0" i="1" smtClean="0">
                                  <a:latin typeface="Cambria Math" panose="02040503050406030204" pitchFamily="18" charset="0"/>
                                  <a:ea typeface="Cambria Math" panose="02040503050406030204" pitchFamily="18" charset="0"/>
                                </a:rPr>
                              </m:ctrlPr>
                            </m:sSubPr>
                            <m:e>
                              <m:r>
                                <m:rPr>
                                  <m:brk m:alnAt="2"/>
                                </m:rPr>
                                <a:rPr lang="en-US" i="1">
                                  <a:latin typeface="Cambria Math" panose="02040503050406030204" pitchFamily="18" charset="0"/>
                                  <a:ea typeface="Cambria Math" panose="02040503050406030204" pitchFamily="18" charset="0"/>
                                </a:rPr>
                                <m:t>𝑣</m:t>
                              </m:r>
                            </m:e>
                            <m:sub>
                              <m:r>
                                <m:rPr>
                                  <m:brk m:alnAt="2"/>
                                </m:rPr>
                                <a:rPr lang="en-US" b="0" i="1" smtClean="0">
                                  <a:latin typeface="Cambria Math" panose="02040503050406030204" pitchFamily="18" charset="0"/>
                                  <a:ea typeface="Cambria Math" panose="02040503050406030204" pitchFamily="18" charset="0"/>
                                </a:rPr>
                                <m:t>2</m:t>
                              </m:r>
                            </m:sub>
                          </m:sSub>
                        </m:e>
                      </m:groupChr>
                      <m:r>
                        <a:rPr lang="en-US" i="1">
                          <a:latin typeface="Cambria Math" panose="02040503050406030204" pitchFamily="18" charset="0"/>
                          <a:ea typeface="Cambria Math" panose="02040503050406030204" pitchFamily="18" charset="0"/>
                        </a:rPr>
                        <m:t>3</m:t>
                      </m:r>
                      <m:r>
                        <a:rPr lang="en-US" i="1">
                          <a:latin typeface="Cambria Math" panose="02040503050406030204" pitchFamily="18" charset="0"/>
                          <a:ea typeface="Cambria Math" panose="02040503050406030204" pitchFamily="18" charset="0"/>
                        </a:rPr>
                        <m:t>𝑃</m:t>
                      </m:r>
                      <m:r>
                        <a:rPr lang="en-US" i="1">
                          <a:latin typeface="Cambria Math" panose="02040503050406030204" pitchFamily="18" charset="0"/>
                          <a:ea typeface="Cambria Math" panose="02040503050406030204" pitchFamily="18" charset="0"/>
                        </a:rPr>
                        <m:t>+2</m:t>
                      </m:r>
                      <m:r>
                        <a:rPr lang="en-US" i="1">
                          <a:latin typeface="Cambria Math" panose="02040503050406030204" pitchFamily="18" charset="0"/>
                          <a:ea typeface="Cambria Math" panose="02040503050406030204" pitchFamily="18" charset="0"/>
                        </a:rPr>
                        <m:t>𝐴</m:t>
                      </m:r>
                    </m:oMath>
                  </m:oMathPara>
                </a14:m>
                <a:endParaRPr lang="en-US" dirty="0">
                  <a:ea typeface="Cambria Math" panose="02040503050406030204" pitchFamily="18" charset="0"/>
                </a:endParaRPr>
              </a:p>
              <a:p>
                <a:pPr marL="0" indent="0">
                  <a:buNone/>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𝑣</m:t>
                          </m:r>
                        </m:e>
                        <m:sub>
                          <m:r>
                            <a:rPr lang="en-US" b="0" i="1" smtClean="0">
                              <a:latin typeface="Cambria Math" panose="02040503050406030204" pitchFamily="18" charset="0"/>
                              <a:ea typeface="Cambria Math" panose="02040503050406030204" pitchFamily="18" charset="0"/>
                            </a:rPr>
                            <m:t>1</m:t>
                          </m:r>
                        </m:sub>
                      </m:sSub>
                      <m:r>
                        <a:rPr lang="en-US" i="1">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𝑘</m:t>
                          </m:r>
                        </m:e>
                        <m:sub>
                          <m:r>
                            <a:rPr lang="en-US" b="0" i="1" smtClean="0">
                              <a:latin typeface="Cambria Math" panose="02040503050406030204" pitchFamily="18" charset="0"/>
                              <a:ea typeface="Cambria Math" panose="02040503050406030204" pitchFamily="18" charset="0"/>
                            </a:rPr>
                            <m:t>𝑓</m:t>
                          </m:r>
                        </m:sub>
                      </m:sSub>
                      <m:sSup>
                        <m:sSupPr>
                          <m:ctrlPr>
                            <a:rPr lang="en-US" b="0" i="1" smtClean="0">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𝐴</m:t>
                          </m:r>
                        </m:e>
                        <m:sup>
                          <m:r>
                            <a:rPr lang="en-US" b="0" i="1" smtClean="0">
                              <a:latin typeface="Cambria Math" panose="02040503050406030204" pitchFamily="18" charset="0"/>
                              <a:ea typeface="Cambria Math" panose="02040503050406030204" pitchFamily="18" charset="0"/>
                            </a:rPr>
                            <m:t>2</m:t>
                          </m:r>
                        </m:sup>
                      </m:sSup>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𝐵</m:t>
                          </m:r>
                        </m:e>
                        <m:sup>
                          <m:r>
                            <a:rPr lang="en-US" b="0" i="1" smtClean="0">
                              <a:latin typeface="Cambria Math" panose="02040503050406030204" pitchFamily="18" charset="0"/>
                              <a:ea typeface="Cambria Math" panose="02040503050406030204" pitchFamily="18" charset="0"/>
                            </a:rPr>
                            <m:t>2</m:t>
                          </m:r>
                        </m:sup>
                      </m:sSup>
                      <m:r>
                        <a:rPr lang="en-US" i="1">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𝑘</m:t>
                          </m:r>
                        </m:e>
                        <m:sub>
                          <m:r>
                            <a:rPr lang="en-US" b="0" i="1" smtClean="0">
                              <a:latin typeface="Cambria Math" panose="02040503050406030204" pitchFamily="18" charset="0"/>
                              <a:ea typeface="Cambria Math" panose="02040503050406030204" pitchFamily="18" charset="0"/>
                            </a:rPr>
                            <m:t>𝑟</m:t>
                          </m:r>
                        </m:sub>
                      </m:sSub>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𝑃</m:t>
                          </m:r>
                        </m:e>
                        <m:sup>
                          <m:r>
                            <a:rPr lang="en-US" b="0" i="1" smtClean="0">
                              <a:latin typeface="Cambria Math" panose="02040503050406030204" pitchFamily="18" charset="0"/>
                              <a:ea typeface="Cambria Math" panose="02040503050406030204" pitchFamily="18" charset="0"/>
                            </a:rPr>
                            <m:t>3</m:t>
                          </m:r>
                        </m:sup>
                      </m:sSup>
                      <m:r>
                        <a:rPr lang="en-US" b="0" i="1" smtClean="0">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𝑣</m:t>
                          </m:r>
                        </m:e>
                        <m:sub>
                          <m:r>
                            <a:rPr lang="en-US" i="1">
                              <a:latin typeface="Cambria Math" panose="02040503050406030204" pitchFamily="18" charset="0"/>
                              <a:ea typeface="Cambria Math" panose="02040503050406030204" pitchFamily="18" charset="0"/>
                            </a:rPr>
                            <m:t>1</m:t>
                          </m:r>
                        </m:sub>
                      </m:sSub>
                      <m:r>
                        <a:rPr lang="en-US" i="1">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𝑘</m:t>
                          </m:r>
                        </m:e>
                        <m:sub>
                          <m:r>
                            <a:rPr lang="en-US" i="1">
                              <a:latin typeface="Cambria Math" panose="02040503050406030204" pitchFamily="18" charset="0"/>
                              <a:ea typeface="Cambria Math" panose="02040503050406030204" pitchFamily="18" charset="0"/>
                            </a:rPr>
                            <m:t>𝑓</m:t>
                          </m:r>
                        </m:sub>
                      </m:sSub>
                      <m:sSup>
                        <m:sSupPr>
                          <m:ctrlPr>
                            <a:rPr lang="en-US" b="0" i="1" smtClean="0">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𝐴</m:t>
                          </m:r>
                        </m:e>
                        <m:sup>
                          <m:r>
                            <a:rPr lang="en-US" b="0" i="1" smtClean="0">
                              <a:latin typeface="Cambria Math" panose="02040503050406030204" pitchFamily="18" charset="0"/>
                              <a:ea typeface="Cambria Math" panose="02040503050406030204" pitchFamily="18" charset="0"/>
                            </a:rPr>
                            <m:t>4</m:t>
                          </m:r>
                        </m:sup>
                      </m:sSup>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𝐵</m:t>
                          </m:r>
                        </m:e>
                        <m:sup>
                          <m:r>
                            <a:rPr lang="en-US" i="1">
                              <a:latin typeface="Cambria Math" panose="02040503050406030204" pitchFamily="18" charset="0"/>
                              <a:ea typeface="Cambria Math" panose="02040503050406030204" pitchFamily="18" charset="0"/>
                            </a:rPr>
                            <m:t>2</m:t>
                          </m:r>
                        </m:sup>
                      </m:sSup>
                      <m:r>
                        <a:rPr lang="en-US" i="1">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𝑘</m:t>
                          </m:r>
                        </m:e>
                        <m:sub>
                          <m:r>
                            <a:rPr lang="en-US" i="1">
                              <a:latin typeface="Cambria Math" panose="02040503050406030204" pitchFamily="18" charset="0"/>
                              <a:ea typeface="Cambria Math" panose="02040503050406030204" pitchFamily="18" charset="0"/>
                            </a:rPr>
                            <m:t>𝑟</m:t>
                          </m:r>
                        </m:sub>
                      </m:sSub>
                      <m:sSup>
                        <m:sSupPr>
                          <m:ctrlPr>
                            <a:rPr lang="en-US" i="1">
                              <a:latin typeface="Cambria Math" panose="02040503050406030204" pitchFamily="18" charset="0"/>
                              <a:ea typeface="Cambria Math" panose="02040503050406030204" pitchFamily="18" charset="0"/>
                            </a:rPr>
                          </m:ctrlPr>
                        </m:sSupPr>
                        <m:e>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𝐴</m:t>
                              </m:r>
                            </m:e>
                            <m:sup>
                              <m:r>
                                <a:rPr lang="en-US" b="0" i="1" smtClean="0">
                                  <a:latin typeface="Cambria Math" panose="02040503050406030204" pitchFamily="18" charset="0"/>
                                  <a:ea typeface="Cambria Math" panose="02040503050406030204" pitchFamily="18" charset="0"/>
                                </a:rPr>
                                <m:t>2</m:t>
                              </m:r>
                            </m:sup>
                          </m:sSup>
                          <m:r>
                            <a:rPr lang="en-US" i="1">
                              <a:latin typeface="Cambria Math" panose="02040503050406030204" pitchFamily="18" charset="0"/>
                              <a:ea typeface="Cambria Math" panose="02040503050406030204" pitchFamily="18" charset="0"/>
                            </a:rPr>
                            <m:t>𝑃</m:t>
                          </m:r>
                        </m:e>
                        <m:sup>
                          <m:r>
                            <a:rPr lang="en-US" i="1">
                              <a:latin typeface="Cambria Math" panose="02040503050406030204" pitchFamily="18" charset="0"/>
                              <a:ea typeface="Cambria Math" panose="02040503050406030204" pitchFamily="18" charset="0"/>
                            </a:rPr>
                            <m:t>3</m:t>
                          </m:r>
                        </m:sup>
                      </m:sSup>
                    </m:oMath>
                  </m:oMathPara>
                </a14:m>
                <a:endParaRPr lang="en-US" dirty="0" smtClean="0"/>
              </a:p>
              <a:p>
                <a:pPr marL="0" indent="0">
                  <a:buNone/>
                </a:pPr>
                <a:r>
                  <a:rPr lang="en-US" dirty="0" smtClean="0"/>
                  <a:t>In both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𝑐</m:t>
                        </m:r>
                      </m:e>
                      <m:sub>
                        <m:r>
                          <a:rPr lang="en-US" i="1" dirty="0" smtClean="0">
                            <a:latin typeface="Cambria Math" panose="02040503050406030204" pitchFamily="18" charset="0"/>
                          </a:rPr>
                          <m:t>𝑎</m:t>
                        </m:r>
                      </m:sub>
                    </m:sSub>
                    <m:r>
                      <a:rPr lang="en-US" i="1" dirty="0" smtClean="0">
                        <a:latin typeface="Cambria Math" panose="02040503050406030204" pitchFamily="18" charset="0"/>
                      </a:rPr>
                      <m:t>=−</m:t>
                    </m:r>
                  </m:oMath>
                </a14:m>
                <a:r>
                  <a:rPr lang="en-US" dirty="0" smtClean="0"/>
                  <a:t>2</a:t>
                </a:r>
              </a:p>
              <a:p>
                <a:pPr marL="0" indent="0">
                  <a:buNone/>
                </a:pPr>
                <a14:m>
                  <m:oMathPara xmlns:m="http://schemas.openxmlformats.org/officeDocument/2006/math">
                    <m:oMathParaPr>
                      <m:jc m:val="centerGroup"/>
                    </m:oMathParaPr>
                    <m:oMath xmlns:m="http://schemas.openxmlformats.org/officeDocument/2006/math">
                      <m:f>
                        <m:fPr>
                          <m:ctrlPr>
                            <a:rPr lang="en-US" b="0" i="1" smtClean="0">
                              <a:latin typeface="Cambria Math" panose="02040503050406030204" pitchFamily="18" charset="0"/>
                              <a:ea typeface="Cambria Math" panose="02040503050406030204" pitchFamily="18" charset="0"/>
                            </a:rPr>
                          </m:ctrlPr>
                        </m:fPr>
                        <m:num>
                          <m:r>
                            <a:rPr lang="en-US" b="0" i="1" smtClean="0">
                              <a:latin typeface="Cambria Math" panose="02040503050406030204" pitchFamily="18" charset="0"/>
                              <a:ea typeface="Cambria Math" panose="02040503050406030204" pitchFamily="18" charset="0"/>
                            </a:rPr>
                            <m:t>𝑑𝐴</m:t>
                          </m:r>
                        </m:num>
                        <m:den>
                          <m:r>
                            <a:rPr lang="en-US" b="0" i="1" smtClean="0">
                              <a:latin typeface="Cambria Math" panose="02040503050406030204" pitchFamily="18" charset="0"/>
                              <a:ea typeface="Cambria Math" panose="02040503050406030204" pitchFamily="18" charset="0"/>
                            </a:rPr>
                            <m:t>𝑑𝑡</m:t>
                          </m:r>
                        </m:den>
                      </m:f>
                      <m:r>
                        <a:rPr lang="en-US" b="0" i="1" smtClean="0">
                          <a:latin typeface="Cambria Math" panose="02040503050406030204" pitchFamily="18" charset="0"/>
                          <a:ea typeface="Cambria Math" panose="02040503050406030204" pitchFamily="18" charset="0"/>
                        </a:rPr>
                        <m:t>=−2</m:t>
                      </m:r>
                      <m:d>
                        <m:dPr>
                          <m:ctrlPr>
                            <a:rPr lang="en-US" b="0" i="1" smtClean="0">
                              <a:latin typeface="Cambria Math" panose="02040503050406030204" pitchFamily="18" charset="0"/>
                              <a:ea typeface="Cambria Math" panose="02040503050406030204" pitchFamily="18" charset="0"/>
                            </a:rPr>
                          </m:ctrlPr>
                        </m:dPr>
                        <m:e>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𝑘</m:t>
                              </m:r>
                            </m:e>
                            <m:sub>
                              <m:r>
                                <a:rPr lang="en-US" i="1">
                                  <a:latin typeface="Cambria Math" panose="02040503050406030204" pitchFamily="18" charset="0"/>
                                  <a:ea typeface="Cambria Math" panose="02040503050406030204" pitchFamily="18" charset="0"/>
                                </a:rPr>
                                <m:t>𝑓</m:t>
                              </m:r>
                            </m:sub>
                          </m:sSub>
                          <m:sSup>
                            <m:sSupPr>
                              <m:ctrlPr>
                                <a:rPr lang="en-US" b="0" i="1" smtClean="0">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𝐴</m:t>
                              </m:r>
                            </m:e>
                            <m:sup>
                              <m:r>
                                <a:rPr lang="en-US" b="0" i="1" smtClean="0">
                                  <a:latin typeface="Cambria Math" panose="02040503050406030204" pitchFamily="18" charset="0"/>
                                  <a:ea typeface="Cambria Math" panose="02040503050406030204" pitchFamily="18" charset="0"/>
                                </a:rPr>
                                <m:t>2</m:t>
                              </m:r>
                            </m:sup>
                          </m:sSup>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𝐵</m:t>
                              </m:r>
                            </m:e>
                            <m:sup>
                              <m:r>
                                <a:rPr lang="en-US" b="0" i="1" smtClean="0">
                                  <a:latin typeface="Cambria Math" panose="02040503050406030204" pitchFamily="18" charset="0"/>
                                  <a:ea typeface="Cambria Math" panose="02040503050406030204" pitchFamily="18" charset="0"/>
                                </a:rPr>
                                <m:t>2</m:t>
                              </m:r>
                            </m:sup>
                          </m:sSup>
                          <m:r>
                            <a:rPr lang="en-US" i="1">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𝑘</m:t>
                              </m:r>
                            </m:e>
                            <m:sub>
                              <m:r>
                                <a:rPr lang="en-US" i="1">
                                  <a:latin typeface="Cambria Math" panose="02040503050406030204" pitchFamily="18" charset="0"/>
                                  <a:ea typeface="Cambria Math" panose="02040503050406030204" pitchFamily="18" charset="0"/>
                                </a:rPr>
                                <m:t>𝑟</m:t>
                              </m:r>
                            </m:sub>
                          </m:sSub>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𝑃</m:t>
                              </m:r>
                            </m:e>
                            <m:sup>
                              <m:r>
                                <a:rPr lang="en-US" b="0" i="1" smtClean="0">
                                  <a:latin typeface="Cambria Math" panose="02040503050406030204" pitchFamily="18" charset="0"/>
                                  <a:ea typeface="Cambria Math" panose="02040503050406030204" pitchFamily="18" charset="0"/>
                                </a:rPr>
                                <m:t>3</m:t>
                              </m:r>
                            </m:sup>
                          </m:sSup>
                        </m:e>
                      </m:d>
                      <m:r>
                        <a:rPr lang="en-US" i="1">
                          <a:latin typeface="Cambria Math" panose="02040503050406030204" pitchFamily="18" charset="0"/>
                          <a:ea typeface="Cambria Math" panose="02040503050406030204" pitchFamily="18" charset="0"/>
                        </a:rPr>
                        <m:t> </m:t>
                      </m:r>
                    </m:oMath>
                  </m:oMathPara>
                </a14:m>
                <a:endParaRPr lang="en-US" i="1" dirty="0" smtClean="0">
                  <a:latin typeface="Cambria Math" panose="02040503050406030204" pitchFamily="18" charset="0"/>
                  <a:ea typeface="Cambria Math" panose="02040503050406030204" pitchFamily="18" charset="0"/>
                </a:endParaRPr>
              </a:p>
              <a:p>
                <a:pPr marL="0" indent="0">
                  <a:buNone/>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ea typeface="Cambria Math" panose="02040503050406030204" pitchFamily="18" charset="0"/>
                        </a:rPr>
                        <m:t>𝑣𝑠</m:t>
                      </m:r>
                    </m:oMath>
                  </m:oMathPara>
                </a14:m>
                <a:endParaRPr lang="en-US" i="1" dirty="0" smtClean="0">
                  <a:latin typeface="Cambria Math" panose="02040503050406030204" pitchFamily="18" charset="0"/>
                  <a:ea typeface="Cambria Math" panose="02040503050406030204" pitchFamily="18" charset="0"/>
                </a:endParaRPr>
              </a:p>
              <a:p>
                <a:pPr marL="0" indent="0">
                  <a:buNone/>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ea typeface="Cambria Math" panose="02040503050406030204" pitchFamily="18" charset="0"/>
                            </a:rPr>
                          </m:ctrlPr>
                        </m:fPr>
                        <m:num>
                          <m:r>
                            <a:rPr lang="en-US" i="1">
                              <a:latin typeface="Cambria Math" panose="02040503050406030204" pitchFamily="18" charset="0"/>
                              <a:ea typeface="Cambria Math" panose="02040503050406030204" pitchFamily="18" charset="0"/>
                            </a:rPr>
                            <m:t>𝑑𝐴</m:t>
                          </m:r>
                        </m:num>
                        <m:den>
                          <m:r>
                            <a:rPr lang="en-US" i="1">
                              <a:latin typeface="Cambria Math" panose="02040503050406030204" pitchFamily="18" charset="0"/>
                              <a:ea typeface="Cambria Math" panose="02040503050406030204" pitchFamily="18" charset="0"/>
                            </a:rPr>
                            <m:t>𝑑𝑡</m:t>
                          </m:r>
                        </m:den>
                      </m:f>
                      <m:r>
                        <a:rPr lang="en-US" i="1">
                          <a:latin typeface="Cambria Math" panose="02040503050406030204" pitchFamily="18" charset="0"/>
                          <a:ea typeface="Cambria Math" panose="02040503050406030204" pitchFamily="18" charset="0"/>
                        </a:rPr>
                        <m:t>=−2</m:t>
                      </m:r>
                      <m:d>
                        <m:dPr>
                          <m:ctrlPr>
                            <a:rPr lang="en-US" i="1">
                              <a:latin typeface="Cambria Math" panose="02040503050406030204" pitchFamily="18" charset="0"/>
                              <a:ea typeface="Cambria Math" panose="02040503050406030204" pitchFamily="18" charset="0"/>
                            </a:rPr>
                          </m:ctrlPr>
                        </m:dPr>
                        <m:e>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𝑘</m:t>
                              </m:r>
                            </m:e>
                            <m:sub>
                              <m:r>
                                <a:rPr lang="en-US" i="1">
                                  <a:latin typeface="Cambria Math" panose="02040503050406030204" pitchFamily="18" charset="0"/>
                                  <a:ea typeface="Cambria Math" panose="02040503050406030204" pitchFamily="18" charset="0"/>
                                </a:rPr>
                                <m:t>𝑓</m:t>
                              </m:r>
                            </m:sub>
                          </m:sSub>
                          <m:sSup>
                            <m:sSupPr>
                              <m:ctrlPr>
                                <a:rPr lang="en-US" b="0" i="1" smtClean="0">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𝐴</m:t>
                              </m:r>
                            </m:e>
                            <m:sup>
                              <m:r>
                                <a:rPr lang="en-US" b="0" i="1" smtClean="0">
                                  <a:latin typeface="Cambria Math" panose="02040503050406030204" pitchFamily="18" charset="0"/>
                                  <a:ea typeface="Cambria Math" panose="02040503050406030204" pitchFamily="18" charset="0"/>
                                </a:rPr>
                                <m:t>4</m:t>
                              </m:r>
                            </m:sup>
                          </m:sSup>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𝐵</m:t>
                              </m:r>
                            </m:e>
                            <m:sup>
                              <m:r>
                                <a:rPr lang="en-US" i="1">
                                  <a:latin typeface="Cambria Math" panose="02040503050406030204" pitchFamily="18" charset="0"/>
                                  <a:ea typeface="Cambria Math" panose="02040503050406030204" pitchFamily="18" charset="0"/>
                                </a:rPr>
                                <m:t>2</m:t>
                              </m:r>
                            </m:sup>
                          </m:sSup>
                          <m:r>
                            <a:rPr lang="en-US" i="1">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𝑘</m:t>
                              </m:r>
                            </m:e>
                            <m:sub>
                              <m:r>
                                <a:rPr lang="en-US" i="1">
                                  <a:latin typeface="Cambria Math" panose="02040503050406030204" pitchFamily="18" charset="0"/>
                                  <a:ea typeface="Cambria Math" panose="02040503050406030204" pitchFamily="18" charset="0"/>
                                </a:rPr>
                                <m:t>𝑟</m:t>
                              </m:r>
                            </m:sub>
                          </m:sSub>
                          <m:sSup>
                            <m:sSupPr>
                              <m:ctrlPr>
                                <a:rPr lang="en-US" i="1">
                                  <a:latin typeface="Cambria Math" panose="02040503050406030204" pitchFamily="18" charset="0"/>
                                  <a:ea typeface="Cambria Math" panose="02040503050406030204" pitchFamily="18" charset="0"/>
                                </a:rPr>
                              </m:ctrlPr>
                            </m:sSupPr>
                            <m:e>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𝐴</m:t>
                                  </m:r>
                                </m:e>
                                <m:sup>
                                  <m:r>
                                    <a:rPr lang="en-US" b="0" i="1" smtClean="0">
                                      <a:latin typeface="Cambria Math" panose="02040503050406030204" pitchFamily="18" charset="0"/>
                                      <a:ea typeface="Cambria Math" panose="02040503050406030204" pitchFamily="18" charset="0"/>
                                    </a:rPr>
                                    <m:t>2</m:t>
                                  </m:r>
                                </m:sup>
                              </m:sSup>
                              <m:r>
                                <a:rPr lang="en-US" i="1">
                                  <a:latin typeface="Cambria Math" panose="02040503050406030204" pitchFamily="18" charset="0"/>
                                  <a:ea typeface="Cambria Math" panose="02040503050406030204" pitchFamily="18" charset="0"/>
                                </a:rPr>
                                <m:t>𝑃</m:t>
                              </m:r>
                            </m:e>
                            <m:sup>
                              <m:r>
                                <a:rPr lang="en-US" i="1">
                                  <a:latin typeface="Cambria Math" panose="02040503050406030204" pitchFamily="18" charset="0"/>
                                  <a:ea typeface="Cambria Math" panose="02040503050406030204" pitchFamily="18" charset="0"/>
                                </a:rPr>
                                <m:t>3</m:t>
                              </m:r>
                            </m:sup>
                          </m:sSup>
                        </m:e>
                      </m:d>
                    </m:oMath>
                  </m:oMathPara>
                </a14:m>
                <a:endParaRPr lang="en-US" dirty="0" smtClean="0"/>
              </a:p>
              <a:p>
                <a:pPr marL="0" indent="0">
                  <a:buNone/>
                </a:pPr>
                <a:endParaRPr lang="en-US" dirty="0" smtClean="0"/>
              </a:p>
              <a:p>
                <a:pPr marL="0" indent="0">
                  <a:buNone/>
                </a:pPr>
                <a:endParaRPr lang="en-US" dirty="0" smtClean="0"/>
              </a:p>
              <a:p>
                <a:pPr marL="0" indent="0">
                  <a:buNone/>
                </a:pPr>
                <a:endParaRPr lang="en-US" dirty="0" smtClean="0"/>
              </a:p>
              <a:p>
                <a:pPr marL="0" indent="0">
                  <a:buNone/>
                </a:pPr>
                <a:endParaRPr lang="en-US" dirty="0" smtClean="0"/>
              </a:p>
              <a:p>
                <a:pPr marL="0" indent="0">
                  <a:buNone/>
                </a:pPr>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76200" y="850022"/>
                <a:ext cx="9067800" cy="5369803"/>
              </a:xfrm>
              <a:blipFill rotWithShape="0">
                <a:blip r:embed="rId2"/>
                <a:stretch>
                  <a:fillRect l="-1748" t="-1476"/>
                </a:stretch>
              </a:blipFill>
            </p:spPr>
            <p:txBody>
              <a:bodyPr/>
              <a:lstStyle/>
              <a:p>
                <a:r>
                  <a:rPr lang="en-US">
                    <a:noFill/>
                  </a:rPr>
                  <a:t> </a:t>
                </a:r>
              </a:p>
            </p:txBody>
          </p:sp>
        </mc:Fallback>
      </mc:AlternateContent>
      <p:sp>
        <p:nvSpPr>
          <p:cNvPr id="8" name="Content Placeholder 2"/>
          <p:cNvSpPr txBox="1">
            <a:spLocks/>
          </p:cNvSpPr>
          <p:nvPr/>
        </p:nvSpPr>
        <p:spPr>
          <a:xfrm>
            <a:off x="457200" y="4191000"/>
            <a:ext cx="8229600" cy="6858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endParaRPr lang="en-US" dirty="0"/>
          </a:p>
        </p:txBody>
      </p:sp>
      <p:pic>
        <p:nvPicPr>
          <p:cNvPr id="7" name="Picture 6"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9"/>
          <p:cNvSpPr/>
          <p:nvPr/>
        </p:nvSpPr>
        <p:spPr>
          <a:xfrm>
            <a:off x="2743200" y="2619375"/>
            <a:ext cx="241732" cy="457200"/>
          </a:xfrm>
          <a:prstGeom prst="rect">
            <a:avLst/>
          </a:prstGeom>
          <a:solidFill>
            <a:srgbClr val="00B0F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3560223" y="3416862"/>
            <a:ext cx="241732" cy="457200"/>
          </a:xfrm>
          <a:prstGeom prst="rect">
            <a:avLst/>
          </a:prstGeom>
          <a:solidFill>
            <a:srgbClr val="00B0F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3429000" y="4781503"/>
            <a:ext cx="241732" cy="457200"/>
          </a:xfrm>
          <a:prstGeom prst="rect">
            <a:avLst/>
          </a:prstGeom>
          <a:solidFill>
            <a:srgbClr val="00B0F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4462648" y="4753729"/>
            <a:ext cx="209922" cy="316515"/>
          </a:xfrm>
          <a:prstGeom prst="rect">
            <a:avLst/>
          </a:prstGeom>
          <a:solidFill>
            <a:srgbClr val="92D05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4969414" y="4781503"/>
            <a:ext cx="152400" cy="304800"/>
          </a:xfrm>
          <a:prstGeom prst="rect">
            <a:avLst/>
          </a:prstGeom>
          <a:solidFill>
            <a:srgbClr val="FF000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6326960" y="4789983"/>
            <a:ext cx="178568" cy="280262"/>
          </a:xfrm>
          <a:prstGeom prst="rect">
            <a:avLst/>
          </a:prstGeom>
          <a:solidFill>
            <a:srgbClr val="00B05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6748648" y="4753729"/>
            <a:ext cx="214080" cy="275549"/>
          </a:xfrm>
          <a:prstGeom prst="rect">
            <a:avLst/>
          </a:prstGeom>
          <a:solidFill>
            <a:srgbClr val="FFC00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6476936" y="3348738"/>
            <a:ext cx="209922" cy="316515"/>
          </a:xfrm>
          <a:prstGeom prst="rect">
            <a:avLst/>
          </a:prstGeom>
          <a:solidFill>
            <a:srgbClr val="92D05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6503634" y="1985026"/>
            <a:ext cx="152400" cy="304800"/>
          </a:xfrm>
          <a:prstGeom prst="rect">
            <a:avLst/>
          </a:prstGeom>
          <a:solidFill>
            <a:srgbClr val="FF000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7834546" y="1993506"/>
            <a:ext cx="178568" cy="280262"/>
          </a:xfrm>
          <a:prstGeom prst="rect">
            <a:avLst/>
          </a:prstGeom>
          <a:solidFill>
            <a:srgbClr val="00B05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8273990" y="1957252"/>
            <a:ext cx="214080" cy="275549"/>
          </a:xfrm>
          <a:prstGeom prst="rect">
            <a:avLst/>
          </a:prstGeom>
          <a:solidFill>
            <a:srgbClr val="FFC00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4513707" y="1519149"/>
            <a:ext cx="304800" cy="457200"/>
          </a:xfrm>
          <a:prstGeom prst="rect">
            <a:avLst/>
          </a:prstGeom>
          <a:solidFill>
            <a:srgbClr val="92D05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6567254" y="1536306"/>
            <a:ext cx="276554" cy="440043"/>
          </a:xfrm>
          <a:prstGeom prst="rect">
            <a:avLst/>
          </a:prstGeom>
          <a:solidFill>
            <a:srgbClr val="00B05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5566451" y="1519149"/>
            <a:ext cx="224749" cy="438103"/>
          </a:xfrm>
          <a:prstGeom prst="rect">
            <a:avLst/>
          </a:prstGeom>
          <a:solidFill>
            <a:srgbClr val="FF000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p:cNvSpPr/>
          <p:nvPr/>
        </p:nvSpPr>
        <p:spPr>
          <a:xfrm>
            <a:off x="7530668" y="1519149"/>
            <a:ext cx="241732" cy="457200"/>
          </a:xfrm>
          <a:prstGeom prst="rect">
            <a:avLst/>
          </a:prstGeom>
          <a:solidFill>
            <a:srgbClr val="FFC00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p:cNvSpPr/>
          <p:nvPr/>
        </p:nvSpPr>
        <p:spPr>
          <a:xfrm>
            <a:off x="1170864" y="1564673"/>
            <a:ext cx="206410" cy="457200"/>
          </a:xfrm>
          <a:prstGeom prst="rect">
            <a:avLst/>
          </a:prstGeom>
          <a:solidFill>
            <a:srgbClr val="92D05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p:cNvSpPr/>
          <p:nvPr/>
        </p:nvSpPr>
        <p:spPr>
          <a:xfrm>
            <a:off x="3130175" y="1564673"/>
            <a:ext cx="222625" cy="411676"/>
          </a:xfrm>
          <a:prstGeom prst="rect">
            <a:avLst/>
          </a:prstGeom>
          <a:solidFill>
            <a:srgbClr val="00B05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p:nvSpPr>
        <p:spPr>
          <a:xfrm>
            <a:off x="2125218" y="1564673"/>
            <a:ext cx="228903" cy="392579"/>
          </a:xfrm>
          <a:prstGeom prst="rect">
            <a:avLst/>
          </a:prstGeom>
          <a:solidFill>
            <a:srgbClr val="FF000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p:cNvSpPr/>
          <p:nvPr/>
        </p:nvSpPr>
        <p:spPr>
          <a:xfrm>
            <a:off x="2271266" y="1976349"/>
            <a:ext cx="180013" cy="248583"/>
          </a:xfrm>
          <a:prstGeom prst="rect">
            <a:avLst/>
          </a:prstGeom>
          <a:solidFill>
            <a:srgbClr val="92D05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9" name="Rectangle 28"/>
          <p:cNvSpPr/>
          <p:nvPr/>
        </p:nvSpPr>
        <p:spPr>
          <a:xfrm>
            <a:off x="2762502" y="1994836"/>
            <a:ext cx="208064" cy="304800"/>
          </a:xfrm>
          <a:prstGeom prst="rect">
            <a:avLst/>
          </a:prstGeom>
          <a:solidFill>
            <a:srgbClr val="FF000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a:off x="4137241" y="2030347"/>
            <a:ext cx="152400" cy="269289"/>
          </a:xfrm>
          <a:prstGeom prst="rect">
            <a:avLst/>
          </a:prstGeom>
          <a:solidFill>
            <a:srgbClr val="00B05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p:cNvSpPr/>
          <p:nvPr/>
        </p:nvSpPr>
        <p:spPr>
          <a:xfrm>
            <a:off x="5122202" y="3360453"/>
            <a:ext cx="208064" cy="304800"/>
          </a:xfrm>
          <a:prstGeom prst="rect">
            <a:avLst/>
          </a:prstGeom>
          <a:solidFill>
            <a:srgbClr val="FF000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p:cNvSpPr/>
          <p:nvPr/>
        </p:nvSpPr>
        <p:spPr>
          <a:xfrm>
            <a:off x="6011665" y="2021873"/>
            <a:ext cx="152400" cy="269289"/>
          </a:xfrm>
          <a:prstGeom prst="rect">
            <a:avLst/>
          </a:prstGeom>
          <a:solidFill>
            <a:srgbClr val="00B05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p:cNvSpPr/>
          <p:nvPr/>
        </p:nvSpPr>
        <p:spPr>
          <a:xfrm>
            <a:off x="4672570" y="3396879"/>
            <a:ext cx="180013" cy="248583"/>
          </a:xfrm>
          <a:prstGeom prst="rect">
            <a:avLst/>
          </a:prstGeom>
          <a:solidFill>
            <a:srgbClr val="92D05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Tree>
    <p:extLst>
      <p:ext uri="{BB962C8B-B14F-4D97-AF65-F5344CB8AC3E}">
        <p14:creationId xmlns:p14="http://schemas.microsoft.com/office/powerpoint/2010/main" val="2757396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8852"/>
            <a:ext cx="9144000" cy="943251"/>
          </a:xfrm>
        </p:spPr>
        <p:txBody>
          <a:bodyPr/>
          <a:lstStyle/>
          <a:p>
            <a:r>
              <a:rPr lang="en-US" sz="4000" b="1" dirty="0" smtClean="0">
                <a:solidFill>
                  <a:srgbClr val="0000CC"/>
                </a:solidFill>
              </a:rPr>
              <a:t>Notes on Arrows: Boundary Species</a:t>
            </a:r>
            <a:endParaRPr lang="en-US" sz="4000" b="1" dirty="0">
              <a:solidFill>
                <a:srgbClr val="0000CC"/>
              </a:solidFill>
            </a:endParaRP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57200" y="762000"/>
                <a:ext cx="8458200" cy="978778"/>
              </a:xfrm>
            </p:spPr>
            <p:txBody>
              <a:bodyPr>
                <a:noAutofit/>
              </a:bodyPr>
              <a:lstStyle/>
              <a:p>
                <a:pPr marL="0" indent="0">
                  <a:buNone/>
                </a:pPr>
                <a:r>
                  <a:rPr lang="en-US" sz="2200" dirty="0" smtClean="0"/>
                  <a:t>While pathway diagrams are very convenient they have peculiarities</a:t>
                </a:r>
              </a:p>
              <a:p>
                <a:pPr marL="0" indent="0">
                  <a:buNone/>
                </a:pPr>
                <a:r>
                  <a:rPr lang="en-US" sz="2200" dirty="0" smtClean="0"/>
                  <a:t>A boundary species is a species whose concentration does not change in time</a:t>
                </a:r>
              </a:p>
              <a:p>
                <a:pPr marL="0" indent="0">
                  <a:buNone/>
                </a:pPr>
                <a:r>
                  <a:rPr lang="en-US" sz="2200" dirty="0" smtClean="0"/>
                  <a:t>Boundary species are written in a number of ways: </a:t>
                </a:r>
                <a14:m>
                  <m:oMath xmlns:m="http://schemas.openxmlformats.org/officeDocument/2006/math">
                    <m:r>
                      <a:rPr lang="en-US" sz="2200" b="0" i="0" smtClean="0">
                        <a:latin typeface="Cambria Math" panose="02040503050406030204" pitchFamily="18" charset="0"/>
                      </a:rPr>
                      <m:t> </m:t>
                    </m:r>
                  </m:oMath>
                </a14:m>
                <a:endParaRPr lang="en-US" sz="2200" b="0" i="0" dirty="0" smtClean="0">
                  <a:latin typeface="Cambria Math" panose="02040503050406030204" pitchFamily="18" charset="0"/>
                </a:endParaRPr>
              </a:p>
              <a:p>
                <a:pPr marL="0" indent="0">
                  <a:buNone/>
                </a:pPr>
                <a14:m>
                  <m:oMathPara xmlns:m="http://schemas.openxmlformats.org/officeDocument/2006/math">
                    <m:oMathParaPr>
                      <m:jc m:val="centerGroup"/>
                    </m:oMathParaPr>
                    <m:oMath xmlns:m="http://schemas.openxmlformats.org/officeDocument/2006/math">
                      <m:r>
                        <a:rPr lang="en-US" sz="2200" b="0" i="1" smtClean="0">
                          <a:latin typeface="Cambria Math" panose="02040503050406030204" pitchFamily="18" charset="0"/>
                        </a:rPr>
                        <m:t>→</m:t>
                      </m:r>
                      <m:r>
                        <a:rPr lang="en-US" sz="2200" b="0" i="1" smtClean="0">
                          <a:latin typeface="Cambria Math" panose="02040503050406030204" pitchFamily="18" charset="0"/>
                        </a:rPr>
                        <m:t>𝑆</m:t>
                      </m:r>
                      <m:r>
                        <a:rPr lang="en-US" sz="2200" b="0" i="1" smtClean="0">
                          <a:latin typeface="Cambria Math" panose="02040503050406030204" pitchFamily="18" charset="0"/>
                        </a:rPr>
                        <m:t>,   </m:t>
                      </m:r>
                      <m:groupChr>
                        <m:groupChrPr>
                          <m:chr m:val="→"/>
                          <m:vertJc m:val="bot"/>
                          <m:ctrlPr>
                            <a:rPr lang="el-GR" sz="2200" b="0" i="1" smtClean="0">
                              <a:latin typeface="Cambria Math" panose="02040503050406030204" pitchFamily="18" charset="0"/>
                            </a:rPr>
                          </m:ctrlPr>
                        </m:groupChrPr>
                        <m:e>
                          <m:r>
                            <m:rPr>
                              <m:brk m:alnAt="2"/>
                            </m:rPr>
                            <a:rPr lang="en-US" sz="2200" b="0" i="1" smtClean="0">
                              <a:latin typeface="Cambria Math" panose="02040503050406030204" pitchFamily="18" charset="0"/>
                            </a:rPr>
                            <m:t>𝑘</m:t>
                          </m:r>
                        </m:e>
                      </m:groupChr>
                      <m:r>
                        <a:rPr lang="en-US" sz="2200" b="0" i="1" smtClean="0">
                          <a:latin typeface="Cambria Math" panose="02040503050406030204" pitchFamily="18" charset="0"/>
                        </a:rPr>
                        <m:t>𝑆</m:t>
                      </m:r>
                      <m:r>
                        <a:rPr lang="en-US" sz="2200" b="0" i="1" smtClean="0">
                          <a:latin typeface="Cambria Math" panose="02040503050406030204" pitchFamily="18" charset="0"/>
                        </a:rPr>
                        <m:t>,  $</m:t>
                      </m:r>
                      <m:r>
                        <a:rPr lang="en-US" sz="2200" b="0" i="1" smtClean="0">
                          <a:latin typeface="Cambria Math" panose="02040503050406030204" pitchFamily="18" charset="0"/>
                        </a:rPr>
                        <m:t>𝐴</m:t>
                      </m:r>
                      <m:groupChr>
                        <m:groupChrPr>
                          <m:chr m:val="→"/>
                          <m:vertJc m:val="bot"/>
                          <m:ctrlPr>
                            <a:rPr lang="el-GR" sz="2200" b="0" i="1" smtClean="0">
                              <a:latin typeface="Cambria Math" panose="02040503050406030204" pitchFamily="18" charset="0"/>
                            </a:rPr>
                          </m:ctrlPr>
                        </m:groupChrPr>
                        <m:e>
                          <m:r>
                            <m:rPr>
                              <m:brk m:alnAt="2"/>
                            </m:rPr>
                            <a:rPr lang="en-US" sz="2200" b="0" i="1" smtClean="0">
                              <a:latin typeface="Cambria Math" panose="02040503050406030204" pitchFamily="18" charset="0"/>
                            </a:rPr>
                            <m:t>𝑘</m:t>
                          </m:r>
                        </m:e>
                      </m:groupChr>
                      <m:r>
                        <a:rPr lang="en-US" sz="2200" b="0" i="1" smtClean="0">
                          <a:latin typeface="Cambria Math" panose="02040503050406030204" pitchFamily="18" charset="0"/>
                        </a:rPr>
                        <m:t>𝑆</m:t>
                      </m:r>
                    </m:oMath>
                  </m:oMathPara>
                </a14:m>
                <a:endParaRPr lang="en-US" sz="2200" dirty="0" smtClean="0"/>
              </a:p>
              <a:p>
                <a:pPr marL="0" indent="0">
                  <a:buNone/>
                </a:pPr>
                <a:r>
                  <a:rPr lang="en-US" sz="2200" dirty="0" smtClean="0"/>
                  <a:t>All of these represent the same rate relation:</a:t>
                </a:r>
                <a:endParaRPr lang="en-US" sz="2200" i="1" dirty="0" smtClean="0">
                  <a:latin typeface="Cambria Math" panose="02040503050406030204" pitchFamily="18" charset="0"/>
                </a:endParaRPr>
              </a:p>
              <a:p>
                <a:pPr marL="0" indent="0">
                  <a:buNone/>
                </a:pPr>
                <a14:m>
                  <m:oMathPara xmlns:m="http://schemas.openxmlformats.org/officeDocument/2006/math">
                    <m:oMathParaPr>
                      <m:jc m:val="centerGroup"/>
                    </m:oMathParaPr>
                    <m:oMath xmlns:m="http://schemas.openxmlformats.org/officeDocument/2006/math">
                      <m:f>
                        <m:fPr>
                          <m:ctrlPr>
                            <a:rPr lang="en-US" sz="2200" i="1" smtClean="0">
                              <a:latin typeface="Cambria Math" panose="02040503050406030204" pitchFamily="18" charset="0"/>
                            </a:rPr>
                          </m:ctrlPr>
                        </m:fPr>
                        <m:num>
                          <m:r>
                            <a:rPr lang="en-US" sz="2200" i="1" smtClean="0">
                              <a:latin typeface="Cambria Math" panose="02040503050406030204" pitchFamily="18" charset="0"/>
                            </a:rPr>
                            <m:t>𝑑</m:t>
                          </m:r>
                          <m:r>
                            <a:rPr lang="en-US" sz="2200" b="0" i="1" smtClean="0">
                              <a:latin typeface="Cambria Math" panose="02040503050406030204" pitchFamily="18" charset="0"/>
                            </a:rPr>
                            <m:t>𝑆</m:t>
                          </m:r>
                        </m:num>
                        <m:den>
                          <m:r>
                            <a:rPr lang="en-US" sz="2200" i="1" smtClean="0">
                              <a:latin typeface="Cambria Math" panose="02040503050406030204" pitchFamily="18" charset="0"/>
                            </a:rPr>
                            <m:t>𝑑</m:t>
                          </m:r>
                          <m:r>
                            <a:rPr lang="en-US" sz="2200" b="0" i="1" smtClean="0">
                              <a:latin typeface="Cambria Math" panose="02040503050406030204" pitchFamily="18" charset="0"/>
                            </a:rPr>
                            <m:t>𝑡</m:t>
                          </m:r>
                        </m:den>
                      </m:f>
                      <m:r>
                        <a:rPr lang="en-US" sz="2200" b="0" i="1" smtClean="0">
                          <a:latin typeface="Cambria Math" panose="02040503050406030204" pitchFamily="18" charset="0"/>
                        </a:rPr>
                        <m:t>=</m:t>
                      </m:r>
                      <m:r>
                        <a:rPr lang="en-US" sz="2200" b="0" i="1" smtClean="0">
                          <a:latin typeface="Cambria Math" panose="02040503050406030204" pitchFamily="18" charset="0"/>
                        </a:rPr>
                        <m:t>𝑘</m:t>
                      </m:r>
                      <m:r>
                        <a:rPr lang="en-US" sz="2200" b="0" i="1" smtClean="0">
                          <a:latin typeface="Cambria Math" panose="02040503050406030204" pitchFamily="18" charset="0"/>
                        </a:rPr>
                        <m:t>⇒</m:t>
                      </m:r>
                      <m:r>
                        <a:rPr lang="en-US" sz="2200" b="0" i="1" smtClean="0">
                          <a:latin typeface="Cambria Math" panose="02040503050406030204" pitchFamily="18" charset="0"/>
                        </a:rPr>
                        <m:t>𝑆</m:t>
                      </m:r>
                      <m:d>
                        <m:dPr>
                          <m:ctrlPr>
                            <a:rPr lang="en-US" sz="2200" b="0" i="1" smtClean="0">
                              <a:latin typeface="Cambria Math" panose="02040503050406030204" pitchFamily="18" charset="0"/>
                            </a:rPr>
                          </m:ctrlPr>
                        </m:dPr>
                        <m:e>
                          <m:r>
                            <a:rPr lang="en-US" sz="2200" b="0" i="1" smtClean="0">
                              <a:latin typeface="Cambria Math" panose="02040503050406030204" pitchFamily="18" charset="0"/>
                            </a:rPr>
                            <m:t>𝑡</m:t>
                          </m:r>
                        </m:e>
                      </m:d>
                      <m:r>
                        <a:rPr lang="en-US" sz="2200" b="0" i="1" smtClean="0">
                          <a:latin typeface="Cambria Math" panose="02040503050406030204" pitchFamily="18" charset="0"/>
                        </a:rPr>
                        <m:t>=</m:t>
                      </m:r>
                      <m:sSub>
                        <m:sSubPr>
                          <m:ctrlPr>
                            <a:rPr lang="en-US" sz="2200" b="0" i="1" smtClean="0">
                              <a:latin typeface="Cambria Math" panose="02040503050406030204" pitchFamily="18" charset="0"/>
                            </a:rPr>
                          </m:ctrlPr>
                        </m:sSubPr>
                        <m:e>
                          <m:r>
                            <a:rPr lang="en-US" sz="2200" b="0" i="1" smtClean="0">
                              <a:latin typeface="Cambria Math" panose="02040503050406030204" pitchFamily="18" charset="0"/>
                            </a:rPr>
                            <m:t>𝑆</m:t>
                          </m:r>
                        </m:e>
                        <m:sub>
                          <m:r>
                            <a:rPr lang="en-US" sz="2200" b="0" i="1" smtClean="0">
                              <a:latin typeface="Cambria Math" panose="02040503050406030204" pitchFamily="18" charset="0"/>
                            </a:rPr>
                            <m:t>0</m:t>
                          </m:r>
                        </m:sub>
                      </m:sSub>
                      <m:r>
                        <a:rPr lang="en-US" sz="2200" b="0" i="1" smtClean="0">
                          <a:latin typeface="Cambria Math" panose="02040503050406030204" pitchFamily="18" charset="0"/>
                        </a:rPr>
                        <m:t>+</m:t>
                      </m:r>
                      <m:r>
                        <a:rPr lang="en-US" sz="2200" b="0" i="1" smtClean="0">
                          <a:latin typeface="Cambria Math" panose="02040503050406030204" pitchFamily="18" charset="0"/>
                        </a:rPr>
                        <m:t>𝑘𝑡</m:t>
                      </m:r>
                    </m:oMath>
                  </m:oMathPara>
                </a14:m>
                <a:endParaRPr lang="en-US" sz="2200" dirty="0" smtClean="0"/>
              </a:p>
              <a:p>
                <a:pPr marL="0" indent="0">
                  <a:buNone/>
                </a:pPr>
                <a:r>
                  <a:rPr lang="en-US" sz="2200" dirty="0" smtClean="0"/>
                  <a:t>Note that the rate is independent of concentration, as if the reaction were</a:t>
                </a:r>
              </a:p>
              <a:p>
                <a:pPr marL="0" indent="0">
                  <a:buNone/>
                </a:pPr>
                <a14:m>
                  <m:oMathPara xmlns:m="http://schemas.openxmlformats.org/officeDocument/2006/math">
                    <m:oMathParaPr>
                      <m:jc m:val="centerGroup"/>
                    </m:oMathParaPr>
                    <m:oMath xmlns:m="http://schemas.openxmlformats.org/officeDocument/2006/math">
                      <m:r>
                        <a:rPr lang="en-US" sz="2200" b="0" i="0" smtClean="0">
                          <a:latin typeface="Cambria Math" panose="02040503050406030204" pitchFamily="18" charset="0"/>
                        </a:rPr>
                        <m:t>0</m:t>
                      </m:r>
                      <m:r>
                        <a:rPr lang="en-US" sz="2200" b="0" i="1" smtClean="0">
                          <a:latin typeface="Cambria Math" panose="02040503050406030204" pitchFamily="18" charset="0"/>
                        </a:rPr>
                        <m:t>𝐴</m:t>
                      </m:r>
                      <m:groupChr>
                        <m:groupChrPr>
                          <m:chr m:val="→"/>
                          <m:vertJc m:val="bot"/>
                          <m:ctrlPr>
                            <a:rPr lang="el-GR" sz="2200" i="1">
                              <a:latin typeface="Cambria Math" panose="02040503050406030204" pitchFamily="18" charset="0"/>
                            </a:rPr>
                          </m:ctrlPr>
                        </m:groupChrPr>
                        <m:e>
                          <m:r>
                            <m:rPr>
                              <m:brk m:alnAt="2"/>
                            </m:rPr>
                            <a:rPr lang="en-US" sz="2200" i="1">
                              <a:latin typeface="Cambria Math" panose="02040503050406030204" pitchFamily="18" charset="0"/>
                            </a:rPr>
                            <m:t>𝑘</m:t>
                          </m:r>
                        </m:e>
                      </m:groupChr>
                      <m:r>
                        <a:rPr lang="en-US" sz="2200" i="1">
                          <a:latin typeface="Cambria Math" panose="02040503050406030204" pitchFamily="18" charset="0"/>
                        </a:rPr>
                        <m:t>𝑆</m:t>
                      </m:r>
                    </m:oMath>
                  </m:oMathPara>
                </a14:m>
                <a:endParaRPr lang="en-US" sz="2200" dirty="0" smtClean="0"/>
              </a:p>
              <a:p>
                <a:pPr marL="0" indent="0">
                  <a:buNone/>
                </a:pPr>
                <a:r>
                  <a:rPr lang="en-US" sz="2200" dirty="0" smtClean="0"/>
                  <a:t>which by mass action gives </a:t>
                </a:r>
              </a:p>
              <a:p>
                <a:pPr marL="0" indent="0">
                  <a:buNone/>
                </a:pPr>
                <a14:m>
                  <m:oMathPara xmlns:m="http://schemas.openxmlformats.org/officeDocument/2006/math">
                    <m:oMathParaPr>
                      <m:jc m:val="centerGroup"/>
                    </m:oMathParaPr>
                    <m:oMath xmlns:m="http://schemas.openxmlformats.org/officeDocument/2006/math">
                      <m:f>
                        <m:fPr>
                          <m:ctrlPr>
                            <a:rPr lang="en-US" sz="2200" i="1">
                              <a:latin typeface="Cambria Math" panose="02040503050406030204" pitchFamily="18" charset="0"/>
                            </a:rPr>
                          </m:ctrlPr>
                        </m:fPr>
                        <m:num>
                          <m:r>
                            <a:rPr lang="en-US" sz="2200" i="1">
                              <a:latin typeface="Cambria Math" panose="02040503050406030204" pitchFamily="18" charset="0"/>
                            </a:rPr>
                            <m:t>𝑑𝑆</m:t>
                          </m:r>
                        </m:num>
                        <m:den>
                          <m:r>
                            <a:rPr lang="en-US" sz="2200" i="1">
                              <a:latin typeface="Cambria Math" panose="02040503050406030204" pitchFamily="18" charset="0"/>
                            </a:rPr>
                            <m:t>𝑑𝑡</m:t>
                          </m:r>
                        </m:den>
                      </m:f>
                      <m:r>
                        <a:rPr lang="en-US" sz="2200" i="1">
                          <a:latin typeface="Cambria Math" panose="02040503050406030204" pitchFamily="18" charset="0"/>
                        </a:rPr>
                        <m:t>=</m:t>
                      </m:r>
                      <m:r>
                        <a:rPr lang="en-US" sz="2200" i="1">
                          <a:latin typeface="Cambria Math" panose="02040503050406030204" pitchFamily="18" charset="0"/>
                        </a:rPr>
                        <m:t>𝑘</m:t>
                      </m:r>
                      <m:sSup>
                        <m:sSupPr>
                          <m:ctrlPr>
                            <a:rPr lang="en-US" sz="2200" b="0" i="1" smtClean="0">
                              <a:latin typeface="Cambria Math" panose="02040503050406030204" pitchFamily="18" charset="0"/>
                            </a:rPr>
                          </m:ctrlPr>
                        </m:sSupPr>
                        <m:e>
                          <m:r>
                            <a:rPr lang="en-US" sz="2200" b="0" i="1" smtClean="0">
                              <a:latin typeface="Cambria Math" panose="02040503050406030204" pitchFamily="18" charset="0"/>
                            </a:rPr>
                            <m:t>𝐴</m:t>
                          </m:r>
                        </m:e>
                        <m:sup>
                          <m:r>
                            <a:rPr lang="en-US" sz="2200" b="0" i="1" smtClean="0">
                              <a:latin typeface="Cambria Math" panose="02040503050406030204" pitchFamily="18" charset="0"/>
                            </a:rPr>
                            <m:t>0</m:t>
                          </m:r>
                        </m:sup>
                      </m:sSup>
                      <m:r>
                        <a:rPr lang="en-US" sz="2200" b="0" i="1" smtClean="0">
                          <a:latin typeface="Cambria Math" panose="02040503050406030204" pitchFamily="18" charset="0"/>
                        </a:rPr>
                        <m:t>=</m:t>
                      </m:r>
                      <m:r>
                        <a:rPr lang="en-US" sz="2200" b="0" i="1" smtClean="0">
                          <a:latin typeface="Cambria Math" panose="02040503050406030204" pitchFamily="18" charset="0"/>
                        </a:rPr>
                        <m:t>𝑘</m:t>
                      </m:r>
                    </m:oMath>
                  </m:oMathPara>
                </a14:m>
                <a:endParaRPr lang="en-US" sz="2200" b="0" dirty="0" smtClean="0"/>
              </a:p>
              <a:p>
                <a:pPr marL="0" indent="0">
                  <a:buNone/>
                </a:pPr>
                <a:r>
                  <a:rPr lang="en-US" sz="2200" dirty="0"/>
                  <a:t> </a:t>
                </a:r>
                <a:r>
                  <a:rPr lang="en-US" sz="2200" dirty="0" smtClean="0"/>
                  <a:t>We </a:t>
                </a:r>
                <a:r>
                  <a:rPr lang="en-US" sz="2200" dirty="0"/>
                  <a:t>call </a:t>
                </a:r>
                <a:r>
                  <a:rPr lang="en-US" sz="2200" dirty="0" smtClean="0"/>
                  <a:t>this rate law </a:t>
                </a:r>
                <a:r>
                  <a:rPr lang="en-US" sz="2200" b="1" dirty="0" smtClean="0"/>
                  <a:t>zeroth-order kinetics </a:t>
                </a:r>
                <a:endParaRPr lang="en-US" sz="2200" b="1"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57200" y="762000"/>
                <a:ext cx="8458200" cy="978778"/>
              </a:xfrm>
              <a:blipFill rotWithShape="0">
                <a:blip r:embed="rId2"/>
                <a:stretch>
                  <a:fillRect l="-937" t="-3727" b="-527329"/>
                </a:stretch>
              </a:blipFill>
            </p:spPr>
            <p:txBody>
              <a:bodyPr/>
              <a:lstStyle/>
              <a:p>
                <a:r>
                  <a:rPr lang="en-US">
                    <a:noFill/>
                  </a:rPr>
                  <a:t> </a:t>
                </a:r>
              </a:p>
            </p:txBody>
          </p:sp>
        </mc:Fallback>
      </mc:AlternateContent>
      <p:sp>
        <p:nvSpPr>
          <p:cNvPr id="8" name="Content Placeholder 2"/>
          <p:cNvSpPr txBox="1">
            <a:spLocks/>
          </p:cNvSpPr>
          <p:nvPr/>
        </p:nvSpPr>
        <p:spPr>
          <a:xfrm>
            <a:off x="457200" y="4191000"/>
            <a:ext cx="8229600" cy="6858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endParaRPr lang="en-US" dirty="0"/>
          </a:p>
        </p:txBody>
      </p:sp>
      <p:pic>
        <p:nvPicPr>
          <p:cNvPr id="7" name="Picture 6"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 name="Group 5"/>
          <p:cNvGrpSpPr/>
          <p:nvPr/>
        </p:nvGrpSpPr>
        <p:grpSpPr>
          <a:xfrm>
            <a:off x="6265108" y="4594988"/>
            <a:ext cx="2285167" cy="2117965"/>
            <a:chOff x="6265108" y="4594988"/>
            <a:chExt cx="2285167" cy="2117965"/>
          </a:xfrm>
        </p:grpSpPr>
        <p:pic>
          <p:nvPicPr>
            <p:cNvPr id="10"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r="65814" b="11062"/>
            <a:stretch/>
          </p:blipFill>
          <p:spPr bwMode="auto">
            <a:xfrm>
              <a:off x="6265108" y="4594988"/>
              <a:ext cx="2285167" cy="19794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mc:AlternateContent xmlns:mc="http://schemas.openxmlformats.org/markup-compatibility/2006" xmlns:a14="http://schemas.microsoft.com/office/drawing/2010/main">
          <mc:Choice Requires="a14">
            <p:sp>
              <p:nvSpPr>
                <p:cNvPr id="5" name="TextBox 4"/>
                <p:cNvSpPr txBox="1"/>
                <p:nvPr/>
              </p:nvSpPr>
              <p:spPr>
                <a:xfrm>
                  <a:off x="7467600" y="6435954"/>
                  <a:ext cx="372538"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m:t>
                        </m:r>
                        <m:r>
                          <a:rPr lang="en-US" b="0" i="1" smtClean="0">
                            <a:latin typeface="Cambria Math" panose="02040503050406030204" pitchFamily="18" charset="0"/>
                          </a:rPr>
                          <m:t>𝐴</m:t>
                        </m:r>
                        <m:r>
                          <a:rPr lang="en-US" b="0" i="1" smtClean="0">
                            <a:latin typeface="Cambria Math" panose="02040503050406030204" pitchFamily="18" charset="0"/>
                          </a:rPr>
                          <m:t>]</m:t>
                        </m:r>
                      </m:oMath>
                    </m:oMathPara>
                  </a14:m>
                  <a:endParaRPr lang="en-US" dirty="0"/>
                </a:p>
              </p:txBody>
            </p:sp>
          </mc:Choice>
          <mc:Fallback xmlns="">
            <p:sp>
              <p:nvSpPr>
                <p:cNvPr id="5" name="TextBox 4"/>
                <p:cNvSpPr txBox="1">
                  <a:spLocks noRot="1" noChangeAspect="1" noMove="1" noResize="1" noEditPoints="1" noAdjustHandles="1" noChangeArrowheads="1" noChangeShapeType="1" noTextEdit="1"/>
                </p:cNvSpPr>
                <p:nvPr/>
              </p:nvSpPr>
              <p:spPr>
                <a:xfrm>
                  <a:off x="7467600" y="6435954"/>
                  <a:ext cx="372538" cy="276999"/>
                </a:xfrm>
                <a:prstGeom prst="rect">
                  <a:avLst/>
                </a:prstGeom>
                <a:blipFill rotWithShape="0">
                  <a:blip r:embed="rId6"/>
                  <a:stretch>
                    <a:fillRect l="-21311" t="-2222" r="-21311" b="-40000"/>
                  </a:stretch>
                </a:blipFill>
              </p:spPr>
              <p:txBody>
                <a:bodyPr/>
                <a:lstStyle/>
                <a:p>
                  <a:r>
                    <a:rPr lang="en-US">
                      <a:noFill/>
                    </a:rPr>
                    <a:t> </a:t>
                  </a:r>
                </a:p>
              </p:txBody>
            </p:sp>
          </mc:Fallback>
        </mc:AlternateContent>
      </p:grpSp>
    </p:spTree>
    <p:extLst>
      <p:ext uri="{BB962C8B-B14F-4D97-AF65-F5344CB8AC3E}">
        <p14:creationId xmlns:p14="http://schemas.microsoft.com/office/powerpoint/2010/main" val="22892944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8852"/>
            <a:ext cx="9144000" cy="943251"/>
          </a:xfrm>
        </p:spPr>
        <p:txBody>
          <a:bodyPr/>
          <a:lstStyle/>
          <a:p>
            <a:r>
              <a:rPr lang="en-US" sz="4000" b="1" dirty="0">
                <a:solidFill>
                  <a:srgbClr val="0000CC"/>
                </a:solidFill>
              </a:rPr>
              <a:t>Notes on Arrows: Boundary Species</a:t>
            </a:r>
          </a:p>
        </p:txBody>
      </p:sp>
      <p:sp>
        <p:nvSpPr>
          <p:cNvPr id="3" name="Content Placeholder 2"/>
          <p:cNvSpPr>
            <a:spLocks noGrp="1"/>
          </p:cNvSpPr>
          <p:nvPr>
            <p:ph idx="1"/>
          </p:nvPr>
        </p:nvSpPr>
        <p:spPr>
          <a:xfrm>
            <a:off x="457200" y="762000"/>
            <a:ext cx="5389520" cy="978778"/>
          </a:xfrm>
        </p:spPr>
        <p:txBody>
          <a:bodyPr>
            <a:noAutofit/>
          </a:bodyPr>
          <a:lstStyle/>
          <a:p>
            <a:pPr marL="0" indent="0">
              <a:buNone/>
            </a:pPr>
            <a:r>
              <a:rPr lang="en-US" sz="2400" dirty="0" smtClean="0"/>
              <a:t>We will sometimes see a shorthand for boundary species, </a:t>
            </a:r>
            <a:r>
              <a:rPr lang="en-US" sz="2400" i="1" dirty="0" smtClean="0"/>
              <a:t>e.g</a:t>
            </a:r>
            <a:r>
              <a:rPr lang="en-US" sz="2400" dirty="0" smtClean="0"/>
              <a:t>. in this diagram for competitive inhibition</a:t>
            </a:r>
          </a:p>
        </p:txBody>
      </p:sp>
      <p:pic>
        <p:nvPicPr>
          <p:cNvPr id="7" name="Picture 6" descr="Biocomplexity Logo"/>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descr="redblackblocki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9"/>
          <p:cNvPicPr>
            <a:picLocks noChangeAspect="1"/>
          </p:cNvPicPr>
          <p:nvPr/>
        </p:nvPicPr>
        <p:blipFill>
          <a:blip r:embed="rId4"/>
          <a:stretch>
            <a:fillRect/>
          </a:stretch>
        </p:blipFill>
        <p:spPr>
          <a:xfrm>
            <a:off x="5846720" y="814205"/>
            <a:ext cx="3024091" cy="1454021"/>
          </a:xfrm>
          <a:prstGeom prst="rect">
            <a:avLst/>
          </a:prstGeom>
        </p:spPr>
      </p:pic>
      <mc:AlternateContent xmlns:mc="http://schemas.openxmlformats.org/markup-compatibility/2006" xmlns:a14="http://schemas.microsoft.com/office/drawing/2010/main">
        <mc:Choice Requires="a14">
          <p:sp>
            <p:nvSpPr>
              <p:cNvPr id="5" name="Rectangle 4"/>
              <p:cNvSpPr/>
              <p:nvPr/>
            </p:nvSpPr>
            <p:spPr>
              <a:xfrm>
                <a:off x="457586" y="2306283"/>
                <a:ext cx="8534013" cy="4222951"/>
              </a:xfrm>
              <a:prstGeom prst="rect">
                <a:avLst/>
              </a:prstGeom>
            </p:spPr>
            <p:txBody>
              <a:bodyPr wrap="square">
                <a:spAutoFit/>
              </a:bodyPr>
              <a:lstStyle/>
              <a:p>
                <a:pPr marL="0" indent="0">
                  <a:buNone/>
                </a:pPr>
                <a:r>
                  <a:rPr lang="en-US" sz="2400" dirty="0" smtClean="0"/>
                  <a:t>The lack of an </a:t>
                </a:r>
                <a14:m>
                  <m:oMath xmlns:m="http://schemas.openxmlformats.org/officeDocument/2006/math">
                    <m:r>
                      <a:rPr lang="en-US" sz="2400" i="1" dirty="0">
                        <a:latin typeface="Cambria Math" panose="02040503050406030204" pitchFamily="18" charset="0"/>
                      </a:rPr>
                      <m:t>𝑆</m:t>
                    </m:r>
                  </m:oMath>
                </a14:m>
                <a:r>
                  <a:rPr lang="en-US" sz="2400" dirty="0"/>
                  <a:t> or </a:t>
                </a:r>
                <a14:m>
                  <m:oMath xmlns:m="http://schemas.openxmlformats.org/officeDocument/2006/math">
                    <m:r>
                      <a:rPr lang="en-US" sz="2400" i="1" dirty="0">
                        <a:latin typeface="Cambria Math" panose="02040503050406030204" pitchFamily="18" charset="0"/>
                      </a:rPr>
                      <m:t>𝐼</m:t>
                    </m:r>
                  </m:oMath>
                </a14:m>
                <a:r>
                  <a:rPr lang="en-US" sz="2400" dirty="0"/>
                  <a:t> in the diagram implies that </a:t>
                </a:r>
                <a14:m>
                  <m:oMath xmlns:m="http://schemas.openxmlformats.org/officeDocument/2006/math">
                    <m:r>
                      <a:rPr lang="en-US" sz="2400" i="1" dirty="0">
                        <a:latin typeface="Cambria Math" panose="02040503050406030204" pitchFamily="18" charset="0"/>
                      </a:rPr>
                      <m:t>𝑆</m:t>
                    </m:r>
                  </m:oMath>
                </a14:m>
                <a:r>
                  <a:rPr lang="en-US" sz="2400" dirty="0"/>
                  <a:t> and </a:t>
                </a:r>
                <a14:m>
                  <m:oMath xmlns:m="http://schemas.openxmlformats.org/officeDocument/2006/math">
                    <m:r>
                      <a:rPr lang="en-US" sz="2400" i="1" dirty="0">
                        <a:latin typeface="Cambria Math" panose="02040503050406030204" pitchFamily="18" charset="0"/>
                      </a:rPr>
                      <m:t>𝐼</m:t>
                    </m:r>
                  </m:oMath>
                </a14:m>
                <a:r>
                  <a:rPr lang="en-US" sz="2400" dirty="0"/>
                  <a:t> are taken to be boundary species with </a:t>
                </a:r>
                <a:r>
                  <a:rPr lang="en-US" sz="2400" b="1" dirty="0"/>
                  <a:t>constant </a:t>
                </a:r>
                <a:r>
                  <a:rPr lang="en-US" sz="2400" b="1" dirty="0" smtClean="0"/>
                  <a:t>concentrations</a:t>
                </a:r>
              </a:p>
              <a:p>
                <a:pPr marL="0" indent="0">
                  <a:buNone/>
                </a:pPr>
                <a:r>
                  <a:rPr lang="en-US" sz="2400" dirty="0"/>
                  <a:t>So </a:t>
                </a:r>
                <a14:m>
                  <m:oMath xmlns:m="http://schemas.openxmlformats.org/officeDocument/2006/math">
                    <m:r>
                      <a:rPr lang="en-US" sz="2400" i="1">
                        <a:latin typeface="Cambria Math" panose="02040503050406030204" pitchFamily="18" charset="0"/>
                      </a:rPr>
                      <m:t>𝐸</m:t>
                    </m:r>
                    <m:r>
                      <a:rPr lang="en-US" sz="2400" i="1">
                        <a:latin typeface="Cambria Math" panose="02040503050406030204" pitchFamily="18" charset="0"/>
                      </a:rPr>
                      <m:t>→</m:t>
                    </m:r>
                    <m:r>
                      <a:rPr lang="en-US" sz="2400" i="1">
                        <a:latin typeface="Cambria Math" panose="02040503050406030204" pitchFamily="18" charset="0"/>
                      </a:rPr>
                      <m:t>𝐸𝑆</m:t>
                    </m:r>
                  </m:oMath>
                </a14:m>
                <a:r>
                  <a:rPr lang="en-US" sz="2400" dirty="0"/>
                  <a:t> means</a:t>
                </a:r>
              </a:p>
              <a:p>
                <a:pPr/>
                <a14:m>
                  <m:oMathPara xmlns:m="http://schemas.openxmlformats.org/officeDocument/2006/math">
                    <m:oMathParaPr>
                      <m:jc m:val="centerGroup"/>
                    </m:oMathParaPr>
                    <m:oMath xmlns:m="http://schemas.openxmlformats.org/officeDocument/2006/math">
                      <m:f>
                        <m:fPr>
                          <m:ctrlPr>
                            <a:rPr lang="en-US" sz="2400" i="1">
                              <a:latin typeface="Cambria Math" panose="02040503050406030204" pitchFamily="18" charset="0"/>
                            </a:rPr>
                          </m:ctrlPr>
                        </m:fPr>
                        <m:num>
                          <m:r>
                            <a:rPr lang="en-US" sz="2400" i="1">
                              <a:latin typeface="Cambria Math" panose="02040503050406030204" pitchFamily="18" charset="0"/>
                            </a:rPr>
                            <m:t>𝑑</m:t>
                          </m:r>
                          <m:r>
                            <a:rPr lang="en-US" sz="2400" b="0" i="1" smtClean="0">
                              <a:latin typeface="Cambria Math" panose="02040503050406030204" pitchFamily="18" charset="0"/>
                            </a:rPr>
                            <m:t>[</m:t>
                          </m:r>
                          <m:r>
                            <a:rPr lang="en-US" sz="2400" i="1">
                              <a:latin typeface="Cambria Math" panose="02040503050406030204" pitchFamily="18" charset="0"/>
                            </a:rPr>
                            <m:t>𝐸𝑆</m:t>
                          </m:r>
                          <m:r>
                            <a:rPr lang="en-US" sz="2400" b="0" i="1" smtClean="0">
                              <a:latin typeface="Cambria Math" panose="02040503050406030204" pitchFamily="18" charset="0"/>
                            </a:rPr>
                            <m:t>]</m:t>
                          </m:r>
                        </m:num>
                        <m:den>
                          <m:r>
                            <a:rPr lang="en-US" sz="2400" i="1">
                              <a:latin typeface="Cambria Math" panose="02040503050406030204" pitchFamily="18" charset="0"/>
                            </a:rPr>
                            <m:t>𝑑𝑡</m:t>
                          </m:r>
                        </m:den>
                      </m:f>
                      <m:r>
                        <a:rPr lang="en-US" sz="2400" i="1">
                          <a:latin typeface="Cambria Math" panose="02040503050406030204" pitchFamily="18" charset="0"/>
                        </a:rPr>
                        <m:t>=</m:t>
                      </m:r>
                      <m:sSub>
                        <m:sSubPr>
                          <m:ctrlPr>
                            <a:rPr lang="en-US" sz="2400" b="0" i="1" smtClean="0">
                              <a:latin typeface="Cambria Math" panose="02040503050406030204" pitchFamily="18" charset="0"/>
                            </a:rPr>
                          </m:ctrlPr>
                        </m:sSubPr>
                        <m:e>
                          <m:r>
                            <a:rPr lang="en-US" sz="2400" i="1">
                              <a:latin typeface="Cambria Math" panose="02040503050406030204" pitchFamily="18" charset="0"/>
                            </a:rPr>
                            <m:t>𝑘</m:t>
                          </m:r>
                        </m:e>
                        <m:sub>
                          <m:r>
                            <a:rPr lang="en-US" sz="2400" b="0" i="1" smtClean="0">
                              <a:latin typeface="Cambria Math" panose="02040503050406030204" pitchFamily="18" charset="0"/>
                            </a:rPr>
                            <m:t>𝑆</m:t>
                          </m:r>
                        </m:sub>
                      </m:sSub>
                      <m:d>
                        <m:dPr>
                          <m:begChr m:val="["/>
                          <m:endChr m:val="]"/>
                          <m:ctrlPr>
                            <a:rPr lang="en-US" sz="2400" b="0" i="1" smtClean="0">
                              <a:latin typeface="Cambria Math" panose="02040503050406030204" pitchFamily="18" charset="0"/>
                            </a:rPr>
                          </m:ctrlPr>
                        </m:dPr>
                        <m:e>
                          <m:r>
                            <a:rPr lang="en-US" sz="2400" i="1">
                              <a:latin typeface="Cambria Math" panose="02040503050406030204" pitchFamily="18" charset="0"/>
                            </a:rPr>
                            <m:t>𝐸</m:t>
                          </m:r>
                        </m:e>
                      </m:d>
                      <m:d>
                        <m:dPr>
                          <m:begChr m:val="["/>
                          <m:endChr m:val="]"/>
                          <m:ctrlPr>
                            <a:rPr lang="en-US" sz="2400" b="0" i="1" smtClean="0">
                              <a:latin typeface="Cambria Math" panose="02040503050406030204" pitchFamily="18" charset="0"/>
                            </a:rPr>
                          </m:ctrlPr>
                        </m:dPr>
                        <m:e>
                          <m:r>
                            <a:rPr lang="en-US" sz="2400" i="1">
                              <a:latin typeface="Cambria Math" panose="02040503050406030204" pitchFamily="18" charset="0"/>
                            </a:rPr>
                            <m:t>𝑆</m:t>
                          </m:r>
                        </m:e>
                      </m:d>
                    </m:oMath>
                  </m:oMathPara>
                </a14:m>
                <a:endParaRPr lang="en-US" sz="2400" b="0" i="1" dirty="0" smtClean="0">
                  <a:latin typeface="Cambria Math" panose="02040503050406030204" pitchFamily="18" charset="0"/>
                </a:endParaRPr>
              </a:p>
              <a:p>
                <a:r>
                  <a:rPr lang="en-US" sz="2400" dirty="0" smtClean="0">
                    <a:latin typeface="Cambria Math" panose="02040503050406030204" pitchFamily="18" charset="0"/>
                  </a:rPr>
                  <a:t>Since [S] is </a:t>
                </a:r>
                <a:r>
                  <a:rPr lang="en-US" sz="2400" b="1" dirty="0" smtClean="0">
                    <a:latin typeface="Cambria Math" panose="02040503050406030204" pitchFamily="18" charset="0"/>
                  </a:rPr>
                  <a:t>constant</a:t>
                </a:r>
                <a:r>
                  <a:rPr lang="en-US" sz="2400" dirty="0" smtClean="0">
                    <a:latin typeface="Cambria Math" panose="02040503050406030204" pitchFamily="18" charset="0"/>
                  </a:rPr>
                  <a:t> </a:t>
                </a:r>
                <a14:m>
                  <m:oMath xmlns:m="http://schemas.openxmlformats.org/officeDocument/2006/math">
                    <m:f>
                      <m:fPr>
                        <m:ctrlPr>
                          <a:rPr lang="en-US" sz="2400" i="1">
                            <a:latin typeface="Cambria Math" panose="02040503050406030204" pitchFamily="18" charset="0"/>
                          </a:rPr>
                        </m:ctrlPr>
                      </m:fPr>
                      <m:num>
                        <m:r>
                          <a:rPr lang="en-US" sz="2400" i="1">
                            <a:latin typeface="Cambria Math" panose="02040503050406030204" pitchFamily="18" charset="0"/>
                          </a:rPr>
                          <m:t>𝑑</m:t>
                        </m:r>
                        <m:r>
                          <a:rPr lang="en-US" sz="2400" b="0" i="1" smtClean="0">
                            <a:latin typeface="Cambria Math" panose="02040503050406030204" pitchFamily="18" charset="0"/>
                          </a:rPr>
                          <m:t>[</m:t>
                        </m:r>
                        <m:r>
                          <a:rPr lang="en-US" sz="2400" i="1">
                            <a:latin typeface="Cambria Math" panose="02040503050406030204" pitchFamily="18" charset="0"/>
                          </a:rPr>
                          <m:t>𝑆</m:t>
                        </m:r>
                        <m:r>
                          <a:rPr lang="en-US" sz="2400" b="0" i="1" smtClean="0">
                            <a:latin typeface="Cambria Math" panose="02040503050406030204" pitchFamily="18" charset="0"/>
                          </a:rPr>
                          <m:t>]</m:t>
                        </m:r>
                      </m:num>
                      <m:den>
                        <m:r>
                          <a:rPr lang="en-US" sz="2400" i="1">
                            <a:latin typeface="Cambria Math" panose="02040503050406030204" pitchFamily="18" charset="0"/>
                          </a:rPr>
                          <m:t>𝑑𝑡</m:t>
                        </m:r>
                      </m:den>
                    </m:f>
                    <m:r>
                      <a:rPr lang="en-US" sz="2400" i="1">
                        <a:latin typeface="Cambria Math" panose="02040503050406030204" pitchFamily="18" charset="0"/>
                      </a:rPr>
                      <m:t>=0</m:t>
                    </m:r>
                    <m:r>
                      <a:rPr lang="en-US" sz="2400" b="0" i="1" smtClean="0">
                        <a:latin typeface="Cambria Math" panose="02040503050406030204" pitchFamily="18" charset="0"/>
                      </a:rPr>
                      <m:t>⇒</m:t>
                    </m:r>
                  </m:oMath>
                </a14:m>
                <a:r>
                  <a:rPr lang="en-US" sz="2400" b="0" dirty="0" smtClean="0">
                    <a:latin typeface="Cambria Math" panose="02040503050406030204" pitchFamily="18" charset="0"/>
                  </a:rPr>
                  <a:t> define </a:t>
                </a:r>
                <a14:m>
                  <m:oMath xmlns:m="http://schemas.openxmlformats.org/officeDocument/2006/math">
                    <m:sSubSup>
                      <m:sSubSupPr>
                        <m:ctrlPr>
                          <a:rPr lang="en-US" sz="2400" b="0" i="1" smtClean="0">
                            <a:latin typeface="Cambria Math" panose="02040503050406030204" pitchFamily="18" charset="0"/>
                          </a:rPr>
                        </m:ctrlPr>
                      </m:sSubSupPr>
                      <m:e>
                        <m:r>
                          <a:rPr lang="en-US" sz="2400" b="0" i="1" smtClean="0">
                            <a:latin typeface="Cambria Math" panose="02040503050406030204" pitchFamily="18" charset="0"/>
                          </a:rPr>
                          <m:t>𝑘</m:t>
                        </m:r>
                      </m:e>
                      <m:sub>
                        <m:r>
                          <a:rPr lang="en-US" sz="2400" b="0" i="1" smtClean="0">
                            <a:latin typeface="Cambria Math" panose="02040503050406030204" pitchFamily="18" charset="0"/>
                          </a:rPr>
                          <m:t>𝑆</m:t>
                        </m:r>
                      </m:sub>
                      <m:sup>
                        <m:r>
                          <a:rPr lang="en-US" sz="2400" b="0" i="1" smtClean="0">
                            <a:latin typeface="Cambria Math" panose="02040503050406030204" pitchFamily="18" charset="0"/>
                          </a:rPr>
                          <m:t>′</m:t>
                        </m:r>
                      </m:sup>
                    </m:sSubSup>
                    <m:r>
                      <a:rPr lang="en-US" sz="2400" b="0" i="1" smtClean="0">
                        <a:latin typeface="Cambria Math" panose="02040503050406030204" pitchFamily="18" charset="0"/>
                      </a:rPr>
                      <m:t>≡</m:t>
                    </m:r>
                    <m:sSub>
                      <m:sSubPr>
                        <m:ctrlPr>
                          <a:rPr lang="en-US" sz="2400" b="0" i="1" smtClean="0">
                            <a:latin typeface="Cambria Math" panose="02040503050406030204" pitchFamily="18" charset="0"/>
                          </a:rPr>
                        </m:ctrlPr>
                      </m:sSubPr>
                      <m:e>
                        <m:r>
                          <a:rPr lang="en-US" sz="2400" b="0" i="1" smtClean="0">
                            <a:latin typeface="Cambria Math" panose="02040503050406030204" pitchFamily="18" charset="0"/>
                          </a:rPr>
                          <m:t>𝑘</m:t>
                        </m:r>
                      </m:e>
                      <m:sub>
                        <m:r>
                          <a:rPr lang="en-US" sz="2400" b="0" i="1" smtClean="0">
                            <a:latin typeface="Cambria Math" panose="02040503050406030204" pitchFamily="18" charset="0"/>
                          </a:rPr>
                          <m:t>𝑆</m:t>
                        </m:r>
                      </m:sub>
                    </m:sSub>
                    <m:r>
                      <a:rPr lang="en-US" sz="2400" b="0" i="1" smtClean="0">
                        <a:latin typeface="Cambria Math" panose="02040503050406030204" pitchFamily="18" charset="0"/>
                      </a:rPr>
                      <m:t>[</m:t>
                    </m:r>
                    <m:r>
                      <a:rPr lang="en-US" sz="2400" b="0" i="1" smtClean="0">
                        <a:latin typeface="Cambria Math" panose="02040503050406030204" pitchFamily="18" charset="0"/>
                      </a:rPr>
                      <m:t>𝑆</m:t>
                    </m:r>
                    <m:r>
                      <a:rPr lang="en-US" sz="2400" b="0" i="1" smtClean="0">
                        <a:latin typeface="Cambria Math" panose="02040503050406030204" pitchFamily="18" charset="0"/>
                      </a:rPr>
                      <m:t>]</m:t>
                    </m:r>
                  </m:oMath>
                </a14:m>
                <a:endParaRPr lang="en-US" sz="2400" b="0" dirty="0" smtClean="0">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f>
                        <m:fPr>
                          <m:ctrlPr>
                            <a:rPr lang="en-US" sz="2400" i="1">
                              <a:latin typeface="Cambria Math" panose="02040503050406030204" pitchFamily="18" charset="0"/>
                            </a:rPr>
                          </m:ctrlPr>
                        </m:fPr>
                        <m:num>
                          <m:r>
                            <a:rPr lang="en-US" sz="2400" i="1">
                              <a:latin typeface="Cambria Math" panose="02040503050406030204" pitchFamily="18" charset="0"/>
                            </a:rPr>
                            <m:t>𝑑</m:t>
                          </m:r>
                          <m:r>
                            <a:rPr lang="en-US" sz="2400" i="1">
                              <a:latin typeface="Cambria Math" panose="02040503050406030204" pitchFamily="18" charset="0"/>
                            </a:rPr>
                            <m:t>[</m:t>
                          </m:r>
                          <m:r>
                            <a:rPr lang="en-US" sz="2400" i="1">
                              <a:latin typeface="Cambria Math" panose="02040503050406030204" pitchFamily="18" charset="0"/>
                            </a:rPr>
                            <m:t>𝐸𝑆</m:t>
                          </m:r>
                          <m:r>
                            <a:rPr lang="en-US" sz="2400" i="1">
                              <a:latin typeface="Cambria Math" panose="02040503050406030204" pitchFamily="18" charset="0"/>
                            </a:rPr>
                            <m:t>]</m:t>
                          </m:r>
                        </m:num>
                        <m:den>
                          <m:r>
                            <a:rPr lang="en-US" sz="2400" i="1">
                              <a:latin typeface="Cambria Math" panose="02040503050406030204" pitchFamily="18" charset="0"/>
                            </a:rPr>
                            <m:t>𝑑𝑡</m:t>
                          </m:r>
                        </m:den>
                      </m:f>
                      <m:r>
                        <a:rPr lang="en-US" sz="2400" i="1">
                          <a:latin typeface="Cambria Math" panose="02040503050406030204" pitchFamily="18" charset="0"/>
                        </a:rPr>
                        <m:t>=</m:t>
                      </m:r>
                      <m:sSubSup>
                        <m:sSubSupPr>
                          <m:ctrlPr>
                            <a:rPr lang="en-US" sz="2400" b="0" i="1" smtClean="0">
                              <a:latin typeface="Cambria Math" panose="02040503050406030204" pitchFamily="18" charset="0"/>
                            </a:rPr>
                          </m:ctrlPr>
                        </m:sSubSupPr>
                        <m:e>
                          <m:r>
                            <a:rPr lang="en-US" sz="2400" i="1">
                              <a:latin typeface="Cambria Math" panose="02040503050406030204" pitchFamily="18" charset="0"/>
                            </a:rPr>
                            <m:t>𝑘</m:t>
                          </m:r>
                        </m:e>
                        <m:sub>
                          <m:r>
                            <a:rPr lang="en-US" sz="2400" b="0" i="1" smtClean="0">
                              <a:latin typeface="Cambria Math" panose="02040503050406030204" pitchFamily="18" charset="0"/>
                            </a:rPr>
                            <m:t>𝑆</m:t>
                          </m:r>
                        </m:sub>
                        <m:sup>
                          <m:r>
                            <a:rPr lang="en-US" sz="2400" i="1">
                              <a:latin typeface="Cambria Math" panose="02040503050406030204" pitchFamily="18" charset="0"/>
                            </a:rPr>
                            <m:t>′</m:t>
                          </m:r>
                        </m:sup>
                      </m:sSubSup>
                      <m:d>
                        <m:dPr>
                          <m:begChr m:val="["/>
                          <m:endChr m:val="]"/>
                          <m:ctrlPr>
                            <a:rPr lang="en-US" sz="2400" b="0" i="1" smtClean="0">
                              <a:latin typeface="Cambria Math" panose="02040503050406030204" pitchFamily="18" charset="0"/>
                            </a:rPr>
                          </m:ctrlPr>
                        </m:dPr>
                        <m:e>
                          <m:r>
                            <a:rPr lang="en-US" sz="2400" i="1">
                              <a:latin typeface="Cambria Math" panose="02040503050406030204" pitchFamily="18" charset="0"/>
                            </a:rPr>
                            <m:t>𝐸</m:t>
                          </m:r>
                        </m:e>
                      </m:d>
                      <m:r>
                        <a:rPr lang="en-US" sz="2400" b="0" i="1" smtClean="0">
                          <a:latin typeface="Cambria Math" panose="02040503050406030204" pitchFamily="18" charset="0"/>
                        </a:rPr>
                        <m:t>,  </m:t>
                      </m:r>
                      <m:f>
                        <m:fPr>
                          <m:ctrlPr>
                            <a:rPr lang="en-US" sz="2400" i="1">
                              <a:latin typeface="Cambria Math" panose="02040503050406030204" pitchFamily="18" charset="0"/>
                            </a:rPr>
                          </m:ctrlPr>
                        </m:fPr>
                        <m:num>
                          <m:r>
                            <a:rPr lang="en-US" sz="2400" i="1">
                              <a:latin typeface="Cambria Math" panose="02040503050406030204" pitchFamily="18" charset="0"/>
                            </a:rPr>
                            <m:t>𝑑</m:t>
                          </m:r>
                          <m:r>
                            <a:rPr lang="en-US" sz="2400" b="0" i="1" smtClean="0">
                              <a:latin typeface="Cambria Math" panose="02040503050406030204" pitchFamily="18" charset="0"/>
                            </a:rPr>
                            <m:t>[</m:t>
                          </m:r>
                          <m:r>
                            <a:rPr lang="en-US" sz="2400" i="1">
                              <a:latin typeface="Cambria Math" panose="02040503050406030204" pitchFamily="18" charset="0"/>
                            </a:rPr>
                            <m:t>𝐸</m:t>
                          </m:r>
                          <m:r>
                            <a:rPr lang="en-US" sz="2400" b="0" i="1" smtClean="0">
                              <a:latin typeface="Cambria Math" panose="02040503050406030204" pitchFamily="18" charset="0"/>
                            </a:rPr>
                            <m:t>]</m:t>
                          </m:r>
                        </m:num>
                        <m:den>
                          <m:r>
                            <a:rPr lang="en-US" sz="2400" i="1">
                              <a:latin typeface="Cambria Math" panose="02040503050406030204" pitchFamily="18" charset="0"/>
                            </a:rPr>
                            <m:t>𝑑𝑡</m:t>
                          </m:r>
                        </m:den>
                      </m:f>
                      <m:r>
                        <a:rPr lang="en-US" sz="2400" i="1">
                          <a:latin typeface="Cambria Math" panose="02040503050406030204" pitchFamily="18" charset="0"/>
                        </a:rPr>
                        <m:t>=</m:t>
                      </m:r>
                      <m:r>
                        <a:rPr lang="en-US" sz="2400" b="0" i="1" smtClean="0">
                          <a:latin typeface="Cambria Math" panose="02040503050406030204" pitchFamily="18" charset="0"/>
                        </a:rPr>
                        <m:t>−</m:t>
                      </m:r>
                      <m:sSubSup>
                        <m:sSubSupPr>
                          <m:ctrlPr>
                            <a:rPr lang="en-US" sz="2400" b="0" i="1" smtClean="0">
                              <a:latin typeface="Cambria Math" panose="02040503050406030204" pitchFamily="18" charset="0"/>
                            </a:rPr>
                          </m:ctrlPr>
                        </m:sSubSupPr>
                        <m:e>
                          <m:r>
                            <a:rPr lang="en-US" sz="2400" i="1">
                              <a:latin typeface="Cambria Math" panose="02040503050406030204" pitchFamily="18" charset="0"/>
                            </a:rPr>
                            <m:t>𝑘</m:t>
                          </m:r>
                        </m:e>
                        <m:sub>
                          <m:r>
                            <a:rPr lang="en-US" sz="2400" b="0" i="1" smtClean="0">
                              <a:latin typeface="Cambria Math" panose="02040503050406030204" pitchFamily="18" charset="0"/>
                            </a:rPr>
                            <m:t>𝑆</m:t>
                          </m:r>
                        </m:sub>
                        <m:sup>
                          <m:r>
                            <a:rPr lang="en-US" sz="2400" i="1">
                              <a:latin typeface="Cambria Math" panose="02040503050406030204" pitchFamily="18" charset="0"/>
                            </a:rPr>
                            <m:t>′</m:t>
                          </m:r>
                        </m:sup>
                      </m:sSubSup>
                      <m:d>
                        <m:dPr>
                          <m:begChr m:val="["/>
                          <m:endChr m:val="]"/>
                          <m:ctrlPr>
                            <a:rPr lang="en-US" sz="2400" b="0" i="1" smtClean="0">
                              <a:latin typeface="Cambria Math" panose="02040503050406030204" pitchFamily="18" charset="0"/>
                            </a:rPr>
                          </m:ctrlPr>
                        </m:dPr>
                        <m:e>
                          <m:r>
                            <a:rPr lang="en-US" sz="2400" i="1">
                              <a:latin typeface="Cambria Math" panose="02040503050406030204" pitchFamily="18" charset="0"/>
                            </a:rPr>
                            <m:t>𝐸</m:t>
                          </m:r>
                        </m:e>
                      </m:d>
                    </m:oMath>
                  </m:oMathPara>
                </a14:m>
                <a:endParaRPr lang="en-US" sz="2400" b="0" dirty="0" smtClean="0"/>
              </a:p>
              <a:p>
                <a:r>
                  <a:rPr lang="en-US" sz="2400" dirty="0" smtClean="0"/>
                  <a:t>The reverse reaction </a:t>
                </a:r>
                <a14:m>
                  <m:oMath xmlns:m="http://schemas.openxmlformats.org/officeDocument/2006/math">
                    <m:r>
                      <a:rPr lang="en-US" sz="2400" i="1">
                        <a:latin typeface="Cambria Math" panose="02040503050406030204" pitchFamily="18" charset="0"/>
                      </a:rPr>
                      <m:t>𝐸</m:t>
                    </m:r>
                    <m:r>
                      <a:rPr lang="en-US" sz="2400" b="0" i="1" smtClean="0">
                        <a:latin typeface="Cambria Math" panose="02040503050406030204" pitchFamily="18" charset="0"/>
                      </a:rPr>
                      <m:t>𝑆</m:t>
                    </m:r>
                    <m:r>
                      <a:rPr lang="en-US" sz="2400" i="1" smtClean="0">
                        <a:latin typeface="Cambria Math" panose="02040503050406030204" pitchFamily="18" charset="0"/>
                      </a:rPr>
                      <m:t>→</m:t>
                    </m:r>
                    <m:r>
                      <a:rPr lang="en-US" sz="2400" i="1">
                        <a:latin typeface="Cambria Math" panose="02040503050406030204" pitchFamily="18" charset="0"/>
                      </a:rPr>
                      <m:t>𝐸</m:t>
                    </m:r>
                  </m:oMath>
                </a14:m>
                <a:r>
                  <a:rPr lang="en-US" sz="2400" dirty="0"/>
                  <a:t> </a:t>
                </a:r>
                <a:r>
                  <a:rPr lang="en-US" sz="2400" dirty="0" smtClean="0"/>
                  <a:t>means</a:t>
                </a:r>
              </a:p>
              <a:p>
                <a:pPr/>
                <a14:m>
                  <m:oMathPara xmlns:m="http://schemas.openxmlformats.org/officeDocument/2006/math">
                    <m:oMathParaPr>
                      <m:jc m:val="centerGroup"/>
                    </m:oMathParaPr>
                    <m:oMath xmlns:m="http://schemas.openxmlformats.org/officeDocument/2006/math">
                      <m:f>
                        <m:fPr>
                          <m:ctrlPr>
                            <a:rPr lang="en-US" sz="2400" i="1">
                              <a:latin typeface="Cambria Math" panose="02040503050406030204" pitchFamily="18" charset="0"/>
                            </a:rPr>
                          </m:ctrlPr>
                        </m:fPr>
                        <m:num>
                          <m:r>
                            <a:rPr lang="en-US" sz="2400" i="1">
                              <a:latin typeface="Cambria Math" panose="02040503050406030204" pitchFamily="18" charset="0"/>
                            </a:rPr>
                            <m:t>𝑑</m:t>
                          </m:r>
                          <m:r>
                            <a:rPr lang="en-US" sz="2400" i="1">
                              <a:latin typeface="Cambria Math" panose="02040503050406030204" pitchFamily="18" charset="0"/>
                            </a:rPr>
                            <m:t>[</m:t>
                          </m:r>
                          <m:r>
                            <a:rPr lang="en-US" sz="2400" i="1">
                              <a:latin typeface="Cambria Math" panose="02040503050406030204" pitchFamily="18" charset="0"/>
                            </a:rPr>
                            <m:t>𝐸</m:t>
                          </m:r>
                          <m:r>
                            <a:rPr lang="en-US" sz="2400" i="1">
                              <a:latin typeface="Cambria Math" panose="02040503050406030204" pitchFamily="18" charset="0"/>
                            </a:rPr>
                            <m:t>]</m:t>
                          </m:r>
                        </m:num>
                        <m:den>
                          <m:r>
                            <a:rPr lang="en-US" sz="2400" i="1">
                              <a:latin typeface="Cambria Math" panose="02040503050406030204" pitchFamily="18" charset="0"/>
                            </a:rPr>
                            <m:t>𝑑𝑡</m:t>
                          </m:r>
                        </m:den>
                      </m:f>
                      <m:r>
                        <a:rPr lang="en-US" sz="2400" i="1">
                          <a:latin typeface="Cambria Math" panose="02040503050406030204" pitchFamily="18" charset="0"/>
                        </a:rPr>
                        <m:t>=</m:t>
                      </m:r>
                      <m:sSub>
                        <m:sSubPr>
                          <m:ctrlPr>
                            <a:rPr lang="en-US" sz="2400" i="1">
                              <a:latin typeface="Cambria Math" panose="02040503050406030204" pitchFamily="18" charset="0"/>
                            </a:rPr>
                          </m:ctrlPr>
                        </m:sSubPr>
                        <m:e>
                          <m:r>
                            <a:rPr lang="en-US" sz="2400" i="1">
                              <a:latin typeface="Cambria Math" panose="02040503050406030204" pitchFamily="18" charset="0"/>
                            </a:rPr>
                            <m:t>𝑘</m:t>
                          </m:r>
                        </m:e>
                        <m:sub>
                          <m:r>
                            <a:rPr lang="en-US" sz="2400" b="0" i="1" smtClean="0">
                              <a:latin typeface="Cambria Math" panose="02040503050406030204" pitchFamily="18" charset="0"/>
                            </a:rPr>
                            <m:t>𝐸</m:t>
                          </m:r>
                          <m:r>
                            <a:rPr lang="en-US" sz="2400" i="1">
                              <a:latin typeface="Cambria Math" panose="02040503050406030204" pitchFamily="18" charset="0"/>
                            </a:rPr>
                            <m:t>𝑆</m:t>
                          </m:r>
                        </m:sub>
                      </m:sSub>
                      <m:d>
                        <m:dPr>
                          <m:begChr m:val="["/>
                          <m:endChr m:val="]"/>
                          <m:ctrlPr>
                            <a:rPr lang="en-US" sz="2400" i="1">
                              <a:latin typeface="Cambria Math" panose="02040503050406030204" pitchFamily="18" charset="0"/>
                            </a:rPr>
                          </m:ctrlPr>
                        </m:dPr>
                        <m:e>
                          <m:r>
                            <a:rPr lang="en-US" sz="2400" i="1">
                              <a:latin typeface="Cambria Math" panose="02040503050406030204" pitchFamily="18" charset="0"/>
                            </a:rPr>
                            <m:t>𝐸</m:t>
                          </m:r>
                          <m:r>
                            <a:rPr lang="en-US" sz="2400" b="0" i="1" smtClean="0">
                              <a:latin typeface="Cambria Math" panose="02040503050406030204" pitchFamily="18" charset="0"/>
                            </a:rPr>
                            <m:t>𝑆</m:t>
                          </m:r>
                        </m:e>
                      </m:d>
                    </m:oMath>
                  </m:oMathPara>
                </a14:m>
                <a:endParaRPr lang="en-US" sz="2400" dirty="0" smtClean="0"/>
              </a:p>
            </p:txBody>
          </p:sp>
        </mc:Choice>
        <mc:Fallback xmlns="">
          <p:sp>
            <p:nvSpPr>
              <p:cNvPr id="5" name="Rectangle 4"/>
              <p:cNvSpPr>
                <a:spLocks noRot="1" noChangeAspect="1" noMove="1" noResize="1" noEditPoints="1" noAdjustHandles="1" noChangeArrowheads="1" noChangeShapeType="1" noTextEdit="1"/>
              </p:cNvSpPr>
              <p:nvPr/>
            </p:nvSpPr>
            <p:spPr>
              <a:xfrm>
                <a:off x="457586" y="2306283"/>
                <a:ext cx="8534013" cy="4222951"/>
              </a:xfrm>
              <a:prstGeom prst="rect">
                <a:avLst/>
              </a:prstGeom>
              <a:blipFill rotWithShape="0">
                <a:blip r:embed="rId5"/>
                <a:stretch>
                  <a:fillRect l="-1071" t="-1010"/>
                </a:stretch>
              </a:blipFill>
            </p:spPr>
            <p:txBody>
              <a:bodyPr/>
              <a:lstStyle/>
              <a:p>
                <a:r>
                  <a:rPr lang="en-US">
                    <a:noFill/>
                  </a:rPr>
                  <a:t> </a:t>
                </a:r>
              </a:p>
            </p:txBody>
          </p:sp>
        </mc:Fallback>
      </mc:AlternateContent>
    </p:spTree>
    <p:extLst>
      <p:ext uri="{BB962C8B-B14F-4D97-AF65-F5344CB8AC3E}">
        <p14:creationId xmlns:p14="http://schemas.microsoft.com/office/powerpoint/2010/main" val="42008162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8852"/>
            <a:ext cx="9144000" cy="943251"/>
          </a:xfrm>
        </p:spPr>
        <p:txBody>
          <a:bodyPr/>
          <a:lstStyle/>
          <a:p>
            <a:r>
              <a:rPr lang="en-US" sz="4000" b="1" dirty="0">
                <a:solidFill>
                  <a:srgbClr val="0000CC"/>
                </a:solidFill>
              </a:rPr>
              <a:t>Notes on Arrows: Boundary Species</a:t>
            </a:r>
          </a:p>
        </p:txBody>
      </p:sp>
      <p:sp>
        <p:nvSpPr>
          <p:cNvPr id="3" name="Content Placeholder 2"/>
          <p:cNvSpPr>
            <a:spLocks noGrp="1"/>
          </p:cNvSpPr>
          <p:nvPr>
            <p:ph idx="1"/>
          </p:nvPr>
        </p:nvSpPr>
        <p:spPr>
          <a:xfrm>
            <a:off x="457200" y="762000"/>
            <a:ext cx="5389520" cy="978778"/>
          </a:xfrm>
        </p:spPr>
        <p:txBody>
          <a:bodyPr>
            <a:noAutofit/>
          </a:bodyPr>
          <a:lstStyle/>
          <a:p>
            <a:pPr marL="0" indent="0">
              <a:buNone/>
            </a:pPr>
            <a:r>
              <a:rPr lang="en-US" sz="2400" dirty="0" smtClean="0"/>
              <a:t>We will sometimes see a shorthand for boundary species, </a:t>
            </a:r>
            <a:r>
              <a:rPr lang="en-US" sz="2400" i="1" dirty="0" smtClean="0"/>
              <a:t>e.g</a:t>
            </a:r>
            <a:r>
              <a:rPr lang="en-US" sz="2400" dirty="0" smtClean="0"/>
              <a:t>. in this diagram for competitive inhibition</a:t>
            </a:r>
          </a:p>
        </p:txBody>
      </p:sp>
      <p:pic>
        <p:nvPicPr>
          <p:cNvPr id="7" name="Picture 6" descr="Biocomplexity Logo"/>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descr="redblackblocki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9"/>
          <p:cNvPicPr>
            <a:picLocks noChangeAspect="1"/>
          </p:cNvPicPr>
          <p:nvPr/>
        </p:nvPicPr>
        <p:blipFill>
          <a:blip r:embed="rId4"/>
          <a:stretch>
            <a:fillRect/>
          </a:stretch>
        </p:blipFill>
        <p:spPr>
          <a:xfrm>
            <a:off x="5846720" y="814205"/>
            <a:ext cx="3024091" cy="1454021"/>
          </a:xfrm>
          <a:prstGeom prst="rect">
            <a:avLst/>
          </a:prstGeom>
        </p:spPr>
      </p:pic>
      <mc:AlternateContent xmlns:mc="http://schemas.openxmlformats.org/markup-compatibility/2006" xmlns:a14="http://schemas.microsoft.com/office/drawing/2010/main">
        <mc:Choice Requires="a14">
          <p:sp>
            <p:nvSpPr>
              <p:cNvPr id="5" name="Rectangle 4"/>
              <p:cNvSpPr/>
              <p:nvPr/>
            </p:nvSpPr>
            <p:spPr>
              <a:xfrm>
                <a:off x="457586" y="2306283"/>
                <a:ext cx="8534013" cy="4385816"/>
              </a:xfrm>
              <a:prstGeom prst="rect">
                <a:avLst/>
              </a:prstGeom>
            </p:spPr>
            <p:txBody>
              <a:bodyPr wrap="square">
                <a:spAutoFit/>
              </a:bodyPr>
              <a:lstStyle/>
              <a:p>
                <a:pPr marL="0" indent="0">
                  <a:buNone/>
                </a:pPr>
                <a:r>
                  <a:rPr lang="en-US" sz="2400" dirty="0" smtClean="0"/>
                  <a:t>The lack of an </a:t>
                </a:r>
                <a14:m>
                  <m:oMath xmlns:m="http://schemas.openxmlformats.org/officeDocument/2006/math">
                    <m:r>
                      <a:rPr lang="en-US" sz="2400" i="1" dirty="0">
                        <a:latin typeface="Cambria Math" panose="02040503050406030204" pitchFamily="18" charset="0"/>
                      </a:rPr>
                      <m:t>𝑆</m:t>
                    </m:r>
                  </m:oMath>
                </a14:m>
                <a:r>
                  <a:rPr lang="en-US" sz="2400" dirty="0"/>
                  <a:t> or </a:t>
                </a:r>
                <a14:m>
                  <m:oMath xmlns:m="http://schemas.openxmlformats.org/officeDocument/2006/math">
                    <m:r>
                      <a:rPr lang="en-US" sz="2400" i="1" dirty="0">
                        <a:latin typeface="Cambria Math" panose="02040503050406030204" pitchFamily="18" charset="0"/>
                      </a:rPr>
                      <m:t>𝐼</m:t>
                    </m:r>
                  </m:oMath>
                </a14:m>
                <a:r>
                  <a:rPr lang="en-US" sz="2400" dirty="0"/>
                  <a:t> in the diagram implies that </a:t>
                </a:r>
                <a14:m>
                  <m:oMath xmlns:m="http://schemas.openxmlformats.org/officeDocument/2006/math">
                    <m:r>
                      <a:rPr lang="en-US" sz="2400" i="1" dirty="0">
                        <a:latin typeface="Cambria Math" panose="02040503050406030204" pitchFamily="18" charset="0"/>
                      </a:rPr>
                      <m:t>𝑆</m:t>
                    </m:r>
                  </m:oMath>
                </a14:m>
                <a:r>
                  <a:rPr lang="en-US" sz="2400" dirty="0"/>
                  <a:t> and </a:t>
                </a:r>
                <a14:m>
                  <m:oMath xmlns:m="http://schemas.openxmlformats.org/officeDocument/2006/math">
                    <m:r>
                      <a:rPr lang="en-US" sz="2400" i="1" dirty="0">
                        <a:latin typeface="Cambria Math" panose="02040503050406030204" pitchFamily="18" charset="0"/>
                      </a:rPr>
                      <m:t>𝐼</m:t>
                    </m:r>
                  </m:oMath>
                </a14:m>
                <a:r>
                  <a:rPr lang="en-US" sz="2400" dirty="0"/>
                  <a:t> are taken to be boundary species with </a:t>
                </a:r>
                <a:r>
                  <a:rPr lang="en-US" sz="2400" b="1" dirty="0"/>
                  <a:t>constant </a:t>
                </a:r>
                <a:r>
                  <a:rPr lang="en-US" sz="2400" b="1" dirty="0" smtClean="0"/>
                  <a:t>concentrations</a:t>
                </a:r>
              </a:p>
              <a:p>
                <a:pPr marL="0" indent="0">
                  <a:buNone/>
                </a:pPr>
                <a14:m>
                  <m:oMath xmlns:m="http://schemas.openxmlformats.org/officeDocument/2006/math">
                    <m:r>
                      <a:rPr lang="en-US" sz="2400" i="1" smtClean="0">
                        <a:latin typeface="Cambria Math" panose="02040503050406030204" pitchFamily="18" charset="0"/>
                      </a:rPr>
                      <m:t>𝐸</m:t>
                    </m:r>
                    <m:r>
                      <a:rPr lang="en-US" sz="2400" i="1" smtClean="0">
                        <a:latin typeface="Cambria Math" panose="02040503050406030204" pitchFamily="18" charset="0"/>
                        <a:ea typeface="Cambria Math" panose="02040503050406030204" pitchFamily="18" charset="0"/>
                      </a:rPr>
                      <m:t>←</m:t>
                    </m:r>
                    <m:r>
                      <a:rPr lang="en-US" sz="2400" i="1">
                        <a:latin typeface="Cambria Math" panose="02040503050406030204" pitchFamily="18" charset="0"/>
                      </a:rPr>
                      <m:t>𝐸</m:t>
                    </m:r>
                    <m:r>
                      <a:rPr lang="en-US" sz="2400" b="0" i="1" smtClean="0">
                        <a:latin typeface="Cambria Math" panose="02040503050406030204" pitchFamily="18" charset="0"/>
                      </a:rPr>
                      <m:t>𝐼</m:t>
                    </m:r>
                  </m:oMath>
                </a14:m>
                <a:r>
                  <a:rPr lang="en-US" sz="2400" dirty="0"/>
                  <a:t> means</a:t>
                </a:r>
              </a:p>
              <a:p>
                <a:pPr/>
                <a14:m>
                  <m:oMathPara xmlns:m="http://schemas.openxmlformats.org/officeDocument/2006/math">
                    <m:oMathParaPr>
                      <m:jc m:val="centerGroup"/>
                    </m:oMathParaPr>
                    <m:oMath xmlns:m="http://schemas.openxmlformats.org/officeDocument/2006/math">
                      <m:f>
                        <m:fPr>
                          <m:ctrlPr>
                            <a:rPr lang="en-US" sz="2400" i="1">
                              <a:latin typeface="Cambria Math" panose="02040503050406030204" pitchFamily="18" charset="0"/>
                            </a:rPr>
                          </m:ctrlPr>
                        </m:fPr>
                        <m:num>
                          <m:r>
                            <a:rPr lang="en-US" sz="2400" i="1">
                              <a:latin typeface="Cambria Math" panose="02040503050406030204" pitchFamily="18" charset="0"/>
                            </a:rPr>
                            <m:t>𝑑</m:t>
                          </m:r>
                          <m:r>
                            <a:rPr lang="en-US" sz="2400" b="0" i="1" smtClean="0">
                              <a:latin typeface="Cambria Math" panose="02040503050406030204" pitchFamily="18" charset="0"/>
                            </a:rPr>
                            <m:t>[</m:t>
                          </m:r>
                          <m:r>
                            <a:rPr lang="en-US" sz="2400" i="1">
                              <a:latin typeface="Cambria Math" panose="02040503050406030204" pitchFamily="18" charset="0"/>
                            </a:rPr>
                            <m:t>𝐸</m:t>
                          </m:r>
                          <m:r>
                            <a:rPr lang="en-US" sz="2400" b="0" i="1" smtClean="0">
                              <a:latin typeface="Cambria Math" panose="02040503050406030204" pitchFamily="18" charset="0"/>
                            </a:rPr>
                            <m:t>𝐼</m:t>
                          </m:r>
                          <m:r>
                            <a:rPr lang="en-US" sz="2400" b="0" i="1" smtClean="0">
                              <a:latin typeface="Cambria Math" panose="02040503050406030204" pitchFamily="18" charset="0"/>
                            </a:rPr>
                            <m:t>]</m:t>
                          </m:r>
                        </m:num>
                        <m:den>
                          <m:r>
                            <a:rPr lang="en-US" sz="2400" i="1">
                              <a:latin typeface="Cambria Math" panose="02040503050406030204" pitchFamily="18" charset="0"/>
                            </a:rPr>
                            <m:t>𝑑𝑡</m:t>
                          </m:r>
                        </m:den>
                      </m:f>
                      <m:r>
                        <a:rPr lang="en-US" sz="2400" i="1">
                          <a:latin typeface="Cambria Math" panose="02040503050406030204" pitchFamily="18" charset="0"/>
                        </a:rPr>
                        <m:t>=</m:t>
                      </m:r>
                      <m:r>
                        <a:rPr lang="en-US" sz="2400" b="0" i="1" smtClean="0">
                          <a:latin typeface="Cambria Math" panose="02040503050406030204" pitchFamily="18" charset="0"/>
                        </a:rPr>
                        <m:t>−</m:t>
                      </m:r>
                      <m:sSub>
                        <m:sSubPr>
                          <m:ctrlPr>
                            <a:rPr lang="en-US" sz="2400" b="0" i="1" smtClean="0">
                              <a:latin typeface="Cambria Math" panose="02040503050406030204" pitchFamily="18" charset="0"/>
                            </a:rPr>
                          </m:ctrlPr>
                        </m:sSubPr>
                        <m:e>
                          <m:r>
                            <a:rPr lang="en-US" sz="2400" i="1">
                              <a:latin typeface="Cambria Math" panose="02040503050406030204" pitchFamily="18" charset="0"/>
                            </a:rPr>
                            <m:t>𝑘</m:t>
                          </m:r>
                        </m:e>
                        <m:sub>
                          <m:r>
                            <a:rPr lang="en-US" sz="2400" b="0" i="1" smtClean="0">
                              <a:latin typeface="Cambria Math" panose="02040503050406030204" pitchFamily="18" charset="0"/>
                            </a:rPr>
                            <m:t>𝐼</m:t>
                          </m:r>
                        </m:sub>
                      </m:sSub>
                      <m:d>
                        <m:dPr>
                          <m:begChr m:val="["/>
                          <m:endChr m:val="]"/>
                          <m:ctrlPr>
                            <a:rPr lang="en-US" sz="2400" b="0" i="1" smtClean="0">
                              <a:latin typeface="Cambria Math" panose="02040503050406030204" pitchFamily="18" charset="0"/>
                            </a:rPr>
                          </m:ctrlPr>
                        </m:dPr>
                        <m:e>
                          <m:r>
                            <a:rPr lang="en-US" sz="2400" i="1">
                              <a:latin typeface="Cambria Math" panose="02040503050406030204" pitchFamily="18" charset="0"/>
                            </a:rPr>
                            <m:t>𝐸</m:t>
                          </m:r>
                        </m:e>
                      </m:d>
                      <m:d>
                        <m:dPr>
                          <m:begChr m:val="["/>
                          <m:endChr m:val="]"/>
                          <m:ctrlPr>
                            <a:rPr lang="en-US" sz="2400" b="0" i="1" smtClean="0">
                              <a:latin typeface="Cambria Math" panose="02040503050406030204" pitchFamily="18" charset="0"/>
                            </a:rPr>
                          </m:ctrlPr>
                        </m:dPr>
                        <m:e>
                          <m:r>
                            <a:rPr lang="en-US" sz="2400" b="0" i="1" smtClean="0">
                              <a:latin typeface="Cambria Math" panose="02040503050406030204" pitchFamily="18" charset="0"/>
                            </a:rPr>
                            <m:t>𝐼</m:t>
                          </m:r>
                        </m:e>
                      </m:d>
                    </m:oMath>
                  </m:oMathPara>
                </a14:m>
                <a:endParaRPr lang="en-US" sz="2400" b="0" i="1" dirty="0" smtClean="0">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m:rPr>
                          <m:nor/>
                        </m:rPr>
                        <a:rPr lang="en-US" sz="2400" dirty="0">
                          <a:latin typeface="Cambria Math" panose="02040503050406030204" pitchFamily="18" charset="0"/>
                        </a:rPr>
                        <m:t>Since</m:t>
                      </m:r>
                      <m:r>
                        <m:rPr>
                          <m:nor/>
                        </m:rPr>
                        <a:rPr lang="en-US" sz="2400" dirty="0">
                          <a:latin typeface="Cambria Math" panose="02040503050406030204" pitchFamily="18" charset="0"/>
                        </a:rPr>
                        <m:t> [</m:t>
                      </m:r>
                      <m:r>
                        <m:rPr>
                          <m:nor/>
                        </m:rPr>
                        <a:rPr lang="en-US" sz="2400" b="0" i="0" dirty="0" smtClean="0">
                          <a:latin typeface="Cambria Math" panose="02040503050406030204" pitchFamily="18" charset="0"/>
                        </a:rPr>
                        <m:t>I</m:t>
                      </m:r>
                      <m:r>
                        <m:rPr>
                          <m:nor/>
                        </m:rPr>
                        <a:rPr lang="en-US" sz="2400" dirty="0">
                          <a:latin typeface="Cambria Math" panose="02040503050406030204" pitchFamily="18" charset="0"/>
                        </a:rPr>
                        <m:t>] </m:t>
                      </m:r>
                      <m:r>
                        <m:rPr>
                          <m:nor/>
                        </m:rPr>
                        <a:rPr lang="en-US" sz="2400" dirty="0">
                          <a:latin typeface="Cambria Math" panose="02040503050406030204" pitchFamily="18" charset="0"/>
                        </a:rPr>
                        <m:t>is</m:t>
                      </m:r>
                      <m:r>
                        <m:rPr>
                          <m:nor/>
                        </m:rPr>
                        <a:rPr lang="en-US" sz="2400" dirty="0">
                          <a:latin typeface="Cambria Math" panose="02040503050406030204" pitchFamily="18" charset="0"/>
                        </a:rPr>
                        <m:t> </m:t>
                      </m:r>
                      <m:r>
                        <m:rPr>
                          <m:nor/>
                        </m:rPr>
                        <a:rPr lang="en-US" sz="2400" dirty="0">
                          <a:latin typeface="Cambria Math" panose="02040503050406030204" pitchFamily="18" charset="0"/>
                        </a:rPr>
                        <m:t>constant</m:t>
                      </m:r>
                      <m:r>
                        <m:rPr>
                          <m:nor/>
                        </m:rPr>
                        <a:rPr lang="en-US" sz="2400" dirty="0">
                          <a:latin typeface="Cambria Math" panose="02040503050406030204" pitchFamily="18" charset="0"/>
                        </a:rPr>
                        <m:t> </m:t>
                      </m:r>
                      <m:f>
                        <m:fPr>
                          <m:ctrlPr>
                            <a:rPr lang="en-US" sz="2400" i="1">
                              <a:latin typeface="Cambria Math" panose="02040503050406030204" pitchFamily="18" charset="0"/>
                            </a:rPr>
                          </m:ctrlPr>
                        </m:fPr>
                        <m:num>
                          <m:r>
                            <a:rPr lang="en-US" sz="2400" i="1">
                              <a:latin typeface="Cambria Math" panose="02040503050406030204" pitchFamily="18" charset="0"/>
                            </a:rPr>
                            <m:t>𝑑</m:t>
                          </m:r>
                          <m:r>
                            <a:rPr lang="en-US" sz="2400" i="1">
                              <a:latin typeface="Cambria Math" panose="02040503050406030204" pitchFamily="18" charset="0"/>
                            </a:rPr>
                            <m:t>[</m:t>
                          </m:r>
                          <m:r>
                            <a:rPr lang="en-US" sz="2400" b="0" i="1" smtClean="0">
                              <a:latin typeface="Cambria Math" panose="02040503050406030204" pitchFamily="18" charset="0"/>
                            </a:rPr>
                            <m:t>𝐼</m:t>
                          </m:r>
                          <m:r>
                            <a:rPr lang="en-US" sz="2400" i="1">
                              <a:latin typeface="Cambria Math" panose="02040503050406030204" pitchFamily="18" charset="0"/>
                            </a:rPr>
                            <m:t>]</m:t>
                          </m:r>
                        </m:num>
                        <m:den>
                          <m:r>
                            <a:rPr lang="en-US" sz="2400" i="1">
                              <a:latin typeface="Cambria Math" panose="02040503050406030204" pitchFamily="18" charset="0"/>
                            </a:rPr>
                            <m:t>𝑑𝑡</m:t>
                          </m:r>
                        </m:den>
                      </m:f>
                      <m:r>
                        <a:rPr lang="en-US" sz="2400" i="1">
                          <a:latin typeface="Cambria Math" panose="02040503050406030204" pitchFamily="18" charset="0"/>
                        </a:rPr>
                        <m:t>=0⇒</m:t>
                      </m:r>
                      <m:r>
                        <m:rPr>
                          <m:nor/>
                        </m:rPr>
                        <a:rPr lang="en-US" sz="2400" dirty="0">
                          <a:latin typeface="Cambria Math" panose="02040503050406030204" pitchFamily="18" charset="0"/>
                        </a:rPr>
                        <m:t> </m:t>
                      </m:r>
                      <m:r>
                        <m:rPr>
                          <m:nor/>
                        </m:rPr>
                        <a:rPr lang="en-US" sz="2400" dirty="0">
                          <a:latin typeface="Cambria Math" panose="02040503050406030204" pitchFamily="18" charset="0"/>
                        </a:rPr>
                        <m:t>define</m:t>
                      </m:r>
                      <m:r>
                        <m:rPr>
                          <m:nor/>
                        </m:rPr>
                        <a:rPr lang="en-US" sz="2400" dirty="0">
                          <a:latin typeface="Cambria Math" panose="02040503050406030204" pitchFamily="18" charset="0"/>
                        </a:rPr>
                        <m:t> </m:t>
                      </m:r>
                      <m:sSubSup>
                        <m:sSubSupPr>
                          <m:ctrlPr>
                            <a:rPr lang="en-US" sz="2400" i="1">
                              <a:latin typeface="Cambria Math" panose="02040503050406030204" pitchFamily="18" charset="0"/>
                            </a:rPr>
                          </m:ctrlPr>
                        </m:sSubSupPr>
                        <m:e>
                          <m:r>
                            <a:rPr lang="en-US" sz="2400" i="1">
                              <a:latin typeface="Cambria Math" panose="02040503050406030204" pitchFamily="18" charset="0"/>
                            </a:rPr>
                            <m:t>𝑘</m:t>
                          </m:r>
                        </m:e>
                        <m:sub>
                          <m:r>
                            <a:rPr lang="en-US" sz="2400" b="0" i="1" smtClean="0">
                              <a:latin typeface="Cambria Math" panose="02040503050406030204" pitchFamily="18" charset="0"/>
                            </a:rPr>
                            <m:t>𝐼</m:t>
                          </m:r>
                        </m:sub>
                        <m:sup>
                          <m:r>
                            <a:rPr lang="en-US" sz="2400" i="1">
                              <a:latin typeface="Cambria Math" panose="02040503050406030204" pitchFamily="18" charset="0"/>
                            </a:rPr>
                            <m:t>′</m:t>
                          </m:r>
                        </m:sup>
                      </m:sSubSup>
                      <m:r>
                        <a:rPr lang="en-US" sz="2400" i="1">
                          <a:latin typeface="Cambria Math" panose="02040503050406030204" pitchFamily="18" charset="0"/>
                        </a:rPr>
                        <m:t>≡</m:t>
                      </m:r>
                      <m:sSub>
                        <m:sSubPr>
                          <m:ctrlPr>
                            <a:rPr lang="en-US" sz="2400" i="1">
                              <a:latin typeface="Cambria Math" panose="02040503050406030204" pitchFamily="18" charset="0"/>
                            </a:rPr>
                          </m:ctrlPr>
                        </m:sSubPr>
                        <m:e>
                          <m:r>
                            <a:rPr lang="en-US" sz="2400" i="1">
                              <a:latin typeface="Cambria Math" panose="02040503050406030204" pitchFamily="18" charset="0"/>
                            </a:rPr>
                            <m:t>𝑘</m:t>
                          </m:r>
                        </m:e>
                        <m:sub>
                          <m:r>
                            <a:rPr lang="en-US" sz="2400" b="0" i="1" smtClean="0">
                              <a:latin typeface="Cambria Math" panose="02040503050406030204" pitchFamily="18" charset="0"/>
                            </a:rPr>
                            <m:t>𝐼</m:t>
                          </m:r>
                        </m:sub>
                      </m:sSub>
                      <m:r>
                        <a:rPr lang="en-US" sz="2400" i="1">
                          <a:latin typeface="Cambria Math" panose="02040503050406030204" pitchFamily="18" charset="0"/>
                        </a:rPr>
                        <m:t>[</m:t>
                      </m:r>
                      <m:r>
                        <a:rPr lang="en-US" sz="2400" b="0" i="1" smtClean="0">
                          <a:latin typeface="Cambria Math" panose="02040503050406030204" pitchFamily="18" charset="0"/>
                        </a:rPr>
                        <m:t>𝐼</m:t>
                      </m:r>
                      <m:r>
                        <a:rPr lang="en-US" sz="2400" i="1">
                          <a:latin typeface="Cambria Math" panose="02040503050406030204" pitchFamily="18" charset="0"/>
                        </a:rPr>
                        <m:t>]</m:t>
                      </m:r>
                    </m:oMath>
                  </m:oMathPara>
                </a14:m>
                <a:endParaRPr lang="en-US" sz="2400" dirty="0">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f>
                        <m:fPr>
                          <m:ctrlPr>
                            <a:rPr lang="en-US" sz="2400" i="1">
                              <a:latin typeface="Cambria Math" panose="02040503050406030204" pitchFamily="18" charset="0"/>
                            </a:rPr>
                          </m:ctrlPr>
                        </m:fPr>
                        <m:num>
                          <m:r>
                            <a:rPr lang="en-US" sz="2400" i="1">
                              <a:latin typeface="Cambria Math" panose="02040503050406030204" pitchFamily="18" charset="0"/>
                            </a:rPr>
                            <m:t>𝑑</m:t>
                          </m:r>
                          <m:r>
                            <a:rPr lang="en-US" sz="2400" i="1">
                              <a:latin typeface="Cambria Math" panose="02040503050406030204" pitchFamily="18" charset="0"/>
                            </a:rPr>
                            <m:t>[</m:t>
                          </m:r>
                          <m:r>
                            <a:rPr lang="en-US" sz="2400" i="1">
                              <a:latin typeface="Cambria Math" panose="02040503050406030204" pitchFamily="18" charset="0"/>
                            </a:rPr>
                            <m:t>𝐸𝐼</m:t>
                          </m:r>
                          <m:r>
                            <a:rPr lang="en-US" sz="2400" i="1">
                              <a:latin typeface="Cambria Math" panose="02040503050406030204" pitchFamily="18" charset="0"/>
                            </a:rPr>
                            <m:t>]</m:t>
                          </m:r>
                        </m:num>
                        <m:den>
                          <m:r>
                            <a:rPr lang="en-US" sz="2400" i="1">
                              <a:latin typeface="Cambria Math" panose="02040503050406030204" pitchFamily="18" charset="0"/>
                            </a:rPr>
                            <m:t>𝑑𝑡</m:t>
                          </m:r>
                        </m:den>
                      </m:f>
                      <m:r>
                        <a:rPr lang="en-US" sz="2400" i="1">
                          <a:latin typeface="Cambria Math" panose="02040503050406030204" pitchFamily="18" charset="0"/>
                        </a:rPr>
                        <m:t>=</m:t>
                      </m:r>
                      <m:sSubSup>
                        <m:sSubSupPr>
                          <m:ctrlPr>
                            <a:rPr lang="en-US" sz="2400" i="1">
                              <a:latin typeface="Cambria Math" panose="02040503050406030204" pitchFamily="18" charset="0"/>
                            </a:rPr>
                          </m:ctrlPr>
                        </m:sSubSupPr>
                        <m:e>
                          <m:r>
                            <a:rPr lang="en-US" sz="2400" i="1">
                              <a:latin typeface="Cambria Math" panose="02040503050406030204" pitchFamily="18" charset="0"/>
                            </a:rPr>
                            <m:t>𝑘</m:t>
                          </m:r>
                        </m:e>
                        <m:sub>
                          <m:r>
                            <a:rPr lang="en-US" sz="2400" b="0" i="1" smtClean="0">
                              <a:latin typeface="Cambria Math" panose="02040503050406030204" pitchFamily="18" charset="0"/>
                            </a:rPr>
                            <m:t>𝐼</m:t>
                          </m:r>
                        </m:sub>
                        <m:sup>
                          <m:r>
                            <a:rPr lang="en-US" sz="2400" i="1">
                              <a:latin typeface="Cambria Math" panose="02040503050406030204" pitchFamily="18" charset="0"/>
                            </a:rPr>
                            <m:t>′</m:t>
                          </m:r>
                        </m:sup>
                      </m:sSubSup>
                      <m:d>
                        <m:dPr>
                          <m:begChr m:val="["/>
                          <m:endChr m:val="]"/>
                          <m:ctrlPr>
                            <a:rPr lang="en-US" sz="2400" i="1">
                              <a:latin typeface="Cambria Math" panose="02040503050406030204" pitchFamily="18" charset="0"/>
                            </a:rPr>
                          </m:ctrlPr>
                        </m:dPr>
                        <m:e>
                          <m:r>
                            <a:rPr lang="en-US" sz="2400" i="1">
                              <a:latin typeface="Cambria Math" panose="02040503050406030204" pitchFamily="18" charset="0"/>
                            </a:rPr>
                            <m:t>𝐸</m:t>
                          </m:r>
                        </m:e>
                      </m:d>
                      <m:r>
                        <a:rPr lang="en-US" sz="2400" i="1">
                          <a:latin typeface="Cambria Math" panose="02040503050406030204" pitchFamily="18" charset="0"/>
                        </a:rPr>
                        <m:t>,  </m:t>
                      </m:r>
                      <m:f>
                        <m:fPr>
                          <m:ctrlPr>
                            <a:rPr lang="en-US" sz="2400" i="1">
                              <a:latin typeface="Cambria Math" panose="02040503050406030204" pitchFamily="18" charset="0"/>
                            </a:rPr>
                          </m:ctrlPr>
                        </m:fPr>
                        <m:num>
                          <m:r>
                            <a:rPr lang="en-US" sz="2400" i="1">
                              <a:latin typeface="Cambria Math" panose="02040503050406030204" pitchFamily="18" charset="0"/>
                            </a:rPr>
                            <m:t>𝑑</m:t>
                          </m:r>
                          <m:r>
                            <a:rPr lang="en-US" sz="2400" i="1">
                              <a:latin typeface="Cambria Math" panose="02040503050406030204" pitchFamily="18" charset="0"/>
                            </a:rPr>
                            <m:t>[</m:t>
                          </m:r>
                          <m:r>
                            <a:rPr lang="en-US" sz="2400" i="1">
                              <a:latin typeface="Cambria Math" panose="02040503050406030204" pitchFamily="18" charset="0"/>
                            </a:rPr>
                            <m:t>𝐸</m:t>
                          </m:r>
                          <m:r>
                            <a:rPr lang="en-US" sz="2400" i="1">
                              <a:latin typeface="Cambria Math" panose="02040503050406030204" pitchFamily="18" charset="0"/>
                            </a:rPr>
                            <m:t>]</m:t>
                          </m:r>
                        </m:num>
                        <m:den>
                          <m:r>
                            <a:rPr lang="en-US" sz="2400" i="1">
                              <a:latin typeface="Cambria Math" panose="02040503050406030204" pitchFamily="18" charset="0"/>
                            </a:rPr>
                            <m:t>𝑑𝑡</m:t>
                          </m:r>
                        </m:den>
                      </m:f>
                      <m:r>
                        <a:rPr lang="en-US" sz="2400" i="1">
                          <a:latin typeface="Cambria Math" panose="02040503050406030204" pitchFamily="18" charset="0"/>
                        </a:rPr>
                        <m:t>=−</m:t>
                      </m:r>
                      <m:sSubSup>
                        <m:sSubSupPr>
                          <m:ctrlPr>
                            <a:rPr lang="en-US" sz="2400" i="1">
                              <a:latin typeface="Cambria Math" panose="02040503050406030204" pitchFamily="18" charset="0"/>
                            </a:rPr>
                          </m:ctrlPr>
                        </m:sSubSupPr>
                        <m:e>
                          <m:r>
                            <a:rPr lang="en-US" sz="2400" i="1">
                              <a:latin typeface="Cambria Math" panose="02040503050406030204" pitchFamily="18" charset="0"/>
                            </a:rPr>
                            <m:t>𝑘</m:t>
                          </m:r>
                        </m:e>
                        <m:sub>
                          <m:r>
                            <a:rPr lang="en-US" sz="2400" b="0" i="1" smtClean="0">
                              <a:latin typeface="Cambria Math" panose="02040503050406030204" pitchFamily="18" charset="0"/>
                            </a:rPr>
                            <m:t>𝐼</m:t>
                          </m:r>
                        </m:sub>
                        <m:sup>
                          <m:r>
                            <a:rPr lang="en-US" sz="2400" i="1">
                              <a:latin typeface="Cambria Math" panose="02040503050406030204" pitchFamily="18" charset="0"/>
                            </a:rPr>
                            <m:t>′</m:t>
                          </m:r>
                        </m:sup>
                      </m:sSubSup>
                      <m:d>
                        <m:dPr>
                          <m:begChr m:val="["/>
                          <m:endChr m:val="]"/>
                          <m:ctrlPr>
                            <a:rPr lang="en-US" sz="2400" i="1">
                              <a:latin typeface="Cambria Math" panose="02040503050406030204" pitchFamily="18" charset="0"/>
                            </a:rPr>
                          </m:ctrlPr>
                        </m:dPr>
                        <m:e>
                          <m:r>
                            <a:rPr lang="en-US" sz="2400" i="1">
                              <a:latin typeface="Cambria Math" panose="02040503050406030204" pitchFamily="18" charset="0"/>
                            </a:rPr>
                            <m:t>𝐸</m:t>
                          </m:r>
                        </m:e>
                      </m:d>
                    </m:oMath>
                  </m:oMathPara>
                </a14:m>
                <a:endParaRPr lang="en-US" sz="2400" dirty="0" smtClean="0"/>
              </a:p>
              <a:p>
                <a:r>
                  <a:rPr lang="en-US" sz="2400" dirty="0"/>
                  <a:t>The reverse reaction </a:t>
                </a:r>
                <a14:m>
                  <m:oMath xmlns:m="http://schemas.openxmlformats.org/officeDocument/2006/math">
                    <m:r>
                      <a:rPr lang="en-US" sz="2400" i="1">
                        <a:latin typeface="Cambria Math" panose="02040503050406030204" pitchFamily="18" charset="0"/>
                      </a:rPr>
                      <m:t>𝐸</m:t>
                    </m:r>
                    <m:r>
                      <a:rPr lang="en-US" sz="2400" b="0" i="1" smtClean="0">
                        <a:latin typeface="Cambria Math" panose="02040503050406030204" pitchFamily="18" charset="0"/>
                      </a:rPr>
                      <m:t>𝐼</m:t>
                    </m:r>
                    <m:r>
                      <a:rPr lang="en-US" sz="2400" i="1">
                        <a:latin typeface="Cambria Math" panose="02040503050406030204" pitchFamily="18" charset="0"/>
                      </a:rPr>
                      <m:t>→</m:t>
                    </m:r>
                    <m:r>
                      <a:rPr lang="en-US" sz="2400" i="1">
                        <a:latin typeface="Cambria Math" panose="02040503050406030204" pitchFamily="18" charset="0"/>
                      </a:rPr>
                      <m:t>𝐸</m:t>
                    </m:r>
                  </m:oMath>
                </a14:m>
                <a:r>
                  <a:rPr lang="en-US" sz="2400" dirty="0"/>
                  <a:t> means</a:t>
                </a:r>
              </a:p>
              <a:p>
                <a:pPr/>
                <a14:m>
                  <m:oMathPara xmlns:m="http://schemas.openxmlformats.org/officeDocument/2006/math">
                    <m:oMathParaPr>
                      <m:jc m:val="centerGroup"/>
                    </m:oMathParaPr>
                    <m:oMath xmlns:m="http://schemas.openxmlformats.org/officeDocument/2006/math">
                      <m:f>
                        <m:fPr>
                          <m:ctrlPr>
                            <a:rPr lang="en-US" sz="2400" i="1">
                              <a:latin typeface="Cambria Math" panose="02040503050406030204" pitchFamily="18" charset="0"/>
                            </a:rPr>
                          </m:ctrlPr>
                        </m:fPr>
                        <m:num>
                          <m:r>
                            <a:rPr lang="en-US" sz="2400" i="1">
                              <a:latin typeface="Cambria Math" panose="02040503050406030204" pitchFamily="18" charset="0"/>
                            </a:rPr>
                            <m:t>𝑑</m:t>
                          </m:r>
                          <m:r>
                            <a:rPr lang="en-US" sz="2400" i="1">
                              <a:latin typeface="Cambria Math" panose="02040503050406030204" pitchFamily="18" charset="0"/>
                            </a:rPr>
                            <m:t>[</m:t>
                          </m:r>
                          <m:r>
                            <a:rPr lang="en-US" sz="2400" i="1">
                              <a:latin typeface="Cambria Math" panose="02040503050406030204" pitchFamily="18" charset="0"/>
                            </a:rPr>
                            <m:t>𝐸</m:t>
                          </m:r>
                          <m:r>
                            <a:rPr lang="en-US" sz="2400" i="1">
                              <a:latin typeface="Cambria Math" panose="02040503050406030204" pitchFamily="18" charset="0"/>
                            </a:rPr>
                            <m:t>]</m:t>
                          </m:r>
                        </m:num>
                        <m:den>
                          <m:r>
                            <a:rPr lang="en-US" sz="2400" i="1">
                              <a:latin typeface="Cambria Math" panose="02040503050406030204" pitchFamily="18" charset="0"/>
                            </a:rPr>
                            <m:t>𝑑𝑡</m:t>
                          </m:r>
                        </m:den>
                      </m:f>
                      <m:r>
                        <a:rPr lang="en-US" sz="2400" i="1">
                          <a:latin typeface="Cambria Math" panose="02040503050406030204" pitchFamily="18" charset="0"/>
                        </a:rPr>
                        <m:t>=</m:t>
                      </m:r>
                      <m:sSub>
                        <m:sSubPr>
                          <m:ctrlPr>
                            <a:rPr lang="en-US" sz="2400" i="1">
                              <a:latin typeface="Cambria Math" panose="02040503050406030204" pitchFamily="18" charset="0"/>
                            </a:rPr>
                          </m:ctrlPr>
                        </m:sSubPr>
                        <m:e>
                          <m:r>
                            <a:rPr lang="en-US" sz="2400" i="1">
                              <a:latin typeface="Cambria Math" panose="02040503050406030204" pitchFamily="18" charset="0"/>
                            </a:rPr>
                            <m:t>𝑘</m:t>
                          </m:r>
                        </m:e>
                        <m:sub>
                          <m:r>
                            <a:rPr lang="en-US" sz="2400" i="1">
                              <a:latin typeface="Cambria Math" panose="02040503050406030204" pitchFamily="18" charset="0"/>
                            </a:rPr>
                            <m:t>𝐸</m:t>
                          </m:r>
                          <m:r>
                            <a:rPr lang="en-US" sz="2400" b="0" i="1" smtClean="0">
                              <a:latin typeface="Cambria Math" panose="02040503050406030204" pitchFamily="18" charset="0"/>
                            </a:rPr>
                            <m:t>𝐼</m:t>
                          </m:r>
                        </m:sub>
                      </m:sSub>
                      <m:d>
                        <m:dPr>
                          <m:begChr m:val="["/>
                          <m:endChr m:val="]"/>
                          <m:ctrlPr>
                            <a:rPr lang="en-US" sz="2400" i="1" smtClean="0">
                              <a:latin typeface="Cambria Math" panose="02040503050406030204" pitchFamily="18" charset="0"/>
                            </a:rPr>
                          </m:ctrlPr>
                        </m:dPr>
                        <m:e>
                          <m:r>
                            <a:rPr lang="en-US" sz="2400" i="1">
                              <a:latin typeface="Cambria Math" panose="02040503050406030204" pitchFamily="18" charset="0"/>
                            </a:rPr>
                            <m:t>𝐸</m:t>
                          </m:r>
                          <m:r>
                            <a:rPr lang="en-US" sz="2400" b="0" i="1" smtClean="0">
                              <a:latin typeface="Cambria Math" panose="02040503050406030204" pitchFamily="18" charset="0"/>
                            </a:rPr>
                            <m:t>𝐼</m:t>
                          </m:r>
                        </m:e>
                      </m:d>
                    </m:oMath>
                  </m:oMathPara>
                </a14:m>
                <a:endParaRPr lang="en-US" sz="2400" dirty="0"/>
              </a:p>
            </p:txBody>
          </p:sp>
        </mc:Choice>
        <mc:Fallback xmlns="">
          <p:sp>
            <p:nvSpPr>
              <p:cNvPr id="5" name="Rectangle 4"/>
              <p:cNvSpPr>
                <a:spLocks noRot="1" noChangeAspect="1" noMove="1" noResize="1" noEditPoints="1" noAdjustHandles="1" noChangeArrowheads="1" noChangeShapeType="1" noTextEdit="1"/>
              </p:cNvSpPr>
              <p:nvPr/>
            </p:nvSpPr>
            <p:spPr>
              <a:xfrm>
                <a:off x="457586" y="2306283"/>
                <a:ext cx="8534013" cy="4385816"/>
              </a:xfrm>
              <a:prstGeom prst="rect">
                <a:avLst/>
              </a:prstGeom>
              <a:blipFill rotWithShape="0">
                <a:blip r:embed="rId5"/>
                <a:stretch>
                  <a:fillRect l="-1071" t="-972"/>
                </a:stretch>
              </a:blipFill>
            </p:spPr>
            <p:txBody>
              <a:bodyPr/>
              <a:lstStyle/>
              <a:p>
                <a:r>
                  <a:rPr lang="en-US">
                    <a:noFill/>
                  </a:rPr>
                  <a:t> </a:t>
                </a:r>
              </a:p>
            </p:txBody>
          </p:sp>
        </mc:Fallback>
      </mc:AlternateContent>
    </p:spTree>
    <p:extLst>
      <p:ext uri="{BB962C8B-B14F-4D97-AF65-F5344CB8AC3E}">
        <p14:creationId xmlns:p14="http://schemas.microsoft.com/office/powerpoint/2010/main" val="3823038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8852"/>
            <a:ext cx="9144000" cy="943251"/>
          </a:xfrm>
        </p:spPr>
        <p:txBody>
          <a:bodyPr/>
          <a:lstStyle/>
          <a:p>
            <a:r>
              <a:rPr lang="en-US" sz="4000" b="1" dirty="0">
                <a:solidFill>
                  <a:srgbClr val="0000CC"/>
                </a:solidFill>
              </a:rPr>
              <a:t>Notes on Arrows: Boundary Species</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57200" y="762000"/>
                <a:ext cx="5389520" cy="978778"/>
              </a:xfrm>
            </p:spPr>
            <p:txBody>
              <a:bodyPr>
                <a:noAutofit/>
              </a:bodyPr>
              <a:lstStyle/>
              <a:p>
                <a:pPr marL="0" indent="0">
                  <a:buNone/>
                </a:pPr>
                <a:r>
                  <a:rPr lang="en-US" sz="2400" dirty="0" smtClean="0"/>
                  <a:t>Summing our four terms regarding </a:t>
                </a:r>
                <a14:m>
                  <m:oMath xmlns:m="http://schemas.openxmlformats.org/officeDocument/2006/math">
                    <m:d>
                      <m:dPr>
                        <m:begChr m:val="["/>
                        <m:endChr m:val="]"/>
                        <m:ctrlPr>
                          <a:rPr lang="en-US" sz="2400" i="1" dirty="0" smtClean="0">
                            <a:latin typeface="Cambria Math" panose="02040503050406030204" pitchFamily="18" charset="0"/>
                          </a:rPr>
                        </m:ctrlPr>
                      </m:dPr>
                      <m:e>
                        <m:r>
                          <a:rPr lang="en-US" sz="2400" i="1" dirty="0" smtClean="0">
                            <a:latin typeface="Cambria Math" panose="02040503050406030204" pitchFamily="18" charset="0"/>
                          </a:rPr>
                          <m:t>𝐸</m:t>
                        </m:r>
                      </m:e>
                    </m:d>
                  </m:oMath>
                </a14:m>
                <a:endParaRPr lang="en-US" sz="2400" dirty="0" smtClean="0"/>
              </a:p>
              <a:p>
                <a:pPr marL="0" indent="0">
                  <a:buNone/>
                </a:pPr>
                <a14:m>
                  <m:oMathPara xmlns:m="http://schemas.openxmlformats.org/officeDocument/2006/math">
                    <m:oMathParaPr>
                      <m:jc m:val="centerGroup"/>
                    </m:oMathParaPr>
                    <m:oMath xmlns:m="http://schemas.openxmlformats.org/officeDocument/2006/math">
                      <m:r>
                        <a:rPr lang="en-US" sz="2400" b="0" i="1" smtClean="0">
                          <a:latin typeface="Cambria Math" panose="02040503050406030204" pitchFamily="18" charset="0"/>
                        </a:rPr>
                        <m:t>𝐸</m:t>
                      </m:r>
                      <m:r>
                        <a:rPr lang="en-US" sz="2400" b="0" i="1" smtClean="0">
                          <a:latin typeface="Cambria Math" panose="02040503050406030204" pitchFamily="18" charset="0"/>
                        </a:rPr>
                        <m:t>→</m:t>
                      </m:r>
                      <m:r>
                        <a:rPr lang="en-US" sz="2400" b="0" i="1" smtClean="0">
                          <a:latin typeface="Cambria Math" panose="02040503050406030204" pitchFamily="18" charset="0"/>
                        </a:rPr>
                        <m:t>𝐸𝑆</m:t>
                      </m:r>
                      <m:r>
                        <a:rPr lang="en-US" sz="2400" b="0" i="1" smtClean="0">
                          <a:latin typeface="Cambria Math" panose="02040503050406030204" pitchFamily="18" charset="0"/>
                        </a:rPr>
                        <m:t>, </m:t>
                      </m:r>
                      <m:r>
                        <a:rPr lang="en-US" sz="2400" b="0" i="1" smtClean="0">
                          <a:latin typeface="Cambria Math" panose="02040503050406030204" pitchFamily="18" charset="0"/>
                        </a:rPr>
                        <m:t>𝐸𝑆</m:t>
                      </m:r>
                      <m:r>
                        <a:rPr lang="en-US" sz="2400" b="0" i="1" smtClean="0">
                          <a:latin typeface="Cambria Math" panose="02040503050406030204" pitchFamily="18" charset="0"/>
                        </a:rPr>
                        <m:t>→</m:t>
                      </m:r>
                      <m:r>
                        <a:rPr lang="en-US" sz="2400" b="0" i="1" smtClean="0">
                          <a:latin typeface="Cambria Math" panose="02040503050406030204" pitchFamily="18" charset="0"/>
                        </a:rPr>
                        <m:t>𝐸</m:t>
                      </m:r>
                      <m:r>
                        <a:rPr lang="en-US" sz="2400" b="0" i="1" smtClean="0">
                          <a:latin typeface="Cambria Math" panose="02040503050406030204" pitchFamily="18" charset="0"/>
                        </a:rPr>
                        <m:t>, </m:t>
                      </m:r>
                      <m:r>
                        <a:rPr lang="en-US" sz="2400" b="0" i="1" smtClean="0">
                          <a:latin typeface="Cambria Math" panose="02040503050406030204" pitchFamily="18" charset="0"/>
                        </a:rPr>
                        <m:t>𝐸</m:t>
                      </m:r>
                      <m:r>
                        <a:rPr lang="en-US" sz="2400" b="0" i="1" smtClean="0">
                          <a:latin typeface="Cambria Math" panose="02040503050406030204" pitchFamily="18" charset="0"/>
                        </a:rPr>
                        <m:t>→</m:t>
                      </m:r>
                      <m:r>
                        <a:rPr lang="en-US" sz="2400" b="0" i="1" smtClean="0">
                          <a:latin typeface="Cambria Math" panose="02040503050406030204" pitchFamily="18" charset="0"/>
                        </a:rPr>
                        <m:t>𝐸𝐼</m:t>
                      </m:r>
                      <m:r>
                        <a:rPr lang="en-US" sz="2400" b="0" i="1" smtClean="0">
                          <a:latin typeface="Cambria Math" panose="02040503050406030204" pitchFamily="18" charset="0"/>
                        </a:rPr>
                        <m:t>, </m:t>
                      </m:r>
                      <m:r>
                        <a:rPr lang="en-US" sz="2400" b="0" i="1" smtClean="0">
                          <a:latin typeface="Cambria Math" panose="02040503050406030204" pitchFamily="18" charset="0"/>
                        </a:rPr>
                        <m:t>𝐸𝐼</m:t>
                      </m:r>
                      <m:r>
                        <a:rPr lang="en-US" sz="2400" b="0" i="1" smtClean="0">
                          <a:latin typeface="Cambria Math" panose="02040503050406030204" pitchFamily="18" charset="0"/>
                        </a:rPr>
                        <m:t>→</m:t>
                      </m:r>
                      <m:r>
                        <a:rPr lang="en-US" sz="2400" b="0" i="1" smtClean="0">
                          <a:latin typeface="Cambria Math" panose="02040503050406030204" pitchFamily="18" charset="0"/>
                        </a:rPr>
                        <m:t>𝐸</m:t>
                      </m:r>
                    </m:oMath>
                  </m:oMathPara>
                </a14:m>
                <a:endParaRPr lang="en-US" sz="2400" dirty="0" smtClean="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57200" y="762000"/>
                <a:ext cx="5389520" cy="978778"/>
              </a:xfrm>
              <a:blipFill rotWithShape="0">
                <a:blip r:embed="rId2"/>
                <a:stretch>
                  <a:fillRect l="-1697" t="-4348"/>
                </a:stretch>
              </a:blipFill>
            </p:spPr>
            <p:txBody>
              <a:bodyPr/>
              <a:lstStyle/>
              <a:p>
                <a:r>
                  <a:rPr lang="en-US">
                    <a:noFill/>
                  </a:rPr>
                  <a:t> </a:t>
                </a:r>
              </a:p>
            </p:txBody>
          </p:sp>
        </mc:Fallback>
      </mc:AlternateContent>
      <p:pic>
        <p:nvPicPr>
          <p:cNvPr id="7" name="Picture 6"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9"/>
          <p:cNvPicPr>
            <a:picLocks noChangeAspect="1"/>
          </p:cNvPicPr>
          <p:nvPr/>
        </p:nvPicPr>
        <p:blipFill>
          <a:blip r:embed="rId5"/>
          <a:stretch>
            <a:fillRect/>
          </a:stretch>
        </p:blipFill>
        <p:spPr>
          <a:xfrm>
            <a:off x="5846720" y="814205"/>
            <a:ext cx="3024091" cy="1454021"/>
          </a:xfrm>
          <a:prstGeom prst="rect">
            <a:avLst/>
          </a:prstGeom>
        </p:spPr>
      </p:pic>
      <mc:AlternateContent xmlns:mc="http://schemas.openxmlformats.org/markup-compatibility/2006" xmlns:a14="http://schemas.microsoft.com/office/drawing/2010/main">
        <mc:Choice Requires="a14">
          <p:sp>
            <p:nvSpPr>
              <p:cNvPr id="5" name="Rectangle 4"/>
              <p:cNvSpPr/>
              <p:nvPr/>
            </p:nvSpPr>
            <p:spPr>
              <a:xfrm>
                <a:off x="457586" y="2306283"/>
                <a:ext cx="8534013" cy="796372"/>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f>
                        <m:fPr>
                          <m:ctrlPr>
                            <a:rPr lang="en-US" sz="2400" i="1" smtClean="0">
                              <a:latin typeface="Cambria Math" panose="02040503050406030204" pitchFamily="18" charset="0"/>
                            </a:rPr>
                          </m:ctrlPr>
                        </m:fPr>
                        <m:num>
                          <m:r>
                            <a:rPr lang="en-US" sz="2400" i="1">
                              <a:latin typeface="Cambria Math" panose="02040503050406030204" pitchFamily="18" charset="0"/>
                            </a:rPr>
                            <m:t>𝑑</m:t>
                          </m:r>
                          <m:r>
                            <a:rPr lang="en-US" sz="2400" i="1">
                              <a:latin typeface="Cambria Math" panose="02040503050406030204" pitchFamily="18" charset="0"/>
                            </a:rPr>
                            <m:t>[</m:t>
                          </m:r>
                          <m:r>
                            <a:rPr lang="en-US" sz="2400" i="1">
                              <a:latin typeface="Cambria Math" panose="02040503050406030204" pitchFamily="18" charset="0"/>
                            </a:rPr>
                            <m:t>𝐸</m:t>
                          </m:r>
                          <m:r>
                            <a:rPr lang="en-US" sz="2400" i="1">
                              <a:latin typeface="Cambria Math" panose="02040503050406030204" pitchFamily="18" charset="0"/>
                            </a:rPr>
                            <m:t>]</m:t>
                          </m:r>
                        </m:num>
                        <m:den>
                          <m:r>
                            <a:rPr lang="en-US" sz="2400" i="1">
                              <a:latin typeface="Cambria Math" panose="02040503050406030204" pitchFamily="18" charset="0"/>
                            </a:rPr>
                            <m:t>𝑑𝑡</m:t>
                          </m:r>
                        </m:den>
                      </m:f>
                      <m:r>
                        <a:rPr lang="en-US" sz="2400" i="1">
                          <a:latin typeface="Cambria Math" panose="02040503050406030204" pitchFamily="18" charset="0"/>
                        </a:rPr>
                        <m:t>=−</m:t>
                      </m:r>
                      <m:sSubSup>
                        <m:sSubSupPr>
                          <m:ctrlPr>
                            <a:rPr lang="en-US" sz="2400" i="1">
                              <a:latin typeface="Cambria Math" panose="02040503050406030204" pitchFamily="18" charset="0"/>
                            </a:rPr>
                          </m:ctrlPr>
                        </m:sSubSupPr>
                        <m:e>
                          <m:r>
                            <a:rPr lang="en-US" sz="2400" i="1">
                              <a:latin typeface="Cambria Math" panose="02040503050406030204" pitchFamily="18" charset="0"/>
                            </a:rPr>
                            <m:t>𝑘</m:t>
                          </m:r>
                        </m:e>
                        <m:sub>
                          <m:r>
                            <a:rPr lang="en-US" sz="2400" i="1">
                              <a:latin typeface="Cambria Math" panose="02040503050406030204" pitchFamily="18" charset="0"/>
                            </a:rPr>
                            <m:t>𝑆</m:t>
                          </m:r>
                        </m:sub>
                        <m:sup>
                          <m:r>
                            <a:rPr lang="en-US" sz="2400" i="1">
                              <a:latin typeface="Cambria Math" panose="02040503050406030204" pitchFamily="18" charset="0"/>
                            </a:rPr>
                            <m:t>′</m:t>
                          </m:r>
                        </m:sup>
                      </m:sSubSup>
                      <m:d>
                        <m:dPr>
                          <m:begChr m:val="["/>
                          <m:endChr m:val="]"/>
                          <m:ctrlPr>
                            <a:rPr lang="en-US" sz="2400" i="1">
                              <a:latin typeface="Cambria Math" panose="02040503050406030204" pitchFamily="18" charset="0"/>
                            </a:rPr>
                          </m:ctrlPr>
                        </m:dPr>
                        <m:e>
                          <m:r>
                            <a:rPr lang="en-US" sz="2400" i="1">
                              <a:latin typeface="Cambria Math" panose="02040503050406030204" pitchFamily="18" charset="0"/>
                            </a:rPr>
                            <m:t>𝐸</m:t>
                          </m:r>
                        </m:e>
                      </m:d>
                      <m:r>
                        <a:rPr lang="en-US" sz="2400" b="0" i="0" smtClean="0">
                          <a:latin typeface="Cambria Math" panose="02040503050406030204" pitchFamily="18" charset="0"/>
                        </a:rPr>
                        <m:t>+</m:t>
                      </m:r>
                      <m:sSub>
                        <m:sSubPr>
                          <m:ctrlPr>
                            <a:rPr lang="en-US" sz="2400" i="1">
                              <a:latin typeface="Cambria Math" panose="02040503050406030204" pitchFamily="18" charset="0"/>
                            </a:rPr>
                          </m:ctrlPr>
                        </m:sSubPr>
                        <m:e>
                          <m:r>
                            <a:rPr lang="en-US" sz="2400" i="1">
                              <a:latin typeface="Cambria Math" panose="02040503050406030204" pitchFamily="18" charset="0"/>
                            </a:rPr>
                            <m:t>𝑘</m:t>
                          </m:r>
                        </m:e>
                        <m:sub>
                          <m:r>
                            <a:rPr lang="en-US" sz="2400" i="1">
                              <a:latin typeface="Cambria Math" panose="02040503050406030204" pitchFamily="18" charset="0"/>
                            </a:rPr>
                            <m:t>𝐸𝑆</m:t>
                          </m:r>
                        </m:sub>
                      </m:sSub>
                      <m:d>
                        <m:dPr>
                          <m:begChr m:val="["/>
                          <m:endChr m:val="]"/>
                          <m:ctrlPr>
                            <a:rPr lang="en-US" sz="2400" i="1">
                              <a:latin typeface="Cambria Math" panose="02040503050406030204" pitchFamily="18" charset="0"/>
                            </a:rPr>
                          </m:ctrlPr>
                        </m:dPr>
                        <m:e>
                          <m:r>
                            <a:rPr lang="en-US" sz="2400" i="1">
                              <a:latin typeface="Cambria Math" panose="02040503050406030204" pitchFamily="18" charset="0"/>
                            </a:rPr>
                            <m:t>𝐸𝑆</m:t>
                          </m:r>
                        </m:e>
                      </m:d>
                      <m:r>
                        <a:rPr lang="en-US" sz="2400" i="1">
                          <a:latin typeface="Cambria Math" panose="02040503050406030204" pitchFamily="18" charset="0"/>
                        </a:rPr>
                        <m:t>−</m:t>
                      </m:r>
                      <m:sSubSup>
                        <m:sSubSupPr>
                          <m:ctrlPr>
                            <a:rPr lang="en-US" sz="2400" i="1">
                              <a:latin typeface="Cambria Math" panose="02040503050406030204" pitchFamily="18" charset="0"/>
                            </a:rPr>
                          </m:ctrlPr>
                        </m:sSubSupPr>
                        <m:e>
                          <m:r>
                            <a:rPr lang="en-US" sz="2400" i="1">
                              <a:latin typeface="Cambria Math" panose="02040503050406030204" pitchFamily="18" charset="0"/>
                            </a:rPr>
                            <m:t>𝑘</m:t>
                          </m:r>
                        </m:e>
                        <m:sub>
                          <m:r>
                            <a:rPr lang="en-US" sz="2400" b="0" i="1" smtClean="0">
                              <a:latin typeface="Cambria Math" panose="02040503050406030204" pitchFamily="18" charset="0"/>
                            </a:rPr>
                            <m:t>𝐼</m:t>
                          </m:r>
                        </m:sub>
                        <m:sup>
                          <m:r>
                            <a:rPr lang="en-US" sz="2400" i="1">
                              <a:latin typeface="Cambria Math" panose="02040503050406030204" pitchFamily="18" charset="0"/>
                            </a:rPr>
                            <m:t>′</m:t>
                          </m:r>
                        </m:sup>
                      </m:sSubSup>
                      <m:d>
                        <m:dPr>
                          <m:begChr m:val="["/>
                          <m:endChr m:val="]"/>
                          <m:ctrlPr>
                            <a:rPr lang="en-US" sz="2400" i="1">
                              <a:latin typeface="Cambria Math" panose="02040503050406030204" pitchFamily="18" charset="0"/>
                            </a:rPr>
                          </m:ctrlPr>
                        </m:dPr>
                        <m:e>
                          <m:r>
                            <a:rPr lang="en-US" sz="2400" i="1">
                              <a:latin typeface="Cambria Math" panose="02040503050406030204" pitchFamily="18" charset="0"/>
                            </a:rPr>
                            <m:t>𝐸</m:t>
                          </m:r>
                        </m:e>
                      </m:d>
                      <m:r>
                        <a:rPr lang="en-US" sz="2400" b="0" i="0" smtClean="0">
                          <a:latin typeface="Cambria Math" panose="02040503050406030204" pitchFamily="18" charset="0"/>
                        </a:rPr>
                        <m:t>+</m:t>
                      </m:r>
                      <m:sSub>
                        <m:sSubPr>
                          <m:ctrlPr>
                            <a:rPr lang="en-US" sz="2400" i="1">
                              <a:latin typeface="Cambria Math" panose="02040503050406030204" pitchFamily="18" charset="0"/>
                            </a:rPr>
                          </m:ctrlPr>
                        </m:sSubPr>
                        <m:e>
                          <m:r>
                            <a:rPr lang="en-US" sz="2400" i="1">
                              <a:latin typeface="Cambria Math" panose="02040503050406030204" pitchFamily="18" charset="0"/>
                            </a:rPr>
                            <m:t>𝑘</m:t>
                          </m:r>
                        </m:e>
                        <m:sub>
                          <m:r>
                            <a:rPr lang="en-US" sz="2400" i="1">
                              <a:latin typeface="Cambria Math" panose="02040503050406030204" pitchFamily="18" charset="0"/>
                            </a:rPr>
                            <m:t>𝐸</m:t>
                          </m:r>
                          <m:r>
                            <a:rPr lang="en-US" sz="2400" b="0" i="1" smtClean="0">
                              <a:latin typeface="Cambria Math" panose="02040503050406030204" pitchFamily="18" charset="0"/>
                            </a:rPr>
                            <m:t>𝐼</m:t>
                          </m:r>
                        </m:sub>
                      </m:sSub>
                      <m:d>
                        <m:dPr>
                          <m:begChr m:val="["/>
                          <m:endChr m:val="]"/>
                          <m:ctrlPr>
                            <a:rPr lang="en-US" sz="2400" i="1" smtClean="0">
                              <a:latin typeface="Cambria Math" panose="02040503050406030204" pitchFamily="18" charset="0"/>
                            </a:rPr>
                          </m:ctrlPr>
                        </m:dPr>
                        <m:e>
                          <m:r>
                            <a:rPr lang="en-US" sz="2400" i="1">
                              <a:latin typeface="Cambria Math" panose="02040503050406030204" pitchFamily="18" charset="0"/>
                            </a:rPr>
                            <m:t>𝐸</m:t>
                          </m:r>
                          <m:r>
                            <a:rPr lang="en-US" sz="2400" b="0" i="1" smtClean="0">
                              <a:latin typeface="Cambria Math" panose="02040503050406030204" pitchFamily="18" charset="0"/>
                            </a:rPr>
                            <m:t>𝐼</m:t>
                          </m:r>
                        </m:e>
                      </m:d>
                    </m:oMath>
                  </m:oMathPara>
                </a14:m>
                <a:endParaRPr lang="en-US" sz="2400" dirty="0"/>
              </a:p>
            </p:txBody>
          </p:sp>
        </mc:Choice>
        <mc:Fallback xmlns="">
          <p:sp>
            <p:nvSpPr>
              <p:cNvPr id="5" name="Rectangle 4"/>
              <p:cNvSpPr>
                <a:spLocks noRot="1" noChangeAspect="1" noMove="1" noResize="1" noEditPoints="1" noAdjustHandles="1" noChangeArrowheads="1" noChangeShapeType="1" noTextEdit="1"/>
              </p:cNvSpPr>
              <p:nvPr/>
            </p:nvSpPr>
            <p:spPr>
              <a:xfrm>
                <a:off x="457586" y="2306283"/>
                <a:ext cx="8534013" cy="796372"/>
              </a:xfrm>
              <a:prstGeom prst="rect">
                <a:avLst/>
              </a:prstGeom>
              <a:blipFill rotWithShape="0">
                <a:blip r:embed="rId6"/>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1757416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0" y="115119"/>
            <a:ext cx="6142183" cy="914400"/>
          </a:xfrm>
        </p:spPr>
        <p:txBody>
          <a:bodyPr/>
          <a:lstStyle/>
          <a:p>
            <a:r>
              <a:rPr lang="en-US" sz="3600" b="1" dirty="0" smtClean="0">
                <a:solidFill>
                  <a:srgbClr val="1421DC"/>
                </a:solidFill>
              </a:rPr>
              <a:t>Last Time: Biochemical Networks</a:t>
            </a:r>
          </a:p>
        </p:txBody>
      </p:sp>
      <p:sp>
        <p:nvSpPr>
          <p:cNvPr id="31747" name="Slide Number Placeholder 2"/>
          <p:cNvSpPr>
            <a:spLocks noGrp="1"/>
          </p:cNvSpPr>
          <p:nvPr>
            <p:ph type="sldNum" sz="quarter" idx="12"/>
          </p:nvPr>
        </p:nvSpPr>
        <p:spPr bwMode="auto">
          <a:xfrm>
            <a:off x="7390946" y="5926024"/>
            <a:ext cx="2133600" cy="476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fld id="{C83B6CB5-5F98-4BAD-9EA2-BB65F3BB8815}" type="slidenum">
              <a:rPr lang="en-US" sz="1200">
                <a:solidFill>
                  <a:srgbClr val="898989"/>
                </a:solidFill>
                <a:ea typeface="ＭＳ Ｐゴシック" pitchFamily="34" charset="-128"/>
              </a:rPr>
              <a:pPr eaLnBrk="1" hangingPunct="1"/>
              <a:t>9</a:t>
            </a:fld>
            <a:endParaRPr lang="en-US" sz="1200">
              <a:solidFill>
                <a:srgbClr val="898989"/>
              </a:solidFill>
              <a:ea typeface="ＭＳ Ｐゴシック" pitchFamily="34" charset="-128"/>
            </a:endParaRPr>
          </a:p>
        </p:txBody>
      </p:sp>
      <p:pic>
        <p:nvPicPr>
          <p:cNvPr id="31748" name="Picture 3"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9" name="Picture 4"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Rectangle 14"/>
          <p:cNvSpPr/>
          <p:nvPr/>
        </p:nvSpPr>
        <p:spPr>
          <a:xfrm>
            <a:off x="533400" y="1177083"/>
            <a:ext cx="6181172" cy="5624745"/>
          </a:xfrm>
          <a:prstGeom prst="rect">
            <a:avLst/>
          </a:prstGeom>
        </p:spPr>
        <p:txBody>
          <a:bodyPr wrap="square">
            <a:spAutoFit/>
          </a:bodyPr>
          <a:lstStyle/>
          <a:p>
            <a:pPr marL="0" marR="0">
              <a:lnSpc>
                <a:spcPct val="107000"/>
              </a:lnSpc>
              <a:spcBef>
                <a:spcPts val="0"/>
              </a:spcBef>
              <a:spcAft>
                <a:spcPts val="0"/>
              </a:spcAft>
            </a:pPr>
            <a:r>
              <a:rPr lang="en-US" sz="2400" b="1" dirty="0" smtClean="0">
                <a:latin typeface="Calibri" panose="020F0502020204030204" pitchFamily="34" charset="0"/>
                <a:ea typeface="Calibri" panose="020F0502020204030204" pitchFamily="34" charset="0"/>
                <a:cs typeface="Times New Roman" panose="02020603050405020304" pitchFamily="18" charset="0"/>
              </a:rPr>
              <a:t>Dynamics:</a:t>
            </a:r>
            <a:r>
              <a:rPr lang="en-US" sz="2400" dirty="0" smtClean="0">
                <a:latin typeface="Calibri" panose="020F0502020204030204" pitchFamily="34" charset="0"/>
                <a:ea typeface="Calibri" panose="020F0502020204030204" pitchFamily="34" charset="0"/>
                <a:cs typeface="Times New Roman" panose="02020603050405020304" pitchFamily="18" charset="0"/>
              </a:rPr>
              <a:t> Change concentrations from rate laws</a:t>
            </a:r>
          </a:p>
          <a:p>
            <a:pPr marL="0" marR="0">
              <a:lnSpc>
                <a:spcPct val="107000"/>
              </a:lnSpc>
              <a:spcBef>
                <a:spcPts val="0"/>
              </a:spcBef>
              <a:spcAft>
                <a:spcPts val="0"/>
              </a:spcAft>
            </a:pPr>
            <a:endParaRPr lang="en-US" sz="2400" dirty="0" smtClean="0">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2400" b="1" dirty="0" smtClean="0">
                <a:latin typeface="Calibri" panose="020F0502020204030204" pitchFamily="34" charset="0"/>
                <a:ea typeface="Calibri" panose="020F0502020204030204" pitchFamily="34" charset="0"/>
                <a:cs typeface="Times New Roman" panose="02020603050405020304" pitchFamily="18" charset="0"/>
              </a:rPr>
              <a:t>Initial conditions</a:t>
            </a:r>
            <a:r>
              <a:rPr lang="en-US" sz="2400" dirty="0" smtClean="0">
                <a:latin typeface="Calibri" panose="020F0502020204030204" pitchFamily="34" charset="0"/>
                <a:ea typeface="Calibri" panose="020F0502020204030204" pitchFamily="34" charset="0"/>
                <a:cs typeface="Times New Roman" panose="02020603050405020304" pitchFamily="18" charset="0"/>
              </a:rPr>
              <a:t>: Selection of and concentrations of Chemical Species</a:t>
            </a:r>
          </a:p>
          <a:p>
            <a:pPr marL="0" marR="0">
              <a:lnSpc>
                <a:spcPct val="107000"/>
              </a:lnSpc>
              <a:spcBef>
                <a:spcPts val="0"/>
              </a:spcBef>
              <a:spcAft>
                <a:spcPts val="0"/>
              </a:spcAft>
            </a:pPr>
            <a:endParaRPr lang="en-US" sz="2400" dirty="0" smtClean="0">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2400" b="1" dirty="0" smtClean="0">
                <a:latin typeface="Calibri" panose="020F0502020204030204" pitchFamily="34" charset="0"/>
                <a:ea typeface="Calibri" panose="020F0502020204030204" pitchFamily="34" charset="0"/>
                <a:cs typeface="Times New Roman" panose="02020603050405020304" pitchFamily="18" charset="0"/>
              </a:rPr>
              <a:t>Boundary conditions</a:t>
            </a:r>
            <a:r>
              <a:rPr lang="en-US" sz="2400" dirty="0" smtClean="0">
                <a:latin typeface="Calibri" panose="020F0502020204030204" pitchFamily="34" charset="0"/>
                <a:ea typeface="Calibri" panose="020F0502020204030204" pitchFamily="34" charset="0"/>
                <a:cs typeface="Times New Roman" panose="02020603050405020304" pitchFamily="18" charset="0"/>
              </a:rPr>
              <a:t>: Externally fixed concentrations or fluxes (sources or sinks) of chemical species, (temperature)</a:t>
            </a:r>
          </a:p>
          <a:p>
            <a:pPr marL="0" marR="0">
              <a:lnSpc>
                <a:spcPct val="107000"/>
              </a:lnSpc>
              <a:spcBef>
                <a:spcPts val="0"/>
              </a:spcBef>
              <a:spcAft>
                <a:spcPts val="0"/>
              </a:spcAft>
            </a:pPr>
            <a:endParaRPr lang="en-US" sz="2400" dirty="0" smtClean="0">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2400" b="1" dirty="0" smtClean="0">
                <a:latin typeface="Calibri" panose="020F0502020204030204" pitchFamily="34" charset="0"/>
                <a:ea typeface="Calibri" panose="020F0502020204030204" pitchFamily="34" charset="0"/>
                <a:cs typeface="Times New Roman" panose="02020603050405020304" pitchFamily="18" charset="0"/>
              </a:rPr>
              <a:t>Tweaks</a:t>
            </a:r>
            <a:r>
              <a:rPr lang="en-US" sz="2400" dirty="0" smtClean="0">
                <a:latin typeface="Calibri" panose="020F0502020204030204" pitchFamily="34" charset="0"/>
                <a:ea typeface="Calibri" panose="020F0502020204030204" pitchFamily="34" charset="0"/>
                <a:cs typeface="Times New Roman" panose="02020603050405020304" pitchFamily="18" charset="0"/>
              </a:rPr>
              <a:t>: Addition or removal of amounts of chemical species at specific times, changes in rate laws or constants, changes in interaction structures,… </a:t>
            </a:r>
          </a:p>
        </p:txBody>
      </p:sp>
      <p:pic>
        <p:nvPicPr>
          <p:cNvPr id="2" name="Picture 1"/>
          <p:cNvPicPr>
            <a:picLocks noChangeAspect="1"/>
          </p:cNvPicPr>
          <p:nvPr/>
        </p:nvPicPr>
        <p:blipFill>
          <a:blip r:embed="rId5"/>
          <a:stretch>
            <a:fillRect/>
          </a:stretch>
        </p:blipFill>
        <p:spPr>
          <a:xfrm>
            <a:off x="6142183" y="0"/>
            <a:ext cx="3001817" cy="1734073"/>
          </a:xfrm>
          <a:prstGeom prst="rect">
            <a:avLst/>
          </a:prstGeom>
        </p:spPr>
      </p:pic>
      <mc:AlternateContent xmlns:mc="http://schemas.openxmlformats.org/markup-compatibility/2006" xmlns:a14="http://schemas.microsoft.com/office/drawing/2010/main">
        <mc:Choice Requires="a14">
          <p:sp>
            <p:nvSpPr>
              <p:cNvPr id="6" name="TextBox 5"/>
              <p:cNvSpPr txBox="1"/>
              <p:nvPr/>
            </p:nvSpPr>
            <p:spPr>
              <a:xfrm>
                <a:off x="6858000" y="1828800"/>
                <a:ext cx="1905000" cy="618246"/>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b="0" i="1" smtClean="0">
                              <a:latin typeface="Cambria Math" panose="02040503050406030204" pitchFamily="18" charset="0"/>
                            </a:rPr>
                          </m:ctrlPr>
                        </m:fPr>
                        <m:num>
                          <m:r>
                            <a:rPr lang="en-US" b="0" i="1" smtClean="0">
                              <a:latin typeface="Cambria Math" panose="02040503050406030204" pitchFamily="18" charset="0"/>
                            </a:rPr>
                            <m:t>𝑑𝑆</m:t>
                          </m:r>
                        </m:num>
                        <m:den>
                          <m:r>
                            <a:rPr lang="en-US" b="0" i="1" smtClean="0">
                              <a:latin typeface="Cambria Math" panose="02040503050406030204" pitchFamily="18" charset="0"/>
                            </a:rPr>
                            <m:t>𝑑𝑡</m:t>
                          </m:r>
                        </m:den>
                      </m:f>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𝑘</m:t>
                          </m:r>
                        </m:e>
                        <m:sub>
                          <m:r>
                            <a:rPr lang="en-US" b="0" i="1" smtClean="0">
                              <a:latin typeface="Cambria Math" panose="02040503050406030204" pitchFamily="18" charset="0"/>
                            </a:rPr>
                            <m:t>1</m:t>
                          </m:r>
                        </m:sub>
                      </m:sSub>
                      <m:r>
                        <a:rPr lang="en-US" b="0" i="1" smtClean="0">
                          <a:latin typeface="Cambria Math" panose="02040503050406030204" pitchFamily="18" charset="0"/>
                        </a:rPr>
                        <m:t>𝑆</m:t>
                      </m:r>
                    </m:oMath>
                  </m:oMathPara>
                </a14:m>
                <a:endParaRPr lang="en-US" dirty="0"/>
              </a:p>
            </p:txBody>
          </p:sp>
        </mc:Choice>
        <mc:Fallback xmlns="">
          <p:sp>
            <p:nvSpPr>
              <p:cNvPr id="6" name="TextBox 5"/>
              <p:cNvSpPr txBox="1">
                <a:spLocks noRot="1" noChangeAspect="1" noMove="1" noResize="1" noEditPoints="1" noAdjustHandles="1" noChangeArrowheads="1" noChangeShapeType="1" noTextEdit="1"/>
              </p:cNvSpPr>
              <p:nvPr/>
            </p:nvSpPr>
            <p:spPr>
              <a:xfrm>
                <a:off x="6858000" y="1828800"/>
                <a:ext cx="1905000" cy="618246"/>
              </a:xfrm>
              <a:prstGeom prst="rect">
                <a:avLst/>
              </a:prstGeom>
              <a:blipFill rotWithShape="0">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 name="TextBox 17"/>
              <p:cNvSpPr txBox="1"/>
              <p:nvPr/>
            </p:nvSpPr>
            <p:spPr>
              <a:xfrm>
                <a:off x="6177694" y="2541773"/>
                <a:ext cx="3042506" cy="639983"/>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𝐴</m:t>
                      </m:r>
                      <m:d>
                        <m:dPr>
                          <m:ctrlPr>
                            <a:rPr lang="en-US" b="0" i="1" smtClean="0">
                              <a:latin typeface="Cambria Math" panose="02040503050406030204" pitchFamily="18" charset="0"/>
                            </a:rPr>
                          </m:ctrlPr>
                        </m:dPr>
                        <m:e>
                          <m:r>
                            <a:rPr lang="en-US" b="0" i="1" smtClean="0">
                              <a:latin typeface="Cambria Math" panose="02040503050406030204" pitchFamily="18" charset="0"/>
                            </a:rPr>
                            <m:t>𝑡</m:t>
                          </m:r>
                          <m:r>
                            <a:rPr lang="en-US" b="0" i="1" smtClean="0">
                              <a:latin typeface="Cambria Math" panose="02040503050406030204" pitchFamily="18" charset="0"/>
                            </a:rPr>
                            <m:t>=0</m:t>
                          </m:r>
                        </m:e>
                      </m:d>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𝑎</m:t>
                          </m:r>
                        </m:e>
                        <m:sub>
                          <m:r>
                            <a:rPr lang="en-US" b="0" i="1" smtClean="0">
                              <a:latin typeface="Cambria Math" panose="02040503050406030204" pitchFamily="18" charset="0"/>
                            </a:rPr>
                            <m:t>0</m:t>
                          </m:r>
                        </m:sub>
                      </m:sSub>
                      <m:r>
                        <a:rPr lang="en-US" b="0" i="1" smtClean="0">
                          <a:latin typeface="Cambria Math" panose="02040503050406030204" pitchFamily="18" charset="0"/>
                        </a:rPr>
                        <m:t>,  </m:t>
                      </m:r>
                      <m:r>
                        <a:rPr lang="en-US" b="0" i="1" smtClean="0">
                          <a:latin typeface="Cambria Math" panose="02040503050406030204" pitchFamily="18" charset="0"/>
                        </a:rPr>
                        <m:t>𝐵</m:t>
                      </m:r>
                      <m:d>
                        <m:dPr>
                          <m:ctrlPr>
                            <a:rPr lang="en-US" b="0" i="1" smtClean="0">
                              <a:latin typeface="Cambria Math" panose="02040503050406030204" pitchFamily="18" charset="0"/>
                            </a:rPr>
                          </m:ctrlPr>
                        </m:dPr>
                        <m:e>
                          <m:r>
                            <a:rPr lang="en-US" b="0" i="1" smtClean="0">
                              <a:latin typeface="Cambria Math" panose="02040503050406030204" pitchFamily="18" charset="0"/>
                            </a:rPr>
                            <m:t>𝑡</m:t>
                          </m:r>
                          <m:r>
                            <a:rPr lang="en-US" b="0" i="1" smtClean="0">
                              <a:latin typeface="Cambria Math" panose="02040503050406030204" pitchFamily="18" charset="0"/>
                            </a:rPr>
                            <m:t>=0</m:t>
                          </m:r>
                        </m:e>
                      </m:d>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𝑏</m:t>
                          </m:r>
                        </m:e>
                        <m:sub>
                          <m:r>
                            <a:rPr lang="en-US" b="0" i="1" smtClean="0">
                              <a:latin typeface="Cambria Math" panose="02040503050406030204" pitchFamily="18" charset="0"/>
                            </a:rPr>
                            <m:t>0</m:t>
                          </m:r>
                        </m:sub>
                      </m:sSub>
                      <m:r>
                        <a:rPr lang="en-US" b="0" i="1" smtClean="0">
                          <a:latin typeface="Cambria Math" panose="02040503050406030204" pitchFamily="18" charset="0"/>
                        </a:rPr>
                        <m:t>,…</m:t>
                      </m:r>
                    </m:oMath>
                  </m:oMathPara>
                </a14:m>
                <a:endParaRPr lang="en-US" dirty="0"/>
              </a:p>
            </p:txBody>
          </p:sp>
        </mc:Choice>
        <mc:Fallback xmlns="">
          <p:sp>
            <p:nvSpPr>
              <p:cNvPr id="18" name="TextBox 17"/>
              <p:cNvSpPr txBox="1">
                <a:spLocks noRot="1" noChangeAspect="1" noMove="1" noResize="1" noEditPoints="1" noAdjustHandles="1" noChangeArrowheads="1" noChangeShapeType="1" noTextEdit="1"/>
              </p:cNvSpPr>
              <p:nvPr/>
            </p:nvSpPr>
            <p:spPr>
              <a:xfrm>
                <a:off x="6177694" y="2541773"/>
                <a:ext cx="3042506" cy="639983"/>
              </a:xfrm>
              <a:prstGeom prst="rect">
                <a:avLst/>
              </a:prstGeom>
              <a:blipFill rotWithShape="0">
                <a:blip r:embed="rId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TextBox 6"/>
              <p:cNvSpPr txBox="1"/>
              <p:nvPr/>
            </p:nvSpPr>
            <p:spPr>
              <a:xfrm>
                <a:off x="7022280" y="3800558"/>
                <a:ext cx="1849865" cy="377796"/>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groupChr>
                        <m:groupChrPr>
                          <m:chr m:val="→"/>
                          <m:vertJc m:val="bot"/>
                          <m:ctrlPr>
                            <a:rPr lang="el-GR" i="1" smtClean="0">
                              <a:latin typeface="Cambria Math" panose="02040503050406030204" pitchFamily="18" charset="0"/>
                            </a:rPr>
                          </m:ctrlPr>
                        </m:groupChrPr>
                        <m:e>
                          <m:r>
                            <m:rPr>
                              <m:brk m:alnAt="2"/>
                            </m:rPr>
                            <a:rPr lang="en-US" b="0" i="1" smtClean="0">
                              <a:latin typeface="Cambria Math" panose="02040503050406030204" pitchFamily="18" charset="0"/>
                            </a:rPr>
                            <m:t>𝑘</m:t>
                          </m:r>
                        </m:e>
                      </m:groupChr>
                      <m:r>
                        <a:rPr lang="en-US" b="0" i="1" smtClean="0">
                          <a:latin typeface="Cambria Math" panose="02040503050406030204" pitchFamily="18" charset="0"/>
                        </a:rPr>
                        <m:t>𝐴</m:t>
                      </m:r>
                      <m:r>
                        <a:rPr lang="en-US" b="0" i="1" smtClean="0">
                          <a:latin typeface="Cambria Math" panose="02040503050406030204" pitchFamily="18" charset="0"/>
                        </a:rPr>
                        <m:t>,  $</m:t>
                      </m:r>
                      <m:r>
                        <a:rPr lang="en-US" b="0" i="1" smtClean="0">
                          <a:latin typeface="Cambria Math" panose="02040503050406030204" pitchFamily="18" charset="0"/>
                        </a:rPr>
                        <m:t>𝑆</m:t>
                      </m:r>
                      <m:r>
                        <a:rPr lang="en-US" b="0" i="1" smtClean="0">
                          <a:latin typeface="Cambria Math" panose="02040503050406030204" pitchFamily="18" charset="0"/>
                        </a:rPr>
                        <m:t>,  </m:t>
                      </m:r>
                      <m:r>
                        <a:rPr lang="en-US" b="0" i="1" smtClean="0">
                          <a:latin typeface="Cambria Math" panose="02040503050406030204" pitchFamily="18" charset="0"/>
                        </a:rPr>
                        <m:t>𝑇</m:t>
                      </m:r>
                    </m:oMath>
                  </m:oMathPara>
                </a14:m>
                <a:endParaRPr lang="en-US" dirty="0"/>
              </a:p>
            </p:txBody>
          </p:sp>
        </mc:Choice>
        <mc:Fallback xmlns="">
          <p:sp>
            <p:nvSpPr>
              <p:cNvPr id="7" name="TextBox 6"/>
              <p:cNvSpPr txBox="1">
                <a:spLocks noRot="1" noChangeAspect="1" noMove="1" noResize="1" noEditPoints="1" noAdjustHandles="1" noChangeArrowheads="1" noChangeShapeType="1" noTextEdit="1"/>
              </p:cNvSpPr>
              <p:nvPr/>
            </p:nvSpPr>
            <p:spPr>
              <a:xfrm>
                <a:off x="7022280" y="3800558"/>
                <a:ext cx="1849865" cy="377796"/>
              </a:xfrm>
              <a:prstGeom prst="rect">
                <a:avLst/>
              </a:prstGeom>
              <a:blipFill rotWithShape="0">
                <a:blip r:embed="rId8"/>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019928289"/>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ctrTitle"/>
          </p:nvPr>
        </p:nvSpPr>
        <p:spPr>
          <a:xfrm>
            <a:off x="0" y="228600"/>
            <a:ext cx="9144000" cy="1524000"/>
          </a:xfrm>
        </p:spPr>
        <p:txBody>
          <a:bodyPr>
            <a:normAutofit fontScale="90000"/>
          </a:bodyPr>
          <a:lstStyle/>
          <a:p>
            <a:r>
              <a:rPr lang="en-US" sz="3600" b="1" dirty="0" smtClean="0">
                <a:solidFill>
                  <a:srgbClr val="0070C0"/>
                </a:solidFill>
              </a:rPr>
              <a:t>Appendix to Lecture 2—Derivation of Mass Action Kinetics for Simple Reactions</a:t>
            </a:r>
            <a:endParaRPr lang="en-US" sz="3600" b="1" dirty="0">
              <a:solidFill>
                <a:srgbClr val="0070C0"/>
              </a:solidFill>
            </a:endParaRPr>
          </a:p>
        </p:txBody>
      </p:sp>
      <p:sp>
        <p:nvSpPr>
          <p:cNvPr id="14339" name="Rectangle 3"/>
          <p:cNvSpPr>
            <a:spLocks noGrp="1" noChangeArrowheads="1"/>
          </p:cNvSpPr>
          <p:nvPr>
            <p:ph type="subTitle" idx="1"/>
          </p:nvPr>
        </p:nvSpPr>
        <p:spPr>
          <a:xfrm>
            <a:off x="1401150" y="2286000"/>
            <a:ext cx="6400800" cy="1981200"/>
          </a:xfrm>
        </p:spPr>
        <p:txBody>
          <a:bodyPr/>
          <a:lstStyle/>
          <a:p>
            <a:pPr eaLnBrk="1" hangingPunct="1">
              <a:spcBef>
                <a:spcPct val="0"/>
              </a:spcBef>
            </a:pPr>
            <a:r>
              <a:rPr lang="en-US" sz="2000" dirty="0" smtClean="0">
                <a:solidFill>
                  <a:srgbClr val="000099"/>
                </a:solidFill>
              </a:rPr>
              <a:t>James  A. Glazier</a:t>
            </a:r>
          </a:p>
          <a:p>
            <a:pPr eaLnBrk="1" hangingPunct="1">
              <a:spcBef>
                <a:spcPct val="0"/>
              </a:spcBef>
            </a:pPr>
            <a:r>
              <a:rPr lang="en-US" sz="2000" dirty="0" smtClean="0">
                <a:solidFill>
                  <a:srgbClr val="000099"/>
                </a:solidFill>
              </a:rPr>
              <a:t>Biocomplexity Institute</a:t>
            </a:r>
          </a:p>
          <a:p>
            <a:pPr eaLnBrk="1" hangingPunct="1">
              <a:spcBef>
                <a:spcPct val="0"/>
              </a:spcBef>
            </a:pPr>
            <a:r>
              <a:rPr lang="en-US" sz="2000" dirty="0" smtClean="0">
                <a:solidFill>
                  <a:srgbClr val="000099"/>
                </a:solidFill>
              </a:rPr>
              <a:t>Indiana University </a:t>
            </a:r>
          </a:p>
          <a:p>
            <a:pPr eaLnBrk="1" hangingPunct="1">
              <a:spcBef>
                <a:spcPct val="0"/>
              </a:spcBef>
            </a:pPr>
            <a:r>
              <a:rPr lang="en-US" sz="2000" dirty="0" smtClean="0">
                <a:solidFill>
                  <a:srgbClr val="000099"/>
                </a:solidFill>
              </a:rPr>
              <a:t>Bloomington, IN 47405</a:t>
            </a:r>
          </a:p>
          <a:p>
            <a:pPr eaLnBrk="1" hangingPunct="1">
              <a:spcBef>
                <a:spcPct val="0"/>
              </a:spcBef>
            </a:pPr>
            <a:r>
              <a:rPr lang="en-US" sz="2000" b="1" dirty="0" smtClean="0">
                <a:solidFill>
                  <a:srgbClr val="000099"/>
                </a:solidFill>
              </a:rPr>
              <a:t>USA</a:t>
            </a:r>
          </a:p>
        </p:txBody>
      </p:sp>
      <p:pic>
        <p:nvPicPr>
          <p:cNvPr id="14340" name="Picture 5" descr="IU seal, red on white, larg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57702" y="2183009"/>
            <a:ext cx="1944688" cy="187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1" name="Picture 6" descr="log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18902" y="2564009"/>
            <a:ext cx="11430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3" name="Text Box 7"/>
          <p:cNvSpPr txBox="1">
            <a:spLocks noChangeArrowheads="1"/>
          </p:cNvSpPr>
          <p:nvPr/>
        </p:nvSpPr>
        <p:spPr bwMode="auto">
          <a:xfrm>
            <a:off x="683441" y="4267200"/>
            <a:ext cx="795813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gn="ctr" eaLnBrk="1" hangingPunct="1"/>
            <a:r>
              <a:rPr lang="en-US" dirty="0" smtClean="0"/>
              <a:t>Covering </a:t>
            </a:r>
            <a:r>
              <a:rPr lang="en-US" i="1" dirty="0" smtClean="0"/>
              <a:t>Physical Biology of the Cell </a:t>
            </a:r>
            <a:r>
              <a:rPr lang="en-US" dirty="0" smtClean="0"/>
              <a:t>Chapter</a:t>
            </a:r>
            <a:r>
              <a:rPr lang="en-US" i="1" dirty="0" smtClean="0"/>
              <a:t> </a:t>
            </a:r>
            <a:r>
              <a:rPr lang="en-US" dirty="0" smtClean="0"/>
              <a:t>6—Basic Thermodynamics, Free Energies and Derivation of Mass Action</a:t>
            </a:r>
            <a:endParaRPr lang="en-US" dirty="0"/>
          </a:p>
        </p:txBody>
      </p:sp>
    </p:spTree>
    <p:extLst>
      <p:ext uri="{BB962C8B-B14F-4D97-AF65-F5344CB8AC3E}">
        <p14:creationId xmlns:p14="http://schemas.microsoft.com/office/powerpoint/2010/main" val="2018215892"/>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p:cNvSpPr>
            <a:spLocks noGrp="1" noChangeArrowheads="1"/>
          </p:cNvSpPr>
          <p:nvPr>
            <p:ph type="title"/>
          </p:nvPr>
        </p:nvSpPr>
        <p:spPr>
          <a:xfrm>
            <a:off x="484188" y="0"/>
            <a:ext cx="8229600" cy="868362"/>
          </a:xfrm>
        </p:spPr>
        <p:txBody>
          <a:bodyPr>
            <a:normAutofit/>
          </a:bodyPr>
          <a:lstStyle/>
          <a:p>
            <a:pPr eaLnBrk="1" hangingPunct="1"/>
            <a:r>
              <a:rPr lang="en-US" b="1" dirty="0" smtClean="0">
                <a:solidFill>
                  <a:srgbClr val="0000CC"/>
                </a:solidFill>
              </a:rPr>
              <a:t>Statistical Mechanics</a:t>
            </a:r>
          </a:p>
        </p:txBody>
      </p:sp>
      <p:pic>
        <p:nvPicPr>
          <p:cNvPr id="15367" name="Picture 17"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4"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2" name="Content Placeholder 1"/>
              <p:cNvSpPr>
                <a:spLocks noGrp="1"/>
              </p:cNvSpPr>
              <p:nvPr>
                <p:ph idx="1"/>
              </p:nvPr>
            </p:nvSpPr>
            <p:spPr>
              <a:xfrm>
                <a:off x="1" y="762000"/>
                <a:ext cx="7239000" cy="4976491"/>
              </a:xfrm>
            </p:spPr>
            <p:txBody>
              <a:bodyPr wrap="square">
                <a:spAutoFit/>
              </a:bodyPr>
              <a:lstStyle/>
              <a:p>
                <a:pPr marL="0" lvl="2" indent="0">
                  <a:spcBef>
                    <a:spcPts val="0"/>
                  </a:spcBef>
                  <a:buNone/>
                </a:pPr>
                <a:r>
                  <a:rPr lang="en-US" sz="2200" dirty="0" smtClean="0"/>
                  <a:t>We can derive the rules of statistical mechanics from two simple postulates:</a:t>
                </a:r>
              </a:p>
              <a:p>
                <a:pPr marL="0" lvl="2" indent="0">
                  <a:spcBef>
                    <a:spcPts val="0"/>
                  </a:spcBef>
                  <a:buNone/>
                </a:pPr>
                <a:endParaRPr lang="en-US" sz="2200" dirty="0"/>
              </a:p>
              <a:p>
                <a:pPr marL="0" lvl="2" indent="0">
                  <a:spcBef>
                    <a:spcPts val="0"/>
                  </a:spcBef>
                  <a:buNone/>
                </a:pPr>
                <a:r>
                  <a:rPr lang="en-US" sz="2200" dirty="0" smtClean="0"/>
                  <a:t>1) The </a:t>
                </a:r>
                <a:r>
                  <a:rPr lang="en-US" sz="2200" b="1" dirty="0" smtClean="0"/>
                  <a:t>Entropy</a:t>
                </a:r>
                <a:r>
                  <a:rPr lang="en-US" sz="2200" dirty="0" smtClean="0"/>
                  <a:t>, </a:t>
                </a:r>
                <a:r>
                  <a:rPr lang="en-US" sz="2200" b="1" i="1" dirty="0" smtClean="0"/>
                  <a:t>S</a:t>
                </a:r>
                <a:r>
                  <a:rPr lang="en-US" sz="2200" dirty="0" smtClean="0"/>
                  <a:t>, measures the amount of information in a system</a:t>
                </a:r>
              </a:p>
              <a:p>
                <a:pPr marL="0" lvl="2" indent="0">
                  <a:spcBef>
                    <a:spcPts val="0"/>
                  </a:spcBef>
                  <a:buNone/>
                </a:pPr>
                <a:endParaRPr lang="en-US" sz="2200" dirty="0" smtClean="0"/>
              </a:p>
              <a:p>
                <a:pPr marL="0" lvl="2" indent="0">
                  <a:spcBef>
                    <a:spcPts val="0"/>
                  </a:spcBef>
                  <a:buNone/>
                </a:pPr>
                <a:r>
                  <a:rPr lang="en-US" sz="2200" dirty="0" smtClean="0"/>
                  <a:t>2) At equilibrium, a closed system maximizes its entropy</a:t>
                </a:r>
                <a:endParaRPr lang="en-US" sz="2200" dirty="0"/>
              </a:p>
              <a:p>
                <a:pPr marL="0" lvl="2" indent="0">
                  <a:spcBef>
                    <a:spcPts val="0"/>
                  </a:spcBef>
                  <a:buNone/>
                </a:pPr>
                <a:r>
                  <a:rPr lang="en-US" sz="2200" dirty="0" smtClean="0"/>
                  <a:t>It is defined based on its </a:t>
                </a:r>
                <a:r>
                  <a:rPr lang="en-US" sz="2200" b="1" dirty="0" smtClean="0"/>
                  <a:t>additivity</a:t>
                </a:r>
                <a:r>
                  <a:rPr lang="en-US" sz="2200" b="1" dirty="0"/>
                  <a:t>:</a:t>
                </a:r>
                <a:endParaRPr lang="en-US" sz="2200" b="1" dirty="0" smtClean="0"/>
              </a:p>
              <a:p>
                <a:pPr marL="0" lvl="2" indent="0">
                  <a:spcBef>
                    <a:spcPts val="0"/>
                  </a:spcBef>
                  <a:buNone/>
                </a:pPr>
                <a:endParaRPr lang="en-US" sz="2200" b="1" dirty="0"/>
              </a:p>
              <a:p>
                <a:pPr marL="0" lvl="2" indent="0">
                  <a:spcBef>
                    <a:spcPts val="0"/>
                  </a:spcBef>
                  <a:buNone/>
                </a:pPr>
                <a:r>
                  <a:rPr lang="en-US" sz="2200" dirty="0" smtClean="0"/>
                  <a:t>For two </a:t>
                </a:r>
                <a:r>
                  <a:rPr lang="en-US" sz="2200" b="1" dirty="0" smtClean="0"/>
                  <a:t>independent </a:t>
                </a:r>
                <a:r>
                  <a:rPr lang="en-US" sz="2200" dirty="0" smtClean="0"/>
                  <a:t>systems </a:t>
                </a:r>
                <a14:m>
                  <m:oMath xmlns:m="http://schemas.openxmlformats.org/officeDocument/2006/math">
                    <m:r>
                      <a:rPr lang="en-US" sz="2200" b="0" i="1" dirty="0" smtClean="0">
                        <a:latin typeface="Cambria Math" panose="02040503050406030204" pitchFamily="18" charset="0"/>
                      </a:rPr>
                      <m:t>𝐴</m:t>
                    </m:r>
                  </m:oMath>
                </a14:m>
                <a:r>
                  <a:rPr lang="en-US" sz="2200" dirty="0" smtClean="0"/>
                  <a:t> and </a:t>
                </a:r>
                <a14:m>
                  <m:oMath xmlns:m="http://schemas.openxmlformats.org/officeDocument/2006/math">
                    <m:r>
                      <a:rPr lang="en-US" sz="2200" b="0" i="1" dirty="0" smtClean="0">
                        <a:latin typeface="Cambria Math" panose="02040503050406030204" pitchFamily="18" charset="0"/>
                      </a:rPr>
                      <m:t>𝐵</m:t>
                    </m:r>
                  </m:oMath>
                </a14:m>
                <a:r>
                  <a:rPr lang="en-US" sz="2200" dirty="0" smtClean="0"/>
                  <a:t>, </a:t>
                </a:r>
                <a:endParaRPr lang="en-US" sz="2200" b="0" i="1" dirty="0" smtClean="0">
                  <a:latin typeface="Cambria Math" panose="02040503050406030204" pitchFamily="18" charset="0"/>
                </a:endParaRPr>
              </a:p>
              <a:p>
                <a:pPr marL="0" lvl="2" indent="0">
                  <a:spcBef>
                    <a:spcPts val="0"/>
                  </a:spcBef>
                  <a:buNone/>
                </a:pPr>
                <a14:m>
                  <m:oMathPara xmlns:m="http://schemas.openxmlformats.org/officeDocument/2006/math">
                    <m:oMathParaPr>
                      <m:jc m:val="centerGroup"/>
                    </m:oMathParaPr>
                    <m:oMath xmlns:m="http://schemas.openxmlformats.org/officeDocument/2006/math">
                      <m:r>
                        <a:rPr lang="en-US" sz="2200" b="0" i="1" dirty="0" smtClean="0">
                          <a:latin typeface="Cambria Math" panose="02040503050406030204" pitchFamily="18" charset="0"/>
                        </a:rPr>
                        <m:t>𝑆</m:t>
                      </m:r>
                      <m:d>
                        <m:dPr>
                          <m:ctrlPr>
                            <a:rPr lang="en-US" sz="2200" b="0" i="1" dirty="0" smtClean="0">
                              <a:latin typeface="Cambria Math" panose="02040503050406030204" pitchFamily="18" charset="0"/>
                            </a:rPr>
                          </m:ctrlPr>
                        </m:dPr>
                        <m:e>
                          <m:r>
                            <a:rPr lang="en-US" sz="2200" b="0" i="1" dirty="0" smtClean="0">
                              <a:latin typeface="Cambria Math" panose="02040503050406030204" pitchFamily="18" charset="0"/>
                            </a:rPr>
                            <m:t>𝐴</m:t>
                          </m:r>
                        </m:e>
                      </m:d>
                      <m:r>
                        <a:rPr lang="en-US" sz="2200" b="0" i="1" dirty="0" smtClean="0">
                          <a:latin typeface="Cambria Math" panose="02040503050406030204" pitchFamily="18" charset="0"/>
                        </a:rPr>
                        <m:t>+</m:t>
                      </m:r>
                      <m:r>
                        <a:rPr lang="en-US" sz="2200" b="0" i="1" dirty="0" smtClean="0">
                          <a:latin typeface="Cambria Math" panose="02040503050406030204" pitchFamily="18" charset="0"/>
                        </a:rPr>
                        <m:t>𝑆</m:t>
                      </m:r>
                      <m:d>
                        <m:dPr>
                          <m:ctrlPr>
                            <a:rPr lang="en-US" sz="2200" b="0" i="1" dirty="0" smtClean="0">
                              <a:latin typeface="Cambria Math" panose="02040503050406030204" pitchFamily="18" charset="0"/>
                            </a:rPr>
                          </m:ctrlPr>
                        </m:dPr>
                        <m:e>
                          <m:r>
                            <a:rPr lang="en-US" sz="2200" b="0" i="1" dirty="0" smtClean="0">
                              <a:latin typeface="Cambria Math" panose="02040503050406030204" pitchFamily="18" charset="0"/>
                            </a:rPr>
                            <m:t>𝐵</m:t>
                          </m:r>
                        </m:e>
                      </m:d>
                      <m:r>
                        <a:rPr lang="en-US" sz="2200" b="0" i="1" dirty="0" smtClean="0">
                          <a:latin typeface="Cambria Math" panose="02040503050406030204" pitchFamily="18" charset="0"/>
                        </a:rPr>
                        <m:t>= </m:t>
                      </m:r>
                      <m:r>
                        <a:rPr lang="en-US" sz="2200" b="0" i="1" dirty="0" smtClean="0">
                          <a:latin typeface="Cambria Math" panose="02040503050406030204" pitchFamily="18" charset="0"/>
                        </a:rPr>
                        <m:t>𝑆</m:t>
                      </m:r>
                      <m:d>
                        <m:dPr>
                          <m:ctrlPr>
                            <a:rPr lang="en-US" sz="2200" b="0" i="1" dirty="0" smtClean="0">
                              <a:latin typeface="Cambria Math" panose="02040503050406030204" pitchFamily="18" charset="0"/>
                            </a:rPr>
                          </m:ctrlPr>
                        </m:dPr>
                        <m:e>
                          <m:r>
                            <a:rPr lang="en-US" sz="2200" b="0" i="1" dirty="0" smtClean="0">
                              <a:latin typeface="Cambria Math" panose="02040503050406030204" pitchFamily="18" charset="0"/>
                            </a:rPr>
                            <m:t>𝐴</m:t>
                          </m:r>
                          <m:r>
                            <a:rPr lang="en-US" sz="2200" b="0" i="1" dirty="0" smtClean="0">
                              <a:latin typeface="Cambria Math" panose="02040503050406030204" pitchFamily="18" charset="0"/>
                            </a:rPr>
                            <m:t>×</m:t>
                          </m:r>
                          <m:r>
                            <a:rPr lang="en-US" sz="2200" b="0" i="1" dirty="0" smtClean="0">
                              <a:latin typeface="Cambria Math" panose="02040503050406030204" pitchFamily="18" charset="0"/>
                            </a:rPr>
                            <m:t>𝐵</m:t>
                          </m:r>
                        </m:e>
                      </m:d>
                    </m:oMath>
                  </m:oMathPara>
                </a14:m>
                <a:endParaRPr lang="en-US" sz="2200" b="0" i="1" dirty="0" smtClean="0">
                  <a:latin typeface="Cambria Math" panose="02040503050406030204" pitchFamily="18" charset="0"/>
                </a:endParaRPr>
              </a:p>
              <a:p>
                <a:pPr marL="0" lvl="2" indent="0">
                  <a:spcBef>
                    <a:spcPts val="0"/>
                  </a:spcBef>
                  <a:buNone/>
                </a:pPr>
                <a14:m>
                  <m:oMathPara xmlns:m="http://schemas.openxmlformats.org/officeDocument/2006/math">
                    <m:oMathParaPr>
                      <m:jc m:val="centerGroup"/>
                    </m:oMathParaPr>
                    <m:oMath xmlns:m="http://schemas.openxmlformats.org/officeDocument/2006/math">
                      <m:r>
                        <a:rPr lang="en-US" sz="2200" b="0" i="1" dirty="0" smtClean="0">
                          <a:latin typeface="Cambria Math" panose="02040503050406030204" pitchFamily="18" charset="0"/>
                        </a:rPr>
                        <m:t>⇒</m:t>
                      </m:r>
                    </m:oMath>
                  </m:oMathPara>
                </a14:m>
                <a:endParaRPr lang="en-US" sz="2200" dirty="0" smtClean="0"/>
              </a:p>
              <a:p>
                <a:pPr marL="0" lvl="2" indent="0">
                  <a:spcBef>
                    <a:spcPts val="0"/>
                  </a:spcBef>
                  <a:buNone/>
                </a:pPr>
                <a14:m>
                  <m:oMathPara xmlns:m="http://schemas.openxmlformats.org/officeDocument/2006/math">
                    <m:oMathParaPr>
                      <m:jc m:val="centerGroup"/>
                    </m:oMathParaPr>
                    <m:oMath xmlns:m="http://schemas.openxmlformats.org/officeDocument/2006/math">
                      <m:r>
                        <m:rPr>
                          <m:sty m:val="p"/>
                        </m:rPr>
                        <a:rPr lang="en-US" sz="2200" b="0" i="0" dirty="0" smtClean="0">
                          <a:latin typeface="Cambria Math" panose="02040503050406030204" pitchFamily="18" charset="0"/>
                          <a:sym typeface="Symbol"/>
                        </a:rPr>
                        <m:t>S</m:t>
                      </m:r>
                      <m:d>
                        <m:dPr>
                          <m:ctrlPr>
                            <a:rPr lang="en-US" sz="2200" b="0" i="1" dirty="0" smtClean="0">
                              <a:latin typeface="Cambria Math" panose="02040503050406030204" pitchFamily="18" charset="0"/>
                              <a:sym typeface="Symbol"/>
                            </a:rPr>
                          </m:ctrlPr>
                        </m:dPr>
                        <m:e>
                          <m:d>
                            <m:dPr>
                              <m:begChr m:val="{"/>
                              <m:endChr m:val="}"/>
                              <m:ctrlPr>
                                <a:rPr lang="en-US" sz="2200" b="0" i="1" dirty="0" smtClean="0">
                                  <a:latin typeface="Cambria Math" panose="02040503050406030204" pitchFamily="18" charset="0"/>
                                  <a:sym typeface="Symbol"/>
                                </a:rPr>
                              </m:ctrlPr>
                            </m:dPr>
                            <m:e>
                              <m:sSub>
                                <m:sSubPr>
                                  <m:ctrlPr>
                                    <a:rPr lang="en-US" sz="2200" b="0" i="1" dirty="0" smtClean="0">
                                      <a:latin typeface="Cambria Math" panose="02040503050406030204" pitchFamily="18" charset="0"/>
                                      <a:sym typeface="Symbol"/>
                                    </a:rPr>
                                  </m:ctrlPr>
                                </m:sSubPr>
                                <m:e>
                                  <m:r>
                                    <a:rPr lang="en-US" sz="2200" b="0" i="1" dirty="0" smtClean="0">
                                      <a:latin typeface="Cambria Math" panose="02040503050406030204" pitchFamily="18" charset="0"/>
                                      <a:sym typeface="Symbol"/>
                                    </a:rPr>
                                    <m:t>𝑝</m:t>
                                  </m:r>
                                </m:e>
                                <m:sub>
                                  <m:r>
                                    <a:rPr lang="en-US" sz="2200" b="0" i="1" dirty="0" smtClean="0">
                                      <a:latin typeface="Cambria Math" panose="02040503050406030204" pitchFamily="18" charset="0"/>
                                      <a:sym typeface="Symbol"/>
                                    </a:rPr>
                                    <m:t>𝑖</m:t>
                                  </m:r>
                                </m:sub>
                              </m:sSub>
                            </m:e>
                          </m:d>
                        </m:e>
                      </m:d>
                      <m:r>
                        <m:rPr>
                          <m:nor/>
                        </m:rPr>
                        <a:rPr lang="en-US" sz="2200" b="0" i="1" dirty="0" smtClean="0">
                          <a:latin typeface="Cambria Math" panose="02040503050406030204" pitchFamily="18" charset="0"/>
                          <a:sym typeface="Symbol"/>
                        </a:rPr>
                        <m:t>=</m:t>
                      </m:r>
                      <m:r>
                        <m:rPr>
                          <m:nor/>
                        </m:rPr>
                        <a:rPr lang="en-US" sz="2200" i="1" dirty="0">
                          <a:latin typeface="Cambria Math"/>
                          <a:sym typeface="Symbol"/>
                        </a:rPr>
                        <m:t>−</m:t>
                      </m:r>
                      <m:r>
                        <m:rPr>
                          <m:nor/>
                        </m:rPr>
                        <a:rPr lang="en-US" sz="2200" i="1" dirty="0">
                          <a:sym typeface="Symbol"/>
                        </a:rPr>
                        <m:t>k</m:t>
                      </m:r>
                      <m:r>
                        <m:rPr>
                          <m:nor/>
                        </m:rPr>
                        <a:rPr lang="en-US" sz="2200" i="1" baseline="-25000" dirty="0">
                          <a:sym typeface="Symbol"/>
                        </a:rPr>
                        <m:t>B</m:t>
                      </m:r>
                      <m:nary>
                        <m:naryPr>
                          <m:chr m:val="∑"/>
                          <m:supHide m:val="on"/>
                          <m:ctrlPr>
                            <a:rPr lang="en-US" sz="2200" i="1">
                              <a:latin typeface="Cambria Math" panose="02040503050406030204" pitchFamily="18" charset="0"/>
                              <a:sym typeface="Symbol"/>
                            </a:rPr>
                          </m:ctrlPr>
                        </m:naryPr>
                        <m:sub>
                          <m:r>
                            <a:rPr lang="en-US" sz="2200" b="0" i="1">
                              <a:latin typeface="Cambria Math"/>
                              <a:sym typeface="Symbol"/>
                            </a:rPr>
                            <m:t>𝑖</m:t>
                          </m:r>
                        </m:sub>
                        <m:sup/>
                        <m:e>
                          <m:sSub>
                            <m:sSubPr>
                              <m:ctrlPr>
                                <a:rPr lang="en-US" sz="2200" i="1">
                                  <a:latin typeface="Cambria Math" panose="02040503050406030204" pitchFamily="18" charset="0"/>
                                  <a:sym typeface="Symbol"/>
                                </a:rPr>
                              </m:ctrlPr>
                            </m:sSubPr>
                            <m:e>
                              <m:r>
                                <a:rPr lang="en-US" sz="2200" b="0" i="1">
                                  <a:latin typeface="Cambria Math"/>
                                  <a:sym typeface="Symbol"/>
                                </a:rPr>
                                <m:t>𝑝</m:t>
                              </m:r>
                            </m:e>
                            <m:sub>
                              <m:r>
                                <a:rPr lang="en-US" sz="2200" b="0" i="1">
                                  <a:latin typeface="Cambria Math"/>
                                  <a:sym typeface="Symbol"/>
                                </a:rPr>
                                <m:t>𝑖</m:t>
                              </m:r>
                            </m:sub>
                          </m:sSub>
                          <m:r>
                            <m:rPr>
                              <m:nor/>
                            </m:rPr>
                            <a:rPr lang="en-US" sz="2200">
                              <a:latin typeface="Cambria Math"/>
                              <a:sym typeface="Symbol"/>
                            </a:rPr>
                            <m:t>ln</m:t>
                          </m:r>
                          <m:d>
                            <m:dPr>
                              <m:ctrlPr>
                                <a:rPr lang="en-US" sz="2200" i="1">
                                  <a:latin typeface="Cambria Math" panose="02040503050406030204" pitchFamily="18" charset="0"/>
                                  <a:sym typeface="Symbol"/>
                                </a:rPr>
                              </m:ctrlPr>
                            </m:dPr>
                            <m:e>
                              <m:sSub>
                                <m:sSubPr>
                                  <m:ctrlPr>
                                    <a:rPr lang="en-US" sz="2200" i="1">
                                      <a:latin typeface="Cambria Math" panose="02040503050406030204" pitchFamily="18" charset="0"/>
                                      <a:sym typeface="Symbol"/>
                                    </a:rPr>
                                  </m:ctrlPr>
                                </m:sSubPr>
                                <m:e>
                                  <m:r>
                                    <a:rPr lang="en-US" sz="2200" b="0" i="1">
                                      <a:latin typeface="Cambria Math"/>
                                      <a:sym typeface="Symbol"/>
                                    </a:rPr>
                                    <m:t>𝑝</m:t>
                                  </m:r>
                                </m:e>
                                <m:sub>
                                  <m:r>
                                    <a:rPr lang="en-US" sz="2200" b="0" i="1">
                                      <a:latin typeface="Cambria Math"/>
                                      <a:sym typeface="Symbol"/>
                                    </a:rPr>
                                    <m:t>𝑖</m:t>
                                  </m:r>
                                </m:sub>
                              </m:sSub>
                            </m:e>
                          </m:d>
                        </m:e>
                      </m:nary>
                    </m:oMath>
                  </m:oMathPara>
                </a14:m>
                <a:endParaRPr lang="en-US" sz="2200" baseline="-25000" dirty="0" smtClean="0">
                  <a:sym typeface="Symbol"/>
                </a:endParaRPr>
              </a:p>
            </p:txBody>
          </p:sp>
        </mc:Choice>
        <mc:Fallback xmlns="">
          <p:sp>
            <p:nvSpPr>
              <p:cNvPr id="2" name="Content Placeholder 1"/>
              <p:cNvSpPr>
                <a:spLocks noGrp="1" noRot="1" noChangeAspect="1" noMove="1" noResize="1" noEditPoints="1" noAdjustHandles="1" noChangeArrowheads="1" noChangeShapeType="1" noTextEdit="1"/>
              </p:cNvSpPr>
              <p:nvPr>
                <p:ph idx="1"/>
              </p:nvPr>
            </p:nvSpPr>
            <p:spPr>
              <a:xfrm>
                <a:off x="1" y="762000"/>
                <a:ext cx="7239000" cy="4976491"/>
              </a:xfrm>
              <a:blipFill rotWithShape="0">
                <a:blip r:embed="rId5"/>
                <a:stretch>
                  <a:fillRect l="-1094" t="-735" r="-1936"/>
                </a:stretch>
              </a:blipFill>
            </p:spPr>
            <p:txBody>
              <a:bodyPr/>
              <a:lstStyle/>
              <a:p>
                <a:r>
                  <a:rPr lang="en-US">
                    <a:noFill/>
                  </a:rPr>
                  <a:t> </a:t>
                </a:r>
              </a:p>
            </p:txBody>
          </p:sp>
        </mc:Fallback>
      </mc:AlternateContent>
      <p:grpSp>
        <p:nvGrpSpPr>
          <p:cNvPr id="6" name="Group 5"/>
          <p:cNvGrpSpPr/>
          <p:nvPr/>
        </p:nvGrpSpPr>
        <p:grpSpPr>
          <a:xfrm>
            <a:off x="7239000" y="838200"/>
            <a:ext cx="1771106" cy="2054669"/>
            <a:chOff x="6644640" y="1291600"/>
            <a:chExt cx="1771106" cy="2054669"/>
          </a:xfrm>
        </p:grpSpPr>
        <mc:AlternateContent xmlns:mc="http://schemas.openxmlformats.org/markup-compatibility/2006" xmlns:a14="http://schemas.microsoft.com/office/drawing/2010/main">
          <mc:Choice Requires="a14">
            <p:sp>
              <p:nvSpPr>
                <p:cNvPr id="7" name="Rectangle 6"/>
                <p:cNvSpPr/>
                <p:nvPr/>
              </p:nvSpPr>
              <p:spPr bwMode="auto">
                <a:xfrm>
                  <a:off x="6663146" y="2431869"/>
                  <a:ext cx="1752600" cy="914400"/>
                </a:xfrm>
                <a:prstGeom prst="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14:m>
                    <m:oMathPara xmlns:m="http://schemas.openxmlformats.org/officeDocument/2006/math">
                      <m:oMathParaPr>
                        <m:jc m:val="centerGroup"/>
                      </m:oMathParaPr>
                      <m:oMath xmlns:m="http://schemas.openxmlformats.org/officeDocument/2006/math">
                        <m:r>
                          <a:rPr lang="en-US" sz="2000" i="1" dirty="0" smtClean="0">
                            <a:latin typeface="Cambria Math" panose="02040503050406030204" pitchFamily="18" charset="0"/>
                          </a:rPr>
                          <m:t>𝐴</m:t>
                        </m:r>
                        <m:r>
                          <a:rPr lang="en-US" sz="2000" i="1" dirty="0" smtClean="0">
                            <a:latin typeface="Cambria Math" panose="02040503050406030204" pitchFamily="18" charset="0"/>
                          </a:rPr>
                          <m:t>×</m:t>
                        </m:r>
                        <m:r>
                          <a:rPr kumimoji="0" lang="en-US" sz="2000" b="0" i="1" u="none" strike="noStrike" cap="none" normalizeH="0" baseline="0" dirty="0" smtClean="0">
                            <a:ln>
                              <a:noFill/>
                            </a:ln>
                            <a:solidFill>
                              <a:schemeClr val="tx1"/>
                            </a:solidFill>
                            <a:effectLst/>
                            <a:latin typeface="Cambria Math" panose="02040503050406030204" pitchFamily="18" charset="0"/>
                          </a:rPr>
                          <m:t>𝐵</m:t>
                        </m:r>
                      </m:oMath>
                    </m:oMathPara>
                  </a14:m>
                  <a:endParaRPr kumimoji="0" lang="en-US" sz="2000" b="0" i="0" u="none" strike="noStrike" cap="none" normalizeH="0" baseline="0" dirty="0" smtClean="0">
                    <a:ln>
                      <a:noFill/>
                    </a:ln>
                    <a:solidFill>
                      <a:schemeClr val="tx1"/>
                    </a:solidFill>
                    <a:effectLst/>
                    <a:latin typeface="Times" pitchFamily="64" charset="0"/>
                  </a:endParaRPr>
                </a:p>
                <a:p>
                  <a:r>
                    <a:rPr lang="en-US" dirty="0" smtClean="0"/>
                    <a:t>   </a:t>
                  </a:r>
                  <a14:m>
                    <m:oMath xmlns:m="http://schemas.openxmlformats.org/officeDocument/2006/math">
                      <m:r>
                        <a:rPr lang="en-US" i="1" dirty="0" smtClean="0">
                          <a:latin typeface="Cambria Math" panose="02040503050406030204" pitchFamily="18" charset="0"/>
                        </a:rPr>
                        <m:t>{</m:t>
                      </m:r>
                      <m:r>
                        <a:rPr lang="en-US" i="1" dirty="0" err="1">
                          <a:latin typeface="Cambria Math" panose="02040503050406030204" pitchFamily="18" charset="0"/>
                        </a:rPr>
                        <m:t>𝑠</m:t>
                      </m:r>
                      <m:r>
                        <a:rPr lang="en-US" i="1" baseline="-25000" dirty="0" err="1">
                          <a:latin typeface="Cambria Math" panose="02040503050406030204" pitchFamily="18" charset="0"/>
                        </a:rPr>
                        <m:t>𝑖</m:t>
                      </m:r>
                      <m:r>
                        <a:rPr lang="en-US" i="1" dirty="0" smtClean="0">
                          <a:latin typeface="Cambria Math" panose="02040503050406030204" pitchFamily="18" charset="0"/>
                        </a:rPr>
                        <m:t>}×{</m:t>
                      </m:r>
                      <m:r>
                        <a:rPr lang="en-US" i="1" dirty="0" err="1">
                          <a:latin typeface="Cambria Math" panose="02040503050406030204" pitchFamily="18" charset="0"/>
                        </a:rPr>
                        <m:t>𝑟</m:t>
                      </m:r>
                      <m:r>
                        <a:rPr lang="en-US" i="1" baseline="-25000" dirty="0" err="1">
                          <a:latin typeface="Cambria Math" panose="02040503050406030204" pitchFamily="18" charset="0"/>
                        </a:rPr>
                        <m:t>𝑗</m:t>
                      </m:r>
                      <m:r>
                        <a:rPr lang="en-US" i="1" dirty="0">
                          <a:latin typeface="Cambria Math" panose="02040503050406030204" pitchFamily="18" charset="0"/>
                        </a:rPr>
                        <m:t>}</m:t>
                      </m:r>
                    </m:oMath>
                  </a14:m>
                  <a:endParaRPr kumimoji="0" lang="en-US" sz="2400" b="0" i="0" u="none" strike="noStrike" cap="none" normalizeH="0" baseline="0" dirty="0" smtClean="0">
                    <a:ln>
                      <a:noFill/>
                    </a:ln>
                    <a:solidFill>
                      <a:schemeClr val="tx1"/>
                    </a:solidFill>
                    <a:effectLst/>
                    <a:latin typeface="Times" pitchFamily="64" charset="0"/>
                  </a:endParaRPr>
                </a:p>
              </p:txBody>
            </p:sp>
          </mc:Choice>
          <mc:Fallback xmlns="">
            <p:sp>
              <p:nvSpPr>
                <p:cNvPr id="7" name="Rectangle 6"/>
                <p:cNvSpPr>
                  <a:spLocks noRot="1" noChangeAspect="1" noMove="1" noResize="1" noEditPoints="1" noAdjustHandles="1" noChangeArrowheads="1" noChangeShapeType="1" noTextEdit="1"/>
                </p:cNvSpPr>
                <p:nvPr/>
              </p:nvSpPr>
              <p:spPr bwMode="auto">
                <a:xfrm>
                  <a:off x="6663146" y="2431869"/>
                  <a:ext cx="1752600" cy="914400"/>
                </a:xfrm>
                <a:prstGeom prst="rect">
                  <a:avLst/>
                </a:prstGeom>
                <a:blipFill rotWithShape="0">
                  <a:blip r:embed="rId6"/>
                  <a:stretch>
                    <a:fillRect/>
                  </a:stretch>
                </a:blip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Rectangle 7"/>
                <p:cNvSpPr/>
                <p:nvPr/>
              </p:nvSpPr>
              <p:spPr bwMode="auto">
                <a:xfrm>
                  <a:off x="6644640" y="1291600"/>
                  <a:ext cx="894806" cy="911155"/>
                </a:xfrm>
                <a:prstGeom prst="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14:m>
                    <m:oMathPara xmlns:m="http://schemas.openxmlformats.org/officeDocument/2006/math">
                      <m:oMathParaPr>
                        <m:jc m:val="centerGroup"/>
                      </m:oMathParaPr>
                      <m:oMath xmlns:m="http://schemas.openxmlformats.org/officeDocument/2006/math">
                        <m:r>
                          <a:rPr lang="en-US" i="1" dirty="0" smtClean="0">
                            <a:latin typeface="Cambria Math" panose="02040503050406030204" pitchFamily="18" charset="0"/>
                          </a:rPr>
                          <m:t>𝐴</m:t>
                        </m:r>
                      </m:oMath>
                    </m:oMathPara>
                  </a14:m>
                  <a:endParaRPr lang="en-US" dirty="0" smtClean="0"/>
                </a:p>
                <a:p>
                  <a:pPr/>
                  <a14:m>
                    <m:oMathPara xmlns:m="http://schemas.openxmlformats.org/officeDocument/2006/math">
                      <m:oMathParaPr>
                        <m:jc m:val="centerGroup"/>
                      </m:oMathParaPr>
                      <m:oMath xmlns:m="http://schemas.openxmlformats.org/officeDocument/2006/math">
                        <m:r>
                          <a:rPr lang="en-US" i="1" dirty="0" smtClean="0">
                            <a:latin typeface="Cambria Math" panose="02040503050406030204" pitchFamily="18" charset="0"/>
                          </a:rPr>
                          <m:t>   </m:t>
                        </m:r>
                        <m:d>
                          <m:dPr>
                            <m:begChr m:val="{"/>
                            <m:endChr m:val="}"/>
                            <m:ctrlPr>
                              <a:rPr lang="en-US" i="1" dirty="0" smtClean="0">
                                <a:latin typeface="Cambria Math" panose="02040503050406030204" pitchFamily="18" charset="0"/>
                              </a:rPr>
                            </m:ctrlPr>
                          </m:dPr>
                          <m:e>
                            <m:r>
                              <a:rPr lang="en-US" i="1" dirty="0" err="1" smtClean="0">
                                <a:latin typeface="Cambria Math" panose="02040503050406030204" pitchFamily="18" charset="0"/>
                              </a:rPr>
                              <m:t>𝑠</m:t>
                            </m:r>
                            <m:r>
                              <a:rPr lang="en-US" i="1" baseline="-25000" dirty="0" err="1" smtClean="0">
                                <a:latin typeface="Cambria Math" panose="02040503050406030204" pitchFamily="18" charset="0"/>
                              </a:rPr>
                              <m:t>𝑖</m:t>
                            </m:r>
                          </m:e>
                        </m:d>
                      </m:oMath>
                    </m:oMathPara>
                  </a14:m>
                  <a:endParaRPr kumimoji="0" lang="en-US" sz="2400" b="0" i="0" u="none" strike="noStrike" cap="none" normalizeH="0" baseline="0" dirty="0" smtClean="0">
                    <a:ln>
                      <a:noFill/>
                    </a:ln>
                    <a:solidFill>
                      <a:schemeClr val="tx1"/>
                    </a:solidFill>
                    <a:effectLst/>
                    <a:latin typeface="Times" pitchFamily="64" charset="0"/>
                  </a:endParaRPr>
                </a:p>
              </p:txBody>
            </p:sp>
          </mc:Choice>
          <mc:Fallback xmlns="">
            <p:sp>
              <p:nvSpPr>
                <p:cNvPr id="8" name="Rectangle 7"/>
                <p:cNvSpPr>
                  <a:spLocks noRot="1" noChangeAspect="1" noMove="1" noResize="1" noEditPoints="1" noAdjustHandles="1" noChangeArrowheads="1" noChangeShapeType="1" noTextEdit="1"/>
                </p:cNvSpPr>
                <p:nvPr/>
              </p:nvSpPr>
              <p:spPr bwMode="auto">
                <a:xfrm>
                  <a:off x="6644640" y="1291600"/>
                  <a:ext cx="894806" cy="911155"/>
                </a:xfrm>
                <a:prstGeom prst="rect">
                  <a:avLst/>
                </a:prstGeom>
                <a:blipFill rotWithShape="0">
                  <a:blip r:embed="rId7"/>
                  <a:stretch>
                    <a:fillRect/>
                  </a:stretch>
                </a:blip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Rectangle 8"/>
                <p:cNvSpPr/>
                <p:nvPr/>
              </p:nvSpPr>
              <p:spPr bwMode="auto">
                <a:xfrm>
                  <a:off x="7539446" y="1291600"/>
                  <a:ext cx="876300" cy="911155"/>
                </a:xfrm>
                <a:prstGeom prst="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14:m>
                    <m:oMathPara xmlns:m="http://schemas.openxmlformats.org/officeDocument/2006/math">
                      <m:oMathParaPr>
                        <m:jc m:val="centerGroup"/>
                      </m:oMathParaPr>
                      <m:oMath xmlns:m="http://schemas.openxmlformats.org/officeDocument/2006/math">
                        <m:r>
                          <a:rPr lang="en-US" i="1" dirty="0" smtClean="0">
                            <a:latin typeface="Cambria Math" panose="02040503050406030204" pitchFamily="18" charset="0"/>
                          </a:rPr>
                          <m:t>𝐵</m:t>
                        </m:r>
                      </m:oMath>
                    </m:oMathPara>
                  </a14:m>
                  <a:endParaRPr lang="en-US" dirty="0" smtClean="0"/>
                </a:p>
                <a:p>
                  <a:pPr/>
                  <a14:m>
                    <m:oMathPara xmlns:m="http://schemas.openxmlformats.org/officeDocument/2006/math">
                      <m:oMathParaPr>
                        <m:jc m:val="centerGroup"/>
                      </m:oMathParaPr>
                      <m:oMath xmlns:m="http://schemas.openxmlformats.org/officeDocument/2006/math">
                        <m:r>
                          <a:rPr lang="en-US" i="1" dirty="0" smtClean="0">
                            <a:latin typeface="Cambria Math" panose="02040503050406030204" pitchFamily="18" charset="0"/>
                          </a:rPr>
                          <m:t> {</m:t>
                        </m:r>
                        <m:r>
                          <a:rPr lang="en-US" i="1" dirty="0" err="1">
                            <a:latin typeface="Cambria Math" panose="02040503050406030204" pitchFamily="18" charset="0"/>
                          </a:rPr>
                          <m:t>𝑟</m:t>
                        </m:r>
                        <m:r>
                          <a:rPr lang="en-US" i="1" baseline="-25000" dirty="0" err="1">
                            <a:latin typeface="Cambria Math" panose="02040503050406030204" pitchFamily="18" charset="0"/>
                          </a:rPr>
                          <m:t>𝑗</m:t>
                        </m:r>
                        <m:r>
                          <a:rPr lang="en-US" i="1" dirty="0">
                            <a:latin typeface="Cambria Math" panose="02040503050406030204" pitchFamily="18" charset="0"/>
                          </a:rPr>
                          <m:t>} </m:t>
                        </m:r>
                      </m:oMath>
                    </m:oMathPara>
                  </a14:m>
                  <a:endParaRPr kumimoji="0" lang="en-US" sz="2400" b="1" i="0" u="none" strike="noStrike" cap="none" normalizeH="0" baseline="0" dirty="0" smtClean="0">
                    <a:ln>
                      <a:noFill/>
                    </a:ln>
                    <a:solidFill>
                      <a:schemeClr val="tx1"/>
                    </a:solidFill>
                    <a:effectLst/>
                    <a:latin typeface="Times" pitchFamily="64" charset="0"/>
                  </a:endParaRPr>
                </a:p>
              </p:txBody>
            </p:sp>
          </mc:Choice>
          <mc:Fallback xmlns="">
            <p:sp>
              <p:nvSpPr>
                <p:cNvPr id="9" name="Rectangle 8"/>
                <p:cNvSpPr>
                  <a:spLocks noRot="1" noChangeAspect="1" noMove="1" noResize="1" noEditPoints="1" noAdjustHandles="1" noChangeArrowheads="1" noChangeShapeType="1" noTextEdit="1"/>
                </p:cNvSpPr>
                <p:nvPr/>
              </p:nvSpPr>
              <p:spPr bwMode="auto">
                <a:xfrm>
                  <a:off x="7539446" y="1291600"/>
                  <a:ext cx="876300" cy="911155"/>
                </a:xfrm>
                <a:prstGeom prst="rect">
                  <a:avLst/>
                </a:prstGeom>
                <a:blipFill rotWithShape="0">
                  <a:blip r:embed="rId8"/>
                  <a:stretch>
                    <a:fillRect/>
                  </a:stretch>
                </a:blip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grpSp>
    </p:spTree>
    <p:extLst>
      <p:ext uri="{BB962C8B-B14F-4D97-AF65-F5344CB8AC3E}">
        <p14:creationId xmlns:p14="http://schemas.microsoft.com/office/powerpoint/2010/main" val="4199696343"/>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p:cNvSpPr>
            <a:spLocks noGrp="1" noChangeArrowheads="1"/>
          </p:cNvSpPr>
          <p:nvPr>
            <p:ph type="title"/>
          </p:nvPr>
        </p:nvSpPr>
        <p:spPr>
          <a:xfrm>
            <a:off x="457200" y="12700"/>
            <a:ext cx="8229600" cy="825500"/>
          </a:xfrm>
        </p:spPr>
        <p:txBody>
          <a:bodyPr>
            <a:normAutofit/>
          </a:bodyPr>
          <a:lstStyle/>
          <a:p>
            <a:pPr eaLnBrk="1" hangingPunct="1"/>
            <a:r>
              <a:rPr lang="en-US" b="1" dirty="0" smtClean="0">
                <a:solidFill>
                  <a:srgbClr val="0000CC"/>
                </a:solidFill>
              </a:rPr>
              <a:t>Entropy—Special Cases</a:t>
            </a:r>
          </a:p>
        </p:txBody>
      </p:sp>
      <p:pic>
        <p:nvPicPr>
          <p:cNvPr id="15367" name="Picture 17"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8" name="Rectangle 7"/>
              <p:cNvSpPr/>
              <p:nvPr/>
            </p:nvSpPr>
            <p:spPr>
              <a:xfrm>
                <a:off x="152400" y="818606"/>
                <a:ext cx="8763000" cy="5679888"/>
              </a:xfrm>
              <a:prstGeom prst="rect">
                <a:avLst/>
              </a:prstGeom>
            </p:spPr>
            <p:txBody>
              <a:bodyPr wrap="square">
                <a:spAutoFit/>
              </a:bodyPr>
              <a:lstStyle/>
              <a:p>
                <a:r>
                  <a:rPr lang="en-US" dirty="0" smtClean="0"/>
                  <a:t>Suppose only one state (say </a:t>
                </a:r>
                <a:r>
                  <a:rPr lang="en-US" i="1" dirty="0" err="1" smtClean="0"/>
                  <a:t>i</a:t>
                </a:r>
                <a:r>
                  <a:rPr lang="en-US" i="1" dirty="0" smtClean="0"/>
                  <a:t> </a:t>
                </a:r>
                <a:r>
                  <a:rPr lang="en-US" dirty="0" smtClean="0"/>
                  <a:t>= 1) is possible: then </a:t>
                </a:r>
                <a14:m>
                  <m:oMath xmlns:m="http://schemas.openxmlformats.org/officeDocument/2006/math">
                    <m:sSub>
                      <m:sSubPr>
                        <m:ctrlPr>
                          <a:rPr lang="en-US" i="1">
                            <a:latin typeface="Cambria Math" panose="02040503050406030204" pitchFamily="18" charset="0"/>
                            <a:sym typeface="Symbol"/>
                          </a:rPr>
                        </m:ctrlPr>
                      </m:sSubPr>
                      <m:e>
                        <m:r>
                          <a:rPr lang="en-US" i="1">
                            <a:latin typeface="Cambria Math"/>
                            <a:sym typeface="Symbol"/>
                          </a:rPr>
                          <m:t>𝑝</m:t>
                        </m:r>
                      </m:e>
                      <m:sub>
                        <m:r>
                          <a:rPr lang="en-US" b="0" i="1" smtClean="0">
                            <a:latin typeface="Cambria Math"/>
                            <a:sym typeface="Symbol"/>
                          </a:rPr>
                          <m:t>1</m:t>
                        </m:r>
                      </m:sub>
                    </m:sSub>
                  </m:oMath>
                </a14:m>
                <a:r>
                  <a:rPr lang="en-US" dirty="0" smtClean="0"/>
                  <a:t>= 1 and </a:t>
                </a:r>
                <a14:m>
                  <m:oMath xmlns:m="http://schemas.openxmlformats.org/officeDocument/2006/math">
                    <m:sSub>
                      <m:sSubPr>
                        <m:ctrlPr>
                          <a:rPr lang="en-US" i="1">
                            <a:latin typeface="Cambria Math" panose="02040503050406030204" pitchFamily="18" charset="0"/>
                            <a:sym typeface="Symbol"/>
                          </a:rPr>
                        </m:ctrlPr>
                      </m:sSubPr>
                      <m:e>
                        <m:r>
                          <a:rPr lang="en-US" i="1">
                            <a:latin typeface="Cambria Math"/>
                            <a:sym typeface="Symbol"/>
                          </a:rPr>
                          <m:t>𝑝</m:t>
                        </m:r>
                      </m:e>
                      <m:sub>
                        <m:r>
                          <a:rPr lang="en-US" i="1">
                            <a:latin typeface="Cambria Math"/>
                            <a:sym typeface="Symbol"/>
                          </a:rPr>
                          <m:t>𝑖</m:t>
                        </m:r>
                      </m:sub>
                    </m:sSub>
                  </m:oMath>
                </a14:m>
                <a:r>
                  <a:rPr lang="en-US" dirty="0" smtClean="0"/>
                  <a:t>= 0 for </a:t>
                </a:r>
                <a14:m>
                  <m:oMath xmlns:m="http://schemas.openxmlformats.org/officeDocument/2006/math">
                    <m:r>
                      <a:rPr lang="en-US" i="1" dirty="0" smtClean="0">
                        <a:latin typeface="Cambria Math" panose="02040503050406030204" pitchFamily="18" charset="0"/>
                      </a:rPr>
                      <m:t>𝑖</m:t>
                    </m:r>
                    <m:r>
                      <a:rPr lang="en-US" i="1" dirty="0" smtClean="0">
                        <a:latin typeface="Cambria Math" panose="02040503050406030204" pitchFamily="18" charset="0"/>
                      </a:rPr>
                      <m:t>&lt;&gt;1</m:t>
                    </m:r>
                  </m:oMath>
                </a14:m>
                <a:endParaRPr lang="en-US" dirty="0" smtClean="0"/>
              </a:p>
              <a:p>
                <a:endParaRPr lang="en-US" i="1" dirty="0"/>
              </a:p>
              <a:p>
                <a:pPr/>
                <a14:m>
                  <m:oMathPara xmlns:m="http://schemas.openxmlformats.org/officeDocument/2006/math">
                    <m:oMathParaPr>
                      <m:jc m:val="centerGroup"/>
                    </m:oMathParaPr>
                    <m:oMath xmlns:m="http://schemas.openxmlformats.org/officeDocument/2006/math">
                      <m:r>
                        <a:rPr lang="en-US" i="1" dirty="0" smtClean="0">
                          <a:latin typeface="Cambria Math" panose="02040503050406030204" pitchFamily="18" charset="0"/>
                        </a:rPr>
                        <m:t>𝑆</m:t>
                      </m:r>
                      <m:r>
                        <a:rPr lang="en-US" i="1" dirty="0" smtClean="0">
                          <a:latin typeface="Cambria Math" panose="02040503050406030204" pitchFamily="18" charset="0"/>
                        </a:rPr>
                        <m:t> </m:t>
                      </m:r>
                      <m:d>
                        <m:dPr>
                          <m:ctrlPr>
                            <a:rPr lang="en-US" i="1" dirty="0" smtClean="0">
                              <a:latin typeface="Cambria Math" panose="02040503050406030204" pitchFamily="18" charset="0"/>
                            </a:rPr>
                          </m:ctrlPr>
                        </m:dPr>
                        <m:e>
                          <m:d>
                            <m:dPr>
                              <m:begChr m:val="{"/>
                              <m:endChr m:val="}"/>
                              <m:ctrlPr>
                                <a:rPr lang="en-US" i="1" dirty="0" smtClean="0">
                                  <a:latin typeface="Cambria Math" panose="02040503050406030204" pitchFamily="18" charset="0"/>
                                </a:rPr>
                              </m:ctrlPr>
                            </m:dPr>
                            <m:e>
                              <m:r>
                                <a:rPr lang="en-US" i="1" dirty="0" smtClean="0">
                                  <a:latin typeface="Cambria Math" panose="02040503050406030204" pitchFamily="18" charset="0"/>
                                </a:rPr>
                                <m:t>𝑝</m:t>
                              </m:r>
                              <m:r>
                                <a:rPr lang="en-US" i="1" baseline="-25000" dirty="0" smtClean="0">
                                  <a:latin typeface="Cambria Math" panose="02040503050406030204" pitchFamily="18" charset="0"/>
                                </a:rPr>
                                <m:t>𝑖</m:t>
                              </m:r>
                            </m:e>
                          </m:d>
                        </m:e>
                      </m:d>
                      <m:r>
                        <a:rPr lang="en-US" i="1" dirty="0" smtClean="0">
                          <a:latin typeface="Cambria Math" panose="02040503050406030204" pitchFamily="18" charset="0"/>
                        </a:rPr>
                        <m:t>=</m:t>
                      </m:r>
                      <m:r>
                        <m:rPr>
                          <m:nor/>
                        </m:rPr>
                        <a:rPr lang="en-US" b="0" i="1" dirty="0" smtClean="0">
                          <a:latin typeface="Cambria Math"/>
                          <a:sym typeface="Symbol"/>
                        </a:rPr>
                        <m:t>−</m:t>
                      </m:r>
                      <m:r>
                        <m:rPr>
                          <m:nor/>
                        </m:rPr>
                        <a:rPr lang="en-US" i="1" dirty="0">
                          <a:sym typeface="Symbol"/>
                        </a:rPr>
                        <m:t>k</m:t>
                      </m:r>
                      <m:r>
                        <m:rPr>
                          <m:nor/>
                        </m:rPr>
                        <a:rPr lang="en-US" i="1" baseline="-25000" dirty="0">
                          <a:sym typeface="Symbol"/>
                        </a:rPr>
                        <m:t>B</m:t>
                      </m:r>
                      <m:nary>
                        <m:naryPr>
                          <m:chr m:val="∑"/>
                          <m:supHide m:val="on"/>
                          <m:ctrlPr>
                            <a:rPr lang="en-US" i="1">
                              <a:latin typeface="Cambria Math" panose="02040503050406030204" pitchFamily="18" charset="0"/>
                              <a:sym typeface="Symbol"/>
                            </a:rPr>
                          </m:ctrlPr>
                        </m:naryPr>
                        <m:sub>
                          <m:r>
                            <a:rPr lang="en-US" i="1">
                              <a:latin typeface="Cambria Math"/>
                              <a:sym typeface="Symbol"/>
                            </a:rPr>
                            <m:t>𝑖</m:t>
                          </m:r>
                        </m:sub>
                        <m:sup/>
                        <m:e>
                          <m:sSub>
                            <m:sSubPr>
                              <m:ctrlPr>
                                <a:rPr lang="en-US" i="1">
                                  <a:latin typeface="Cambria Math" panose="02040503050406030204" pitchFamily="18" charset="0"/>
                                  <a:sym typeface="Symbol"/>
                                </a:rPr>
                              </m:ctrlPr>
                            </m:sSubPr>
                            <m:e>
                              <m:r>
                                <a:rPr lang="en-US" i="1">
                                  <a:latin typeface="Cambria Math"/>
                                  <a:sym typeface="Symbol"/>
                                </a:rPr>
                                <m:t>𝑝</m:t>
                              </m:r>
                            </m:e>
                            <m:sub>
                              <m:r>
                                <a:rPr lang="en-US" i="1">
                                  <a:latin typeface="Cambria Math"/>
                                  <a:sym typeface="Symbol"/>
                                </a:rPr>
                                <m:t>𝑖</m:t>
                              </m:r>
                            </m:sub>
                          </m:sSub>
                          <m:r>
                            <m:rPr>
                              <m:nor/>
                            </m:rPr>
                            <a:rPr lang="en-US">
                              <a:latin typeface="Cambria Math"/>
                              <a:sym typeface="Symbol"/>
                            </a:rPr>
                            <m:t>ln</m:t>
                          </m:r>
                          <m:d>
                            <m:dPr>
                              <m:ctrlPr>
                                <a:rPr lang="en-US" i="1">
                                  <a:latin typeface="Cambria Math" panose="02040503050406030204" pitchFamily="18" charset="0"/>
                                  <a:sym typeface="Symbol"/>
                                </a:rPr>
                              </m:ctrlPr>
                            </m:dPr>
                            <m:e>
                              <m:sSub>
                                <m:sSubPr>
                                  <m:ctrlPr>
                                    <a:rPr lang="en-US" i="1">
                                      <a:latin typeface="Cambria Math" panose="02040503050406030204" pitchFamily="18" charset="0"/>
                                      <a:sym typeface="Symbol"/>
                                    </a:rPr>
                                  </m:ctrlPr>
                                </m:sSubPr>
                                <m:e>
                                  <m:r>
                                    <a:rPr lang="en-US" i="1">
                                      <a:latin typeface="Cambria Math"/>
                                      <a:sym typeface="Symbol"/>
                                    </a:rPr>
                                    <m:t>𝑝</m:t>
                                  </m:r>
                                </m:e>
                                <m:sub>
                                  <m:r>
                                    <a:rPr lang="en-US" i="1">
                                      <a:latin typeface="Cambria Math"/>
                                      <a:sym typeface="Symbol"/>
                                    </a:rPr>
                                    <m:t>𝑖</m:t>
                                  </m:r>
                                </m:sub>
                              </m:sSub>
                            </m:e>
                          </m:d>
                        </m:e>
                      </m:nary>
                    </m:oMath>
                  </m:oMathPara>
                </a14:m>
                <a:endParaRPr lang="en-US" i="1" baseline="-25000" dirty="0" smtClean="0">
                  <a:latin typeface="Cambria Math" panose="02040503050406030204" pitchFamily="18" charset="0"/>
                  <a:sym typeface="Symbol"/>
                </a:endParaRPr>
              </a:p>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sym typeface="Symbol"/>
                        </a:rPr>
                        <m:t>−</m:t>
                      </m:r>
                      <m:sSub>
                        <m:sSubPr>
                          <m:ctrlPr>
                            <a:rPr lang="en-US" b="0" i="1" smtClean="0">
                              <a:latin typeface="Cambria Math" panose="02040503050406030204" pitchFamily="18" charset="0"/>
                              <a:sym typeface="Symbol"/>
                            </a:rPr>
                          </m:ctrlPr>
                        </m:sSubPr>
                        <m:e>
                          <m:r>
                            <a:rPr lang="en-US" b="0" i="1" smtClean="0">
                              <a:latin typeface="Cambria Math" panose="02040503050406030204" pitchFamily="18" charset="0"/>
                              <a:sym typeface="Symbol"/>
                            </a:rPr>
                            <m:t>𝑘</m:t>
                          </m:r>
                        </m:e>
                        <m:sub>
                          <m:r>
                            <a:rPr lang="en-US" b="0" i="1" smtClean="0">
                              <a:latin typeface="Cambria Math" panose="02040503050406030204" pitchFamily="18" charset="0"/>
                              <a:sym typeface="Symbol"/>
                            </a:rPr>
                            <m:t>𝐵</m:t>
                          </m:r>
                        </m:sub>
                      </m:sSub>
                      <m:d>
                        <m:dPr>
                          <m:ctrlPr>
                            <a:rPr lang="en-US" i="1" smtClean="0">
                              <a:latin typeface="Cambria Math" panose="02040503050406030204" pitchFamily="18" charset="0"/>
                              <a:sym typeface="Symbol"/>
                            </a:rPr>
                          </m:ctrlPr>
                        </m:dPr>
                        <m:e>
                          <m:sSub>
                            <m:sSubPr>
                              <m:ctrlPr>
                                <a:rPr lang="en-US" i="1">
                                  <a:latin typeface="Cambria Math" panose="02040503050406030204" pitchFamily="18" charset="0"/>
                                  <a:sym typeface="Symbol"/>
                                </a:rPr>
                              </m:ctrlPr>
                            </m:sSubPr>
                            <m:e>
                              <m:r>
                                <a:rPr lang="en-US" i="1">
                                  <a:latin typeface="Cambria Math"/>
                                  <a:sym typeface="Symbol"/>
                                </a:rPr>
                                <m:t>𝑝</m:t>
                              </m:r>
                            </m:e>
                            <m:sub>
                              <m:r>
                                <a:rPr lang="en-US" b="0" i="1" smtClean="0">
                                  <a:latin typeface="Cambria Math"/>
                                  <a:sym typeface="Symbol"/>
                                </a:rPr>
                                <m:t>1</m:t>
                              </m:r>
                            </m:sub>
                          </m:sSub>
                          <m:r>
                            <m:rPr>
                              <m:nor/>
                            </m:rPr>
                            <a:rPr lang="en-US">
                              <a:latin typeface="Cambria Math"/>
                              <a:sym typeface="Symbol"/>
                            </a:rPr>
                            <m:t>ln</m:t>
                          </m:r>
                          <m:d>
                            <m:dPr>
                              <m:ctrlPr>
                                <a:rPr lang="en-US" i="1">
                                  <a:latin typeface="Cambria Math" panose="02040503050406030204" pitchFamily="18" charset="0"/>
                                  <a:sym typeface="Symbol"/>
                                </a:rPr>
                              </m:ctrlPr>
                            </m:dPr>
                            <m:e>
                              <m:sSub>
                                <m:sSubPr>
                                  <m:ctrlPr>
                                    <a:rPr lang="en-US" i="1">
                                      <a:latin typeface="Cambria Math" panose="02040503050406030204" pitchFamily="18" charset="0"/>
                                      <a:sym typeface="Symbol"/>
                                    </a:rPr>
                                  </m:ctrlPr>
                                </m:sSubPr>
                                <m:e>
                                  <m:r>
                                    <a:rPr lang="en-US" i="1">
                                      <a:latin typeface="Cambria Math"/>
                                      <a:sym typeface="Symbol"/>
                                    </a:rPr>
                                    <m:t>𝑝</m:t>
                                  </m:r>
                                </m:e>
                                <m:sub>
                                  <m:r>
                                    <a:rPr lang="en-US" b="0" i="1" smtClean="0">
                                      <a:latin typeface="Cambria Math"/>
                                      <a:sym typeface="Symbol"/>
                                    </a:rPr>
                                    <m:t>1</m:t>
                                  </m:r>
                                </m:sub>
                              </m:sSub>
                            </m:e>
                          </m:d>
                          <m:r>
                            <a:rPr lang="en-US" b="0" i="1" smtClean="0">
                              <a:latin typeface="Cambria Math"/>
                              <a:sym typeface="Symbol"/>
                            </a:rPr>
                            <m:t>+</m:t>
                          </m:r>
                          <m:nary>
                            <m:naryPr>
                              <m:chr m:val="∑"/>
                              <m:supHide m:val="on"/>
                              <m:ctrlPr>
                                <a:rPr lang="en-US" i="1">
                                  <a:latin typeface="Cambria Math" panose="02040503050406030204" pitchFamily="18" charset="0"/>
                                  <a:sym typeface="Symbol"/>
                                </a:rPr>
                              </m:ctrlPr>
                            </m:naryPr>
                            <m:sub>
                              <m:r>
                                <a:rPr lang="en-US" i="1">
                                  <a:latin typeface="Cambria Math"/>
                                  <a:sym typeface="Symbol"/>
                                </a:rPr>
                                <m:t>𝑖</m:t>
                              </m:r>
                              <m:r>
                                <a:rPr lang="en-US" i="1" smtClean="0">
                                  <a:latin typeface="Cambria Math"/>
                                  <a:ea typeface="Cambria Math"/>
                                  <a:sym typeface="Symbol"/>
                                </a:rPr>
                                <m:t>≠</m:t>
                              </m:r>
                              <m:r>
                                <a:rPr lang="en-US" b="0" i="1" smtClean="0">
                                  <a:latin typeface="Cambria Math"/>
                                  <a:ea typeface="Cambria Math"/>
                                  <a:sym typeface="Symbol"/>
                                </a:rPr>
                                <m:t>1</m:t>
                              </m:r>
                            </m:sub>
                            <m:sup/>
                            <m:e>
                              <m:sSub>
                                <m:sSubPr>
                                  <m:ctrlPr>
                                    <a:rPr lang="en-US" i="1">
                                      <a:latin typeface="Cambria Math" panose="02040503050406030204" pitchFamily="18" charset="0"/>
                                      <a:sym typeface="Symbol"/>
                                    </a:rPr>
                                  </m:ctrlPr>
                                </m:sSubPr>
                                <m:e>
                                  <m:r>
                                    <a:rPr lang="en-US" i="1">
                                      <a:latin typeface="Cambria Math"/>
                                      <a:sym typeface="Symbol"/>
                                    </a:rPr>
                                    <m:t>𝑝</m:t>
                                  </m:r>
                                </m:e>
                                <m:sub>
                                  <m:r>
                                    <a:rPr lang="en-US" i="1">
                                      <a:latin typeface="Cambria Math"/>
                                      <a:sym typeface="Symbol"/>
                                    </a:rPr>
                                    <m:t>𝑖</m:t>
                                  </m:r>
                                </m:sub>
                              </m:sSub>
                              <m:r>
                                <m:rPr>
                                  <m:nor/>
                                </m:rPr>
                                <a:rPr lang="en-US">
                                  <a:latin typeface="Cambria Math"/>
                                  <a:sym typeface="Symbol"/>
                                </a:rPr>
                                <m:t>ln</m:t>
                              </m:r>
                              <m:d>
                                <m:dPr>
                                  <m:ctrlPr>
                                    <a:rPr lang="en-US" i="1">
                                      <a:latin typeface="Cambria Math" panose="02040503050406030204" pitchFamily="18" charset="0"/>
                                      <a:sym typeface="Symbol"/>
                                    </a:rPr>
                                  </m:ctrlPr>
                                </m:dPr>
                                <m:e>
                                  <m:sSub>
                                    <m:sSubPr>
                                      <m:ctrlPr>
                                        <a:rPr lang="en-US" i="1">
                                          <a:latin typeface="Cambria Math" panose="02040503050406030204" pitchFamily="18" charset="0"/>
                                          <a:sym typeface="Symbol"/>
                                        </a:rPr>
                                      </m:ctrlPr>
                                    </m:sSubPr>
                                    <m:e>
                                      <m:r>
                                        <a:rPr lang="en-US" i="1">
                                          <a:latin typeface="Cambria Math"/>
                                          <a:sym typeface="Symbol"/>
                                        </a:rPr>
                                        <m:t>𝑝</m:t>
                                      </m:r>
                                    </m:e>
                                    <m:sub>
                                      <m:r>
                                        <a:rPr lang="en-US" i="1">
                                          <a:latin typeface="Cambria Math"/>
                                          <a:sym typeface="Symbol"/>
                                        </a:rPr>
                                        <m:t>𝑖</m:t>
                                      </m:r>
                                    </m:sub>
                                  </m:sSub>
                                </m:e>
                              </m:d>
                            </m:e>
                          </m:nary>
                        </m:e>
                      </m:d>
                      <m:r>
                        <m:rPr>
                          <m:nor/>
                        </m:rPr>
                        <a:rPr lang="en-US" b="0" i="1" dirty="0" smtClean="0">
                          <a:sym typeface="Symbol"/>
                        </a:rPr>
                        <m:t> </m:t>
                      </m:r>
                    </m:oMath>
                  </m:oMathPara>
                </a14:m>
                <a:endParaRPr lang="en-US" b="0" i="1" dirty="0" smtClean="0">
                  <a:sym typeface="Symbol"/>
                </a:endParaRPr>
              </a:p>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sym typeface="Symbol"/>
                        </a:rPr>
                        <m:t>=−</m:t>
                      </m:r>
                      <m:sSub>
                        <m:sSubPr>
                          <m:ctrlPr>
                            <a:rPr lang="en-US" b="0" i="1" smtClean="0">
                              <a:latin typeface="Cambria Math" panose="02040503050406030204" pitchFamily="18" charset="0"/>
                              <a:sym typeface="Symbol"/>
                            </a:rPr>
                          </m:ctrlPr>
                        </m:sSubPr>
                        <m:e>
                          <m:r>
                            <a:rPr lang="en-US" b="0" i="1" smtClean="0">
                              <a:latin typeface="Cambria Math" panose="02040503050406030204" pitchFamily="18" charset="0"/>
                              <a:sym typeface="Symbol"/>
                            </a:rPr>
                            <m:t>𝑘</m:t>
                          </m:r>
                        </m:e>
                        <m:sub>
                          <m:r>
                            <a:rPr lang="en-US" b="0" i="1" smtClean="0">
                              <a:latin typeface="Cambria Math" panose="02040503050406030204" pitchFamily="18" charset="0"/>
                              <a:sym typeface="Symbol"/>
                            </a:rPr>
                            <m:t>𝐵</m:t>
                          </m:r>
                        </m:sub>
                      </m:sSub>
                      <m:d>
                        <m:dPr>
                          <m:ctrlPr>
                            <a:rPr lang="en-US" b="0" i="1" smtClean="0">
                              <a:latin typeface="Cambria Math" panose="02040503050406030204" pitchFamily="18" charset="0"/>
                              <a:sym typeface="Symbol"/>
                            </a:rPr>
                          </m:ctrlPr>
                        </m:dPr>
                        <m:e>
                          <m:r>
                            <a:rPr lang="en-US" b="0" i="1" smtClean="0">
                              <a:latin typeface="Cambria Math" panose="02040503050406030204" pitchFamily="18" charset="0"/>
                              <a:sym typeface="Symbol"/>
                            </a:rPr>
                            <m:t>1</m:t>
                          </m:r>
                          <m:func>
                            <m:funcPr>
                              <m:ctrlPr>
                                <a:rPr lang="en-US" b="0" i="1" smtClean="0">
                                  <a:latin typeface="Cambria Math" panose="02040503050406030204" pitchFamily="18" charset="0"/>
                                  <a:sym typeface="Symbol"/>
                                </a:rPr>
                              </m:ctrlPr>
                            </m:funcPr>
                            <m:fName>
                              <m:r>
                                <m:rPr>
                                  <m:sty m:val="p"/>
                                </m:rPr>
                                <a:rPr lang="en-US" b="0" i="0" smtClean="0">
                                  <a:latin typeface="Cambria Math" panose="02040503050406030204" pitchFamily="18" charset="0"/>
                                  <a:sym typeface="Symbol"/>
                                </a:rPr>
                                <m:t>ln</m:t>
                              </m:r>
                            </m:fName>
                            <m:e>
                              <m:d>
                                <m:dPr>
                                  <m:ctrlPr>
                                    <a:rPr lang="en-US" b="0" i="1" smtClean="0">
                                      <a:latin typeface="Cambria Math" panose="02040503050406030204" pitchFamily="18" charset="0"/>
                                      <a:sym typeface="Symbol"/>
                                    </a:rPr>
                                  </m:ctrlPr>
                                </m:dPr>
                                <m:e>
                                  <m:r>
                                    <a:rPr lang="en-US" b="0" i="1" smtClean="0">
                                      <a:latin typeface="Cambria Math" panose="02040503050406030204" pitchFamily="18" charset="0"/>
                                      <a:sym typeface="Symbol"/>
                                    </a:rPr>
                                    <m:t>1</m:t>
                                  </m:r>
                                </m:e>
                              </m:d>
                            </m:e>
                          </m:func>
                          <m:r>
                            <a:rPr lang="en-US" b="0" i="1" smtClean="0">
                              <a:latin typeface="Cambria Math" panose="02040503050406030204" pitchFamily="18" charset="0"/>
                              <a:sym typeface="Symbol"/>
                            </a:rPr>
                            <m:t>+</m:t>
                          </m:r>
                          <m:nary>
                            <m:naryPr>
                              <m:chr m:val="∑"/>
                              <m:supHide m:val="on"/>
                              <m:ctrlPr>
                                <a:rPr lang="en-US" b="0" i="1" smtClean="0">
                                  <a:latin typeface="Cambria Math" panose="02040503050406030204" pitchFamily="18" charset="0"/>
                                  <a:sym typeface="Symbol"/>
                                </a:rPr>
                              </m:ctrlPr>
                            </m:naryPr>
                            <m:sub>
                              <m:r>
                                <m:rPr>
                                  <m:brk m:alnAt="7"/>
                                </m:rPr>
                                <a:rPr lang="en-US" b="0" i="1" smtClean="0">
                                  <a:latin typeface="Cambria Math" panose="02040503050406030204" pitchFamily="18" charset="0"/>
                                  <a:sym typeface="Symbol"/>
                                </a:rPr>
                                <m:t>𝑖</m:t>
                              </m:r>
                              <m:r>
                                <a:rPr lang="en-US" b="0" i="1" smtClean="0">
                                  <a:latin typeface="Cambria Math" panose="02040503050406030204" pitchFamily="18" charset="0"/>
                                  <a:sym typeface="Symbol"/>
                                </a:rPr>
                                <m:t>≠1</m:t>
                              </m:r>
                            </m:sub>
                            <m:sup/>
                            <m:e>
                              <m:r>
                                <a:rPr lang="en-US" b="0" i="1" smtClean="0">
                                  <a:latin typeface="Cambria Math" panose="02040503050406030204" pitchFamily="18" charset="0"/>
                                  <a:sym typeface="Symbol"/>
                                </a:rPr>
                                <m:t>0</m:t>
                              </m:r>
                              <m:func>
                                <m:funcPr>
                                  <m:ctrlPr>
                                    <a:rPr lang="en-US" b="0" i="1" smtClean="0">
                                      <a:latin typeface="Cambria Math" panose="02040503050406030204" pitchFamily="18" charset="0"/>
                                      <a:sym typeface="Symbol"/>
                                    </a:rPr>
                                  </m:ctrlPr>
                                </m:funcPr>
                                <m:fName>
                                  <m:r>
                                    <m:rPr>
                                      <m:sty m:val="p"/>
                                    </m:rPr>
                                    <a:rPr lang="en-US" b="0" i="0" smtClean="0">
                                      <a:latin typeface="Cambria Math" panose="02040503050406030204" pitchFamily="18" charset="0"/>
                                      <a:sym typeface="Symbol"/>
                                    </a:rPr>
                                    <m:t>ln</m:t>
                                  </m:r>
                                </m:fName>
                                <m:e>
                                  <m:d>
                                    <m:dPr>
                                      <m:ctrlPr>
                                        <a:rPr lang="en-US" b="0" i="1" smtClean="0">
                                          <a:latin typeface="Cambria Math" panose="02040503050406030204" pitchFamily="18" charset="0"/>
                                          <a:sym typeface="Symbol"/>
                                        </a:rPr>
                                      </m:ctrlPr>
                                    </m:dPr>
                                    <m:e>
                                      <m:r>
                                        <a:rPr lang="en-US" b="0" i="1" smtClean="0">
                                          <a:latin typeface="Cambria Math" panose="02040503050406030204" pitchFamily="18" charset="0"/>
                                          <a:sym typeface="Symbol"/>
                                        </a:rPr>
                                        <m:t>0</m:t>
                                      </m:r>
                                    </m:e>
                                  </m:d>
                                </m:e>
                              </m:func>
                            </m:e>
                          </m:nary>
                        </m:e>
                      </m:d>
                    </m:oMath>
                  </m:oMathPara>
                </a14:m>
                <a:endParaRPr lang="en-US" b="0" i="1" dirty="0" smtClean="0">
                  <a:sym typeface="Symbol"/>
                </a:endParaRPr>
              </a:p>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sym typeface="Symbol"/>
                        </a:rPr>
                        <m:t>=0</m:t>
                      </m:r>
                    </m:oMath>
                  </m:oMathPara>
                </a14:m>
                <a:endParaRPr lang="en-US" b="0" i="1" dirty="0" smtClean="0">
                  <a:sym typeface="Symbol"/>
                </a:endParaRPr>
              </a:p>
              <a:p>
                <a:endParaRPr lang="en-US" b="0" dirty="0" smtClean="0">
                  <a:sym typeface="Symbol"/>
                </a:endParaRPr>
              </a:p>
              <a:p>
                <a:pPr marL="342900" indent="-342900">
                  <a:buFont typeface="Symbol"/>
                  <a:buChar char="Þ"/>
                </a:pPr>
                <a:endParaRPr lang="en-US" dirty="0">
                  <a:sym typeface="Symbol"/>
                </a:endParaRPr>
              </a:p>
              <a:p>
                <a:r>
                  <a:rPr lang="en-US" dirty="0"/>
                  <a:t>Suppose </a:t>
                </a:r>
                <a:r>
                  <a:rPr lang="en-US" dirty="0" smtClean="0"/>
                  <a:t>all states equally likely:</a:t>
                </a:r>
              </a:p>
              <a:p>
                <a:r>
                  <a:rPr lang="en-US" dirty="0" smtClean="0"/>
                  <a:t>For </a:t>
                </a:r>
                <a:r>
                  <a:rPr lang="en-US" i="1" dirty="0" smtClean="0"/>
                  <a:t>W </a:t>
                </a:r>
                <a:r>
                  <a:rPr lang="en-US" dirty="0" smtClean="0"/>
                  <a:t>states</a:t>
                </a:r>
                <a:r>
                  <a:rPr lang="en-US" i="1" dirty="0" smtClean="0"/>
                  <a:t>, </a:t>
                </a:r>
                <a14:m>
                  <m:oMath xmlns:m="http://schemas.openxmlformats.org/officeDocument/2006/math">
                    <m:sSub>
                      <m:sSubPr>
                        <m:ctrlPr>
                          <a:rPr lang="en-US" i="1">
                            <a:latin typeface="Cambria Math" panose="02040503050406030204" pitchFamily="18" charset="0"/>
                            <a:sym typeface="Symbol"/>
                          </a:rPr>
                        </m:ctrlPr>
                      </m:sSubPr>
                      <m:e>
                        <m:r>
                          <a:rPr lang="en-US" i="1">
                            <a:latin typeface="Cambria Math"/>
                            <a:sym typeface="Symbol"/>
                          </a:rPr>
                          <m:t>𝑝</m:t>
                        </m:r>
                      </m:e>
                      <m:sub>
                        <m:r>
                          <a:rPr lang="en-US" i="1">
                            <a:latin typeface="Cambria Math"/>
                            <a:sym typeface="Symbol"/>
                          </a:rPr>
                          <m:t>𝑖</m:t>
                        </m:r>
                      </m:sub>
                    </m:sSub>
                  </m:oMath>
                </a14:m>
                <a:r>
                  <a:rPr lang="en-US" dirty="0"/>
                  <a:t>= </a:t>
                </a:r>
                <a:r>
                  <a:rPr lang="en-US" dirty="0" smtClean="0"/>
                  <a:t>1/</a:t>
                </a:r>
                <a:r>
                  <a:rPr lang="en-US" i="1" dirty="0" smtClean="0"/>
                  <a:t>W</a:t>
                </a:r>
                <a:endParaRPr lang="en-US" i="1" dirty="0"/>
              </a:p>
              <a:p>
                <a:pPr marL="342900" indent="-342900">
                  <a:buFont typeface="Symbol"/>
                  <a:buChar char="Þ"/>
                </a:pPr>
                <a:endParaRPr lang="en-US" i="1" dirty="0" smtClean="0">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a:rPr lang="en-US" i="1" dirty="0" smtClean="0">
                          <a:latin typeface="Cambria Math" panose="02040503050406030204" pitchFamily="18" charset="0"/>
                        </a:rPr>
                        <m:t>𝑆</m:t>
                      </m:r>
                      <m:r>
                        <a:rPr lang="en-US" i="1" dirty="0" smtClean="0">
                          <a:latin typeface="Cambria Math" panose="02040503050406030204" pitchFamily="18" charset="0"/>
                        </a:rPr>
                        <m:t> </m:t>
                      </m:r>
                      <m:d>
                        <m:dPr>
                          <m:ctrlPr>
                            <a:rPr lang="en-US" i="1" dirty="0" smtClean="0">
                              <a:latin typeface="Cambria Math" panose="02040503050406030204" pitchFamily="18" charset="0"/>
                            </a:rPr>
                          </m:ctrlPr>
                        </m:dPr>
                        <m:e>
                          <m:d>
                            <m:dPr>
                              <m:begChr m:val="{"/>
                              <m:endChr m:val="}"/>
                              <m:ctrlPr>
                                <a:rPr lang="en-US" i="1" dirty="0" smtClean="0">
                                  <a:latin typeface="Cambria Math" panose="02040503050406030204" pitchFamily="18" charset="0"/>
                                </a:rPr>
                              </m:ctrlPr>
                            </m:dPr>
                            <m:e>
                              <m:r>
                                <a:rPr lang="en-US" i="1" dirty="0" smtClean="0">
                                  <a:latin typeface="Cambria Math" panose="02040503050406030204" pitchFamily="18" charset="0"/>
                                </a:rPr>
                                <m:t>𝑝</m:t>
                              </m:r>
                              <m:r>
                                <a:rPr lang="en-US" i="1" baseline="-25000" dirty="0">
                                  <a:latin typeface="Cambria Math" panose="02040503050406030204" pitchFamily="18" charset="0"/>
                                </a:rPr>
                                <m:t>𝑖</m:t>
                              </m:r>
                            </m:e>
                          </m:d>
                        </m:e>
                      </m:d>
                      <m:r>
                        <a:rPr lang="en-US" i="1" dirty="0">
                          <a:latin typeface="Cambria Math" panose="02040503050406030204" pitchFamily="18" charset="0"/>
                        </a:rPr>
                        <m:t>=</m:t>
                      </m:r>
                      <m:r>
                        <a:rPr lang="en-US" i="1" dirty="0" smtClean="0">
                          <a:latin typeface="Cambria Math" panose="02040503050406030204" pitchFamily="18" charset="0"/>
                        </a:rPr>
                        <m:t> </m:t>
                      </m:r>
                      <m:r>
                        <a:rPr lang="en-US" i="1" dirty="0">
                          <a:latin typeface="Cambria Math"/>
                          <a:sym typeface="Symbol"/>
                        </a:rPr>
                        <m:t>−</m:t>
                      </m:r>
                      <m:r>
                        <a:rPr lang="en-US" i="1" dirty="0">
                          <a:latin typeface="Cambria Math" panose="02040503050406030204" pitchFamily="18" charset="0"/>
                          <a:sym typeface="Symbol"/>
                        </a:rPr>
                        <m:t>𝑘</m:t>
                      </m:r>
                      <m:r>
                        <a:rPr lang="en-US" i="1" baseline="-25000" dirty="0">
                          <a:latin typeface="Cambria Math" panose="02040503050406030204" pitchFamily="18" charset="0"/>
                          <a:sym typeface="Symbol"/>
                        </a:rPr>
                        <m:t>𝐵</m:t>
                      </m:r>
                      <m:nary>
                        <m:naryPr>
                          <m:chr m:val="∑"/>
                          <m:supHide m:val="on"/>
                          <m:ctrlPr>
                            <a:rPr lang="en-US" i="1">
                              <a:latin typeface="Cambria Math" panose="02040503050406030204" pitchFamily="18" charset="0"/>
                              <a:sym typeface="Symbol"/>
                            </a:rPr>
                          </m:ctrlPr>
                        </m:naryPr>
                        <m:sub>
                          <m:r>
                            <a:rPr lang="en-US" i="1">
                              <a:latin typeface="Cambria Math"/>
                              <a:sym typeface="Symbol"/>
                            </a:rPr>
                            <m:t>𝑖</m:t>
                          </m:r>
                        </m:sub>
                        <m:sup/>
                        <m:e>
                          <m:box>
                            <m:boxPr>
                              <m:ctrlPr>
                                <a:rPr lang="en-US" i="1" smtClean="0">
                                  <a:latin typeface="Cambria Math" panose="02040503050406030204" pitchFamily="18" charset="0"/>
                                  <a:sym typeface="Symbol"/>
                                </a:rPr>
                              </m:ctrlPr>
                            </m:boxPr>
                            <m:e>
                              <m:argPr>
                                <m:argSz m:val="-1"/>
                              </m:argPr>
                              <m:f>
                                <m:fPr>
                                  <m:ctrlPr>
                                    <a:rPr lang="en-US" i="1" smtClean="0">
                                      <a:latin typeface="Cambria Math" panose="02040503050406030204" pitchFamily="18" charset="0"/>
                                      <a:sym typeface="Symbol"/>
                                    </a:rPr>
                                  </m:ctrlPr>
                                </m:fPr>
                                <m:num>
                                  <m:r>
                                    <a:rPr lang="en-US" b="0" i="1" smtClean="0">
                                      <a:latin typeface="Cambria Math"/>
                                      <a:sym typeface="Symbol"/>
                                    </a:rPr>
                                    <m:t>1</m:t>
                                  </m:r>
                                </m:num>
                                <m:den>
                                  <m:r>
                                    <a:rPr lang="en-US" b="0" i="1" smtClean="0">
                                      <a:latin typeface="Cambria Math"/>
                                      <a:sym typeface="Symbol"/>
                                    </a:rPr>
                                    <m:t>𝑊</m:t>
                                  </m:r>
                                </m:den>
                              </m:f>
                            </m:e>
                          </m:box>
                          <m:r>
                            <m:rPr>
                              <m:nor/>
                            </m:rPr>
                            <a:rPr lang="en-US">
                              <a:latin typeface="Cambria Math"/>
                              <a:sym typeface="Symbol"/>
                            </a:rPr>
                            <m:t>ln</m:t>
                          </m:r>
                          <m:d>
                            <m:dPr>
                              <m:ctrlPr>
                                <a:rPr lang="en-US" i="1">
                                  <a:latin typeface="Cambria Math" panose="02040503050406030204" pitchFamily="18" charset="0"/>
                                  <a:sym typeface="Symbol"/>
                                </a:rPr>
                              </m:ctrlPr>
                            </m:dPr>
                            <m:e>
                              <m:box>
                                <m:boxPr>
                                  <m:ctrlPr>
                                    <a:rPr lang="en-US" i="1" smtClean="0">
                                      <a:latin typeface="Cambria Math" panose="02040503050406030204" pitchFamily="18" charset="0"/>
                                      <a:sym typeface="Symbol"/>
                                    </a:rPr>
                                  </m:ctrlPr>
                                </m:boxPr>
                                <m:e>
                                  <m:argPr>
                                    <m:argSz m:val="-1"/>
                                  </m:argPr>
                                  <m:f>
                                    <m:fPr>
                                      <m:ctrlPr>
                                        <a:rPr lang="en-US" i="1" smtClean="0">
                                          <a:latin typeface="Cambria Math" panose="02040503050406030204" pitchFamily="18" charset="0"/>
                                          <a:sym typeface="Symbol"/>
                                        </a:rPr>
                                      </m:ctrlPr>
                                    </m:fPr>
                                    <m:num>
                                      <m:r>
                                        <a:rPr lang="en-US" b="0" i="1" smtClean="0">
                                          <a:latin typeface="Cambria Math"/>
                                          <a:sym typeface="Symbol"/>
                                        </a:rPr>
                                        <m:t>1</m:t>
                                      </m:r>
                                    </m:num>
                                    <m:den>
                                      <m:r>
                                        <a:rPr lang="en-US" b="0" i="1" smtClean="0">
                                          <a:latin typeface="Cambria Math"/>
                                          <a:sym typeface="Symbol"/>
                                        </a:rPr>
                                        <m:t>𝑊</m:t>
                                      </m:r>
                                    </m:den>
                                  </m:f>
                                </m:e>
                              </m:box>
                            </m:e>
                          </m:d>
                          <m:r>
                            <a:rPr lang="en-US" i="1">
                              <a:latin typeface="Cambria Math"/>
                              <a:sym typeface="Symbol"/>
                            </a:rPr>
                            <m:t>=</m:t>
                          </m:r>
                        </m:e>
                      </m:nary>
                      <m:r>
                        <m:rPr>
                          <m:nor/>
                        </m:rPr>
                        <a:rPr lang="en-US" i="1" dirty="0">
                          <a:sym typeface="Symbol"/>
                        </a:rPr>
                        <m:t>k</m:t>
                      </m:r>
                      <m:r>
                        <m:rPr>
                          <m:nor/>
                        </m:rPr>
                        <a:rPr lang="en-US" i="1" baseline="-25000" dirty="0">
                          <a:sym typeface="Symbol"/>
                        </a:rPr>
                        <m:t>B</m:t>
                      </m:r>
                      <m:nary>
                        <m:naryPr>
                          <m:chr m:val="∑"/>
                          <m:supHide m:val="on"/>
                          <m:ctrlPr>
                            <a:rPr lang="en-US" i="1">
                              <a:latin typeface="Cambria Math" panose="02040503050406030204" pitchFamily="18" charset="0"/>
                              <a:sym typeface="Symbol"/>
                            </a:rPr>
                          </m:ctrlPr>
                        </m:naryPr>
                        <m:sub>
                          <m:r>
                            <a:rPr lang="en-US" i="1">
                              <a:latin typeface="Cambria Math"/>
                              <a:sym typeface="Symbol"/>
                            </a:rPr>
                            <m:t>𝑖</m:t>
                          </m:r>
                        </m:sub>
                        <m:sup/>
                        <m:e>
                          <m:box>
                            <m:boxPr>
                              <m:ctrlPr>
                                <a:rPr lang="en-US" i="1">
                                  <a:latin typeface="Cambria Math" panose="02040503050406030204" pitchFamily="18" charset="0"/>
                                  <a:sym typeface="Symbol"/>
                                </a:rPr>
                              </m:ctrlPr>
                            </m:boxPr>
                            <m:e>
                              <m:argPr>
                                <m:argSz m:val="-1"/>
                              </m:argPr>
                              <m:f>
                                <m:fPr>
                                  <m:ctrlPr>
                                    <a:rPr lang="en-US" i="1">
                                      <a:latin typeface="Cambria Math" panose="02040503050406030204" pitchFamily="18" charset="0"/>
                                      <a:sym typeface="Symbol"/>
                                    </a:rPr>
                                  </m:ctrlPr>
                                </m:fPr>
                                <m:num>
                                  <m:r>
                                    <a:rPr lang="en-US" i="1">
                                      <a:latin typeface="Cambria Math"/>
                                      <a:sym typeface="Symbol"/>
                                    </a:rPr>
                                    <m:t>1</m:t>
                                  </m:r>
                                </m:num>
                                <m:den>
                                  <m:r>
                                    <a:rPr lang="en-US" i="1">
                                      <a:latin typeface="Cambria Math"/>
                                      <a:sym typeface="Symbol"/>
                                    </a:rPr>
                                    <m:t>𝑊</m:t>
                                  </m:r>
                                </m:den>
                              </m:f>
                            </m:e>
                          </m:box>
                          <m:r>
                            <m:rPr>
                              <m:nor/>
                            </m:rPr>
                            <a:rPr lang="en-US">
                              <a:latin typeface="Cambria Math"/>
                              <a:sym typeface="Symbol"/>
                            </a:rPr>
                            <m:t>ln</m:t>
                          </m:r>
                          <m:d>
                            <m:dPr>
                              <m:ctrlPr>
                                <a:rPr lang="en-US" i="1">
                                  <a:latin typeface="Cambria Math" panose="02040503050406030204" pitchFamily="18" charset="0"/>
                                  <a:sym typeface="Symbol"/>
                                </a:rPr>
                              </m:ctrlPr>
                            </m:dPr>
                            <m:e>
                              <m:box>
                                <m:boxPr>
                                  <m:ctrlPr>
                                    <a:rPr lang="en-US" i="1">
                                      <a:latin typeface="Cambria Math" panose="02040503050406030204" pitchFamily="18" charset="0"/>
                                      <a:sym typeface="Symbol"/>
                                    </a:rPr>
                                  </m:ctrlPr>
                                </m:boxPr>
                                <m:e>
                                  <m:argPr>
                                    <m:argSz m:val="-1"/>
                                  </m:argPr>
                                  <m:r>
                                    <a:rPr lang="en-US" b="0" i="1" smtClean="0">
                                      <a:latin typeface="Cambria Math"/>
                                      <a:sym typeface="Symbol"/>
                                    </a:rPr>
                                    <m:t>𝑊</m:t>
                                  </m:r>
                                </m:e>
                              </m:box>
                            </m:e>
                          </m:d>
                          <m:r>
                            <a:rPr lang="en-US" i="1">
                              <a:latin typeface="Cambria Math"/>
                              <a:sym typeface="Symbol"/>
                            </a:rPr>
                            <m:t>=</m:t>
                          </m:r>
                        </m:e>
                      </m:nary>
                      <m:box>
                        <m:boxPr>
                          <m:ctrlPr>
                            <a:rPr lang="en-US" i="1">
                              <a:latin typeface="Cambria Math" panose="02040503050406030204" pitchFamily="18" charset="0"/>
                              <a:sym typeface="Symbol"/>
                            </a:rPr>
                          </m:ctrlPr>
                        </m:boxPr>
                        <m:e>
                          <m:argPr>
                            <m:argSz m:val="-1"/>
                          </m:argPr>
                          <m:r>
                            <m:rPr>
                              <m:nor/>
                            </m:rPr>
                            <a:rPr lang="en-US" i="1" dirty="0">
                              <a:sym typeface="Symbol"/>
                            </a:rPr>
                            <m:t>k</m:t>
                          </m:r>
                          <m:r>
                            <m:rPr>
                              <m:nor/>
                            </m:rPr>
                            <a:rPr lang="en-US" i="1" baseline="-25000" dirty="0">
                              <a:sym typeface="Symbol"/>
                            </a:rPr>
                            <m:t>B</m:t>
                          </m:r>
                          <m:r>
                            <m:rPr>
                              <m:brk m:alnAt="63"/>
                            </m:rPr>
                            <a:rPr lang="en-US" b="0" i="1" smtClean="0">
                              <a:latin typeface="Cambria Math"/>
                              <a:sym typeface="Symbol"/>
                            </a:rPr>
                            <m:t>𝑊</m:t>
                          </m:r>
                          <m:f>
                            <m:fPr>
                              <m:ctrlPr>
                                <a:rPr lang="en-US" i="1">
                                  <a:latin typeface="Cambria Math" panose="02040503050406030204" pitchFamily="18" charset="0"/>
                                  <a:sym typeface="Symbol"/>
                                </a:rPr>
                              </m:ctrlPr>
                            </m:fPr>
                            <m:num>
                              <m:r>
                                <a:rPr lang="en-US" i="1">
                                  <a:latin typeface="Cambria Math"/>
                                  <a:sym typeface="Symbol"/>
                                </a:rPr>
                                <m:t>1</m:t>
                              </m:r>
                            </m:num>
                            <m:den>
                              <m:r>
                                <a:rPr lang="en-US" i="1">
                                  <a:latin typeface="Cambria Math"/>
                                  <a:sym typeface="Symbol"/>
                                </a:rPr>
                                <m:t>𝑊</m:t>
                              </m:r>
                            </m:den>
                          </m:f>
                        </m:e>
                      </m:box>
                      <m:r>
                        <m:rPr>
                          <m:nor/>
                        </m:rPr>
                        <a:rPr lang="en-US">
                          <a:latin typeface="Cambria Math"/>
                          <a:sym typeface="Symbol"/>
                        </a:rPr>
                        <m:t>ln</m:t>
                      </m:r>
                      <m:d>
                        <m:dPr>
                          <m:ctrlPr>
                            <a:rPr lang="en-US" i="1">
                              <a:latin typeface="Cambria Math" panose="02040503050406030204" pitchFamily="18" charset="0"/>
                              <a:sym typeface="Symbol"/>
                            </a:rPr>
                          </m:ctrlPr>
                        </m:dPr>
                        <m:e>
                          <m:box>
                            <m:boxPr>
                              <m:ctrlPr>
                                <a:rPr lang="en-US" i="1">
                                  <a:latin typeface="Cambria Math" panose="02040503050406030204" pitchFamily="18" charset="0"/>
                                  <a:sym typeface="Symbol"/>
                                </a:rPr>
                              </m:ctrlPr>
                            </m:boxPr>
                            <m:e>
                              <m:argPr>
                                <m:argSz m:val="-1"/>
                              </m:argPr>
                              <m:r>
                                <a:rPr lang="en-US" i="1">
                                  <a:latin typeface="Cambria Math"/>
                                  <a:sym typeface="Symbol"/>
                                </a:rPr>
                                <m:t>𝑊</m:t>
                              </m:r>
                            </m:e>
                          </m:box>
                        </m:e>
                      </m:d>
                      <m:r>
                        <a:rPr lang="en-US" b="0" i="1" smtClean="0">
                          <a:latin typeface="Cambria Math" panose="02040503050406030204" pitchFamily="18" charset="0"/>
                          <a:sym typeface="Symbol"/>
                        </a:rPr>
                        <m:t>=</m:t>
                      </m:r>
                      <m:box>
                        <m:boxPr>
                          <m:ctrlPr>
                            <a:rPr lang="en-US" i="1">
                              <a:latin typeface="Cambria Math" panose="02040503050406030204" pitchFamily="18" charset="0"/>
                              <a:sym typeface="Symbol"/>
                            </a:rPr>
                          </m:ctrlPr>
                        </m:boxPr>
                        <m:e>
                          <m:argPr>
                            <m:argSz m:val="-1"/>
                          </m:argPr>
                          <m:r>
                            <m:rPr>
                              <m:nor/>
                            </m:rPr>
                            <a:rPr lang="en-US" i="1" dirty="0">
                              <a:sym typeface="Symbol"/>
                            </a:rPr>
                            <m:t>k</m:t>
                          </m:r>
                          <m:r>
                            <m:rPr>
                              <m:nor/>
                            </m:rPr>
                            <a:rPr lang="en-US" i="1" baseline="-25000" dirty="0">
                              <a:sym typeface="Symbol"/>
                            </a:rPr>
                            <m:t>B</m:t>
                          </m:r>
                        </m:e>
                      </m:box>
                      <m:r>
                        <m:rPr>
                          <m:nor/>
                        </m:rPr>
                        <a:rPr lang="en-US">
                          <a:latin typeface="Cambria Math"/>
                          <a:sym typeface="Symbol"/>
                        </a:rPr>
                        <m:t>ln</m:t>
                      </m:r>
                      <m:d>
                        <m:dPr>
                          <m:ctrlPr>
                            <a:rPr lang="en-US" i="1">
                              <a:latin typeface="Cambria Math" panose="02040503050406030204" pitchFamily="18" charset="0"/>
                              <a:sym typeface="Symbol"/>
                            </a:rPr>
                          </m:ctrlPr>
                        </m:dPr>
                        <m:e>
                          <m:box>
                            <m:boxPr>
                              <m:ctrlPr>
                                <a:rPr lang="en-US" i="1">
                                  <a:latin typeface="Cambria Math" panose="02040503050406030204" pitchFamily="18" charset="0"/>
                                  <a:sym typeface="Symbol"/>
                                </a:rPr>
                              </m:ctrlPr>
                            </m:boxPr>
                            <m:e>
                              <m:argPr>
                                <m:argSz m:val="-1"/>
                              </m:argPr>
                              <m:r>
                                <a:rPr lang="en-US" i="1">
                                  <a:latin typeface="Cambria Math"/>
                                  <a:sym typeface="Symbol"/>
                                </a:rPr>
                                <m:t>𝑊</m:t>
                              </m:r>
                            </m:e>
                          </m:box>
                        </m:e>
                      </m:d>
                    </m:oMath>
                  </m:oMathPara>
                </a14:m>
                <a:endParaRPr lang="en-US" dirty="0" smtClean="0">
                  <a:sym typeface="Symbol"/>
                </a:endParaRPr>
              </a:p>
              <a:p>
                <a:pPr marL="342900" indent="-342900">
                  <a:buFont typeface="Symbol"/>
                  <a:buChar char="Þ"/>
                </a:pPr>
                <a:endParaRPr lang="en-US" dirty="0">
                  <a:sym typeface="Symbol"/>
                </a:endParaRPr>
              </a:p>
              <a:p>
                <a:pPr marL="342900" indent="-342900">
                  <a:buFont typeface="Symbol"/>
                  <a:buChar char="Þ"/>
                </a:pPr>
                <a:r>
                  <a:rPr lang="en-US" dirty="0" smtClean="0">
                    <a:sym typeface="Symbol"/>
                  </a:rPr>
                  <a:t>So for equally probably states, we just need to know how many there are</a:t>
                </a:r>
              </a:p>
            </p:txBody>
          </p:sp>
        </mc:Choice>
        <mc:Fallback xmlns="">
          <p:sp>
            <p:nvSpPr>
              <p:cNvPr id="8" name="Rectangle 7"/>
              <p:cNvSpPr>
                <a:spLocks noRot="1" noChangeAspect="1" noMove="1" noResize="1" noEditPoints="1" noAdjustHandles="1" noChangeArrowheads="1" noChangeShapeType="1" noTextEdit="1"/>
              </p:cNvSpPr>
              <p:nvPr/>
            </p:nvSpPr>
            <p:spPr>
              <a:xfrm>
                <a:off x="152400" y="818606"/>
                <a:ext cx="8763000" cy="5679888"/>
              </a:xfrm>
              <a:prstGeom prst="rect">
                <a:avLst/>
              </a:prstGeom>
              <a:blipFill rotWithShape="0">
                <a:blip r:embed="rId4"/>
                <a:stretch>
                  <a:fillRect l="-556" t="-536" b="-751"/>
                </a:stretch>
              </a:blipFill>
            </p:spPr>
            <p:txBody>
              <a:bodyPr/>
              <a:lstStyle/>
              <a:p>
                <a:r>
                  <a:rPr lang="en-US">
                    <a:noFill/>
                  </a:rPr>
                  <a:t> </a:t>
                </a:r>
              </a:p>
            </p:txBody>
          </p:sp>
        </mc:Fallback>
      </mc:AlternateContent>
      <p:pic>
        <p:nvPicPr>
          <p:cNvPr id="9" name="Picture 4" descr="redblackblocki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02013814"/>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p:cNvSpPr>
            <a:spLocks noGrp="1" noChangeArrowheads="1"/>
          </p:cNvSpPr>
          <p:nvPr>
            <p:ph type="title"/>
          </p:nvPr>
        </p:nvSpPr>
        <p:spPr>
          <a:xfrm>
            <a:off x="457200" y="12700"/>
            <a:ext cx="8229600" cy="825500"/>
          </a:xfrm>
        </p:spPr>
        <p:txBody>
          <a:bodyPr>
            <a:normAutofit/>
          </a:bodyPr>
          <a:lstStyle/>
          <a:p>
            <a:pPr eaLnBrk="1" hangingPunct="1"/>
            <a:r>
              <a:rPr lang="en-US" b="1" dirty="0" smtClean="0">
                <a:solidFill>
                  <a:srgbClr val="0000CC"/>
                </a:solidFill>
              </a:rPr>
              <a:t>Entropy—Special Cases</a:t>
            </a:r>
          </a:p>
        </p:txBody>
      </p:sp>
      <p:pic>
        <p:nvPicPr>
          <p:cNvPr id="15367" name="Picture 17"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8" name="Rectangle 7"/>
              <p:cNvSpPr/>
              <p:nvPr/>
            </p:nvSpPr>
            <p:spPr>
              <a:xfrm>
                <a:off x="152400" y="818606"/>
                <a:ext cx="8763000" cy="5224892"/>
              </a:xfrm>
              <a:prstGeom prst="rect">
                <a:avLst/>
              </a:prstGeom>
            </p:spPr>
            <p:txBody>
              <a:bodyPr wrap="square">
                <a:spAutoFit/>
              </a:bodyPr>
              <a:lstStyle/>
              <a:p>
                <a:r>
                  <a:rPr lang="en-US" dirty="0" smtClean="0"/>
                  <a:t>Suppose only one state (say </a:t>
                </a:r>
                <a:r>
                  <a:rPr lang="en-US" i="1" dirty="0" err="1" smtClean="0"/>
                  <a:t>i</a:t>
                </a:r>
                <a:r>
                  <a:rPr lang="en-US" i="1" dirty="0" smtClean="0"/>
                  <a:t> </a:t>
                </a:r>
                <a:r>
                  <a:rPr lang="en-US" dirty="0" smtClean="0"/>
                  <a:t>= 1) is possible: then </a:t>
                </a:r>
                <a14:m>
                  <m:oMath xmlns:m="http://schemas.openxmlformats.org/officeDocument/2006/math">
                    <m:sSub>
                      <m:sSubPr>
                        <m:ctrlPr>
                          <a:rPr lang="en-US" i="1">
                            <a:latin typeface="Cambria Math" panose="02040503050406030204" pitchFamily="18" charset="0"/>
                            <a:sym typeface="Symbol"/>
                          </a:rPr>
                        </m:ctrlPr>
                      </m:sSubPr>
                      <m:e>
                        <m:r>
                          <a:rPr lang="en-US" i="1">
                            <a:latin typeface="Cambria Math"/>
                            <a:sym typeface="Symbol"/>
                          </a:rPr>
                          <m:t>𝑝</m:t>
                        </m:r>
                      </m:e>
                      <m:sub>
                        <m:r>
                          <a:rPr lang="en-US" b="0" i="1" smtClean="0">
                            <a:latin typeface="Cambria Math"/>
                            <a:sym typeface="Symbol"/>
                          </a:rPr>
                          <m:t>1</m:t>
                        </m:r>
                      </m:sub>
                    </m:sSub>
                  </m:oMath>
                </a14:m>
                <a:r>
                  <a:rPr lang="en-US" dirty="0" smtClean="0"/>
                  <a:t>= 1 and </a:t>
                </a:r>
                <a14:m>
                  <m:oMath xmlns:m="http://schemas.openxmlformats.org/officeDocument/2006/math">
                    <m:sSub>
                      <m:sSubPr>
                        <m:ctrlPr>
                          <a:rPr lang="en-US" i="1">
                            <a:latin typeface="Cambria Math" panose="02040503050406030204" pitchFamily="18" charset="0"/>
                            <a:sym typeface="Symbol"/>
                          </a:rPr>
                        </m:ctrlPr>
                      </m:sSubPr>
                      <m:e>
                        <m:r>
                          <a:rPr lang="en-US" i="1">
                            <a:latin typeface="Cambria Math"/>
                            <a:sym typeface="Symbol"/>
                          </a:rPr>
                          <m:t>𝑝</m:t>
                        </m:r>
                      </m:e>
                      <m:sub>
                        <m:r>
                          <a:rPr lang="en-US" i="1">
                            <a:latin typeface="Cambria Math"/>
                            <a:sym typeface="Symbol"/>
                          </a:rPr>
                          <m:t>𝑖</m:t>
                        </m:r>
                      </m:sub>
                    </m:sSub>
                  </m:oMath>
                </a14:m>
                <a:r>
                  <a:rPr lang="en-US" dirty="0" smtClean="0"/>
                  <a:t>= 0 for </a:t>
                </a:r>
                <a:r>
                  <a:rPr lang="en-US" i="1" dirty="0" err="1" smtClean="0"/>
                  <a:t>i</a:t>
                </a:r>
                <a:r>
                  <a:rPr lang="en-US" dirty="0" smtClean="0"/>
                  <a:t>&lt;&gt;1</a:t>
                </a:r>
              </a:p>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𝑆</m:t>
                      </m:r>
                      <m:d>
                        <m:dPr>
                          <m:ctrlPr>
                            <a:rPr lang="en-US" b="0" i="1" smtClean="0">
                              <a:latin typeface="Cambria Math" panose="02040503050406030204" pitchFamily="18" charset="0"/>
                            </a:rPr>
                          </m:ctrlPr>
                        </m:dPr>
                        <m:e>
                          <m:d>
                            <m:dPr>
                              <m:begChr m:val="{"/>
                              <m:endChr m:val="}"/>
                              <m:ctrlPr>
                                <a:rPr lang="en-US" b="0" i="1" smtClean="0">
                                  <a:latin typeface="Cambria Math" panose="02040503050406030204" pitchFamily="18" charset="0"/>
                                </a:rPr>
                              </m:ctrlPr>
                            </m:dPr>
                            <m:e>
                              <m:sSub>
                                <m:sSubPr>
                                  <m:ctrlPr>
                                    <a:rPr lang="en-US" b="0" i="1" smtClean="0">
                                      <a:latin typeface="Cambria Math" panose="02040503050406030204" pitchFamily="18" charset="0"/>
                                    </a:rPr>
                                  </m:ctrlPr>
                                </m:sSubPr>
                                <m:e>
                                  <m:r>
                                    <a:rPr lang="en-US" b="0" i="1" smtClean="0">
                                      <a:latin typeface="Cambria Math" panose="02040503050406030204" pitchFamily="18" charset="0"/>
                                    </a:rPr>
                                    <m:t>𝑝</m:t>
                                  </m:r>
                                </m:e>
                                <m:sub>
                                  <m:r>
                                    <a:rPr lang="en-US" b="0" i="1" smtClean="0">
                                      <a:latin typeface="Cambria Math" panose="02040503050406030204" pitchFamily="18" charset="0"/>
                                    </a:rPr>
                                    <m:t>𝑖</m:t>
                                  </m:r>
                                </m:sub>
                              </m:sSub>
                            </m:e>
                          </m:d>
                        </m:e>
                      </m:d>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𝑘</m:t>
                          </m:r>
                        </m:e>
                        <m:sub>
                          <m:r>
                            <a:rPr lang="en-US" b="0" i="1" smtClean="0">
                              <a:latin typeface="Cambria Math" panose="02040503050406030204" pitchFamily="18" charset="0"/>
                            </a:rPr>
                            <m:t>𝐵</m:t>
                          </m:r>
                        </m:sub>
                      </m:sSub>
                      <m:nary>
                        <m:naryPr>
                          <m:chr m:val="∑"/>
                          <m:supHide m:val="on"/>
                          <m:ctrlPr>
                            <a:rPr lang="en-US" b="0" i="1" smtClean="0">
                              <a:latin typeface="Cambria Math" panose="02040503050406030204" pitchFamily="18" charset="0"/>
                            </a:rPr>
                          </m:ctrlPr>
                        </m:naryPr>
                        <m:sub>
                          <m:r>
                            <m:rPr>
                              <m:brk m:alnAt="7"/>
                            </m:rPr>
                            <a:rPr lang="en-US" b="0" i="1" smtClean="0">
                              <a:latin typeface="Cambria Math" panose="02040503050406030204" pitchFamily="18" charset="0"/>
                            </a:rPr>
                            <m:t>𝑖</m:t>
                          </m:r>
                        </m:sub>
                        <m:sup/>
                        <m:e>
                          <m:sSub>
                            <m:sSubPr>
                              <m:ctrlPr>
                                <a:rPr lang="en-US" b="0" i="1" smtClean="0">
                                  <a:latin typeface="Cambria Math" panose="02040503050406030204" pitchFamily="18" charset="0"/>
                                </a:rPr>
                              </m:ctrlPr>
                            </m:sSubPr>
                            <m:e>
                              <m:r>
                                <a:rPr lang="en-US" b="0" i="1" smtClean="0">
                                  <a:latin typeface="Cambria Math" panose="02040503050406030204" pitchFamily="18" charset="0"/>
                                </a:rPr>
                                <m:t>𝑝</m:t>
                              </m:r>
                            </m:e>
                            <m:sub>
                              <m:r>
                                <a:rPr lang="en-US" b="0" i="1" smtClean="0">
                                  <a:latin typeface="Cambria Math" panose="02040503050406030204" pitchFamily="18" charset="0"/>
                                </a:rPr>
                                <m:t>𝑖</m:t>
                              </m:r>
                            </m:sub>
                          </m:sSub>
                          <m:func>
                            <m:funcPr>
                              <m:ctrlPr>
                                <a:rPr lang="en-US" b="0" i="1" smtClean="0">
                                  <a:latin typeface="Cambria Math" panose="02040503050406030204" pitchFamily="18" charset="0"/>
                                </a:rPr>
                              </m:ctrlPr>
                            </m:funcPr>
                            <m:fName>
                              <m:r>
                                <m:rPr>
                                  <m:sty m:val="p"/>
                                </m:rPr>
                                <a:rPr lang="en-US" b="0" i="0" smtClean="0">
                                  <a:latin typeface="Cambria Math" panose="02040503050406030204" pitchFamily="18" charset="0"/>
                                </a:rPr>
                                <m:t>ln</m:t>
                              </m:r>
                            </m:fName>
                            <m:e>
                              <m:d>
                                <m:dPr>
                                  <m:ctrlPr>
                                    <a:rPr lang="en-US" b="0" i="1" smtClean="0">
                                      <a:latin typeface="Cambria Math" panose="02040503050406030204" pitchFamily="18" charset="0"/>
                                    </a:rPr>
                                  </m:ctrlPr>
                                </m:dPr>
                                <m:e>
                                  <m:sSub>
                                    <m:sSubPr>
                                      <m:ctrlPr>
                                        <a:rPr lang="en-US" b="0" i="1" smtClean="0">
                                          <a:latin typeface="Cambria Math" panose="02040503050406030204" pitchFamily="18" charset="0"/>
                                        </a:rPr>
                                      </m:ctrlPr>
                                    </m:sSubPr>
                                    <m:e>
                                      <m:r>
                                        <a:rPr lang="en-US" b="0" i="1" smtClean="0">
                                          <a:latin typeface="Cambria Math" panose="02040503050406030204" pitchFamily="18" charset="0"/>
                                        </a:rPr>
                                        <m:t>𝑝</m:t>
                                      </m:r>
                                    </m:e>
                                    <m:sub>
                                      <m:r>
                                        <a:rPr lang="en-US" b="0" i="1" smtClean="0">
                                          <a:latin typeface="Cambria Math" panose="02040503050406030204" pitchFamily="18" charset="0"/>
                                        </a:rPr>
                                        <m:t>𝑖</m:t>
                                      </m:r>
                                    </m:sub>
                                  </m:sSub>
                                </m:e>
                              </m:d>
                            </m:e>
                          </m:func>
                        </m:e>
                      </m:nary>
                    </m:oMath>
                  </m:oMathPara>
                </a14:m>
                <a:endParaRPr lang="en-US" b="0" i="1" dirty="0" smtClean="0">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𝑘</m:t>
                          </m:r>
                        </m:e>
                        <m:sub>
                          <m:r>
                            <a:rPr lang="en-US" b="0" i="1" smtClean="0">
                              <a:latin typeface="Cambria Math" panose="02040503050406030204" pitchFamily="18" charset="0"/>
                            </a:rPr>
                            <m:t>𝐵</m:t>
                          </m:r>
                        </m:sub>
                      </m:sSub>
                      <m:d>
                        <m:dPr>
                          <m:ctrlPr>
                            <a:rPr lang="en-US" b="0" i="1" smtClean="0">
                              <a:latin typeface="Cambria Math" panose="02040503050406030204" pitchFamily="18" charset="0"/>
                            </a:rPr>
                          </m:ctrlPr>
                        </m:dPr>
                        <m:e>
                          <m:sSub>
                            <m:sSubPr>
                              <m:ctrlPr>
                                <a:rPr lang="en-US" b="0" i="1" smtClean="0">
                                  <a:latin typeface="Cambria Math" panose="02040503050406030204" pitchFamily="18" charset="0"/>
                                </a:rPr>
                              </m:ctrlPr>
                            </m:sSubPr>
                            <m:e>
                              <m:r>
                                <a:rPr lang="en-US" b="0" i="1" smtClean="0">
                                  <a:latin typeface="Cambria Math" panose="02040503050406030204" pitchFamily="18" charset="0"/>
                                </a:rPr>
                                <m:t>𝑝</m:t>
                              </m:r>
                            </m:e>
                            <m:sub>
                              <m:r>
                                <a:rPr lang="en-US" b="0" i="1" smtClean="0">
                                  <a:latin typeface="Cambria Math" panose="02040503050406030204" pitchFamily="18" charset="0"/>
                                </a:rPr>
                                <m:t>1</m:t>
                              </m:r>
                            </m:sub>
                          </m:sSub>
                          <m:func>
                            <m:funcPr>
                              <m:ctrlPr>
                                <a:rPr lang="en-US" b="0" i="1" smtClean="0">
                                  <a:latin typeface="Cambria Math" panose="02040503050406030204" pitchFamily="18" charset="0"/>
                                </a:rPr>
                              </m:ctrlPr>
                            </m:funcPr>
                            <m:fName>
                              <m:r>
                                <m:rPr>
                                  <m:sty m:val="p"/>
                                </m:rPr>
                                <a:rPr lang="en-US" b="0" i="0" smtClean="0">
                                  <a:latin typeface="Cambria Math" panose="02040503050406030204" pitchFamily="18" charset="0"/>
                                </a:rPr>
                                <m:t>ln</m:t>
                              </m:r>
                            </m:fName>
                            <m:e>
                              <m:d>
                                <m:dPr>
                                  <m:ctrlPr>
                                    <a:rPr lang="en-US" b="0" i="1" smtClean="0">
                                      <a:latin typeface="Cambria Math" panose="02040503050406030204" pitchFamily="18" charset="0"/>
                                    </a:rPr>
                                  </m:ctrlPr>
                                </m:dPr>
                                <m:e>
                                  <m:sSub>
                                    <m:sSubPr>
                                      <m:ctrlPr>
                                        <a:rPr lang="en-US" b="0" i="1" smtClean="0">
                                          <a:latin typeface="Cambria Math" panose="02040503050406030204" pitchFamily="18" charset="0"/>
                                        </a:rPr>
                                      </m:ctrlPr>
                                    </m:sSubPr>
                                    <m:e>
                                      <m:r>
                                        <a:rPr lang="en-US" b="0" i="1" smtClean="0">
                                          <a:latin typeface="Cambria Math" panose="02040503050406030204" pitchFamily="18" charset="0"/>
                                        </a:rPr>
                                        <m:t>𝑝</m:t>
                                      </m:r>
                                    </m:e>
                                    <m:sub>
                                      <m:r>
                                        <a:rPr lang="en-US" b="0" i="1" smtClean="0">
                                          <a:latin typeface="Cambria Math" panose="02040503050406030204" pitchFamily="18" charset="0"/>
                                        </a:rPr>
                                        <m:t>1</m:t>
                                      </m:r>
                                    </m:sub>
                                  </m:sSub>
                                </m:e>
                              </m:d>
                            </m:e>
                          </m:func>
                          <m:r>
                            <a:rPr lang="en-US" b="0" i="1" smtClean="0">
                              <a:latin typeface="Cambria Math" panose="02040503050406030204" pitchFamily="18" charset="0"/>
                            </a:rPr>
                            <m:t>+</m:t>
                          </m:r>
                          <m:nary>
                            <m:naryPr>
                              <m:chr m:val="∑"/>
                              <m:supHide m:val="on"/>
                              <m:ctrlPr>
                                <a:rPr lang="en-US" i="1">
                                  <a:latin typeface="Cambria Math" panose="02040503050406030204" pitchFamily="18" charset="0"/>
                                </a:rPr>
                              </m:ctrlPr>
                            </m:naryPr>
                            <m:sub>
                              <m:r>
                                <m:rPr>
                                  <m:brk m:alnAt="7"/>
                                </m:rPr>
                                <a:rPr lang="en-US" i="1">
                                  <a:latin typeface="Cambria Math" panose="02040503050406030204" pitchFamily="18" charset="0"/>
                                </a:rPr>
                                <m:t>𝑖</m:t>
                              </m:r>
                              <m:r>
                                <a:rPr lang="en-US" b="0" i="1" smtClean="0">
                                  <a:latin typeface="Cambria Math" panose="02040503050406030204" pitchFamily="18" charset="0"/>
                                </a:rPr>
                                <m:t>≠1</m:t>
                              </m:r>
                            </m:sub>
                            <m:sup/>
                            <m:e>
                              <m:sSub>
                                <m:sSubPr>
                                  <m:ctrlPr>
                                    <a:rPr lang="en-US" i="1">
                                      <a:latin typeface="Cambria Math" panose="02040503050406030204" pitchFamily="18" charset="0"/>
                                    </a:rPr>
                                  </m:ctrlPr>
                                </m:sSubPr>
                                <m:e>
                                  <m:r>
                                    <a:rPr lang="en-US" i="1">
                                      <a:latin typeface="Cambria Math" panose="02040503050406030204" pitchFamily="18" charset="0"/>
                                    </a:rPr>
                                    <m:t>𝑝</m:t>
                                  </m:r>
                                </m:e>
                                <m:sub>
                                  <m:r>
                                    <a:rPr lang="en-US" i="1">
                                      <a:latin typeface="Cambria Math" panose="02040503050406030204" pitchFamily="18" charset="0"/>
                                    </a:rPr>
                                    <m:t>𝑖</m:t>
                                  </m:r>
                                </m:sub>
                              </m:sSub>
                              <m:func>
                                <m:funcPr>
                                  <m:ctrlPr>
                                    <a:rPr lang="en-US" i="1">
                                      <a:latin typeface="Cambria Math" panose="02040503050406030204" pitchFamily="18" charset="0"/>
                                    </a:rPr>
                                  </m:ctrlPr>
                                </m:funcPr>
                                <m:fName>
                                  <m:r>
                                    <m:rPr>
                                      <m:sty m:val="p"/>
                                    </m:rPr>
                                    <a:rPr lang="en-US">
                                      <a:latin typeface="Cambria Math" panose="02040503050406030204" pitchFamily="18" charset="0"/>
                                    </a:rPr>
                                    <m:t>ln</m:t>
                                  </m:r>
                                </m:fName>
                                <m:e>
                                  <m:d>
                                    <m:dPr>
                                      <m:ctrlPr>
                                        <a:rPr lang="en-US" i="1">
                                          <a:latin typeface="Cambria Math" panose="02040503050406030204" pitchFamily="18" charset="0"/>
                                        </a:rPr>
                                      </m:ctrlPr>
                                    </m:dPr>
                                    <m:e>
                                      <m:sSub>
                                        <m:sSubPr>
                                          <m:ctrlPr>
                                            <a:rPr lang="en-US" i="1">
                                              <a:latin typeface="Cambria Math" panose="02040503050406030204" pitchFamily="18" charset="0"/>
                                            </a:rPr>
                                          </m:ctrlPr>
                                        </m:sSubPr>
                                        <m:e>
                                          <m:r>
                                            <a:rPr lang="en-US" i="1">
                                              <a:latin typeface="Cambria Math" panose="02040503050406030204" pitchFamily="18" charset="0"/>
                                            </a:rPr>
                                            <m:t>𝑝</m:t>
                                          </m:r>
                                        </m:e>
                                        <m:sub>
                                          <m:r>
                                            <a:rPr lang="en-US" i="1">
                                              <a:latin typeface="Cambria Math" panose="02040503050406030204" pitchFamily="18" charset="0"/>
                                            </a:rPr>
                                            <m:t>𝑖</m:t>
                                          </m:r>
                                        </m:sub>
                                      </m:sSub>
                                    </m:e>
                                  </m:d>
                                </m:e>
                              </m:func>
                            </m:e>
                          </m:nary>
                        </m:e>
                      </m:d>
                    </m:oMath>
                  </m:oMathPara>
                </a14:m>
                <a:endParaRPr lang="en-US" dirty="0" smtClean="0"/>
              </a:p>
              <a:p>
                <a:endParaRPr lang="en-US" i="1" dirty="0">
                  <a:sym typeface="Symbol"/>
                </a:endParaRPr>
              </a:p>
              <a:p>
                <a:pPr/>
                <a14:m>
                  <m:oMathPara xmlns:m="http://schemas.openxmlformats.org/officeDocument/2006/math">
                    <m:oMathParaPr>
                      <m:jc m:val="left"/>
                    </m:oMathParaPr>
                    <m:oMath xmlns:m="http://schemas.openxmlformats.org/officeDocument/2006/math">
                      <m:r>
                        <m:rPr>
                          <m:nor/>
                        </m:rPr>
                        <a:rPr lang="en-US" b="0" i="1" dirty="0" smtClean="0">
                          <a:sym typeface="Symbol"/>
                        </a:rPr>
                        <m:t>−</m:t>
                      </m:r>
                      <m:r>
                        <m:rPr>
                          <m:nor/>
                        </m:rPr>
                        <a:rPr lang="en-US" i="1" dirty="0">
                          <a:sym typeface="Symbol"/>
                        </a:rPr>
                        <m:t>k</m:t>
                      </m:r>
                      <m:r>
                        <m:rPr>
                          <m:nor/>
                        </m:rPr>
                        <a:rPr lang="en-US" i="1" baseline="-25000" dirty="0">
                          <a:sym typeface="Symbol"/>
                        </a:rPr>
                        <m:t>B</m:t>
                      </m:r>
                      <m:r>
                        <a:rPr lang="en-US" i="1" baseline="-25000" dirty="0">
                          <a:latin typeface="Cambria Math"/>
                          <a:sym typeface="Symbol"/>
                        </a:rPr>
                        <m:t> </m:t>
                      </m:r>
                      <m:d>
                        <m:dPr>
                          <m:ctrlPr>
                            <a:rPr lang="en-US" i="1">
                              <a:latin typeface="Cambria Math" panose="02040503050406030204" pitchFamily="18" charset="0"/>
                              <a:sym typeface="Symbol"/>
                            </a:rPr>
                          </m:ctrlPr>
                        </m:dPr>
                        <m:e>
                          <m:r>
                            <a:rPr lang="en-US" b="0" i="1" smtClean="0">
                              <a:latin typeface="Cambria Math"/>
                              <a:sym typeface="Symbol"/>
                            </a:rPr>
                            <m:t>1 </m:t>
                          </m:r>
                          <m:r>
                            <m:rPr>
                              <m:nor/>
                            </m:rPr>
                            <a:rPr lang="en-US">
                              <a:latin typeface="Cambria Math"/>
                              <a:sym typeface="Symbol"/>
                            </a:rPr>
                            <m:t>ln</m:t>
                          </m:r>
                          <m:d>
                            <m:dPr>
                              <m:ctrlPr>
                                <a:rPr lang="en-US" i="1">
                                  <a:latin typeface="Cambria Math" panose="02040503050406030204" pitchFamily="18" charset="0"/>
                                  <a:sym typeface="Symbol"/>
                                </a:rPr>
                              </m:ctrlPr>
                            </m:dPr>
                            <m:e>
                              <m:r>
                                <a:rPr lang="en-US" b="0" i="1" smtClean="0">
                                  <a:latin typeface="Cambria Math"/>
                                  <a:sym typeface="Symbol"/>
                                </a:rPr>
                                <m:t>1</m:t>
                              </m:r>
                            </m:e>
                          </m:d>
                          <m:r>
                            <a:rPr lang="en-US" i="1">
                              <a:latin typeface="Cambria Math"/>
                              <a:sym typeface="Symbol"/>
                            </a:rPr>
                            <m:t>+</m:t>
                          </m:r>
                          <m:nary>
                            <m:naryPr>
                              <m:chr m:val="∑"/>
                              <m:supHide m:val="on"/>
                              <m:ctrlPr>
                                <a:rPr lang="en-US" i="1">
                                  <a:latin typeface="Cambria Math" panose="02040503050406030204" pitchFamily="18" charset="0"/>
                                  <a:sym typeface="Symbol"/>
                                </a:rPr>
                              </m:ctrlPr>
                            </m:naryPr>
                            <m:sub>
                              <m:r>
                                <a:rPr lang="en-US" i="1">
                                  <a:latin typeface="Cambria Math"/>
                                  <a:sym typeface="Symbol"/>
                                </a:rPr>
                                <m:t>𝑖</m:t>
                              </m:r>
                              <m:r>
                                <a:rPr lang="en-US" i="1">
                                  <a:latin typeface="Cambria Math"/>
                                  <a:ea typeface="Cambria Math"/>
                                  <a:sym typeface="Symbol"/>
                                </a:rPr>
                                <m:t>≠1</m:t>
                              </m:r>
                            </m:sub>
                            <m:sup/>
                            <m:e>
                              <m:r>
                                <a:rPr lang="en-US" b="0" i="1" smtClean="0">
                                  <a:latin typeface="Cambria Math"/>
                                  <a:sym typeface="Symbol"/>
                                </a:rPr>
                                <m:t>0 </m:t>
                              </m:r>
                              <m:r>
                                <m:rPr>
                                  <m:nor/>
                                </m:rPr>
                                <a:rPr lang="en-US">
                                  <a:latin typeface="Cambria Math"/>
                                  <a:sym typeface="Symbol"/>
                                </a:rPr>
                                <m:t>ln</m:t>
                              </m:r>
                              <m:d>
                                <m:dPr>
                                  <m:ctrlPr>
                                    <a:rPr lang="en-US" i="1">
                                      <a:latin typeface="Cambria Math" panose="02040503050406030204" pitchFamily="18" charset="0"/>
                                      <a:sym typeface="Symbol"/>
                                    </a:rPr>
                                  </m:ctrlPr>
                                </m:dPr>
                                <m:e>
                                  <m:r>
                                    <a:rPr lang="en-US" b="0" i="1" smtClean="0">
                                      <a:latin typeface="Cambria Math"/>
                                      <a:sym typeface="Symbol"/>
                                    </a:rPr>
                                    <m:t>0</m:t>
                                  </m:r>
                                </m:e>
                              </m:d>
                            </m:e>
                          </m:nary>
                        </m:e>
                      </m:d>
                      <m:r>
                        <a:rPr lang="en-US" b="0" i="1" smtClean="0">
                          <a:latin typeface="Cambria Math"/>
                          <a:sym typeface="Symbol"/>
                        </a:rPr>
                        <m:t>=0</m:t>
                      </m:r>
                    </m:oMath>
                  </m:oMathPara>
                </a14:m>
                <a:endParaRPr lang="en-US" b="0" dirty="0" smtClean="0">
                  <a:sym typeface="Symbol"/>
                </a:endParaRPr>
              </a:p>
              <a:p>
                <a:pPr marL="342900" indent="-342900">
                  <a:buFont typeface="Symbol"/>
                  <a:buChar char="Þ"/>
                </a:pPr>
                <a:endParaRPr lang="en-US" dirty="0">
                  <a:sym typeface="Symbol"/>
                </a:endParaRPr>
              </a:p>
              <a:p>
                <a:r>
                  <a:rPr lang="en-US" dirty="0"/>
                  <a:t>Suppose </a:t>
                </a:r>
                <a:r>
                  <a:rPr lang="en-US" dirty="0" smtClean="0"/>
                  <a:t>all states equally likely:</a:t>
                </a:r>
              </a:p>
              <a:p>
                <a:r>
                  <a:rPr lang="en-US" dirty="0" smtClean="0"/>
                  <a:t>For </a:t>
                </a:r>
                <a14:m>
                  <m:oMath xmlns:m="http://schemas.openxmlformats.org/officeDocument/2006/math">
                    <m:r>
                      <a:rPr lang="en-US" i="1" dirty="0" smtClean="0">
                        <a:latin typeface="Cambria Math" panose="02040503050406030204" pitchFamily="18" charset="0"/>
                      </a:rPr>
                      <m:t>𝑊</m:t>
                    </m:r>
                  </m:oMath>
                </a14:m>
                <a:r>
                  <a:rPr lang="en-US" i="1" dirty="0" smtClean="0"/>
                  <a:t> </a:t>
                </a:r>
                <a:r>
                  <a:rPr lang="en-US" dirty="0" smtClean="0"/>
                  <a:t>states</a:t>
                </a:r>
                <a:r>
                  <a:rPr lang="en-US" i="1" dirty="0" smtClean="0"/>
                  <a:t>, </a:t>
                </a:r>
                <a14:m>
                  <m:oMath xmlns:m="http://schemas.openxmlformats.org/officeDocument/2006/math">
                    <m:sSub>
                      <m:sSubPr>
                        <m:ctrlPr>
                          <a:rPr lang="en-US" i="1" dirty="0" smtClean="0">
                            <a:latin typeface="Cambria Math" panose="02040503050406030204" pitchFamily="18" charset="0"/>
                            <a:sym typeface="Symbol"/>
                          </a:rPr>
                        </m:ctrlPr>
                      </m:sSubPr>
                      <m:e>
                        <m:r>
                          <a:rPr lang="en-US" i="1" dirty="0" smtClean="0">
                            <a:latin typeface="Cambria Math" panose="02040503050406030204" pitchFamily="18" charset="0"/>
                            <a:sym typeface="Symbol"/>
                          </a:rPr>
                          <m:t>𝑝</m:t>
                        </m:r>
                      </m:e>
                      <m:sub>
                        <m:r>
                          <a:rPr lang="en-US" i="1" dirty="0" smtClean="0">
                            <a:latin typeface="Cambria Math" panose="02040503050406030204" pitchFamily="18" charset="0"/>
                            <a:sym typeface="Symbol"/>
                          </a:rPr>
                          <m:t>𝑖</m:t>
                        </m:r>
                      </m:sub>
                    </m:sSub>
                    <m:r>
                      <a:rPr lang="en-US" i="1" dirty="0" smtClean="0">
                        <a:latin typeface="Cambria Math" panose="02040503050406030204" pitchFamily="18" charset="0"/>
                      </a:rPr>
                      <m:t>=</m:t>
                    </m:r>
                    <m:f>
                      <m:fPr>
                        <m:ctrlPr>
                          <a:rPr lang="en-US" i="1" dirty="0" smtClean="0">
                            <a:latin typeface="Cambria Math" panose="02040503050406030204" pitchFamily="18" charset="0"/>
                          </a:rPr>
                        </m:ctrlPr>
                      </m:fPr>
                      <m:num>
                        <m:r>
                          <a:rPr lang="en-US" i="1" dirty="0" smtClean="0">
                            <a:latin typeface="Cambria Math" panose="02040503050406030204" pitchFamily="18" charset="0"/>
                          </a:rPr>
                          <m:t>1</m:t>
                        </m:r>
                      </m:num>
                      <m:den>
                        <m:r>
                          <a:rPr lang="en-US" i="1" dirty="0" smtClean="0">
                            <a:latin typeface="Cambria Math" panose="02040503050406030204" pitchFamily="18" charset="0"/>
                          </a:rPr>
                          <m:t>𝑊</m:t>
                        </m:r>
                      </m:den>
                    </m:f>
                  </m:oMath>
                </a14:m>
                <a:endParaRPr lang="en-US" i="1" dirty="0" smtClean="0"/>
              </a:p>
              <a:p>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𝑆</m:t>
                      </m:r>
                      <m:d>
                        <m:dPr>
                          <m:ctrlPr>
                            <a:rPr lang="en-US" i="1">
                              <a:latin typeface="Cambria Math" panose="02040503050406030204" pitchFamily="18" charset="0"/>
                            </a:rPr>
                          </m:ctrlPr>
                        </m:dPr>
                        <m:e>
                          <m:d>
                            <m:dPr>
                              <m:begChr m:val="{"/>
                              <m:endChr m:val="}"/>
                              <m:ctrlPr>
                                <a:rPr lang="en-US" i="1">
                                  <a:latin typeface="Cambria Math" panose="02040503050406030204" pitchFamily="18" charset="0"/>
                                </a:rPr>
                              </m:ctrlPr>
                            </m:dPr>
                            <m:e>
                              <m:sSub>
                                <m:sSubPr>
                                  <m:ctrlPr>
                                    <a:rPr lang="en-US" i="1">
                                      <a:latin typeface="Cambria Math" panose="02040503050406030204" pitchFamily="18" charset="0"/>
                                    </a:rPr>
                                  </m:ctrlPr>
                                </m:sSubPr>
                                <m:e>
                                  <m:r>
                                    <a:rPr lang="en-US" i="1">
                                      <a:latin typeface="Cambria Math" panose="02040503050406030204" pitchFamily="18" charset="0"/>
                                    </a:rPr>
                                    <m:t>𝑝</m:t>
                                  </m:r>
                                </m:e>
                                <m:sub>
                                  <m:r>
                                    <a:rPr lang="en-US" i="1">
                                      <a:latin typeface="Cambria Math" panose="02040503050406030204" pitchFamily="18" charset="0"/>
                                    </a:rPr>
                                    <m:t>𝑖</m:t>
                                  </m:r>
                                </m:sub>
                              </m:sSub>
                            </m:e>
                          </m:d>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𝐵</m:t>
                          </m:r>
                        </m:sub>
                      </m:sSub>
                      <m:nary>
                        <m:naryPr>
                          <m:chr m:val="∑"/>
                          <m:supHide m:val="on"/>
                          <m:ctrlPr>
                            <a:rPr lang="en-US" i="1">
                              <a:latin typeface="Cambria Math" panose="02040503050406030204" pitchFamily="18" charset="0"/>
                            </a:rPr>
                          </m:ctrlPr>
                        </m:naryPr>
                        <m:sub>
                          <m:r>
                            <m:rPr>
                              <m:brk m:alnAt="7"/>
                            </m:rPr>
                            <a:rPr lang="en-US" i="1">
                              <a:latin typeface="Cambria Math" panose="02040503050406030204" pitchFamily="18" charset="0"/>
                            </a:rPr>
                            <m:t>𝑖</m:t>
                          </m:r>
                        </m:sub>
                        <m:sup/>
                        <m:e>
                          <m:f>
                            <m:fPr>
                              <m:ctrlPr>
                                <a:rPr lang="en-US" b="0" i="1" smtClean="0">
                                  <a:latin typeface="Cambria Math" panose="02040503050406030204" pitchFamily="18" charset="0"/>
                                </a:rPr>
                              </m:ctrlPr>
                            </m:fPr>
                            <m:num>
                              <m:r>
                                <a:rPr lang="en-US" b="0" i="1" smtClean="0">
                                  <a:latin typeface="Cambria Math" panose="02040503050406030204" pitchFamily="18" charset="0"/>
                                </a:rPr>
                                <m:t>1</m:t>
                              </m:r>
                            </m:num>
                            <m:den>
                              <m:r>
                                <a:rPr lang="en-US" b="0" i="1" smtClean="0">
                                  <a:latin typeface="Cambria Math" panose="02040503050406030204" pitchFamily="18" charset="0"/>
                                </a:rPr>
                                <m:t>𝑊</m:t>
                              </m:r>
                            </m:den>
                          </m:f>
                          <m:func>
                            <m:funcPr>
                              <m:ctrlPr>
                                <a:rPr lang="en-US" i="1">
                                  <a:latin typeface="Cambria Math" panose="02040503050406030204" pitchFamily="18" charset="0"/>
                                </a:rPr>
                              </m:ctrlPr>
                            </m:funcPr>
                            <m:fName>
                              <m:r>
                                <m:rPr>
                                  <m:sty m:val="p"/>
                                </m:rPr>
                                <a:rPr lang="en-US">
                                  <a:latin typeface="Cambria Math" panose="02040503050406030204" pitchFamily="18" charset="0"/>
                                </a:rPr>
                                <m:t>ln</m:t>
                              </m:r>
                            </m:fName>
                            <m:e>
                              <m:d>
                                <m:dPr>
                                  <m:ctrlPr>
                                    <a:rPr lang="en-US" i="1">
                                      <a:latin typeface="Cambria Math" panose="02040503050406030204" pitchFamily="18" charset="0"/>
                                    </a:rPr>
                                  </m:ctrlPr>
                                </m:dPr>
                                <m:e>
                                  <m:f>
                                    <m:fPr>
                                      <m:ctrlPr>
                                        <a:rPr lang="en-US" b="0" i="1" smtClean="0">
                                          <a:latin typeface="Cambria Math" panose="02040503050406030204" pitchFamily="18" charset="0"/>
                                        </a:rPr>
                                      </m:ctrlPr>
                                    </m:fPr>
                                    <m:num>
                                      <m:r>
                                        <a:rPr lang="en-US" b="0" i="1" smtClean="0">
                                          <a:latin typeface="Cambria Math" panose="02040503050406030204" pitchFamily="18" charset="0"/>
                                        </a:rPr>
                                        <m:t>1</m:t>
                                      </m:r>
                                    </m:num>
                                    <m:den>
                                      <m:r>
                                        <a:rPr lang="en-US" b="0" i="1" smtClean="0">
                                          <a:latin typeface="Cambria Math" panose="02040503050406030204" pitchFamily="18" charset="0"/>
                                        </a:rPr>
                                        <m:t>𝑊</m:t>
                                      </m:r>
                                    </m:den>
                                  </m:f>
                                </m:e>
                              </m:d>
                            </m:e>
                          </m:func>
                        </m:e>
                      </m:nary>
                      <m:r>
                        <a:rPr lang="en-US" b="0" i="1" smtClean="0">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𝐵</m:t>
                          </m:r>
                        </m:sub>
                      </m:sSub>
                      <m:nary>
                        <m:naryPr>
                          <m:chr m:val="∑"/>
                          <m:supHide m:val="on"/>
                          <m:ctrlPr>
                            <a:rPr lang="en-US" i="1">
                              <a:latin typeface="Cambria Math" panose="02040503050406030204" pitchFamily="18" charset="0"/>
                            </a:rPr>
                          </m:ctrlPr>
                        </m:naryPr>
                        <m:sub>
                          <m:r>
                            <m:rPr>
                              <m:brk m:alnAt="7"/>
                            </m:rPr>
                            <a:rPr lang="en-US" i="1">
                              <a:latin typeface="Cambria Math" panose="02040503050406030204" pitchFamily="18" charset="0"/>
                            </a:rPr>
                            <m:t>𝑖</m:t>
                          </m:r>
                        </m:sub>
                        <m:sup/>
                        <m:e>
                          <m:f>
                            <m:fPr>
                              <m:ctrlPr>
                                <a:rPr lang="en-US" i="1">
                                  <a:latin typeface="Cambria Math" panose="02040503050406030204" pitchFamily="18" charset="0"/>
                                </a:rPr>
                              </m:ctrlPr>
                            </m:fPr>
                            <m:num>
                              <m:r>
                                <a:rPr lang="en-US" i="1">
                                  <a:latin typeface="Cambria Math" panose="02040503050406030204" pitchFamily="18" charset="0"/>
                                </a:rPr>
                                <m:t>1</m:t>
                              </m:r>
                            </m:num>
                            <m:den>
                              <m:r>
                                <a:rPr lang="en-US" i="1">
                                  <a:latin typeface="Cambria Math" panose="02040503050406030204" pitchFamily="18" charset="0"/>
                                </a:rPr>
                                <m:t>𝑊</m:t>
                              </m:r>
                            </m:den>
                          </m:f>
                          <m:func>
                            <m:funcPr>
                              <m:ctrlPr>
                                <a:rPr lang="en-US" i="1">
                                  <a:latin typeface="Cambria Math" panose="02040503050406030204" pitchFamily="18" charset="0"/>
                                </a:rPr>
                              </m:ctrlPr>
                            </m:funcPr>
                            <m:fName>
                              <m:r>
                                <m:rPr>
                                  <m:sty m:val="p"/>
                                </m:rPr>
                                <a:rPr lang="en-US">
                                  <a:latin typeface="Cambria Math" panose="02040503050406030204" pitchFamily="18" charset="0"/>
                                </a:rPr>
                                <m:t>ln</m:t>
                              </m:r>
                            </m:fName>
                            <m:e>
                              <m:d>
                                <m:dPr>
                                  <m:ctrlPr>
                                    <a:rPr lang="en-US" i="1">
                                      <a:latin typeface="Cambria Math" panose="02040503050406030204" pitchFamily="18" charset="0"/>
                                    </a:rPr>
                                  </m:ctrlPr>
                                </m:dPr>
                                <m:e>
                                  <m:r>
                                    <a:rPr lang="en-US" b="0" i="1" smtClean="0">
                                      <a:latin typeface="Cambria Math" panose="02040503050406030204" pitchFamily="18" charset="0"/>
                                    </a:rPr>
                                    <m:t>𝑊</m:t>
                                  </m:r>
                                </m:e>
                              </m:d>
                            </m:e>
                          </m:func>
                        </m:e>
                      </m:nary>
                    </m:oMath>
                  </m:oMathPara>
                </a14:m>
                <a:endParaRPr lang="en-US" i="1" dirty="0" smtClean="0">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𝐵</m:t>
                          </m:r>
                        </m:sub>
                      </m:sSub>
                      <m:r>
                        <a:rPr lang="en-US" b="0" i="1" smtClean="0">
                          <a:latin typeface="Cambria Math" panose="02040503050406030204" pitchFamily="18" charset="0"/>
                        </a:rPr>
                        <m:t>𝑊</m:t>
                      </m:r>
                      <m:f>
                        <m:fPr>
                          <m:ctrlPr>
                            <a:rPr lang="en-US" i="1">
                              <a:latin typeface="Cambria Math" panose="02040503050406030204" pitchFamily="18" charset="0"/>
                            </a:rPr>
                          </m:ctrlPr>
                        </m:fPr>
                        <m:num>
                          <m:r>
                            <a:rPr lang="en-US" i="1">
                              <a:latin typeface="Cambria Math" panose="02040503050406030204" pitchFamily="18" charset="0"/>
                            </a:rPr>
                            <m:t>1</m:t>
                          </m:r>
                        </m:num>
                        <m:den>
                          <m:r>
                            <a:rPr lang="en-US" i="1">
                              <a:latin typeface="Cambria Math" panose="02040503050406030204" pitchFamily="18" charset="0"/>
                            </a:rPr>
                            <m:t>𝑊</m:t>
                          </m:r>
                        </m:den>
                      </m:f>
                      <m:func>
                        <m:funcPr>
                          <m:ctrlPr>
                            <a:rPr lang="en-US" i="1">
                              <a:latin typeface="Cambria Math" panose="02040503050406030204" pitchFamily="18" charset="0"/>
                            </a:rPr>
                          </m:ctrlPr>
                        </m:funcPr>
                        <m:fName>
                          <m:r>
                            <m:rPr>
                              <m:sty m:val="p"/>
                            </m:rPr>
                            <a:rPr lang="en-US">
                              <a:latin typeface="Cambria Math" panose="02040503050406030204" pitchFamily="18" charset="0"/>
                            </a:rPr>
                            <m:t>ln</m:t>
                          </m:r>
                        </m:fName>
                        <m:e>
                          <m:d>
                            <m:dPr>
                              <m:ctrlPr>
                                <a:rPr lang="en-US" i="1">
                                  <a:latin typeface="Cambria Math" panose="02040503050406030204" pitchFamily="18" charset="0"/>
                                </a:rPr>
                              </m:ctrlPr>
                            </m:dPr>
                            <m:e>
                              <m:r>
                                <a:rPr lang="en-US" b="0" i="1" smtClean="0">
                                  <a:latin typeface="Cambria Math" panose="02040503050406030204" pitchFamily="18" charset="0"/>
                                </a:rPr>
                                <m:t>𝑊</m:t>
                              </m:r>
                            </m:e>
                          </m:d>
                        </m:e>
                      </m:func>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𝐵</m:t>
                          </m:r>
                        </m:sub>
                      </m:sSub>
                      <m:func>
                        <m:funcPr>
                          <m:ctrlPr>
                            <a:rPr lang="en-US" i="1">
                              <a:latin typeface="Cambria Math" panose="02040503050406030204" pitchFamily="18" charset="0"/>
                            </a:rPr>
                          </m:ctrlPr>
                        </m:funcPr>
                        <m:fName>
                          <m:r>
                            <m:rPr>
                              <m:sty m:val="p"/>
                            </m:rPr>
                            <a:rPr lang="en-US">
                              <a:latin typeface="Cambria Math" panose="02040503050406030204" pitchFamily="18" charset="0"/>
                            </a:rPr>
                            <m:t>ln</m:t>
                          </m:r>
                        </m:fName>
                        <m:e>
                          <m:d>
                            <m:dPr>
                              <m:ctrlPr>
                                <a:rPr lang="en-US" i="1">
                                  <a:latin typeface="Cambria Math" panose="02040503050406030204" pitchFamily="18" charset="0"/>
                                </a:rPr>
                              </m:ctrlPr>
                            </m:dPr>
                            <m:e>
                              <m:r>
                                <a:rPr lang="en-US" i="1">
                                  <a:latin typeface="Cambria Math" panose="02040503050406030204" pitchFamily="18" charset="0"/>
                                </a:rPr>
                                <m:t>𝑊</m:t>
                              </m:r>
                            </m:e>
                          </m:d>
                        </m:e>
                      </m:func>
                    </m:oMath>
                  </m:oMathPara>
                </a14:m>
                <a:endParaRPr lang="en-US" dirty="0">
                  <a:sym typeface="Symbol"/>
                </a:endParaRPr>
              </a:p>
              <a:p>
                <a:pPr marL="342900" indent="-342900">
                  <a:buFont typeface="Symbol"/>
                  <a:buChar char="Þ"/>
                </a:pPr>
                <a:r>
                  <a:rPr lang="en-US" dirty="0" smtClean="0">
                    <a:sym typeface="Symbol"/>
                  </a:rPr>
                  <a:t>So for equally probably states, we just need to know how many there are</a:t>
                </a:r>
              </a:p>
            </p:txBody>
          </p:sp>
        </mc:Choice>
        <mc:Fallback xmlns="">
          <p:sp>
            <p:nvSpPr>
              <p:cNvPr id="8" name="Rectangle 7"/>
              <p:cNvSpPr>
                <a:spLocks noRot="1" noChangeAspect="1" noMove="1" noResize="1" noEditPoints="1" noAdjustHandles="1" noChangeArrowheads="1" noChangeShapeType="1" noTextEdit="1"/>
              </p:cNvSpPr>
              <p:nvPr/>
            </p:nvSpPr>
            <p:spPr>
              <a:xfrm>
                <a:off x="152400" y="818606"/>
                <a:ext cx="8763000" cy="5224892"/>
              </a:xfrm>
              <a:prstGeom prst="rect">
                <a:avLst/>
              </a:prstGeom>
              <a:blipFill rotWithShape="0">
                <a:blip r:embed="rId4"/>
                <a:stretch>
                  <a:fillRect l="-556" t="-583" b="-933"/>
                </a:stretch>
              </a:blipFill>
            </p:spPr>
            <p:txBody>
              <a:bodyPr/>
              <a:lstStyle/>
              <a:p>
                <a:r>
                  <a:rPr lang="en-US">
                    <a:noFill/>
                  </a:rPr>
                  <a:t> </a:t>
                </a:r>
              </a:p>
            </p:txBody>
          </p:sp>
        </mc:Fallback>
      </mc:AlternateContent>
      <p:pic>
        <p:nvPicPr>
          <p:cNvPr id="9" name="Picture 4" descr="redblackblocki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 name="Group 5"/>
          <p:cNvGrpSpPr/>
          <p:nvPr/>
        </p:nvGrpSpPr>
        <p:grpSpPr>
          <a:xfrm>
            <a:off x="2342606" y="2480554"/>
            <a:ext cx="1786354" cy="1145233"/>
            <a:chOff x="1066800" y="1369367"/>
            <a:chExt cx="1786354" cy="1145233"/>
          </a:xfrm>
        </p:grpSpPr>
        <p:cxnSp>
          <p:nvCxnSpPr>
            <p:cNvPr id="7" name="Straight Arrow Connector 6"/>
            <p:cNvCxnSpPr/>
            <p:nvPr/>
          </p:nvCxnSpPr>
          <p:spPr bwMode="auto">
            <a:xfrm flipV="1">
              <a:off x="1066800" y="1600200"/>
              <a:ext cx="1447800" cy="914400"/>
            </a:xfrm>
            <a:prstGeom prst="straightConnector1">
              <a:avLst/>
            </a:prstGeom>
            <a:solidFill>
              <a:schemeClr val="accent1"/>
            </a:solidFill>
            <a:ln w="47625"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 name="TextBox 9"/>
            <p:cNvSpPr txBox="1"/>
            <p:nvPr/>
          </p:nvSpPr>
          <p:spPr>
            <a:xfrm>
              <a:off x="2514600" y="1369367"/>
              <a:ext cx="338554" cy="461665"/>
            </a:xfrm>
            <a:prstGeom prst="rect">
              <a:avLst/>
            </a:prstGeom>
            <a:noFill/>
          </p:spPr>
          <p:txBody>
            <a:bodyPr wrap="none" rtlCol="0">
              <a:spAutoFit/>
            </a:bodyPr>
            <a:lstStyle/>
            <a:p>
              <a:r>
                <a:rPr lang="en-US" dirty="0" smtClean="0">
                  <a:solidFill>
                    <a:srgbClr val="FF0000"/>
                  </a:solidFill>
                </a:rPr>
                <a:t>0</a:t>
              </a:r>
              <a:endParaRPr lang="en-US" dirty="0">
                <a:solidFill>
                  <a:srgbClr val="FF0000"/>
                </a:solidFill>
              </a:endParaRPr>
            </a:p>
          </p:txBody>
        </p:sp>
      </p:grpSp>
      <p:grpSp>
        <p:nvGrpSpPr>
          <p:cNvPr id="11" name="Group 10"/>
          <p:cNvGrpSpPr/>
          <p:nvPr/>
        </p:nvGrpSpPr>
        <p:grpSpPr>
          <a:xfrm>
            <a:off x="750018" y="2480554"/>
            <a:ext cx="1786354" cy="1145233"/>
            <a:chOff x="1066800" y="1369367"/>
            <a:chExt cx="1786354" cy="1145233"/>
          </a:xfrm>
        </p:grpSpPr>
        <p:cxnSp>
          <p:nvCxnSpPr>
            <p:cNvPr id="12" name="Straight Arrow Connector 11"/>
            <p:cNvCxnSpPr/>
            <p:nvPr/>
          </p:nvCxnSpPr>
          <p:spPr bwMode="auto">
            <a:xfrm flipV="1">
              <a:off x="1066800" y="1600200"/>
              <a:ext cx="1447800" cy="914400"/>
            </a:xfrm>
            <a:prstGeom prst="straightConnector1">
              <a:avLst/>
            </a:prstGeom>
            <a:solidFill>
              <a:schemeClr val="accent1"/>
            </a:solidFill>
            <a:ln w="47625"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3" name="TextBox 12"/>
            <p:cNvSpPr txBox="1"/>
            <p:nvPr/>
          </p:nvSpPr>
          <p:spPr>
            <a:xfrm>
              <a:off x="2514600" y="1369367"/>
              <a:ext cx="338554" cy="461665"/>
            </a:xfrm>
            <a:prstGeom prst="rect">
              <a:avLst/>
            </a:prstGeom>
            <a:noFill/>
          </p:spPr>
          <p:txBody>
            <a:bodyPr wrap="none" rtlCol="0">
              <a:spAutoFit/>
            </a:bodyPr>
            <a:lstStyle/>
            <a:p>
              <a:r>
                <a:rPr lang="en-US" dirty="0" smtClean="0">
                  <a:solidFill>
                    <a:srgbClr val="FF0000"/>
                  </a:solidFill>
                </a:rPr>
                <a:t>0</a:t>
              </a:r>
              <a:endParaRPr lang="en-US" dirty="0">
                <a:solidFill>
                  <a:srgbClr val="FF0000"/>
                </a:solidFill>
              </a:endParaRPr>
            </a:p>
          </p:txBody>
        </p:sp>
      </p:grpSp>
    </p:spTree>
    <p:extLst>
      <p:ext uri="{BB962C8B-B14F-4D97-AF65-F5344CB8AC3E}">
        <p14:creationId xmlns:p14="http://schemas.microsoft.com/office/powerpoint/2010/main" val="2936403"/>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p:cNvSpPr>
            <a:spLocks noGrp="1" noChangeArrowheads="1"/>
          </p:cNvSpPr>
          <p:nvPr>
            <p:ph type="title"/>
          </p:nvPr>
        </p:nvSpPr>
        <p:spPr>
          <a:xfrm>
            <a:off x="457200" y="12700"/>
            <a:ext cx="8229600" cy="825500"/>
          </a:xfrm>
        </p:spPr>
        <p:txBody>
          <a:bodyPr>
            <a:normAutofit/>
          </a:bodyPr>
          <a:lstStyle/>
          <a:p>
            <a:pPr eaLnBrk="1" hangingPunct="1"/>
            <a:r>
              <a:rPr lang="en-US" b="1" dirty="0" smtClean="0">
                <a:solidFill>
                  <a:srgbClr val="0000CC"/>
                </a:solidFill>
              </a:rPr>
              <a:t>Entropy—Example</a:t>
            </a:r>
          </a:p>
        </p:txBody>
      </p:sp>
      <p:pic>
        <p:nvPicPr>
          <p:cNvPr id="15367" name="Picture 17"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8" name="Rectangle 7"/>
              <p:cNvSpPr/>
              <p:nvPr/>
            </p:nvSpPr>
            <p:spPr>
              <a:xfrm>
                <a:off x="152400" y="818606"/>
                <a:ext cx="8763000" cy="3247492"/>
              </a:xfrm>
              <a:prstGeom prst="rect">
                <a:avLst/>
              </a:prstGeom>
            </p:spPr>
            <p:txBody>
              <a:bodyPr wrap="square">
                <a:spAutoFit/>
              </a:bodyPr>
              <a:lstStyle/>
              <a:p>
                <a:r>
                  <a:rPr lang="en-US" dirty="0" smtClean="0"/>
                  <a:t>Another simple example. Suppose we have two coins and care only about the number of heads. Then we have three states </a:t>
                </a:r>
              </a:p>
              <a:p>
                <a:r>
                  <a:rPr lang="en-US" dirty="0" smtClean="0"/>
                  <a:t>(H=0, 1 or 2) with probabilities ¼, ½, ¼.</a:t>
                </a:r>
              </a:p>
              <a:p>
                <a:endParaRPr lang="en-US" dirty="0"/>
              </a:p>
              <a:p>
                <a:r>
                  <a:rPr lang="en-US" dirty="0" smtClean="0"/>
                  <a:t>The entropy is:</a:t>
                </a:r>
              </a:p>
              <a:p>
                <a:endParaRPr lang="en-US" i="1" dirty="0"/>
              </a:p>
              <a:p>
                <a:pPr marL="342900" indent="-342900">
                  <a:buFont typeface="Symbol"/>
                  <a:buChar char="Þ"/>
                </a:pPr>
                <a:r>
                  <a:rPr lang="en-US" i="1" dirty="0" smtClean="0"/>
                  <a:t>S</a:t>
                </a:r>
                <a:r>
                  <a:rPr lang="en-US" dirty="0" smtClean="0"/>
                  <a:t> ({</a:t>
                </a:r>
                <a:r>
                  <a:rPr lang="en-US" i="1" dirty="0" smtClean="0"/>
                  <a:t>p</a:t>
                </a:r>
                <a:r>
                  <a:rPr lang="en-US" i="1" baseline="-25000" dirty="0" smtClean="0"/>
                  <a:t>i</a:t>
                </a:r>
                <a:r>
                  <a:rPr lang="en-US" dirty="0" smtClean="0"/>
                  <a:t>}) =  </a:t>
                </a:r>
                <a14:m>
                  <m:oMath xmlns:m="http://schemas.openxmlformats.org/officeDocument/2006/math">
                    <m:r>
                      <m:rPr>
                        <m:nor/>
                      </m:rPr>
                      <a:rPr lang="en-US" b="0" i="1" dirty="0" smtClean="0">
                        <a:latin typeface="Cambria Math"/>
                        <a:sym typeface="Symbol"/>
                      </a:rPr>
                      <m:t>−</m:t>
                    </m:r>
                    <m:r>
                      <m:rPr>
                        <m:nor/>
                      </m:rPr>
                      <a:rPr lang="en-US" i="1" dirty="0">
                        <a:sym typeface="Symbol"/>
                      </a:rPr>
                      <m:t>k</m:t>
                    </m:r>
                    <m:r>
                      <m:rPr>
                        <m:nor/>
                      </m:rPr>
                      <a:rPr lang="en-US" i="1" baseline="-25000" dirty="0">
                        <a:sym typeface="Symbol"/>
                      </a:rPr>
                      <m:t>B</m:t>
                    </m:r>
                    <m:nary>
                      <m:naryPr>
                        <m:chr m:val="∑"/>
                        <m:supHide m:val="on"/>
                        <m:ctrlPr>
                          <a:rPr lang="en-US" i="1">
                            <a:latin typeface="Cambria Math" panose="02040503050406030204" pitchFamily="18" charset="0"/>
                            <a:sym typeface="Symbol"/>
                          </a:rPr>
                        </m:ctrlPr>
                      </m:naryPr>
                      <m:sub>
                        <m:r>
                          <a:rPr lang="en-US" i="1">
                            <a:latin typeface="Cambria Math"/>
                            <a:sym typeface="Symbol"/>
                          </a:rPr>
                          <m:t>𝑖</m:t>
                        </m:r>
                      </m:sub>
                      <m:sup/>
                      <m:e>
                        <m:sSub>
                          <m:sSubPr>
                            <m:ctrlPr>
                              <a:rPr lang="en-US" i="1">
                                <a:latin typeface="Cambria Math" panose="02040503050406030204" pitchFamily="18" charset="0"/>
                                <a:sym typeface="Symbol"/>
                              </a:rPr>
                            </m:ctrlPr>
                          </m:sSubPr>
                          <m:e>
                            <m:r>
                              <a:rPr lang="en-US" i="1">
                                <a:latin typeface="Cambria Math"/>
                                <a:sym typeface="Symbol"/>
                              </a:rPr>
                              <m:t>𝑝</m:t>
                            </m:r>
                          </m:e>
                          <m:sub>
                            <m:r>
                              <a:rPr lang="en-US" i="1">
                                <a:latin typeface="Cambria Math"/>
                                <a:sym typeface="Symbol"/>
                              </a:rPr>
                              <m:t>𝑖</m:t>
                            </m:r>
                          </m:sub>
                        </m:sSub>
                        <m:r>
                          <m:rPr>
                            <m:nor/>
                          </m:rPr>
                          <a:rPr lang="en-US">
                            <a:latin typeface="Cambria Math"/>
                            <a:sym typeface="Symbol"/>
                          </a:rPr>
                          <m:t>ln</m:t>
                        </m:r>
                        <m:d>
                          <m:dPr>
                            <m:ctrlPr>
                              <a:rPr lang="en-US" i="1">
                                <a:latin typeface="Cambria Math" panose="02040503050406030204" pitchFamily="18" charset="0"/>
                                <a:sym typeface="Symbol"/>
                              </a:rPr>
                            </m:ctrlPr>
                          </m:dPr>
                          <m:e>
                            <m:sSub>
                              <m:sSubPr>
                                <m:ctrlPr>
                                  <a:rPr lang="en-US" i="1">
                                    <a:latin typeface="Cambria Math" panose="02040503050406030204" pitchFamily="18" charset="0"/>
                                    <a:sym typeface="Symbol"/>
                                  </a:rPr>
                                </m:ctrlPr>
                              </m:sSubPr>
                              <m:e>
                                <m:r>
                                  <a:rPr lang="en-US" i="1">
                                    <a:latin typeface="Cambria Math"/>
                                    <a:sym typeface="Symbol"/>
                                  </a:rPr>
                                  <m:t>𝑝</m:t>
                                </m:r>
                              </m:e>
                              <m:sub>
                                <m:r>
                                  <a:rPr lang="en-US" i="1">
                                    <a:latin typeface="Cambria Math"/>
                                    <a:sym typeface="Symbol"/>
                                  </a:rPr>
                                  <m:t>𝑖</m:t>
                                </m:r>
                              </m:sub>
                            </m:sSub>
                          </m:e>
                        </m:d>
                        <m:r>
                          <a:rPr lang="en-US" b="0" i="1" smtClean="0">
                            <a:latin typeface="Cambria Math"/>
                            <a:sym typeface="Symbol"/>
                          </a:rPr>
                          <m:t>=</m:t>
                        </m:r>
                        <m:r>
                          <m:rPr>
                            <m:nor/>
                          </m:rPr>
                          <a:rPr lang="en-US" b="0" i="1" smtClean="0">
                            <a:latin typeface="Cambria Math"/>
                            <a:sym typeface="Symbol"/>
                          </a:rPr>
                          <m:t>−</m:t>
                        </m:r>
                        <m:r>
                          <m:rPr>
                            <m:nor/>
                          </m:rPr>
                          <a:rPr lang="en-US" i="1" dirty="0">
                            <a:sym typeface="Symbol"/>
                          </a:rPr>
                          <m:t>k</m:t>
                        </m:r>
                        <m:r>
                          <m:rPr>
                            <m:nor/>
                          </m:rPr>
                          <a:rPr lang="en-US" i="1" baseline="-25000" dirty="0">
                            <a:sym typeface="Symbol"/>
                          </a:rPr>
                          <m:t>B</m:t>
                        </m:r>
                      </m:e>
                    </m:nary>
                    <m:d>
                      <m:dPr>
                        <m:ctrlPr>
                          <a:rPr lang="en-US" i="1" smtClean="0">
                            <a:latin typeface="Cambria Math" panose="02040503050406030204" pitchFamily="18" charset="0"/>
                            <a:sym typeface="Symbol"/>
                          </a:rPr>
                        </m:ctrlPr>
                      </m:dPr>
                      <m:e>
                        <m:r>
                          <m:rPr>
                            <m:nor/>
                          </m:rPr>
                          <a:rPr lang="en-US" dirty="0"/>
                          <m:t>¼</m:t>
                        </m:r>
                        <m:r>
                          <m:rPr>
                            <m:nor/>
                          </m:rPr>
                          <a:rPr lang="en-US">
                            <a:latin typeface="Cambria Math"/>
                            <a:sym typeface="Symbol"/>
                          </a:rPr>
                          <m:t>ln</m:t>
                        </m:r>
                        <m:d>
                          <m:dPr>
                            <m:ctrlPr>
                              <a:rPr lang="en-US" i="1">
                                <a:latin typeface="Cambria Math" panose="02040503050406030204" pitchFamily="18" charset="0"/>
                                <a:sym typeface="Symbol"/>
                              </a:rPr>
                            </m:ctrlPr>
                          </m:dPr>
                          <m:e>
                            <m:r>
                              <m:rPr>
                                <m:nor/>
                              </m:rPr>
                              <a:rPr lang="en-US" dirty="0"/>
                              <m:t>¼</m:t>
                            </m:r>
                          </m:e>
                        </m:d>
                        <m:r>
                          <a:rPr lang="en-US" b="0" i="1" smtClean="0">
                            <a:latin typeface="Cambria Math"/>
                            <a:sym typeface="Symbol"/>
                          </a:rPr>
                          <m:t>+</m:t>
                        </m:r>
                        <m:r>
                          <m:rPr>
                            <m:nor/>
                          </m:rPr>
                          <a:rPr lang="en-US" dirty="0"/>
                          <m:t>½</m:t>
                        </m:r>
                        <m:r>
                          <m:rPr>
                            <m:nor/>
                          </m:rPr>
                          <a:rPr lang="en-US">
                            <a:latin typeface="Cambria Math"/>
                            <a:sym typeface="Symbol"/>
                          </a:rPr>
                          <m:t>ln</m:t>
                        </m:r>
                        <m:d>
                          <m:dPr>
                            <m:ctrlPr>
                              <a:rPr lang="en-US" i="1">
                                <a:latin typeface="Cambria Math" panose="02040503050406030204" pitchFamily="18" charset="0"/>
                                <a:sym typeface="Symbol"/>
                              </a:rPr>
                            </m:ctrlPr>
                          </m:dPr>
                          <m:e>
                            <m:r>
                              <m:rPr>
                                <m:nor/>
                              </m:rPr>
                              <a:rPr lang="en-US" dirty="0"/>
                              <m:t>½</m:t>
                            </m:r>
                          </m:e>
                        </m:d>
                        <m:r>
                          <a:rPr lang="en-US" b="0" i="1" smtClean="0">
                            <a:latin typeface="Cambria Math"/>
                            <a:sym typeface="Symbol"/>
                          </a:rPr>
                          <m:t>+</m:t>
                        </m:r>
                        <m:r>
                          <m:rPr>
                            <m:nor/>
                          </m:rPr>
                          <a:rPr lang="en-US" dirty="0"/>
                          <m:t>¼</m:t>
                        </m:r>
                        <m:r>
                          <m:rPr>
                            <m:nor/>
                          </m:rPr>
                          <a:rPr lang="en-US">
                            <a:latin typeface="Cambria Math"/>
                            <a:sym typeface="Symbol"/>
                          </a:rPr>
                          <m:t>ln</m:t>
                        </m:r>
                        <m:d>
                          <m:dPr>
                            <m:ctrlPr>
                              <a:rPr lang="en-US" i="1">
                                <a:latin typeface="Cambria Math" panose="02040503050406030204" pitchFamily="18" charset="0"/>
                                <a:sym typeface="Symbol"/>
                              </a:rPr>
                            </m:ctrlPr>
                          </m:dPr>
                          <m:e>
                            <m:r>
                              <m:rPr>
                                <m:nor/>
                              </m:rPr>
                              <a:rPr lang="en-US" dirty="0"/>
                              <m:t>¼</m:t>
                            </m:r>
                          </m:e>
                        </m:d>
                      </m:e>
                    </m:d>
                  </m:oMath>
                </a14:m>
                <a:endParaRPr lang="en-US" dirty="0" smtClean="0">
                  <a:sym typeface="Symbol"/>
                </a:endParaRPr>
              </a:p>
              <a:p>
                <a:pPr marL="342900" indent="-342900">
                  <a:buFont typeface="Symbol"/>
                  <a:buChar char="Þ"/>
                </a:pPr>
                <a14:m>
                  <m:oMath xmlns:m="http://schemas.openxmlformats.org/officeDocument/2006/math">
                    <m:r>
                      <m:rPr>
                        <m:nor/>
                      </m:rPr>
                      <a:rPr lang="en-US" i="1" dirty="0">
                        <a:sym typeface="Symbol"/>
                      </a:rPr>
                      <m:t>k</m:t>
                    </m:r>
                    <m:r>
                      <m:rPr>
                        <m:nor/>
                      </m:rPr>
                      <a:rPr lang="en-US" i="1" baseline="-25000" dirty="0">
                        <a:sym typeface="Symbol"/>
                      </a:rPr>
                      <m:t>B</m:t>
                    </m:r>
                    <m:r>
                      <a:rPr lang="en-US" i="1" baseline="-25000" dirty="0">
                        <a:latin typeface="Cambria Math"/>
                        <a:sym typeface="Symbol"/>
                      </a:rPr>
                      <m:t> </m:t>
                    </m:r>
                    <m:d>
                      <m:dPr>
                        <m:ctrlPr>
                          <a:rPr lang="en-US" i="1">
                            <a:latin typeface="Cambria Math" panose="02040503050406030204" pitchFamily="18" charset="0"/>
                            <a:sym typeface="Symbol"/>
                          </a:rPr>
                        </m:ctrlPr>
                      </m:dPr>
                      <m:e>
                        <m:r>
                          <m:rPr>
                            <m:nor/>
                          </m:rPr>
                          <a:rPr lang="en-US" dirty="0"/>
                          <m:t>½</m:t>
                        </m:r>
                        <m:r>
                          <m:rPr>
                            <m:nor/>
                          </m:rPr>
                          <a:rPr lang="en-US">
                            <a:latin typeface="Cambria Math"/>
                            <a:sym typeface="Symbol"/>
                          </a:rPr>
                          <m:t>ln</m:t>
                        </m:r>
                        <m:d>
                          <m:dPr>
                            <m:ctrlPr>
                              <a:rPr lang="en-US" i="1">
                                <a:latin typeface="Cambria Math" panose="02040503050406030204" pitchFamily="18" charset="0"/>
                                <a:sym typeface="Symbol"/>
                              </a:rPr>
                            </m:ctrlPr>
                          </m:dPr>
                          <m:e>
                            <m:r>
                              <m:rPr>
                                <m:nor/>
                              </m:rPr>
                              <a:rPr lang="en-US" b="0" i="0" dirty="0" smtClean="0"/>
                              <m:t>4</m:t>
                            </m:r>
                          </m:e>
                        </m:d>
                        <m:r>
                          <a:rPr lang="en-US" i="1">
                            <a:latin typeface="Cambria Math"/>
                            <a:sym typeface="Symbol"/>
                          </a:rPr>
                          <m:t>+</m:t>
                        </m:r>
                        <m:r>
                          <m:rPr>
                            <m:nor/>
                          </m:rPr>
                          <a:rPr lang="en-US" dirty="0"/>
                          <m:t>½</m:t>
                        </m:r>
                        <m:r>
                          <m:rPr>
                            <m:nor/>
                          </m:rPr>
                          <a:rPr lang="en-US">
                            <a:latin typeface="Cambria Math"/>
                            <a:sym typeface="Symbol"/>
                          </a:rPr>
                          <m:t>ln</m:t>
                        </m:r>
                        <m:d>
                          <m:dPr>
                            <m:ctrlPr>
                              <a:rPr lang="en-US" i="1">
                                <a:latin typeface="Cambria Math" panose="02040503050406030204" pitchFamily="18" charset="0"/>
                                <a:sym typeface="Symbol"/>
                              </a:rPr>
                            </m:ctrlPr>
                          </m:dPr>
                          <m:e>
                            <m:r>
                              <m:rPr>
                                <m:nor/>
                              </m:rPr>
                              <a:rPr lang="en-US" b="0" i="0" dirty="0" smtClean="0"/>
                              <m:t>2</m:t>
                            </m:r>
                          </m:e>
                        </m:d>
                      </m:e>
                    </m:d>
                    <m:r>
                      <a:rPr lang="en-US" b="0" i="1" dirty="0" smtClean="0">
                        <a:latin typeface="Cambria Math"/>
                      </a:rPr>
                      <m:t>=</m:t>
                    </m:r>
                    <m:r>
                      <m:rPr>
                        <m:nor/>
                      </m:rPr>
                      <a:rPr lang="en-US" i="1" dirty="0">
                        <a:sym typeface="Symbol"/>
                      </a:rPr>
                      <m:t>k</m:t>
                    </m:r>
                    <m:r>
                      <m:rPr>
                        <m:nor/>
                      </m:rPr>
                      <a:rPr lang="en-US" i="1" baseline="-25000" dirty="0">
                        <a:sym typeface="Symbol"/>
                      </a:rPr>
                      <m:t>B</m:t>
                    </m:r>
                    <m:r>
                      <a:rPr lang="en-US" i="1" baseline="-25000" dirty="0">
                        <a:latin typeface="Cambria Math"/>
                        <a:sym typeface="Symbol"/>
                      </a:rPr>
                      <m:t> </m:t>
                    </m:r>
                    <m:d>
                      <m:dPr>
                        <m:ctrlPr>
                          <a:rPr lang="en-US" i="1">
                            <a:latin typeface="Cambria Math" panose="02040503050406030204" pitchFamily="18" charset="0"/>
                            <a:sym typeface="Symbol"/>
                          </a:rPr>
                        </m:ctrlPr>
                      </m:dPr>
                      <m:e>
                        <m:r>
                          <m:rPr>
                            <m:nor/>
                          </m:rPr>
                          <a:rPr lang="en-US">
                            <a:latin typeface="Cambria Math"/>
                            <a:sym typeface="Symbol"/>
                          </a:rPr>
                          <m:t>ln</m:t>
                        </m:r>
                        <m:d>
                          <m:dPr>
                            <m:ctrlPr>
                              <a:rPr lang="en-US" i="1">
                                <a:latin typeface="Cambria Math" panose="02040503050406030204" pitchFamily="18" charset="0"/>
                                <a:sym typeface="Symbol"/>
                              </a:rPr>
                            </m:ctrlPr>
                          </m:dPr>
                          <m:e>
                            <m:r>
                              <m:rPr>
                                <m:nor/>
                              </m:rPr>
                              <a:rPr lang="en-US" b="0" i="0" dirty="0" smtClean="0"/>
                              <m:t>2</m:t>
                            </m:r>
                          </m:e>
                        </m:d>
                        <m:r>
                          <a:rPr lang="en-US" i="1">
                            <a:latin typeface="Cambria Math"/>
                            <a:sym typeface="Symbol"/>
                          </a:rPr>
                          <m:t>+</m:t>
                        </m:r>
                        <m:r>
                          <m:rPr>
                            <m:nor/>
                          </m:rPr>
                          <a:rPr lang="en-US" dirty="0"/>
                          <m:t>½</m:t>
                        </m:r>
                        <m:r>
                          <m:rPr>
                            <m:nor/>
                          </m:rPr>
                          <a:rPr lang="en-US">
                            <a:latin typeface="Cambria Math"/>
                            <a:sym typeface="Symbol"/>
                          </a:rPr>
                          <m:t>ln</m:t>
                        </m:r>
                        <m:d>
                          <m:dPr>
                            <m:ctrlPr>
                              <a:rPr lang="en-US" i="1">
                                <a:latin typeface="Cambria Math" panose="02040503050406030204" pitchFamily="18" charset="0"/>
                                <a:sym typeface="Symbol"/>
                              </a:rPr>
                            </m:ctrlPr>
                          </m:dPr>
                          <m:e>
                            <m:r>
                              <m:rPr>
                                <m:nor/>
                              </m:rPr>
                              <a:rPr lang="en-US" dirty="0"/>
                              <m:t>2</m:t>
                            </m:r>
                          </m:e>
                        </m:d>
                      </m:e>
                    </m:d>
                    <m:r>
                      <m:rPr>
                        <m:nor/>
                      </m:rPr>
                      <a:rPr lang="en-US" b="0" i="1" dirty="0" smtClean="0">
                        <a:latin typeface="Cambria Math"/>
                      </a:rPr>
                      <m:t>= </m:t>
                    </m:r>
                    <m:r>
                      <m:rPr>
                        <m:nor/>
                      </m:rPr>
                      <a:rPr lang="en-US" i="1" dirty="0">
                        <a:sym typeface="Symbol"/>
                      </a:rPr>
                      <m:t>k</m:t>
                    </m:r>
                    <m:r>
                      <m:rPr>
                        <m:nor/>
                      </m:rPr>
                      <a:rPr lang="en-US" i="1" baseline="-25000" dirty="0">
                        <a:sym typeface="Symbol"/>
                      </a:rPr>
                      <m:t>B</m:t>
                    </m:r>
                    <m:f>
                      <m:fPr>
                        <m:ctrlPr>
                          <a:rPr lang="en-US" i="1" smtClean="0">
                            <a:latin typeface="Cambria Math" panose="02040503050406030204" pitchFamily="18" charset="0"/>
                            <a:sym typeface="Symbol"/>
                          </a:rPr>
                        </m:ctrlPr>
                      </m:fPr>
                      <m:num>
                        <m:r>
                          <a:rPr lang="en-US" b="0" i="1" smtClean="0">
                            <a:latin typeface="Cambria Math"/>
                            <a:sym typeface="Symbol"/>
                          </a:rPr>
                          <m:t>3</m:t>
                        </m:r>
                      </m:num>
                      <m:den>
                        <m:r>
                          <a:rPr lang="en-US" b="0" i="1" smtClean="0">
                            <a:latin typeface="Cambria Math"/>
                            <a:sym typeface="Symbol"/>
                          </a:rPr>
                          <m:t>2</m:t>
                        </m:r>
                      </m:den>
                    </m:f>
                    <m:r>
                      <m:rPr>
                        <m:nor/>
                      </m:rPr>
                      <a:rPr lang="en-US" b="0" i="0" smtClean="0">
                        <a:latin typeface="Cambria Math"/>
                        <a:sym typeface="Symbol"/>
                      </a:rPr>
                      <m:t>l</m:t>
                    </m:r>
                    <m:r>
                      <m:rPr>
                        <m:nor/>
                      </m:rPr>
                      <a:rPr lang="en-US">
                        <a:latin typeface="Cambria Math"/>
                        <a:sym typeface="Symbol"/>
                      </a:rPr>
                      <m:t>n</m:t>
                    </m:r>
                    <m:d>
                      <m:dPr>
                        <m:ctrlPr>
                          <a:rPr lang="en-US" i="1">
                            <a:latin typeface="Cambria Math" panose="02040503050406030204" pitchFamily="18" charset="0"/>
                            <a:sym typeface="Symbol"/>
                          </a:rPr>
                        </m:ctrlPr>
                      </m:dPr>
                      <m:e>
                        <m:r>
                          <m:rPr>
                            <m:nor/>
                          </m:rPr>
                          <a:rPr lang="en-US" dirty="0"/>
                          <m:t>2</m:t>
                        </m:r>
                      </m:e>
                    </m:d>
                  </m:oMath>
                </a14:m>
                <a:endParaRPr lang="en-US" dirty="0">
                  <a:sym typeface="Symbol"/>
                </a:endParaRPr>
              </a:p>
            </p:txBody>
          </p:sp>
        </mc:Choice>
        <mc:Fallback xmlns="">
          <p:sp>
            <p:nvSpPr>
              <p:cNvPr id="8" name="Rectangle 7"/>
              <p:cNvSpPr>
                <a:spLocks noRot="1" noChangeAspect="1" noMove="1" noResize="1" noEditPoints="1" noAdjustHandles="1" noChangeArrowheads="1" noChangeShapeType="1" noTextEdit="1"/>
              </p:cNvSpPr>
              <p:nvPr/>
            </p:nvSpPr>
            <p:spPr>
              <a:xfrm>
                <a:off x="152400" y="818606"/>
                <a:ext cx="8763000" cy="3247492"/>
              </a:xfrm>
              <a:prstGeom prst="rect">
                <a:avLst/>
              </a:prstGeom>
              <a:blipFill rotWithShape="0">
                <a:blip r:embed="rId4"/>
                <a:stretch>
                  <a:fillRect l="-1113" t="-1501"/>
                </a:stretch>
              </a:blipFill>
            </p:spPr>
            <p:txBody>
              <a:bodyPr/>
              <a:lstStyle/>
              <a:p>
                <a:r>
                  <a:rPr lang="en-US">
                    <a:noFill/>
                  </a:rPr>
                  <a:t> </a:t>
                </a:r>
              </a:p>
            </p:txBody>
          </p:sp>
        </mc:Fallback>
      </mc:AlternateContent>
      <p:pic>
        <p:nvPicPr>
          <p:cNvPr id="9" name="Picture 4" descr="redblackblocki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06117321"/>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p:cNvSpPr>
            <a:spLocks noGrp="1" noChangeArrowheads="1"/>
          </p:cNvSpPr>
          <p:nvPr>
            <p:ph type="title"/>
          </p:nvPr>
        </p:nvSpPr>
        <p:spPr>
          <a:xfrm>
            <a:off x="0" y="12700"/>
            <a:ext cx="9144000" cy="825500"/>
          </a:xfrm>
        </p:spPr>
        <p:txBody>
          <a:bodyPr>
            <a:normAutofit/>
          </a:bodyPr>
          <a:lstStyle/>
          <a:p>
            <a:pPr eaLnBrk="1" hangingPunct="1"/>
            <a:r>
              <a:rPr lang="en-US" sz="3600" b="1" dirty="0" smtClean="0">
                <a:solidFill>
                  <a:srgbClr val="0000CC"/>
                </a:solidFill>
              </a:rPr>
              <a:t>Entropy—Example: Promoters on DNA</a:t>
            </a:r>
          </a:p>
        </p:txBody>
      </p:sp>
      <p:pic>
        <p:nvPicPr>
          <p:cNvPr id="15367" name="Picture 17"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8" name="Rectangle 7"/>
              <p:cNvSpPr/>
              <p:nvPr/>
            </p:nvSpPr>
            <p:spPr>
              <a:xfrm>
                <a:off x="152400" y="818606"/>
                <a:ext cx="8839200" cy="5480218"/>
              </a:xfrm>
              <a:prstGeom prst="rect">
                <a:avLst/>
              </a:prstGeom>
            </p:spPr>
            <p:txBody>
              <a:bodyPr wrap="square">
                <a:spAutoFit/>
              </a:bodyPr>
              <a:lstStyle/>
              <a:p>
                <a:r>
                  <a:rPr lang="en-US" sz="2200" dirty="0" smtClean="0"/>
                  <a:t>For a length of DNA with </a:t>
                </a:r>
                <a:r>
                  <a:rPr lang="en-US" sz="2200" i="1" dirty="0" smtClean="0"/>
                  <a:t>N </a:t>
                </a:r>
                <a:r>
                  <a:rPr lang="en-US" sz="2200" dirty="0" smtClean="0"/>
                  <a:t>places where </a:t>
                </a:r>
                <a:r>
                  <a:rPr lang="en-US" sz="2200" i="1" dirty="0" err="1" smtClean="0"/>
                  <a:t>N</a:t>
                </a:r>
                <a:r>
                  <a:rPr lang="en-US" sz="2200" i="1" baseline="-25000" dirty="0" err="1" smtClean="0"/>
                  <a:t>p</a:t>
                </a:r>
                <a:r>
                  <a:rPr lang="en-US" sz="2200" dirty="0" smtClean="0"/>
                  <a:t> promoters will bind randomly</a:t>
                </a:r>
              </a:p>
              <a:p>
                <a:endParaRPr lang="en-US" sz="2200" dirty="0" smtClean="0"/>
              </a:p>
              <a:p>
                <a:r>
                  <a:rPr lang="en-US" sz="2200" dirty="0" smtClean="0"/>
                  <a:t>For the first promoter, we have </a:t>
                </a:r>
                <a:r>
                  <a:rPr lang="en-US" sz="2200" i="1" dirty="0" smtClean="0"/>
                  <a:t>N</a:t>
                </a:r>
                <a:r>
                  <a:rPr lang="en-US" sz="2200" dirty="0" smtClean="0"/>
                  <a:t> possible sites, for the second </a:t>
                </a:r>
                <a:r>
                  <a:rPr lang="en-US" sz="2200" i="1" dirty="0" smtClean="0"/>
                  <a:t>N</a:t>
                </a:r>
                <a:r>
                  <a:rPr lang="en-US" sz="2200" dirty="0" smtClean="0"/>
                  <a:t>-1, down to </a:t>
                </a:r>
                <a:r>
                  <a:rPr lang="en-US" sz="2200" i="1" dirty="0" smtClean="0"/>
                  <a:t>N</a:t>
                </a:r>
                <a:r>
                  <a:rPr lang="en-US" sz="2200" dirty="0" smtClean="0"/>
                  <a:t>-</a:t>
                </a:r>
                <a:r>
                  <a:rPr lang="en-US" sz="2200" i="1" dirty="0" smtClean="0"/>
                  <a:t>N</a:t>
                </a:r>
                <a:r>
                  <a:rPr lang="en-US" sz="2200" i="1" baseline="-25000" dirty="0" smtClean="0"/>
                  <a:t>p</a:t>
                </a:r>
                <a:r>
                  <a:rPr lang="en-US" sz="2200" dirty="0" smtClean="0"/>
                  <a:t>+1</a:t>
                </a:r>
              </a:p>
              <a:p>
                <a:endParaRPr lang="en-US" sz="2200" dirty="0"/>
              </a:p>
              <a:p>
                <a:r>
                  <a:rPr lang="en-US" sz="2200" dirty="0" smtClean="0"/>
                  <a:t>So the total number of states is </a:t>
                </a:r>
                <a14:m>
                  <m:oMath xmlns:m="http://schemas.openxmlformats.org/officeDocument/2006/math">
                    <m:r>
                      <a:rPr lang="en-US" sz="2200" b="0" i="1" smtClean="0">
                        <a:latin typeface="Cambria Math"/>
                      </a:rPr>
                      <m:t>𝑁</m:t>
                    </m:r>
                    <m:d>
                      <m:dPr>
                        <m:ctrlPr>
                          <a:rPr lang="en-US" sz="2200" b="0" i="1" smtClean="0">
                            <a:latin typeface="Cambria Math" panose="02040503050406030204" pitchFamily="18" charset="0"/>
                          </a:rPr>
                        </m:ctrlPr>
                      </m:dPr>
                      <m:e>
                        <m:r>
                          <a:rPr lang="en-US" sz="2200" b="0" i="1" smtClean="0">
                            <a:latin typeface="Cambria Math"/>
                          </a:rPr>
                          <m:t>𝑁</m:t>
                        </m:r>
                        <m:r>
                          <a:rPr lang="en-US" sz="2200" b="0" i="1" smtClean="0">
                            <a:latin typeface="Cambria Math"/>
                          </a:rPr>
                          <m:t>−1</m:t>
                        </m:r>
                      </m:e>
                    </m:d>
                    <m:d>
                      <m:dPr>
                        <m:ctrlPr>
                          <a:rPr lang="en-US" sz="2200" b="0" i="1" smtClean="0">
                            <a:latin typeface="Cambria Math" panose="02040503050406030204" pitchFamily="18" charset="0"/>
                          </a:rPr>
                        </m:ctrlPr>
                      </m:dPr>
                      <m:e>
                        <m:r>
                          <a:rPr lang="en-US" sz="2200" b="0" i="1" smtClean="0">
                            <a:latin typeface="Cambria Math"/>
                          </a:rPr>
                          <m:t>𝑁</m:t>
                        </m:r>
                        <m:r>
                          <a:rPr lang="en-US" sz="2200" b="0" i="1" smtClean="0">
                            <a:latin typeface="Cambria Math"/>
                          </a:rPr>
                          <m:t>−2</m:t>
                        </m:r>
                      </m:e>
                    </m:d>
                    <m:r>
                      <a:rPr lang="en-US" sz="2200" b="0" i="1" smtClean="0">
                        <a:latin typeface="Cambria Math"/>
                        <a:ea typeface="Cambria Math"/>
                      </a:rPr>
                      <m:t>⋯</m:t>
                    </m:r>
                  </m:oMath>
                </a14:m>
                <a:r>
                  <a:rPr lang="en-US" sz="2200" dirty="0"/>
                  <a:t> </a:t>
                </a:r>
                <a14:m>
                  <m:oMath xmlns:m="http://schemas.openxmlformats.org/officeDocument/2006/math">
                    <m:d>
                      <m:dPr>
                        <m:ctrlPr>
                          <a:rPr lang="en-US" sz="2200" i="1">
                            <a:latin typeface="Cambria Math" panose="02040503050406030204" pitchFamily="18" charset="0"/>
                          </a:rPr>
                        </m:ctrlPr>
                      </m:dPr>
                      <m:e>
                        <m:r>
                          <a:rPr lang="en-US" sz="2200" i="1">
                            <a:latin typeface="Cambria Math"/>
                          </a:rPr>
                          <m:t>𝑁</m:t>
                        </m:r>
                        <m:r>
                          <a:rPr lang="en-US" sz="2200" i="1">
                            <a:latin typeface="Cambria Math"/>
                          </a:rPr>
                          <m:t>−</m:t>
                        </m:r>
                        <m:sSub>
                          <m:sSubPr>
                            <m:ctrlPr>
                              <a:rPr lang="en-US" sz="2200" i="1" smtClean="0">
                                <a:latin typeface="Cambria Math" panose="02040503050406030204" pitchFamily="18" charset="0"/>
                              </a:rPr>
                            </m:ctrlPr>
                          </m:sSubPr>
                          <m:e>
                            <m:r>
                              <a:rPr lang="en-US" sz="2200" b="0" i="1" smtClean="0">
                                <a:latin typeface="Cambria Math" panose="02040503050406030204" pitchFamily="18" charset="0"/>
                              </a:rPr>
                              <m:t>𝑁</m:t>
                            </m:r>
                          </m:e>
                          <m:sub>
                            <m:r>
                              <a:rPr lang="en-US" sz="2200" b="0" i="1" smtClean="0">
                                <a:latin typeface="Cambria Math"/>
                              </a:rPr>
                              <m:t>𝑝</m:t>
                            </m:r>
                          </m:sub>
                        </m:sSub>
                        <m:r>
                          <a:rPr lang="en-US" sz="2200" b="0" i="1" smtClean="0">
                            <a:latin typeface="Cambria Math"/>
                          </a:rPr>
                          <m:t>+1</m:t>
                        </m:r>
                      </m:e>
                    </m:d>
                    <m:r>
                      <a:rPr lang="en-US" sz="2200" b="0" i="1" smtClean="0">
                        <a:latin typeface="Cambria Math"/>
                      </a:rPr>
                      <m:t>=</m:t>
                    </m:r>
                    <m:f>
                      <m:fPr>
                        <m:ctrlPr>
                          <a:rPr lang="en-US" sz="2200" b="0" i="1" smtClean="0">
                            <a:latin typeface="Cambria Math" panose="02040503050406030204" pitchFamily="18" charset="0"/>
                          </a:rPr>
                        </m:ctrlPr>
                      </m:fPr>
                      <m:num>
                        <m:r>
                          <a:rPr lang="en-US" sz="2200" b="0" i="1" smtClean="0">
                            <a:latin typeface="Cambria Math"/>
                          </a:rPr>
                          <m:t>𝑁</m:t>
                        </m:r>
                        <m:r>
                          <a:rPr lang="en-US" sz="2200" b="0" i="1" smtClean="0">
                            <a:latin typeface="Cambria Math"/>
                          </a:rPr>
                          <m:t>!</m:t>
                        </m:r>
                      </m:num>
                      <m:den>
                        <m:d>
                          <m:dPr>
                            <m:ctrlPr>
                              <a:rPr lang="en-US" sz="2200" i="1">
                                <a:latin typeface="Cambria Math" panose="02040503050406030204" pitchFamily="18" charset="0"/>
                              </a:rPr>
                            </m:ctrlPr>
                          </m:dPr>
                          <m:e>
                            <m:r>
                              <a:rPr lang="en-US" sz="2200" i="1">
                                <a:latin typeface="Cambria Math"/>
                              </a:rPr>
                              <m:t>𝑁</m:t>
                            </m:r>
                            <m:r>
                              <a:rPr lang="en-US" sz="2200" i="1">
                                <a:latin typeface="Cambria Math"/>
                              </a:rPr>
                              <m:t>−</m:t>
                            </m:r>
                            <m:sSub>
                              <m:sSubPr>
                                <m:ctrlPr>
                                  <a:rPr lang="en-US" sz="2200" i="1">
                                    <a:latin typeface="Cambria Math" panose="02040503050406030204" pitchFamily="18" charset="0"/>
                                  </a:rPr>
                                </m:ctrlPr>
                              </m:sSubPr>
                              <m:e>
                                <m:r>
                                  <a:rPr lang="en-US" sz="2200" i="1">
                                    <a:latin typeface="Cambria Math"/>
                                  </a:rPr>
                                  <m:t>𝑁</m:t>
                                </m:r>
                              </m:e>
                              <m:sub>
                                <m:r>
                                  <a:rPr lang="en-US" sz="2200" i="1">
                                    <a:latin typeface="Cambria Math"/>
                                  </a:rPr>
                                  <m:t>𝑝</m:t>
                                </m:r>
                              </m:sub>
                            </m:sSub>
                          </m:e>
                        </m:d>
                        <m:r>
                          <a:rPr lang="en-US" sz="2200" b="0" i="1" smtClean="0">
                            <a:latin typeface="Cambria Math"/>
                          </a:rPr>
                          <m:t>!</m:t>
                        </m:r>
                      </m:den>
                    </m:f>
                  </m:oMath>
                </a14:m>
                <a:endParaRPr lang="en-US" sz="2200" dirty="0" smtClean="0"/>
              </a:p>
              <a:p>
                <a:endParaRPr lang="en-US" sz="2200" dirty="0" smtClean="0"/>
              </a:p>
              <a:p>
                <a:r>
                  <a:rPr lang="en-US" sz="2200" dirty="0" smtClean="0"/>
                  <a:t>The order of the promoters doesn’t matter so we need to divide by their number of possible arrangements </a:t>
                </a:r>
                <a:r>
                  <a:rPr lang="en-US" sz="2200" i="1" dirty="0" err="1" smtClean="0"/>
                  <a:t>N</a:t>
                </a:r>
                <a:r>
                  <a:rPr lang="en-US" sz="2200" i="1" baseline="-25000" dirty="0" err="1" smtClean="0"/>
                  <a:t>p</a:t>
                </a:r>
                <a14:m>
                  <m:oMath xmlns:m="http://schemas.openxmlformats.org/officeDocument/2006/math">
                    <m:r>
                      <a:rPr lang="en-US" sz="2200" b="0" i="0" smtClean="0">
                        <a:latin typeface="Cambria Math"/>
                      </a:rPr>
                      <m:t>!</m:t>
                    </m:r>
                  </m:oMath>
                </a14:m>
                <a:endParaRPr lang="en-US" sz="2200" b="0" i="1" dirty="0" smtClean="0"/>
              </a:p>
              <a:p>
                <a:endParaRPr lang="en-US" sz="2200" dirty="0" smtClean="0"/>
              </a:p>
              <a:p>
                <a:r>
                  <a:rPr lang="en-US" sz="2200" dirty="0" smtClean="0"/>
                  <a:t>So </a:t>
                </a:r>
                <a14:m>
                  <m:oMath xmlns:m="http://schemas.openxmlformats.org/officeDocument/2006/math">
                    <m:r>
                      <a:rPr lang="en-US" sz="2200" b="0" i="1" smtClean="0">
                        <a:latin typeface="Cambria Math"/>
                      </a:rPr>
                      <m:t>𝑊</m:t>
                    </m:r>
                    <m:r>
                      <a:rPr lang="en-US" sz="2200" i="1">
                        <a:latin typeface="Cambria Math"/>
                      </a:rPr>
                      <m:t>=</m:t>
                    </m:r>
                    <m:f>
                      <m:fPr>
                        <m:ctrlPr>
                          <a:rPr lang="en-US" sz="2200" i="1">
                            <a:latin typeface="Cambria Math" panose="02040503050406030204" pitchFamily="18" charset="0"/>
                          </a:rPr>
                        </m:ctrlPr>
                      </m:fPr>
                      <m:num>
                        <m:r>
                          <a:rPr lang="en-US" sz="2200" i="1">
                            <a:latin typeface="Cambria Math"/>
                          </a:rPr>
                          <m:t>𝑁</m:t>
                        </m:r>
                        <m:r>
                          <a:rPr lang="en-US" sz="2200" i="1">
                            <a:latin typeface="Cambria Math"/>
                          </a:rPr>
                          <m:t>!</m:t>
                        </m:r>
                      </m:num>
                      <m:den>
                        <m:sSub>
                          <m:sSubPr>
                            <m:ctrlPr>
                              <a:rPr lang="en-US" sz="2200" i="1">
                                <a:latin typeface="Cambria Math" panose="02040503050406030204" pitchFamily="18" charset="0"/>
                              </a:rPr>
                            </m:ctrlPr>
                          </m:sSubPr>
                          <m:e>
                            <m:r>
                              <a:rPr lang="en-US" sz="2200" i="1">
                                <a:latin typeface="Cambria Math"/>
                              </a:rPr>
                              <m:t>𝑁</m:t>
                            </m:r>
                          </m:e>
                          <m:sub>
                            <m:r>
                              <a:rPr lang="en-US" sz="2200" i="1">
                                <a:latin typeface="Cambria Math"/>
                              </a:rPr>
                              <m:t>𝑝</m:t>
                            </m:r>
                          </m:sub>
                        </m:sSub>
                        <m:r>
                          <a:rPr lang="en-US" sz="2200" b="0" i="1" smtClean="0">
                            <a:latin typeface="Cambria Math"/>
                          </a:rPr>
                          <m:t>!</m:t>
                        </m:r>
                        <m:d>
                          <m:dPr>
                            <m:ctrlPr>
                              <a:rPr lang="en-US" sz="2200" i="1">
                                <a:latin typeface="Cambria Math" panose="02040503050406030204" pitchFamily="18" charset="0"/>
                              </a:rPr>
                            </m:ctrlPr>
                          </m:dPr>
                          <m:e>
                            <m:r>
                              <a:rPr lang="en-US" sz="2200" i="1">
                                <a:latin typeface="Cambria Math"/>
                              </a:rPr>
                              <m:t>𝑁</m:t>
                            </m:r>
                            <m:r>
                              <a:rPr lang="en-US" sz="2200" i="1">
                                <a:latin typeface="Cambria Math"/>
                              </a:rPr>
                              <m:t>−</m:t>
                            </m:r>
                            <m:sSub>
                              <m:sSubPr>
                                <m:ctrlPr>
                                  <a:rPr lang="en-US" sz="2200" i="1">
                                    <a:latin typeface="Cambria Math" panose="02040503050406030204" pitchFamily="18" charset="0"/>
                                  </a:rPr>
                                </m:ctrlPr>
                              </m:sSubPr>
                              <m:e>
                                <m:r>
                                  <a:rPr lang="en-US" sz="2200" i="1">
                                    <a:latin typeface="Cambria Math"/>
                                  </a:rPr>
                                  <m:t>𝑁</m:t>
                                </m:r>
                              </m:e>
                              <m:sub>
                                <m:r>
                                  <a:rPr lang="en-US" sz="2200" i="1">
                                    <a:latin typeface="Cambria Math"/>
                                  </a:rPr>
                                  <m:t>𝑝</m:t>
                                </m:r>
                              </m:sub>
                            </m:sSub>
                          </m:e>
                        </m:d>
                        <m:r>
                          <a:rPr lang="en-US" sz="2200" i="1">
                            <a:latin typeface="Cambria Math"/>
                          </a:rPr>
                          <m:t>!</m:t>
                        </m:r>
                      </m:den>
                    </m:f>
                  </m:oMath>
                </a14:m>
                <a:endParaRPr lang="en-US" sz="2200" dirty="0" smtClean="0"/>
              </a:p>
              <a:p>
                <a:r>
                  <a:rPr lang="en-US" sz="2200" dirty="0" smtClean="0"/>
                  <a:t>So </a:t>
                </a:r>
                <a14:m>
                  <m:oMath xmlns:m="http://schemas.openxmlformats.org/officeDocument/2006/math">
                    <m:r>
                      <a:rPr lang="en-US" sz="2000" b="0" i="1" smtClean="0">
                        <a:latin typeface="Cambria Math"/>
                      </a:rPr>
                      <m:t>𝑆</m:t>
                    </m:r>
                    <m:r>
                      <a:rPr lang="en-US" sz="2000" i="1">
                        <a:latin typeface="Cambria Math"/>
                      </a:rPr>
                      <m:t>=</m:t>
                    </m:r>
                    <m:box>
                      <m:boxPr>
                        <m:ctrlPr>
                          <a:rPr lang="en-US" sz="2000" i="1">
                            <a:latin typeface="Cambria Math" panose="02040503050406030204" pitchFamily="18" charset="0"/>
                            <a:sym typeface="Symbol"/>
                          </a:rPr>
                        </m:ctrlPr>
                      </m:boxPr>
                      <m:e>
                        <m:argPr>
                          <m:argSz m:val="-1"/>
                        </m:argPr>
                        <m:r>
                          <m:rPr>
                            <m:nor/>
                          </m:rPr>
                          <a:rPr lang="en-US" sz="2000" i="1" dirty="0">
                            <a:sym typeface="Symbol"/>
                          </a:rPr>
                          <m:t>k</m:t>
                        </m:r>
                        <m:r>
                          <m:rPr>
                            <m:nor/>
                          </m:rPr>
                          <a:rPr lang="en-US" sz="2000" i="1" baseline="-25000" dirty="0">
                            <a:sym typeface="Symbol"/>
                          </a:rPr>
                          <m:t>B</m:t>
                        </m:r>
                      </m:e>
                    </m:box>
                    <m:r>
                      <m:rPr>
                        <m:nor/>
                      </m:rPr>
                      <a:rPr lang="en-US" sz="2000">
                        <a:latin typeface="Cambria Math"/>
                        <a:sym typeface="Symbol"/>
                      </a:rPr>
                      <m:t>ln</m:t>
                    </m:r>
                    <m:d>
                      <m:dPr>
                        <m:ctrlPr>
                          <a:rPr lang="en-US" sz="2000" i="1">
                            <a:latin typeface="Cambria Math" panose="02040503050406030204" pitchFamily="18" charset="0"/>
                            <a:sym typeface="Symbol"/>
                          </a:rPr>
                        </m:ctrlPr>
                      </m:dPr>
                      <m:e>
                        <m:box>
                          <m:boxPr>
                            <m:ctrlPr>
                              <a:rPr lang="en-US" sz="2000" i="1">
                                <a:latin typeface="Cambria Math" panose="02040503050406030204" pitchFamily="18" charset="0"/>
                                <a:sym typeface="Symbol"/>
                              </a:rPr>
                            </m:ctrlPr>
                          </m:boxPr>
                          <m:e>
                            <m:argPr>
                              <m:argSz m:val="-1"/>
                            </m:argPr>
                            <m:f>
                              <m:fPr>
                                <m:ctrlPr>
                                  <a:rPr lang="en-US" sz="2000" i="1">
                                    <a:latin typeface="Cambria Math" panose="02040503050406030204" pitchFamily="18" charset="0"/>
                                  </a:rPr>
                                </m:ctrlPr>
                              </m:fPr>
                              <m:num>
                                <m:r>
                                  <a:rPr lang="en-US" sz="2000" i="1">
                                    <a:latin typeface="Cambria Math"/>
                                  </a:rPr>
                                  <m:t>𝑁</m:t>
                                </m:r>
                                <m:r>
                                  <a:rPr lang="en-US" sz="2000" i="1">
                                    <a:latin typeface="Cambria Math"/>
                                  </a:rPr>
                                  <m:t>!</m:t>
                                </m:r>
                              </m:num>
                              <m:den>
                                <m:sSub>
                                  <m:sSubPr>
                                    <m:ctrlPr>
                                      <a:rPr lang="en-US" sz="2000" i="1">
                                        <a:latin typeface="Cambria Math" panose="02040503050406030204" pitchFamily="18" charset="0"/>
                                      </a:rPr>
                                    </m:ctrlPr>
                                  </m:sSubPr>
                                  <m:e>
                                    <m:r>
                                      <a:rPr lang="en-US" sz="2000" i="1">
                                        <a:latin typeface="Cambria Math"/>
                                      </a:rPr>
                                      <m:t>𝑁</m:t>
                                    </m:r>
                                  </m:e>
                                  <m:sub>
                                    <m:r>
                                      <a:rPr lang="en-US" sz="2000" i="1">
                                        <a:latin typeface="Cambria Math"/>
                                      </a:rPr>
                                      <m:t>𝑝</m:t>
                                    </m:r>
                                  </m:sub>
                                </m:sSub>
                                <m:r>
                                  <a:rPr lang="en-US" sz="2000" i="1">
                                    <a:latin typeface="Cambria Math"/>
                                  </a:rPr>
                                  <m:t>!</m:t>
                                </m:r>
                                <m:d>
                                  <m:dPr>
                                    <m:ctrlPr>
                                      <a:rPr lang="en-US" sz="2000" i="1">
                                        <a:latin typeface="Cambria Math" panose="02040503050406030204" pitchFamily="18" charset="0"/>
                                      </a:rPr>
                                    </m:ctrlPr>
                                  </m:dPr>
                                  <m:e>
                                    <m:r>
                                      <a:rPr lang="en-US" sz="2000" i="1">
                                        <a:latin typeface="Cambria Math"/>
                                      </a:rPr>
                                      <m:t>𝑁</m:t>
                                    </m:r>
                                    <m:r>
                                      <a:rPr lang="en-US" sz="2000" i="1">
                                        <a:latin typeface="Cambria Math"/>
                                      </a:rPr>
                                      <m:t>−</m:t>
                                    </m:r>
                                    <m:sSub>
                                      <m:sSubPr>
                                        <m:ctrlPr>
                                          <a:rPr lang="en-US" sz="2000" i="1">
                                            <a:latin typeface="Cambria Math" panose="02040503050406030204" pitchFamily="18" charset="0"/>
                                          </a:rPr>
                                        </m:ctrlPr>
                                      </m:sSubPr>
                                      <m:e>
                                        <m:r>
                                          <a:rPr lang="en-US" sz="2000" i="1">
                                            <a:latin typeface="Cambria Math"/>
                                          </a:rPr>
                                          <m:t>𝑁</m:t>
                                        </m:r>
                                      </m:e>
                                      <m:sub>
                                        <m:r>
                                          <a:rPr lang="en-US" sz="2000" i="1">
                                            <a:latin typeface="Cambria Math"/>
                                          </a:rPr>
                                          <m:t>𝑝</m:t>
                                        </m:r>
                                      </m:sub>
                                    </m:sSub>
                                  </m:e>
                                </m:d>
                                <m:r>
                                  <a:rPr lang="en-US" sz="2000" i="1">
                                    <a:latin typeface="Cambria Math"/>
                                  </a:rPr>
                                  <m:t>!</m:t>
                                </m:r>
                              </m:den>
                            </m:f>
                          </m:e>
                        </m:box>
                      </m:e>
                    </m:d>
                  </m:oMath>
                </a14:m>
                <a:endParaRPr lang="en-US" sz="2200" dirty="0"/>
              </a:p>
            </p:txBody>
          </p:sp>
        </mc:Choice>
        <mc:Fallback xmlns="">
          <p:sp>
            <p:nvSpPr>
              <p:cNvPr id="8" name="Rectangle 7"/>
              <p:cNvSpPr>
                <a:spLocks noRot="1" noChangeAspect="1" noMove="1" noResize="1" noEditPoints="1" noAdjustHandles="1" noChangeArrowheads="1" noChangeShapeType="1" noTextEdit="1"/>
              </p:cNvSpPr>
              <p:nvPr/>
            </p:nvSpPr>
            <p:spPr>
              <a:xfrm>
                <a:off x="152400" y="818606"/>
                <a:ext cx="8839200" cy="5480218"/>
              </a:xfrm>
              <a:prstGeom prst="rect">
                <a:avLst/>
              </a:prstGeom>
              <a:blipFill rotWithShape="0">
                <a:blip r:embed="rId4"/>
                <a:stretch>
                  <a:fillRect l="-897" t="-556"/>
                </a:stretch>
              </a:blipFill>
            </p:spPr>
            <p:txBody>
              <a:bodyPr/>
              <a:lstStyle/>
              <a:p>
                <a:r>
                  <a:rPr lang="en-US">
                    <a:noFill/>
                  </a:rPr>
                  <a:t> </a:t>
                </a:r>
              </a:p>
            </p:txBody>
          </p:sp>
        </mc:Fallback>
      </mc:AlternateContent>
      <p:pic>
        <p:nvPicPr>
          <p:cNvPr id="9" name="Picture 2" descr="figure_05_2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720647" y="4495800"/>
            <a:ext cx="4255713" cy="17390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4" descr="redblackblockiu"/>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89110991"/>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2057400" y="3048000"/>
            <a:ext cx="1371600" cy="609600"/>
          </a:xfrm>
          <a:prstGeom prst="rect">
            <a:avLst/>
          </a:prstGeom>
          <a:solidFill>
            <a:srgbClr val="92D050"/>
          </a:solidFill>
          <a:ln w="9525" cap="flat" cmpd="sng" algn="ctr">
            <a:solidFill>
              <a:srgbClr val="2C2E2D"/>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pitchFamily="64" charset="0"/>
            </a:endParaRPr>
          </a:p>
        </p:txBody>
      </p:sp>
      <p:sp>
        <p:nvSpPr>
          <p:cNvPr id="15363" name="Rectangle 3"/>
          <p:cNvSpPr>
            <a:spLocks noGrp="1" noChangeArrowheads="1"/>
          </p:cNvSpPr>
          <p:nvPr>
            <p:ph type="title"/>
          </p:nvPr>
        </p:nvSpPr>
        <p:spPr>
          <a:xfrm>
            <a:off x="0" y="12700"/>
            <a:ext cx="9144000" cy="825500"/>
          </a:xfrm>
        </p:spPr>
        <p:txBody>
          <a:bodyPr>
            <a:normAutofit/>
          </a:bodyPr>
          <a:lstStyle/>
          <a:p>
            <a:pPr eaLnBrk="1" hangingPunct="1"/>
            <a:r>
              <a:rPr lang="en-US" b="1" dirty="0" err="1" smtClean="0">
                <a:solidFill>
                  <a:srgbClr val="0000CC"/>
                </a:solidFill>
              </a:rPr>
              <a:t>Stirling’s</a:t>
            </a:r>
            <a:r>
              <a:rPr lang="en-US" b="1" dirty="0" smtClean="0">
                <a:solidFill>
                  <a:srgbClr val="0000CC"/>
                </a:solidFill>
              </a:rPr>
              <a:t> Formula</a:t>
            </a:r>
          </a:p>
        </p:txBody>
      </p:sp>
      <p:pic>
        <p:nvPicPr>
          <p:cNvPr id="15367" name="Picture 17"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8" name="Rectangle 7"/>
              <p:cNvSpPr/>
              <p:nvPr/>
            </p:nvSpPr>
            <p:spPr>
              <a:xfrm>
                <a:off x="152400" y="818606"/>
                <a:ext cx="8839200" cy="5880905"/>
              </a:xfrm>
              <a:prstGeom prst="rect">
                <a:avLst/>
              </a:prstGeom>
            </p:spPr>
            <p:txBody>
              <a:bodyPr wrap="square">
                <a:spAutoFit/>
              </a:bodyPr>
              <a:lstStyle/>
              <a:p>
                <a:r>
                  <a:rPr lang="en-US" dirty="0" smtClean="0"/>
                  <a:t>What is </a:t>
                </a:r>
                <a:r>
                  <a:rPr lang="en-US" dirty="0" err="1" smtClean="0"/>
                  <a:t>ln</a:t>
                </a:r>
                <a:r>
                  <a:rPr lang="en-US" dirty="0" smtClean="0"/>
                  <a:t>(</a:t>
                </a:r>
                <a:r>
                  <a:rPr lang="en-US" i="1" dirty="0" smtClean="0"/>
                  <a:t>N</a:t>
                </a:r>
                <a:r>
                  <a:rPr lang="en-US" dirty="0" smtClean="0"/>
                  <a:t>!) ?</a:t>
                </a:r>
              </a:p>
              <a:p>
                <a:endParaRPr lang="en-US" sz="2200" dirty="0" smtClean="0"/>
              </a:p>
              <a:p>
                <a:pPr/>
                <a14:m>
                  <m:oMathPara xmlns:m="http://schemas.openxmlformats.org/officeDocument/2006/math">
                    <m:oMathParaPr>
                      <m:jc m:val="left"/>
                    </m:oMathParaPr>
                    <m:oMath xmlns:m="http://schemas.openxmlformats.org/officeDocument/2006/math">
                      <m:r>
                        <m:rPr>
                          <m:sty m:val="p"/>
                        </m:rPr>
                        <a:rPr lang="en-US" sz="2200" b="0" i="0" smtClean="0">
                          <a:latin typeface="Cambria Math"/>
                        </a:rPr>
                        <m:t>ln</m:t>
                      </m:r>
                      <m:d>
                        <m:dPr>
                          <m:ctrlPr>
                            <a:rPr lang="en-US" sz="2200" b="0" i="1" smtClean="0">
                              <a:latin typeface="Cambria Math" panose="02040503050406030204" pitchFamily="18" charset="0"/>
                            </a:rPr>
                          </m:ctrlPr>
                        </m:dPr>
                        <m:e>
                          <m:r>
                            <a:rPr lang="en-US" sz="2200" b="0" i="1" smtClean="0">
                              <a:latin typeface="Cambria Math"/>
                            </a:rPr>
                            <m:t>𝑁</m:t>
                          </m:r>
                          <m:r>
                            <a:rPr lang="en-US" sz="2200" b="0" i="1" smtClean="0">
                              <a:latin typeface="Cambria Math"/>
                            </a:rPr>
                            <m:t>!</m:t>
                          </m:r>
                        </m:e>
                      </m:d>
                      <m:r>
                        <a:rPr lang="en-US" sz="2200" b="0" i="1" smtClean="0">
                          <a:latin typeface="Cambria Math"/>
                        </a:rPr>
                        <m:t>=</m:t>
                      </m:r>
                      <m:r>
                        <m:rPr>
                          <m:sty m:val="p"/>
                        </m:rPr>
                        <a:rPr lang="en-US" sz="2200">
                          <a:latin typeface="Cambria Math"/>
                        </a:rPr>
                        <m:t>ln</m:t>
                      </m:r>
                      <m:d>
                        <m:dPr>
                          <m:ctrlPr>
                            <a:rPr lang="en-US" sz="2200" i="1">
                              <a:latin typeface="Cambria Math" panose="02040503050406030204" pitchFamily="18" charset="0"/>
                            </a:rPr>
                          </m:ctrlPr>
                        </m:dPr>
                        <m:e>
                          <m:r>
                            <a:rPr lang="en-US" sz="2200" i="1">
                              <a:latin typeface="Cambria Math"/>
                            </a:rPr>
                            <m:t>𝑁</m:t>
                          </m:r>
                          <m:d>
                            <m:dPr>
                              <m:ctrlPr>
                                <a:rPr lang="en-US" sz="2200" i="1">
                                  <a:latin typeface="Cambria Math" panose="02040503050406030204" pitchFamily="18" charset="0"/>
                                </a:rPr>
                              </m:ctrlPr>
                            </m:dPr>
                            <m:e>
                              <m:r>
                                <a:rPr lang="en-US" sz="2200" i="1">
                                  <a:latin typeface="Cambria Math"/>
                                </a:rPr>
                                <m:t>𝑁</m:t>
                              </m:r>
                              <m:r>
                                <a:rPr lang="en-US" sz="2200" i="1">
                                  <a:latin typeface="Cambria Math"/>
                                </a:rPr>
                                <m:t>−1</m:t>
                              </m:r>
                            </m:e>
                          </m:d>
                          <m:d>
                            <m:dPr>
                              <m:ctrlPr>
                                <a:rPr lang="en-US" sz="2200" i="1">
                                  <a:latin typeface="Cambria Math" panose="02040503050406030204" pitchFamily="18" charset="0"/>
                                </a:rPr>
                              </m:ctrlPr>
                            </m:dPr>
                            <m:e>
                              <m:r>
                                <a:rPr lang="en-US" sz="2200" i="1">
                                  <a:latin typeface="Cambria Math"/>
                                </a:rPr>
                                <m:t>𝑁</m:t>
                              </m:r>
                              <m:r>
                                <a:rPr lang="en-US" sz="2200" i="1">
                                  <a:latin typeface="Cambria Math"/>
                                </a:rPr>
                                <m:t>−2</m:t>
                              </m:r>
                            </m:e>
                          </m:d>
                          <m:r>
                            <a:rPr lang="en-US" sz="2200" i="1">
                              <a:latin typeface="Cambria Math"/>
                              <a:ea typeface="Cambria Math"/>
                            </a:rPr>
                            <m:t>⋯</m:t>
                          </m:r>
                          <m:r>
                            <a:rPr lang="en-US" sz="2200" i="1" dirty="0" smtClean="0">
                              <a:latin typeface="Cambria Math"/>
                              <a:ea typeface="Cambria Math"/>
                            </a:rPr>
                            <m:t>×</m:t>
                          </m:r>
                          <m:r>
                            <a:rPr lang="en-US" sz="2200" b="0" i="1" smtClean="0">
                              <a:latin typeface="Cambria Math"/>
                            </a:rPr>
                            <m:t>1</m:t>
                          </m:r>
                        </m:e>
                      </m:d>
                    </m:oMath>
                  </m:oMathPara>
                </a14:m>
                <a:endParaRPr lang="en-US" sz="2200" i="1" dirty="0" smtClean="0">
                  <a:latin typeface="Cambria Math"/>
                </a:endParaRPr>
              </a:p>
              <a:p>
                <a:pPr/>
                <a14:m>
                  <m:oMathPara xmlns:m="http://schemas.openxmlformats.org/officeDocument/2006/math">
                    <m:oMathParaPr>
                      <m:jc m:val="left"/>
                    </m:oMathParaPr>
                    <m:oMath xmlns:m="http://schemas.openxmlformats.org/officeDocument/2006/math">
                      <m:r>
                        <a:rPr lang="en-US" sz="2200" b="0" i="1" smtClean="0">
                          <a:latin typeface="Cambria Math"/>
                        </a:rPr>
                        <m:t>=</m:t>
                      </m:r>
                      <m:nary>
                        <m:naryPr>
                          <m:chr m:val="∑"/>
                          <m:ctrlPr>
                            <a:rPr lang="en-US" sz="2200" b="0" i="1" smtClean="0">
                              <a:latin typeface="Cambria Math" panose="02040503050406030204" pitchFamily="18" charset="0"/>
                            </a:rPr>
                          </m:ctrlPr>
                        </m:naryPr>
                        <m:sub>
                          <m:r>
                            <m:rPr>
                              <m:brk m:alnAt="23"/>
                            </m:rPr>
                            <a:rPr lang="en-US" sz="2200" b="0" i="1" smtClean="0">
                              <a:latin typeface="Cambria Math"/>
                            </a:rPr>
                            <m:t>𝑛</m:t>
                          </m:r>
                          <m:r>
                            <a:rPr lang="en-US" sz="2200" b="0" i="1" smtClean="0">
                              <a:latin typeface="Cambria Math"/>
                            </a:rPr>
                            <m:t>=1</m:t>
                          </m:r>
                        </m:sub>
                        <m:sup>
                          <m:r>
                            <a:rPr lang="en-US" sz="2200" b="0" i="1" smtClean="0">
                              <a:latin typeface="Cambria Math"/>
                            </a:rPr>
                            <m:t>𝑁</m:t>
                          </m:r>
                        </m:sup>
                        <m:e>
                          <m:r>
                            <m:rPr>
                              <m:sty m:val="p"/>
                            </m:rPr>
                            <a:rPr lang="en-US" sz="2200" b="0" i="0" smtClean="0">
                              <a:latin typeface="Cambria Math"/>
                            </a:rPr>
                            <m:t>ln</m:t>
                          </m:r>
                          <m:d>
                            <m:dPr>
                              <m:ctrlPr>
                                <a:rPr lang="en-US" sz="2200" b="0" i="1" smtClean="0">
                                  <a:latin typeface="Cambria Math" panose="02040503050406030204" pitchFamily="18" charset="0"/>
                                </a:rPr>
                              </m:ctrlPr>
                            </m:dPr>
                            <m:e>
                              <m:r>
                                <a:rPr lang="en-US" sz="2200" b="0" i="1" smtClean="0">
                                  <a:latin typeface="Cambria Math"/>
                                </a:rPr>
                                <m:t>𝑛</m:t>
                              </m:r>
                            </m:e>
                          </m:d>
                        </m:e>
                      </m:nary>
                    </m:oMath>
                  </m:oMathPara>
                </a14:m>
                <a:endParaRPr lang="en-US" sz="2200" b="0" i="1" dirty="0" smtClean="0">
                  <a:latin typeface="Cambria Math"/>
                </a:endParaRPr>
              </a:p>
              <a:p>
                <a:pPr/>
                <a14:m>
                  <m:oMathPara xmlns:m="http://schemas.openxmlformats.org/officeDocument/2006/math">
                    <m:oMathParaPr>
                      <m:jc m:val="left"/>
                    </m:oMathParaPr>
                    <m:oMath xmlns:m="http://schemas.openxmlformats.org/officeDocument/2006/math">
                      <m:r>
                        <a:rPr lang="en-US" sz="2200" i="1">
                          <a:latin typeface="Cambria Math"/>
                          <a:ea typeface="Cambria Math"/>
                        </a:rPr>
                        <m:t>≈</m:t>
                      </m:r>
                      <m:nary>
                        <m:naryPr>
                          <m:limLoc m:val="undOvr"/>
                          <m:ctrlPr>
                            <a:rPr lang="en-US" sz="2200" b="0" i="1" smtClean="0">
                              <a:latin typeface="Cambria Math" panose="02040503050406030204" pitchFamily="18" charset="0"/>
                            </a:rPr>
                          </m:ctrlPr>
                        </m:naryPr>
                        <m:sub>
                          <m:r>
                            <m:rPr>
                              <m:brk m:alnAt="24"/>
                            </m:rPr>
                            <a:rPr lang="en-US" sz="2200" b="0" i="1" smtClean="0">
                              <a:latin typeface="Cambria Math"/>
                            </a:rPr>
                            <m:t>1</m:t>
                          </m:r>
                        </m:sub>
                        <m:sup>
                          <m:r>
                            <a:rPr lang="en-US" sz="2200" b="0" i="1" smtClean="0">
                              <a:latin typeface="Cambria Math"/>
                            </a:rPr>
                            <m:t>𝑁</m:t>
                          </m:r>
                        </m:sup>
                        <m:e>
                          <m:r>
                            <m:rPr>
                              <m:sty m:val="p"/>
                            </m:rPr>
                            <a:rPr lang="en-US" sz="2200">
                              <a:latin typeface="Cambria Math"/>
                            </a:rPr>
                            <m:t>ln</m:t>
                          </m:r>
                          <m:d>
                            <m:dPr>
                              <m:ctrlPr>
                                <a:rPr lang="en-US" sz="2200" i="1">
                                  <a:latin typeface="Cambria Math" panose="02040503050406030204" pitchFamily="18" charset="0"/>
                                </a:rPr>
                              </m:ctrlPr>
                            </m:dPr>
                            <m:e>
                              <m:r>
                                <a:rPr lang="en-US" sz="2200" i="1">
                                  <a:latin typeface="Cambria Math"/>
                                </a:rPr>
                                <m:t>𝑛</m:t>
                              </m:r>
                            </m:e>
                          </m:d>
                          <m:r>
                            <m:rPr>
                              <m:sty m:val="p"/>
                            </m:rPr>
                            <a:rPr lang="en-US" sz="2200" b="0" i="0" smtClean="0">
                              <a:latin typeface="Cambria Math"/>
                            </a:rPr>
                            <m:t>d</m:t>
                          </m:r>
                          <m:r>
                            <a:rPr lang="en-US" sz="2200" b="0" i="1" smtClean="0">
                              <a:latin typeface="Cambria Math"/>
                            </a:rPr>
                            <m:t>𝑛</m:t>
                          </m:r>
                        </m:e>
                      </m:nary>
                      <m:r>
                        <a:rPr lang="en-US" sz="2200" b="0" i="1" smtClean="0">
                          <a:latin typeface="Cambria Math"/>
                        </a:rPr>
                        <m:t>=</m:t>
                      </m:r>
                      <m:r>
                        <a:rPr lang="en-US" sz="2200" b="0" i="1" smtClean="0">
                          <a:latin typeface="Cambria Math"/>
                        </a:rPr>
                        <m:t>𝑁</m:t>
                      </m:r>
                      <m:r>
                        <m:rPr>
                          <m:nor/>
                        </m:rPr>
                        <a:rPr lang="en-US" sz="2200" b="0" i="0" smtClean="0">
                          <a:latin typeface="Cambria Math"/>
                        </a:rPr>
                        <m:t>ln</m:t>
                      </m:r>
                      <m:r>
                        <a:rPr lang="en-US" sz="2200" b="0" i="1" smtClean="0">
                          <a:latin typeface="Cambria Math"/>
                        </a:rPr>
                        <m:t>𝑁</m:t>
                      </m:r>
                      <m:r>
                        <a:rPr lang="en-US" sz="2200" b="0" i="1" smtClean="0">
                          <a:latin typeface="Cambria Math"/>
                        </a:rPr>
                        <m:t>−</m:t>
                      </m:r>
                      <m:r>
                        <a:rPr lang="en-US" sz="2200" b="0" i="1" smtClean="0">
                          <a:latin typeface="Cambria Math"/>
                        </a:rPr>
                        <m:t>𝑁</m:t>
                      </m:r>
                    </m:oMath>
                  </m:oMathPara>
                </a14:m>
                <a:endParaRPr lang="en-US" sz="2200" dirty="0" smtClean="0"/>
              </a:p>
              <a:p>
                <a:r>
                  <a:rPr lang="en-US" sz="2200" dirty="0" smtClean="0"/>
                  <a:t>  </a:t>
                </a:r>
                <a:endParaRPr lang="en-US" sz="2200" dirty="0"/>
              </a:p>
              <a:p>
                <a:r>
                  <a:rPr lang="en-US" sz="2200" dirty="0" smtClean="0"/>
                  <a:t>So </a:t>
                </a:r>
                <a14:m>
                  <m:oMath xmlns:m="http://schemas.openxmlformats.org/officeDocument/2006/math">
                    <m:r>
                      <a:rPr lang="en-US" sz="2000" b="0" i="1" smtClean="0">
                        <a:latin typeface="Cambria Math"/>
                      </a:rPr>
                      <m:t>𝑆</m:t>
                    </m:r>
                    <m:r>
                      <a:rPr lang="en-US" sz="2000" i="1">
                        <a:latin typeface="Cambria Math"/>
                      </a:rPr>
                      <m:t>=</m:t>
                    </m:r>
                    <m:box>
                      <m:boxPr>
                        <m:ctrlPr>
                          <a:rPr lang="en-US" sz="2000" i="1">
                            <a:latin typeface="Cambria Math" panose="02040503050406030204" pitchFamily="18" charset="0"/>
                            <a:sym typeface="Symbol"/>
                          </a:rPr>
                        </m:ctrlPr>
                      </m:boxPr>
                      <m:e>
                        <m:argPr>
                          <m:argSz m:val="-1"/>
                        </m:argPr>
                        <m:r>
                          <m:rPr>
                            <m:nor/>
                          </m:rPr>
                          <a:rPr lang="en-US" sz="2000" i="1" dirty="0">
                            <a:sym typeface="Symbol"/>
                          </a:rPr>
                          <m:t>k</m:t>
                        </m:r>
                        <m:r>
                          <m:rPr>
                            <m:nor/>
                          </m:rPr>
                          <a:rPr lang="en-US" sz="2000" i="1" baseline="-25000" dirty="0">
                            <a:sym typeface="Symbol"/>
                          </a:rPr>
                          <m:t>B</m:t>
                        </m:r>
                      </m:e>
                    </m:box>
                    <m:r>
                      <m:rPr>
                        <m:nor/>
                      </m:rPr>
                      <a:rPr lang="en-US" sz="2000">
                        <a:latin typeface="Cambria Math"/>
                        <a:sym typeface="Symbol"/>
                      </a:rPr>
                      <m:t>ln</m:t>
                    </m:r>
                    <m:d>
                      <m:dPr>
                        <m:ctrlPr>
                          <a:rPr lang="en-US" sz="2000" i="1">
                            <a:latin typeface="Cambria Math" panose="02040503050406030204" pitchFamily="18" charset="0"/>
                            <a:sym typeface="Symbol"/>
                          </a:rPr>
                        </m:ctrlPr>
                      </m:dPr>
                      <m:e>
                        <m:box>
                          <m:boxPr>
                            <m:ctrlPr>
                              <a:rPr lang="en-US" sz="2000" i="1">
                                <a:latin typeface="Cambria Math" panose="02040503050406030204" pitchFamily="18" charset="0"/>
                                <a:sym typeface="Symbol"/>
                              </a:rPr>
                            </m:ctrlPr>
                          </m:boxPr>
                          <m:e>
                            <m:argPr>
                              <m:argSz m:val="-1"/>
                            </m:argPr>
                            <m:f>
                              <m:fPr>
                                <m:ctrlPr>
                                  <a:rPr lang="en-US" sz="2000" i="1">
                                    <a:latin typeface="Cambria Math" panose="02040503050406030204" pitchFamily="18" charset="0"/>
                                  </a:rPr>
                                </m:ctrlPr>
                              </m:fPr>
                              <m:num>
                                <m:r>
                                  <a:rPr lang="en-US" sz="2000" i="1">
                                    <a:latin typeface="Cambria Math"/>
                                  </a:rPr>
                                  <m:t>𝑁</m:t>
                                </m:r>
                                <m:r>
                                  <a:rPr lang="en-US" sz="2000" i="1">
                                    <a:latin typeface="Cambria Math"/>
                                  </a:rPr>
                                  <m:t>!</m:t>
                                </m:r>
                              </m:num>
                              <m:den>
                                <m:sSub>
                                  <m:sSubPr>
                                    <m:ctrlPr>
                                      <a:rPr lang="en-US" sz="2000" i="1">
                                        <a:latin typeface="Cambria Math" panose="02040503050406030204" pitchFamily="18" charset="0"/>
                                      </a:rPr>
                                    </m:ctrlPr>
                                  </m:sSubPr>
                                  <m:e>
                                    <m:r>
                                      <a:rPr lang="en-US" sz="2000" i="1">
                                        <a:latin typeface="Cambria Math"/>
                                      </a:rPr>
                                      <m:t>𝑁</m:t>
                                    </m:r>
                                  </m:e>
                                  <m:sub>
                                    <m:r>
                                      <a:rPr lang="en-US" sz="2000" i="1">
                                        <a:latin typeface="Cambria Math"/>
                                      </a:rPr>
                                      <m:t>𝑝</m:t>
                                    </m:r>
                                  </m:sub>
                                </m:sSub>
                                <m:r>
                                  <a:rPr lang="en-US" sz="2000" i="1">
                                    <a:latin typeface="Cambria Math"/>
                                  </a:rPr>
                                  <m:t>!</m:t>
                                </m:r>
                                <m:d>
                                  <m:dPr>
                                    <m:ctrlPr>
                                      <a:rPr lang="en-US" sz="2000" i="1">
                                        <a:latin typeface="Cambria Math" panose="02040503050406030204" pitchFamily="18" charset="0"/>
                                      </a:rPr>
                                    </m:ctrlPr>
                                  </m:dPr>
                                  <m:e>
                                    <m:r>
                                      <a:rPr lang="en-US" sz="2000" i="1" smtClean="0">
                                        <a:latin typeface="Cambria Math"/>
                                      </a:rPr>
                                      <m:t>𝑁</m:t>
                                    </m:r>
                                    <m:r>
                                      <a:rPr lang="en-US" sz="2000" i="1">
                                        <a:latin typeface="Cambria Math"/>
                                      </a:rPr>
                                      <m:t>−</m:t>
                                    </m:r>
                                    <m:sSub>
                                      <m:sSubPr>
                                        <m:ctrlPr>
                                          <a:rPr lang="en-US" sz="2000" i="1">
                                            <a:latin typeface="Cambria Math" panose="02040503050406030204" pitchFamily="18" charset="0"/>
                                          </a:rPr>
                                        </m:ctrlPr>
                                      </m:sSubPr>
                                      <m:e>
                                        <m:r>
                                          <a:rPr lang="en-US" sz="2000" i="1">
                                            <a:latin typeface="Cambria Math"/>
                                          </a:rPr>
                                          <m:t>𝑁</m:t>
                                        </m:r>
                                      </m:e>
                                      <m:sub>
                                        <m:r>
                                          <a:rPr lang="en-US" sz="2000" i="1">
                                            <a:latin typeface="Cambria Math"/>
                                          </a:rPr>
                                          <m:t>𝑝</m:t>
                                        </m:r>
                                      </m:sub>
                                    </m:sSub>
                                  </m:e>
                                </m:d>
                                <m:r>
                                  <a:rPr lang="en-US" sz="2000" i="1">
                                    <a:latin typeface="Cambria Math"/>
                                  </a:rPr>
                                  <m:t>!</m:t>
                                </m:r>
                              </m:den>
                            </m:f>
                          </m:e>
                        </m:box>
                      </m:e>
                    </m:d>
                  </m:oMath>
                </a14:m>
                <a:r>
                  <a:rPr lang="en-US" sz="2200" dirty="0" smtClean="0"/>
                  <a:t>=</a:t>
                </a:r>
                <a:r>
                  <a:rPr lang="en-US" sz="2000" dirty="0">
                    <a:sym typeface="Symbol"/>
                  </a:rPr>
                  <a:t> </a:t>
                </a:r>
                <a14:m>
                  <m:oMath xmlns:m="http://schemas.openxmlformats.org/officeDocument/2006/math">
                    <m:r>
                      <m:rPr>
                        <m:nor/>
                      </m:rPr>
                      <a:rPr lang="en-US" sz="2000" i="1" dirty="0">
                        <a:sym typeface="Symbol"/>
                      </a:rPr>
                      <m:t>k</m:t>
                    </m:r>
                    <m:r>
                      <m:rPr>
                        <m:nor/>
                      </m:rPr>
                      <a:rPr lang="en-US" sz="2000" i="1" baseline="-25000" dirty="0">
                        <a:sym typeface="Symbol"/>
                      </a:rPr>
                      <m:t>B</m:t>
                    </m:r>
                  </m:oMath>
                </a14:m>
                <a:r>
                  <a:rPr lang="en-US" sz="2000" dirty="0">
                    <a:sym typeface="Symbol"/>
                  </a:rPr>
                  <a:t> </a:t>
                </a:r>
                <a14:m>
                  <m:oMath xmlns:m="http://schemas.openxmlformats.org/officeDocument/2006/math">
                    <m:d>
                      <m:dPr>
                        <m:ctrlPr>
                          <a:rPr lang="en-US" sz="2000" i="1">
                            <a:latin typeface="Cambria Math" panose="02040503050406030204" pitchFamily="18" charset="0"/>
                            <a:sym typeface="Symbol"/>
                          </a:rPr>
                        </m:ctrlPr>
                      </m:dPr>
                      <m:e>
                        <m:box>
                          <m:boxPr>
                            <m:ctrlPr>
                              <a:rPr lang="en-US" sz="2000" i="1">
                                <a:latin typeface="Cambria Math" panose="02040503050406030204" pitchFamily="18" charset="0"/>
                                <a:sym typeface="Symbol"/>
                              </a:rPr>
                            </m:ctrlPr>
                          </m:boxPr>
                          <m:e>
                            <m:argPr>
                              <m:argSz m:val="-1"/>
                            </m:argPr>
                            <m:r>
                              <m:rPr>
                                <m:nor/>
                              </m:rPr>
                              <a:rPr lang="en-US" sz="2000">
                                <a:latin typeface="Cambria Math"/>
                                <a:sym typeface="Symbol"/>
                              </a:rPr>
                              <m:t>ln</m:t>
                            </m:r>
                            <m:d>
                              <m:dPr>
                                <m:ctrlPr>
                                  <a:rPr lang="en-US" sz="2000" i="1">
                                    <a:latin typeface="Cambria Math" panose="02040503050406030204" pitchFamily="18" charset="0"/>
                                    <a:sym typeface="Symbol"/>
                                  </a:rPr>
                                </m:ctrlPr>
                              </m:dPr>
                              <m:e>
                                <m:argPr>
                                  <m:argSz m:val="1"/>
                                </m:argPr>
                                <m:box>
                                  <m:boxPr>
                                    <m:ctrlPr>
                                      <a:rPr lang="en-US" sz="2000" i="1">
                                        <a:latin typeface="Cambria Math" panose="02040503050406030204" pitchFamily="18" charset="0"/>
                                        <a:sym typeface="Symbol"/>
                                      </a:rPr>
                                    </m:ctrlPr>
                                  </m:boxPr>
                                  <m:e>
                                    <m:argPr>
                                      <m:argSz m:val="-1"/>
                                    </m:argPr>
                                    <m:r>
                                      <a:rPr lang="en-US" sz="2000" i="1">
                                        <a:latin typeface="Cambria Math"/>
                                      </a:rPr>
                                      <m:t>𝑁</m:t>
                                    </m:r>
                                    <m:r>
                                      <a:rPr lang="en-US" sz="2000" i="1">
                                        <a:latin typeface="Cambria Math"/>
                                      </a:rPr>
                                      <m:t>!</m:t>
                                    </m:r>
                                  </m:e>
                                </m:box>
                              </m:e>
                            </m:d>
                            <m:r>
                              <m:rPr>
                                <m:nor/>
                              </m:rPr>
                              <a:rPr lang="en-US" sz="2000">
                                <a:latin typeface="Cambria Math"/>
                              </a:rPr>
                              <m:t>−</m:t>
                            </m:r>
                            <m:r>
                              <m:rPr>
                                <m:nor/>
                              </m:rPr>
                              <a:rPr lang="en-US" sz="2000">
                                <a:latin typeface="Cambria Math"/>
                                <a:sym typeface="Symbol"/>
                              </a:rPr>
                              <m:t>ln</m:t>
                            </m:r>
                            <m:d>
                              <m:dPr>
                                <m:ctrlPr>
                                  <a:rPr lang="en-US" sz="2000" i="1">
                                    <a:latin typeface="Cambria Math" panose="02040503050406030204" pitchFamily="18" charset="0"/>
                                    <a:sym typeface="Symbol"/>
                                  </a:rPr>
                                </m:ctrlPr>
                              </m:dPr>
                              <m:e>
                                <m:argPr>
                                  <m:argSz m:val="1"/>
                                </m:argPr>
                                <m:box>
                                  <m:boxPr>
                                    <m:ctrlPr>
                                      <a:rPr lang="en-US" sz="2000" i="1">
                                        <a:latin typeface="Cambria Math" panose="02040503050406030204" pitchFamily="18" charset="0"/>
                                        <a:sym typeface="Symbol"/>
                                      </a:rPr>
                                    </m:ctrlPr>
                                  </m:boxPr>
                                  <m:e>
                                    <m:argPr>
                                      <m:argSz m:val="-1"/>
                                    </m:argPr>
                                    <m:sSub>
                                      <m:sSubPr>
                                        <m:ctrlPr>
                                          <a:rPr lang="en-US" sz="2000" i="1">
                                            <a:latin typeface="Cambria Math" panose="02040503050406030204" pitchFamily="18" charset="0"/>
                                          </a:rPr>
                                        </m:ctrlPr>
                                      </m:sSubPr>
                                      <m:e>
                                        <m:argPr>
                                          <m:argSz m:val="1"/>
                                        </m:argPr>
                                        <m:r>
                                          <a:rPr lang="en-US" sz="2000" i="1">
                                            <a:latin typeface="Cambria Math"/>
                                          </a:rPr>
                                          <m:t>𝑁</m:t>
                                        </m:r>
                                      </m:e>
                                      <m:sub>
                                        <m:argPr>
                                          <m:argSz m:val="1"/>
                                        </m:argPr>
                                        <m:r>
                                          <a:rPr lang="en-US" sz="2000" i="1">
                                            <a:latin typeface="Cambria Math"/>
                                          </a:rPr>
                                          <m:t>𝑝</m:t>
                                        </m:r>
                                      </m:sub>
                                    </m:sSub>
                                    <m:r>
                                      <a:rPr lang="en-US" sz="2000" b="0" i="1" smtClean="0">
                                        <a:latin typeface="Cambria Math"/>
                                      </a:rPr>
                                      <m:t>!</m:t>
                                    </m:r>
                                  </m:e>
                                </m:box>
                              </m:e>
                            </m:d>
                            <m:r>
                              <a:rPr lang="en-US" sz="2000" b="0" i="1" smtClean="0">
                                <a:latin typeface="Cambria Math"/>
                              </a:rPr>
                              <m:t>−</m:t>
                            </m:r>
                            <m:r>
                              <m:rPr>
                                <m:nor/>
                              </m:rPr>
                              <a:rPr lang="en-US" sz="2000">
                                <a:latin typeface="Cambria Math"/>
                                <a:sym typeface="Symbol"/>
                              </a:rPr>
                              <m:t>ln</m:t>
                            </m:r>
                            <m:d>
                              <m:dPr>
                                <m:ctrlPr>
                                  <a:rPr lang="en-US" sz="2000" i="1">
                                    <a:latin typeface="Cambria Math" panose="02040503050406030204" pitchFamily="18" charset="0"/>
                                    <a:sym typeface="Symbol"/>
                                  </a:rPr>
                                </m:ctrlPr>
                              </m:dPr>
                              <m:e>
                                <m:argPr>
                                  <m:argSz m:val="1"/>
                                </m:argPr>
                                <m:box>
                                  <m:boxPr>
                                    <m:ctrlPr>
                                      <a:rPr lang="en-US" sz="2000" i="1">
                                        <a:latin typeface="Cambria Math" panose="02040503050406030204" pitchFamily="18" charset="0"/>
                                        <a:sym typeface="Symbol"/>
                                      </a:rPr>
                                    </m:ctrlPr>
                                  </m:boxPr>
                                  <m:e>
                                    <m:argPr>
                                      <m:argSz m:val="-1"/>
                                    </m:argPr>
                                    <m:d>
                                      <m:dPr>
                                        <m:ctrlPr>
                                          <a:rPr lang="en-US" sz="2000" i="1" smtClean="0">
                                            <a:latin typeface="Cambria Math" panose="02040503050406030204" pitchFamily="18" charset="0"/>
                                            <a:sym typeface="Symbol"/>
                                          </a:rPr>
                                        </m:ctrlPr>
                                      </m:dPr>
                                      <m:e>
                                        <m:argPr>
                                          <m:argSz m:val="1"/>
                                        </m:argPr>
                                        <m:r>
                                          <a:rPr lang="en-US" sz="2000" b="0" i="1" smtClean="0">
                                            <a:latin typeface="Cambria Math"/>
                                            <a:sym typeface="Symbol"/>
                                          </a:rPr>
                                          <m:t>𝑁</m:t>
                                        </m:r>
                                        <m:r>
                                          <a:rPr lang="en-US" sz="2000" b="0" i="1" smtClean="0">
                                            <a:latin typeface="Cambria Math"/>
                                            <a:sym typeface="Symbol"/>
                                          </a:rPr>
                                          <m:t>−</m:t>
                                        </m:r>
                                        <m:sSub>
                                          <m:sSubPr>
                                            <m:ctrlPr>
                                              <a:rPr lang="en-US" sz="2000" i="1">
                                                <a:latin typeface="Cambria Math" panose="02040503050406030204" pitchFamily="18" charset="0"/>
                                              </a:rPr>
                                            </m:ctrlPr>
                                          </m:sSubPr>
                                          <m:e>
                                            <m:argPr>
                                              <m:argSz m:val="1"/>
                                            </m:argPr>
                                            <m:r>
                                              <a:rPr lang="en-US" sz="2000" i="1">
                                                <a:latin typeface="Cambria Math"/>
                                              </a:rPr>
                                              <m:t>𝑁</m:t>
                                            </m:r>
                                          </m:e>
                                          <m:sub>
                                            <m:argPr>
                                              <m:argSz m:val="1"/>
                                            </m:argPr>
                                            <m:r>
                                              <a:rPr lang="en-US" sz="2000" i="1">
                                                <a:latin typeface="Cambria Math"/>
                                              </a:rPr>
                                              <m:t>𝑝</m:t>
                                            </m:r>
                                          </m:sub>
                                        </m:sSub>
                                      </m:e>
                                    </m:d>
                                    <m:r>
                                      <m:rPr>
                                        <m:brk m:alnAt="63"/>
                                      </m:rPr>
                                      <a:rPr lang="en-US" sz="2000" b="0" i="1" smtClean="0">
                                        <a:latin typeface="Cambria Math"/>
                                        <a:sym typeface="Symbol"/>
                                      </a:rPr>
                                      <m:t>!</m:t>
                                    </m:r>
                                  </m:e>
                                </m:box>
                              </m:e>
                            </m:d>
                          </m:e>
                        </m:box>
                      </m:e>
                    </m:d>
                  </m:oMath>
                </a14:m>
                <a:endParaRPr lang="en-US" sz="2000" dirty="0" smtClean="0">
                  <a:sym typeface="Symbol"/>
                </a:endParaRPr>
              </a:p>
              <a:p>
                <a:endParaRPr lang="en-US" sz="2000" dirty="0">
                  <a:sym typeface="Symbol"/>
                </a:endParaRPr>
              </a:p>
              <a:p>
                <a:r>
                  <a:rPr lang="en-US" sz="2000" dirty="0" smtClean="0">
                    <a:sym typeface="Symbol"/>
                  </a:rPr>
                  <a:t> </a:t>
                </a:r>
                <a14:m>
                  <m:oMath xmlns:m="http://schemas.openxmlformats.org/officeDocument/2006/math">
                    <m:r>
                      <a:rPr lang="en-US" sz="2000" i="1" smtClean="0">
                        <a:latin typeface="Cambria Math"/>
                        <a:ea typeface="Cambria Math"/>
                        <a:sym typeface="Symbol"/>
                      </a:rPr>
                      <m:t>≈</m:t>
                    </m:r>
                    <m:r>
                      <m:rPr>
                        <m:nor/>
                      </m:rPr>
                      <a:rPr lang="en-US" sz="2000" i="1" dirty="0">
                        <a:sym typeface="Symbol"/>
                      </a:rPr>
                      <m:t>k</m:t>
                    </m:r>
                    <m:r>
                      <m:rPr>
                        <m:nor/>
                      </m:rPr>
                      <a:rPr lang="en-US" sz="2000" i="1" baseline="-25000" dirty="0">
                        <a:sym typeface="Symbol"/>
                      </a:rPr>
                      <m:t>B</m:t>
                    </m:r>
                  </m:oMath>
                </a14:m>
                <a:r>
                  <a:rPr lang="en-US" sz="2000" dirty="0">
                    <a:sym typeface="Symbol"/>
                  </a:rPr>
                  <a:t> </a:t>
                </a:r>
                <a14:m>
                  <m:oMath xmlns:m="http://schemas.openxmlformats.org/officeDocument/2006/math">
                    <m:d>
                      <m:dPr>
                        <m:ctrlPr>
                          <a:rPr lang="en-US" sz="1800" i="1">
                            <a:latin typeface="Cambria Math" panose="02040503050406030204" pitchFamily="18" charset="0"/>
                            <a:sym typeface="Symbol"/>
                          </a:rPr>
                        </m:ctrlPr>
                      </m:dPr>
                      <m:e>
                        <m:box>
                          <m:boxPr>
                            <m:ctrlPr>
                              <a:rPr lang="en-US" sz="1800" i="1">
                                <a:latin typeface="Cambria Math" panose="02040503050406030204" pitchFamily="18" charset="0"/>
                                <a:sym typeface="Symbol"/>
                              </a:rPr>
                            </m:ctrlPr>
                          </m:boxPr>
                          <m:e>
                            <m:argPr>
                              <m:argSz m:val="-1"/>
                            </m:argPr>
                            <m:r>
                              <a:rPr lang="en-US" sz="2000" i="1">
                                <a:latin typeface="Cambria Math"/>
                              </a:rPr>
                              <m:t>𝑁</m:t>
                            </m:r>
                            <m:r>
                              <m:rPr>
                                <m:nor/>
                              </m:rPr>
                              <a:rPr lang="en-US" sz="2000">
                                <a:latin typeface="Cambria Math"/>
                              </a:rPr>
                              <m:t>ln</m:t>
                            </m:r>
                            <m:r>
                              <m:rPr>
                                <m:nor/>
                              </m:rPr>
                              <a:rPr lang="en-US" sz="2000" b="0" i="0" smtClean="0">
                                <a:latin typeface="Cambria Math"/>
                              </a:rPr>
                              <m:t> </m:t>
                            </m:r>
                            <m:r>
                              <a:rPr lang="en-US" sz="2000" i="1">
                                <a:latin typeface="Cambria Math"/>
                              </a:rPr>
                              <m:t>𝑁</m:t>
                            </m:r>
                            <m:r>
                              <a:rPr lang="en-US" sz="2000" i="1">
                                <a:latin typeface="Cambria Math"/>
                              </a:rPr>
                              <m:t>−</m:t>
                            </m:r>
                            <m:r>
                              <a:rPr lang="en-US" sz="2000" i="1">
                                <a:latin typeface="Cambria Math"/>
                              </a:rPr>
                              <m:t>𝑁</m:t>
                            </m:r>
                            <m:r>
                              <m:rPr>
                                <m:nor/>
                              </m:rPr>
                              <a:rPr lang="en-US" sz="2000" dirty="0"/>
                              <m:t> </m:t>
                            </m:r>
                            <m:r>
                              <m:rPr>
                                <m:nor/>
                              </m:rPr>
                              <a:rPr lang="en-US" sz="1800">
                                <a:latin typeface="Cambria Math"/>
                              </a:rPr>
                              <m:t>−</m:t>
                            </m:r>
                            <m:sSub>
                              <m:sSubPr>
                                <m:ctrlPr>
                                  <a:rPr lang="en-US" sz="1800" i="1">
                                    <a:latin typeface="Cambria Math" panose="02040503050406030204" pitchFamily="18" charset="0"/>
                                  </a:rPr>
                                </m:ctrlPr>
                              </m:sSubPr>
                              <m:e>
                                <m:argPr>
                                  <m:argSz m:val="1"/>
                                </m:argPr>
                                <m:r>
                                  <a:rPr lang="en-US" sz="1800" i="1">
                                    <a:latin typeface="Cambria Math"/>
                                  </a:rPr>
                                  <m:t>𝑁</m:t>
                                </m:r>
                              </m:e>
                              <m:sub>
                                <m:argPr>
                                  <m:argSz m:val="1"/>
                                </m:argPr>
                                <m:r>
                                  <a:rPr lang="en-US" sz="1800" i="1">
                                    <a:latin typeface="Cambria Math"/>
                                  </a:rPr>
                                  <m:t>𝑝</m:t>
                                </m:r>
                              </m:sub>
                            </m:sSub>
                            <m:r>
                              <m:rPr>
                                <m:nor/>
                              </m:rPr>
                              <a:rPr lang="en-US" sz="1800" smtClean="0">
                                <a:latin typeface="Cambria Math"/>
                                <a:sym typeface="Symbol"/>
                              </a:rPr>
                              <m:t>ln</m:t>
                            </m:r>
                            <m:d>
                              <m:dPr>
                                <m:ctrlPr>
                                  <a:rPr lang="en-US" sz="1800" i="1">
                                    <a:latin typeface="Cambria Math" panose="02040503050406030204" pitchFamily="18" charset="0"/>
                                    <a:sym typeface="Symbol"/>
                                  </a:rPr>
                                </m:ctrlPr>
                              </m:dPr>
                              <m:e>
                                <m:argPr>
                                  <m:argSz m:val="1"/>
                                </m:argPr>
                                <m:box>
                                  <m:boxPr>
                                    <m:ctrlPr>
                                      <a:rPr lang="en-US" sz="1800" i="1">
                                        <a:latin typeface="Cambria Math" panose="02040503050406030204" pitchFamily="18" charset="0"/>
                                        <a:sym typeface="Symbol"/>
                                      </a:rPr>
                                    </m:ctrlPr>
                                  </m:boxPr>
                                  <m:e>
                                    <m:argPr>
                                      <m:argSz m:val="-1"/>
                                    </m:argPr>
                                    <m:sSub>
                                      <m:sSubPr>
                                        <m:ctrlPr>
                                          <a:rPr lang="en-US" sz="1800" i="1">
                                            <a:latin typeface="Cambria Math" panose="02040503050406030204" pitchFamily="18" charset="0"/>
                                          </a:rPr>
                                        </m:ctrlPr>
                                      </m:sSubPr>
                                      <m:e>
                                        <m:argPr>
                                          <m:argSz m:val="1"/>
                                        </m:argPr>
                                        <m:r>
                                          <a:rPr lang="en-US" sz="1800" i="1">
                                            <a:latin typeface="Cambria Math"/>
                                          </a:rPr>
                                          <m:t>𝑁</m:t>
                                        </m:r>
                                      </m:e>
                                      <m:sub>
                                        <m:argPr>
                                          <m:argSz m:val="1"/>
                                        </m:argPr>
                                        <m:r>
                                          <a:rPr lang="en-US" sz="1800" i="1">
                                            <a:latin typeface="Cambria Math"/>
                                          </a:rPr>
                                          <m:t>𝑝</m:t>
                                        </m:r>
                                      </m:sub>
                                    </m:sSub>
                                  </m:e>
                                </m:box>
                              </m:e>
                            </m:d>
                            <m:r>
                              <a:rPr lang="en-US" sz="1800" b="0" i="1" smtClean="0">
                                <a:latin typeface="Cambria Math"/>
                              </a:rPr>
                              <m:t>+</m:t>
                            </m:r>
                            <m:sSub>
                              <m:sSubPr>
                                <m:ctrlPr>
                                  <a:rPr lang="en-US" sz="1800" i="1" smtClean="0">
                                    <a:latin typeface="Cambria Math" panose="02040503050406030204" pitchFamily="18" charset="0"/>
                                  </a:rPr>
                                </m:ctrlPr>
                              </m:sSubPr>
                              <m:e>
                                <m:argPr>
                                  <m:argSz m:val="1"/>
                                </m:argPr>
                                <m:r>
                                  <a:rPr lang="en-US" sz="1800" i="1">
                                    <a:latin typeface="Cambria Math"/>
                                  </a:rPr>
                                  <m:t>𝑁</m:t>
                                </m:r>
                              </m:e>
                              <m:sub>
                                <m:argPr>
                                  <m:argSz m:val="1"/>
                                </m:argPr>
                                <m:r>
                                  <a:rPr lang="en-US" sz="1800" i="1">
                                    <a:latin typeface="Cambria Math"/>
                                  </a:rPr>
                                  <m:t>𝑝</m:t>
                                </m:r>
                              </m:sub>
                            </m:sSub>
                            <m:r>
                              <m:rPr>
                                <m:nor/>
                              </m:rPr>
                              <a:rPr lang="en-US" sz="1800">
                                <a:latin typeface="Cambria Math"/>
                              </a:rPr>
                              <m:t>−</m:t>
                            </m:r>
                            <m:d>
                              <m:dPr>
                                <m:ctrlPr>
                                  <a:rPr lang="en-US" sz="1800" i="1">
                                    <a:latin typeface="Cambria Math" panose="02040503050406030204" pitchFamily="18" charset="0"/>
                                    <a:sym typeface="Symbol"/>
                                  </a:rPr>
                                </m:ctrlPr>
                              </m:dPr>
                              <m:e>
                                <m:argPr>
                                  <m:argSz m:val="1"/>
                                </m:argPr>
                                <m:box>
                                  <m:boxPr>
                                    <m:ctrlPr>
                                      <a:rPr lang="en-US" sz="1800" i="1">
                                        <a:latin typeface="Cambria Math" panose="02040503050406030204" pitchFamily="18" charset="0"/>
                                        <a:sym typeface="Symbol"/>
                                      </a:rPr>
                                    </m:ctrlPr>
                                  </m:boxPr>
                                  <m:e>
                                    <m:argPr>
                                      <m:argSz m:val="-1"/>
                                    </m:argPr>
                                    <m:r>
                                      <a:rPr lang="en-US" sz="1800" i="1">
                                        <a:latin typeface="Cambria Math"/>
                                        <a:sym typeface="Symbol"/>
                                      </a:rPr>
                                      <m:t>𝑁</m:t>
                                    </m:r>
                                    <m:r>
                                      <a:rPr lang="en-US" sz="1800" i="1">
                                        <a:latin typeface="Cambria Math"/>
                                        <a:sym typeface="Symbol"/>
                                      </a:rPr>
                                      <m:t>−</m:t>
                                    </m:r>
                                    <m:sSub>
                                      <m:sSubPr>
                                        <m:ctrlPr>
                                          <a:rPr lang="en-US" sz="1800" i="1">
                                            <a:latin typeface="Cambria Math" panose="02040503050406030204" pitchFamily="18" charset="0"/>
                                          </a:rPr>
                                        </m:ctrlPr>
                                      </m:sSubPr>
                                      <m:e>
                                        <m:argPr>
                                          <m:argSz m:val="1"/>
                                        </m:argPr>
                                        <m:r>
                                          <a:rPr lang="en-US" sz="1800" i="1">
                                            <a:latin typeface="Cambria Math"/>
                                          </a:rPr>
                                          <m:t>𝑁</m:t>
                                        </m:r>
                                      </m:e>
                                      <m:sub>
                                        <m:argPr>
                                          <m:argSz m:val="1"/>
                                        </m:argPr>
                                        <m:r>
                                          <a:rPr lang="en-US" sz="1800" i="1">
                                            <a:latin typeface="Cambria Math"/>
                                          </a:rPr>
                                          <m:t>𝑝</m:t>
                                        </m:r>
                                      </m:sub>
                                    </m:sSub>
                                  </m:e>
                                </m:box>
                              </m:e>
                            </m:d>
                            <m:r>
                              <m:rPr>
                                <m:nor/>
                              </m:rPr>
                              <a:rPr lang="en-US" sz="1800">
                                <a:latin typeface="Cambria Math"/>
                                <a:sym typeface="Symbol"/>
                              </a:rPr>
                              <m:t>ln</m:t>
                            </m:r>
                          </m:e>
                        </m:box>
                        <m:d>
                          <m:dPr>
                            <m:ctrlPr>
                              <a:rPr lang="en-US" sz="1800" i="1">
                                <a:latin typeface="Cambria Math" panose="02040503050406030204" pitchFamily="18" charset="0"/>
                                <a:sym typeface="Symbol"/>
                              </a:rPr>
                            </m:ctrlPr>
                          </m:dPr>
                          <m:e>
                            <m:box>
                              <m:boxPr>
                                <m:ctrlPr>
                                  <a:rPr lang="en-US" sz="1800" i="1">
                                    <a:latin typeface="Cambria Math" panose="02040503050406030204" pitchFamily="18" charset="0"/>
                                    <a:sym typeface="Symbol"/>
                                  </a:rPr>
                                </m:ctrlPr>
                              </m:boxPr>
                              <m:e>
                                <m:argPr>
                                  <m:argSz m:val="-1"/>
                                </m:argPr>
                                <m:r>
                                  <a:rPr lang="en-US" sz="1800" i="1">
                                    <a:latin typeface="Cambria Math"/>
                                    <a:sym typeface="Symbol"/>
                                  </a:rPr>
                                  <m:t>𝑁</m:t>
                                </m:r>
                                <m:r>
                                  <a:rPr lang="en-US" sz="1800" i="1">
                                    <a:latin typeface="Cambria Math"/>
                                    <a:sym typeface="Symbol"/>
                                  </a:rPr>
                                  <m:t>−</m:t>
                                </m:r>
                                <m:sSub>
                                  <m:sSubPr>
                                    <m:ctrlPr>
                                      <a:rPr lang="en-US" sz="1800" i="1">
                                        <a:latin typeface="Cambria Math" panose="02040503050406030204" pitchFamily="18" charset="0"/>
                                      </a:rPr>
                                    </m:ctrlPr>
                                  </m:sSubPr>
                                  <m:e>
                                    <m:argPr>
                                      <m:argSz m:val="1"/>
                                    </m:argPr>
                                    <m:r>
                                      <a:rPr lang="en-US" sz="1800" i="1">
                                        <a:latin typeface="Cambria Math"/>
                                      </a:rPr>
                                      <m:t>𝑁</m:t>
                                    </m:r>
                                  </m:e>
                                  <m:sub>
                                    <m:argPr>
                                      <m:argSz m:val="1"/>
                                    </m:argPr>
                                    <m:r>
                                      <a:rPr lang="en-US" sz="1800" i="1">
                                        <a:latin typeface="Cambria Math"/>
                                      </a:rPr>
                                      <m:t>𝑝</m:t>
                                    </m:r>
                                  </m:sub>
                                </m:sSub>
                              </m:e>
                            </m:box>
                          </m:e>
                        </m:d>
                        <m:r>
                          <a:rPr lang="en-US" sz="1800" b="0" i="1" smtClean="0">
                            <a:latin typeface="Cambria Math"/>
                          </a:rPr>
                          <m:t>+</m:t>
                        </m:r>
                        <m:d>
                          <m:dPr>
                            <m:ctrlPr>
                              <a:rPr lang="en-US" sz="1800" i="1">
                                <a:latin typeface="Cambria Math" panose="02040503050406030204" pitchFamily="18" charset="0"/>
                                <a:sym typeface="Symbol"/>
                              </a:rPr>
                            </m:ctrlPr>
                          </m:dPr>
                          <m:e>
                            <m:box>
                              <m:boxPr>
                                <m:ctrlPr>
                                  <a:rPr lang="en-US" sz="1800" i="1">
                                    <a:latin typeface="Cambria Math" panose="02040503050406030204" pitchFamily="18" charset="0"/>
                                    <a:sym typeface="Symbol"/>
                                  </a:rPr>
                                </m:ctrlPr>
                              </m:boxPr>
                              <m:e>
                                <m:argPr>
                                  <m:argSz m:val="-1"/>
                                </m:argPr>
                                <m:r>
                                  <a:rPr lang="en-US" sz="1800" i="1">
                                    <a:latin typeface="Cambria Math"/>
                                    <a:sym typeface="Symbol"/>
                                  </a:rPr>
                                  <m:t>𝑁</m:t>
                                </m:r>
                                <m:r>
                                  <a:rPr lang="en-US" sz="1800" i="1">
                                    <a:latin typeface="Cambria Math"/>
                                    <a:sym typeface="Symbol"/>
                                  </a:rPr>
                                  <m:t>−</m:t>
                                </m:r>
                                <m:sSub>
                                  <m:sSubPr>
                                    <m:ctrlPr>
                                      <a:rPr lang="en-US" sz="1800" i="1">
                                        <a:latin typeface="Cambria Math" panose="02040503050406030204" pitchFamily="18" charset="0"/>
                                      </a:rPr>
                                    </m:ctrlPr>
                                  </m:sSubPr>
                                  <m:e>
                                    <m:argPr>
                                      <m:argSz m:val="1"/>
                                    </m:argPr>
                                    <m:r>
                                      <a:rPr lang="en-US" sz="1800" i="1">
                                        <a:latin typeface="Cambria Math"/>
                                      </a:rPr>
                                      <m:t>𝑁</m:t>
                                    </m:r>
                                  </m:e>
                                  <m:sub>
                                    <m:argPr>
                                      <m:argSz m:val="1"/>
                                    </m:argPr>
                                    <m:r>
                                      <a:rPr lang="en-US" sz="1800" i="1">
                                        <a:latin typeface="Cambria Math"/>
                                      </a:rPr>
                                      <m:t>𝑝</m:t>
                                    </m:r>
                                  </m:sub>
                                </m:sSub>
                              </m:e>
                            </m:box>
                          </m:e>
                        </m:d>
                      </m:e>
                    </m:d>
                  </m:oMath>
                </a14:m>
                <a:endParaRPr lang="en-US" sz="2200" dirty="0" smtClean="0"/>
              </a:p>
              <a:p>
                <a:endParaRPr lang="en-US" sz="2200" dirty="0" smtClean="0"/>
              </a:p>
              <a:p>
                <a:r>
                  <a:rPr lang="en-US" sz="2200" dirty="0" smtClean="0"/>
                  <a:t>Let </a:t>
                </a:r>
                <a:r>
                  <a:rPr lang="en-US" sz="2200" i="1" dirty="0" smtClean="0"/>
                  <a:t>c=</a:t>
                </a:r>
                <a:r>
                  <a:rPr lang="en-US" sz="2200" i="1" dirty="0" err="1" smtClean="0"/>
                  <a:t>N</a:t>
                </a:r>
                <a:r>
                  <a:rPr lang="en-US" sz="2200" i="1" baseline="-25000" dirty="0" err="1" smtClean="0"/>
                  <a:t>p</a:t>
                </a:r>
                <a:r>
                  <a:rPr lang="en-US" sz="2200" i="1" dirty="0" smtClean="0"/>
                  <a:t>/N</a:t>
                </a:r>
              </a:p>
              <a:p>
                <a:r>
                  <a:rPr lang="en-US" sz="2200" dirty="0" smtClean="0"/>
                  <a:t>Then </a:t>
                </a:r>
                <a14:m>
                  <m:oMath xmlns:m="http://schemas.openxmlformats.org/officeDocument/2006/math">
                    <m:r>
                      <a:rPr lang="en-US" sz="2000" i="1">
                        <a:latin typeface="Cambria Math"/>
                      </a:rPr>
                      <m:t>𝑆</m:t>
                    </m:r>
                    <m:r>
                      <a:rPr lang="en-US" sz="2000" i="1">
                        <a:latin typeface="Cambria Math"/>
                      </a:rPr>
                      <m:t>=−</m:t>
                    </m:r>
                    <m:r>
                      <m:rPr>
                        <m:nor/>
                      </m:rPr>
                      <a:rPr lang="en-US" sz="2000" i="1" dirty="0">
                        <a:sym typeface="Symbol"/>
                      </a:rPr>
                      <m:t>k</m:t>
                    </m:r>
                    <m:r>
                      <m:rPr>
                        <m:nor/>
                      </m:rPr>
                      <a:rPr lang="en-US" sz="2000" i="1" baseline="-25000" dirty="0">
                        <a:sym typeface="Symbol"/>
                      </a:rPr>
                      <m:t>B</m:t>
                    </m:r>
                  </m:oMath>
                </a14:m>
                <a:r>
                  <a:rPr lang="en-US" sz="2000" dirty="0" smtClean="0">
                    <a:sym typeface="Symbol"/>
                  </a:rPr>
                  <a:t> </a:t>
                </a:r>
                <a:r>
                  <a:rPr lang="en-US" sz="2000" i="1" dirty="0" smtClean="0">
                    <a:latin typeface="Cambria Math" pitchFamily="18" charset="0"/>
                    <a:ea typeface="Cambria Math" pitchFamily="18" charset="0"/>
                    <a:sym typeface="Symbol"/>
                  </a:rPr>
                  <a:t>N</a:t>
                </a:r>
                <a14:m>
                  <m:oMath xmlns:m="http://schemas.openxmlformats.org/officeDocument/2006/math">
                    <m:d>
                      <m:dPr>
                        <m:ctrlPr>
                          <a:rPr lang="en-US" sz="2000" i="1">
                            <a:latin typeface="Cambria Math" panose="02040503050406030204" pitchFamily="18" charset="0"/>
                            <a:sym typeface="Symbol"/>
                          </a:rPr>
                        </m:ctrlPr>
                      </m:dPr>
                      <m:e>
                        <m:box>
                          <m:boxPr>
                            <m:ctrlPr>
                              <a:rPr lang="en-US" sz="2000" i="1">
                                <a:latin typeface="Cambria Math" panose="02040503050406030204" pitchFamily="18" charset="0"/>
                                <a:sym typeface="Symbol"/>
                              </a:rPr>
                            </m:ctrlPr>
                          </m:boxPr>
                          <m:e>
                            <m:argPr>
                              <m:argSz m:val="-1"/>
                            </m:argPr>
                            <m:r>
                              <m:rPr>
                                <m:nor/>
                              </m:rPr>
                              <a:rPr lang="en-US" sz="2000" b="0" i="0" smtClean="0">
                                <a:latin typeface="Cambria Math"/>
                                <a:sym typeface="Symbol"/>
                              </a:rPr>
                              <m:t>c</m:t>
                            </m:r>
                            <m:r>
                              <m:rPr>
                                <m:nor/>
                              </m:rPr>
                              <a:rPr lang="en-US" sz="2000">
                                <a:latin typeface="Cambria Math"/>
                                <a:sym typeface="Symbol"/>
                              </a:rPr>
                              <m:t>ln</m:t>
                            </m:r>
                            <m:d>
                              <m:dPr>
                                <m:ctrlPr>
                                  <a:rPr lang="en-US" sz="2000" i="1">
                                    <a:latin typeface="Cambria Math" panose="02040503050406030204" pitchFamily="18" charset="0"/>
                                    <a:sym typeface="Symbol"/>
                                  </a:rPr>
                                </m:ctrlPr>
                              </m:dPr>
                              <m:e>
                                <m:argPr>
                                  <m:argSz m:val="1"/>
                                </m:argPr>
                                <m:box>
                                  <m:boxPr>
                                    <m:ctrlPr>
                                      <a:rPr lang="en-US" sz="2000" i="1">
                                        <a:latin typeface="Cambria Math" panose="02040503050406030204" pitchFamily="18" charset="0"/>
                                        <a:sym typeface="Symbol"/>
                                      </a:rPr>
                                    </m:ctrlPr>
                                  </m:boxPr>
                                  <m:e>
                                    <m:argPr>
                                      <m:argSz m:val="-1"/>
                                    </m:argPr>
                                    <m:r>
                                      <a:rPr lang="en-US" sz="2000" b="0" i="1" smtClean="0">
                                        <a:latin typeface="Cambria Math"/>
                                      </a:rPr>
                                      <m:t>𝑐</m:t>
                                    </m:r>
                                  </m:e>
                                </m:box>
                              </m:e>
                            </m:d>
                            <m:r>
                              <m:rPr>
                                <m:nor/>
                              </m:rPr>
                              <a:rPr lang="en-US" sz="2000">
                                <a:latin typeface="Cambria Math"/>
                              </a:rPr>
                              <m:t>−</m:t>
                            </m:r>
                            <m:d>
                              <m:dPr>
                                <m:ctrlPr>
                                  <a:rPr lang="en-US" sz="2000" i="1">
                                    <a:latin typeface="Cambria Math" panose="02040503050406030204" pitchFamily="18" charset="0"/>
                                    <a:sym typeface="Symbol"/>
                                  </a:rPr>
                                </m:ctrlPr>
                              </m:dPr>
                              <m:e>
                                <m:argPr>
                                  <m:argSz m:val="1"/>
                                </m:argPr>
                                <m:box>
                                  <m:boxPr>
                                    <m:ctrlPr>
                                      <a:rPr lang="en-US" sz="2000" i="1">
                                        <a:latin typeface="Cambria Math" panose="02040503050406030204" pitchFamily="18" charset="0"/>
                                        <a:sym typeface="Symbol"/>
                                      </a:rPr>
                                    </m:ctrlPr>
                                  </m:boxPr>
                                  <m:e>
                                    <m:argPr>
                                      <m:argSz m:val="-1"/>
                                    </m:argPr>
                                    <m:r>
                                      <m:rPr>
                                        <m:brk m:alnAt="63"/>
                                      </m:rPr>
                                      <a:rPr lang="en-US" sz="2000" b="0" i="1" smtClean="0">
                                        <a:latin typeface="Cambria Math"/>
                                        <a:sym typeface="Symbol"/>
                                      </a:rPr>
                                      <m:t>1</m:t>
                                    </m:r>
                                    <m:r>
                                      <a:rPr lang="en-US" sz="2000" b="0" i="1" smtClean="0">
                                        <a:latin typeface="Cambria Math"/>
                                        <a:sym typeface="Symbol"/>
                                      </a:rPr>
                                      <m:t>−</m:t>
                                    </m:r>
                                    <m:r>
                                      <a:rPr lang="en-US" sz="2000" b="0" i="1" smtClean="0">
                                        <a:latin typeface="Cambria Math"/>
                                        <a:sym typeface="Symbol"/>
                                      </a:rPr>
                                      <m:t>𝑐</m:t>
                                    </m:r>
                                  </m:e>
                                </m:box>
                              </m:e>
                            </m:d>
                            <m:r>
                              <m:rPr>
                                <m:nor/>
                              </m:rPr>
                              <a:rPr lang="en-US" sz="2000">
                                <a:latin typeface="Cambria Math"/>
                                <a:sym typeface="Symbol"/>
                              </a:rPr>
                              <m:t>ln</m:t>
                            </m:r>
                            <m:d>
                              <m:dPr>
                                <m:ctrlPr>
                                  <a:rPr lang="en-US" sz="2000" i="1">
                                    <a:latin typeface="Cambria Math" panose="02040503050406030204" pitchFamily="18" charset="0"/>
                                    <a:sym typeface="Symbol"/>
                                  </a:rPr>
                                </m:ctrlPr>
                              </m:dPr>
                              <m:e>
                                <m:argPr>
                                  <m:argSz m:val="1"/>
                                </m:argPr>
                                <m:box>
                                  <m:boxPr>
                                    <m:ctrlPr>
                                      <a:rPr lang="en-US" sz="2000" i="1">
                                        <a:latin typeface="Cambria Math" panose="02040503050406030204" pitchFamily="18" charset="0"/>
                                        <a:sym typeface="Symbol"/>
                                      </a:rPr>
                                    </m:ctrlPr>
                                  </m:boxPr>
                                  <m:e>
                                    <m:argPr>
                                      <m:argSz m:val="-1"/>
                                    </m:argPr>
                                    <m:r>
                                      <m:rPr>
                                        <m:brk m:alnAt="63"/>
                                      </m:rPr>
                                      <a:rPr lang="en-US" sz="2000" b="0" i="1" smtClean="0">
                                        <a:latin typeface="Cambria Math"/>
                                        <a:sym typeface="Symbol"/>
                                      </a:rPr>
                                      <m:t>1</m:t>
                                    </m:r>
                                    <m:r>
                                      <a:rPr lang="en-US" sz="2000" b="0" i="1" smtClean="0">
                                        <a:latin typeface="Cambria Math"/>
                                        <a:sym typeface="Symbol"/>
                                      </a:rPr>
                                      <m:t>−</m:t>
                                    </m:r>
                                    <m:r>
                                      <a:rPr lang="en-US" sz="2000" b="0" i="1" smtClean="0">
                                        <a:latin typeface="Cambria Math"/>
                                        <a:sym typeface="Symbol"/>
                                      </a:rPr>
                                      <m:t>𝑐</m:t>
                                    </m:r>
                                  </m:e>
                                </m:box>
                              </m:e>
                            </m:d>
                          </m:e>
                        </m:box>
                      </m:e>
                    </m:d>
                  </m:oMath>
                </a14:m>
                <a:endParaRPr lang="en-US" sz="2200" dirty="0"/>
              </a:p>
            </p:txBody>
          </p:sp>
        </mc:Choice>
        <mc:Fallback xmlns="">
          <p:sp>
            <p:nvSpPr>
              <p:cNvPr id="8" name="Rectangle 7"/>
              <p:cNvSpPr>
                <a:spLocks noRot="1" noChangeAspect="1" noMove="1" noResize="1" noEditPoints="1" noAdjustHandles="1" noChangeArrowheads="1" noChangeShapeType="1" noTextEdit="1"/>
              </p:cNvSpPr>
              <p:nvPr/>
            </p:nvSpPr>
            <p:spPr>
              <a:xfrm>
                <a:off x="152400" y="818606"/>
                <a:ext cx="8839200" cy="5880905"/>
              </a:xfrm>
              <a:prstGeom prst="rect">
                <a:avLst/>
              </a:prstGeom>
              <a:blipFill rotWithShape="0">
                <a:blip r:embed="rId4"/>
                <a:stretch>
                  <a:fillRect l="-1034" t="-829"/>
                </a:stretch>
              </a:blipFill>
            </p:spPr>
            <p:txBody>
              <a:bodyPr/>
              <a:lstStyle/>
              <a:p>
                <a:r>
                  <a:rPr lang="en-US">
                    <a:noFill/>
                  </a:rPr>
                  <a:t> </a:t>
                </a:r>
              </a:p>
            </p:txBody>
          </p:sp>
        </mc:Fallback>
      </mc:AlternateContent>
      <p:pic>
        <p:nvPicPr>
          <p:cNvPr id="7" name="Picture 2" descr="figure_05_2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967802" y="818606"/>
            <a:ext cx="4023798" cy="264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14416948"/>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p:cNvSpPr>
            <a:spLocks noGrp="1" noChangeArrowheads="1"/>
          </p:cNvSpPr>
          <p:nvPr>
            <p:ph type="title"/>
          </p:nvPr>
        </p:nvSpPr>
        <p:spPr>
          <a:xfrm>
            <a:off x="0" y="17417"/>
            <a:ext cx="9144000" cy="825500"/>
          </a:xfrm>
        </p:spPr>
        <p:txBody>
          <a:bodyPr>
            <a:noAutofit/>
          </a:bodyPr>
          <a:lstStyle/>
          <a:p>
            <a:pPr eaLnBrk="1" hangingPunct="1"/>
            <a:r>
              <a:rPr lang="en-US" sz="3200" b="1" dirty="0" smtClean="0">
                <a:solidFill>
                  <a:srgbClr val="0000CC"/>
                </a:solidFill>
              </a:rPr>
              <a:t>Entropy and Free Energies</a:t>
            </a:r>
          </a:p>
        </p:txBody>
      </p:sp>
      <p:pic>
        <p:nvPicPr>
          <p:cNvPr id="15367" name="Picture 17"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p:cNvSpPr/>
          <p:nvPr/>
        </p:nvSpPr>
        <p:spPr>
          <a:xfrm>
            <a:off x="15240" y="762000"/>
            <a:ext cx="9144001" cy="3785652"/>
          </a:xfrm>
          <a:prstGeom prst="rect">
            <a:avLst/>
          </a:prstGeom>
        </p:spPr>
        <p:txBody>
          <a:bodyPr wrap="square">
            <a:spAutoFit/>
          </a:bodyPr>
          <a:lstStyle/>
          <a:p>
            <a:r>
              <a:rPr lang="en-US" sz="2000" dirty="0" smtClean="0"/>
              <a:t>The next few slides take a break from our </a:t>
            </a:r>
            <a:r>
              <a:rPr lang="en-US" sz="2000" dirty="0"/>
              <a:t>derivation of the basic equations of statistical mechanics from the axioms regarding </a:t>
            </a:r>
            <a:r>
              <a:rPr lang="en-US" sz="2000" dirty="0" smtClean="0"/>
              <a:t>entropy to discuss the relationship between Energy and Entropy</a:t>
            </a:r>
          </a:p>
          <a:p>
            <a:endParaRPr lang="en-US" sz="2000" dirty="0"/>
          </a:p>
          <a:p>
            <a:r>
              <a:rPr lang="en-US" sz="2000" dirty="0" smtClean="0"/>
              <a:t>In thermodynamics textbooks, you will encounter many </a:t>
            </a:r>
            <a:r>
              <a:rPr lang="en-US" sz="2000" b="1" dirty="0" smtClean="0"/>
              <a:t>energies</a:t>
            </a:r>
            <a:r>
              <a:rPr lang="en-US" sz="2000" dirty="0" smtClean="0"/>
              <a:t>, the Free Energy, the Gibbs Free Energy, the Helmholtz Free Energy, as well as their corresponding </a:t>
            </a:r>
            <a:r>
              <a:rPr lang="en-US" sz="2000" b="1" dirty="0" smtClean="0"/>
              <a:t>Ensembles</a:t>
            </a:r>
          </a:p>
          <a:p>
            <a:endParaRPr lang="en-US" sz="2000" b="1" dirty="0"/>
          </a:p>
          <a:p>
            <a:r>
              <a:rPr lang="en-US" sz="2000" dirty="0" smtClean="0"/>
              <a:t>All of these derive from the Entropy in a simple way.</a:t>
            </a:r>
          </a:p>
          <a:p>
            <a:endParaRPr lang="en-US" sz="2000" b="1" dirty="0"/>
          </a:p>
          <a:p>
            <a:r>
              <a:rPr lang="en-US" sz="2000" dirty="0" smtClean="0"/>
              <a:t>They also provide </a:t>
            </a:r>
            <a:r>
              <a:rPr lang="en-US" sz="2000" b="1" dirty="0" smtClean="0"/>
              <a:t>definitions </a:t>
            </a:r>
            <a:r>
              <a:rPr lang="en-US" sz="2000" dirty="0" smtClean="0"/>
              <a:t>for three useful concepts, the </a:t>
            </a:r>
            <a:r>
              <a:rPr lang="en-US" sz="2000" b="1" dirty="0" smtClean="0"/>
              <a:t>temperature </a:t>
            </a:r>
            <a:r>
              <a:rPr lang="en-US" sz="2000" b="1" i="1" dirty="0" smtClean="0"/>
              <a:t>T</a:t>
            </a:r>
            <a:r>
              <a:rPr lang="en-US" sz="2000" dirty="0" smtClean="0"/>
              <a:t>, the </a:t>
            </a:r>
            <a:r>
              <a:rPr lang="en-US" sz="2000" b="1" dirty="0" smtClean="0"/>
              <a:t>pressure, </a:t>
            </a:r>
            <a:r>
              <a:rPr lang="en-US" sz="2000" b="1" i="1" dirty="0" smtClean="0"/>
              <a:t>p</a:t>
            </a:r>
            <a:r>
              <a:rPr lang="en-US" sz="2000" dirty="0" smtClean="0"/>
              <a:t>, and the </a:t>
            </a:r>
            <a:r>
              <a:rPr lang="en-US" sz="2000" b="1" dirty="0" smtClean="0"/>
              <a:t>chemical potential, </a:t>
            </a:r>
            <a:r>
              <a:rPr lang="en-US" sz="2000" b="1" i="1" dirty="0" smtClean="0"/>
              <a:t>µ</a:t>
            </a:r>
            <a:endParaRPr lang="en-US" sz="2000" dirty="0" smtClean="0"/>
          </a:p>
        </p:txBody>
      </p:sp>
      <p:pic>
        <p:nvPicPr>
          <p:cNvPr id="25" name="Picture 4"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6351453"/>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p:cNvSpPr>
            <a:spLocks noGrp="1" noChangeArrowheads="1"/>
          </p:cNvSpPr>
          <p:nvPr>
            <p:ph type="title"/>
          </p:nvPr>
        </p:nvSpPr>
        <p:spPr>
          <a:xfrm>
            <a:off x="0" y="12700"/>
            <a:ext cx="9144000" cy="825500"/>
          </a:xfrm>
        </p:spPr>
        <p:txBody>
          <a:bodyPr>
            <a:normAutofit/>
          </a:bodyPr>
          <a:lstStyle/>
          <a:p>
            <a:pPr eaLnBrk="1" hangingPunct="1"/>
            <a:r>
              <a:rPr lang="en-US" b="1" dirty="0" smtClean="0">
                <a:solidFill>
                  <a:srgbClr val="0000CC"/>
                </a:solidFill>
              </a:rPr>
              <a:t>Entropy and Free Energy</a:t>
            </a:r>
          </a:p>
        </p:txBody>
      </p:sp>
      <p:pic>
        <p:nvPicPr>
          <p:cNvPr id="15367" name="Picture 17"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p:cNvSpPr/>
          <p:nvPr/>
        </p:nvSpPr>
        <p:spPr>
          <a:xfrm>
            <a:off x="-1" y="818606"/>
            <a:ext cx="9144001" cy="1631216"/>
          </a:xfrm>
          <a:prstGeom prst="rect">
            <a:avLst/>
          </a:prstGeom>
        </p:spPr>
        <p:txBody>
          <a:bodyPr wrap="square">
            <a:spAutoFit/>
          </a:bodyPr>
          <a:lstStyle/>
          <a:p>
            <a:r>
              <a:rPr lang="en-US" sz="2000" dirty="0" smtClean="0"/>
              <a:t>A typical thermodynamic system has three extensive properties: the Energy </a:t>
            </a:r>
            <a:r>
              <a:rPr lang="en-US" sz="2000" i="1" dirty="0" smtClean="0"/>
              <a:t>E</a:t>
            </a:r>
            <a:r>
              <a:rPr lang="en-US" sz="2000" dirty="0" smtClean="0"/>
              <a:t>, the Number of Particles </a:t>
            </a:r>
            <a:r>
              <a:rPr lang="en-US" sz="2000" i="1" dirty="0" smtClean="0"/>
              <a:t>N</a:t>
            </a:r>
            <a:r>
              <a:rPr lang="en-US" sz="2000" dirty="0" smtClean="0"/>
              <a:t> and the Volume </a:t>
            </a:r>
            <a:r>
              <a:rPr lang="en-US" sz="2000" i="1" dirty="0" smtClean="0"/>
              <a:t>V</a:t>
            </a:r>
            <a:endParaRPr lang="en-US" sz="2000" dirty="0" smtClean="0"/>
          </a:p>
          <a:p>
            <a:endParaRPr lang="en-US" sz="2000" dirty="0"/>
          </a:p>
          <a:p>
            <a:r>
              <a:rPr lang="en-US" sz="2000" dirty="0" smtClean="0"/>
              <a:t>Write the Entropy </a:t>
            </a:r>
            <a:r>
              <a:rPr lang="en-US" sz="2000" i="1" dirty="0" smtClean="0"/>
              <a:t>S </a:t>
            </a:r>
            <a:r>
              <a:rPr lang="en-US" sz="2000" dirty="0" smtClean="0"/>
              <a:t>as a function of these three properties: </a:t>
            </a:r>
            <a:r>
              <a:rPr lang="en-US" sz="2000" i="1" dirty="0"/>
              <a:t>S</a:t>
            </a:r>
            <a:r>
              <a:rPr lang="en-US" sz="2000" i="1" baseline="-25000" dirty="0"/>
              <a:t> </a:t>
            </a:r>
            <a:r>
              <a:rPr lang="en-US" sz="2000" dirty="0"/>
              <a:t>= </a:t>
            </a:r>
            <a:r>
              <a:rPr lang="en-US" sz="2000" i="1" dirty="0"/>
              <a:t>S</a:t>
            </a:r>
            <a:r>
              <a:rPr lang="en-US" sz="2000" dirty="0"/>
              <a:t>(</a:t>
            </a:r>
            <a:r>
              <a:rPr lang="en-US" sz="2000" i="1" dirty="0"/>
              <a:t>E</a:t>
            </a:r>
            <a:r>
              <a:rPr lang="en-US" sz="2000" dirty="0"/>
              <a:t>,</a:t>
            </a:r>
            <a:r>
              <a:rPr lang="en-US" sz="2000" i="1" dirty="0"/>
              <a:t>V</a:t>
            </a:r>
            <a:r>
              <a:rPr lang="en-US" sz="2000" dirty="0"/>
              <a:t>, </a:t>
            </a:r>
            <a:r>
              <a:rPr lang="en-US" sz="2000" i="1" dirty="0"/>
              <a:t>N</a:t>
            </a:r>
            <a:r>
              <a:rPr lang="en-US" sz="2000" dirty="0"/>
              <a:t>)</a:t>
            </a:r>
            <a:endParaRPr lang="en-US" sz="2000" i="1" dirty="0"/>
          </a:p>
          <a:p>
            <a:endParaRPr lang="en-US" sz="2000" dirty="0" smtClean="0"/>
          </a:p>
        </p:txBody>
      </p:sp>
      <p:pic>
        <p:nvPicPr>
          <p:cNvPr id="25" name="Picture 4"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2" name="Rectangle 1"/>
              <p:cNvSpPr/>
              <p:nvPr/>
            </p:nvSpPr>
            <p:spPr>
              <a:xfrm>
                <a:off x="152400" y="2133600"/>
                <a:ext cx="8915400" cy="3889655"/>
              </a:xfrm>
              <a:prstGeom prst="rect">
                <a:avLst/>
              </a:prstGeom>
            </p:spPr>
            <p:txBody>
              <a:bodyPr wrap="square">
                <a:spAutoFit/>
              </a:bodyPr>
              <a:lstStyle/>
              <a:p>
                <a:pPr/>
                <a14:m>
                  <m:oMathPara xmlns:m="http://schemas.openxmlformats.org/officeDocument/2006/math">
                    <m:oMathParaPr>
                      <m:jc m:val="left"/>
                    </m:oMathParaPr>
                    <m:oMath xmlns:m="http://schemas.openxmlformats.org/officeDocument/2006/math">
                      <m:r>
                        <m:rPr>
                          <m:sty m:val="p"/>
                        </m:rPr>
                        <a:rPr lang="en-US" sz="2000" smtClean="0">
                          <a:latin typeface="Cambria Math"/>
                        </a:rPr>
                        <m:t>d</m:t>
                      </m:r>
                      <m:r>
                        <a:rPr lang="en-US" sz="2000" i="1">
                          <a:latin typeface="Cambria Math"/>
                        </a:rPr>
                        <m:t>𝑆</m:t>
                      </m:r>
                      <m:r>
                        <a:rPr lang="en-US" sz="2000" i="1">
                          <a:latin typeface="Cambria Math"/>
                        </a:rPr>
                        <m:t>= </m:t>
                      </m:r>
                      <m:sSub>
                        <m:sSubPr>
                          <m:ctrlPr>
                            <a:rPr lang="en-US" sz="2000" i="1" smtClean="0">
                              <a:latin typeface="Cambria Math" panose="02040503050406030204" pitchFamily="18" charset="0"/>
                            </a:rPr>
                          </m:ctrlPr>
                        </m:sSubPr>
                        <m:e>
                          <m:d>
                            <m:dPr>
                              <m:ctrlPr>
                                <a:rPr lang="en-US" sz="2000" i="1">
                                  <a:latin typeface="Cambria Math" panose="02040503050406030204" pitchFamily="18" charset="0"/>
                                </a:rPr>
                              </m:ctrlPr>
                            </m:dPr>
                            <m:e>
                              <m:f>
                                <m:fPr>
                                  <m:ctrlPr>
                                    <a:rPr lang="en-US" sz="2000" i="1">
                                      <a:latin typeface="Cambria Math" panose="02040503050406030204" pitchFamily="18" charset="0"/>
                                    </a:rPr>
                                  </m:ctrlPr>
                                </m:fPr>
                                <m:num>
                                  <m:r>
                                    <a:rPr lang="en-US" sz="2000" i="1">
                                      <a:latin typeface="Cambria Math"/>
                                    </a:rPr>
                                    <m:t>𝜕</m:t>
                                  </m:r>
                                  <m:r>
                                    <a:rPr lang="en-US" sz="2000" i="1">
                                      <a:latin typeface="Cambria Math"/>
                                    </a:rPr>
                                    <m:t>𝑆</m:t>
                                  </m:r>
                                </m:num>
                                <m:den>
                                  <m:r>
                                    <a:rPr lang="en-US" sz="2000" i="1">
                                      <a:latin typeface="Cambria Math"/>
                                    </a:rPr>
                                    <m:t>𝜕</m:t>
                                  </m:r>
                                  <m:r>
                                    <a:rPr lang="en-US" sz="2000" i="1">
                                      <a:latin typeface="Cambria Math"/>
                                    </a:rPr>
                                    <m:t>𝐸</m:t>
                                  </m:r>
                                </m:den>
                              </m:f>
                            </m:e>
                          </m:d>
                        </m:e>
                        <m:sub>
                          <m:r>
                            <a:rPr lang="en-US" sz="2000" b="0" i="1" smtClean="0">
                              <a:latin typeface="Cambria Math"/>
                            </a:rPr>
                            <m:t>𝑉</m:t>
                          </m:r>
                          <m:r>
                            <a:rPr lang="en-US" sz="2000" b="0" i="1" smtClean="0">
                              <a:latin typeface="Cambria Math"/>
                            </a:rPr>
                            <m:t>,</m:t>
                          </m:r>
                          <m:r>
                            <a:rPr lang="en-US" sz="2000" b="0" i="1" smtClean="0">
                              <a:latin typeface="Cambria Math"/>
                            </a:rPr>
                            <m:t>𝑁</m:t>
                          </m:r>
                        </m:sub>
                      </m:sSub>
                      <m:r>
                        <m:rPr>
                          <m:sty m:val="p"/>
                        </m:rPr>
                        <a:rPr lang="en-US" sz="2000">
                          <a:latin typeface="Cambria Math"/>
                        </a:rPr>
                        <m:t>d</m:t>
                      </m:r>
                      <m:r>
                        <a:rPr lang="en-US" sz="2000" i="1">
                          <a:latin typeface="Cambria Math"/>
                        </a:rPr>
                        <m:t>𝐸</m:t>
                      </m:r>
                      <m:r>
                        <a:rPr lang="en-US" sz="2000" b="0" i="1" smtClean="0">
                          <a:latin typeface="Cambria Math"/>
                        </a:rPr>
                        <m:t>+</m:t>
                      </m:r>
                      <m:sSub>
                        <m:sSubPr>
                          <m:ctrlPr>
                            <a:rPr lang="en-US" sz="2000" i="1">
                              <a:latin typeface="Cambria Math" panose="02040503050406030204" pitchFamily="18" charset="0"/>
                            </a:rPr>
                          </m:ctrlPr>
                        </m:sSubPr>
                        <m:e>
                          <m:d>
                            <m:dPr>
                              <m:ctrlPr>
                                <a:rPr lang="en-US" sz="2000" i="1">
                                  <a:latin typeface="Cambria Math" panose="02040503050406030204" pitchFamily="18" charset="0"/>
                                </a:rPr>
                              </m:ctrlPr>
                            </m:dPr>
                            <m:e>
                              <m:f>
                                <m:fPr>
                                  <m:ctrlPr>
                                    <a:rPr lang="en-US" sz="2000" i="1">
                                      <a:latin typeface="Cambria Math" panose="02040503050406030204" pitchFamily="18" charset="0"/>
                                    </a:rPr>
                                  </m:ctrlPr>
                                </m:fPr>
                                <m:num>
                                  <m:r>
                                    <a:rPr lang="en-US" sz="2000" i="1">
                                      <a:latin typeface="Cambria Math"/>
                                    </a:rPr>
                                    <m:t>𝜕</m:t>
                                  </m:r>
                                  <m:r>
                                    <a:rPr lang="en-US" sz="2000" i="1">
                                      <a:latin typeface="Cambria Math"/>
                                    </a:rPr>
                                    <m:t>𝑆</m:t>
                                  </m:r>
                                </m:num>
                                <m:den>
                                  <m:r>
                                    <a:rPr lang="en-US" sz="2000" i="1">
                                      <a:latin typeface="Cambria Math"/>
                                    </a:rPr>
                                    <m:t>𝜕</m:t>
                                  </m:r>
                                  <m:r>
                                    <a:rPr lang="en-US" sz="2000" b="0" i="1" smtClean="0">
                                      <a:latin typeface="Cambria Math"/>
                                    </a:rPr>
                                    <m:t>𝑉</m:t>
                                  </m:r>
                                </m:den>
                              </m:f>
                            </m:e>
                          </m:d>
                        </m:e>
                        <m:sub>
                          <m:r>
                            <a:rPr lang="en-US" sz="2000" b="0" i="1" smtClean="0">
                              <a:latin typeface="Cambria Math"/>
                            </a:rPr>
                            <m:t>𝐸</m:t>
                          </m:r>
                          <m:r>
                            <a:rPr lang="en-US" sz="2000" i="1">
                              <a:latin typeface="Cambria Math"/>
                            </a:rPr>
                            <m:t>,</m:t>
                          </m:r>
                          <m:r>
                            <a:rPr lang="en-US" sz="2000" i="1">
                              <a:latin typeface="Cambria Math"/>
                            </a:rPr>
                            <m:t>𝑁</m:t>
                          </m:r>
                        </m:sub>
                      </m:sSub>
                      <m:r>
                        <m:rPr>
                          <m:sty m:val="p"/>
                        </m:rPr>
                        <a:rPr lang="en-US" sz="2000">
                          <a:latin typeface="Cambria Math"/>
                        </a:rPr>
                        <m:t>d</m:t>
                      </m:r>
                      <m:r>
                        <a:rPr lang="en-US" sz="2000" b="0" i="1" smtClean="0">
                          <a:latin typeface="Cambria Math"/>
                        </a:rPr>
                        <m:t>𝑉</m:t>
                      </m:r>
                      <m:r>
                        <a:rPr lang="en-US" sz="2000" b="0" i="1" smtClean="0">
                          <a:latin typeface="Cambria Math"/>
                        </a:rPr>
                        <m:t>+</m:t>
                      </m:r>
                      <m:sSub>
                        <m:sSubPr>
                          <m:ctrlPr>
                            <a:rPr lang="en-US" sz="2000" i="1">
                              <a:latin typeface="Cambria Math" panose="02040503050406030204" pitchFamily="18" charset="0"/>
                            </a:rPr>
                          </m:ctrlPr>
                        </m:sSubPr>
                        <m:e>
                          <m:d>
                            <m:dPr>
                              <m:ctrlPr>
                                <a:rPr lang="en-US" sz="2000" i="1">
                                  <a:latin typeface="Cambria Math" panose="02040503050406030204" pitchFamily="18" charset="0"/>
                                </a:rPr>
                              </m:ctrlPr>
                            </m:dPr>
                            <m:e>
                              <m:f>
                                <m:fPr>
                                  <m:ctrlPr>
                                    <a:rPr lang="en-US" sz="2000" i="1">
                                      <a:latin typeface="Cambria Math" panose="02040503050406030204" pitchFamily="18" charset="0"/>
                                    </a:rPr>
                                  </m:ctrlPr>
                                </m:fPr>
                                <m:num>
                                  <m:r>
                                    <a:rPr lang="en-US" sz="2000" i="1">
                                      <a:latin typeface="Cambria Math"/>
                                    </a:rPr>
                                    <m:t>𝜕</m:t>
                                  </m:r>
                                  <m:r>
                                    <a:rPr lang="en-US" sz="2000" i="1">
                                      <a:latin typeface="Cambria Math"/>
                                    </a:rPr>
                                    <m:t>𝑆</m:t>
                                  </m:r>
                                </m:num>
                                <m:den>
                                  <m:r>
                                    <a:rPr lang="en-US" sz="2000" i="1">
                                      <a:latin typeface="Cambria Math"/>
                                    </a:rPr>
                                    <m:t>𝜕</m:t>
                                  </m:r>
                                  <m:r>
                                    <a:rPr lang="en-US" sz="2000" b="0" i="1" smtClean="0">
                                      <a:latin typeface="Cambria Math"/>
                                    </a:rPr>
                                    <m:t>𝑁</m:t>
                                  </m:r>
                                </m:den>
                              </m:f>
                            </m:e>
                          </m:d>
                        </m:e>
                        <m:sub>
                          <m:r>
                            <a:rPr lang="en-US" sz="2000" i="1">
                              <a:latin typeface="Cambria Math"/>
                            </a:rPr>
                            <m:t>𝑉</m:t>
                          </m:r>
                          <m:r>
                            <a:rPr lang="en-US" sz="2000" i="1">
                              <a:latin typeface="Cambria Math"/>
                            </a:rPr>
                            <m:t>,</m:t>
                          </m:r>
                          <m:r>
                            <a:rPr lang="en-US" sz="2000" b="0" i="1" smtClean="0">
                              <a:latin typeface="Cambria Math"/>
                            </a:rPr>
                            <m:t>𝐸</m:t>
                          </m:r>
                        </m:sub>
                      </m:sSub>
                      <m:r>
                        <m:rPr>
                          <m:sty m:val="p"/>
                        </m:rPr>
                        <a:rPr lang="en-US" sz="2000">
                          <a:latin typeface="Cambria Math"/>
                        </a:rPr>
                        <m:t>d</m:t>
                      </m:r>
                      <m:r>
                        <m:rPr>
                          <m:sty m:val="p"/>
                        </m:rPr>
                        <a:rPr lang="en-US" sz="2000" b="0" i="0" smtClean="0">
                          <a:latin typeface="Cambria Math"/>
                        </a:rPr>
                        <m:t>N</m:t>
                      </m:r>
                    </m:oMath>
                  </m:oMathPara>
                </a14:m>
                <a:endParaRPr lang="en-US" sz="2000" i="1" dirty="0"/>
              </a:p>
              <a:p>
                <a:endParaRPr lang="en-US" sz="2000" dirty="0"/>
              </a:p>
              <a:p>
                <a:r>
                  <a:rPr lang="en-US" sz="2000" b="1" dirty="0"/>
                  <a:t>Temperature</a:t>
                </a:r>
                <a:r>
                  <a:rPr lang="en-US" sz="2000" dirty="0"/>
                  <a:t> is </a:t>
                </a:r>
                <a:r>
                  <a:rPr lang="en-US" sz="2000" b="1" dirty="0"/>
                  <a:t>defined</a:t>
                </a:r>
                <a:r>
                  <a:rPr lang="en-US" sz="2000" dirty="0"/>
                  <a:t> by the relationship</a:t>
                </a:r>
                <a:r>
                  <a:rPr lang="en-US" sz="2000" dirty="0" smtClean="0"/>
                  <a:t>: </a:t>
                </a:r>
                <a14:m>
                  <m:oMath xmlns:m="http://schemas.openxmlformats.org/officeDocument/2006/math">
                    <m:f>
                      <m:fPr>
                        <m:ctrlPr>
                          <a:rPr lang="en-US" sz="2000" b="1" i="1">
                            <a:latin typeface="Cambria Math" panose="02040503050406030204" pitchFamily="18" charset="0"/>
                          </a:rPr>
                        </m:ctrlPr>
                      </m:fPr>
                      <m:num>
                        <m:r>
                          <a:rPr lang="en-US" sz="2000" b="1" i="1">
                            <a:latin typeface="Cambria Math"/>
                          </a:rPr>
                          <m:t>𝒅𝑺</m:t>
                        </m:r>
                      </m:num>
                      <m:den>
                        <m:r>
                          <a:rPr lang="en-US" sz="2000" b="1" i="1">
                            <a:latin typeface="Cambria Math"/>
                          </a:rPr>
                          <m:t>𝒅𝑬</m:t>
                        </m:r>
                      </m:den>
                    </m:f>
                    <m:r>
                      <a:rPr lang="en-US" sz="2000" b="1" i="1">
                        <a:latin typeface="Cambria Math"/>
                        <a:ea typeface="Cambria Math"/>
                      </a:rPr>
                      <m:t>≡</m:t>
                    </m:r>
                    <m:f>
                      <m:fPr>
                        <m:ctrlPr>
                          <a:rPr lang="en-US" sz="2000" b="1" i="1">
                            <a:latin typeface="Cambria Math" panose="02040503050406030204" pitchFamily="18" charset="0"/>
                            <a:ea typeface="Cambria Math"/>
                          </a:rPr>
                        </m:ctrlPr>
                      </m:fPr>
                      <m:num>
                        <m:r>
                          <a:rPr lang="en-US" sz="2000" b="1" i="1">
                            <a:latin typeface="Cambria Math"/>
                            <a:ea typeface="Cambria Math"/>
                          </a:rPr>
                          <m:t>𝟏</m:t>
                        </m:r>
                      </m:num>
                      <m:den>
                        <m:r>
                          <a:rPr lang="en-US" sz="2000" b="1" i="1">
                            <a:latin typeface="Cambria Math"/>
                            <a:ea typeface="Cambria Math"/>
                          </a:rPr>
                          <m:t>𝑻</m:t>
                        </m:r>
                      </m:den>
                    </m:f>
                  </m:oMath>
                </a14:m>
                <a:endParaRPr lang="en-US" sz="2000" i="1" dirty="0" smtClean="0"/>
              </a:p>
              <a:p>
                <a:endParaRPr lang="en-US" sz="2000" i="1" dirty="0"/>
              </a:p>
              <a:p>
                <a:r>
                  <a:rPr lang="en-US" sz="2000" dirty="0"/>
                  <a:t>At constant </a:t>
                </a:r>
                <a:r>
                  <a:rPr lang="en-US" sz="2000" i="1" dirty="0"/>
                  <a:t>N</a:t>
                </a:r>
                <a:r>
                  <a:rPr lang="en-US" sz="2000" dirty="0"/>
                  <a:t> and </a:t>
                </a:r>
                <a:r>
                  <a:rPr lang="en-US" sz="2000" i="1" dirty="0"/>
                  <a:t>E, </a:t>
                </a:r>
                <a:r>
                  <a:rPr lang="en-US" sz="2000" dirty="0"/>
                  <a:t>the </a:t>
                </a:r>
                <a:r>
                  <a:rPr lang="en-US" sz="2000" b="1" dirty="0"/>
                  <a:t>pressure</a:t>
                </a:r>
                <a:r>
                  <a:rPr lang="en-US" sz="2000" dirty="0"/>
                  <a:t> is defined by the relationship</a:t>
                </a:r>
                <a:r>
                  <a:rPr lang="en-US" sz="2000" dirty="0" smtClean="0"/>
                  <a:t>:</a:t>
                </a:r>
                <a14:m>
                  <m:oMath xmlns:m="http://schemas.openxmlformats.org/officeDocument/2006/math">
                    <m:r>
                      <a:rPr lang="en-US" sz="2000" b="0" i="0" smtClean="0">
                        <a:latin typeface="Cambria Math"/>
                      </a:rPr>
                      <m:t> </m:t>
                    </m:r>
                    <m:f>
                      <m:fPr>
                        <m:ctrlPr>
                          <a:rPr lang="en-US" sz="2000" b="1" i="1">
                            <a:latin typeface="Cambria Math" panose="02040503050406030204" pitchFamily="18" charset="0"/>
                          </a:rPr>
                        </m:ctrlPr>
                      </m:fPr>
                      <m:num>
                        <m:r>
                          <a:rPr lang="en-US" sz="2000" b="1" i="1">
                            <a:latin typeface="Cambria Math"/>
                          </a:rPr>
                          <m:t>𝝏</m:t>
                        </m:r>
                        <m:r>
                          <a:rPr lang="en-US" sz="2000" b="1" i="1">
                            <a:latin typeface="Cambria Math"/>
                          </a:rPr>
                          <m:t>𝑺</m:t>
                        </m:r>
                      </m:num>
                      <m:den>
                        <m:r>
                          <a:rPr lang="en-US" sz="2000" b="1" i="1">
                            <a:latin typeface="Cambria Math"/>
                          </a:rPr>
                          <m:t>𝝏</m:t>
                        </m:r>
                        <m:r>
                          <a:rPr lang="en-US" sz="2000" b="1" i="1">
                            <a:latin typeface="Cambria Math"/>
                          </a:rPr>
                          <m:t>𝑽</m:t>
                        </m:r>
                      </m:den>
                    </m:f>
                    <m:r>
                      <a:rPr lang="en-US" sz="2000" b="1" i="1">
                        <a:latin typeface="Cambria Math"/>
                        <a:ea typeface="Cambria Math"/>
                      </a:rPr>
                      <m:t>≡</m:t>
                    </m:r>
                    <m:f>
                      <m:fPr>
                        <m:ctrlPr>
                          <a:rPr lang="en-US" sz="2000" b="1" i="1">
                            <a:latin typeface="Cambria Math" panose="02040503050406030204" pitchFamily="18" charset="0"/>
                          </a:rPr>
                        </m:ctrlPr>
                      </m:fPr>
                      <m:num>
                        <m:r>
                          <a:rPr lang="en-US" sz="2000" b="1" i="1">
                            <a:latin typeface="Cambria Math"/>
                          </a:rPr>
                          <m:t>𝑷</m:t>
                        </m:r>
                      </m:num>
                      <m:den>
                        <m:r>
                          <a:rPr lang="en-US" sz="2000" b="1" i="1">
                            <a:latin typeface="Cambria Math"/>
                          </a:rPr>
                          <m:t>𝑻</m:t>
                        </m:r>
                      </m:den>
                    </m:f>
                  </m:oMath>
                </a14:m>
                <a:endParaRPr lang="en-US" sz="2000" b="1" dirty="0"/>
              </a:p>
              <a:p>
                <a:endParaRPr lang="en-US" sz="2000" i="1" dirty="0" smtClean="0"/>
              </a:p>
              <a:p>
                <a:r>
                  <a:rPr lang="en-US" sz="2000" dirty="0"/>
                  <a:t>At constant </a:t>
                </a:r>
                <a:r>
                  <a:rPr lang="en-US" sz="2000" i="1" dirty="0"/>
                  <a:t>V</a:t>
                </a:r>
                <a:r>
                  <a:rPr lang="en-US" sz="2000" dirty="0"/>
                  <a:t> and </a:t>
                </a:r>
                <a:r>
                  <a:rPr lang="en-US" sz="2000" i="1" dirty="0"/>
                  <a:t>E, </a:t>
                </a:r>
                <a:r>
                  <a:rPr lang="en-US" sz="2000" dirty="0"/>
                  <a:t>the </a:t>
                </a:r>
                <a:r>
                  <a:rPr lang="en-US" sz="2000" b="1" dirty="0"/>
                  <a:t>Chemical Potential </a:t>
                </a:r>
                <a:r>
                  <a:rPr lang="en-US" sz="2000" dirty="0"/>
                  <a:t>is </a:t>
                </a:r>
                <a:r>
                  <a:rPr lang="en-US" sz="2000" b="1" dirty="0"/>
                  <a:t>defined</a:t>
                </a:r>
                <a:r>
                  <a:rPr lang="en-US" sz="2000" dirty="0"/>
                  <a:t> by the relationship</a:t>
                </a:r>
                <a:r>
                  <a:rPr lang="en-US" sz="2000" dirty="0" smtClean="0"/>
                  <a:t>:</a:t>
                </a:r>
                <a14:m>
                  <m:oMath xmlns:m="http://schemas.openxmlformats.org/officeDocument/2006/math">
                    <m:r>
                      <a:rPr lang="en-US" sz="2000" b="0" i="0" smtClean="0">
                        <a:latin typeface="Cambria Math"/>
                      </a:rPr>
                      <m:t> </m:t>
                    </m:r>
                    <m:r>
                      <a:rPr lang="en-US" sz="2000" b="1" i="1">
                        <a:latin typeface="Cambria Math"/>
                      </a:rPr>
                      <m:t>−</m:t>
                    </m:r>
                    <m:f>
                      <m:fPr>
                        <m:ctrlPr>
                          <a:rPr lang="en-US" sz="2000" b="1" i="1">
                            <a:latin typeface="Cambria Math" panose="02040503050406030204" pitchFamily="18" charset="0"/>
                          </a:rPr>
                        </m:ctrlPr>
                      </m:fPr>
                      <m:num>
                        <m:r>
                          <a:rPr lang="en-US" sz="2000" b="1" i="1">
                            <a:latin typeface="Cambria Math"/>
                          </a:rPr>
                          <m:t>𝝏</m:t>
                        </m:r>
                        <m:r>
                          <a:rPr lang="en-US" sz="2000" b="1" i="1">
                            <a:latin typeface="Cambria Math"/>
                          </a:rPr>
                          <m:t>𝑺</m:t>
                        </m:r>
                      </m:num>
                      <m:den>
                        <m:r>
                          <a:rPr lang="en-US" sz="2000" b="1" i="1">
                            <a:latin typeface="Cambria Math"/>
                          </a:rPr>
                          <m:t>𝝏</m:t>
                        </m:r>
                        <m:r>
                          <a:rPr lang="en-US" sz="2000" b="1" i="1">
                            <a:latin typeface="Cambria Math"/>
                          </a:rPr>
                          <m:t>𝑵</m:t>
                        </m:r>
                      </m:den>
                    </m:f>
                    <m:r>
                      <a:rPr lang="en-US" sz="2000" b="1" i="1">
                        <a:latin typeface="Cambria Math"/>
                      </a:rPr>
                      <m:t>=</m:t>
                    </m:r>
                    <m:f>
                      <m:fPr>
                        <m:ctrlPr>
                          <a:rPr lang="en-US" sz="2000" b="1" i="1">
                            <a:latin typeface="Cambria Math" panose="02040503050406030204" pitchFamily="18" charset="0"/>
                          </a:rPr>
                        </m:ctrlPr>
                      </m:fPr>
                      <m:num>
                        <m:r>
                          <a:rPr lang="en-US" sz="2000" b="1" i="1">
                            <a:latin typeface="Cambria Math"/>
                            <a:ea typeface="Cambria Math"/>
                          </a:rPr>
                          <m:t>𝝁</m:t>
                        </m:r>
                      </m:num>
                      <m:den>
                        <m:r>
                          <a:rPr lang="en-US" sz="2000" b="1" i="1">
                            <a:latin typeface="Cambria Math"/>
                          </a:rPr>
                          <m:t>𝑻</m:t>
                        </m:r>
                      </m:den>
                    </m:f>
                  </m:oMath>
                </a14:m>
                <a:endParaRPr lang="en-US" sz="2000" b="1" dirty="0"/>
              </a:p>
              <a:p>
                <a:endParaRPr lang="en-US" sz="2000" i="1" dirty="0"/>
              </a:p>
              <a:p>
                <a:r>
                  <a:rPr lang="en-US" sz="2000" dirty="0" smtClean="0"/>
                  <a:t>So </a:t>
                </a:r>
                <a14:m>
                  <m:oMath xmlns:m="http://schemas.openxmlformats.org/officeDocument/2006/math">
                    <m:r>
                      <m:rPr>
                        <m:sty m:val="p"/>
                      </m:rPr>
                      <a:rPr lang="en-US" sz="2000">
                        <a:latin typeface="Cambria Math"/>
                      </a:rPr>
                      <m:t>d</m:t>
                    </m:r>
                    <m:r>
                      <a:rPr lang="en-US" sz="2000" i="1">
                        <a:latin typeface="Cambria Math"/>
                      </a:rPr>
                      <m:t>𝑆</m:t>
                    </m:r>
                    <m:r>
                      <a:rPr lang="en-US" sz="2000" i="1">
                        <a:latin typeface="Cambria Math"/>
                      </a:rPr>
                      <m:t>= </m:t>
                    </m:r>
                    <m:f>
                      <m:fPr>
                        <m:ctrlPr>
                          <a:rPr lang="en-US" sz="2000" i="1" smtClean="0">
                            <a:latin typeface="Cambria Math" panose="02040503050406030204" pitchFamily="18" charset="0"/>
                          </a:rPr>
                        </m:ctrlPr>
                      </m:fPr>
                      <m:num>
                        <m:r>
                          <a:rPr lang="en-US" sz="2000" b="0" i="1" smtClean="0">
                            <a:latin typeface="Cambria Math"/>
                          </a:rPr>
                          <m:t>1</m:t>
                        </m:r>
                      </m:num>
                      <m:den>
                        <m:r>
                          <a:rPr lang="en-US" sz="2000" b="0" i="1" smtClean="0">
                            <a:latin typeface="Cambria Math"/>
                          </a:rPr>
                          <m:t>𝑇</m:t>
                        </m:r>
                      </m:den>
                    </m:f>
                    <m:r>
                      <m:rPr>
                        <m:sty m:val="p"/>
                      </m:rPr>
                      <a:rPr lang="en-US" sz="2000">
                        <a:latin typeface="Cambria Math"/>
                      </a:rPr>
                      <m:t>d</m:t>
                    </m:r>
                    <m:r>
                      <a:rPr lang="en-US" sz="2000" i="1">
                        <a:latin typeface="Cambria Math"/>
                      </a:rPr>
                      <m:t>𝐸</m:t>
                    </m:r>
                    <m:r>
                      <a:rPr lang="en-US" sz="2000" i="1">
                        <a:latin typeface="Cambria Math"/>
                      </a:rPr>
                      <m:t>+</m:t>
                    </m:r>
                    <m:f>
                      <m:fPr>
                        <m:ctrlPr>
                          <a:rPr lang="en-US" sz="2000" i="1">
                            <a:latin typeface="Cambria Math" panose="02040503050406030204" pitchFamily="18" charset="0"/>
                          </a:rPr>
                        </m:ctrlPr>
                      </m:fPr>
                      <m:num>
                        <m:r>
                          <a:rPr lang="en-US" sz="2000" b="0" i="1" smtClean="0">
                            <a:latin typeface="Cambria Math"/>
                          </a:rPr>
                          <m:t>𝑃</m:t>
                        </m:r>
                      </m:num>
                      <m:den>
                        <m:r>
                          <a:rPr lang="en-US" sz="2000" i="1">
                            <a:latin typeface="Cambria Math"/>
                          </a:rPr>
                          <m:t>𝑇</m:t>
                        </m:r>
                      </m:den>
                    </m:f>
                    <m:r>
                      <m:rPr>
                        <m:sty m:val="p"/>
                      </m:rPr>
                      <a:rPr lang="en-US" sz="2000">
                        <a:latin typeface="Cambria Math"/>
                      </a:rPr>
                      <m:t>d</m:t>
                    </m:r>
                    <m:r>
                      <a:rPr lang="en-US" sz="2000" i="1">
                        <a:latin typeface="Cambria Math"/>
                      </a:rPr>
                      <m:t>𝑉</m:t>
                    </m:r>
                    <m:r>
                      <a:rPr lang="en-US" sz="2000" b="0" i="1" smtClean="0">
                        <a:latin typeface="Cambria Math"/>
                      </a:rPr>
                      <m:t>−</m:t>
                    </m:r>
                    <m:f>
                      <m:fPr>
                        <m:ctrlPr>
                          <a:rPr lang="en-US" sz="2000" i="1">
                            <a:latin typeface="Cambria Math" panose="02040503050406030204" pitchFamily="18" charset="0"/>
                          </a:rPr>
                        </m:ctrlPr>
                      </m:fPr>
                      <m:num>
                        <m:r>
                          <a:rPr lang="en-US" sz="2000" i="1" smtClean="0">
                            <a:latin typeface="Cambria Math"/>
                            <a:ea typeface="Cambria Math"/>
                          </a:rPr>
                          <m:t>𝜇</m:t>
                        </m:r>
                      </m:num>
                      <m:den>
                        <m:r>
                          <a:rPr lang="en-US" sz="2000" i="1">
                            <a:latin typeface="Cambria Math"/>
                          </a:rPr>
                          <m:t>𝑇</m:t>
                        </m:r>
                      </m:den>
                    </m:f>
                    <m:r>
                      <m:rPr>
                        <m:sty m:val="p"/>
                      </m:rPr>
                      <a:rPr lang="en-US" sz="2000">
                        <a:latin typeface="Cambria Math"/>
                      </a:rPr>
                      <m:t>dN</m:t>
                    </m:r>
                    <m:r>
                      <a:rPr lang="en-US" sz="2000" b="0" i="0" smtClean="0">
                        <a:latin typeface="Cambria Math"/>
                      </a:rPr>
                      <m:t>=</m:t>
                    </m:r>
                    <m:r>
                      <m:rPr>
                        <m:sty m:val="p"/>
                      </m:rPr>
                      <a:rPr lang="en-US" sz="2000">
                        <a:latin typeface="Cambria Math"/>
                      </a:rPr>
                      <m:t>d</m:t>
                    </m:r>
                    <m:d>
                      <m:dPr>
                        <m:ctrlPr>
                          <a:rPr lang="en-US" sz="2000" b="0" i="1" smtClean="0">
                            <a:latin typeface="Cambria Math" panose="02040503050406030204" pitchFamily="18" charset="0"/>
                          </a:rPr>
                        </m:ctrlPr>
                      </m:dPr>
                      <m:e>
                        <m:f>
                          <m:fPr>
                            <m:ctrlPr>
                              <a:rPr lang="en-US" sz="2000" i="1">
                                <a:latin typeface="Cambria Math" panose="02040503050406030204" pitchFamily="18" charset="0"/>
                              </a:rPr>
                            </m:ctrlPr>
                          </m:fPr>
                          <m:num>
                            <m:r>
                              <a:rPr lang="en-US" sz="2000" b="0" i="1" smtClean="0">
                                <a:latin typeface="Cambria Math"/>
                              </a:rPr>
                              <m:t>𝐸</m:t>
                            </m:r>
                          </m:num>
                          <m:den>
                            <m:r>
                              <a:rPr lang="en-US" sz="2000" i="1">
                                <a:latin typeface="Cambria Math"/>
                              </a:rPr>
                              <m:t>𝑇</m:t>
                            </m:r>
                          </m:den>
                        </m:f>
                        <m:r>
                          <a:rPr lang="en-US" sz="2000" i="1">
                            <a:latin typeface="Cambria Math"/>
                          </a:rPr>
                          <m:t>+</m:t>
                        </m:r>
                        <m:f>
                          <m:fPr>
                            <m:ctrlPr>
                              <a:rPr lang="en-US" sz="2000" i="1">
                                <a:latin typeface="Cambria Math" panose="02040503050406030204" pitchFamily="18" charset="0"/>
                              </a:rPr>
                            </m:ctrlPr>
                          </m:fPr>
                          <m:num>
                            <m:r>
                              <a:rPr lang="en-US" sz="2000" i="1">
                                <a:latin typeface="Cambria Math"/>
                              </a:rPr>
                              <m:t>𝑃</m:t>
                            </m:r>
                            <m:r>
                              <a:rPr lang="en-US" sz="2000" b="0" i="1" smtClean="0">
                                <a:latin typeface="Cambria Math"/>
                              </a:rPr>
                              <m:t>𝑉</m:t>
                            </m:r>
                          </m:num>
                          <m:den>
                            <m:r>
                              <a:rPr lang="en-US" sz="2000" i="1">
                                <a:latin typeface="Cambria Math"/>
                              </a:rPr>
                              <m:t>𝑇</m:t>
                            </m:r>
                          </m:den>
                        </m:f>
                        <m:r>
                          <a:rPr lang="en-US" sz="2000" i="1">
                            <a:latin typeface="Cambria Math"/>
                          </a:rPr>
                          <m:t>−</m:t>
                        </m:r>
                        <m:f>
                          <m:fPr>
                            <m:ctrlPr>
                              <a:rPr lang="en-US" sz="2000" i="1">
                                <a:latin typeface="Cambria Math" panose="02040503050406030204" pitchFamily="18" charset="0"/>
                              </a:rPr>
                            </m:ctrlPr>
                          </m:fPr>
                          <m:num>
                            <m:r>
                              <a:rPr lang="en-US" sz="2000" i="1">
                                <a:latin typeface="Cambria Math"/>
                                <a:ea typeface="Cambria Math"/>
                              </a:rPr>
                              <m:t>𝜇</m:t>
                            </m:r>
                            <m:r>
                              <a:rPr lang="en-US" sz="2000" b="0" i="1" smtClean="0">
                                <a:latin typeface="Cambria Math"/>
                                <a:ea typeface="Cambria Math"/>
                              </a:rPr>
                              <m:t>𝑁</m:t>
                            </m:r>
                          </m:num>
                          <m:den>
                            <m:r>
                              <a:rPr lang="en-US" sz="2000" i="1">
                                <a:latin typeface="Cambria Math"/>
                              </a:rPr>
                              <m:t>𝑇</m:t>
                            </m:r>
                          </m:den>
                        </m:f>
                      </m:e>
                    </m:d>
                    <m:r>
                      <a:rPr lang="en-US" sz="2000" b="0" i="1" smtClean="0">
                        <a:latin typeface="Cambria Math"/>
                      </a:rPr>
                      <m:t>=</m:t>
                    </m:r>
                    <m:f>
                      <m:fPr>
                        <m:ctrlPr>
                          <a:rPr lang="en-US" sz="2000" i="1">
                            <a:latin typeface="Cambria Math" panose="02040503050406030204" pitchFamily="18" charset="0"/>
                          </a:rPr>
                        </m:ctrlPr>
                      </m:fPr>
                      <m:num>
                        <m:r>
                          <a:rPr lang="en-US" sz="2000" b="0" i="1" smtClean="0">
                            <a:latin typeface="Cambria Math"/>
                          </a:rPr>
                          <m:t>1</m:t>
                        </m:r>
                      </m:num>
                      <m:den>
                        <m:r>
                          <a:rPr lang="en-US" sz="2000" i="1">
                            <a:latin typeface="Cambria Math"/>
                          </a:rPr>
                          <m:t>𝑇</m:t>
                        </m:r>
                      </m:den>
                    </m:f>
                    <m:r>
                      <m:rPr>
                        <m:sty m:val="p"/>
                      </m:rPr>
                      <a:rPr lang="en-US" sz="2000">
                        <a:latin typeface="Cambria Math"/>
                      </a:rPr>
                      <m:t>d</m:t>
                    </m:r>
                    <m:d>
                      <m:dPr>
                        <m:ctrlPr>
                          <a:rPr lang="en-US" sz="2000" i="1">
                            <a:latin typeface="Cambria Math" panose="02040503050406030204" pitchFamily="18" charset="0"/>
                          </a:rPr>
                        </m:ctrlPr>
                      </m:dPr>
                      <m:e>
                        <m:r>
                          <a:rPr lang="en-US" sz="2000" b="0" i="1" smtClean="0">
                            <a:latin typeface="Cambria Math"/>
                          </a:rPr>
                          <m:t>𝐸</m:t>
                        </m:r>
                        <m:r>
                          <a:rPr lang="en-US" sz="2000" i="1">
                            <a:latin typeface="Cambria Math"/>
                          </a:rPr>
                          <m:t>+</m:t>
                        </m:r>
                        <m:r>
                          <a:rPr lang="en-US" sz="2000" b="0" i="1" smtClean="0">
                            <a:latin typeface="Cambria Math"/>
                          </a:rPr>
                          <m:t>𝑃𝑉</m:t>
                        </m:r>
                        <m:r>
                          <a:rPr lang="en-US" sz="2000" i="1">
                            <a:latin typeface="Cambria Math"/>
                          </a:rPr>
                          <m:t>−</m:t>
                        </m:r>
                        <m:r>
                          <a:rPr lang="en-US" sz="2000" i="1">
                            <a:latin typeface="Cambria Math"/>
                            <a:ea typeface="Cambria Math"/>
                          </a:rPr>
                          <m:t>𝜇</m:t>
                        </m:r>
                        <m:r>
                          <a:rPr lang="en-US" sz="2000" i="1">
                            <a:latin typeface="Cambria Math"/>
                            <a:ea typeface="Cambria Math"/>
                          </a:rPr>
                          <m:t>𝑁</m:t>
                        </m:r>
                      </m:e>
                    </m:d>
                  </m:oMath>
                </a14:m>
                <a:endParaRPr lang="en-US" sz="2000" i="1" dirty="0"/>
              </a:p>
            </p:txBody>
          </p:sp>
        </mc:Choice>
        <mc:Fallback xmlns="">
          <p:sp>
            <p:nvSpPr>
              <p:cNvPr id="2" name="Rectangle 1"/>
              <p:cNvSpPr>
                <a:spLocks noRot="1" noChangeAspect="1" noMove="1" noResize="1" noEditPoints="1" noAdjustHandles="1" noChangeArrowheads="1" noChangeShapeType="1" noTextEdit="1"/>
              </p:cNvSpPr>
              <p:nvPr/>
            </p:nvSpPr>
            <p:spPr>
              <a:xfrm>
                <a:off x="152400" y="2133600"/>
                <a:ext cx="8915400" cy="3889655"/>
              </a:xfrm>
              <a:prstGeom prst="rect">
                <a:avLst/>
              </a:prstGeom>
              <a:blipFill rotWithShape="0">
                <a:blip r:embed="rId5"/>
                <a:stretch>
                  <a:fillRect l="-684"/>
                </a:stretch>
              </a:blipFill>
            </p:spPr>
            <p:txBody>
              <a:bodyPr/>
              <a:lstStyle/>
              <a:p>
                <a:r>
                  <a:rPr lang="en-US">
                    <a:noFill/>
                  </a:rPr>
                  <a:t> </a:t>
                </a:r>
              </a:p>
            </p:txBody>
          </p:sp>
        </mc:Fallback>
      </mc:AlternateContent>
    </p:spTree>
    <p:extLst>
      <p:ext uri="{BB962C8B-B14F-4D97-AF65-F5344CB8AC3E}">
        <p14:creationId xmlns:p14="http://schemas.microsoft.com/office/powerpoint/2010/main" val="280728699"/>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p:cNvSpPr>
            <a:spLocks noGrp="1" noChangeArrowheads="1"/>
          </p:cNvSpPr>
          <p:nvPr>
            <p:ph type="title"/>
          </p:nvPr>
        </p:nvSpPr>
        <p:spPr>
          <a:xfrm>
            <a:off x="0" y="12700"/>
            <a:ext cx="9144000" cy="825500"/>
          </a:xfrm>
        </p:spPr>
        <p:txBody>
          <a:bodyPr>
            <a:normAutofit/>
          </a:bodyPr>
          <a:lstStyle/>
          <a:p>
            <a:pPr eaLnBrk="1" hangingPunct="1"/>
            <a:r>
              <a:rPr lang="en-US" b="1" dirty="0" smtClean="0">
                <a:solidFill>
                  <a:srgbClr val="0000CC"/>
                </a:solidFill>
              </a:rPr>
              <a:t>Entropy and Free Energy</a:t>
            </a:r>
          </a:p>
        </p:txBody>
      </p:sp>
      <p:pic>
        <p:nvPicPr>
          <p:cNvPr id="15367" name="Picture 17"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4"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2" name="Rectangle 1"/>
              <p:cNvSpPr/>
              <p:nvPr/>
            </p:nvSpPr>
            <p:spPr>
              <a:xfrm>
                <a:off x="130629" y="838200"/>
                <a:ext cx="8915400" cy="5477397"/>
              </a:xfrm>
              <a:prstGeom prst="rect">
                <a:avLst/>
              </a:prstGeom>
            </p:spPr>
            <p:txBody>
              <a:bodyPr wrap="square">
                <a:spAutoFit/>
              </a:bodyPr>
              <a:lstStyle/>
              <a:p>
                <a:r>
                  <a:rPr lang="en-US" sz="2000" dirty="0" smtClean="0"/>
                  <a:t>So </a:t>
                </a:r>
                <a14:m>
                  <m:oMath xmlns:m="http://schemas.openxmlformats.org/officeDocument/2006/math">
                    <m:r>
                      <m:rPr>
                        <m:sty m:val="p"/>
                      </m:rPr>
                      <a:rPr lang="en-US" sz="2000">
                        <a:latin typeface="Cambria Math"/>
                      </a:rPr>
                      <m:t>d</m:t>
                    </m:r>
                    <m:r>
                      <a:rPr lang="en-US" sz="2000" i="1">
                        <a:latin typeface="Cambria Math"/>
                      </a:rPr>
                      <m:t>𝑆</m:t>
                    </m:r>
                    <m:r>
                      <a:rPr lang="en-US" sz="2000" i="1">
                        <a:latin typeface="Cambria Math"/>
                      </a:rPr>
                      <m:t>= </m:t>
                    </m:r>
                    <m:f>
                      <m:fPr>
                        <m:ctrlPr>
                          <a:rPr lang="en-US" sz="2000" i="1" smtClean="0">
                            <a:latin typeface="Cambria Math" panose="02040503050406030204" pitchFamily="18" charset="0"/>
                          </a:rPr>
                        </m:ctrlPr>
                      </m:fPr>
                      <m:num>
                        <m:r>
                          <a:rPr lang="en-US" sz="2000" b="0" i="1" smtClean="0">
                            <a:latin typeface="Cambria Math"/>
                          </a:rPr>
                          <m:t>1</m:t>
                        </m:r>
                      </m:num>
                      <m:den>
                        <m:r>
                          <a:rPr lang="en-US" sz="2000" b="0" i="1" smtClean="0">
                            <a:latin typeface="Cambria Math"/>
                          </a:rPr>
                          <m:t>𝑇</m:t>
                        </m:r>
                      </m:den>
                    </m:f>
                    <m:r>
                      <m:rPr>
                        <m:sty m:val="p"/>
                      </m:rPr>
                      <a:rPr lang="en-US" sz="2000">
                        <a:latin typeface="Cambria Math"/>
                      </a:rPr>
                      <m:t>d</m:t>
                    </m:r>
                    <m:r>
                      <a:rPr lang="en-US" sz="2000" i="1">
                        <a:latin typeface="Cambria Math"/>
                      </a:rPr>
                      <m:t>𝐸</m:t>
                    </m:r>
                    <m:r>
                      <a:rPr lang="en-US" sz="2000" i="1">
                        <a:latin typeface="Cambria Math"/>
                      </a:rPr>
                      <m:t>+</m:t>
                    </m:r>
                    <m:f>
                      <m:fPr>
                        <m:ctrlPr>
                          <a:rPr lang="en-US" sz="2000" i="1">
                            <a:latin typeface="Cambria Math" panose="02040503050406030204" pitchFamily="18" charset="0"/>
                          </a:rPr>
                        </m:ctrlPr>
                      </m:fPr>
                      <m:num>
                        <m:r>
                          <a:rPr lang="en-US" sz="2000" b="0" i="1" smtClean="0">
                            <a:latin typeface="Cambria Math"/>
                          </a:rPr>
                          <m:t>𝑃</m:t>
                        </m:r>
                      </m:num>
                      <m:den>
                        <m:r>
                          <a:rPr lang="en-US" sz="2000" i="1">
                            <a:latin typeface="Cambria Math"/>
                          </a:rPr>
                          <m:t>𝑇</m:t>
                        </m:r>
                      </m:den>
                    </m:f>
                    <m:r>
                      <m:rPr>
                        <m:sty m:val="p"/>
                      </m:rPr>
                      <a:rPr lang="en-US" sz="2000">
                        <a:latin typeface="Cambria Math"/>
                      </a:rPr>
                      <m:t>d</m:t>
                    </m:r>
                    <m:r>
                      <a:rPr lang="en-US" sz="2000" i="1">
                        <a:latin typeface="Cambria Math"/>
                      </a:rPr>
                      <m:t>𝑉</m:t>
                    </m:r>
                    <m:r>
                      <a:rPr lang="en-US" sz="2000" b="0" i="1" smtClean="0">
                        <a:latin typeface="Cambria Math"/>
                      </a:rPr>
                      <m:t>−</m:t>
                    </m:r>
                    <m:f>
                      <m:fPr>
                        <m:ctrlPr>
                          <a:rPr lang="en-US" sz="2000" i="1">
                            <a:latin typeface="Cambria Math" panose="02040503050406030204" pitchFamily="18" charset="0"/>
                          </a:rPr>
                        </m:ctrlPr>
                      </m:fPr>
                      <m:num>
                        <m:r>
                          <a:rPr lang="en-US" sz="2000" i="1" smtClean="0">
                            <a:latin typeface="Cambria Math"/>
                            <a:ea typeface="Cambria Math"/>
                          </a:rPr>
                          <m:t>𝜇</m:t>
                        </m:r>
                      </m:num>
                      <m:den>
                        <m:r>
                          <a:rPr lang="en-US" sz="2000" i="1">
                            <a:latin typeface="Cambria Math"/>
                          </a:rPr>
                          <m:t>𝑇</m:t>
                        </m:r>
                      </m:den>
                    </m:f>
                    <m:r>
                      <m:rPr>
                        <m:sty m:val="p"/>
                      </m:rPr>
                      <a:rPr lang="en-US" sz="2000">
                        <a:latin typeface="Cambria Math"/>
                      </a:rPr>
                      <m:t>dN</m:t>
                    </m:r>
                    <m:r>
                      <a:rPr lang="en-US" sz="2000" b="0" i="0" smtClean="0">
                        <a:latin typeface="Cambria Math"/>
                      </a:rPr>
                      <m:t>=</m:t>
                    </m:r>
                    <m:r>
                      <m:rPr>
                        <m:sty m:val="p"/>
                      </m:rPr>
                      <a:rPr lang="en-US" sz="2000">
                        <a:latin typeface="Cambria Math"/>
                      </a:rPr>
                      <m:t>d</m:t>
                    </m:r>
                    <m:d>
                      <m:dPr>
                        <m:ctrlPr>
                          <a:rPr lang="en-US" sz="2000" b="0" i="1" smtClean="0">
                            <a:latin typeface="Cambria Math" panose="02040503050406030204" pitchFamily="18" charset="0"/>
                          </a:rPr>
                        </m:ctrlPr>
                      </m:dPr>
                      <m:e>
                        <m:f>
                          <m:fPr>
                            <m:ctrlPr>
                              <a:rPr lang="en-US" sz="2000" i="1">
                                <a:latin typeface="Cambria Math" panose="02040503050406030204" pitchFamily="18" charset="0"/>
                              </a:rPr>
                            </m:ctrlPr>
                          </m:fPr>
                          <m:num>
                            <m:r>
                              <a:rPr lang="en-US" sz="2000" b="0" i="1" smtClean="0">
                                <a:latin typeface="Cambria Math"/>
                              </a:rPr>
                              <m:t>𝐸</m:t>
                            </m:r>
                          </m:num>
                          <m:den>
                            <m:r>
                              <a:rPr lang="en-US" sz="2000" i="1">
                                <a:latin typeface="Cambria Math"/>
                              </a:rPr>
                              <m:t>𝑇</m:t>
                            </m:r>
                          </m:den>
                        </m:f>
                        <m:r>
                          <a:rPr lang="en-US" sz="2000" i="1">
                            <a:latin typeface="Cambria Math"/>
                          </a:rPr>
                          <m:t>+</m:t>
                        </m:r>
                        <m:f>
                          <m:fPr>
                            <m:ctrlPr>
                              <a:rPr lang="en-US" sz="2000" i="1">
                                <a:latin typeface="Cambria Math" panose="02040503050406030204" pitchFamily="18" charset="0"/>
                              </a:rPr>
                            </m:ctrlPr>
                          </m:fPr>
                          <m:num>
                            <m:r>
                              <a:rPr lang="en-US" sz="2000" i="1">
                                <a:latin typeface="Cambria Math"/>
                              </a:rPr>
                              <m:t>𝑃</m:t>
                            </m:r>
                            <m:r>
                              <a:rPr lang="en-US" sz="2000" b="0" i="1" smtClean="0">
                                <a:latin typeface="Cambria Math"/>
                              </a:rPr>
                              <m:t>𝑉</m:t>
                            </m:r>
                          </m:num>
                          <m:den>
                            <m:r>
                              <a:rPr lang="en-US" sz="2000" i="1">
                                <a:latin typeface="Cambria Math"/>
                              </a:rPr>
                              <m:t>𝑇</m:t>
                            </m:r>
                          </m:den>
                        </m:f>
                        <m:r>
                          <a:rPr lang="en-US" sz="2000" i="1">
                            <a:latin typeface="Cambria Math"/>
                          </a:rPr>
                          <m:t>−</m:t>
                        </m:r>
                        <m:f>
                          <m:fPr>
                            <m:ctrlPr>
                              <a:rPr lang="en-US" sz="2000" i="1">
                                <a:latin typeface="Cambria Math" panose="02040503050406030204" pitchFamily="18" charset="0"/>
                              </a:rPr>
                            </m:ctrlPr>
                          </m:fPr>
                          <m:num>
                            <m:r>
                              <a:rPr lang="en-US" sz="2000" i="1">
                                <a:latin typeface="Cambria Math"/>
                                <a:ea typeface="Cambria Math"/>
                              </a:rPr>
                              <m:t>𝜇</m:t>
                            </m:r>
                            <m:r>
                              <a:rPr lang="en-US" sz="2000" b="0" i="1" smtClean="0">
                                <a:latin typeface="Cambria Math"/>
                                <a:ea typeface="Cambria Math"/>
                              </a:rPr>
                              <m:t>𝑁</m:t>
                            </m:r>
                          </m:num>
                          <m:den>
                            <m:r>
                              <a:rPr lang="en-US" sz="2000" i="1">
                                <a:latin typeface="Cambria Math"/>
                              </a:rPr>
                              <m:t>𝑇</m:t>
                            </m:r>
                          </m:den>
                        </m:f>
                      </m:e>
                    </m:d>
                    <m:r>
                      <a:rPr lang="en-US" sz="2000" b="0" i="1" smtClean="0">
                        <a:latin typeface="Cambria Math"/>
                      </a:rPr>
                      <m:t>=</m:t>
                    </m:r>
                    <m:f>
                      <m:fPr>
                        <m:ctrlPr>
                          <a:rPr lang="en-US" sz="2000" i="1">
                            <a:latin typeface="Cambria Math" panose="02040503050406030204" pitchFamily="18" charset="0"/>
                          </a:rPr>
                        </m:ctrlPr>
                      </m:fPr>
                      <m:num>
                        <m:r>
                          <a:rPr lang="en-US" sz="2000" b="0" i="1" smtClean="0">
                            <a:latin typeface="Cambria Math"/>
                          </a:rPr>
                          <m:t>1</m:t>
                        </m:r>
                      </m:num>
                      <m:den>
                        <m:r>
                          <a:rPr lang="en-US" sz="2000" i="1">
                            <a:latin typeface="Cambria Math"/>
                          </a:rPr>
                          <m:t>𝑇</m:t>
                        </m:r>
                      </m:den>
                    </m:f>
                    <m:r>
                      <m:rPr>
                        <m:sty m:val="p"/>
                      </m:rPr>
                      <a:rPr lang="en-US" sz="2000">
                        <a:latin typeface="Cambria Math"/>
                      </a:rPr>
                      <m:t>d</m:t>
                    </m:r>
                    <m:d>
                      <m:dPr>
                        <m:ctrlPr>
                          <a:rPr lang="en-US" sz="2000" i="1">
                            <a:latin typeface="Cambria Math" panose="02040503050406030204" pitchFamily="18" charset="0"/>
                          </a:rPr>
                        </m:ctrlPr>
                      </m:dPr>
                      <m:e>
                        <m:r>
                          <a:rPr lang="en-US" sz="2000" b="0" i="1" smtClean="0">
                            <a:latin typeface="Cambria Math"/>
                          </a:rPr>
                          <m:t>𝐸</m:t>
                        </m:r>
                        <m:r>
                          <a:rPr lang="en-US" sz="2000" i="1">
                            <a:latin typeface="Cambria Math"/>
                          </a:rPr>
                          <m:t>+</m:t>
                        </m:r>
                        <m:r>
                          <a:rPr lang="en-US" sz="2000" b="0" i="1" smtClean="0">
                            <a:latin typeface="Cambria Math"/>
                          </a:rPr>
                          <m:t>𝑃𝑉</m:t>
                        </m:r>
                        <m:r>
                          <a:rPr lang="en-US" sz="2000" i="1">
                            <a:latin typeface="Cambria Math"/>
                          </a:rPr>
                          <m:t>−</m:t>
                        </m:r>
                        <m:r>
                          <a:rPr lang="en-US" sz="2000" i="1">
                            <a:latin typeface="Cambria Math"/>
                            <a:ea typeface="Cambria Math"/>
                          </a:rPr>
                          <m:t>𝜇</m:t>
                        </m:r>
                        <m:r>
                          <a:rPr lang="en-US" sz="2000" i="1">
                            <a:latin typeface="Cambria Math"/>
                            <a:ea typeface="Cambria Math"/>
                          </a:rPr>
                          <m:t>𝑁</m:t>
                        </m:r>
                      </m:e>
                    </m:d>
                  </m:oMath>
                </a14:m>
                <a:endParaRPr lang="en-US" sz="2000" i="1" dirty="0" smtClean="0"/>
              </a:p>
              <a:p>
                <a:endParaRPr lang="en-US" sz="2000" i="1" dirty="0"/>
              </a:p>
              <a:p>
                <a:r>
                  <a:rPr lang="en-US" sz="2000" dirty="0" smtClean="0"/>
                  <a:t>So T</a:t>
                </a:r>
                <a14:m>
                  <m:oMath xmlns:m="http://schemas.openxmlformats.org/officeDocument/2006/math">
                    <m:r>
                      <m:rPr>
                        <m:sty m:val="p"/>
                      </m:rPr>
                      <a:rPr lang="en-US" sz="2000">
                        <a:latin typeface="Cambria Math"/>
                      </a:rPr>
                      <m:t>d</m:t>
                    </m:r>
                    <m:r>
                      <a:rPr lang="en-US" sz="2000" i="1">
                        <a:latin typeface="Cambria Math"/>
                      </a:rPr>
                      <m:t>𝑆</m:t>
                    </m:r>
                    <m:r>
                      <a:rPr lang="en-US" sz="2000" i="1">
                        <a:latin typeface="Cambria Math"/>
                      </a:rPr>
                      <m:t>= </m:t>
                    </m:r>
                    <m:r>
                      <m:rPr>
                        <m:sty m:val="p"/>
                      </m:rPr>
                      <a:rPr lang="en-US" sz="2000">
                        <a:latin typeface="Cambria Math"/>
                      </a:rPr>
                      <m:t>d</m:t>
                    </m:r>
                    <m:d>
                      <m:dPr>
                        <m:ctrlPr>
                          <a:rPr lang="en-US" sz="2000" i="1">
                            <a:latin typeface="Cambria Math" panose="02040503050406030204" pitchFamily="18" charset="0"/>
                          </a:rPr>
                        </m:ctrlPr>
                      </m:dPr>
                      <m:e>
                        <m:r>
                          <a:rPr lang="en-US" sz="2000" i="1">
                            <a:latin typeface="Cambria Math"/>
                          </a:rPr>
                          <m:t>𝐸</m:t>
                        </m:r>
                        <m:r>
                          <a:rPr lang="en-US" sz="2000" i="1">
                            <a:latin typeface="Cambria Math"/>
                          </a:rPr>
                          <m:t>+</m:t>
                        </m:r>
                        <m:r>
                          <a:rPr lang="en-US" sz="2000" i="1">
                            <a:latin typeface="Cambria Math"/>
                          </a:rPr>
                          <m:t>𝑃𝑉</m:t>
                        </m:r>
                        <m:r>
                          <a:rPr lang="en-US" sz="2000" i="1">
                            <a:latin typeface="Cambria Math"/>
                          </a:rPr>
                          <m:t>−</m:t>
                        </m:r>
                        <m:r>
                          <a:rPr lang="en-US" sz="2000" i="1">
                            <a:latin typeface="Cambria Math"/>
                            <a:ea typeface="Cambria Math"/>
                          </a:rPr>
                          <m:t>𝜇</m:t>
                        </m:r>
                        <m:r>
                          <a:rPr lang="en-US" sz="2000" i="1">
                            <a:latin typeface="Cambria Math"/>
                            <a:ea typeface="Cambria Math"/>
                          </a:rPr>
                          <m:t>𝑁</m:t>
                        </m:r>
                      </m:e>
                    </m:d>
                    <m:r>
                      <a:rPr lang="en-US" sz="2000" i="1" smtClean="0">
                        <a:latin typeface="Cambria Math"/>
                        <a:ea typeface="Cambria Math"/>
                      </a:rPr>
                      <m:t>⇒</m:t>
                    </m:r>
                  </m:oMath>
                </a14:m>
                <a:r>
                  <a:rPr lang="en-US" sz="2000" dirty="0"/>
                  <a:t> </a:t>
                </a:r>
                <a14:m>
                  <m:oMath xmlns:m="http://schemas.openxmlformats.org/officeDocument/2006/math">
                    <m:r>
                      <m:rPr>
                        <m:sty m:val="p"/>
                      </m:rPr>
                      <a:rPr lang="en-US" sz="2000">
                        <a:latin typeface="Cambria Math"/>
                      </a:rPr>
                      <m:t>d</m:t>
                    </m:r>
                    <m:d>
                      <m:dPr>
                        <m:ctrlPr>
                          <a:rPr lang="en-US" sz="2000" i="1">
                            <a:latin typeface="Cambria Math" panose="02040503050406030204" pitchFamily="18" charset="0"/>
                          </a:rPr>
                        </m:ctrlPr>
                      </m:dPr>
                      <m:e>
                        <m:r>
                          <a:rPr lang="en-US" sz="2000" i="1">
                            <a:latin typeface="Cambria Math"/>
                          </a:rPr>
                          <m:t>𝐸</m:t>
                        </m:r>
                        <m:r>
                          <a:rPr lang="en-US" sz="2000" i="1">
                            <a:latin typeface="Cambria Math"/>
                          </a:rPr>
                          <m:t>+</m:t>
                        </m:r>
                        <m:r>
                          <a:rPr lang="en-US" sz="2000" i="1">
                            <a:latin typeface="Cambria Math"/>
                          </a:rPr>
                          <m:t>𝑃𝑉</m:t>
                        </m:r>
                        <m:r>
                          <a:rPr lang="en-US" sz="2000" i="1">
                            <a:latin typeface="Cambria Math"/>
                          </a:rPr>
                          <m:t>−</m:t>
                        </m:r>
                        <m:r>
                          <a:rPr lang="en-US" sz="2000" i="1">
                            <a:latin typeface="Cambria Math"/>
                            <a:ea typeface="Cambria Math"/>
                          </a:rPr>
                          <m:t>𝜇</m:t>
                        </m:r>
                        <m:r>
                          <a:rPr lang="en-US" sz="2000" i="1">
                            <a:latin typeface="Cambria Math"/>
                            <a:ea typeface="Cambria Math"/>
                          </a:rPr>
                          <m:t>𝑁</m:t>
                        </m:r>
                        <m:r>
                          <a:rPr lang="en-US" sz="2000" b="0" i="1" smtClean="0">
                            <a:latin typeface="Cambria Math"/>
                            <a:ea typeface="Cambria Math"/>
                          </a:rPr>
                          <m:t>−</m:t>
                        </m:r>
                        <m:r>
                          <a:rPr lang="en-US" sz="2000" b="0" i="1" smtClean="0">
                            <a:latin typeface="Cambria Math"/>
                            <a:ea typeface="Cambria Math"/>
                          </a:rPr>
                          <m:t>𝑇𝑆</m:t>
                        </m:r>
                      </m:e>
                    </m:d>
                    <m:r>
                      <a:rPr lang="en-US" sz="2000" b="0" i="1" smtClean="0">
                        <a:latin typeface="Cambria Math"/>
                        <a:ea typeface="Cambria Math"/>
                      </a:rPr>
                      <m:t>=0</m:t>
                    </m:r>
                  </m:oMath>
                </a14:m>
                <a:endParaRPr lang="en-US" sz="2000" b="0" dirty="0" smtClean="0">
                  <a:ea typeface="Cambria Math"/>
                </a:endParaRPr>
              </a:p>
              <a:p>
                <a:endParaRPr lang="en-US" sz="2000" dirty="0" smtClean="0"/>
              </a:p>
              <a:p>
                <a:r>
                  <a:rPr lang="en-US" sz="2000" b="1" dirty="0" smtClean="0"/>
                  <a:t>Define</a:t>
                </a:r>
                <a:r>
                  <a:rPr lang="en-US" sz="2000" dirty="0" smtClean="0"/>
                  <a:t> the </a:t>
                </a:r>
                <a:r>
                  <a:rPr lang="en-US" sz="2000" b="1" dirty="0" smtClean="0"/>
                  <a:t>Gibbs Free Energy </a:t>
                </a:r>
                <a:r>
                  <a:rPr lang="en-US" sz="2000" dirty="0" smtClean="0"/>
                  <a:t>to be:  </a:t>
                </a:r>
              </a:p>
              <a:p>
                <a:endParaRPr lang="en-US" sz="2000" dirty="0"/>
              </a:p>
              <a:p>
                <a:pPr/>
                <a14:m>
                  <m:oMathPara xmlns:m="http://schemas.openxmlformats.org/officeDocument/2006/math">
                    <m:oMathParaPr>
                      <m:jc m:val="centerGroup"/>
                    </m:oMathParaPr>
                    <m:oMath xmlns:m="http://schemas.openxmlformats.org/officeDocument/2006/math">
                      <m:r>
                        <a:rPr lang="en-US" sz="2000" b="1" i="1" smtClean="0">
                          <a:latin typeface="Cambria Math"/>
                        </a:rPr>
                        <m:t>𝑮</m:t>
                      </m:r>
                      <m:r>
                        <a:rPr lang="en-US" sz="2000" b="1" i="1" smtClean="0">
                          <a:latin typeface="Cambria Math"/>
                          <a:ea typeface="Cambria Math"/>
                        </a:rPr>
                        <m:t>≡</m:t>
                      </m:r>
                      <m:r>
                        <a:rPr lang="en-US" sz="2000" b="1" i="1">
                          <a:latin typeface="Cambria Math"/>
                        </a:rPr>
                        <m:t>𝑬</m:t>
                      </m:r>
                      <m:r>
                        <a:rPr lang="en-US" sz="2000" b="1" i="1">
                          <a:latin typeface="Cambria Math"/>
                        </a:rPr>
                        <m:t>+</m:t>
                      </m:r>
                      <m:r>
                        <a:rPr lang="en-US" sz="2000" b="1" i="1">
                          <a:latin typeface="Cambria Math"/>
                        </a:rPr>
                        <m:t>𝑷𝑽</m:t>
                      </m:r>
                      <m:r>
                        <a:rPr lang="en-US" sz="2000" b="1" i="1">
                          <a:latin typeface="Cambria Math"/>
                        </a:rPr>
                        <m:t>−</m:t>
                      </m:r>
                      <m:r>
                        <a:rPr lang="en-US" sz="2000" b="1" i="1">
                          <a:latin typeface="Cambria Math"/>
                          <a:ea typeface="Cambria Math"/>
                        </a:rPr>
                        <m:t>𝝁</m:t>
                      </m:r>
                      <m:r>
                        <a:rPr lang="en-US" sz="2000" b="1" i="1">
                          <a:latin typeface="Cambria Math"/>
                          <a:ea typeface="Cambria Math"/>
                        </a:rPr>
                        <m:t>𝑵</m:t>
                      </m:r>
                      <m:r>
                        <a:rPr lang="en-US" sz="2000" b="1" i="1">
                          <a:latin typeface="Cambria Math"/>
                          <a:ea typeface="Cambria Math"/>
                        </a:rPr>
                        <m:t>−</m:t>
                      </m:r>
                      <m:r>
                        <a:rPr lang="en-US" sz="2000" b="1" i="1">
                          <a:latin typeface="Cambria Math"/>
                          <a:ea typeface="Cambria Math"/>
                        </a:rPr>
                        <m:t>𝑻𝑺</m:t>
                      </m:r>
                    </m:oMath>
                  </m:oMathPara>
                </a14:m>
                <a:endParaRPr lang="en-US" sz="2000" b="1" dirty="0" smtClean="0"/>
              </a:p>
              <a:p>
                <a:endParaRPr lang="en-US" sz="2000" dirty="0"/>
              </a:p>
              <a:p>
                <a:r>
                  <a:rPr lang="en-US" sz="2000" dirty="0" smtClean="0"/>
                  <a:t>But the variation 0, </a:t>
                </a:r>
                <a14:m>
                  <m:oMath xmlns:m="http://schemas.openxmlformats.org/officeDocument/2006/math">
                    <m:r>
                      <m:rPr>
                        <m:sty m:val="p"/>
                      </m:rPr>
                      <a:rPr lang="en-US" sz="2000">
                        <a:latin typeface="Cambria Math"/>
                      </a:rPr>
                      <m:t>d</m:t>
                    </m:r>
                    <m:d>
                      <m:dPr>
                        <m:ctrlPr>
                          <a:rPr lang="en-US" sz="2000" i="1">
                            <a:latin typeface="Cambria Math" panose="02040503050406030204" pitchFamily="18" charset="0"/>
                          </a:rPr>
                        </m:ctrlPr>
                      </m:dPr>
                      <m:e>
                        <m:r>
                          <a:rPr lang="en-US" sz="2000" b="0" i="1" smtClean="0">
                            <a:latin typeface="Cambria Math"/>
                          </a:rPr>
                          <m:t>𝐺</m:t>
                        </m:r>
                      </m:e>
                    </m:d>
                    <m:r>
                      <a:rPr lang="en-US" sz="2000" i="1">
                        <a:latin typeface="Cambria Math"/>
                        <a:ea typeface="Cambria Math"/>
                      </a:rPr>
                      <m:t>=0</m:t>
                    </m:r>
                  </m:oMath>
                </a14:m>
                <a:r>
                  <a:rPr lang="en-US" sz="2000" dirty="0" smtClean="0">
                    <a:ea typeface="Cambria Math"/>
                  </a:rPr>
                  <a:t>, </a:t>
                </a:r>
                <a:r>
                  <a:rPr lang="en-US" sz="2000" dirty="0" smtClean="0"/>
                  <a:t>implies that Gibbs Free Energy is </a:t>
                </a:r>
                <a:r>
                  <a:rPr lang="en-US" sz="2000" dirty="0" err="1" smtClean="0"/>
                  <a:t>extremized</a:t>
                </a:r>
                <a:r>
                  <a:rPr lang="en-US" sz="2000" dirty="0" smtClean="0"/>
                  <a:t>.</a:t>
                </a:r>
              </a:p>
              <a:p>
                <a:endParaRPr lang="en-US" sz="2000" dirty="0"/>
              </a:p>
              <a:p>
                <a:r>
                  <a:rPr lang="en-US" sz="2000" dirty="0" smtClean="0"/>
                  <a:t>If one or more terms do not change in the process (</a:t>
                </a:r>
                <a:r>
                  <a:rPr lang="en-US" sz="2000" i="1" dirty="0" smtClean="0"/>
                  <a:t>e.g. </a:t>
                </a:r>
                <a:r>
                  <a:rPr lang="en-US" sz="2000" dirty="0" smtClean="0"/>
                  <a:t>fixed Volume and Number of Particles) we can ignore those terms, since the Energy is only significant with respect to its differentials.</a:t>
                </a:r>
              </a:p>
              <a:p>
                <a:endParaRPr lang="en-US" sz="2000" dirty="0"/>
              </a:p>
              <a:p>
                <a:r>
                  <a:rPr lang="en-US" sz="2000" dirty="0" smtClean="0"/>
                  <a:t>In the case that only </a:t>
                </a:r>
                <a:r>
                  <a:rPr lang="en-US" sz="2000" i="1" dirty="0" smtClean="0"/>
                  <a:t>S </a:t>
                </a:r>
                <a:r>
                  <a:rPr lang="en-US" sz="2000" dirty="0" smtClean="0"/>
                  <a:t>varies, </a:t>
                </a:r>
                <a:r>
                  <a:rPr lang="en-US" sz="2000" i="1" dirty="0" smtClean="0"/>
                  <a:t>S </a:t>
                </a:r>
                <a:r>
                  <a:rPr lang="en-US" sz="2000" dirty="0" smtClean="0"/>
                  <a:t>is maximized </a:t>
                </a:r>
                <a:r>
                  <a:rPr lang="en-US" sz="2000" dirty="0" smtClean="0">
                    <a:sym typeface="Symbol"/>
                  </a:rPr>
                  <a:t> the </a:t>
                </a:r>
                <a:r>
                  <a:rPr lang="en-US" sz="2000" dirty="0" err="1" smtClean="0">
                    <a:sym typeface="Symbol"/>
                  </a:rPr>
                  <a:t>extremum</a:t>
                </a:r>
                <a:r>
                  <a:rPr lang="en-US" sz="2000" dirty="0" smtClean="0">
                    <a:sym typeface="Symbol"/>
                  </a:rPr>
                  <a:t> of </a:t>
                </a:r>
                <a:r>
                  <a:rPr lang="en-US" sz="2000" i="1" dirty="0" smtClean="0">
                    <a:sym typeface="Symbol"/>
                  </a:rPr>
                  <a:t>G </a:t>
                </a:r>
                <a:r>
                  <a:rPr lang="en-US" sz="2000" dirty="0" smtClean="0">
                    <a:sym typeface="Symbol"/>
                  </a:rPr>
                  <a:t>is a minimum</a:t>
                </a:r>
              </a:p>
              <a:p>
                <a:endParaRPr lang="en-US" sz="2000" dirty="0">
                  <a:sym typeface="Symbol"/>
                </a:endParaRPr>
              </a:p>
              <a:p>
                <a:r>
                  <a:rPr lang="en-US" sz="2000" i="1" dirty="0" smtClean="0">
                    <a:sym typeface="Symbol"/>
                  </a:rPr>
                  <a:t>I.e</a:t>
                </a:r>
                <a:r>
                  <a:rPr lang="en-US" sz="2000" dirty="0" smtClean="0">
                    <a:sym typeface="Symbol"/>
                  </a:rPr>
                  <a:t>. </a:t>
                </a:r>
                <a:r>
                  <a:rPr lang="en-US" sz="2000" b="1" dirty="0" smtClean="0">
                    <a:sym typeface="Symbol"/>
                  </a:rPr>
                  <a:t>in any system at equilibrium, the Gibbs Free Energy is minimized</a:t>
                </a:r>
                <a:endParaRPr lang="en-US" sz="2000" dirty="0"/>
              </a:p>
            </p:txBody>
          </p:sp>
        </mc:Choice>
        <mc:Fallback xmlns="">
          <p:sp>
            <p:nvSpPr>
              <p:cNvPr id="2" name="Rectangle 1"/>
              <p:cNvSpPr>
                <a:spLocks noRot="1" noChangeAspect="1" noMove="1" noResize="1" noEditPoints="1" noAdjustHandles="1" noChangeArrowheads="1" noChangeShapeType="1" noTextEdit="1"/>
              </p:cNvSpPr>
              <p:nvPr/>
            </p:nvSpPr>
            <p:spPr>
              <a:xfrm>
                <a:off x="130629" y="838200"/>
                <a:ext cx="8915400" cy="5477397"/>
              </a:xfrm>
              <a:prstGeom prst="rect">
                <a:avLst/>
              </a:prstGeom>
              <a:blipFill rotWithShape="0">
                <a:blip r:embed="rId5"/>
                <a:stretch>
                  <a:fillRect l="-684" r="-547" b="-1002"/>
                </a:stretch>
              </a:blipFill>
            </p:spPr>
            <p:txBody>
              <a:bodyPr/>
              <a:lstStyle/>
              <a:p>
                <a:r>
                  <a:rPr lang="en-US">
                    <a:noFill/>
                  </a:rPr>
                  <a:t> </a:t>
                </a:r>
              </a:p>
            </p:txBody>
          </p:sp>
        </mc:Fallback>
      </mc:AlternateContent>
    </p:spTree>
    <p:extLst>
      <p:ext uri="{BB962C8B-B14F-4D97-AF65-F5344CB8AC3E}">
        <p14:creationId xmlns:p14="http://schemas.microsoft.com/office/powerpoint/2010/main" val="2981659643"/>
      </p:ext>
    </p:extLst>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3790</TotalTime>
  <Words>6558</Words>
  <Application>Microsoft Office PowerPoint</Application>
  <PresentationFormat>On-screen Show (4:3)</PresentationFormat>
  <Paragraphs>1688</Paragraphs>
  <Slides>132</Slides>
  <Notes>75</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132</vt:i4>
      </vt:variant>
    </vt:vector>
  </HeadingPairs>
  <TitlesOfParts>
    <vt:vector size="144" baseType="lpstr">
      <vt:lpstr>ＭＳ Ｐゴシック</vt:lpstr>
      <vt:lpstr>Arial</vt:lpstr>
      <vt:lpstr>Calibri</vt:lpstr>
      <vt:lpstr>Cambria Math</vt:lpstr>
      <vt:lpstr>NimbusRomNo9L-Regu</vt:lpstr>
      <vt:lpstr>NimbusRomNo9L-ReguItal</vt:lpstr>
      <vt:lpstr>Symbol</vt:lpstr>
      <vt:lpstr>Times</vt:lpstr>
      <vt:lpstr>Times New Roman</vt:lpstr>
      <vt:lpstr>Verdana</vt:lpstr>
      <vt:lpstr>Wingdings</vt:lpstr>
      <vt:lpstr>Default Design</vt:lpstr>
      <vt:lpstr>E399/E599: Introduction to Computational Bioengineering—Dynamics on Networks Lecture 2 Limitations of Networks, Types of Model Predictions, Network Motifs, Mass Action Kinetics, Appendix Deriving Mass Action</vt:lpstr>
      <vt:lpstr>Last Time: Intro to Modeling</vt:lpstr>
      <vt:lpstr>Last Time: Networks</vt:lpstr>
      <vt:lpstr>Last Time: Biochemical Networks</vt:lpstr>
      <vt:lpstr>Last Time: Biochemical Networks</vt:lpstr>
      <vt:lpstr>Clarification on Arrows </vt:lpstr>
      <vt:lpstr>Clarification on Arrows </vt:lpstr>
      <vt:lpstr>Last Time: Biochemical Networks</vt:lpstr>
      <vt:lpstr>Last Time: Biochemical Networks</vt:lpstr>
      <vt:lpstr>Last Time: Transport</vt:lpstr>
      <vt:lpstr>Last Time: Developing Models </vt:lpstr>
      <vt:lpstr>Last Time: Network Applications</vt:lpstr>
      <vt:lpstr>Mixed Networks</vt:lpstr>
      <vt:lpstr>Simulating Mixed Timescales</vt:lpstr>
      <vt:lpstr>Simulating Mixed Timescales</vt:lpstr>
      <vt:lpstr>Comment on Rates</vt:lpstr>
      <vt:lpstr>When are Network Simplifications Appropriate?</vt:lpstr>
      <vt:lpstr>Timescales, Length Scales and Stirred Reactors</vt:lpstr>
      <vt:lpstr>Timescales, Length Scales and Stirred Reactors</vt:lpstr>
      <vt:lpstr>Timescales, Length Scales and Stirred Reactors</vt:lpstr>
      <vt:lpstr>PowerPoint Presentation</vt:lpstr>
      <vt:lpstr>PowerPoint Presentation</vt:lpstr>
      <vt:lpstr>Copy Number and Continuity</vt:lpstr>
      <vt:lpstr>Questions We Can Ask Using Dynamics on Network Models</vt:lpstr>
      <vt:lpstr>Questions We Can Ask Using Dynamics on Network Models</vt:lpstr>
      <vt:lpstr>Qualitative Questions</vt:lpstr>
      <vt:lpstr>Qualitative Questions</vt:lpstr>
      <vt:lpstr>Semi-Quantitative Questions</vt:lpstr>
      <vt:lpstr>Semi-Quantitative Questions</vt:lpstr>
      <vt:lpstr>Quantitative Questions</vt:lpstr>
      <vt:lpstr>Quantitative Questions</vt:lpstr>
      <vt:lpstr>In Class Exercise/Homework</vt:lpstr>
      <vt:lpstr>The Workflow of Model Development</vt:lpstr>
      <vt:lpstr>The Workflow of Model Development</vt:lpstr>
      <vt:lpstr>The Workflow of Model Development</vt:lpstr>
      <vt:lpstr>The Workflow of Model Development</vt:lpstr>
      <vt:lpstr>Network Motifs</vt:lpstr>
      <vt:lpstr>Network Motifs—Semiquantiative Analysis</vt:lpstr>
      <vt:lpstr>Network Motifs</vt:lpstr>
      <vt:lpstr>Network Motifs</vt:lpstr>
      <vt:lpstr>In class Exercise: Network Motifs</vt:lpstr>
      <vt:lpstr>Network Motifs</vt:lpstr>
      <vt:lpstr>Network Motifs</vt:lpstr>
      <vt:lpstr>Sources for Network Structures</vt:lpstr>
      <vt:lpstr>In Class Exercise/Homework: Additional Simple Network Motifs and Functions</vt:lpstr>
      <vt:lpstr>In Class Exercise/Homework: Additional Simple Network Motifs and Functions</vt:lpstr>
      <vt:lpstr>The Workflow of Model Development</vt:lpstr>
      <vt:lpstr>The Workflow of Model Development</vt:lpstr>
      <vt:lpstr>The Workflow of Model Development</vt:lpstr>
      <vt:lpstr>Mathematical and Algorithmic Representations of Biological Network Models</vt:lpstr>
      <vt:lpstr>Introduction to Chemical Reactions</vt:lpstr>
      <vt:lpstr>Chemical Reactions</vt:lpstr>
      <vt:lpstr>Studying Reactions</vt:lpstr>
      <vt:lpstr>Factors Influencing Rates</vt:lpstr>
      <vt:lpstr>Example and Reversibility</vt:lpstr>
      <vt:lpstr>Direction of Reaction</vt:lpstr>
      <vt:lpstr>Mass Conservation and Stoichiometry</vt:lpstr>
      <vt:lpstr>In Class Exercise: Mass Conservation</vt:lpstr>
      <vt:lpstr>In Class Exercise: Mass Conservation</vt:lpstr>
      <vt:lpstr>Stoichiometric Amounts</vt:lpstr>
      <vt:lpstr>Dynamics: Rates of Change</vt:lpstr>
      <vt:lpstr>Rates of Change</vt:lpstr>
      <vt:lpstr>Stoichiometric Coefficients</vt:lpstr>
      <vt:lpstr>Stoichiometric Coefficients</vt:lpstr>
      <vt:lpstr>Stoichiometric Coefficients</vt:lpstr>
      <vt:lpstr>Reaction Rates</vt:lpstr>
      <vt:lpstr>Stoichiometry and Reaction Rates</vt:lpstr>
      <vt:lpstr>Stoichiometry and Reaction Rates</vt:lpstr>
      <vt:lpstr>Reaction Dynamics and Rate Laws</vt:lpstr>
      <vt:lpstr>Irreversible Mass-Action Kinetics</vt:lpstr>
      <vt:lpstr>Mass-Action Kinetics</vt:lpstr>
      <vt:lpstr>Mass-Action Kinetics</vt:lpstr>
      <vt:lpstr>Mass-Action Caveats</vt:lpstr>
      <vt:lpstr>Mass-Action Caveats</vt:lpstr>
      <vt:lpstr>Mathematical Argument for Mass-Action Kinetics</vt:lpstr>
      <vt:lpstr>Mathematical Argument for Mass-Action Kinetics</vt:lpstr>
      <vt:lpstr>Irreversible Mass-Action Kinetics</vt:lpstr>
      <vt:lpstr>Reversible Mass-Action Kinetics</vt:lpstr>
      <vt:lpstr>Reversible Mass-Action Kinetics</vt:lpstr>
      <vt:lpstr>Reversible Mass-Action Kinetics</vt:lpstr>
      <vt:lpstr>Reversible Mass-Action Kinetics</vt:lpstr>
      <vt:lpstr>Reversible Mass-Action Kinetics</vt:lpstr>
      <vt:lpstr>Reversible Mass-Action Kinetics</vt:lpstr>
      <vt:lpstr>Reversible Mass-Action Kinetics</vt:lpstr>
      <vt:lpstr>Reversible Mass-Action Kinetics</vt:lpstr>
      <vt:lpstr>Notes on Arrows: Boundary Species</vt:lpstr>
      <vt:lpstr>Notes on Arrows: Boundary Species</vt:lpstr>
      <vt:lpstr>Notes on Arrows: Boundary Species</vt:lpstr>
      <vt:lpstr>Notes on Arrows: Boundary Species</vt:lpstr>
      <vt:lpstr>Appendix to Lecture 2—Derivation of Mass Action Kinetics for Simple Reactions</vt:lpstr>
      <vt:lpstr>Statistical Mechanics</vt:lpstr>
      <vt:lpstr>Entropy—Special Cases</vt:lpstr>
      <vt:lpstr>Entropy—Special Cases</vt:lpstr>
      <vt:lpstr>Entropy—Example</vt:lpstr>
      <vt:lpstr>Entropy—Example: Promoters on DNA</vt:lpstr>
      <vt:lpstr>Stirling’s Formula</vt:lpstr>
      <vt:lpstr>Entropy and Free Energies</vt:lpstr>
      <vt:lpstr>Entropy and Free Energy</vt:lpstr>
      <vt:lpstr>Entropy and Free Energy</vt:lpstr>
      <vt:lpstr>Entropy and Free Energy</vt:lpstr>
      <vt:lpstr>Summary of Thermodynamic Definitions</vt:lpstr>
      <vt:lpstr>Canonical Ensembles and Gibbs Free Energies</vt:lpstr>
      <vt:lpstr>Canonical Ensembles and Energies</vt:lpstr>
      <vt:lpstr>Canonical Ensembles and Energies</vt:lpstr>
      <vt:lpstr>Canonical Ensembles and Energies</vt:lpstr>
      <vt:lpstr>Statistical Mechanics, Constraints and Lagrange Multipliers</vt:lpstr>
      <vt:lpstr>Boltzmann Distribution and Partition Function</vt:lpstr>
      <vt:lpstr>The Boltzmann Distribution</vt:lpstr>
      <vt:lpstr>Boltzmann Distribution and Partition Function</vt:lpstr>
      <vt:lpstr>Boltzmann Distribution and Partition Function</vt:lpstr>
      <vt:lpstr>The Gibbs Free Energy</vt:lpstr>
      <vt:lpstr>The Gibbs Free Energy</vt:lpstr>
      <vt:lpstr>Boltzmann Distribution and Temperature</vt:lpstr>
      <vt:lpstr>Law of Mass Action</vt:lpstr>
      <vt:lpstr>Law of Mass Action</vt:lpstr>
      <vt:lpstr>Law of Mass Action</vt:lpstr>
      <vt:lpstr>Law of Mass Action</vt:lpstr>
      <vt:lpstr>Law of Mass Action</vt:lpstr>
      <vt:lpstr>Law of Mass Action</vt:lpstr>
      <vt:lpstr>Law of Mass Action</vt:lpstr>
      <vt:lpstr>Law of Mass Action</vt:lpstr>
      <vt:lpstr>Law of Mass Action</vt:lpstr>
      <vt:lpstr>Law of Mass Action</vt:lpstr>
      <vt:lpstr>Law of Mass Action</vt:lpstr>
      <vt:lpstr>Law of Mass Action</vt:lpstr>
      <vt:lpstr>Law of Mass Action</vt:lpstr>
      <vt:lpstr>Law of Mass Action</vt:lpstr>
      <vt:lpstr>Law of Mass Action</vt:lpstr>
      <vt:lpstr>Decay Kinetics</vt:lpstr>
      <vt:lpstr>Decay Kinetics</vt:lpstr>
      <vt:lpstr>Decay Kinetics</vt:lpstr>
      <vt:lpstr>Reaction Kinetics and Conservation</vt:lpstr>
    </vt:vector>
  </TitlesOfParts>
  <Company>Indiana University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P548/M548 Mathematical Biology</dc:title>
  <dc:creator>James Glazier</dc:creator>
  <cp:lastModifiedBy>JamesG</cp:lastModifiedBy>
  <cp:revision>402</cp:revision>
  <dcterms:created xsi:type="dcterms:W3CDTF">2006-01-12T00:58:50Z</dcterms:created>
  <dcterms:modified xsi:type="dcterms:W3CDTF">2017-09-15T11:04:03Z</dcterms:modified>
</cp:coreProperties>
</file>